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72" r:id="rId6"/>
    <p:sldId id="271" r:id="rId7"/>
    <p:sldId id="267" r:id="rId8"/>
    <p:sldId id="275" r:id="rId9"/>
    <p:sldId id="269" r:id="rId10"/>
    <p:sldId id="270" r:id="rId11"/>
    <p:sldId id="276" r:id="rId12"/>
    <p:sldId id="277" r:id="rId13"/>
    <p:sldId id="278" r:id="rId14"/>
    <p:sldId id="279" r:id="rId15"/>
    <p:sldId id="280" r:id="rId16"/>
    <p:sldId id="281" r:id="rId17"/>
    <p:sldId id="273" r:id="rId1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337" autoAdjust="0"/>
  </p:normalViewPr>
  <p:slideViewPr>
    <p:cSldViewPr>
      <p:cViewPr>
        <p:scale>
          <a:sx n="66" d="100"/>
          <a:sy n="66" d="100"/>
        </p:scale>
        <p:origin x="-64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67397A-8727-469B-8C7C-C073E604BA2F}" type="datetimeFigureOut">
              <a:rPr lang="zh-CN" altLang="en-US" smtClean="0"/>
              <a:pPr/>
              <a:t>2010-2-23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55AB65-3434-49BE-93AC-7722675746B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dirty="0" smtClean="0"/>
              <a:t>Same sample variance;</a:t>
            </a:r>
          </a:p>
          <a:p>
            <a:pPr marL="228600" indent="-228600">
              <a:buAutoNum type="arabicPeriod"/>
            </a:pPr>
            <a:r>
              <a:rPr lang="en-US" dirty="0" smtClean="0"/>
              <a:t>Same number of simulations.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55AB65-3434-49BE-93AC-7722675746BC}" type="slidenum">
              <a:rPr lang="zh-CN" altLang="en-US" smtClean="0"/>
              <a:pPr/>
              <a:t>11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system to be modeled</a:t>
            </a:r>
            <a:r>
              <a:rPr lang="en-US" baseline="0" dirty="0" smtClean="0"/>
              <a:t> can be viewed as a collection of computing nodes that are connected by a communication network.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Transient/permanent</a:t>
            </a:r>
            <a:r>
              <a:rPr lang="en-US" baseline="0" dirty="0" smtClean="0"/>
              <a:t> processor failure rate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55AB65-3434-49BE-93AC-7722675746BC}" type="slidenum">
              <a:rPr lang="zh-CN" altLang="en-US" smtClean="0"/>
              <a:pPr/>
              <a:t>12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bigger AF is, the more simulation</a:t>
            </a:r>
            <a:r>
              <a:rPr lang="en-US" baseline="0" dirty="0" smtClean="0"/>
              <a:t> speed-up is.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1. Except</a:t>
            </a:r>
            <a:r>
              <a:rPr lang="en-US" baseline="0" dirty="0" smtClean="0"/>
              <a:t> for </a:t>
            </a:r>
            <a:r>
              <a:rPr lang="en-US" baseline="0" dirty="0" err="1" smtClean="0"/>
              <a:t>config</a:t>
            </a:r>
            <a:r>
              <a:rPr lang="en-US" baseline="0" dirty="0" smtClean="0"/>
              <a:t> 1, IS achieves simulation speed-up;</a:t>
            </a:r>
          </a:p>
          <a:p>
            <a:r>
              <a:rPr lang="en-US" baseline="0" dirty="0" smtClean="0"/>
              <a:t>2. As the system reliability increases, so does the acceleration factor; </a:t>
            </a:r>
          </a:p>
          <a:p>
            <a:r>
              <a:rPr lang="en-US" baseline="0" dirty="0" smtClean="0"/>
              <a:t>3. If system reliability is low, it is better to use normal simulation.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55AB65-3434-49BE-93AC-7722675746BC}" type="slidenum">
              <a:rPr lang="zh-CN" altLang="en-US" smtClean="0"/>
              <a:pPr/>
              <a:t>13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Fixed system </a:t>
            </a:r>
            <a:r>
              <a:rPr lang="en-US" dirty="0" smtClean="0">
                <a:sym typeface="Wingdings" pitchFamily="2" charset="2"/>
              </a:rPr>
              <a:t> fixed error rate + fixed number of simulations</a:t>
            </a:r>
          </a:p>
          <a:p>
            <a:r>
              <a:rPr lang="en-US" dirty="0" smtClean="0">
                <a:sym typeface="Wingdings" pitchFamily="2" charset="2"/>
              </a:rPr>
              <a:t>Change bias  different</a:t>
            </a:r>
            <a:r>
              <a:rPr lang="en-US" baseline="0" dirty="0" smtClean="0">
                <a:sym typeface="Wingdings" pitchFamily="2" charset="2"/>
              </a:rPr>
              <a:t> sample variance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55AB65-3434-49BE-93AC-7722675746BC}" type="slidenum">
              <a:rPr lang="zh-CN" altLang="en-US" smtClean="0"/>
              <a:pPr/>
              <a:t>15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 bwMode="gray">
      <p:bgPr>
        <a:blipFill dpi="0" rotWithShape="0">
          <a:blip r:embed="rId2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05000" y="3886200"/>
            <a:ext cx="6934200" cy="1095375"/>
          </a:xfrm>
        </p:spPr>
        <p:txBody>
          <a:bodyPr anchor="b"/>
          <a:lstStyle>
            <a:lvl1pPr algn="r">
              <a:defRPr sz="5400"/>
            </a:lvl1pPr>
          </a:lstStyle>
          <a:p>
            <a:r>
              <a:rPr lang="zh-CN" altLang="en-US" smtClean="0"/>
              <a:t>单击此处编辑母版标题样式</a:t>
            </a:r>
            <a:endParaRPr lang="en-US" altLang="zh-CN"/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05000" y="5029200"/>
            <a:ext cx="6934200" cy="685800"/>
          </a:xfrm>
        </p:spPr>
        <p:txBody>
          <a:bodyPr anchor="b"/>
          <a:lstStyle>
            <a:lvl1pPr marL="0" indent="0" algn="r">
              <a:buFont typeface="Wingdings" pitchFamily="2" charset="2"/>
              <a:buNone/>
              <a:defRPr sz="36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zh-CN" altLang="en-US" smtClean="0"/>
              <a:t>单击此处编辑母版副标题样式</a:t>
            </a:r>
            <a:endParaRPr lang="en-US" altLang="zh-CN"/>
          </a:p>
        </p:txBody>
      </p:sp>
      <p:sp>
        <p:nvSpPr>
          <p:cNvPr id="110601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6176D877-64C3-4BD8-9DA5-AA2E462E2DDD}" type="datetime1">
              <a:rPr lang="zh-CN" altLang="en-US" smtClean="0"/>
              <a:pPr/>
              <a:t>2010-2-23</a:t>
            </a:fld>
            <a:endParaRPr lang="zh-CN" altLang="en-US"/>
          </a:p>
        </p:txBody>
      </p:sp>
      <p:sp>
        <p:nvSpPr>
          <p:cNvPr id="110602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110603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76A6D30-81CF-436B-AC5D-58220509234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1B0B4D-B8C0-4F76-A7BE-B51BAC17E8D4}" type="datetime1">
              <a:rPr lang="zh-CN" altLang="en-US" smtClean="0"/>
              <a:pPr/>
              <a:t>2010-2-23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6A6D30-81CF-436B-AC5D-58220509234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05600" y="304800"/>
            <a:ext cx="2133600" cy="60198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248400" cy="60198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0B4CA80-D334-41B8-87A0-0B5C0E578BC2}" type="datetime1">
              <a:rPr lang="zh-CN" altLang="en-US" smtClean="0"/>
              <a:pPr/>
              <a:t>2010-2-23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6A6D30-81CF-436B-AC5D-58220509234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253AC7-80CA-4E95-BF54-9E87F415D4F5}" type="datetime1">
              <a:rPr lang="zh-CN" altLang="en-US" smtClean="0"/>
              <a:pPr/>
              <a:t>2010-2-23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6A6D30-81CF-436B-AC5D-58220509234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9E26D4A-77A5-47A4-8011-A5F8C2F8E521}" type="datetime1">
              <a:rPr lang="zh-CN" altLang="en-US" smtClean="0"/>
              <a:pPr/>
              <a:t>2010-2-23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6A6D30-81CF-436B-AC5D-58220509234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04800" y="1828800"/>
            <a:ext cx="4191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191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139E00C-39D1-4CAF-AC50-0E8DD4470A32}" type="datetime1">
              <a:rPr lang="zh-CN" altLang="en-US" smtClean="0"/>
              <a:pPr/>
              <a:t>2010-2-23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6A6D30-81CF-436B-AC5D-58220509234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363080-E8D2-47A2-AAD5-A51FAB51E255}" type="datetime1">
              <a:rPr lang="zh-CN" altLang="en-US" smtClean="0"/>
              <a:pPr/>
              <a:t>2010-2-23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6A6D30-81CF-436B-AC5D-58220509234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9548FC-4DA8-40F7-9EE1-BACD58FB0390}" type="datetime1">
              <a:rPr lang="zh-CN" altLang="en-US" smtClean="0"/>
              <a:pPr/>
              <a:t>2010-2-23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6A6D30-81CF-436B-AC5D-58220509234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60EA44-8299-47F5-830D-D9F9B1210B9F}" type="datetime1">
              <a:rPr lang="zh-CN" altLang="en-US" smtClean="0"/>
              <a:pPr/>
              <a:t>2010-2-23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6A6D30-81CF-436B-AC5D-58220509234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9037323-575C-4C76-921E-4F5112EFEC4E}" type="datetime1">
              <a:rPr lang="zh-CN" altLang="en-US" smtClean="0"/>
              <a:pPr/>
              <a:t>2010-2-23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6A6D30-81CF-436B-AC5D-58220509234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FA8BD2-1EA7-422A-A091-F8D9F103F2A9}" type="datetime1">
              <a:rPr lang="zh-CN" altLang="en-US" smtClean="0"/>
              <a:pPr/>
              <a:t>2010-2-23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6A6D30-81CF-436B-AC5D-58220509234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0">
          <a:blip r:embed="rId13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04800"/>
            <a:ext cx="8534400" cy="87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title style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828800"/>
            <a:ext cx="8534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		</a:t>
            </a:r>
          </a:p>
          <a:p>
            <a:pPr lvl="3"/>
            <a:r>
              <a:rPr lang="en-US" altLang="zh-CN" smtClean="0"/>
              <a:t>Fourth level</a:t>
            </a:r>
          </a:p>
        </p:txBody>
      </p:sp>
      <p:sp>
        <p:nvSpPr>
          <p:cNvPr id="10957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ea typeface="宋体" charset="-122"/>
              </a:defRPr>
            </a:lvl1pPr>
          </a:lstStyle>
          <a:p>
            <a:fld id="{80EAFC5E-A2EE-4DC8-A967-E1C08CC0C9AB}" type="datetime1">
              <a:rPr lang="zh-CN" altLang="en-US" smtClean="0"/>
              <a:pPr/>
              <a:t>2010-2-23</a:t>
            </a:fld>
            <a:endParaRPr lang="zh-CN" altLang="en-US"/>
          </a:p>
        </p:txBody>
      </p:sp>
      <p:sp>
        <p:nvSpPr>
          <p:cNvPr id="10957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ea typeface="宋体" charset="-122"/>
              </a:defRPr>
            </a:lvl1pPr>
          </a:lstStyle>
          <a:p>
            <a:endParaRPr lang="zh-CN" altLang="en-US"/>
          </a:p>
        </p:txBody>
      </p:sp>
      <p:sp>
        <p:nvSpPr>
          <p:cNvPr id="10957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ea typeface="宋体" charset="-122"/>
              </a:defRPr>
            </a:lvl1pPr>
          </a:lstStyle>
          <a:p>
            <a:fld id="{976A6D30-81CF-436B-AC5D-58220509234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random/>
  </p:transition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SzPct val="75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SzPct val="75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SzPct val="75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57224" y="2357430"/>
            <a:ext cx="7981976" cy="2624145"/>
          </a:xfrm>
        </p:spPr>
        <p:txBody>
          <a:bodyPr/>
          <a:lstStyle/>
          <a:p>
            <a:r>
              <a:rPr lang="en-US" altLang="zh-CN" dirty="0" smtClean="0"/>
              <a:t>Important Sampling to Evaluate Real-time System Reliability </a:t>
            </a:r>
            <a:br>
              <a:rPr lang="en-US" altLang="zh-CN" dirty="0" smtClean="0"/>
            </a:br>
            <a:r>
              <a:rPr lang="en-US" altLang="zh-CN" dirty="0" smtClean="0"/>
              <a:t>- A Case Study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sz="2800" i="1" dirty="0"/>
              <a:t>b</a:t>
            </a:r>
            <a:r>
              <a:rPr lang="en-US" altLang="zh-CN" sz="2800" i="1" dirty="0" smtClean="0"/>
              <a:t>y</a:t>
            </a:r>
            <a:r>
              <a:rPr lang="en-US" altLang="zh-CN" sz="2800" dirty="0" smtClean="0"/>
              <a:t> </a:t>
            </a:r>
            <a:r>
              <a:rPr lang="en-US" altLang="zh-CN" sz="2800" b="1" dirty="0" smtClean="0"/>
              <a:t>Xiang Mao </a:t>
            </a:r>
            <a:r>
              <a:rPr lang="en-US" altLang="zh-CN" sz="2800" dirty="0" smtClean="0"/>
              <a:t>and </a:t>
            </a:r>
            <a:r>
              <a:rPr lang="en-US" altLang="zh-CN" sz="2800" b="1" dirty="0" smtClean="0"/>
              <a:t>Qin Chen</a:t>
            </a:r>
            <a:endParaRPr lang="zh-CN" altLang="en-US" sz="2800" b="1" dirty="0"/>
          </a:p>
        </p:txBody>
      </p:sp>
      <p:pic>
        <p:nvPicPr>
          <p:cNvPr id="4" name="Picture 8" descr="UFsignatureThemel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0" y="6175375"/>
            <a:ext cx="19812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灯片编号占位符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76A6D30-81CF-436B-AC5D-58220509234C}" type="slidenum">
              <a:rPr lang="zh-CN" altLang="en-US" smtClean="0"/>
              <a:pPr/>
              <a:t>1</a:t>
            </a:fld>
            <a:endParaRPr lang="zh-CN" alt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Implementation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Analyzer</a:t>
            </a:r>
          </a:p>
          <a:p>
            <a:pPr lvl="1"/>
            <a:r>
              <a:rPr lang="en-US" altLang="zh-CN" sz="2400" dirty="0" smtClean="0"/>
              <a:t>Receive reports from the simulated system.</a:t>
            </a:r>
          </a:p>
          <a:p>
            <a:pPr lvl="1"/>
            <a:r>
              <a:rPr lang="en-US" altLang="zh-CN" sz="2400" dirty="0" smtClean="0"/>
              <a:t>If it corresponds to one of the above mentioned ‘change of measure‘, update the current simulation weight.</a:t>
            </a:r>
          </a:p>
          <a:p>
            <a:pPr lvl="1"/>
            <a:r>
              <a:rPr lang="en-US" altLang="zh-CN" sz="2400" dirty="0" smtClean="0"/>
              <a:t>If the system fails within the mission time, set the simulation output to the current value of the likelihood ratio; else set the simulation output to zero.</a:t>
            </a:r>
            <a:endParaRPr lang="zh-CN" altLang="en-US" sz="2400" dirty="0"/>
          </a:p>
        </p:txBody>
      </p:sp>
      <p:sp>
        <p:nvSpPr>
          <p:cNvPr id="5" name="日期占位符 5"/>
          <p:cNvSpPr>
            <a:spLocks noGrp="1"/>
          </p:cNvSpPr>
          <p:nvPr/>
        </p:nvSpPr>
        <p:spPr>
          <a:xfrm>
            <a:off x="1714480" y="6453212"/>
            <a:ext cx="2133600" cy="476250"/>
          </a:xfrm>
          <a:prstGeom prst="rect">
            <a:avLst/>
          </a:prstGeom>
          <a:noFill/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35F5932-6C76-4E0A-BC71-2519F566F455}" type="datetime10">
              <a:rPr lang="zh-CN" altLang="en-US" smtClean="0">
                <a:ea typeface="宋体" charset="-122"/>
              </a:rPr>
              <a:pPr/>
              <a:t>17:44</a:t>
            </a:fld>
            <a:endParaRPr lang="en-US" altLang="zh-CN" dirty="0" smtClean="0">
              <a:ea typeface="宋体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A6D30-81CF-436B-AC5D-58220509234C}" type="slidenum">
              <a:rPr lang="zh-CN" altLang="en-US" smtClean="0"/>
              <a:pPr/>
              <a:t>10</a:t>
            </a:fld>
            <a:endParaRPr lang="zh-CN" alt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Reliability region that Importance Sampling works well</a:t>
            </a:r>
          </a:p>
          <a:p>
            <a:r>
              <a:rPr lang="en-US" dirty="0" smtClean="0"/>
              <a:t>Performance metrics</a:t>
            </a:r>
          </a:p>
          <a:p>
            <a:pPr lvl="1"/>
            <a:r>
              <a:rPr lang="en-US" dirty="0" smtClean="0"/>
              <a:t>Simulation acceleration</a:t>
            </a:r>
          </a:p>
          <a:p>
            <a:pPr lvl="1"/>
            <a:r>
              <a:rPr lang="en-US" dirty="0" smtClean="0"/>
              <a:t>Sample variance reduction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A6D30-81CF-436B-AC5D-58220509234C}" type="slidenum">
              <a:rPr lang="zh-CN" altLang="en-US" smtClean="0"/>
              <a:pPr/>
              <a:t>11</a:t>
            </a:fld>
            <a:endParaRPr lang="zh-CN" alt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System Configurations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A6D30-81CF-436B-AC5D-58220509234C}" type="slidenum">
              <a:rPr lang="zh-CN" altLang="en-US" smtClean="0"/>
              <a:pPr/>
              <a:t>12</a:t>
            </a:fld>
            <a:endParaRPr lang="zh-CN" alt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305" y="4418282"/>
            <a:ext cx="9085597" cy="2433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 bwMode="auto">
          <a:xfrm>
            <a:off x="71438" y="5247630"/>
            <a:ext cx="9001156" cy="928694"/>
          </a:xfrm>
          <a:prstGeom prst="rect">
            <a:avLst/>
          </a:prstGeom>
          <a:noFill/>
          <a:ln w="5080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" name="Straight Arrow Connector 7"/>
          <p:cNvCxnSpPr/>
          <p:nvPr/>
        </p:nvCxnSpPr>
        <p:spPr bwMode="auto">
          <a:xfrm>
            <a:off x="2643174" y="4247498"/>
            <a:ext cx="6357982" cy="1588"/>
          </a:xfrm>
          <a:prstGeom prst="straightConnector1">
            <a:avLst/>
          </a:prstGeom>
          <a:solidFill>
            <a:schemeClr val="accent1"/>
          </a:solidFill>
          <a:ln w="50800" cap="sq" cmpd="sng" algn="ctr">
            <a:solidFill>
              <a:srgbClr val="0070C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3786182" y="3747432"/>
            <a:ext cx="4357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Increasing system reliability</a:t>
            </a:r>
            <a:endParaRPr lang="en-US" sz="2400" b="1" dirty="0">
              <a:solidFill>
                <a:srgbClr val="0070C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" y="1609355"/>
            <a:ext cx="2711877" cy="2819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Acceleration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A6D30-81CF-436B-AC5D-58220509234C}" type="slidenum">
              <a:rPr lang="zh-CN" altLang="en-US" smtClean="0"/>
              <a:pPr/>
              <a:t>13</a:t>
            </a:fld>
            <a:endParaRPr lang="zh-CN" alt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2" y="1971557"/>
            <a:ext cx="9113139" cy="1424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7224" y="4019562"/>
            <a:ext cx="7358114" cy="1016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 bwMode="auto">
          <a:xfrm>
            <a:off x="928662" y="4539350"/>
            <a:ext cx="7286676" cy="500066"/>
          </a:xfrm>
          <a:prstGeom prst="rect">
            <a:avLst/>
          </a:prstGeom>
          <a:noFill/>
          <a:ln w="5080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357818" y="2017248"/>
            <a:ext cx="1357322" cy="1357322"/>
          </a:xfrm>
          <a:prstGeom prst="rect">
            <a:avLst/>
          </a:prstGeom>
          <a:noFill/>
          <a:ln w="5080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8072462" y="2000240"/>
            <a:ext cx="1000132" cy="1357322"/>
          </a:xfrm>
          <a:prstGeom prst="rect">
            <a:avLst/>
          </a:prstGeom>
          <a:noFill/>
          <a:ln w="5080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Bias Parameter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Failure bias</a:t>
            </a:r>
          </a:p>
          <a:p>
            <a:pPr lvl="1"/>
            <a:r>
              <a:rPr lang="en-US" dirty="0" smtClean="0"/>
              <a:t>How fast we push the system towards failure</a:t>
            </a:r>
          </a:p>
          <a:p>
            <a:r>
              <a:rPr lang="en-US" dirty="0" smtClean="0"/>
              <a:t>Bad parameter</a:t>
            </a:r>
          </a:p>
          <a:p>
            <a:pPr lvl="1"/>
            <a:r>
              <a:rPr lang="en-US" dirty="0" smtClean="0"/>
              <a:t>Too low or too high </a:t>
            </a:r>
            <a:r>
              <a:rPr lang="en-US" dirty="0" smtClean="0">
                <a:sym typeface="Wingdings" pitchFamily="2" charset="2"/>
              </a:rPr>
              <a:t> high sample variance</a:t>
            </a:r>
          </a:p>
          <a:p>
            <a:r>
              <a:rPr lang="en-US" dirty="0" smtClean="0">
                <a:sym typeface="Wingdings" pitchFamily="2" charset="2"/>
              </a:rPr>
              <a:t>Good parameter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Low sample variance  fewer samples/simulation speed-up!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A6D30-81CF-436B-AC5D-58220509234C}" type="slidenum">
              <a:rPr lang="zh-CN" altLang="en-US" smtClean="0"/>
              <a:pPr/>
              <a:t>14</a:t>
            </a:fld>
            <a:endParaRPr lang="zh-CN" alt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Bias Parameter,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A6D30-81CF-436B-AC5D-58220509234C}" type="slidenum">
              <a:rPr lang="zh-CN" altLang="en-US" smtClean="0"/>
              <a:pPr/>
              <a:t>15</a:t>
            </a:fld>
            <a:endParaRPr lang="zh-CN" alt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42518" y="2357430"/>
            <a:ext cx="9186518" cy="2427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 bwMode="auto">
          <a:xfrm>
            <a:off x="3357550" y="3259838"/>
            <a:ext cx="1071570" cy="285752"/>
          </a:xfrm>
          <a:prstGeom prst="rect">
            <a:avLst/>
          </a:prstGeom>
          <a:noFill/>
          <a:ln w="5080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4457036" y="3531988"/>
            <a:ext cx="1186534" cy="285752"/>
          </a:xfrm>
          <a:prstGeom prst="rect">
            <a:avLst/>
          </a:prstGeom>
          <a:noFill/>
          <a:ln w="5080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5643570" y="3844948"/>
            <a:ext cx="1143008" cy="285752"/>
          </a:xfrm>
          <a:prstGeom prst="rect">
            <a:avLst/>
          </a:prstGeom>
          <a:noFill/>
          <a:ln w="5080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5643570" y="4130700"/>
            <a:ext cx="1143008" cy="285752"/>
          </a:xfrm>
          <a:prstGeom prst="rect">
            <a:avLst/>
          </a:prstGeom>
          <a:noFill/>
          <a:ln w="5080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786578" y="4377672"/>
            <a:ext cx="1214446" cy="285752"/>
          </a:xfrm>
          <a:prstGeom prst="rect">
            <a:avLst/>
          </a:prstGeom>
          <a:noFill/>
          <a:ln w="5080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5643570" y="2669304"/>
            <a:ext cx="1143008" cy="285752"/>
          </a:xfrm>
          <a:prstGeom prst="rect">
            <a:avLst/>
          </a:prstGeom>
          <a:noFill/>
          <a:ln w="50800" cap="sq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Importance Sampling </a:t>
            </a:r>
            <a:r>
              <a:rPr lang="en-US" dirty="0" smtClean="0"/>
              <a:t>in a simulator </a:t>
            </a:r>
            <a:r>
              <a:rPr lang="en-US" dirty="0" err="1" smtClean="0"/>
              <a:t>testbed</a:t>
            </a:r>
            <a:endParaRPr lang="en-US" dirty="0" smtClean="0"/>
          </a:p>
          <a:p>
            <a:r>
              <a:rPr lang="en-US" dirty="0" smtClean="0"/>
              <a:t>Achieves </a:t>
            </a:r>
            <a:r>
              <a:rPr lang="en-US" dirty="0" smtClean="0">
                <a:solidFill>
                  <a:srgbClr val="0070C0"/>
                </a:solidFill>
              </a:rPr>
              <a:t>simulation acceleration</a:t>
            </a:r>
            <a:r>
              <a:rPr lang="en-US" dirty="0" smtClean="0"/>
              <a:t>, when the system reliability is high (u</a:t>
            </a:r>
            <a:r>
              <a:rPr lang="en-US" altLang="zh-CN" dirty="0" smtClean="0"/>
              <a:t>nreliability </a:t>
            </a:r>
            <a:r>
              <a:rPr lang="en-US" altLang="zh-CN" dirty="0" smtClean="0">
                <a:latin typeface="Times New Roman"/>
                <a:cs typeface="Times New Roman"/>
              </a:rPr>
              <a:t>≤ 10</a:t>
            </a:r>
            <a:r>
              <a:rPr lang="en-US" altLang="zh-CN" baseline="30000" dirty="0" smtClean="0">
                <a:latin typeface="Times New Roman"/>
                <a:cs typeface="Times New Roman"/>
              </a:rPr>
              <a:t>-3</a:t>
            </a:r>
            <a:r>
              <a:rPr lang="en-US" altLang="zh-CN" dirty="0" smtClean="0"/>
              <a:t> </a:t>
            </a:r>
            <a:r>
              <a:rPr lang="en-US" dirty="0" smtClean="0"/>
              <a:t>)</a:t>
            </a:r>
          </a:p>
          <a:p>
            <a:r>
              <a:rPr lang="en-US" dirty="0" smtClean="0"/>
              <a:t>Proper tuning up of parameter needed to achieve </a:t>
            </a:r>
            <a:r>
              <a:rPr lang="en-US" dirty="0" smtClean="0">
                <a:solidFill>
                  <a:srgbClr val="0070C0"/>
                </a:solidFill>
              </a:rPr>
              <a:t>sample variance reduction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Not suitable for less reliable systems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A6D30-81CF-436B-AC5D-58220509234C}" type="slidenum">
              <a:rPr lang="zh-CN" altLang="en-US" smtClean="0"/>
              <a:pPr/>
              <a:t>16</a:t>
            </a:fld>
            <a:endParaRPr lang="zh-CN" alt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占位符 5"/>
          <p:cNvSpPr>
            <a:spLocks noGrp="1"/>
          </p:cNvSpPr>
          <p:nvPr/>
        </p:nvSpPr>
        <p:spPr>
          <a:xfrm>
            <a:off x="1714480" y="6453212"/>
            <a:ext cx="2133600" cy="476250"/>
          </a:xfrm>
          <a:prstGeom prst="rect">
            <a:avLst/>
          </a:prstGeom>
          <a:noFill/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35F5932-6C76-4E0A-BC71-2519F566F455}" type="datetime10">
              <a:rPr lang="zh-CN" altLang="en-US" smtClean="0">
                <a:ea typeface="宋体" charset="-122"/>
              </a:rPr>
              <a:pPr/>
              <a:t>17:46</a:t>
            </a:fld>
            <a:endParaRPr lang="en-US" altLang="zh-CN" dirty="0" smtClean="0">
              <a:ea typeface="宋体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A6D30-81CF-436B-AC5D-58220509234C}" type="slidenum">
              <a:rPr lang="zh-CN" altLang="en-US" smtClean="0"/>
              <a:pPr/>
              <a:t>17</a:t>
            </a:fld>
            <a:endParaRPr lang="zh-CN" altLang="en-US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95288" y="1989138"/>
            <a:ext cx="8137525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zh-CN" sz="8000" b="1" smtClean="0">
                <a:latin typeface="Monotype Corsiva" pitchFamily="66" charset="0"/>
                <a:ea typeface="黑体" pitchFamily="2" charset="-122"/>
              </a:rPr>
              <a:t>Question ?</a:t>
            </a:r>
            <a:endParaRPr lang="en-US" altLang="zh-CN" sz="8000" b="1" dirty="0">
              <a:latin typeface="Monotype Corsiva" pitchFamily="66" charset="0"/>
              <a:ea typeface="黑体" pitchFamily="2" charset="-122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428625" y="2000250"/>
            <a:ext cx="8137525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zh-CN" sz="8000" dirty="0" smtClean="0">
                <a:latin typeface="Monotype Corsiva" pitchFamily="66" charset="0"/>
                <a:ea typeface="黑体" pitchFamily="2" charset="-122"/>
              </a:rPr>
              <a:t>The  End</a:t>
            </a:r>
            <a:endParaRPr lang="en-US" altLang="zh-CN" sz="8000" dirty="0">
              <a:latin typeface="Monotype Corsiva" pitchFamily="66" charset="0"/>
              <a:ea typeface="黑体" pitchFamily="2" charset="-122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Introduction</a:t>
            </a:r>
          </a:p>
          <a:p>
            <a:r>
              <a:rPr lang="en-US" altLang="zh-CN" dirty="0" smtClean="0"/>
              <a:t>Technical Background</a:t>
            </a:r>
          </a:p>
          <a:p>
            <a:pPr lvl="1"/>
            <a:r>
              <a:rPr lang="en-US" altLang="zh-CN" sz="2400" dirty="0" smtClean="0"/>
              <a:t>Importance Sampling</a:t>
            </a:r>
          </a:p>
          <a:p>
            <a:pPr lvl="1"/>
            <a:r>
              <a:rPr lang="en-US" altLang="zh-CN" sz="2400" dirty="0" smtClean="0"/>
              <a:t>The RAPIDS Simulator</a:t>
            </a:r>
          </a:p>
          <a:p>
            <a:pPr marL="357188" lvl="1" indent="-357188"/>
            <a:r>
              <a:rPr lang="en-US" altLang="zh-CN" sz="3200" dirty="0" smtClean="0"/>
              <a:t>Implementation</a:t>
            </a:r>
          </a:p>
          <a:p>
            <a:pPr marL="357188" lvl="1" indent="-357188"/>
            <a:r>
              <a:rPr lang="en-US" altLang="zh-CN" sz="3200" dirty="0" smtClean="0"/>
              <a:t>Experimental Result &amp; Analysis</a:t>
            </a:r>
          </a:p>
          <a:p>
            <a:pPr marL="357188" lvl="1" indent="-357188"/>
            <a:r>
              <a:rPr lang="en-US" altLang="zh-CN" sz="3200" dirty="0" smtClean="0"/>
              <a:t>Conclusion</a:t>
            </a:r>
          </a:p>
          <a:p>
            <a:pPr marL="357188" lvl="1" indent="-357188"/>
            <a:endParaRPr lang="en-US" altLang="zh-CN" sz="3200" dirty="0" smtClean="0"/>
          </a:p>
          <a:p>
            <a:endParaRPr lang="zh-CN" altLang="en-US" dirty="0"/>
          </a:p>
        </p:txBody>
      </p:sp>
      <p:sp>
        <p:nvSpPr>
          <p:cNvPr id="6" name="日期占位符 5"/>
          <p:cNvSpPr>
            <a:spLocks noGrp="1"/>
          </p:cNvSpPr>
          <p:nvPr/>
        </p:nvSpPr>
        <p:spPr>
          <a:xfrm>
            <a:off x="1714480" y="6453212"/>
            <a:ext cx="2133600" cy="476250"/>
          </a:xfrm>
          <a:prstGeom prst="rect">
            <a:avLst/>
          </a:prstGeom>
          <a:noFill/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35F5932-6C76-4E0A-BC71-2519F566F455}" type="datetime10">
              <a:rPr lang="zh-CN" altLang="en-US" smtClean="0">
                <a:ea typeface="宋体" charset="-122"/>
              </a:rPr>
              <a:pPr/>
              <a:t>17:41</a:t>
            </a:fld>
            <a:endParaRPr lang="en-US" altLang="zh-CN" dirty="0" smtClean="0">
              <a:ea typeface="宋体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A6D30-81CF-436B-AC5D-58220509234C}" type="slidenum">
              <a:rPr lang="zh-CN" altLang="en-US" smtClean="0"/>
              <a:pPr/>
              <a:t>2</a:t>
            </a:fld>
            <a:endParaRPr lang="zh-CN" alt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Applications of real-time system:</a:t>
            </a:r>
            <a:endParaRPr lang="en-US" altLang="zh-CN" dirty="0"/>
          </a:p>
          <a:p>
            <a:pPr marL="714375" lvl="2" indent="-357188"/>
            <a:r>
              <a:rPr lang="en-US" altLang="zh-CN" dirty="0" smtClean="0"/>
              <a:t>Aircraft control</a:t>
            </a:r>
          </a:p>
          <a:p>
            <a:pPr marL="714375" lvl="2" indent="-357188"/>
            <a:r>
              <a:rPr lang="en-US" altLang="zh-CN" dirty="0" smtClean="0"/>
              <a:t>Traffic control</a:t>
            </a:r>
          </a:p>
          <a:p>
            <a:pPr marL="714375" lvl="2" indent="-357188"/>
            <a:r>
              <a:rPr lang="en-US" altLang="zh-CN" dirty="0" smtClean="0">
                <a:ea typeface="+mn-ea"/>
                <a:cs typeface="+mn-cs"/>
              </a:rPr>
              <a:t>Factory automation </a:t>
            </a:r>
            <a:r>
              <a:rPr lang="en-US" altLang="zh-CN" dirty="0" smtClean="0"/>
              <a:t>etc.</a:t>
            </a:r>
          </a:p>
          <a:p>
            <a:pPr marL="357188" lvl="1" indent="-357188"/>
            <a:r>
              <a:rPr lang="en-US" altLang="zh-CN" sz="3200" dirty="0" smtClean="0">
                <a:ea typeface="+mn-ea"/>
                <a:cs typeface="+mn-cs"/>
              </a:rPr>
              <a:t>Requirement of high reliability:</a:t>
            </a:r>
          </a:p>
          <a:p>
            <a:pPr marL="714375" lvl="2" indent="-357188"/>
            <a:r>
              <a:rPr lang="en-US" altLang="zh-CN" dirty="0" smtClean="0">
                <a:ea typeface="+mn-ea"/>
                <a:cs typeface="+mn-cs"/>
              </a:rPr>
              <a:t>Deliver critical outputs in a timely fashion, even in the presence of a few component failures</a:t>
            </a:r>
          </a:p>
        </p:txBody>
      </p:sp>
      <p:sp>
        <p:nvSpPr>
          <p:cNvPr id="5" name="日期占位符 5"/>
          <p:cNvSpPr>
            <a:spLocks noGrp="1"/>
          </p:cNvSpPr>
          <p:nvPr/>
        </p:nvSpPr>
        <p:spPr>
          <a:xfrm>
            <a:off x="1714480" y="6453212"/>
            <a:ext cx="2133600" cy="476250"/>
          </a:xfrm>
          <a:prstGeom prst="rect">
            <a:avLst/>
          </a:prstGeom>
          <a:noFill/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35F5932-6C76-4E0A-BC71-2519F566F455}" type="datetime10">
              <a:rPr lang="zh-CN" altLang="en-US" smtClean="0">
                <a:ea typeface="宋体" charset="-122"/>
              </a:rPr>
              <a:pPr/>
              <a:t>17:41</a:t>
            </a:fld>
            <a:endParaRPr lang="en-US" altLang="zh-CN" dirty="0" smtClean="0">
              <a:ea typeface="宋体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A6D30-81CF-436B-AC5D-58220509234C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Reliability in real-time system is </a:t>
            </a:r>
            <a:r>
              <a:rPr lang="en-US" altLang="zh-CN" b="1" i="1" dirty="0" smtClean="0"/>
              <a:t>Dynamic</a:t>
            </a:r>
          </a:p>
          <a:p>
            <a:r>
              <a:rPr lang="en-US" altLang="zh-CN" dirty="0" smtClean="0"/>
              <a:t>Modeling vs. Simulation</a:t>
            </a:r>
          </a:p>
          <a:p>
            <a:r>
              <a:rPr lang="en-US" altLang="zh-CN" dirty="0" smtClean="0"/>
              <a:t>Drawbacks of Simulation</a:t>
            </a:r>
          </a:p>
          <a:p>
            <a:pPr lvl="1"/>
            <a:r>
              <a:rPr lang="en-US" altLang="zh-CN" dirty="0" smtClean="0"/>
              <a:t>Require a very long computation times</a:t>
            </a:r>
            <a:endParaRPr lang="en-US" altLang="zh-CN" dirty="0"/>
          </a:p>
          <a:p>
            <a:pPr lvl="1">
              <a:buNone/>
            </a:pPr>
            <a:r>
              <a:rPr lang="en-US" altLang="zh-CN" dirty="0" smtClean="0"/>
              <a:t>	Unreliability </a:t>
            </a:r>
            <a:r>
              <a:rPr lang="en-US" altLang="zh-CN" dirty="0" smtClean="0">
                <a:latin typeface="Times New Roman"/>
                <a:cs typeface="Times New Roman"/>
              </a:rPr>
              <a:t>≤ 10</a:t>
            </a:r>
            <a:r>
              <a:rPr lang="en-US" altLang="zh-CN" baseline="30000" dirty="0" smtClean="0">
                <a:latin typeface="Times New Roman"/>
                <a:cs typeface="Times New Roman"/>
              </a:rPr>
              <a:t>-5</a:t>
            </a:r>
            <a:r>
              <a:rPr lang="en-US" altLang="zh-CN" dirty="0" smtClean="0"/>
              <a:t> ~ days to weeks</a:t>
            </a:r>
          </a:p>
          <a:p>
            <a:pPr lvl="1"/>
            <a:r>
              <a:rPr lang="en-US" altLang="zh-CN" dirty="0" smtClean="0"/>
              <a:t>A solution – Importance Sampling</a:t>
            </a:r>
          </a:p>
        </p:txBody>
      </p:sp>
      <p:sp>
        <p:nvSpPr>
          <p:cNvPr id="5" name="日期占位符 5"/>
          <p:cNvSpPr>
            <a:spLocks noGrp="1"/>
          </p:cNvSpPr>
          <p:nvPr/>
        </p:nvSpPr>
        <p:spPr>
          <a:xfrm>
            <a:off x="1714480" y="6453212"/>
            <a:ext cx="2133600" cy="476250"/>
          </a:xfrm>
          <a:prstGeom prst="rect">
            <a:avLst/>
          </a:prstGeom>
          <a:noFill/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35F5932-6C76-4E0A-BC71-2519F566F455}" type="datetime10">
              <a:rPr lang="zh-CN" altLang="en-US" smtClean="0">
                <a:ea typeface="宋体" charset="-122"/>
              </a:rPr>
              <a:pPr/>
              <a:t>17:41</a:t>
            </a:fld>
            <a:endParaRPr lang="en-US" altLang="zh-CN" dirty="0" smtClean="0">
              <a:ea typeface="宋体" charset="-122"/>
            </a:endParaRPr>
          </a:p>
        </p:txBody>
      </p:sp>
      <p:cxnSp>
        <p:nvCxnSpPr>
          <p:cNvPr id="8" name="直接连接符 7"/>
          <p:cNvCxnSpPr/>
          <p:nvPr/>
        </p:nvCxnSpPr>
        <p:spPr bwMode="auto">
          <a:xfrm>
            <a:off x="785786" y="2500306"/>
            <a:ext cx="1500198" cy="500066"/>
          </a:xfrm>
          <a:prstGeom prst="line">
            <a:avLst/>
          </a:prstGeom>
          <a:solidFill>
            <a:schemeClr val="accent1"/>
          </a:solidFill>
          <a:ln w="5080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直接连接符 8"/>
          <p:cNvCxnSpPr/>
          <p:nvPr/>
        </p:nvCxnSpPr>
        <p:spPr bwMode="auto">
          <a:xfrm rot="10800000" flipV="1">
            <a:off x="785786" y="2500306"/>
            <a:ext cx="1500198" cy="500066"/>
          </a:xfrm>
          <a:prstGeom prst="line">
            <a:avLst/>
          </a:prstGeom>
          <a:solidFill>
            <a:schemeClr val="accent1"/>
          </a:solidFill>
          <a:ln w="5080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6" name="灯片编号占位符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A6D30-81CF-436B-AC5D-58220509234C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Major works of the paper:</a:t>
            </a:r>
          </a:p>
          <a:p>
            <a:pPr lvl="1"/>
            <a:r>
              <a:rPr lang="en-US" altLang="zh-CN" dirty="0" smtClean="0"/>
              <a:t>Implementing importance sampling in the RAPIDS simulator;</a:t>
            </a:r>
          </a:p>
          <a:p>
            <a:pPr lvl="1"/>
            <a:r>
              <a:rPr lang="en-US" altLang="zh-CN" dirty="0" smtClean="0"/>
              <a:t>Analyzing the expected behavior of such a scheme;</a:t>
            </a:r>
          </a:p>
          <a:p>
            <a:pPr lvl="1"/>
            <a:r>
              <a:rPr lang="en-US" altLang="zh-CN" dirty="0" smtClean="0"/>
              <a:t>Validating the implementation;</a:t>
            </a:r>
          </a:p>
          <a:p>
            <a:pPr lvl="1"/>
            <a:r>
              <a:rPr lang="en-US" altLang="zh-CN" dirty="0" smtClean="0"/>
              <a:t>Investigating the tunable parameters in the scheme and providing guidelines on their use.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A6D30-81CF-436B-AC5D-58220509234C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Importance Sampling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/>
            <a:r>
              <a:rPr lang="en-US" altLang="zh-CN" dirty="0" smtClean="0"/>
              <a:t>Help understanding – overheated processor</a:t>
            </a:r>
          </a:p>
          <a:p>
            <a:pPr marL="342900" lvl="1" indent="-342900"/>
            <a:r>
              <a:rPr lang="en-US" altLang="zh-CN" dirty="0" smtClean="0"/>
              <a:t>Introduction:</a:t>
            </a:r>
          </a:p>
          <a:p>
            <a:pPr>
              <a:buNone/>
            </a:pPr>
            <a:endParaRPr lang="en-US" altLang="zh-CN" dirty="0" smtClean="0"/>
          </a:p>
        </p:txBody>
      </p:sp>
      <p:sp>
        <p:nvSpPr>
          <p:cNvPr id="5" name="日期占位符 5"/>
          <p:cNvSpPr>
            <a:spLocks noGrp="1"/>
          </p:cNvSpPr>
          <p:nvPr/>
        </p:nvSpPr>
        <p:spPr>
          <a:xfrm>
            <a:off x="1714480" y="6453212"/>
            <a:ext cx="2133600" cy="476250"/>
          </a:xfrm>
          <a:prstGeom prst="rect">
            <a:avLst/>
          </a:prstGeom>
          <a:noFill/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35F5932-6C76-4E0A-BC71-2519F566F455}" type="datetime10">
              <a:rPr lang="zh-CN" altLang="en-US" smtClean="0">
                <a:ea typeface="宋体" charset="-122"/>
              </a:rPr>
              <a:pPr/>
              <a:t>17:42</a:t>
            </a:fld>
            <a:endParaRPr lang="en-US" altLang="zh-CN" dirty="0" smtClean="0">
              <a:ea typeface="宋体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A6D30-81CF-436B-AC5D-58220509234C}" type="slidenum">
              <a:rPr lang="zh-CN" altLang="en-US" smtClean="0"/>
              <a:pPr/>
              <a:t>6</a:t>
            </a:fld>
            <a:endParaRPr lang="zh-CN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76538" y="2928934"/>
            <a:ext cx="3590925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81338" y="3938603"/>
            <a:ext cx="2981325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矩形 9"/>
          <p:cNvSpPr/>
          <p:nvPr/>
        </p:nvSpPr>
        <p:spPr>
          <a:xfrm>
            <a:off x="857224" y="3071810"/>
            <a:ext cx="13773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Unreliability</a:t>
            </a:r>
            <a:endParaRPr lang="zh-CN" altLang="en-US" dirty="0"/>
          </a:p>
        </p:txBody>
      </p:sp>
      <p:cxnSp>
        <p:nvCxnSpPr>
          <p:cNvPr id="12" name="直接连接符 11"/>
          <p:cNvCxnSpPr>
            <a:stCxn id="10" idx="3"/>
          </p:cNvCxnSpPr>
          <p:nvPr/>
        </p:nvCxnSpPr>
        <p:spPr bwMode="auto">
          <a:xfrm flipV="1">
            <a:off x="2234524" y="3214686"/>
            <a:ext cx="694402" cy="41790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8" name="矩形 17"/>
          <p:cNvSpPr/>
          <p:nvPr/>
        </p:nvSpPr>
        <p:spPr>
          <a:xfrm>
            <a:off x="2143108" y="3500438"/>
            <a:ext cx="53578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/>
              <a:t>X is a random variable with density function p(x)</a:t>
            </a:r>
            <a:endParaRPr lang="zh-CN" altLang="en-US" dirty="0"/>
          </a:p>
        </p:txBody>
      </p:sp>
      <p:sp>
        <p:nvSpPr>
          <p:cNvPr id="19" name="矩形 18"/>
          <p:cNvSpPr/>
          <p:nvPr/>
        </p:nvSpPr>
        <p:spPr>
          <a:xfrm>
            <a:off x="6000760" y="2643182"/>
            <a:ext cx="25058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The set of failed states</a:t>
            </a:r>
            <a:endParaRPr lang="zh-CN" altLang="en-US" dirty="0"/>
          </a:p>
        </p:txBody>
      </p:sp>
      <p:cxnSp>
        <p:nvCxnSpPr>
          <p:cNvPr id="21" name="直接连接符 20"/>
          <p:cNvCxnSpPr/>
          <p:nvPr/>
        </p:nvCxnSpPr>
        <p:spPr bwMode="auto">
          <a:xfrm rot="5400000">
            <a:off x="6036479" y="3036091"/>
            <a:ext cx="285752" cy="71438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43702" y="3143248"/>
            <a:ext cx="20193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315105" y="4643446"/>
            <a:ext cx="254317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下箭头 23"/>
          <p:cNvSpPr/>
          <p:nvPr/>
        </p:nvSpPr>
        <p:spPr bwMode="auto">
          <a:xfrm>
            <a:off x="4500562" y="3500438"/>
            <a:ext cx="214314" cy="428628"/>
          </a:xfrm>
          <a:prstGeom prst="downArrow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428860" y="5715016"/>
            <a:ext cx="41910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428728" y="6072206"/>
            <a:ext cx="36576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043509" y="6072206"/>
            <a:ext cx="26003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下箭头 27"/>
          <p:cNvSpPr/>
          <p:nvPr/>
        </p:nvSpPr>
        <p:spPr bwMode="auto">
          <a:xfrm>
            <a:off x="7500958" y="3571876"/>
            <a:ext cx="214314" cy="928694"/>
          </a:xfrm>
          <a:prstGeom prst="downArrow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500"/>
                            </p:stCondLst>
                            <p:childTnLst>
                              <p:par>
                                <p:cTn id="5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  <p:bldP spid="18" grpId="0"/>
      <p:bldP spid="18" grpId="1"/>
      <p:bldP spid="19" grpId="0"/>
      <p:bldP spid="19" grpId="1"/>
      <p:bldP spid="24" grpId="0" animBg="1"/>
      <p:bldP spid="2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Importance Sampling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Implementation Heuristics</a:t>
            </a:r>
          </a:p>
          <a:p>
            <a:pPr lvl="1"/>
            <a:r>
              <a:rPr lang="en-US" altLang="zh-CN" dirty="0" smtClean="0"/>
              <a:t>Forcing (or accelerate): increase the rate at which state transitions occur.</a:t>
            </a:r>
          </a:p>
          <a:p>
            <a:pPr lvl="1"/>
            <a:r>
              <a:rPr lang="en-US" altLang="zh-CN" dirty="0" smtClean="0"/>
              <a:t>Balanced failure biasing: bias the system towards more faults</a:t>
            </a:r>
          </a:p>
          <a:p>
            <a:pPr lvl="1"/>
            <a:r>
              <a:rPr lang="en-US" altLang="zh-CN" dirty="0" smtClean="0"/>
              <a:t>Each of them has a likelihood ratio associated with it. The overall likelihood ratio is just the product of the individual ones.</a:t>
            </a:r>
            <a:endParaRPr lang="zh-CN" altLang="en-US" dirty="0"/>
          </a:p>
        </p:txBody>
      </p:sp>
      <p:sp>
        <p:nvSpPr>
          <p:cNvPr id="5" name="日期占位符 5"/>
          <p:cNvSpPr>
            <a:spLocks noGrp="1"/>
          </p:cNvSpPr>
          <p:nvPr/>
        </p:nvSpPr>
        <p:spPr>
          <a:xfrm>
            <a:off x="1714480" y="6453212"/>
            <a:ext cx="2133600" cy="476250"/>
          </a:xfrm>
          <a:prstGeom prst="rect">
            <a:avLst/>
          </a:prstGeom>
          <a:noFill/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35F5932-6C76-4E0A-BC71-2519F566F455}" type="datetime10">
              <a:rPr lang="zh-CN" altLang="en-US" smtClean="0">
                <a:ea typeface="宋体" charset="-122"/>
              </a:rPr>
              <a:pPr/>
              <a:t>17:43</a:t>
            </a:fld>
            <a:endParaRPr lang="en-US" altLang="zh-CN" dirty="0" smtClean="0">
              <a:ea typeface="宋体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A6D30-81CF-436B-AC5D-58220509234C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The RAPIDS Simulator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14876" y="6000768"/>
            <a:ext cx="4357718" cy="500066"/>
          </a:xfrm>
        </p:spPr>
        <p:txBody>
          <a:bodyPr/>
          <a:lstStyle/>
          <a:p>
            <a:pPr>
              <a:buNone/>
            </a:pPr>
            <a:r>
              <a:rPr lang="en-US" altLang="zh-CN" sz="1800" dirty="0" smtClean="0"/>
              <a:t>http://www.ecs.umass.edu/ece/realtime</a:t>
            </a:r>
            <a:endParaRPr lang="zh-CN" altLang="en-US" sz="1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85860"/>
            <a:ext cx="9205151" cy="4697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日期占位符 5"/>
          <p:cNvSpPr>
            <a:spLocks noGrp="1"/>
          </p:cNvSpPr>
          <p:nvPr/>
        </p:nvSpPr>
        <p:spPr>
          <a:xfrm>
            <a:off x="1714480" y="6453212"/>
            <a:ext cx="2133600" cy="476250"/>
          </a:xfrm>
          <a:prstGeom prst="rect">
            <a:avLst/>
          </a:prstGeom>
          <a:noFill/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35F5932-6C76-4E0A-BC71-2519F566F455}" type="datetime10">
              <a:rPr lang="zh-CN" altLang="en-US" smtClean="0">
                <a:ea typeface="宋体" charset="-122"/>
              </a:rPr>
              <a:pPr/>
              <a:t>17:43</a:t>
            </a:fld>
            <a:endParaRPr lang="en-US" altLang="zh-CN" dirty="0" smtClean="0">
              <a:ea typeface="宋体" charset="-122"/>
            </a:endParaRP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A6D30-81CF-436B-AC5D-58220509234C}" type="slidenum">
              <a:rPr lang="zh-CN" altLang="en-US" smtClean="0"/>
              <a:pPr/>
              <a:t>8</a:t>
            </a:fld>
            <a:endParaRPr lang="zh-CN" altLang="en-US"/>
          </a:p>
        </p:txBody>
      </p:sp>
      <p:sp>
        <p:nvSpPr>
          <p:cNvPr id="9" name="TextBox 8"/>
          <p:cNvSpPr txBox="1"/>
          <p:nvPr/>
        </p:nvSpPr>
        <p:spPr>
          <a:xfrm>
            <a:off x="5429256" y="4071942"/>
            <a:ext cx="22860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/>
              <a:t>(Parallel Virtual Machine)</a:t>
            </a:r>
            <a:endParaRPr lang="zh-CN" altLang="en-US" sz="1200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Implementation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04800" y="1828800"/>
            <a:ext cx="8267728" cy="4495800"/>
          </a:xfrm>
        </p:spPr>
        <p:txBody>
          <a:bodyPr/>
          <a:lstStyle/>
          <a:p>
            <a:r>
              <a:rPr lang="en-US" altLang="zh-CN" dirty="0" smtClean="0"/>
              <a:t>Event Generator</a:t>
            </a:r>
            <a:endParaRPr lang="en-US" altLang="zh-CN" dirty="0"/>
          </a:p>
          <a:p>
            <a:pPr lvl="1"/>
            <a:r>
              <a:rPr lang="en-US" altLang="zh-CN" sz="2400" dirty="0" smtClean="0"/>
              <a:t>Decide the time of the next system state transition. Implement forcing to accelerate the state changes.</a:t>
            </a:r>
          </a:p>
          <a:p>
            <a:pPr lvl="1"/>
            <a:r>
              <a:rPr lang="en-US" altLang="zh-CN" sz="2400" dirty="0" smtClean="0"/>
              <a:t>Decide whether the next transition is a fault arrival or repair. Implement failure biasing to push the system towards more component faults.</a:t>
            </a:r>
          </a:p>
          <a:p>
            <a:pPr lvl="1"/>
            <a:r>
              <a:rPr lang="en-US" altLang="zh-CN" sz="2400" dirty="0" smtClean="0"/>
              <a:t>Calculate the likelihood ratio associated with each ‘change of measure‘ and store this value along with the event.</a:t>
            </a:r>
          </a:p>
        </p:txBody>
      </p:sp>
      <p:sp>
        <p:nvSpPr>
          <p:cNvPr id="5" name="日期占位符 5"/>
          <p:cNvSpPr>
            <a:spLocks noGrp="1"/>
          </p:cNvSpPr>
          <p:nvPr/>
        </p:nvSpPr>
        <p:spPr>
          <a:xfrm>
            <a:off x="1714480" y="6453212"/>
            <a:ext cx="2133600" cy="476250"/>
          </a:xfrm>
          <a:prstGeom prst="rect">
            <a:avLst/>
          </a:prstGeom>
          <a:noFill/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35F5932-6C76-4E0A-BC71-2519F566F455}" type="datetime10">
              <a:rPr lang="zh-CN" altLang="en-US" smtClean="0">
                <a:ea typeface="宋体" charset="-122"/>
              </a:rPr>
              <a:pPr/>
              <a:t>17:43</a:t>
            </a:fld>
            <a:endParaRPr lang="en-US" altLang="zh-CN" dirty="0" smtClean="0">
              <a:ea typeface="宋体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A6D30-81CF-436B-AC5D-58220509234C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220011"/>
      </a:lt2>
      <a:accent1>
        <a:srgbClr val="990033"/>
      </a:accent1>
      <a:accent2>
        <a:srgbClr val="CC6600"/>
      </a:accent2>
      <a:accent3>
        <a:srgbClr val="FFFFFF"/>
      </a:accent3>
      <a:accent4>
        <a:srgbClr val="000000"/>
      </a:accent4>
      <a:accent5>
        <a:srgbClr val="CAAAAD"/>
      </a:accent5>
      <a:accent6>
        <a:srgbClr val="B95C00"/>
      </a:accent6>
      <a:hlink>
        <a:srgbClr val="FF6600"/>
      </a:hlink>
      <a:folHlink>
        <a:srgbClr val="FF00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220011"/>
        </a:lt2>
        <a:accent1>
          <a:srgbClr val="A50021"/>
        </a:accent1>
        <a:accent2>
          <a:srgbClr val="800000"/>
        </a:accent2>
        <a:accent3>
          <a:srgbClr val="FFFFFF"/>
        </a:accent3>
        <a:accent4>
          <a:srgbClr val="000000"/>
        </a:accent4>
        <a:accent5>
          <a:srgbClr val="CFAAAB"/>
        </a:accent5>
        <a:accent6>
          <a:srgbClr val="730000"/>
        </a:accent6>
        <a:hlink>
          <a:srgbClr val="CC0000"/>
        </a:hlink>
        <a:folHlink>
          <a:srgbClr val="FF505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Innovation design template</Template>
  <TotalTime>396</TotalTime>
  <Words>576</Words>
  <Application>Microsoft Office PowerPoint</Application>
  <PresentationFormat>全屏显示(4:3)</PresentationFormat>
  <Paragraphs>119</Paragraphs>
  <Slides>17</Slides>
  <Notes>4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18" baseType="lpstr">
      <vt:lpstr>Default Design</vt:lpstr>
      <vt:lpstr>Important Sampling to Evaluate Real-time System Reliability  - A Case Study</vt:lpstr>
      <vt:lpstr>Outline</vt:lpstr>
      <vt:lpstr>Introduction</vt:lpstr>
      <vt:lpstr>Introduction</vt:lpstr>
      <vt:lpstr>Introduction</vt:lpstr>
      <vt:lpstr>Importance Sampling</vt:lpstr>
      <vt:lpstr>Importance Sampling</vt:lpstr>
      <vt:lpstr>The RAPIDS Simulator</vt:lpstr>
      <vt:lpstr>Implementation</vt:lpstr>
      <vt:lpstr>Implementation</vt:lpstr>
      <vt:lpstr>Experiments</vt:lpstr>
      <vt:lpstr>System Configurations</vt:lpstr>
      <vt:lpstr>Simulation Acceleration</vt:lpstr>
      <vt:lpstr>Bias Parameter</vt:lpstr>
      <vt:lpstr>Bias Parameter, cont’d</vt:lpstr>
      <vt:lpstr>Conclusions</vt:lpstr>
      <vt:lpstr>幻灯片 17</vt:lpstr>
    </vt:vector>
  </TitlesOfParts>
  <Company>UFL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Important Sampling to Evaluate Real-time System Reliability  - A Case Study</dc:title>
  <dc:creator>M.X.</dc:creator>
  <cp:lastModifiedBy>M.X.</cp:lastModifiedBy>
  <cp:revision>54</cp:revision>
  <dcterms:created xsi:type="dcterms:W3CDTF">2010-02-22T18:35:37Z</dcterms:created>
  <dcterms:modified xsi:type="dcterms:W3CDTF">2010-02-23T22:46:33Z</dcterms:modified>
</cp:coreProperties>
</file>