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77" r:id="rId3"/>
    <p:sldId id="284" r:id="rId4"/>
    <p:sldId id="286" r:id="rId5"/>
    <p:sldId id="285" r:id="rId6"/>
    <p:sldId id="289" r:id="rId7"/>
    <p:sldId id="341" r:id="rId8"/>
    <p:sldId id="279" r:id="rId9"/>
    <p:sldId id="280" r:id="rId10"/>
    <p:sldId id="281" r:id="rId11"/>
    <p:sldId id="283" r:id="rId12"/>
    <p:sldId id="291" r:id="rId13"/>
    <p:sldId id="282" r:id="rId14"/>
    <p:sldId id="258" r:id="rId15"/>
    <p:sldId id="278" r:id="rId16"/>
    <p:sldId id="260" r:id="rId17"/>
    <p:sldId id="264" r:id="rId18"/>
    <p:sldId id="265" r:id="rId19"/>
    <p:sldId id="266" r:id="rId20"/>
    <p:sldId id="342" r:id="rId21"/>
    <p:sldId id="34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65B2F-36FA-4EB5-8258-788C27618AB7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A1132-D9B3-4EC3-A11E-04B86363C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1132-D9B3-4EC3-A11E-04B86363CD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1132-D9B3-4EC3-A11E-04B86363CD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1132-D9B3-4EC3-A11E-04B86363CD7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In other words, DVS trades off performance for power and</a:t>
            </a:r>
            <a:r>
              <a:rPr lang="en-US" baseline="0" dirty="0" smtClean="0"/>
              <a:t> </a:t>
            </a:r>
            <a:r>
              <a:rPr lang="en-US" dirty="0" smtClean="0"/>
              <a:t>energy reduction.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1132-D9B3-4EC3-A11E-04B86363CD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A1132-D9B3-4EC3-A11E-04B86363CD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722101-7EA0-499C-B373-592FC8994F95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319A06-4B8C-49FD-AD7B-CF582941F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924800" cy="2762250"/>
          </a:xfrm>
        </p:spPr>
        <p:txBody>
          <a:bodyPr>
            <a:normAutofit/>
          </a:bodyPr>
          <a:lstStyle/>
          <a:p>
            <a:r>
              <a:rPr lang="en-US" dirty="0"/>
              <a:t>Minimizing Response Time Implication in DVS Scheduling for Low</a:t>
            </a:r>
            <a:br>
              <a:rPr lang="en-US" dirty="0"/>
            </a:br>
            <a:r>
              <a:rPr lang="en-US" dirty="0"/>
              <a:t>Power Embedded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800600"/>
            <a:ext cx="740664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Sharvari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oshi </a:t>
            </a:r>
          </a:p>
          <a:p>
            <a:r>
              <a:rPr lang="en-US" dirty="0" smtClean="0"/>
              <a:t>Veronica </a:t>
            </a:r>
            <a:r>
              <a:rPr lang="en-US" dirty="0" err="1" smtClean="0"/>
              <a:t>Eyo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Aperiodic</a:t>
            </a:r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execution, start and end of tasks is constrained by maximum variations.</a:t>
            </a:r>
          </a:p>
          <a:p>
            <a:r>
              <a:rPr lang="en-US" dirty="0" smtClean="0"/>
              <a:t>It is denoted by:{</a:t>
            </a:r>
            <a:r>
              <a:rPr lang="el-GR" dirty="0" smtClean="0"/>
              <a:t>σ</a:t>
            </a:r>
            <a:r>
              <a:rPr lang="en-US" sz="2000" dirty="0" err="1" smtClean="0"/>
              <a:t>k</a:t>
            </a:r>
            <a:r>
              <a:rPr lang="en-US" sz="4000" dirty="0" err="1" smtClean="0"/>
              <a:t>l</a:t>
            </a:r>
            <a:r>
              <a:rPr lang="en-US" dirty="0" err="1" smtClean="0"/>
              <a:t>k</a:t>
            </a:r>
            <a:r>
              <a:rPr lang="en-US" dirty="0" smtClean="0"/>
              <a:t> = </a:t>
            </a:r>
            <a:r>
              <a:rPr lang="en-US" sz="2000" dirty="0" smtClean="0"/>
              <a:t>1</a:t>
            </a:r>
            <a:r>
              <a:rPr lang="en-US" dirty="0" smtClean="0"/>
              <a:t>,</a:t>
            </a:r>
            <a:r>
              <a:rPr lang="en-US" sz="2000" dirty="0" smtClean="0"/>
              <a:t>2</a:t>
            </a:r>
            <a:r>
              <a:rPr lang="en-US" dirty="0" smtClean="0"/>
              <a:t>,...}</a:t>
            </a:r>
          </a:p>
          <a:p>
            <a:pPr lvl="1"/>
            <a:r>
              <a:rPr lang="en-US" dirty="0" smtClean="0"/>
              <a:t>r is release time of job and not known in advance, </a:t>
            </a:r>
          </a:p>
          <a:p>
            <a:pPr lvl="1"/>
            <a:r>
              <a:rPr lang="en-US" dirty="0" smtClean="0"/>
              <a:t>e is average WCET of the task, and is known only when job arrives at t=</a:t>
            </a:r>
            <a:r>
              <a:rPr lang="en-US" dirty="0" err="1" smtClean="0"/>
              <a:t>r</a:t>
            </a:r>
            <a:r>
              <a:rPr lang="en-US" sz="1800" dirty="0" err="1" smtClean="0"/>
              <a:t>k</a:t>
            </a:r>
            <a:r>
              <a:rPr lang="en-US" sz="1800" dirty="0" smtClean="0"/>
              <a:t> </a:t>
            </a:r>
          </a:p>
          <a:p>
            <a:pPr lvl="1"/>
            <a:r>
              <a:rPr lang="en-US" dirty="0" smtClean="0"/>
              <a:t>Total Bandwidth Server handles the </a:t>
            </a:r>
            <a:r>
              <a:rPr lang="en-US" dirty="0" err="1" smtClean="0"/>
              <a:t>aperiodic</a:t>
            </a:r>
            <a:r>
              <a:rPr lang="en-US" dirty="0" smtClean="0"/>
              <a:t> workload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bandwidth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Changes the deadline of the </a:t>
            </a:r>
            <a:r>
              <a:rPr lang="en-US" dirty="0" err="1" smtClean="0"/>
              <a:t>aperiodic</a:t>
            </a:r>
            <a:r>
              <a:rPr lang="en-US" dirty="0" smtClean="0"/>
              <a:t> load to an earlier time</a:t>
            </a:r>
          </a:p>
          <a:p>
            <a:endParaRPr lang="en-US" dirty="0" smtClean="0"/>
          </a:p>
          <a:p>
            <a:r>
              <a:rPr lang="en-US" dirty="0" smtClean="0"/>
              <a:t> It makes sure that total load of </a:t>
            </a:r>
            <a:r>
              <a:rPr lang="en-US" dirty="0" err="1" smtClean="0"/>
              <a:t>aperiodics</a:t>
            </a:r>
            <a:r>
              <a:rPr lang="en-US" dirty="0" smtClean="0"/>
              <a:t> does not exceed maximum value  </a:t>
            </a:r>
            <a:r>
              <a:rPr lang="en-US" sz="3400" b="1" dirty="0" smtClean="0"/>
              <a:t>U</a:t>
            </a:r>
            <a:r>
              <a:rPr lang="en-US" sz="2200" dirty="0" smtClean="0"/>
              <a:t>s</a:t>
            </a:r>
            <a:r>
              <a:rPr lang="en-US" sz="2400" dirty="0" smtClean="0"/>
              <a:t> </a:t>
            </a:r>
          </a:p>
          <a:p>
            <a:r>
              <a:rPr lang="en-US" sz="4700" dirty="0" smtClean="0"/>
              <a:t>u</a:t>
            </a:r>
            <a:r>
              <a:rPr lang="en-US" sz="2400" dirty="0" smtClean="0"/>
              <a:t>s = </a:t>
            </a:r>
            <a:r>
              <a:rPr lang="en-US" sz="4700" dirty="0" err="1" smtClean="0"/>
              <a:t>c</a:t>
            </a:r>
            <a:r>
              <a:rPr lang="en-US" sz="2400" dirty="0" err="1" smtClean="0"/>
              <a:t>s</a:t>
            </a:r>
            <a:r>
              <a:rPr lang="en-US" sz="2400" dirty="0" smtClean="0"/>
              <a:t>/</a:t>
            </a:r>
            <a:r>
              <a:rPr lang="en-US" sz="4700" dirty="0" err="1" smtClean="0"/>
              <a:t>p</a:t>
            </a:r>
            <a:r>
              <a:rPr lang="en-US" sz="2400" dirty="0" err="1" smtClean="0"/>
              <a:t>s</a:t>
            </a:r>
            <a:r>
              <a:rPr lang="en-US" sz="2400" dirty="0" smtClean="0"/>
              <a:t>,</a:t>
            </a:r>
            <a:endParaRPr lang="en-US" sz="2200" dirty="0" smtClean="0"/>
          </a:p>
          <a:p>
            <a:r>
              <a:rPr lang="en-US" sz="4200" dirty="0" err="1" smtClean="0"/>
              <a:t>d</a:t>
            </a:r>
            <a:r>
              <a:rPr lang="en-US" sz="2100" dirty="0" err="1" smtClean="0"/>
              <a:t>k</a:t>
            </a:r>
            <a:r>
              <a:rPr lang="en-US" dirty="0" smtClean="0"/>
              <a:t> = max(</a:t>
            </a:r>
            <a:r>
              <a:rPr lang="en-US" sz="4700" dirty="0" err="1" smtClean="0"/>
              <a:t>r</a:t>
            </a:r>
            <a:r>
              <a:rPr lang="en-US" sz="2100" dirty="0" err="1" smtClean="0"/>
              <a:t>k</a:t>
            </a:r>
            <a:r>
              <a:rPr lang="en-US" dirty="0" smtClean="0"/>
              <a:t>, </a:t>
            </a:r>
            <a:r>
              <a:rPr lang="en-US" sz="4200" dirty="0" smtClean="0"/>
              <a:t>d</a:t>
            </a:r>
            <a:r>
              <a:rPr lang="en-US" sz="2100" dirty="0" smtClean="0"/>
              <a:t>k-1</a:t>
            </a:r>
            <a:r>
              <a:rPr lang="en-US" dirty="0" smtClean="0"/>
              <a:t>) + </a:t>
            </a:r>
            <a:r>
              <a:rPr lang="en-US" sz="4200" b="1" dirty="0" err="1" smtClean="0"/>
              <a:t>e</a:t>
            </a:r>
            <a:r>
              <a:rPr lang="en-US" sz="2100" dirty="0" err="1" smtClean="0"/>
              <a:t>k</a:t>
            </a:r>
            <a:r>
              <a:rPr lang="en-US" dirty="0" smtClean="0"/>
              <a:t>/</a:t>
            </a:r>
            <a:r>
              <a:rPr lang="en-US" sz="3800" dirty="0" smtClean="0"/>
              <a:t>u</a:t>
            </a:r>
            <a:r>
              <a:rPr lang="en-US" sz="2400" dirty="0" smtClean="0"/>
              <a:t>s</a:t>
            </a:r>
            <a:endParaRPr lang="en-US" dirty="0" smtClean="0"/>
          </a:p>
          <a:p>
            <a:r>
              <a:rPr lang="en-US" dirty="0" smtClean="0"/>
              <a:t>where </a:t>
            </a:r>
          </a:p>
          <a:p>
            <a:pPr lvl="1"/>
            <a:r>
              <a:rPr lang="en-US" dirty="0" smtClean="0"/>
              <a:t> </a:t>
            </a:r>
            <a:r>
              <a:rPr lang="en-US" sz="4700" dirty="0" err="1" smtClean="0"/>
              <a:t>c</a:t>
            </a:r>
            <a:r>
              <a:rPr lang="en-US" sz="2300" dirty="0" err="1" smtClean="0"/>
              <a:t>s</a:t>
            </a:r>
            <a:r>
              <a:rPr lang="en-US" dirty="0" smtClean="0"/>
              <a:t> is the execution budget </a:t>
            </a:r>
          </a:p>
          <a:p>
            <a:pPr lvl="1"/>
            <a:r>
              <a:rPr lang="en-US" sz="4200" dirty="0" err="1" smtClean="0"/>
              <a:t>p</a:t>
            </a:r>
            <a:r>
              <a:rPr lang="en-US" sz="2300" dirty="0" err="1" smtClean="0"/>
              <a:t>s</a:t>
            </a:r>
            <a:r>
              <a:rPr lang="en-US" dirty="0" smtClean="0"/>
              <a:t> is the period of the server.</a:t>
            </a:r>
          </a:p>
          <a:p>
            <a:pPr lvl="1"/>
            <a:r>
              <a:rPr lang="en-US" sz="4200" dirty="0" err="1" smtClean="0"/>
              <a:t>e</a:t>
            </a:r>
            <a:r>
              <a:rPr lang="en-US" sz="2100" dirty="0" err="1" smtClean="0"/>
              <a:t>k</a:t>
            </a:r>
            <a:r>
              <a:rPr lang="en-US" dirty="0" smtClean="0"/>
              <a:t> is WCET of  </a:t>
            </a:r>
            <a:r>
              <a:rPr lang="en-US" dirty="0" err="1" smtClean="0"/>
              <a:t>aperiodic</a:t>
            </a:r>
            <a:r>
              <a:rPr lang="en-US" dirty="0" smtClean="0"/>
              <a:t> task </a:t>
            </a:r>
            <a:r>
              <a:rPr lang="en-US" dirty="0" err="1" smtClean="0"/>
              <a:t>σ</a:t>
            </a:r>
            <a:r>
              <a:rPr lang="en-US" sz="2100" dirty="0" err="1" smtClean="0"/>
              <a:t>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sz="3400" dirty="0" err="1" smtClean="0"/>
              <a:t>d</a:t>
            </a:r>
            <a:r>
              <a:rPr lang="en-US" sz="2600" dirty="0" err="1" smtClean="0"/>
              <a:t>k</a:t>
            </a:r>
            <a:r>
              <a:rPr lang="en-US" dirty="0" smtClean="0"/>
              <a:t> is the </a:t>
            </a:r>
            <a:r>
              <a:rPr lang="en-US" dirty="0" err="1" smtClean="0"/>
              <a:t>kth</a:t>
            </a:r>
            <a:r>
              <a:rPr lang="en-US" dirty="0" smtClean="0"/>
              <a:t> deadline.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/>
                <a:cs typeface="Times New Roman"/>
              </a:rPr>
              <a:t> </a:t>
            </a:r>
            <a:br>
              <a:rPr lang="en-US" sz="6000" dirty="0" smtClean="0">
                <a:latin typeface="Times New Roman"/>
                <a:cs typeface="Times New Roman"/>
              </a:rPr>
            </a:br>
            <a:r>
              <a:rPr lang="az-Cyrl-AZ" sz="3100" dirty="0" smtClean="0">
                <a:latin typeface="Times New Roman"/>
                <a:cs typeface="Times New Roman"/>
              </a:rPr>
              <a:t>Ґ</a:t>
            </a:r>
            <a:r>
              <a:rPr lang="en-US" sz="3100" dirty="0" smtClean="0">
                <a:latin typeface="Times New Roman"/>
                <a:cs typeface="Times New Roman"/>
              </a:rPr>
              <a:t>1 and </a:t>
            </a:r>
            <a:r>
              <a:rPr lang="az-Cyrl-AZ" sz="3100" dirty="0" smtClean="0">
                <a:latin typeface="Times New Roman"/>
                <a:cs typeface="Times New Roman"/>
              </a:rPr>
              <a:t>Ґ</a:t>
            </a:r>
            <a:r>
              <a:rPr lang="en-US" sz="3100" dirty="0" smtClean="0">
                <a:latin typeface="Times New Roman"/>
                <a:cs typeface="Times New Roman"/>
              </a:rPr>
              <a:t>2 are periodic tasks</a:t>
            </a:r>
            <a:br>
              <a:rPr lang="en-US" sz="3100" dirty="0" smtClean="0">
                <a:latin typeface="Times New Roman"/>
                <a:cs typeface="Times New Roman"/>
              </a:rPr>
            </a:br>
            <a:r>
              <a:rPr lang="en-US" sz="3100" dirty="0" smtClean="0">
                <a:latin typeface="Times New Roman"/>
                <a:cs typeface="Times New Roman"/>
              </a:rPr>
              <a:t>TBS: </a:t>
            </a:r>
            <a:r>
              <a:rPr lang="en-US" sz="4900" dirty="0" smtClean="0">
                <a:latin typeface="Times New Roman"/>
                <a:cs typeface="Times New Roman"/>
              </a:rPr>
              <a:t>u</a:t>
            </a:r>
            <a:r>
              <a:rPr lang="en-US" sz="2000" dirty="0" smtClean="0">
                <a:latin typeface="Times New Roman"/>
                <a:cs typeface="Times New Roman"/>
              </a:rPr>
              <a:t>s</a:t>
            </a:r>
            <a:r>
              <a:rPr lang="en-US" sz="3100" dirty="0" smtClean="0">
                <a:latin typeface="Times New Roman"/>
                <a:cs typeface="Times New Roman"/>
              </a:rPr>
              <a:t>=1-</a:t>
            </a:r>
            <a:r>
              <a:rPr lang="en-US" sz="4400" dirty="0" smtClean="0">
                <a:latin typeface="Times New Roman"/>
                <a:cs typeface="Times New Roman"/>
              </a:rPr>
              <a:t>u</a:t>
            </a:r>
            <a:r>
              <a:rPr lang="en-US" sz="2000" dirty="0" smtClean="0">
                <a:latin typeface="Times New Roman"/>
                <a:cs typeface="Times New Roman"/>
              </a:rPr>
              <a:t>p</a:t>
            </a:r>
            <a:r>
              <a:rPr lang="en-US" sz="3100" dirty="0" smtClean="0">
                <a:latin typeface="Times New Roman"/>
                <a:cs typeface="Times New Roman"/>
              </a:rPr>
              <a:t>=0.25</a:t>
            </a:r>
            <a:br>
              <a:rPr lang="en-US" sz="3100" dirty="0" smtClean="0">
                <a:latin typeface="Times New Roman"/>
                <a:cs typeface="Times New Roman"/>
              </a:rPr>
            </a:br>
            <a:r>
              <a:rPr lang="en-US" sz="4400" dirty="0" smtClean="0">
                <a:latin typeface="Times New Roman"/>
                <a:cs typeface="Times New Roman"/>
              </a:rPr>
              <a:t/>
            </a:r>
            <a:br>
              <a:rPr lang="en-US" sz="4400" dirty="0" smtClean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az-Cyrl-AZ" sz="2400" dirty="0" smtClean="0">
                <a:latin typeface="Times New Roman"/>
                <a:cs typeface="Times New Roman"/>
              </a:rPr>
              <a:t>Ґ</a:t>
            </a:r>
            <a:r>
              <a:rPr lang="en-US" sz="1600" dirty="0" smtClean="0">
                <a:latin typeface="Times New Roman"/>
                <a:cs typeface="Times New Roman"/>
              </a:rPr>
              <a:t>1</a:t>
            </a:r>
          </a:p>
          <a:p>
            <a:pPr>
              <a:buNone/>
            </a:pPr>
            <a:r>
              <a:rPr lang="en-US" sz="1600" dirty="0" smtClean="0">
                <a:latin typeface="Times New Roman"/>
                <a:cs typeface="Times New Roman"/>
              </a:rPr>
              <a:t>               3           6            9         12   13             18  19    21       24                time</a:t>
            </a:r>
          </a:p>
          <a:p>
            <a:pPr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az-Cyrl-AZ" sz="2400" dirty="0" smtClean="0">
                <a:latin typeface="Times New Roman"/>
                <a:cs typeface="Times New Roman"/>
              </a:rPr>
              <a:t>Ґ</a:t>
            </a:r>
            <a:r>
              <a:rPr lang="en-US" sz="1600" dirty="0" smtClean="0">
                <a:latin typeface="Times New Roman"/>
                <a:cs typeface="Times New Roman"/>
              </a:rPr>
              <a:t>2</a:t>
            </a:r>
          </a:p>
          <a:p>
            <a:pPr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600" dirty="0" smtClean="0">
                <a:latin typeface="Times New Roman"/>
                <a:cs typeface="Times New Roman"/>
              </a:rPr>
              <a:t>                  4                    8     9                  16  17                          24               time</a:t>
            </a:r>
          </a:p>
          <a:p>
            <a:pPr>
              <a:buNone/>
            </a:pPr>
            <a:r>
              <a:rPr lang="en-US" sz="1400" dirty="0" err="1" smtClean="0">
                <a:latin typeface="Times New Roman"/>
                <a:cs typeface="Times New Roman"/>
              </a:rPr>
              <a:t>Aperiodic</a:t>
            </a:r>
            <a:r>
              <a:rPr lang="en-US" sz="1400" dirty="0" smtClean="0">
                <a:latin typeface="Times New Roman"/>
                <a:cs typeface="Times New Roman"/>
              </a:rPr>
              <a:t>       1                 d1          2                    3                d2                     d3</a:t>
            </a:r>
          </a:p>
          <a:p>
            <a:pPr>
              <a:buNone/>
            </a:pPr>
            <a:r>
              <a:rPr lang="en-US" sz="1400" dirty="0" smtClean="0">
                <a:latin typeface="Times New Roman"/>
                <a:cs typeface="Times New Roman"/>
              </a:rPr>
              <a:t>requests</a:t>
            </a:r>
          </a:p>
          <a:p>
            <a:pPr>
              <a:buNone/>
            </a:pPr>
            <a:r>
              <a:rPr lang="en-US" sz="1600" dirty="0" smtClean="0">
                <a:latin typeface="Times New Roman"/>
                <a:cs typeface="Times New Roman"/>
              </a:rPr>
              <a:t>     0            3 4              7      9     11          14          16  17                    21</a:t>
            </a:r>
          </a:p>
          <a:p>
            <a:pPr>
              <a:buNone/>
            </a:pPr>
            <a:r>
              <a:rPr lang="en-US" sz="1600" dirty="0" smtClean="0">
                <a:latin typeface="Times New Roman"/>
                <a:cs typeface="Times New Roman"/>
              </a:rPr>
              <a:t>                            A Total bandwidth example</a:t>
            </a:r>
          </a:p>
          <a:p>
            <a:pPr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600" dirty="0" smtClean="0">
                <a:latin typeface="Times New Roman"/>
                <a:cs typeface="Times New Roman"/>
              </a:rPr>
              <a:t>          </a:t>
            </a:r>
          </a:p>
          <a:p>
            <a:pPr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16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62100" y="1943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81200" y="23622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600200" y="3505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38100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4800600"/>
            <a:ext cx="632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324100" y="2400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667000" y="2133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733800" y="2438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114800" y="2209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4610100" y="24003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181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172200" y="2438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629400" y="2362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3276600" y="3657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4648200" y="3505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515100" y="35433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5791200" y="2438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438400" y="3886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3810000" y="3886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257800" y="3886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20955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23241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2514600" y="4876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27051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30099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2385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35433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>
            <a:off x="3391694" y="4609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37719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42291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3695303" y="4534297"/>
            <a:ext cx="6865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4419600" y="4876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 flipH="1" flipV="1">
            <a:off x="46863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9149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53721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5400000" flipH="1" flipV="1">
            <a:off x="4800997" y="457160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5715000" y="4800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 flipH="1" flipV="1">
            <a:off x="6019800" y="4800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2865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>
            <a:off x="65151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6819900" y="48387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16200000" flipH="1">
            <a:off x="5830094" y="4533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5400000">
            <a:off x="7048500" y="4533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rot="5400000" flipH="1" flipV="1">
            <a:off x="2285206" y="4495800"/>
            <a:ext cx="610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2590800" y="45720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4495800" y="4495800"/>
            <a:ext cx="4572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5791200" y="4495800"/>
            <a:ext cx="304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514600" y="3429000"/>
            <a:ext cx="6096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3886200" y="3429000"/>
            <a:ext cx="5334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5334000" y="3429000"/>
            <a:ext cx="6858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981200" y="2057400"/>
            <a:ext cx="3810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3048000" y="2057400"/>
            <a:ext cx="7620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648200" y="2057400"/>
            <a:ext cx="5334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5867400" y="1981200"/>
            <a:ext cx="6096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 animBg="1"/>
      <p:bldP spid="215" grpId="0" animBg="1"/>
      <p:bldP spid="2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TBS at full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 set can be feasibly scheduled </a:t>
            </a:r>
            <a:r>
              <a:rPr lang="en-US" dirty="0" err="1" smtClean="0"/>
              <a:t>iff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4000" dirty="0" err="1" smtClean="0"/>
              <a:t>u</a:t>
            </a:r>
            <a:r>
              <a:rPr lang="en-US" sz="1400" dirty="0" err="1" smtClean="0"/>
              <a:t>P</a:t>
            </a:r>
            <a:r>
              <a:rPr lang="en-US" dirty="0" err="1" smtClean="0"/>
              <a:t>+U</a:t>
            </a:r>
            <a:r>
              <a:rPr lang="en-US" sz="1400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&lt;= </a:t>
            </a: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4000" dirty="0" err="1" smtClean="0"/>
              <a:t>u</a:t>
            </a:r>
            <a:r>
              <a:rPr lang="en-US" sz="1400" dirty="0" err="1" smtClean="0"/>
              <a:t>P</a:t>
            </a:r>
            <a:r>
              <a:rPr lang="en-US" dirty="0" err="1" smtClean="0"/>
              <a:t>+U</a:t>
            </a:r>
            <a:r>
              <a:rPr lang="en-US" sz="1400" dirty="0" err="1" smtClean="0"/>
              <a:t>S</a:t>
            </a:r>
            <a:r>
              <a:rPr lang="en-US" dirty="0" smtClean="0"/>
              <a:t>= </a:t>
            </a:r>
            <a:r>
              <a:rPr lang="en-US" dirty="0" err="1" smtClean="0"/>
              <a:t>U</a:t>
            </a:r>
            <a:r>
              <a:rPr lang="en-US" sz="1400" dirty="0" err="1" smtClean="0"/>
              <a:t>tot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Total CPU utilization is portioned between </a:t>
            </a:r>
            <a:r>
              <a:rPr lang="en-US" sz="4000" dirty="0" smtClean="0"/>
              <a:t>u</a:t>
            </a:r>
            <a:r>
              <a:rPr lang="en-US" sz="1400" dirty="0" smtClean="0"/>
              <a:t>p</a:t>
            </a:r>
            <a:r>
              <a:rPr lang="en-US" dirty="0" smtClean="0"/>
              <a:t> and </a:t>
            </a:r>
            <a:r>
              <a:rPr lang="en-US" sz="4000" dirty="0" smtClean="0"/>
              <a:t>u</a:t>
            </a:r>
            <a:r>
              <a:rPr lang="en-US" sz="1400" dirty="0" smtClean="0"/>
              <a:t>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where </a:t>
            </a:r>
            <a:r>
              <a:rPr lang="en-US" sz="4000" dirty="0" smtClean="0"/>
              <a:t>u</a:t>
            </a:r>
            <a:r>
              <a:rPr lang="en-US" sz="1600" dirty="0" smtClean="0"/>
              <a:t>p</a:t>
            </a:r>
            <a:r>
              <a:rPr lang="en-US" dirty="0" smtClean="0"/>
              <a:t> is worst case utilization of periodic tasks.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System utilization can be increased and energy consumption is reduced by lowering operating frequency.</a:t>
            </a:r>
          </a:p>
          <a:p>
            <a:r>
              <a:rPr lang="en-US" dirty="0" smtClean="0"/>
              <a:t> Lowering frequency also means performance degradation of the system</a:t>
            </a:r>
          </a:p>
          <a:p>
            <a:pPr lvl="1"/>
            <a:r>
              <a:rPr lang="en-US" sz="3900" dirty="0" smtClean="0"/>
              <a:t>u</a:t>
            </a:r>
            <a:r>
              <a:rPr lang="en-US" sz="1300" dirty="0" smtClean="0"/>
              <a:t>p</a:t>
            </a:r>
            <a:r>
              <a:rPr lang="en-US" dirty="0" smtClean="0"/>
              <a:t>+ </a:t>
            </a:r>
            <a:r>
              <a:rPr lang="en-US" sz="3900" smtClean="0"/>
              <a:t>u</a:t>
            </a:r>
            <a:r>
              <a:rPr lang="en-US" sz="1300" smtClean="0"/>
              <a:t>s</a:t>
            </a:r>
            <a:r>
              <a:rPr lang="en-US" smtClean="0"/>
              <a:t> </a:t>
            </a:r>
            <a:r>
              <a:rPr lang="en-US" smtClean="0"/>
              <a:t>&lt;= </a:t>
            </a:r>
            <a:r>
              <a:rPr lang="en-US" dirty="0" err="1" smtClean="0"/>
              <a:t>f</a:t>
            </a:r>
            <a:r>
              <a:rPr lang="en-US" sz="1300" dirty="0" err="1" smtClean="0"/>
              <a:t>i</a:t>
            </a:r>
            <a:r>
              <a:rPr lang="en-US" dirty="0" smtClean="0"/>
              <a:t>/f</a:t>
            </a:r>
            <a:r>
              <a:rPr lang="en-US" sz="1300" dirty="0" smtClean="0"/>
              <a:t>m</a:t>
            </a:r>
          </a:p>
          <a:p>
            <a:pPr>
              <a:buNone/>
            </a:pPr>
            <a:r>
              <a:rPr lang="en-US" dirty="0" smtClean="0"/>
              <a:t>Where:</a:t>
            </a:r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sz="17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f</a:t>
            </a:r>
            <a:r>
              <a:rPr lang="en-US" sz="1300" dirty="0" err="1" smtClean="0"/>
              <a:t>static</a:t>
            </a:r>
            <a:r>
              <a:rPr lang="en-US" sz="1300" dirty="0" smtClean="0"/>
              <a:t> </a:t>
            </a:r>
            <a:r>
              <a:rPr lang="en-US" dirty="0" smtClean="0"/>
              <a:t>is the suitable speed for task set</a:t>
            </a:r>
          </a:p>
          <a:p>
            <a:pPr>
              <a:buNone/>
            </a:pPr>
            <a:r>
              <a:rPr lang="en-US" dirty="0" smtClean="0"/>
              <a:t>f</a:t>
            </a:r>
            <a:r>
              <a:rPr lang="en-US" sz="1700" dirty="0" smtClean="0"/>
              <a:t>m  </a:t>
            </a:r>
            <a:r>
              <a:rPr lang="en-US" dirty="0" smtClean="0"/>
              <a:t>gives the maximum speed (0 &lt;</a:t>
            </a:r>
            <a:r>
              <a:rPr lang="en-US" dirty="0" err="1" smtClean="0"/>
              <a:t>fi</a:t>
            </a:r>
            <a:r>
              <a:rPr lang="en-US" dirty="0" smtClean="0"/>
              <a:t>/fm &lt; 1).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417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Deadline-based Frequency Scaling Algorithm (DFSA)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assumptions:</a:t>
            </a:r>
          </a:p>
          <a:p>
            <a:pPr lvl="1"/>
            <a:r>
              <a:rPr lang="en-US" dirty="0" err="1" smtClean="0"/>
              <a:t>Transmeta's</a:t>
            </a:r>
            <a:r>
              <a:rPr lang="en-US" dirty="0" smtClean="0"/>
              <a:t> </a:t>
            </a:r>
            <a:r>
              <a:rPr lang="en-US" dirty="0" err="1" smtClean="0"/>
              <a:t>Cursoe</a:t>
            </a:r>
            <a:r>
              <a:rPr lang="en-US" dirty="0" smtClean="0"/>
              <a:t> processor</a:t>
            </a:r>
          </a:p>
          <a:p>
            <a:pPr lvl="1"/>
            <a:r>
              <a:rPr lang="en-US" dirty="0" smtClean="0"/>
              <a:t> hybrid/mixed tasks</a:t>
            </a:r>
          </a:p>
          <a:p>
            <a:pPr lvl="2">
              <a:buNone/>
            </a:pPr>
            <a:r>
              <a:rPr lang="en-US" dirty="0" smtClean="0"/>
              <a:t> The </a:t>
            </a:r>
            <a:r>
              <a:rPr lang="en-US" dirty="0" err="1" smtClean="0"/>
              <a:t>aperiodic</a:t>
            </a:r>
            <a:r>
              <a:rPr lang="en-US" dirty="0" smtClean="0"/>
              <a:t> load is varied in the experiment </a:t>
            </a:r>
          </a:p>
          <a:p>
            <a:pPr lvl="1"/>
            <a:r>
              <a:rPr lang="en-US" dirty="0" smtClean="0"/>
              <a:t>Task which has the earliest deadline among all ready tasks has highest priority</a:t>
            </a:r>
          </a:p>
          <a:p>
            <a:pPr lvl="1"/>
            <a:r>
              <a:rPr lang="en-US" dirty="0" smtClean="0"/>
              <a:t>Overhead of scheduling algorithm and voltage transition is negligible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Veronica\Pictures\Untitl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1533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Veronica\Pictures\me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Dynamic Voltage Scaling has been projected as a promising technique for minimizing power consumption of low powered devices.</a:t>
            </a:r>
          </a:p>
          <a:p>
            <a:pPr lvl="1"/>
            <a:r>
              <a:rPr lang="en-US" sz="9600" dirty="0" smtClean="0"/>
              <a:t> An inherit drawback associated with DVS is performance degradation</a:t>
            </a:r>
          </a:p>
          <a:p>
            <a:pPr lvl="1"/>
            <a:endParaRPr lang="en-US" sz="9600" dirty="0" smtClean="0"/>
          </a:p>
          <a:p>
            <a:r>
              <a:rPr lang="en-US" sz="9600" dirty="0" smtClean="0"/>
              <a:t> Power consumption of real-time systems was minimized by restricting </a:t>
            </a:r>
            <a:r>
              <a:rPr lang="en-US" sz="9600" dirty="0" err="1" smtClean="0"/>
              <a:t>aperiodic</a:t>
            </a:r>
            <a:r>
              <a:rPr lang="en-US" sz="9600" dirty="0" smtClean="0"/>
              <a:t> tasks deadlines </a:t>
            </a:r>
          </a:p>
          <a:p>
            <a:pPr>
              <a:buNone/>
            </a:pPr>
            <a:r>
              <a:rPr lang="en-US" sz="12800" dirty="0" smtClean="0"/>
              <a:t> </a:t>
            </a:r>
          </a:p>
          <a:p>
            <a:pPr>
              <a:buNone/>
            </a:pPr>
            <a:r>
              <a:rPr lang="en-US" sz="12800" dirty="0" smtClean="0">
                <a:solidFill>
                  <a:schemeClr val="tx2"/>
                </a:solidFill>
              </a:rPr>
              <a:t>Future Work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9600" dirty="0" smtClean="0"/>
              <a:t>Slack stealing mechanism will be used to further reduce performance penalty by considering the early completion of jobs.</a:t>
            </a:r>
          </a:p>
          <a:p>
            <a:endParaRPr lang="en-US" sz="9600" dirty="0" smtClean="0"/>
          </a:p>
          <a:p>
            <a:pPr>
              <a:buNone/>
            </a:pPr>
            <a:endParaRPr lang="en-US" sz="12800" dirty="0" smtClean="0"/>
          </a:p>
          <a:p>
            <a:pPr>
              <a:buNone/>
            </a:pPr>
            <a:endParaRPr lang="en-US" sz="128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err="1" smtClean="0"/>
              <a:t>er</a:t>
            </a:r>
            <a:r>
              <a:rPr lang="en-US" sz="3000" dirty="0" smtClean="0"/>
              <a:t> consumption of latest real-time systems by restricting </a:t>
            </a:r>
            <a:r>
              <a:rPr lang="en-US" sz="3000" dirty="0" err="1" smtClean="0"/>
              <a:t>aperiodic</a:t>
            </a:r>
            <a:r>
              <a:rPr lang="en-US" sz="3000" dirty="0" smtClean="0"/>
              <a:t> tasks deadline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Maintaining energy efficiency is crucial in battery operated embedded systems</a:t>
            </a:r>
          </a:p>
          <a:p>
            <a:r>
              <a:rPr lang="en-US" dirty="0" smtClean="0"/>
              <a:t>The two primary ways to reduce power consumption in the processor:  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Resource shutdown,</a:t>
            </a:r>
            <a:r>
              <a:rPr lang="en-US" dirty="0" smtClean="0"/>
              <a:t> also known as dynamic power management (DPM) </a:t>
            </a:r>
          </a:p>
          <a:p>
            <a:pPr lvl="1"/>
            <a:r>
              <a:rPr lang="en-US" i="1" dirty="0" smtClean="0"/>
              <a:t>Resource slow down, also known as dynamic voltage scaling (DVS).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 G.E. Moore, Cramming More Components onto Integrated Circuits, Electronics, vol. 38, No. 8, pp. 114117, 1965.</a:t>
            </a:r>
          </a:p>
          <a:p>
            <a:r>
              <a:rPr lang="en-US" dirty="0" smtClean="0"/>
              <a:t> N. A. </a:t>
            </a:r>
            <a:r>
              <a:rPr lang="en-US" dirty="0" err="1" smtClean="0"/>
              <a:t>Ghazaleh</a:t>
            </a:r>
            <a:r>
              <a:rPr lang="en-US" dirty="0" smtClean="0"/>
              <a:t>, B. Childers, D. </a:t>
            </a:r>
            <a:r>
              <a:rPr lang="en-US" dirty="0" err="1" smtClean="0"/>
              <a:t>Mosse</a:t>
            </a:r>
            <a:r>
              <a:rPr lang="en-US" dirty="0" smtClean="0"/>
              <a:t>, R. </a:t>
            </a:r>
            <a:r>
              <a:rPr lang="en-US" dirty="0" err="1" smtClean="0"/>
              <a:t>Melhem</a:t>
            </a:r>
            <a:r>
              <a:rPr lang="en-US" dirty="0" smtClean="0"/>
              <a:t>, and </a:t>
            </a:r>
            <a:r>
              <a:rPr lang="en-US" dirty="0" err="1" smtClean="0"/>
              <a:t>M.Craven</a:t>
            </a:r>
            <a:r>
              <a:rPr lang="en-US" dirty="0" smtClean="0"/>
              <a:t>, Energy Management for Real-Time Embedded Applications with Compiler Support, In Proceedings of ACM SIGPLAN Conference on Languages, Compilers, and Tools </a:t>
            </a:r>
            <a:r>
              <a:rPr lang="da-DK" dirty="0" smtClean="0"/>
              <a:t>for Embedded Systems, 2003, pp. 284-293.</a:t>
            </a:r>
          </a:p>
          <a:p>
            <a:r>
              <a:rPr lang="en-US" dirty="0" err="1" smtClean="0"/>
              <a:t>Shneiderman</a:t>
            </a:r>
            <a:r>
              <a:rPr lang="en-US" dirty="0" smtClean="0"/>
              <a:t>, Designing the User Interface: Strategies for Effective Human-Computer Interaction, MA: Addison-Wesley Reading, 1998.</a:t>
            </a:r>
          </a:p>
          <a:p>
            <a:r>
              <a:rPr lang="en-US" dirty="0" smtClean="0"/>
              <a:t> A. P. </a:t>
            </a:r>
            <a:r>
              <a:rPr lang="en-US" dirty="0" err="1" smtClean="0"/>
              <a:t>Chandrakasan</a:t>
            </a:r>
            <a:r>
              <a:rPr lang="en-US" dirty="0" smtClean="0"/>
              <a:t>, S. </a:t>
            </a:r>
            <a:r>
              <a:rPr lang="en-US" dirty="0" err="1" smtClean="0"/>
              <a:t>Sheng</a:t>
            </a:r>
            <a:r>
              <a:rPr lang="en-US" dirty="0" smtClean="0"/>
              <a:t>, and R. W. </a:t>
            </a:r>
            <a:r>
              <a:rPr lang="en-US" dirty="0" err="1" smtClean="0"/>
              <a:t>Brodersen</a:t>
            </a:r>
            <a:r>
              <a:rPr lang="en-US" dirty="0" smtClean="0"/>
              <a:t>. Low Power CMOS Digital Design, IEEE Journal of Solid State Circuits, 1992, pp. 472-484.</a:t>
            </a:r>
          </a:p>
          <a:p>
            <a:r>
              <a:rPr lang="en-US" dirty="0" smtClean="0"/>
              <a:t> P. </a:t>
            </a:r>
            <a:r>
              <a:rPr lang="en-US" dirty="0" err="1" smtClean="0"/>
              <a:t>Pillai</a:t>
            </a:r>
            <a:r>
              <a:rPr lang="en-US" dirty="0" smtClean="0"/>
              <a:t>, and K. G. Shin, Real-Time Dynamic Voltage Scaling for Low-Power Embedded Operating Systems, In </a:t>
            </a:r>
            <a:r>
              <a:rPr lang="en-US" dirty="0" err="1" smtClean="0"/>
              <a:t>Proc.of</a:t>
            </a:r>
            <a:r>
              <a:rPr lang="en-US" dirty="0" smtClean="0"/>
              <a:t> ACM </a:t>
            </a:r>
            <a:r>
              <a:rPr lang="en-US" dirty="0" err="1" smtClean="0"/>
              <a:t>Symp</a:t>
            </a:r>
            <a:r>
              <a:rPr lang="en-US" dirty="0" smtClean="0"/>
              <a:t>. On Operating Systems Principles, pages 89-102, 2001.</a:t>
            </a:r>
          </a:p>
          <a:p>
            <a:r>
              <a:rPr lang="en-US" dirty="0" smtClean="0"/>
              <a:t> Weiser, B. Welch, A. Demers, and S. </a:t>
            </a:r>
            <a:r>
              <a:rPr lang="en-US" dirty="0" err="1" smtClean="0"/>
              <a:t>Shenker</a:t>
            </a:r>
            <a:r>
              <a:rPr lang="en-US" dirty="0" smtClean="0"/>
              <a:t>, Scheduling for reduced CPU energy, In Proceedings of the 1st </a:t>
            </a:r>
            <a:r>
              <a:rPr lang="en-US" dirty="0" err="1" smtClean="0"/>
              <a:t>Symposiumon</a:t>
            </a:r>
            <a:r>
              <a:rPr lang="en-US" dirty="0" smtClean="0"/>
              <a:t> Operating Systems Design and </a:t>
            </a:r>
            <a:r>
              <a:rPr lang="en-US" dirty="0" err="1" smtClean="0"/>
              <a:t>Implementation,pages</a:t>
            </a:r>
            <a:r>
              <a:rPr lang="en-US" dirty="0" smtClean="0"/>
              <a:t> 13-23, November 1994.</a:t>
            </a:r>
          </a:p>
          <a:p>
            <a:r>
              <a:rPr lang="en-US" dirty="0" smtClean="0"/>
              <a:t> E. Chan, K. </a:t>
            </a:r>
            <a:r>
              <a:rPr lang="en-US" dirty="0" err="1" smtClean="0"/>
              <a:t>Govil</a:t>
            </a:r>
            <a:r>
              <a:rPr lang="en-US" dirty="0" smtClean="0"/>
              <a:t>, and H. Wasserman. Comparing algorithms for dynamic speed-setting of a low-power CPU, In Proceedings of the 1st ACM International Conf. on Mobile Computing and Networking (MOBICOM 95), pages 13-25,November 1995.</a:t>
            </a:r>
          </a:p>
          <a:p>
            <a:r>
              <a:rPr lang="en-US" dirty="0" err="1" smtClean="0"/>
              <a:t>Yifan</a:t>
            </a:r>
            <a:r>
              <a:rPr lang="en-US" dirty="0" smtClean="0"/>
              <a:t> Zhu, and Frank Mueller, Feedback EDF Scheduling Exploiting Dynamic Voltage Scaling, In Proceedings of 10</a:t>
            </a:r>
            <a:r>
              <a:rPr lang="en-US" baseline="30000" dirty="0" smtClean="0"/>
              <a:t>th</a:t>
            </a:r>
            <a:r>
              <a:rPr lang="en-US" dirty="0" smtClean="0"/>
              <a:t> IEEE Real-Time and Embedded Technology and Applications Symposium, 2004.</a:t>
            </a:r>
          </a:p>
          <a:p>
            <a:r>
              <a:rPr lang="en-US" dirty="0" smtClean="0"/>
              <a:t>Y Shin, and K. </a:t>
            </a:r>
            <a:r>
              <a:rPr lang="en-US" dirty="0" err="1" smtClean="0"/>
              <a:t>Choi</a:t>
            </a:r>
            <a:r>
              <a:rPr lang="en-US" dirty="0" smtClean="0"/>
              <a:t>, Power Conscious Fixed </a:t>
            </a:r>
            <a:r>
              <a:rPr lang="en-US" dirty="0" err="1" smtClean="0"/>
              <a:t>PriorityScheduling</a:t>
            </a:r>
            <a:r>
              <a:rPr lang="en-US" dirty="0" smtClean="0"/>
              <a:t> for Hard Real-Time Systems, In Proceedings of Design Automation Conference, 1999, pp. 134-139.</a:t>
            </a:r>
          </a:p>
          <a:p>
            <a:r>
              <a:rPr lang="en-US" dirty="0" smtClean="0"/>
              <a:t>V. </a:t>
            </a:r>
            <a:r>
              <a:rPr lang="en-US" dirty="0" err="1" smtClean="0"/>
              <a:t>Raghunthan</a:t>
            </a:r>
            <a:r>
              <a:rPr lang="en-US" dirty="0" smtClean="0"/>
              <a:t> and C. L. </a:t>
            </a:r>
            <a:r>
              <a:rPr lang="en-US" dirty="0" err="1" smtClean="0"/>
              <a:t>Pereia</a:t>
            </a:r>
            <a:r>
              <a:rPr lang="en-US" dirty="0" smtClean="0"/>
              <a:t>, Energy Aware Wireless Systems with Adaptive Power-Fidelity Tradeoffs, </a:t>
            </a:r>
            <a:r>
              <a:rPr lang="en-US" dirty="0" err="1" smtClean="0"/>
              <a:t>IEEETransactions</a:t>
            </a:r>
            <a:r>
              <a:rPr lang="en-US" dirty="0" smtClean="0"/>
              <a:t> on Very Large Scale Integration Systems, Vol.13, No. 2, 2005.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Aydin</a:t>
            </a:r>
            <a:r>
              <a:rPr lang="en-US" dirty="0" smtClean="0"/>
              <a:t> and Q. Yang. Energy-Responsiveness </a:t>
            </a:r>
            <a:r>
              <a:rPr lang="en-US" dirty="0" err="1" smtClean="0"/>
              <a:t>Tradeoffsfor</a:t>
            </a:r>
            <a:r>
              <a:rPr lang="en-US" dirty="0" smtClean="0"/>
              <a:t> Real-Time Systems with Mixed Workload, In Proceedings of 10th IEEE Real-time and Embedded Technology </a:t>
            </a:r>
            <a:r>
              <a:rPr lang="fr-FR" dirty="0" smtClean="0"/>
              <a:t>and Applications Symposium, pages 74-83, 2004.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Questions?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DPM refers to power management schemes implemented while the system is still running.</a:t>
            </a:r>
          </a:p>
          <a:p>
            <a:endParaRPr lang="en-US" dirty="0" smtClean="0"/>
          </a:p>
          <a:p>
            <a:r>
              <a:rPr lang="en-US" dirty="0" smtClean="0"/>
              <a:t>DPM techniques have been proposed to minimize the power consumption in memory banks, disk drives, displays and network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Power mode transition for STRONGARM SA-1100 processor</a:t>
            </a:r>
          </a:p>
        </p:txBody>
      </p:sp>
      <p:sp>
        <p:nvSpPr>
          <p:cNvPr id="4" name="Oval 3"/>
          <p:cNvSpPr/>
          <p:nvPr/>
        </p:nvSpPr>
        <p:spPr>
          <a:xfrm>
            <a:off x="3962400" y="2362200"/>
            <a:ext cx="11430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mode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752600" y="3810000"/>
            <a:ext cx="13716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Sleep mode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248400" y="3810000"/>
            <a:ext cx="1143000" cy="91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Idle  mode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7"/>
            <a:endCxn id="4" idx="3"/>
          </p:cNvCxnSpPr>
          <p:nvPr/>
        </p:nvCxnSpPr>
        <p:spPr>
          <a:xfrm rot="5400000" flipH="1" flipV="1">
            <a:off x="3125950" y="2940073"/>
            <a:ext cx="801222" cy="1206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667000" y="29718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6"/>
          </p:cNvCxnSpPr>
          <p:nvPr/>
        </p:nvCxnSpPr>
        <p:spPr>
          <a:xfrm>
            <a:off x="5105400" y="28194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1"/>
          </p:cNvCxnSpPr>
          <p:nvPr/>
        </p:nvCxnSpPr>
        <p:spPr>
          <a:xfrm rot="16200000" flipV="1">
            <a:off x="5274541" y="2802663"/>
            <a:ext cx="895910" cy="1386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3124200" y="44196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19470285">
            <a:off x="2588241" y="2900311"/>
            <a:ext cx="983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160ms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972483">
            <a:off x="5644798" y="3007887"/>
            <a:ext cx="760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µs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245332">
            <a:off x="4813615" y="3426175"/>
            <a:ext cx="1036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10µs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8920975">
            <a:off x="3466858" y="3451524"/>
            <a:ext cx="1024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90µs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51427" y="3982998"/>
            <a:ext cx="689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90µs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00400" y="19812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 run= 400mW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52601" y="4724400"/>
            <a:ext cx="2057399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 sleep= 0.16mW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67400" y="4721662"/>
            <a:ext cx="2895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 idle=50mW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12" grpId="0"/>
      <p:bldP spid="13" grpId="0"/>
      <p:bldP spid="13" grpId="1"/>
      <p:bldP spid="14" grpId="0"/>
      <p:bldP spid="14" grpId="1"/>
      <p:bldP spid="16" grpId="0"/>
      <p:bldP spid="17" grpId="0"/>
      <p:bldP spid="19" grpId="0"/>
      <p:bldP spid="20" grpId="0"/>
      <p:bldP spid="21" grpId="0"/>
      <p:bldP spid="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Voltage Scaling (DVS)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DVS is more effective than DPM in reducing the processor energy consumption</a:t>
            </a:r>
          </a:p>
          <a:p>
            <a:endParaRPr lang="en-US" dirty="0" smtClean="0"/>
          </a:p>
          <a:p>
            <a:r>
              <a:rPr lang="en-US" dirty="0" smtClean="0"/>
              <a:t>It is a power management technique where the processor voltage and frequency is scaled down</a:t>
            </a:r>
          </a:p>
          <a:p>
            <a:endParaRPr lang="en-US" dirty="0" smtClean="0"/>
          </a:p>
          <a:p>
            <a:r>
              <a:rPr lang="fr-FR" dirty="0" smtClean="0"/>
              <a:t>DVS techniques exploit an </a:t>
            </a:r>
            <a:r>
              <a:rPr lang="fr-FR" dirty="0" err="1" smtClean="0"/>
              <a:t>energy</a:t>
            </a:r>
            <a:r>
              <a:rPr lang="fr-FR" dirty="0" smtClean="0"/>
              <a:t>-</a:t>
            </a:r>
            <a:r>
              <a:rPr lang="fr-FR" dirty="0" err="1" smtClean="0"/>
              <a:t>delay</a:t>
            </a:r>
            <a:r>
              <a:rPr lang="fr-FR" dirty="0" smtClean="0"/>
              <a:t> </a:t>
            </a:r>
            <a:r>
              <a:rPr lang="en-US" dirty="0" smtClean="0"/>
              <a:t>tradeoff that arises due to the quadratic relationship between voltage and power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</a:t>
            </a:r>
            <a:r>
              <a:rPr lang="en-US" sz="2200" dirty="0" err="1" smtClean="0"/>
              <a:t>cmos</a:t>
            </a:r>
            <a:r>
              <a:rPr lang="en-US" dirty="0" smtClean="0"/>
              <a:t> =v</a:t>
            </a:r>
            <a:r>
              <a:rPr lang="en-US" sz="2600" baseline="30000" dirty="0" smtClean="0"/>
              <a:t>2</a:t>
            </a:r>
            <a:r>
              <a:rPr lang="en-US" dirty="0" smtClean="0"/>
              <a:t>f.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Applying DVS to mixed tasks require a compromise between energy reduction and system responsiveness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.DVS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4800" dirty="0" smtClean="0"/>
              <a:t>V</a:t>
            </a:r>
          </a:p>
          <a:p>
            <a:pPr>
              <a:buNone/>
            </a:pPr>
            <a:r>
              <a:rPr lang="en-US" sz="4800" dirty="0" smtClean="0"/>
              <a:t>0</a:t>
            </a:r>
          </a:p>
          <a:p>
            <a:pPr>
              <a:buNone/>
            </a:pPr>
            <a:r>
              <a:rPr lang="en-US" sz="4800" dirty="0" smtClean="0"/>
              <a:t>L</a:t>
            </a:r>
          </a:p>
          <a:p>
            <a:pPr>
              <a:buNone/>
            </a:pPr>
            <a:r>
              <a:rPr lang="en-US" sz="4800" dirty="0" smtClean="0"/>
              <a:t>T</a:t>
            </a:r>
          </a:p>
          <a:p>
            <a:pPr>
              <a:buNone/>
            </a:pPr>
            <a:r>
              <a:rPr lang="en-US" sz="4800" dirty="0" smtClean="0"/>
              <a:t>A</a:t>
            </a:r>
          </a:p>
          <a:p>
            <a:pPr>
              <a:buNone/>
            </a:pPr>
            <a:r>
              <a:rPr lang="en-US" sz="4800" dirty="0" smtClean="0"/>
              <a:t>G</a:t>
            </a:r>
          </a:p>
          <a:p>
            <a:pPr>
              <a:buNone/>
            </a:pPr>
            <a:r>
              <a:rPr lang="en-US" sz="4800" dirty="0" smtClean="0"/>
              <a:t>E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     0            t1              t2                 t3                 t4               t5                t6           t7        time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62000" y="37338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4953000"/>
            <a:ext cx="632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38100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81200" y="2895600"/>
            <a:ext cx="68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52800" y="2895600"/>
            <a:ext cx="76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91000" y="2895600"/>
            <a:ext cx="76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15000" y="2895600"/>
            <a:ext cx="68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638300" y="5372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5000" y="54102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81200" y="4419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25146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14800" y="44196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3528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162800" y="2895600"/>
            <a:ext cx="685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91200" y="4419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162800" y="4191000"/>
            <a:ext cx="68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T5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32004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40386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8768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64770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56388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70866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Weiser et al and Chan et al proposed a DVS algorithm by predicting the CPU utilization and adjusting the system </a:t>
            </a:r>
            <a:r>
              <a:rPr lang="en-US" smtClean="0"/>
              <a:t>speed </a:t>
            </a:r>
            <a:endParaRPr lang="en-US" dirty="0" smtClean="0"/>
          </a:p>
          <a:p>
            <a:r>
              <a:rPr lang="en-US" dirty="0" err="1" smtClean="0"/>
              <a:t>Yifan</a:t>
            </a:r>
            <a:r>
              <a:rPr lang="en-US" dirty="0" smtClean="0"/>
              <a:t> and Frank proposed an EDF scheduling that splits highest priority jobs into two subtasks.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In this paper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An algorithm for scheduling hybrid/mixed tasks is proposed </a:t>
            </a:r>
          </a:p>
          <a:p>
            <a:pPr>
              <a:buNone/>
            </a:pPr>
            <a:r>
              <a:rPr lang="en-US" sz="3600" b="1" dirty="0" smtClean="0"/>
              <a:t>Benefits</a:t>
            </a:r>
          </a:p>
          <a:p>
            <a:pPr lvl="1"/>
            <a:r>
              <a:rPr lang="en-US" sz="3500" dirty="0" smtClean="0"/>
              <a:t>improves responsiveness to periodic tasks</a:t>
            </a:r>
          </a:p>
          <a:p>
            <a:pPr lvl="1"/>
            <a:r>
              <a:rPr lang="en-US" sz="3500" dirty="0" smtClean="0"/>
              <a:t>saves as much energy as possible for hybrid workload</a:t>
            </a:r>
          </a:p>
          <a:p>
            <a:pPr lvl="1"/>
            <a:r>
              <a:rPr lang="en-US" sz="3500" dirty="0" smtClean="0"/>
              <a:t> Preserves all timing constraints for hard periodic tasks under worst case execution time scenario 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Instances of tasks, T ={T</a:t>
            </a:r>
            <a:r>
              <a:rPr lang="en-US" sz="1800" dirty="0" smtClean="0"/>
              <a:t>1</a:t>
            </a:r>
            <a:r>
              <a:rPr lang="en-US" dirty="0" smtClean="0"/>
              <a:t>, T</a:t>
            </a:r>
            <a:r>
              <a:rPr lang="en-US" sz="16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T</a:t>
            </a:r>
            <a:r>
              <a:rPr lang="en-US" sz="1600" dirty="0" err="1" smtClean="0"/>
              <a:t>n</a:t>
            </a:r>
            <a:r>
              <a:rPr lang="en-US" dirty="0" smtClean="0"/>
              <a:t>} are released at constant periods of time</a:t>
            </a:r>
          </a:p>
          <a:p>
            <a:r>
              <a:rPr lang="en-US" dirty="0" smtClean="0"/>
              <a:t>It is characterized by</a:t>
            </a:r>
          </a:p>
          <a:p>
            <a:pPr lvl="1"/>
            <a:r>
              <a:rPr lang="en-US" dirty="0" smtClean="0"/>
              <a:t>time period p</a:t>
            </a:r>
            <a:r>
              <a:rPr lang="en-US" sz="1600" i="1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worst case execution time(WCET) </a:t>
            </a:r>
            <a:r>
              <a:rPr lang="en-US" dirty="0" err="1" smtClean="0"/>
              <a:t>ci</a:t>
            </a:r>
            <a:endParaRPr lang="en-US" dirty="0" smtClean="0"/>
          </a:p>
          <a:p>
            <a:r>
              <a:rPr lang="en-US" dirty="0" smtClean="0"/>
              <a:t>The relative deadline of a task T</a:t>
            </a:r>
            <a:r>
              <a:rPr lang="en-US" sz="1600" i="1" dirty="0" smtClean="0"/>
              <a:t>i</a:t>
            </a:r>
            <a:r>
              <a:rPr lang="en-US" dirty="0" smtClean="0"/>
              <a:t> =p</a:t>
            </a:r>
            <a:r>
              <a:rPr lang="en-US" sz="1600" i="1" dirty="0" smtClean="0"/>
              <a:t>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8769</TotalTime>
  <Words>1174</Words>
  <Application>Microsoft Office PowerPoint</Application>
  <PresentationFormat>On-screen Show (4:3)</PresentationFormat>
  <Paragraphs>227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Minimizing Response Time Implication in DVS Scheduling for Low Power Embedded Systems</vt:lpstr>
      <vt:lpstr> Introduction</vt:lpstr>
      <vt:lpstr>Dynamic power Management</vt:lpstr>
      <vt:lpstr>Power management </vt:lpstr>
      <vt:lpstr>Dynamic Voltage Scaling (DVS)</vt:lpstr>
      <vt:lpstr>.DVS</vt:lpstr>
      <vt:lpstr>Prior work</vt:lpstr>
      <vt:lpstr>Overview</vt:lpstr>
      <vt:lpstr>Periodic tasks</vt:lpstr>
      <vt:lpstr>Aperiodic tasks</vt:lpstr>
      <vt:lpstr>Total bandwidth server</vt:lpstr>
      <vt:lpstr>  Ґ1 and Ґ2 are periodic tasks TBS: us=1-up=0.25  </vt:lpstr>
      <vt:lpstr>TBS at full speed</vt:lpstr>
      <vt:lpstr>Static speed</vt:lpstr>
      <vt:lpstr>Deadline-based Frequency Scaling Algorithm (DFSA) </vt:lpstr>
      <vt:lpstr>Results and Analysis</vt:lpstr>
      <vt:lpstr>Slide 17</vt:lpstr>
      <vt:lpstr>Slide 18</vt:lpstr>
      <vt:lpstr>Conclusion</vt:lpstr>
      <vt:lpstr>References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Minimizing Response Time Implication in DVS Scheduling for Low Power Embedded Systems</dc:title>
  <dc:creator>Veronica</dc:creator>
  <cp:lastModifiedBy>Veronica</cp:lastModifiedBy>
  <cp:revision>471</cp:revision>
  <dcterms:created xsi:type="dcterms:W3CDTF">2010-02-19T01:57:14Z</dcterms:created>
  <dcterms:modified xsi:type="dcterms:W3CDTF">2010-02-26T17:53:42Z</dcterms:modified>
</cp:coreProperties>
</file>