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3"/>
  </p:notesMasterIdLst>
  <p:sldIdLst>
    <p:sldId id="256" r:id="rId2"/>
    <p:sldId id="277" r:id="rId3"/>
    <p:sldId id="284" r:id="rId4"/>
    <p:sldId id="286" r:id="rId5"/>
    <p:sldId id="285" r:id="rId6"/>
    <p:sldId id="289" r:id="rId7"/>
    <p:sldId id="341" r:id="rId8"/>
    <p:sldId id="279" r:id="rId9"/>
    <p:sldId id="280" r:id="rId10"/>
    <p:sldId id="281" r:id="rId11"/>
    <p:sldId id="283" r:id="rId12"/>
    <p:sldId id="291" r:id="rId13"/>
    <p:sldId id="282" r:id="rId14"/>
    <p:sldId id="258" r:id="rId15"/>
    <p:sldId id="278" r:id="rId16"/>
    <p:sldId id="260" r:id="rId17"/>
    <p:sldId id="264" r:id="rId18"/>
    <p:sldId id="265" r:id="rId19"/>
    <p:sldId id="266" r:id="rId20"/>
    <p:sldId id="342" r:id="rId21"/>
    <p:sldId id="343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2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65B2F-36FA-4EB5-8258-788C27618AB7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9A1132-D9B3-4EC3-A11E-04B86363CD7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A1132-D9B3-4EC3-A11E-04B86363CD7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A1132-D9B3-4EC3-A11E-04B86363CD7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A1132-D9B3-4EC3-A11E-04B86363CD7F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 In other words, DVS trades off performance for power and</a:t>
            </a:r>
            <a:r>
              <a:rPr lang="en-US" baseline="0" dirty="0" smtClean="0"/>
              <a:t> </a:t>
            </a:r>
            <a:r>
              <a:rPr lang="en-US" dirty="0" smtClean="0"/>
              <a:t>energy reduction.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A1132-D9B3-4EC3-A11E-04B86363CD7F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9A1132-D9B3-4EC3-A11E-04B86363CD7F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0722101-7EA0-499C-B373-592FC8994F95}" type="datetimeFigureOut">
              <a:rPr lang="en-US" smtClean="0"/>
              <a:pPr/>
              <a:t>2/26/2010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1319A06-4B8C-49FD-AD7B-CF582941F36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201"/>
            <a:ext cx="7924800" cy="2762250"/>
          </a:xfrm>
        </p:spPr>
        <p:txBody>
          <a:bodyPr>
            <a:normAutofit/>
          </a:bodyPr>
          <a:lstStyle/>
          <a:p>
            <a:r>
              <a:rPr lang="en-US" dirty="0"/>
              <a:t>Minimizing Response Time Implication in DVS Scheduling for Low</a:t>
            </a:r>
            <a:br>
              <a:rPr lang="en-US" dirty="0"/>
            </a:br>
            <a:r>
              <a:rPr lang="en-US" dirty="0"/>
              <a:t>Power Embedded Systems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4800600"/>
            <a:ext cx="7406640" cy="9144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Sharvari</a:t>
            </a:r>
            <a:r>
              <a:rPr lang="en-US" dirty="0" smtClean="0"/>
              <a:t> </a:t>
            </a:r>
            <a:r>
              <a:rPr lang="en-US" dirty="0"/>
              <a:t>J</a:t>
            </a:r>
            <a:r>
              <a:rPr lang="en-US" dirty="0" smtClean="0"/>
              <a:t>oshi </a:t>
            </a:r>
          </a:p>
          <a:p>
            <a:r>
              <a:rPr lang="en-US" dirty="0" smtClean="0"/>
              <a:t>Veronica </a:t>
            </a:r>
            <a:r>
              <a:rPr lang="en-US" dirty="0" err="1" smtClean="0"/>
              <a:t>Eyo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Aperiodic</a:t>
            </a:r>
            <a:r>
              <a:rPr lang="en-US" dirty="0" smtClean="0"/>
              <a:t>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execution, start and end of tasks is constrained by maximum variations.</a:t>
            </a:r>
          </a:p>
          <a:p>
            <a:r>
              <a:rPr lang="en-US" dirty="0" smtClean="0"/>
              <a:t>It is denoted by:{</a:t>
            </a:r>
            <a:r>
              <a:rPr lang="el-GR" dirty="0" smtClean="0"/>
              <a:t>σ</a:t>
            </a:r>
            <a:r>
              <a:rPr lang="en-US" sz="2000" dirty="0" err="1" smtClean="0"/>
              <a:t>k</a:t>
            </a:r>
            <a:r>
              <a:rPr lang="en-US" sz="4000" dirty="0" err="1" smtClean="0"/>
              <a:t>l</a:t>
            </a:r>
            <a:r>
              <a:rPr lang="en-US" dirty="0" err="1" smtClean="0"/>
              <a:t>k</a:t>
            </a:r>
            <a:r>
              <a:rPr lang="en-US" dirty="0" smtClean="0"/>
              <a:t> = </a:t>
            </a:r>
            <a:r>
              <a:rPr lang="en-US" sz="2000" dirty="0" smtClean="0"/>
              <a:t>1</a:t>
            </a:r>
            <a:r>
              <a:rPr lang="en-US" dirty="0" smtClean="0"/>
              <a:t>,</a:t>
            </a:r>
            <a:r>
              <a:rPr lang="en-US" sz="2000" dirty="0" smtClean="0"/>
              <a:t>2</a:t>
            </a:r>
            <a:r>
              <a:rPr lang="en-US" dirty="0" smtClean="0"/>
              <a:t>,...}</a:t>
            </a:r>
          </a:p>
          <a:p>
            <a:pPr lvl="1"/>
            <a:r>
              <a:rPr lang="en-US" dirty="0" smtClean="0"/>
              <a:t>r is release time of job and not known in advance, </a:t>
            </a:r>
          </a:p>
          <a:p>
            <a:pPr lvl="1"/>
            <a:r>
              <a:rPr lang="en-US" dirty="0" smtClean="0"/>
              <a:t>e is average WCET of the task, and is known only when job arrives at t=</a:t>
            </a:r>
            <a:r>
              <a:rPr lang="en-US" dirty="0" err="1" smtClean="0"/>
              <a:t>r</a:t>
            </a:r>
            <a:r>
              <a:rPr lang="en-US" sz="1800" dirty="0" err="1" smtClean="0"/>
              <a:t>k</a:t>
            </a:r>
            <a:r>
              <a:rPr lang="en-US" sz="1800" dirty="0" smtClean="0"/>
              <a:t> </a:t>
            </a:r>
          </a:p>
          <a:p>
            <a:pPr lvl="1"/>
            <a:r>
              <a:rPr lang="en-US" dirty="0" smtClean="0"/>
              <a:t>Total Bandwidth Server handles the </a:t>
            </a:r>
            <a:r>
              <a:rPr lang="en-US" dirty="0" err="1" smtClean="0"/>
              <a:t>aperiodic</a:t>
            </a:r>
            <a:r>
              <a:rPr lang="en-US" dirty="0" smtClean="0"/>
              <a:t> workload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Total bandwidth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 Changes the deadline of the </a:t>
            </a:r>
            <a:r>
              <a:rPr lang="en-US" dirty="0" err="1" smtClean="0"/>
              <a:t>aperiodic</a:t>
            </a:r>
            <a:r>
              <a:rPr lang="en-US" dirty="0" smtClean="0"/>
              <a:t> load to an earlier time</a:t>
            </a:r>
          </a:p>
          <a:p>
            <a:endParaRPr lang="en-US" dirty="0" smtClean="0"/>
          </a:p>
          <a:p>
            <a:r>
              <a:rPr lang="en-US" dirty="0" smtClean="0"/>
              <a:t> It makes sure that total load of </a:t>
            </a:r>
            <a:r>
              <a:rPr lang="en-US" dirty="0" err="1" smtClean="0"/>
              <a:t>aperiodics</a:t>
            </a:r>
            <a:r>
              <a:rPr lang="en-US" dirty="0" smtClean="0"/>
              <a:t> does not exceed maximum value  </a:t>
            </a:r>
            <a:r>
              <a:rPr lang="en-US" sz="3400" b="1" dirty="0" smtClean="0"/>
              <a:t>U</a:t>
            </a:r>
            <a:r>
              <a:rPr lang="en-US" sz="2200" dirty="0" smtClean="0"/>
              <a:t>s</a:t>
            </a:r>
            <a:r>
              <a:rPr lang="en-US" sz="2400" dirty="0" smtClean="0"/>
              <a:t> </a:t>
            </a:r>
          </a:p>
          <a:p>
            <a:r>
              <a:rPr lang="en-US" sz="4700" dirty="0" smtClean="0"/>
              <a:t>u</a:t>
            </a:r>
            <a:r>
              <a:rPr lang="en-US" sz="2400" dirty="0" smtClean="0"/>
              <a:t>s = </a:t>
            </a:r>
            <a:r>
              <a:rPr lang="en-US" sz="4700" dirty="0" err="1" smtClean="0"/>
              <a:t>c</a:t>
            </a:r>
            <a:r>
              <a:rPr lang="en-US" sz="2400" dirty="0" err="1" smtClean="0"/>
              <a:t>s</a:t>
            </a:r>
            <a:r>
              <a:rPr lang="en-US" sz="2400" dirty="0" smtClean="0"/>
              <a:t>/</a:t>
            </a:r>
            <a:r>
              <a:rPr lang="en-US" sz="4700" dirty="0" err="1" smtClean="0"/>
              <a:t>p</a:t>
            </a:r>
            <a:r>
              <a:rPr lang="en-US" sz="2400" dirty="0" err="1" smtClean="0"/>
              <a:t>s</a:t>
            </a:r>
            <a:r>
              <a:rPr lang="en-US" sz="2400" dirty="0" smtClean="0"/>
              <a:t>,</a:t>
            </a:r>
            <a:endParaRPr lang="en-US" sz="2200" dirty="0" smtClean="0"/>
          </a:p>
          <a:p>
            <a:r>
              <a:rPr lang="en-US" sz="4200" dirty="0" err="1" smtClean="0"/>
              <a:t>d</a:t>
            </a:r>
            <a:r>
              <a:rPr lang="en-US" sz="2100" dirty="0" err="1" smtClean="0"/>
              <a:t>k</a:t>
            </a:r>
            <a:r>
              <a:rPr lang="en-US" dirty="0" smtClean="0"/>
              <a:t> = max(</a:t>
            </a:r>
            <a:r>
              <a:rPr lang="en-US" sz="4700" dirty="0" err="1" smtClean="0"/>
              <a:t>r</a:t>
            </a:r>
            <a:r>
              <a:rPr lang="en-US" sz="2100" dirty="0" err="1" smtClean="0"/>
              <a:t>k</a:t>
            </a:r>
            <a:r>
              <a:rPr lang="en-US" dirty="0" smtClean="0"/>
              <a:t>, </a:t>
            </a:r>
            <a:r>
              <a:rPr lang="en-US" sz="4200" dirty="0" smtClean="0"/>
              <a:t>d</a:t>
            </a:r>
            <a:r>
              <a:rPr lang="en-US" sz="2100" dirty="0" smtClean="0"/>
              <a:t>k-1</a:t>
            </a:r>
            <a:r>
              <a:rPr lang="en-US" dirty="0" smtClean="0"/>
              <a:t>) + </a:t>
            </a:r>
            <a:r>
              <a:rPr lang="en-US" sz="4200" b="1" dirty="0" err="1" smtClean="0"/>
              <a:t>e</a:t>
            </a:r>
            <a:r>
              <a:rPr lang="en-US" sz="2100" dirty="0" err="1" smtClean="0"/>
              <a:t>k</a:t>
            </a:r>
            <a:r>
              <a:rPr lang="en-US" dirty="0" smtClean="0"/>
              <a:t>/</a:t>
            </a:r>
            <a:r>
              <a:rPr lang="en-US" sz="3800" dirty="0" smtClean="0"/>
              <a:t>u</a:t>
            </a:r>
            <a:r>
              <a:rPr lang="en-US" sz="2400" dirty="0" smtClean="0"/>
              <a:t>s</a:t>
            </a:r>
            <a:endParaRPr lang="en-US" dirty="0" smtClean="0"/>
          </a:p>
          <a:p>
            <a:r>
              <a:rPr lang="en-US" dirty="0" smtClean="0"/>
              <a:t>where </a:t>
            </a:r>
          </a:p>
          <a:p>
            <a:pPr lvl="1"/>
            <a:r>
              <a:rPr lang="en-US" dirty="0" smtClean="0"/>
              <a:t> </a:t>
            </a:r>
            <a:r>
              <a:rPr lang="en-US" sz="4700" dirty="0" err="1" smtClean="0"/>
              <a:t>c</a:t>
            </a:r>
            <a:r>
              <a:rPr lang="en-US" sz="2300" dirty="0" err="1" smtClean="0"/>
              <a:t>s</a:t>
            </a:r>
            <a:r>
              <a:rPr lang="en-US" dirty="0" smtClean="0"/>
              <a:t> is the execution budget </a:t>
            </a:r>
          </a:p>
          <a:p>
            <a:pPr lvl="1"/>
            <a:r>
              <a:rPr lang="en-US" sz="4200" dirty="0" err="1" smtClean="0"/>
              <a:t>p</a:t>
            </a:r>
            <a:r>
              <a:rPr lang="en-US" sz="2300" dirty="0" err="1" smtClean="0"/>
              <a:t>s</a:t>
            </a:r>
            <a:r>
              <a:rPr lang="en-US" dirty="0" smtClean="0"/>
              <a:t> is the period of the server.</a:t>
            </a:r>
          </a:p>
          <a:p>
            <a:pPr lvl="1"/>
            <a:r>
              <a:rPr lang="en-US" sz="4200" dirty="0" err="1" smtClean="0"/>
              <a:t>e</a:t>
            </a:r>
            <a:r>
              <a:rPr lang="en-US" sz="2100" dirty="0" err="1" smtClean="0"/>
              <a:t>k</a:t>
            </a:r>
            <a:r>
              <a:rPr lang="en-US" dirty="0" smtClean="0"/>
              <a:t> is WCET of  </a:t>
            </a:r>
            <a:r>
              <a:rPr lang="en-US" dirty="0" err="1" smtClean="0"/>
              <a:t>aperiodic</a:t>
            </a:r>
            <a:r>
              <a:rPr lang="en-US" dirty="0" smtClean="0"/>
              <a:t> task </a:t>
            </a:r>
            <a:r>
              <a:rPr lang="en-US" dirty="0" err="1" smtClean="0"/>
              <a:t>σ</a:t>
            </a:r>
            <a:r>
              <a:rPr lang="en-US" sz="2100" dirty="0" err="1" smtClean="0"/>
              <a:t>k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 </a:t>
            </a:r>
            <a:r>
              <a:rPr lang="en-US" sz="3400" dirty="0" err="1" smtClean="0"/>
              <a:t>d</a:t>
            </a:r>
            <a:r>
              <a:rPr lang="en-US" sz="2600" dirty="0" err="1" smtClean="0"/>
              <a:t>k</a:t>
            </a:r>
            <a:r>
              <a:rPr lang="en-US" dirty="0" smtClean="0"/>
              <a:t> is the </a:t>
            </a:r>
            <a:r>
              <a:rPr lang="en-US" dirty="0" err="1" smtClean="0"/>
              <a:t>kth</a:t>
            </a:r>
            <a:r>
              <a:rPr lang="en-US" dirty="0" smtClean="0"/>
              <a:t> deadline.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dirty="0" smtClean="0">
                <a:latin typeface="Times New Roman"/>
                <a:cs typeface="Times New Roman"/>
              </a:rPr>
              <a:t> </a:t>
            </a:r>
            <a:br>
              <a:rPr lang="en-US" sz="6000" dirty="0" smtClean="0">
                <a:latin typeface="Times New Roman"/>
                <a:cs typeface="Times New Roman"/>
              </a:rPr>
            </a:br>
            <a:r>
              <a:rPr lang="az-Cyrl-AZ" sz="3100" dirty="0" smtClean="0">
                <a:latin typeface="Times New Roman"/>
                <a:cs typeface="Times New Roman"/>
              </a:rPr>
              <a:t>Ґ</a:t>
            </a:r>
            <a:r>
              <a:rPr lang="en-US" sz="3100" dirty="0" smtClean="0">
                <a:latin typeface="Times New Roman"/>
                <a:cs typeface="Times New Roman"/>
              </a:rPr>
              <a:t>1 and </a:t>
            </a:r>
            <a:r>
              <a:rPr lang="az-Cyrl-AZ" sz="3100" dirty="0" smtClean="0">
                <a:latin typeface="Times New Roman"/>
                <a:cs typeface="Times New Roman"/>
              </a:rPr>
              <a:t>Ґ</a:t>
            </a:r>
            <a:r>
              <a:rPr lang="en-US" sz="3100" dirty="0" smtClean="0">
                <a:latin typeface="Times New Roman"/>
                <a:cs typeface="Times New Roman"/>
              </a:rPr>
              <a:t>2 are periodic tasks</a:t>
            </a:r>
            <a:br>
              <a:rPr lang="en-US" sz="3100" dirty="0" smtClean="0">
                <a:latin typeface="Times New Roman"/>
                <a:cs typeface="Times New Roman"/>
              </a:rPr>
            </a:br>
            <a:r>
              <a:rPr lang="en-US" sz="3100" dirty="0" smtClean="0">
                <a:latin typeface="Times New Roman"/>
                <a:cs typeface="Times New Roman"/>
              </a:rPr>
              <a:t>TBS: </a:t>
            </a:r>
            <a:r>
              <a:rPr lang="en-US" sz="4900" dirty="0" smtClean="0">
                <a:latin typeface="Times New Roman"/>
                <a:cs typeface="Times New Roman"/>
              </a:rPr>
              <a:t>u</a:t>
            </a:r>
            <a:r>
              <a:rPr lang="en-US" sz="2000" dirty="0" smtClean="0">
                <a:latin typeface="Times New Roman"/>
                <a:cs typeface="Times New Roman"/>
              </a:rPr>
              <a:t>s</a:t>
            </a:r>
            <a:r>
              <a:rPr lang="en-US" sz="3100" dirty="0" smtClean="0">
                <a:latin typeface="Times New Roman"/>
                <a:cs typeface="Times New Roman"/>
              </a:rPr>
              <a:t>=1-</a:t>
            </a:r>
            <a:r>
              <a:rPr lang="en-US" sz="4400" dirty="0" smtClean="0">
                <a:latin typeface="Times New Roman"/>
                <a:cs typeface="Times New Roman"/>
              </a:rPr>
              <a:t>u</a:t>
            </a:r>
            <a:r>
              <a:rPr lang="en-US" sz="2000" dirty="0" smtClean="0">
                <a:latin typeface="Times New Roman"/>
                <a:cs typeface="Times New Roman"/>
              </a:rPr>
              <a:t>p</a:t>
            </a:r>
            <a:r>
              <a:rPr lang="en-US" sz="3100" dirty="0" smtClean="0">
                <a:latin typeface="Times New Roman"/>
                <a:cs typeface="Times New Roman"/>
              </a:rPr>
              <a:t>=0.25</a:t>
            </a:r>
            <a:br>
              <a:rPr lang="en-US" sz="3100" dirty="0" smtClean="0">
                <a:latin typeface="Times New Roman"/>
                <a:cs typeface="Times New Roman"/>
              </a:rPr>
            </a:br>
            <a:r>
              <a:rPr lang="en-US" sz="4400" dirty="0" smtClean="0">
                <a:latin typeface="Times New Roman"/>
                <a:cs typeface="Times New Roman"/>
              </a:rPr>
              <a:t/>
            </a:r>
            <a:br>
              <a:rPr lang="en-US" sz="4400" dirty="0" smtClean="0">
                <a:latin typeface="Times New Roman"/>
                <a:cs typeface="Times New Roman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r>
              <a:rPr lang="az-Cyrl-AZ" sz="2400" dirty="0" smtClean="0">
                <a:latin typeface="Times New Roman"/>
                <a:cs typeface="Times New Roman"/>
              </a:rPr>
              <a:t>Ґ</a:t>
            </a:r>
            <a:r>
              <a:rPr lang="en-US" sz="1600" dirty="0" smtClean="0">
                <a:latin typeface="Times New Roman"/>
                <a:cs typeface="Times New Roman"/>
              </a:rPr>
              <a:t>1</a:t>
            </a:r>
          </a:p>
          <a:p>
            <a:pPr>
              <a:buNone/>
            </a:pPr>
            <a:r>
              <a:rPr lang="en-US" sz="1600" dirty="0" smtClean="0">
                <a:latin typeface="Times New Roman"/>
                <a:cs typeface="Times New Roman"/>
              </a:rPr>
              <a:t>               3           6            9         12   13             18  19    21       24                time</a:t>
            </a:r>
          </a:p>
          <a:p>
            <a:pPr>
              <a:buNone/>
            </a:pPr>
            <a:endParaRPr lang="en-US" sz="1600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az-Cyrl-AZ" sz="2400" dirty="0" smtClean="0">
                <a:latin typeface="Times New Roman"/>
                <a:cs typeface="Times New Roman"/>
              </a:rPr>
              <a:t>Ґ</a:t>
            </a:r>
            <a:r>
              <a:rPr lang="en-US" sz="1600" dirty="0" smtClean="0">
                <a:latin typeface="Times New Roman"/>
                <a:cs typeface="Times New Roman"/>
              </a:rPr>
              <a:t>2</a:t>
            </a:r>
          </a:p>
          <a:p>
            <a:pPr>
              <a:buNone/>
            </a:pPr>
            <a:endParaRPr lang="en-US" sz="1600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1600" dirty="0" smtClean="0">
                <a:latin typeface="Times New Roman"/>
                <a:cs typeface="Times New Roman"/>
              </a:rPr>
              <a:t>                  4                    8     9                  16  17                          24               time</a:t>
            </a:r>
          </a:p>
          <a:p>
            <a:pPr>
              <a:buNone/>
            </a:pPr>
            <a:r>
              <a:rPr lang="en-US" sz="1400" dirty="0" err="1" smtClean="0">
                <a:latin typeface="Times New Roman"/>
                <a:cs typeface="Times New Roman"/>
              </a:rPr>
              <a:t>Aperiodic</a:t>
            </a:r>
            <a:r>
              <a:rPr lang="en-US" sz="1400" dirty="0" smtClean="0">
                <a:latin typeface="Times New Roman"/>
                <a:cs typeface="Times New Roman"/>
              </a:rPr>
              <a:t>       1                 d1          2                    3                d2                     d3</a:t>
            </a:r>
          </a:p>
          <a:p>
            <a:pPr>
              <a:buNone/>
            </a:pPr>
            <a:r>
              <a:rPr lang="en-US" sz="1400" dirty="0" smtClean="0">
                <a:latin typeface="Times New Roman"/>
                <a:cs typeface="Times New Roman"/>
              </a:rPr>
              <a:t>requests</a:t>
            </a:r>
          </a:p>
          <a:p>
            <a:pPr>
              <a:buNone/>
            </a:pPr>
            <a:r>
              <a:rPr lang="en-US" sz="1600" dirty="0" smtClean="0">
                <a:latin typeface="Times New Roman"/>
                <a:cs typeface="Times New Roman"/>
              </a:rPr>
              <a:t>     0            3 4              7      9     11          14          16  17                    21</a:t>
            </a:r>
          </a:p>
          <a:p>
            <a:pPr>
              <a:buNone/>
            </a:pPr>
            <a:r>
              <a:rPr lang="en-US" sz="1600" dirty="0" smtClean="0">
                <a:latin typeface="Times New Roman"/>
                <a:cs typeface="Times New Roman"/>
              </a:rPr>
              <a:t>                            A Total bandwidth example</a:t>
            </a:r>
          </a:p>
          <a:p>
            <a:pPr>
              <a:buNone/>
            </a:pPr>
            <a:endParaRPr lang="en-US" sz="1600" dirty="0" smtClean="0"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1600" dirty="0" smtClean="0">
                <a:latin typeface="Times New Roman"/>
                <a:cs typeface="Times New Roman"/>
              </a:rPr>
              <a:t>          </a:t>
            </a:r>
          </a:p>
          <a:p>
            <a:pPr>
              <a:buNone/>
            </a:pPr>
            <a:endParaRPr lang="en-US" sz="1600" dirty="0" smtClean="0">
              <a:latin typeface="Times New Roman"/>
              <a:cs typeface="Times New Roman"/>
            </a:endParaRPr>
          </a:p>
          <a:p>
            <a:pPr>
              <a:buNone/>
            </a:pPr>
            <a:endParaRPr lang="en-US" sz="1600" dirty="0" smtClean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1562100" y="1943100"/>
            <a:ext cx="83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981200" y="2362200"/>
            <a:ext cx="5715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rot="5400000">
            <a:off x="1600200" y="35052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905000" y="3810000"/>
            <a:ext cx="6019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1905000" y="4800600"/>
            <a:ext cx="632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rot="5400000">
            <a:off x="2324100" y="2400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rot="5400000">
            <a:off x="2667000" y="21336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>
            <a:off x="3733800" y="2438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rot="5400000">
            <a:off x="4114800" y="2209800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rot="5400000" flipH="1" flipV="1">
            <a:off x="4610100" y="24003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>
            <a:off x="5181600" y="22098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>
            <a:off x="6172200" y="2438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rot="5400000">
            <a:off x="6629400" y="2362200"/>
            <a:ext cx="457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5400000" flipH="1" flipV="1">
            <a:off x="3276600" y="3657600"/>
            <a:ext cx="762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rot="5400000" flipH="1" flipV="1">
            <a:off x="4648200" y="3505200"/>
            <a:ext cx="91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rot="5400000" flipH="1" flipV="1">
            <a:off x="6515100" y="3543300"/>
            <a:ext cx="685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 rot="5400000" flipH="1" flipV="1">
            <a:off x="5791200" y="24384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rot="5400000">
            <a:off x="2438400" y="3886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 rot="5400000" flipH="1" flipV="1">
            <a:off x="3810000" y="3886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6"/>
          <p:cNvCxnSpPr/>
          <p:nvPr/>
        </p:nvCxnSpPr>
        <p:spPr>
          <a:xfrm rot="5400000">
            <a:off x="5257800" y="38862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Connector 80"/>
          <p:cNvCxnSpPr/>
          <p:nvPr/>
        </p:nvCxnSpPr>
        <p:spPr>
          <a:xfrm rot="5400000" flipH="1" flipV="1">
            <a:off x="20955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Connector 81"/>
          <p:cNvCxnSpPr/>
          <p:nvPr/>
        </p:nvCxnSpPr>
        <p:spPr>
          <a:xfrm rot="5400000" flipH="1" flipV="1">
            <a:off x="23241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rot="5400000" flipH="1" flipV="1">
            <a:off x="2514600" y="4876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/>
          <p:nvPr/>
        </p:nvCxnSpPr>
        <p:spPr>
          <a:xfrm rot="5400000">
            <a:off x="27051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rot="5400000" flipH="1" flipV="1">
            <a:off x="30099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 rot="5400000">
            <a:off x="32385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 rot="5400000" flipH="1" flipV="1">
            <a:off x="35433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Arrow Connector 108"/>
          <p:cNvCxnSpPr/>
          <p:nvPr/>
        </p:nvCxnSpPr>
        <p:spPr>
          <a:xfrm rot="5400000">
            <a:off x="3391694" y="4609306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rot="5400000">
            <a:off x="37719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/>
          <p:cNvCxnSpPr/>
          <p:nvPr/>
        </p:nvCxnSpPr>
        <p:spPr>
          <a:xfrm rot="5400000">
            <a:off x="42291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/>
          <p:nvPr/>
        </p:nvCxnSpPr>
        <p:spPr>
          <a:xfrm rot="5400000" flipH="1" flipV="1">
            <a:off x="3695303" y="4534297"/>
            <a:ext cx="68659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 rot="5400000">
            <a:off x="4419600" y="48768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/>
          <p:cNvCxnSpPr/>
          <p:nvPr/>
        </p:nvCxnSpPr>
        <p:spPr>
          <a:xfrm rot="5400000" flipH="1" flipV="1">
            <a:off x="46863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Straight Connector 128"/>
          <p:cNvCxnSpPr/>
          <p:nvPr/>
        </p:nvCxnSpPr>
        <p:spPr>
          <a:xfrm rot="5400000">
            <a:off x="49149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Straight Connector 130"/>
          <p:cNvCxnSpPr/>
          <p:nvPr/>
        </p:nvCxnSpPr>
        <p:spPr>
          <a:xfrm rot="5400000">
            <a:off x="53721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Arrow Connector 132"/>
          <p:cNvCxnSpPr/>
          <p:nvPr/>
        </p:nvCxnSpPr>
        <p:spPr>
          <a:xfrm rot="5400000" flipH="1" flipV="1">
            <a:off x="4800997" y="4571603"/>
            <a:ext cx="7612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 rot="5400000">
            <a:off x="5715000" y="4800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 rot="5400000" flipH="1" flipV="1">
            <a:off x="6019800" y="48006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Straight Connector 145"/>
          <p:cNvCxnSpPr/>
          <p:nvPr/>
        </p:nvCxnSpPr>
        <p:spPr>
          <a:xfrm rot="5400000">
            <a:off x="62865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 rot="5400000">
            <a:off x="65151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 rot="5400000">
            <a:off x="6819900" y="4838700"/>
            <a:ext cx="76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Arrow Connector 200"/>
          <p:cNvCxnSpPr/>
          <p:nvPr/>
        </p:nvCxnSpPr>
        <p:spPr>
          <a:xfrm rot="16200000" flipH="1">
            <a:off x="5830094" y="4533106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Arrow Connector 203"/>
          <p:cNvCxnSpPr/>
          <p:nvPr/>
        </p:nvCxnSpPr>
        <p:spPr>
          <a:xfrm rot="5400000">
            <a:off x="7048500" y="4533900"/>
            <a:ext cx="5334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Arrow Connector 212"/>
          <p:cNvCxnSpPr/>
          <p:nvPr/>
        </p:nvCxnSpPr>
        <p:spPr>
          <a:xfrm rot="5400000" flipH="1" flipV="1">
            <a:off x="2285206" y="4495800"/>
            <a:ext cx="61039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4" name="Rectangle 213"/>
          <p:cNvSpPr/>
          <p:nvPr/>
        </p:nvSpPr>
        <p:spPr>
          <a:xfrm>
            <a:off x="2590800" y="4572000"/>
            <a:ext cx="152400" cy="2286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15" name="Rectangle 214"/>
          <p:cNvSpPr/>
          <p:nvPr/>
        </p:nvSpPr>
        <p:spPr>
          <a:xfrm>
            <a:off x="4495800" y="4495800"/>
            <a:ext cx="4572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6" name="Rectangle 215"/>
          <p:cNvSpPr/>
          <p:nvPr/>
        </p:nvSpPr>
        <p:spPr>
          <a:xfrm>
            <a:off x="5791200" y="4495800"/>
            <a:ext cx="3048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2514600" y="3429000"/>
            <a:ext cx="609600" cy="381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221" name="Rectangle 220"/>
          <p:cNvSpPr/>
          <p:nvPr/>
        </p:nvSpPr>
        <p:spPr>
          <a:xfrm>
            <a:off x="3886200" y="3429000"/>
            <a:ext cx="533400" cy="381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/>
        </p:nvSpPr>
        <p:spPr>
          <a:xfrm>
            <a:off x="5334000" y="3429000"/>
            <a:ext cx="685800" cy="381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3" name="Rectangle 222"/>
          <p:cNvSpPr/>
          <p:nvPr/>
        </p:nvSpPr>
        <p:spPr>
          <a:xfrm>
            <a:off x="1981200" y="2057400"/>
            <a:ext cx="3810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3048000" y="2057400"/>
            <a:ext cx="7620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/>
        </p:nvSpPr>
        <p:spPr>
          <a:xfrm>
            <a:off x="4648200" y="2057400"/>
            <a:ext cx="533400" cy="3048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7" name="Rectangle 226"/>
          <p:cNvSpPr/>
          <p:nvPr/>
        </p:nvSpPr>
        <p:spPr>
          <a:xfrm>
            <a:off x="5867400" y="1981200"/>
            <a:ext cx="609600" cy="38100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" grpId="0" animBg="1"/>
      <p:bldP spid="215" grpId="0" animBg="1"/>
      <p:bldP spid="21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TBS at full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Task set can be feasibly scheduled </a:t>
            </a:r>
            <a:r>
              <a:rPr lang="en-US" dirty="0" err="1" smtClean="0"/>
              <a:t>iff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sz="4000" dirty="0" err="1" smtClean="0"/>
              <a:t>u</a:t>
            </a:r>
            <a:r>
              <a:rPr lang="en-US" sz="1400" dirty="0" err="1" smtClean="0"/>
              <a:t>P</a:t>
            </a:r>
            <a:r>
              <a:rPr lang="en-US" dirty="0" err="1" smtClean="0"/>
              <a:t>+U</a:t>
            </a:r>
            <a:r>
              <a:rPr lang="en-US" sz="1400" dirty="0" err="1" smtClean="0"/>
              <a:t>S</a:t>
            </a:r>
            <a:r>
              <a:rPr lang="en-US" dirty="0" smtClean="0"/>
              <a:t> </a:t>
            </a:r>
            <a:r>
              <a:rPr lang="en-US" dirty="0" smtClean="0"/>
              <a:t>&lt;= </a:t>
            </a:r>
            <a:r>
              <a:rPr lang="en-US" dirty="0" smtClean="0"/>
              <a:t>1</a:t>
            </a:r>
          </a:p>
          <a:p>
            <a:pPr>
              <a:buNone/>
            </a:pPr>
            <a:r>
              <a:rPr lang="en-US" dirty="0" smtClean="0"/>
              <a:t>              </a:t>
            </a:r>
            <a:r>
              <a:rPr lang="en-US" sz="4000" dirty="0" err="1" smtClean="0"/>
              <a:t>u</a:t>
            </a:r>
            <a:r>
              <a:rPr lang="en-US" sz="1400" dirty="0" err="1" smtClean="0"/>
              <a:t>P</a:t>
            </a:r>
            <a:r>
              <a:rPr lang="en-US" dirty="0" err="1" smtClean="0"/>
              <a:t>+U</a:t>
            </a:r>
            <a:r>
              <a:rPr lang="en-US" sz="1400" dirty="0" err="1" smtClean="0"/>
              <a:t>S</a:t>
            </a:r>
            <a:r>
              <a:rPr lang="en-US" dirty="0" smtClean="0"/>
              <a:t>= </a:t>
            </a:r>
            <a:r>
              <a:rPr lang="en-US" dirty="0" err="1" smtClean="0"/>
              <a:t>U</a:t>
            </a:r>
            <a:r>
              <a:rPr lang="en-US" sz="1400" dirty="0" err="1" smtClean="0"/>
              <a:t>tot</a:t>
            </a:r>
            <a:endParaRPr lang="en-US" sz="1400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Total CPU utilization is portioned between </a:t>
            </a:r>
            <a:r>
              <a:rPr lang="en-US" sz="4000" dirty="0" smtClean="0"/>
              <a:t>u</a:t>
            </a:r>
            <a:r>
              <a:rPr lang="en-US" sz="1400" dirty="0" smtClean="0"/>
              <a:t>p</a:t>
            </a:r>
            <a:r>
              <a:rPr lang="en-US" dirty="0" smtClean="0"/>
              <a:t> and </a:t>
            </a:r>
            <a:r>
              <a:rPr lang="en-US" sz="4000" dirty="0" smtClean="0"/>
              <a:t>u</a:t>
            </a:r>
            <a:r>
              <a:rPr lang="en-US" sz="1400" dirty="0" smtClean="0"/>
              <a:t>s</a:t>
            </a:r>
            <a:r>
              <a:rPr lang="en-US" dirty="0" smtClean="0"/>
              <a:t> </a:t>
            </a:r>
          </a:p>
          <a:p>
            <a:r>
              <a:rPr lang="en-US" dirty="0" smtClean="0"/>
              <a:t>where </a:t>
            </a:r>
            <a:r>
              <a:rPr lang="en-US" sz="4000" dirty="0" smtClean="0"/>
              <a:t>u</a:t>
            </a:r>
            <a:r>
              <a:rPr lang="en-US" sz="1600" dirty="0" smtClean="0"/>
              <a:t>p</a:t>
            </a:r>
            <a:r>
              <a:rPr lang="en-US" dirty="0" smtClean="0"/>
              <a:t> is worst case utilization of periodic tasks.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Static speed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System utilization can be increased and energy consumption is reduced by lowering operating frequency.</a:t>
            </a:r>
          </a:p>
          <a:p>
            <a:r>
              <a:rPr lang="en-US" dirty="0" smtClean="0"/>
              <a:t> Lowering frequency also means performance degradation of the system</a:t>
            </a:r>
          </a:p>
          <a:p>
            <a:pPr lvl="1"/>
            <a:r>
              <a:rPr lang="en-US" sz="3900" dirty="0" smtClean="0"/>
              <a:t>u</a:t>
            </a:r>
            <a:r>
              <a:rPr lang="en-US" sz="1300" dirty="0" smtClean="0"/>
              <a:t>p</a:t>
            </a:r>
            <a:r>
              <a:rPr lang="en-US" dirty="0" smtClean="0"/>
              <a:t>+ </a:t>
            </a:r>
            <a:r>
              <a:rPr lang="en-US" sz="3900" smtClean="0"/>
              <a:t>u</a:t>
            </a:r>
            <a:r>
              <a:rPr lang="en-US" sz="1300" smtClean="0"/>
              <a:t>s</a:t>
            </a:r>
            <a:r>
              <a:rPr lang="en-US" smtClean="0"/>
              <a:t> </a:t>
            </a:r>
            <a:r>
              <a:rPr lang="en-US" smtClean="0"/>
              <a:t>&lt;= </a:t>
            </a:r>
            <a:r>
              <a:rPr lang="en-US" dirty="0" err="1" smtClean="0"/>
              <a:t>f</a:t>
            </a:r>
            <a:r>
              <a:rPr lang="en-US" sz="1300" dirty="0" err="1" smtClean="0"/>
              <a:t>i</a:t>
            </a:r>
            <a:r>
              <a:rPr lang="en-US" dirty="0" smtClean="0"/>
              <a:t>/f</a:t>
            </a:r>
            <a:r>
              <a:rPr lang="en-US" sz="1300" dirty="0" smtClean="0"/>
              <a:t>m</a:t>
            </a:r>
          </a:p>
          <a:p>
            <a:pPr>
              <a:buNone/>
            </a:pPr>
            <a:r>
              <a:rPr lang="en-US" dirty="0" smtClean="0"/>
              <a:t>Where:</a:t>
            </a:r>
          </a:p>
          <a:p>
            <a:pPr>
              <a:buNone/>
            </a:pPr>
            <a:r>
              <a:rPr lang="en-US" dirty="0" err="1" smtClean="0"/>
              <a:t>f</a:t>
            </a:r>
            <a:r>
              <a:rPr lang="en-US" sz="1700" dirty="0" err="1" smtClean="0"/>
              <a:t>i</a:t>
            </a:r>
            <a:r>
              <a:rPr lang="en-US" dirty="0" smtClean="0"/>
              <a:t>=</a:t>
            </a:r>
            <a:r>
              <a:rPr lang="en-US" dirty="0" err="1" smtClean="0"/>
              <a:t>f</a:t>
            </a:r>
            <a:r>
              <a:rPr lang="en-US" sz="1300" dirty="0" err="1" smtClean="0"/>
              <a:t>static</a:t>
            </a:r>
            <a:r>
              <a:rPr lang="en-US" sz="1300" dirty="0" smtClean="0"/>
              <a:t> </a:t>
            </a:r>
            <a:r>
              <a:rPr lang="en-US" dirty="0" smtClean="0"/>
              <a:t>is the suitable speed for task set</a:t>
            </a:r>
          </a:p>
          <a:p>
            <a:pPr>
              <a:buNone/>
            </a:pPr>
            <a:r>
              <a:rPr lang="en-US" dirty="0" smtClean="0"/>
              <a:t>f</a:t>
            </a:r>
            <a:r>
              <a:rPr lang="en-US" sz="1700" dirty="0" smtClean="0"/>
              <a:t>m  </a:t>
            </a:r>
            <a:r>
              <a:rPr lang="en-US" dirty="0" smtClean="0"/>
              <a:t>gives the maximum speed (0 &lt;</a:t>
            </a:r>
            <a:r>
              <a:rPr lang="en-US" dirty="0" err="1" smtClean="0"/>
              <a:t>fi</a:t>
            </a:r>
            <a:r>
              <a:rPr lang="en-US" dirty="0" smtClean="0"/>
              <a:t>/fm &lt; 1).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0"/>
            <a:ext cx="8077200" cy="1417638"/>
          </a:xfrm>
        </p:spPr>
        <p:txBody>
          <a:bodyPr>
            <a:noAutofit/>
          </a:bodyPr>
          <a:lstStyle/>
          <a:p>
            <a:r>
              <a:rPr lang="en-US" sz="3200" dirty="0" smtClean="0"/>
              <a:t>Deadline-based Frequency Scaling Algorithm (DFSA)</a:t>
            </a:r>
            <a:br>
              <a:rPr lang="en-US" sz="3200" dirty="0" smtClean="0"/>
            </a:br>
            <a:endParaRPr lang="en-US" sz="32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143000"/>
            <a:ext cx="7772400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 and 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System assumptions:</a:t>
            </a:r>
          </a:p>
          <a:p>
            <a:pPr lvl="1"/>
            <a:r>
              <a:rPr lang="en-US" dirty="0" err="1" smtClean="0"/>
              <a:t>Transmeta's</a:t>
            </a:r>
            <a:r>
              <a:rPr lang="en-US" dirty="0" smtClean="0"/>
              <a:t> </a:t>
            </a:r>
            <a:r>
              <a:rPr lang="en-US" dirty="0" err="1" smtClean="0"/>
              <a:t>Cursoe</a:t>
            </a:r>
            <a:r>
              <a:rPr lang="en-US" dirty="0" smtClean="0"/>
              <a:t> processor</a:t>
            </a:r>
          </a:p>
          <a:p>
            <a:pPr lvl="1"/>
            <a:r>
              <a:rPr lang="en-US" dirty="0" smtClean="0"/>
              <a:t> hybrid/mixed tasks</a:t>
            </a:r>
          </a:p>
          <a:p>
            <a:pPr lvl="2">
              <a:buNone/>
            </a:pPr>
            <a:r>
              <a:rPr lang="en-US" dirty="0" smtClean="0"/>
              <a:t> The </a:t>
            </a:r>
            <a:r>
              <a:rPr lang="en-US" dirty="0" err="1" smtClean="0"/>
              <a:t>aperiodic</a:t>
            </a:r>
            <a:r>
              <a:rPr lang="en-US" dirty="0" smtClean="0"/>
              <a:t> load is varied in the experiment </a:t>
            </a:r>
          </a:p>
          <a:p>
            <a:pPr lvl="1"/>
            <a:r>
              <a:rPr lang="en-US" dirty="0" smtClean="0"/>
              <a:t>Task which has the earliest deadline among all ready tasks has highest priority</a:t>
            </a:r>
          </a:p>
          <a:p>
            <a:pPr lvl="1"/>
            <a:r>
              <a:rPr lang="en-US" dirty="0" smtClean="0"/>
              <a:t>Overhead of scheduling algorithm and voltage transition is negligible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3075" name="Picture 3" descr="C:\Users\Veronica\Pictures\Untitled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0"/>
            <a:ext cx="81533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0" name="Picture 2" descr="C:\Users\Veronica\Pictures\mee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0" y="304800"/>
            <a:ext cx="749808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9600" dirty="0" smtClean="0"/>
              <a:t>Dynamic Voltage Scaling has been projected as a promising technique for minimizing power consumption of low powered devices.</a:t>
            </a:r>
          </a:p>
          <a:p>
            <a:pPr lvl="1"/>
            <a:r>
              <a:rPr lang="en-US" sz="9600" dirty="0" smtClean="0"/>
              <a:t> An inherit drawback associated with DVS is performance degradation</a:t>
            </a:r>
          </a:p>
          <a:p>
            <a:pPr lvl="1"/>
            <a:endParaRPr lang="en-US" sz="9600" dirty="0" smtClean="0"/>
          </a:p>
          <a:p>
            <a:r>
              <a:rPr lang="en-US" sz="9600" dirty="0" smtClean="0"/>
              <a:t> Power consumption of real-time systems was minimized by restricting </a:t>
            </a:r>
            <a:r>
              <a:rPr lang="en-US" sz="9600" dirty="0" err="1" smtClean="0"/>
              <a:t>aperiodic</a:t>
            </a:r>
            <a:r>
              <a:rPr lang="en-US" sz="9600" dirty="0" smtClean="0"/>
              <a:t> tasks deadlines </a:t>
            </a:r>
          </a:p>
          <a:p>
            <a:pPr>
              <a:buNone/>
            </a:pPr>
            <a:r>
              <a:rPr lang="en-US" sz="12800" dirty="0" smtClean="0"/>
              <a:t> </a:t>
            </a:r>
          </a:p>
          <a:p>
            <a:pPr>
              <a:buNone/>
            </a:pPr>
            <a:r>
              <a:rPr lang="en-US" sz="12800" dirty="0" smtClean="0">
                <a:solidFill>
                  <a:schemeClr val="tx2"/>
                </a:solidFill>
              </a:rPr>
              <a:t>Future Work</a:t>
            </a:r>
            <a:endParaRPr lang="en-US" sz="2800" dirty="0" smtClean="0">
              <a:solidFill>
                <a:schemeClr val="tx2"/>
              </a:solidFill>
            </a:endParaRPr>
          </a:p>
          <a:p>
            <a:r>
              <a:rPr lang="en-US" sz="9600" dirty="0" smtClean="0"/>
              <a:t>Slack stealing mechanism will be used to further reduce performance penalty by considering the early completion of jobs.</a:t>
            </a:r>
          </a:p>
          <a:p>
            <a:endParaRPr lang="en-US" sz="9600" dirty="0" smtClean="0"/>
          </a:p>
          <a:p>
            <a:pPr>
              <a:buNone/>
            </a:pPr>
            <a:endParaRPr lang="en-US" sz="12800" dirty="0" smtClean="0"/>
          </a:p>
          <a:p>
            <a:pPr>
              <a:buNone/>
            </a:pPr>
            <a:endParaRPr lang="en-US" sz="128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endParaRPr lang="en-US" sz="3000" dirty="0" smtClean="0"/>
          </a:p>
          <a:p>
            <a:r>
              <a:rPr lang="en-US" sz="3000" dirty="0" err="1" smtClean="0"/>
              <a:t>er</a:t>
            </a:r>
            <a:r>
              <a:rPr lang="en-US" sz="3000" dirty="0" smtClean="0"/>
              <a:t> consumption of latest real-time systems by restricting </a:t>
            </a:r>
            <a:r>
              <a:rPr lang="en-US" sz="3000" dirty="0" err="1" smtClean="0"/>
              <a:t>aperiodic</a:t>
            </a:r>
            <a:r>
              <a:rPr lang="en-US" sz="3000" dirty="0" smtClean="0"/>
              <a:t> tasks deadline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Maintaining energy efficiency is crucial in battery operated embedded systems</a:t>
            </a:r>
          </a:p>
          <a:p>
            <a:r>
              <a:rPr lang="en-US" dirty="0" smtClean="0"/>
              <a:t>The two primary ways to reduce power consumption in the processor:  </a:t>
            </a:r>
          </a:p>
          <a:p>
            <a:pPr lvl="1"/>
            <a:r>
              <a:rPr lang="en-US" dirty="0" smtClean="0"/>
              <a:t> </a:t>
            </a:r>
            <a:r>
              <a:rPr lang="en-US" i="1" dirty="0" smtClean="0"/>
              <a:t>Resource shutdown,</a:t>
            </a:r>
            <a:r>
              <a:rPr lang="en-US" dirty="0" smtClean="0"/>
              <a:t> also known as dynamic power management (DPM) </a:t>
            </a:r>
          </a:p>
          <a:p>
            <a:pPr lvl="1"/>
            <a:r>
              <a:rPr lang="en-US" i="1" dirty="0" smtClean="0"/>
              <a:t>Resource slow down, also known as dynamic voltage scaling (DVS).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en-US" dirty="0" smtClean="0"/>
              <a:t> G.E. Moore, Cramming More Components onto Integrated Circuits, Electronics, vol. 38, No. 8, pp. 114117, 1965.</a:t>
            </a:r>
          </a:p>
          <a:p>
            <a:r>
              <a:rPr lang="en-US" dirty="0" smtClean="0"/>
              <a:t> N. A. </a:t>
            </a:r>
            <a:r>
              <a:rPr lang="en-US" dirty="0" err="1" smtClean="0"/>
              <a:t>Ghazaleh</a:t>
            </a:r>
            <a:r>
              <a:rPr lang="en-US" dirty="0" smtClean="0"/>
              <a:t>, B. Childers, D. </a:t>
            </a:r>
            <a:r>
              <a:rPr lang="en-US" dirty="0" err="1" smtClean="0"/>
              <a:t>Mosse</a:t>
            </a:r>
            <a:r>
              <a:rPr lang="en-US" dirty="0" smtClean="0"/>
              <a:t>, R. </a:t>
            </a:r>
            <a:r>
              <a:rPr lang="en-US" dirty="0" err="1" smtClean="0"/>
              <a:t>Melhem</a:t>
            </a:r>
            <a:r>
              <a:rPr lang="en-US" dirty="0" smtClean="0"/>
              <a:t>, and </a:t>
            </a:r>
            <a:r>
              <a:rPr lang="en-US" dirty="0" err="1" smtClean="0"/>
              <a:t>M.Craven</a:t>
            </a:r>
            <a:r>
              <a:rPr lang="en-US" dirty="0" smtClean="0"/>
              <a:t>, Energy Management for Real-Time Embedded Applications with Compiler Support, In Proceedings of ACM SIGPLAN Conference on Languages, Compilers, and Tools </a:t>
            </a:r>
            <a:r>
              <a:rPr lang="da-DK" dirty="0" smtClean="0"/>
              <a:t>for Embedded Systems, 2003, pp. 284-293.</a:t>
            </a:r>
          </a:p>
          <a:p>
            <a:r>
              <a:rPr lang="en-US" dirty="0" err="1" smtClean="0"/>
              <a:t>Shneiderman</a:t>
            </a:r>
            <a:r>
              <a:rPr lang="en-US" dirty="0" smtClean="0"/>
              <a:t>, Designing the User Interface: Strategies for Effective Human-Computer Interaction, MA: Addison-Wesley Reading, 1998.</a:t>
            </a:r>
          </a:p>
          <a:p>
            <a:r>
              <a:rPr lang="en-US" dirty="0" smtClean="0"/>
              <a:t> A. P. </a:t>
            </a:r>
            <a:r>
              <a:rPr lang="en-US" dirty="0" err="1" smtClean="0"/>
              <a:t>Chandrakasan</a:t>
            </a:r>
            <a:r>
              <a:rPr lang="en-US" dirty="0" smtClean="0"/>
              <a:t>, S. </a:t>
            </a:r>
            <a:r>
              <a:rPr lang="en-US" dirty="0" err="1" smtClean="0"/>
              <a:t>Sheng</a:t>
            </a:r>
            <a:r>
              <a:rPr lang="en-US" dirty="0" smtClean="0"/>
              <a:t>, and R. W. </a:t>
            </a:r>
            <a:r>
              <a:rPr lang="en-US" dirty="0" err="1" smtClean="0"/>
              <a:t>Brodersen</a:t>
            </a:r>
            <a:r>
              <a:rPr lang="en-US" dirty="0" smtClean="0"/>
              <a:t>. Low Power CMOS Digital Design, IEEE Journal of Solid State Circuits, 1992, pp. 472-484.</a:t>
            </a:r>
          </a:p>
          <a:p>
            <a:r>
              <a:rPr lang="en-US" dirty="0" smtClean="0"/>
              <a:t> P. </a:t>
            </a:r>
            <a:r>
              <a:rPr lang="en-US" dirty="0" err="1" smtClean="0"/>
              <a:t>Pillai</a:t>
            </a:r>
            <a:r>
              <a:rPr lang="en-US" dirty="0" smtClean="0"/>
              <a:t>, and K. G. Shin, Real-Time Dynamic Voltage Scaling for Low-Power Embedded Operating Systems, In </a:t>
            </a:r>
            <a:r>
              <a:rPr lang="en-US" dirty="0" err="1" smtClean="0"/>
              <a:t>Proc.of</a:t>
            </a:r>
            <a:r>
              <a:rPr lang="en-US" dirty="0" smtClean="0"/>
              <a:t> ACM </a:t>
            </a:r>
            <a:r>
              <a:rPr lang="en-US" dirty="0" err="1" smtClean="0"/>
              <a:t>Symp</a:t>
            </a:r>
            <a:r>
              <a:rPr lang="en-US" dirty="0" smtClean="0"/>
              <a:t>. On Operating Systems Principles, pages 89-102, 2001.</a:t>
            </a:r>
          </a:p>
          <a:p>
            <a:r>
              <a:rPr lang="en-US" dirty="0" smtClean="0"/>
              <a:t> Weiser, B. Welch, A. Demers, and S. </a:t>
            </a:r>
            <a:r>
              <a:rPr lang="en-US" dirty="0" err="1" smtClean="0"/>
              <a:t>Shenker</a:t>
            </a:r>
            <a:r>
              <a:rPr lang="en-US" dirty="0" smtClean="0"/>
              <a:t>, Scheduling for reduced CPU energy, In Proceedings of the 1st </a:t>
            </a:r>
            <a:r>
              <a:rPr lang="en-US" dirty="0" err="1" smtClean="0"/>
              <a:t>Symposiumon</a:t>
            </a:r>
            <a:r>
              <a:rPr lang="en-US" dirty="0" smtClean="0"/>
              <a:t> Operating Systems Design and </a:t>
            </a:r>
            <a:r>
              <a:rPr lang="en-US" dirty="0" err="1" smtClean="0"/>
              <a:t>Implementation,pages</a:t>
            </a:r>
            <a:r>
              <a:rPr lang="en-US" dirty="0" smtClean="0"/>
              <a:t> 13-23, November 1994.</a:t>
            </a:r>
          </a:p>
          <a:p>
            <a:r>
              <a:rPr lang="en-US" dirty="0" smtClean="0"/>
              <a:t> E. Chan, K. </a:t>
            </a:r>
            <a:r>
              <a:rPr lang="en-US" dirty="0" err="1" smtClean="0"/>
              <a:t>Govil</a:t>
            </a:r>
            <a:r>
              <a:rPr lang="en-US" dirty="0" smtClean="0"/>
              <a:t>, and H. Wasserman. Comparing algorithms for dynamic speed-setting of a low-power CPU, In Proceedings of the 1st ACM International Conf. on Mobile Computing and Networking (MOBICOM 95), pages 13-25,November 1995.</a:t>
            </a:r>
          </a:p>
          <a:p>
            <a:r>
              <a:rPr lang="en-US" dirty="0" err="1" smtClean="0"/>
              <a:t>Yifan</a:t>
            </a:r>
            <a:r>
              <a:rPr lang="en-US" dirty="0" smtClean="0"/>
              <a:t> Zhu, and Frank Mueller, Feedback EDF Scheduling Exploiting Dynamic Voltage Scaling, In Proceedings of 10</a:t>
            </a:r>
            <a:r>
              <a:rPr lang="en-US" baseline="30000" dirty="0" smtClean="0"/>
              <a:t>th</a:t>
            </a:r>
            <a:r>
              <a:rPr lang="en-US" dirty="0" smtClean="0"/>
              <a:t> IEEE Real-Time and Embedded Technology and Applications Symposium, 2004.</a:t>
            </a:r>
          </a:p>
          <a:p>
            <a:r>
              <a:rPr lang="en-US" dirty="0" smtClean="0"/>
              <a:t>Y Shin, and K. </a:t>
            </a:r>
            <a:r>
              <a:rPr lang="en-US" dirty="0" err="1" smtClean="0"/>
              <a:t>Choi</a:t>
            </a:r>
            <a:r>
              <a:rPr lang="en-US" dirty="0" smtClean="0"/>
              <a:t>, Power Conscious Fixed </a:t>
            </a:r>
            <a:r>
              <a:rPr lang="en-US" dirty="0" err="1" smtClean="0"/>
              <a:t>PriorityScheduling</a:t>
            </a:r>
            <a:r>
              <a:rPr lang="en-US" dirty="0" smtClean="0"/>
              <a:t> for Hard Real-Time Systems, In Proceedings of Design Automation Conference, 1999, pp. 134-139.</a:t>
            </a:r>
          </a:p>
          <a:p>
            <a:r>
              <a:rPr lang="en-US" dirty="0" smtClean="0"/>
              <a:t>V. </a:t>
            </a:r>
            <a:r>
              <a:rPr lang="en-US" dirty="0" err="1" smtClean="0"/>
              <a:t>Raghunthan</a:t>
            </a:r>
            <a:r>
              <a:rPr lang="en-US" dirty="0" smtClean="0"/>
              <a:t> and C. L. </a:t>
            </a:r>
            <a:r>
              <a:rPr lang="en-US" dirty="0" err="1" smtClean="0"/>
              <a:t>Pereia</a:t>
            </a:r>
            <a:r>
              <a:rPr lang="en-US" dirty="0" smtClean="0"/>
              <a:t>, Energy Aware Wireless Systems with Adaptive Power-Fidelity Tradeoffs, </a:t>
            </a:r>
            <a:r>
              <a:rPr lang="en-US" dirty="0" err="1" smtClean="0"/>
              <a:t>IEEETransactions</a:t>
            </a:r>
            <a:r>
              <a:rPr lang="en-US" dirty="0" smtClean="0"/>
              <a:t> on Very Large Scale Integration Systems, Vol.13, No. 2, 2005.</a:t>
            </a:r>
          </a:p>
          <a:p>
            <a:r>
              <a:rPr lang="en-US" dirty="0" smtClean="0"/>
              <a:t>H. </a:t>
            </a:r>
            <a:r>
              <a:rPr lang="en-US" dirty="0" err="1" smtClean="0"/>
              <a:t>Aydin</a:t>
            </a:r>
            <a:r>
              <a:rPr lang="en-US" dirty="0" smtClean="0"/>
              <a:t> and Q. Yang. Energy-Responsiveness </a:t>
            </a:r>
            <a:r>
              <a:rPr lang="en-US" dirty="0" err="1" smtClean="0"/>
              <a:t>Tradeoffsfor</a:t>
            </a:r>
            <a:r>
              <a:rPr lang="en-US" dirty="0" smtClean="0"/>
              <a:t> Real-Time Systems with Mixed Workload, In Proceedings of 10th IEEE Real-time and Embedded Technology </a:t>
            </a:r>
            <a:r>
              <a:rPr lang="fr-FR" dirty="0" smtClean="0"/>
              <a:t>and Applications Symposium, pages 74-83, 2004.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US" sz="4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buNone/>
            </a:pPr>
            <a:endParaRPr lang="en-US" sz="4800" dirty="0" smtClean="0">
              <a:solidFill>
                <a:schemeClr val="bg2">
                  <a:lumMod val="50000"/>
                </a:schemeClr>
              </a:solidFill>
            </a:endParaRPr>
          </a:p>
          <a:p>
            <a:pPr algn="ctr">
              <a:buNone/>
            </a:pPr>
            <a:r>
              <a:rPr lang="en-US" sz="4800" dirty="0" smtClean="0">
                <a:solidFill>
                  <a:schemeClr val="bg2">
                    <a:lumMod val="50000"/>
                  </a:schemeClr>
                </a:solidFill>
              </a:rPr>
              <a:t>Questions?</a:t>
            </a:r>
            <a:endParaRPr lang="en-US" sz="48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Dynamic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DPM refers to power management schemes implemented while the system is still running.</a:t>
            </a:r>
          </a:p>
          <a:p>
            <a:endParaRPr lang="en-US" dirty="0" smtClean="0"/>
          </a:p>
          <a:p>
            <a:r>
              <a:rPr lang="en-US" dirty="0" smtClean="0"/>
              <a:t>DPM techniques have been proposed to minimize the power consumption in memory banks, disk drives, displays and network interfaces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management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           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000" dirty="0" smtClean="0"/>
              <a:t>Power mode transition for STRONGARM SA-1100 processor</a:t>
            </a:r>
          </a:p>
        </p:txBody>
      </p:sp>
      <p:sp>
        <p:nvSpPr>
          <p:cNvPr id="4" name="Oval 3"/>
          <p:cNvSpPr/>
          <p:nvPr/>
        </p:nvSpPr>
        <p:spPr>
          <a:xfrm>
            <a:off x="3962400" y="2362200"/>
            <a:ext cx="1143000" cy="91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Run mode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752600" y="3810000"/>
            <a:ext cx="1371600" cy="91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Sleep mode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6248400" y="3810000"/>
            <a:ext cx="1143000" cy="914400"/>
          </a:xfrm>
          <a:prstGeom prst="ellipse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Idle  mode</a:t>
            </a:r>
            <a:endParaRPr lang="en-US" dirty="0"/>
          </a:p>
        </p:txBody>
      </p:sp>
      <p:cxnSp>
        <p:nvCxnSpPr>
          <p:cNvPr id="9" name="Straight Arrow Connector 8"/>
          <p:cNvCxnSpPr>
            <a:stCxn id="6" idx="7"/>
            <a:endCxn id="4" idx="3"/>
          </p:cNvCxnSpPr>
          <p:nvPr/>
        </p:nvCxnSpPr>
        <p:spPr>
          <a:xfrm rot="5400000" flipH="1" flipV="1">
            <a:off x="3125950" y="2940073"/>
            <a:ext cx="801222" cy="120645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2667000" y="2971800"/>
            <a:ext cx="1371600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4" idx="6"/>
          </p:cNvCxnSpPr>
          <p:nvPr/>
        </p:nvCxnSpPr>
        <p:spPr>
          <a:xfrm>
            <a:off x="5105400" y="2819400"/>
            <a:ext cx="15240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1"/>
          </p:cNvCxnSpPr>
          <p:nvPr/>
        </p:nvCxnSpPr>
        <p:spPr>
          <a:xfrm rot="16200000" flipV="1">
            <a:off x="5274541" y="2802663"/>
            <a:ext cx="895910" cy="138658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0800000">
            <a:off x="3124200" y="4419600"/>
            <a:ext cx="3124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 rot="19470285">
            <a:off x="2588241" y="2900311"/>
            <a:ext cx="9834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160ms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1972483">
            <a:off x="5644798" y="3007887"/>
            <a:ext cx="76014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 µs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 rot="2245332">
            <a:off x="4813615" y="3426175"/>
            <a:ext cx="103612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10µs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 rot="18920975">
            <a:off x="3466858" y="3451524"/>
            <a:ext cx="10240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90µs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351427" y="3982998"/>
            <a:ext cx="6896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90µs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200400" y="1981200"/>
            <a:ext cx="1981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 run= 400mW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1752601" y="4724400"/>
            <a:ext cx="2057399" cy="381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 sleep= 0.16mW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5867400" y="4721662"/>
            <a:ext cx="28955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P idle=50mW</a:t>
            </a:r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7" grpId="1" animBg="1"/>
      <p:bldP spid="12" grpId="0"/>
      <p:bldP spid="13" grpId="0"/>
      <p:bldP spid="13" grpId="1"/>
      <p:bldP spid="14" grpId="0"/>
      <p:bldP spid="14" grpId="1"/>
      <p:bldP spid="16" grpId="0"/>
      <p:bldP spid="17" grpId="0"/>
      <p:bldP spid="19" grpId="0"/>
      <p:bldP spid="20" grpId="0"/>
      <p:bldP spid="21" grpId="0"/>
      <p:bldP spid="21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Dynamic Voltage Scaling (DVS)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DVS is more effective than DPM in reducing the processor energy consumption</a:t>
            </a:r>
          </a:p>
          <a:p>
            <a:endParaRPr lang="en-US" dirty="0" smtClean="0"/>
          </a:p>
          <a:p>
            <a:r>
              <a:rPr lang="en-US" dirty="0" smtClean="0"/>
              <a:t>It is a power management technique where the processor voltage and frequency is scaled down</a:t>
            </a:r>
          </a:p>
          <a:p>
            <a:endParaRPr lang="en-US" dirty="0" smtClean="0"/>
          </a:p>
          <a:p>
            <a:r>
              <a:rPr lang="fr-FR" dirty="0" smtClean="0"/>
              <a:t>DVS techniques exploit an </a:t>
            </a:r>
            <a:r>
              <a:rPr lang="fr-FR" dirty="0" err="1" smtClean="0"/>
              <a:t>energy</a:t>
            </a:r>
            <a:r>
              <a:rPr lang="fr-FR" dirty="0" smtClean="0"/>
              <a:t>-</a:t>
            </a:r>
            <a:r>
              <a:rPr lang="fr-FR" dirty="0" err="1" smtClean="0"/>
              <a:t>delay</a:t>
            </a:r>
            <a:r>
              <a:rPr lang="fr-FR" dirty="0" smtClean="0"/>
              <a:t> </a:t>
            </a:r>
            <a:r>
              <a:rPr lang="en-US" dirty="0" smtClean="0"/>
              <a:t>tradeoff that arises due to the quadratic relationship between voltage and power</a:t>
            </a:r>
          </a:p>
          <a:p>
            <a:pPr>
              <a:buNone/>
            </a:pPr>
            <a:r>
              <a:rPr lang="en-US" dirty="0" smtClean="0"/>
              <a:t>       </a:t>
            </a:r>
            <a:r>
              <a:rPr lang="en-US" dirty="0" err="1" smtClean="0"/>
              <a:t>P</a:t>
            </a:r>
            <a:r>
              <a:rPr lang="en-US" sz="2200" dirty="0" err="1" smtClean="0"/>
              <a:t>cmos</a:t>
            </a:r>
            <a:r>
              <a:rPr lang="en-US" dirty="0" smtClean="0"/>
              <a:t> =v</a:t>
            </a:r>
            <a:r>
              <a:rPr lang="en-US" sz="2600" baseline="30000" dirty="0" smtClean="0"/>
              <a:t>2</a:t>
            </a:r>
            <a:r>
              <a:rPr lang="en-US" dirty="0" smtClean="0"/>
              <a:t>f.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  Applying DVS to mixed tasks require a compromise between energy reduction and system responsiveness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.DVS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4800" dirty="0" smtClean="0"/>
              <a:t>V</a:t>
            </a:r>
          </a:p>
          <a:p>
            <a:pPr>
              <a:buNone/>
            </a:pPr>
            <a:r>
              <a:rPr lang="en-US" sz="4800" dirty="0" smtClean="0"/>
              <a:t>0</a:t>
            </a:r>
          </a:p>
          <a:p>
            <a:pPr>
              <a:buNone/>
            </a:pPr>
            <a:r>
              <a:rPr lang="en-US" sz="4800" dirty="0" smtClean="0"/>
              <a:t>L</a:t>
            </a:r>
          </a:p>
          <a:p>
            <a:pPr>
              <a:buNone/>
            </a:pPr>
            <a:r>
              <a:rPr lang="en-US" sz="4800" dirty="0" smtClean="0"/>
              <a:t>T</a:t>
            </a:r>
          </a:p>
          <a:p>
            <a:pPr>
              <a:buNone/>
            </a:pPr>
            <a:r>
              <a:rPr lang="en-US" sz="4800" dirty="0" smtClean="0"/>
              <a:t>A</a:t>
            </a:r>
          </a:p>
          <a:p>
            <a:pPr>
              <a:buNone/>
            </a:pPr>
            <a:r>
              <a:rPr lang="en-US" sz="4800" dirty="0" smtClean="0"/>
              <a:t>G</a:t>
            </a:r>
          </a:p>
          <a:p>
            <a:pPr>
              <a:buNone/>
            </a:pPr>
            <a:r>
              <a:rPr lang="en-US" sz="4800" dirty="0" smtClean="0"/>
              <a:t>E</a:t>
            </a:r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endParaRPr lang="en-US" sz="4800" dirty="0" smtClean="0"/>
          </a:p>
          <a:p>
            <a:pPr>
              <a:buNone/>
            </a:pPr>
            <a:r>
              <a:rPr lang="en-US" sz="4800" dirty="0" smtClean="0"/>
              <a:t>       0            t1              t2                 t3                 t4               t5                t6           t7        time</a:t>
            </a:r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 </a:t>
            </a:r>
          </a:p>
          <a:p>
            <a:pPr>
              <a:buNone/>
            </a:pPr>
            <a:r>
              <a:rPr lang="en-US" sz="1800" dirty="0" smtClean="0"/>
              <a:t>                                                                        </a:t>
            </a:r>
          </a:p>
          <a:p>
            <a:pPr>
              <a:buNone/>
            </a:pPr>
            <a:endParaRPr lang="en-US" dirty="0" smtClean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762000" y="3733800"/>
            <a:ext cx="243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981200" y="4953000"/>
            <a:ext cx="6324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981200" y="3810000"/>
            <a:ext cx="6248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1981200" y="2895600"/>
            <a:ext cx="685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352800" y="2895600"/>
            <a:ext cx="76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191000" y="2895600"/>
            <a:ext cx="762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5715000" y="2895600"/>
            <a:ext cx="685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T4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1638300" y="5372100"/>
            <a:ext cx="533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1905000" y="5410200"/>
            <a:ext cx="6477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ectangle 26"/>
          <p:cNvSpPr/>
          <p:nvPr/>
        </p:nvSpPr>
        <p:spPr>
          <a:xfrm>
            <a:off x="1981200" y="44196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T1</a:t>
            </a:r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 rot="5400000" flipH="1" flipV="1">
            <a:off x="2514600" y="5334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4114800" y="4419600"/>
            <a:ext cx="1600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T3</a:t>
            </a:r>
            <a:endParaRPr lang="en-US" dirty="0"/>
          </a:p>
        </p:txBody>
      </p:sp>
      <p:sp>
        <p:nvSpPr>
          <p:cNvPr id="31" name="Rectangle 30"/>
          <p:cNvSpPr/>
          <p:nvPr/>
        </p:nvSpPr>
        <p:spPr>
          <a:xfrm>
            <a:off x="3352800" y="4191000"/>
            <a:ext cx="685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T2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7162800" y="2895600"/>
            <a:ext cx="685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T5</a:t>
            </a:r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5791200" y="4419600"/>
            <a:ext cx="1295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T4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7162800" y="4191000"/>
            <a:ext cx="6858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T5</a:t>
            </a:r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 rot="5400000" flipH="1" flipV="1">
            <a:off x="3200400" y="5334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rot="5400000" flipH="1" flipV="1">
            <a:off x="4038600" y="5334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 rot="5400000" flipH="1" flipV="1">
            <a:off x="4876800" y="5334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rot="5400000" flipH="1" flipV="1">
            <a:off x="6477000" y="5334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5400000" flipH="1" flipV="1">
            <a:off x="5638800" y="5334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 rot="5400000" flipH="1" flipV="1">
            <a:off x="7086600" y="533400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Prior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Weiser et al and Chan et al proposed a DVS algorithm by predicting the CPU utilization and adjusting the system </a:t>
            </a:r>
            <a:r>
              <a:rPr lang="en-US" smtClean="0"/>
              <a:t>speed </a:t>
            </a:r>
            <a:endParaRPr lang="en-US" dirty="0" smtClean="0"/>
          </a:p>
          <a:p>
            <a:r>
              <a:rPr lang="en-US" dirty="0" err="1" smtClean="0"/>
              <a:t>Yifan</a:t>
            </a:r>
            <a:r>
              <a:rPr lang="en-US" dirty="0" smtClean="0"/>
              <a:t> and Frank proposed an EDF scheduling that splits highest priority jobs into two subtasks.</a:t>
            </a: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b="1" dirty="0" smtClean="0"/>
              <a:t>In this paper</a:t>
            </a:r>
            <a:r>
              <a:rPr lang="en-US" dirty="0" smtClean="0"/>
              <a:t>;</a:t>
            </a:r>
          </a:p>
          <a:p>
            <a:r>
              <a:rPr lang="en-US" dirty="0" smtClean="0"/>
              <a:t>An algorithm for scheduling hybrid/mixed tasks is proposed </a:t>
            </a:r>
          </a:p>
          <a:p>
            <a:pPr>
              <a:buNone/>
            </a:pPr>
            <a:r>
              <a:rPr lang="en-US" sz="3600" b="1" dirty="0" smtClean="0"/>
              <a:t>Benefits</a:t>
            </a:r>
          </a:p>
          <a:p>
            <a:pPr lvl="1"/>
            <a:r>
              <a:rPr lang="en-US" sz="3500" dirty="0" smtClean="0"/>
              <a:t>improves responsiveness to periodic tasks</a:t>
            </a:r>
          </a:p>
          <a:p>
            <a:pPr lvl="1"/>
            <a:r>
              <a:rPr lang="en-US" sz="3500" dirty="0" smtClean="0"/>
              <a:t>saves as much energy as possible for hybrid workload</a:t>
            </a:r>
          </a:p>
          <a:p>
            <a:pPr lvl="1"/>
            <a:r>
              <a:rPr lang="en-US" sz="3500" dirty="0" smtClean="0"/>
              <a:t> Preserves all timing constraints for hard periodic tasks under worst case execution time scenario </a:t>
            </a:r>
          </a:p>
          <a:p>
            <a:endParaRPr lang="en-US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Periodic tasks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Instances of tasks, T ={T</a:t>
            </a:r>
            <a:r>
              <a:rPr lang="en-US" sz="1800" dirty="0" smtClean="0"/>
              <a:t>1</a:t>
            </a:r>
            <a:r>
              <a:rPr lang="en-US" dirty="0" smtClean="0"/>
              <a:t>, T</a:t>
            </a:r>
            <a:r>
              <a:rPr lang="en-US" sz="1600" dirty="0" smtClean="0"/>
              <a:t>2</a:t>
            </a:r>
            <a:r>
              <a:rPr lang="en-US" dirty="0" smtClean="0"/>
              <a:t>, ..., </a:t>
            </a:r>
            <a:r>
              <a:rPr lang="en-US" dirty="0" err="1" smtClean="0"/>
              <a:t>T</a:t>
            </a:r>
            <a:r>
              <a:rPr lang="en-US" sz="1600" dirty="0" err="1" smtClean="0"/>
              <a:t>n</a:t>
            </a:r>
            <a:r>
              <a:rPr lang="en-US" dirty="0" smtClean="0"/>
              <a:t>} are released at constant periods of time</a:t>
            </a:r>
          </a:p>
          <a:p>
            <a:r>
              <a:rPr lang="en-US" dirty="0" smtClean="0"/>
              <a:t>It is characterized by</a:t>
            </a:r>
          </a:p>
          <a:p>
            <a:pPr lvl="1"/>
            <a:r>
              <a:rPr lang="en-US" dirty="0" smtClean="0"/>
              <a:t>time period p</a:t>
            </a:r>
            <a:r>
              <a:rPr lang="en-US" sz="1600" i="1" dirty="0" smtClean="0"/>
              <a:t>i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worst case execution time(WCET) </a:t>
            </a:r>
            <a:r>
              <a:rPr lang="en-US" dirty="0" err="1" smtClean="0"/>
              <a:t>ci</a:t>
            </a:r>
            <a:endParaRPr lang="en-US" dirty="0" smtClean="0"/>
          </a:p>
          <a:p>
            <a:r>
              <a:rPr lang="en-US" dirty="0" smtClean="0"/>
              <a:t>The relative deadline of a task T</a:t>
            </a:r>
            <a:r>
              <a:rPr lang="en-US" sz="1600" i="1" dirty="0" smtClean="0"/>
              <a:t>i</a:t>
            </a:r>
            <a:r>
              <a:rPr lang="en-US" dirty="0" smtClean="0"/>
              <a:t> =p</a:t>
            </a:r>
            <a:r>
              <a:rPr lang="en-US" sz="1600" i="1" dirty="0" smtClean="0"/>
              <a:t>i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8769</TotalTime>
  <Words>1174</Words>
  <Application>Microsoft Office PowerPoint</Application>
  <PresentationFormat>On-screen Show (4:3)</PresentationFormat>
  <Paragraphs>227</Paragraphs>
  <Slides>21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Solstice</vt:lpstr>
      <vt:lpstr>Minimizing Response Time Implication in DVS Scheduling for Low Power Embedded Systems</vt:lpstr>
      <vt:lpstr> Introduction</vt:lpstr>
      <vt:lpstr>Dynamic power Management</vt:lpstr>
      <vt:lpstr>Power management </vt:lpstr>
      <vt:lpstr>Dynamic Voltage Scaling (DVS)</vt:lpstr>
      <vt:lpstr>.DVS</vt:lpstr>
      <vt:lpstr>Prior work</vt:lpstr>
      <vt:lpstr>Overview</vt:lpstr>
      <vt:lpstr>Periodic tasks</vt:lpstr>
      <vt:lpstr>Aperiodic tasks</vt:lpstr>
      <vt:lpstr>Total bandwidth server</vt:lpstr>
      <vt:lpstr>  Ґ1 and Ґ2 are periodic tasks TBS: us=1-up=0.25  </vt:lpstr>
      <vt:lpstr>TBS at full speed</vt:lpstr>
      <vt:lpstr>Static speed</vt:lpstr>
      <vt:lpstr>Deadline-based Frequency Scaling Algorithm (DFSA) </vt:lpstr>
      <vt:lpstr>Results and Analysis</vt:lpstr>
      <vt:lpstr>Slide 17</vt:lpstr>
      <vt:lpstr>Slide 18</vt:lpstr>
      <vt:lpstr>Conclusion</vt:lpstr>
      <vt:lpstr>References</vt:lpstr>
      <vt:lpstr>Slide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Minimizing Response Time Implication in DVS Scheduling for Low Power Embedded Systems</dc:title>
  <dc:creator>Veronica</dc:creator>
  <cp:lastModifiedBy>Veronica</cp:lastModifiedBy>
  <cp:revision>471</cp:revision>
  <dcterms:created xsi:type="dcterms:W3CDTF">2010-02-19T01:57:14Z</dcterms:created>
  <dcterms:modified xsi:type="dcterms:W3CDTF">2010-02-26T17:53:42Z</dcterms:modified>
</cp:coreProperties>
</file>