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7"/>
  </p:notesMasterIdLst>
  <p:sldIdLst>
    <p:sldId id="256" r:id="rId2"/>
    <p:sldId id="257" r:id="rId3"/>
    <p:sldId id="264" r:id="rId4"/>
    <p:sldId id="281" r:id="rId5"/>
    <p:sldId id="280" r:id="rId6"/>
    <p:sldId id="265" r:id="rId7"/>
    <p:sldId id="283" r:id="rId8"/>
    <p:sldId id="284" r:id="rId9"/>
    <p:sldId id="269" r:id="rId10"/>
    <p:sldId id="285" r:id="rId11"/>
    <p:sldId id="279" r:id="rId12"/>
    <p:sldId id="270" r:id="rId13"/>
    <p:sldId id="276" r:id="rId14"/>
    <p:sldId id="286" r:id="rId15"/>
    <p:sldId id="271" r:id="rId16"/>
    <p:sldId id="287" r:id="rId17"/>
    <p:sldId id="272" r:id="rId18"/>
    <p:sldId id="277" r:id="rId19"/>
    <p:sldId id="273" r:id="rId20"/>
    <p:sldId id="288" r:id="rId21"/>
    <p:sldId id="278" r:id="rId22"/>
    <p:sldId id="289" r:id="rId23"/>
    <p:sldId id="274" r:id="rId24"/>
    <p:sldId id="290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80" autoAdjust="0"/>
  </p:normalViewPr>
  <p:slideViewPr>
    <p:cSldViewPr>
      <p:cViewPr>
        <p:scale>
          <a:sx n="70" d="100"/>
          <a:sy n="70" d="100"/>
        </p:scale>
        <p:origin x="-1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AC705-0A67-4DE2-B0E4-5F0DDDB72371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5AD6C-54B9-44C6-B345-22C3194AC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Fpga</a:t>
            </a:r>
            <a:r>
              <a:rPr lang="en-US" baseline="0" dirty="0" smtClean="0"/>
              <a:t> use moving from hardware prototyping and debugging to being incorporated into many computing domains and consumer electronics.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Hw/</a:t>
            </a:r>
            <a:r>
              <a:rPr lang="en-US" baseline="0" dirty="0" err="1" smtClean="0"/>
              <a:t>sw</a:t>
            </a:r>
            <a:r>
              <a:rPr lang="en-US" baseline="0" dirty="0" smtClean="0"/>
              <a:t> partitioning  is the process of dividing an application between software executing on a microprocessor and hardware implemented within an </a:t>
            </a:r>
            <a:r>
              <a:rPr lang="en-US" baseline="0" dirty="0" err="1" smtClean="0"/>
              <a:t>fpga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asic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In hardware the floating point implementations are highly pipelined are highly pipelined and thus multi-cycle latencies are involved.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Typical performance gains of 10-100X with partitioning over </a:t>
            </a:r>
            <a:r>
              <a:rPr lang="en-US" baseline="0" dirty="0" err="1" smtClean="0"/>
              <a:t>sw</a:t>
            </a:r>
            <a:r>
              <a:rPr lang="en-US" baseline="0" dirty="0" smtClean="0"/>
              <a:t> execution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Reduction in energy consumption of up to 95%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AD6C-54B9-44C6-B345-22C3194AC4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AD6C-54B9-44C6-B345-22C3194AC4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requirements and multi cycle latencies preclude</a:t>
            </a:r>
            <a:r>
              <a:rPr lang="en-US" baseline="0" dirty="0" smtClean="0"/>
              <a:t> the use for most dedicated hardware for floating point operations that may be needed for some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AD6C-54B9-44C6-B345-22C3194AC4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AD6C-54B9-44C6-B345-22C3194AC4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Denormalized</a:t>
            </a:r>
            <a:r>
              <a:rPr lang="en-US" baseline="0" dirty="0" smtClean="0"/>
              <a:t> number is a floating point number in which the mantissa directly specifies the corresponding value.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5AD6C-54B9-44C6-B345-22C3194AC47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EEL 6935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95400"/>
            <a:ext cx="7162800" cy="18943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HW/SW partitioning of floating point software applications to fixed-pointed coprocessor circuits</a:t>
            </a:r>
            <a:endParaRPr lang="en-US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257800"/>
            <a:ext cx="61722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Nalini</a:t>
            </a:r>
            <a:r>
              <a:rPr lang="en-US" dirty="0" smtClean="0"/>
              <a:t> Kumar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Gaurav</a:t>
            </a:r>
            <a:r>
              <a:rPr lang="en-US" dirty="0" smtClean="0"/>
              <a:t> </a:t>
            </a:r>
            <a:r>
              <a:rPr lang="en-US" dirty="0" err="1" smtClean="0"/>
              <a:t>Chitroda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Komal</a:t>
            </a:r>
            <a:r>
              <a:rPr lang="en-US" dirty="0" smtClean="0"/>
              <a:t> </a:t>
            </a:r>
            <a:r>
              <a:rPr lang="en-US" dirty="0" err="1" smtClean="0"/>
              <a:t>Kasat</a:t>
            </a:r>
            <a:endParaRPr lang="en-US" dirty="0" smtClean="0"/>
          </a:p>
        </p:txBody>
      </p:sp>
      <p:pic>
        <p:nvPicPr>
          <p:cNvPr id="6" name="Picture 5" descr="image161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773816"/>
            <a:ext cx="4114800" cy="2398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COPROCESSOR ARCHITECTURE</a:t>
            </a:r>
            <a:endParaRPr lang="en-US" sz="3200" b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Partitioned application is separated into a floating point computing domain and a fixed point computing domain</a:t>
            </a:r>
          </a:p>
          <a:p>
            <a:pPr algn="just"/>
            <a:r>
              <a:rPr lang="en-US" dirty="0" smtClean="0"/>
              <a:t>Software portion encompasses microprocessor, cache and memory. It continues to use floats</a:t>
            </a:r>
          </a:p>
          <a:p>
            <a:pPr algn="just"/>
            <a:r>
              <a:rPr lang="en-US" dirty="0" smtClean="0"/>
              <a:t>Fixed point domain consists of hardware coprocessors using fixed point representation and the configurable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float-to-fixed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fixed-to-float </a:t>
            </a:r>
            <a:r>
              <a:rPr lang="en-US" dirty="0" smtClean="0"/>
              <a:t>hardware converters</a:t>
            </a:r>
          </a:p>
          <a:p>
            <a:pPr algn="just"/>
            <a:r>
              <a:rPr lang="en-US" dirty="0" smtClean="0"/>
              <a:t>Hardware converters interface between the coprocessors and the microprocessor or memory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l="3428" t="19126" r="4024" b="3005"/>
          <a:stretch>
            <a:fillRect/>
          </a:stretch>
        </p:blipFill>
        <p:spPr bwMode="auto">
          <a:xfrm>
            <a:off x="4422775" y="1828800"/>
            <a:ext cx="4111625" cy="289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48200" y="4876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Fig.1 : Overview of proposed </a:t>
            </a:r>
            <a:r>
              <a:rPr lang="en-US" sz="1600" dirty="0" err="1" smtClean="0">
                <a:latin typeface="+mj-lt"/>
              </a:rPr>
              <a:t>uP</a:t>
            </a:r>
            <a:r>
              <a:rPr lang="en-US" sz="1600" dirty="0" smtClean="0">
                <a:latin typeface="+mj-lt"/>
              </a:rPr>
              <a:t>/coprocessor architecture </a:t>
            </a:r>
            <a:endParaRPr lang="en-US" sz="16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2057400"/>
            <a:ext cx="3505200" cy="9906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3276600"/>
            <a:ext cx="3505200" cy="12192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ego_timetrack_workwee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97557" y="0"/>
            <a:ext cx="1465443" cy="12192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/>
          <p:nvPr/>
        </p:nvSpPr>
        <p:spPr>
          <a:xfrm>
            <a:off x="914400" y="1219200"/>
            <a:ext cx="1905000" cy="838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Application Profiling</a:t>
            </a:r>
            <a:endParaRPr lang="en-US" dirty="0">
              <a:solidFill>
                <a:schemeClr val="accent1"/>
              </a:solidFill>
            </a:endParaRPr>
          </a:p>
        </p:txBody>
      </p:sp>
      <p:sp useBgFill="1">
        <p:nvSpPr>
          <p:cNvPr id="10" name="Rectangle 9"/>
          <p:cNvSpPr/>
          <p:nvPr/>
        </p:nvSpPr>
        <p:spPr>
          <a:xfrm>
            <a:off x="914400" y="3505200"/>
            <a:ext cx="1905000" cy="838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Floating Point Profiling</a:t>
            </a:r>
            <a:endParaRPr lang="en-US" dirty="0">
              <a:solidFill>
                <a:schemeClr val="accent1"/>
              </a:solidFill>
            </a:endParaRPr>
          </a:p>
        </p:txBody>
      </p:sp>
      <p:sp useBgFill="1">
        <p:nvSpPr>
          <p:cNvPr id="11" name="Rectangle 10"/>
          <p:cNvSpPr/>
          <p:nvPr/>
        </p:nvSpPr>
        <p:spPr>
          <a:xfrm>
            <a:off x="914400" y="4648200"/>
            <a:ext cx="1905000" cy="838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Fixed Point Representation</a:t>
            </a:r>
            <a:endParaRPr lang="en-US" dirty="0">
              <a:solidFill>
                <a:schemeClr val="accent1"/>
              </a:solidFill>
            </a:endParaRPr>
          </a:p>
        </p:txBody>
      </p:sp>
      <p:sp useBgFill="1">
        <p:nvSpPr>
          <p:cNvPr id="12" name="Rectangle 11"/>
          <p:cNvSpPr/>
          <p:nvPr/>
        </p:nvSpPr>
        <p:spPr>
          <a:xfrm>
            <a:off x="3810000" y="3276600"/>
            <a:ext cx="3810000" cy="6858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Partitioning</a:t>
            </a:r>
            <a:endParaRPr lang="en-US" dirty="0">
              <a:solidFill>
                <a:schemeClr val="accent1"/>
              </a:solidFill>
            </a:endParaRPr>
          </a:p>
        </p:txBody>
      </p:sp>
      <p:sp useBgFill="1">
        <p:nvSpPr>
          <p:cNvPr id="13" name="Rectangle 12"/>
          <p:cNvSpPr/>
          <p:nvPr/>
        </p:nvSpPr>
        <p:spPr>
          <a:xfrm>
            <a:off x="3733800" y="4419600"/>
            <a:ext cx="1905000" cy="838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Fixed Point Conversion</a:t>
            </a:r>
            <a:endParaRPr lang="en-US" dirty="0">
              <a:solidFill>
                <a:schemeClr val="accent1"/>
              </a:solidFill>
            </a:endParaRPr>
          </a:p>
        </p:txBody>
      </p:sp>
      <p:sp useBgFill="1">
        <p:nvSpPr>
          <p:cNvPr id="14" name="Rectangle 13"/>
          <p:cNvSpPr/>
          <p:nvPr/>
        </p:nvSpPr>
        <p:spPr>
          <a:xfrm>
            <a:off x="3810000" y="5715000"/>
            <a:ext cx="1905000" cy="6858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Hardware</a:t>
            </a:r>
            <a:endParaRPr lang="en-US" dirty="0">
              <a:solidFill>
                <a:schemeClr val="accent1"/>
              </a:solidFill>
            </a:endParaRPr>
          </a:p>
        </p:txBody>
      </p:sp>
      <p:sp useBgFill="1">
        <p:nvSpPr>
          <p:cNvPr id="15" name="Rectangle 14"/>
          <p:cNvSpPr/>
          <p:nvPr/>
        </p:nvSpPr>
        <p:spPr>
          <a:xfrm>
            <a:off x="6019800" y="5715000"/>
            <a:ext cx="1600200" cy="6858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Software</a:t>
            </a:r>
            <a:endParaRPr lang="en-US" dirty="0">
              <a:solidFill>
                <a:schemeClr val="accent1"/>
              </a:solidFill>
            </a:endParaRPr>
          </a:p>
        </p:txBody>
      </p:sp>
      <p:sp useBgFill="1">
        <p:nvSpPr>
          <p:cNvPr id="17" name="Rectangle 16"/>
          <p:cNvSpPr/>
          <p:nvPr/>
        </p:nvSpPr>
        <p:spPr>
          <a:xfrm>
            <a:off x="914400" y="2362200"/>
            <a:ext cx="1905000" cy="838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Critical Kernels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4544568" y="3886200"/>
            <a:ext cx="484632" cy="609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629400" y="3886200"/>
            <a:ext cx="484632" cy="19050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544568" y="5181600"/>
            <a:ext cx="484632" cy="609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648968" y="4267200"/>
            <a:ext cx="484632" cy="4450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1648968" y="3124200"/>
            <a:ext cx="484632" cy="4450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676400" y="1981200"/>
            <a:ext cx="484632" cy="4572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6200000">
            <a:off x="3101340" y="4683252"/>
            <a:ext cx="484632" cy="7802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5400000">
            <a:off x="4024884" y="413004"/>
            <a:ext cx="484632" cy="2590800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8682678">
            <a:off x="3060994" y="2742874"/>
            <a:ext cx="484632" cy="106596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/>
          <p:cNvSpPr/>
          <p:nvPr/>
        </p:nvSpPr>
        <p:spPr>
          <a:xfrm>
            <a:off x="5715000" y="1295400"/>
            <a:ext cx="1905000" cy="838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Software Application (C/C++)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81000" y="-76200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HW/SW PARTITIONING METHODOLOGY </a:t>
            </a:r>
            <a:endParaRPr lang="en-US" sz="3200" b="1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6629400" y="2133600"/>
            <a:ext cx="484632" cy="12192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1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Prior Art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Hw/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Sw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Partitioning Of Floating Point Applications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FLOATING POINT TO FIXED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To Floating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Hardware Coprocessor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FLOAT-TO-FIXED CONVERTER - architecture</a:t>
            </a:r>
            <a:endParaRPr lang="en-US" sz="3200" b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4290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Configurable </a:t>
            </a:r>
            <a:r>
              <a:rPr lang="en-US" dirty="0" err="1" smtClean="0"/>
              <a:t>Verilog</a:t>
            </a:r>
            <a:r>
              <a:rPr lang="en-US" dirty="0" smtClean="0"/>
              <a:t> hardware description of a combinational logic design</a:t>
            </a:r>
          </a:p>
          <a:p>
            <a:pPr algn="just"/>
            <a:r>
              <a:rPr lang="en-US" dirty="0" smtClean="0"/>
              <a:t>Configuration parameters:</a:t>
            </a:r>
          </a:p>
          <a:p>
            <a:pPr lvl="1" algn="just"/>
            <a:r>
              <a:rPr lang="en-US" dirty="0" err="1" smtClean="0"/>
              <a:t>FloatSize</a:t>
            </a:r>
            <a:endParaRPr lang="en-US" dirty="0" smtClean="0"/>
          </a:p>
          <a:p>
            <a:pPr lvl="1" algn="just"/>
            <a:r>
              <a:rPr lang="en-US" dirty="0" err="1" smtClean="0"/>
              <a:t>MantissaBits</a:t>
            </a:r>
            <a:endParaRPr lang="en-US" dirty="0" smtClean="0"/>
          </a:p>
          <a:p>
            <a:pPr lvl="1" algn="just"/>
            <a:r>
              <a:rPr lang="en-US" dirty="0" err="1" smtClean="0"/>
              <a:t>ExponentBits</a:t>
            </a:r>
            <a:endParaRPr lang="en-US" dirty="0" smtClean="0"/>
          </a:p>
          <a:p>
            <a:pPr lvl="1" algn="just"/>
            <a:r>
              <a:rPr lang="en-US" dirty="0" err="1" smtClean="0"/>
              <a:t>FixedSize</a:t>
            </a:r>
            <a:endParaRPr lang="en-US" dirty="0" smtClean="0"/>
          </a:p>
          <a:p>
            <a:pPr lvl="1" algn="just"/>
            <a:r>
              <a:rPr lang="en-US" dirty="0" err="1" smtClean="0"/>
              <a:t>RadixPointSize</a:t>
            </a:r>
            <a:endParaRPr lang="en-US" dirty="0" smtClean="0"/>
          </a:p>
          <a:p>
            <a:pPr lvl="1" algn="just"/>
            <a:r>
              <a:rPr lang="en-US" dirty="0" err="1" smtClean="0"/>
              <a:t>RadixPoint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 r="5000" b="2560"/>
          <a:stretch>
            <a:fillRect/>
          </a:stretch>
        </p:blipFill>
        <p:spPr bwMode="auto">
          <a:xfrm>
            <a:off x="3962400" y="1989806"/>
            <a:ext cx="4343400" cy="372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ego_timetrack_workwe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5347" y="0"/>
            <a:ext cx="1373853" cy="1143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467600" cy="1143000"/>
          </a:xfrm>
        </p:spPr>
        <p:txBody>
          <a:bodyPr/>
          <a:lstStyle/>
          <a:p>
            <a:r>
              <a:rPr lang="en-US" sz="3200" b="1" dirty="0" smtClean="0"/>
              <a:t>FLOAT-TO-FIXED CONVERTER - components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SpecialCases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 smtClean="0"/>
              <a:t> detect special representations defined with IEEE754 standard</a:t>
            </a:r>
          </a:p>
          <a:p>
            <a:pPr lvl="2" algn="just"/>
            <a:r>
              <a:rPr lang="en-US" dirty="0" smtClean="0"/>
              <a:t>Positive zero or Negative zero: </a:t>
            </a:r>
            <a:r>
              <a:rPr lang="en-US" i="1" dirty="0" smtClean="0"/>
              <a:t>Zero</a:t>
            </a:r>
            <a:r>
              <a:rPr lang="en-US" dirty="0" smtClean="0"/>
              <a:t> output signal is asserted</a:t>
            </a:r>
          </a:p>
          <a:p>
            <a:pPr lvl="2" algn="just"/>
            <a:r>
              <a:rPr lang="en-US" dirty="0" err="1" smtClean="0"/>
              <a:t>Denormalized</a:t>
            </a:r>
            <a:r>
              <a:rPr lang="en-US" dirty="0" smtClean="0"/>
              <a:t> numbers: Normal output signal is </a:t>
            </a:r>
            <a:r>
              <a:rPr lang="en-US" dirty="0" err="1" smtClean="0"/>
              <a:t>deasserted</a:t>
            </a:r>
            <a:endParaRPr lang="en-US" dirty="0" smtClean="0"/>
          </a:p>
          <a:p>
            <a:pPr lvl="2" algn="just"/>
            <a:r>
              <a:rPr lang="en-US" dirty="0" smtClean="0"/>
              <a:t>Positive infinity, Negative infinity or Not-a-number(</a:t>
            </a:r>
            <a:r>
              <a:rPr lang="en-US" dirty="0" err="1" smtClean="0"/>
              <a:t>NaN</a:t>
            </a:r>
            <a:r>
              <a:rPr lang="en-US" dirty="0" smtClean="0"/>
              <a:t>): Exception signal is asserted if floating input is infinity or </a:t>
            </a:r>
            <a:r>
              <a:rPr lang="en-US" dirty="0" err="1" smtClean="0"/>
              <a:t>NaN</a:t>
            </a:r>
            <a:r>
              <a:rPr lang="en-US" dirty="0" smtClean="0"/>
              <a:t> since fixed point representation doesn’t support these two.</a:t>
            </a:r>
          </a:p>
          <a:p>
            <a:pPr lvl="2" algn="just"/>
            <a:endParaRPr lang="en-US" dirty="0" smtClean="0"/>
          </a:p>
          <a:p>
            <a:pPr algn="just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NormalCases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 smtClean="0"/>
              <a:t>converts the input floating point value to the target fixed point representation</a:t>
            </a:r>
          </a:p>
          <a:p>
            <a:pPr lvl="2" algn="just"/>
            <a:r>
              <a:rPr lang="en-US" dirty="0" smtClean="0"/>
              <a:t>Calculate an Overflow output corresponding to additional bits needed to avoid overflow</a:t>
            </a:r>
          </a:p>
          <a:p>
            <a:pPr lvl="2" algn="just"/>
            <a:r>
              <a:rPr lang="en-US" dirty="0" smtClean="0"/>
              <a:t>Computes the shift direction and amount to align the floating point numbers mantissa with the fixed point representation</a:t>
            </a:r>
          </a:p>
          <a:p>
            <a:pPr lvl="2" algn="just"/>
            <a:r>
              <a:rPr lang="en-US" dirty="0" smtClean="0"/>
              <a:t>Calculates the 2’s complement of the aligned value for negative input specified by </a:t>
            </a:r>
            <a:r>
              <a:rPr lang="en-US" dirty="0" err="1" smtClean="0"/>
              <a:t>SignBit</a:t>
            </a:r>
            <a:endParaRPr lang="en-US" dirty="0" smtClean="0"/>
          </a:p>
          <a:p>
            <a:pPr lvl="2" algn="just"/>
            <a:r>
              <a:rPr lang="en-US" dirty="0" smtClean="0"/>
              <a:t>All bits are </a:t>
            </a:r>
            <a:r>
              <a:rPr lang="en-US" dirty="0" err="1" smtClean="0"/>
              <a:t>and’ed</a:t>
            </a:r>
            <a:r>
              <a:rPr lang="en-US" dirty="0" smtClean="0"/>
              <a:t> with the inverse of Zero input from Special cases component</a:t>
            </a:r>
          </a:p>
          <a:p>
            <a:pPr algn="just"/>
            <a:r>
              <a:rPr lang="en-US" dirty="0" smtClean="0"/>
              <a:t>In the absence of a priori information of radix point, it can be provided as an input to the converter</a:t>
            </a:r>
          </a:p>
          <a:p>
            <a:pPr lvl="2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" name="Picture 3" descr="Lego-blocks-jum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0"/>
            <a:ext cx="1594068" cy="10668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Prior Art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Hw/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Sw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Partitioning Of Floating Point Applications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Floating Point To Fixed Point Conversion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POINT TO FLOATING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Hardware Coprocessor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FLOAT-TO-FIXED CONVERTER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Combinational logic design for converting fixed point into the target floating point representation</a:t>
            </a:r>
          </a:p>
          <a:p>
            <a:r>
              <a:rPr lang="en-US" dirty="0" smtClean="0"/>
              <a:t>Same set of parameters as the float-to-fixed converter</a:t>
            </a:r>
          </a:p>
          <a:p>
            <a:r>
              <a:rPr lang="en-US" dirty="0" smtClean="0"/>
              <a:t>Doesn’t have to deal with infinity and </a:t>
            </a:r>
            <a:r>
              <a:rPr lang="en-US" dirty="0" err="1" smtClean="0"/>
              <a:t>NaN</a:t>
            </a:r>
            <a:r>
              <a:rPr lang="en-US" dirty="0" smtClean="0"/>
              <a:t> cases since fixed point representation doesn’t support these special cases.</a:t>
            </a:r>
          </a:p>
          <a:p>
            <a:r>
              <a:rPr lang="en-US" dirty="0" smtClean="0"/>
              <a:t>Only handles the special case for representing zero by representing it with positive zero.</a:t>
            </a:r>
          </a:p>
          <a:p>
            <a:r>
              <a:rPr lang="en-US" dirty="0" smtClean="0"/>
              <a:t>Determines the sign of the fixed point number outputting the sign bit</a:t>
            </a:r>
          </a:p>
          <a:p>
            <a:r>
              <a:rPr lang="en-US" dirty="0" smtClean="0"/>
              <a:t>For negative number, finds the 2’s complement</a:t>
            </a:r>
          </a:p>
          <a:p>
            <a:r>
              <a:rPr lang="en-US" dirty="0" smtClean="0"/>
              <a:t>Priority encoder determines the position of MSB of fixed point value whose value is 1. This gives the shift direction and amount to shift the fixed point number – giving the mantissa and exponent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Prior Art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Hw/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Sw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Partitioning Of Floating Point Applications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Floating Point To Fixed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To Floating Point Conversion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POINT HARDWARE COPROCESSOR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HARDWARE COPROCESSOR</a:t>
            </a:r>
            <a:endParaRPr lang="en-US" sz="32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Processor interface to memory integrating float-to-fixed and fixed-to float converters</a:t>
            </a:r>
          </a:p>
          <a:p>
            <a:pPr algn="just"/>
            <a:r>
              <a:rPr lang="en-US" dirty="0" smtClean="0"/>
              <a:t>Separate </a:t>
            </a:r>
            <a:r>
              <a:rPr lang="en-US" dirty="0" err="1" smtClean="0"/>
              <a:t>DataIn</a:t>
            </a:r>
            <a:r>
              <a:rPr lang="en-US" dirty="0" smtClean="0"/>
              <a:t> and </a:t>
            </a:r>
            <a:r>
              <a:rPr lang="en-US" dirty="0" err="1" smtClean="0"/>
              <a:t>DataOut</a:t>
            </a:r>
            <a:endParaRPr lang="en-US" dirty="0" smtClean="0"/>
          </a:p>
          <a:p>
            <a:pPr algn="just"/>
            <a:r>
              <a:rPr lang="en-US" dirty="0" smtClean="0"/>
              <a:t>Separate inputs for integer and converted fixed point values - are provided to the coprocessor</a:t>
            </a:r>
          </a:p>
          <a:p>
            <a:pPr algn="just"/>
            <a:r>
              <a:rPr lang="en-US" dirty="0" smtClean="0"/>
              <a:t>Similarly, two outputs are provided by the coprocessor – </a:t>
            </a:r>
            <a:r>
              <a:rPr lang="en-US" dirty="0" err="1" smtClean="0"/>
              <a:t>IntDataOut</a:t>
            </a:r>
            <a:r>
              <a:rPr lang="en-US" dirty="0" smtClean="0"/>
              <a:t> and </a:t>
            </a:r>
            <a:r>
              <a:rPr lang="en-US" dirty="0" err="1" smtClean="0"/>
              <a:t>FixedDataOut</a:t>
            </a:r>
            <a:endParaRPr lang="en-US" dirty="0" smtClean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70375" y="2354162"/>
            <a:ext cx="3657600" cy="30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nternet-connection-problems-in-windows-7-211069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9200" y="152401"/>
            <a:ext cx="1486829" cy="13716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Prior Art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Hw/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Sw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Partitioning Of Floating Point Applications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Floating Point To Fixed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To Floating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Hardware Coprocessor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Prior Art</a:t>
            </a:r>
          </a:p>
          <a:p>
            <a:r>
              <a:rPr lang="en-US" dirty="0" smtClean="0"/>
              <a:t>Hw/</a:t>
            </a:r>
            <a:r>
              <a:rPr lang="en-US" dirty="0" err="1" smtClean="0"/>
              <a:t>Sw</a:t>
            </a:r>
            <a:r>
              <a:rPr lang="en-US" dirty="0" smtClean="0"/>
              <a:t> Partitioning Of Floating Point Applications</a:t>
            </a:r>
          </a:p>
          <a:p>
            <a:r>
              <a:rPr lang="en-US" dirty="0" smtClean="0"/>
              <a:t>Floating Point To Fixed Point Conversion</a:t>
            </a:r>
          </a:p>
          <a:p>
            <a:r>
              <a:rPr lang="en-US" dirty="0" smtClean="0"/>
              <a:t>Fixed Point To Floating Point Conversion</a:t>
            </a:r>
          </a:p>
          <a:p>
            <a:r>
              <a:rPr lang="en-US" dirty="0" smtClean="0"/>
              <a:t>Fixed Point Hardware Coprocessor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EXPERIMENTAL SETUP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implementations are needed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12.20</a:t>
            </a:r>
            <a:r>
              <a:rPr lang="en-US" dirty="0" smtClean="0"/>
              <a:t> – single precision float to a 32-bit fixed point with a radix point of 20 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21.30 </a:t>
            </a:r>
            <a:r>
              <a:rPr lang="en-US" dirty="0" smtClean="0"/>
              <a:t>– single precision float to a 51-bit fixed point with a radix point of 30 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17.47 </a:t>
            </a:r>
            <a:r>
              <a:rPr lang="en-US" dirty="0" smtClean="0"/>
              <a:t>– single precision float to a 62-bit fixed point with a radix point of 20</a:t>
            </a:r>
          </a:p>
          <a:p>
            <a:pPr algn="just"/>
            <a:r>
              <a:rPr lang="en-US" dirty="0" err="1" smtClean="0"/>
              <a:t>Verilog</a:t>
            </a:r>
            <a:r>
              <a:rPr lang="en-US" dirty="0" smtClean="0"/>
              <a:t> description </a:t>
            </a:r>
            <a:r>
              <a:rPr lang="en-US" dirty="0" err="1" smtClean="0"/>
              <a:t>synthseized</a:t>
            </a:r>
            <a:r>
              <a:rPr lang="en-US" dirty="0" smtClean="0"/>
              <a:t> to a Xilinx Virtex-5 FPGA using Xilinx ISE 9.2</a:t>
            </a:r>
          </a:p>
          <a:p>
            <a:pPr algn="just"/>
            <a:r>
              <a:rPr lang="en-US" dirty="0" smtClean="0"/>
              <a:t>250 MHz MIPS processor with support for floating point calculations</a:t>
            </a:r>
          </a:p>
          <a:p>
            <a:pPr algn="just"/>
            <a:r>
              <a:rPr lang="en-US" dirty="0" smtClean="0"/>
              <a:t>Main optimization goal – Speed!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" name="Picture 3" descr="image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228599"/>
            <a:ext cx="1276350" cy="1514789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RESULTS</a:t>
            </a:r>
            <a:endParaRPr lang="en-US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 l="2763" r="3285"/>
          <a:stretch>
            <a:fillRect/>
          </a:stretch>
        </p:blipFill>
        <p:spPr bwMode="auto">
          <a:xfrm>
            <a:off x="304800" y="2438400"/>
            <a:ext cx="4953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38800" y="2319278"/>
            <a:ext cx="2362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 and delay for the three converters.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Float-to-fixed</a:t>
            </a:r>
          </a:p>
          <a:p>
            <a:pPr>
              <a:buFontTx/>
              <a:buChar char="-"/>
            </a:pPr>
            <a:r>
              <a:rPr lang="en-US" dirty="0" smtClean="0"/>
              <a:t> 9% faster</a:t>
            </a:r>
          </a:p>
          <a:p>
            <a:pPr>
              <a:buFontTx/>
              <a:buChar char="-"/>
            </a:pPr>
            <a:r>
              <a:rPr lang="en-US" dirty="0" smtClean="0"/>
              <a:t> 10% fewer LUTs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Fixed-to-float</a:t>
            </a:r>
          </a:p>
          <a:p>
            <a:pPr>
              <a:buFontTx/>
              <a:buChar char="-"/>
            </a:pPr>
            <a:r>
              <a:rPr lang="en-US" dirty="0" smtClean="0"/>
              <a:t> 25% faster</a:t>
            </a:r>
          </a:p>
          <a:p>
            <a:pPr>
              <a:buFontTx/>
              <a:buChar char="-"/>
            </a:pPr>
            <a:r>
              <a:rPr lang="en-US" dirty="0" smtClean="0"/>
              <a:t> 30% more LUTs</a:t>
            </a:r>
            <a:endParaRPr lang="en-US" dirty="0"/>
          </a:p>
        </p:txBody>
      </p:sp>
      <p:pic>
        <p:nvPicPr>
          <p:cNvPr id="6" name="Picture 5" descr="finish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76200"/>
            <a:ext cx="934720" cy="131035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RESULTS</a:t>
            </a:r>
            <a:endParaRPr lang="en-US" sz="3200" b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 l="3007" r="2732" b="2778"/>
          <a:stretch>
            <a:fillRect/>
          </a:stretch>
        </p:blipFill>
        <p:spPr bwMode="auto">
          <a:xfrm>
            <a:off x="304800" y="1828800"/>
            <a:ext cx="5257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91200" y="1524000"/>
            <a:ext cx="304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mpeg2dec: </a:t>
            </a:r>
            <a:r>
              <a:rPr lang="en-US" dirty="0" smtClean="0"/>
              <a:t>32-bit fixed point with 20 radix point  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mpeg2enc:</a:t>
            </a:r>
            <a:r>
              <a:rPr lang="en-US" dirty="0" smtClean="0"/>
              <a:t> both integer and floating point computations. 32-bit fixed point with 20 radix point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epic: </a:t>
            </a:r>
            <a:r>
              <a:rPr lang="en-US" dirty="0" smtClean="0"/>
              <a:t>double precision float operation. 64-bit fixed point with 47 radix point</a:t>
            </a:r>
          </a:p>
          <a:p>
            <a:pPr>
              <a:buFontTx/>
              <a:buChar char="-"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fft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ifft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 smtClean="0"/>
              <a:t> double precision float operation. 51-bit fixed point with 30 radix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876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Radix point parameter converter:</a:t>
            </a:r>
          </a:p>
          <a:p>
            <a:r>
              <a:rPr lang="en-US" dirty="0" smtClean="0"/>
              <a:t>Speedup range 1.8X to 8.2X; average speedup of 4.9X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754469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Radix point input converter:</a:t>
            </a:r>
          </a:p>
          <a:p>
            <a:r>
              <a:rPr lang="en-US" dirty="0" smtClean="0"/>
              <a:t>Average speedup of 4.5X; Maximum speedup of 7.5X</a:t>
            </a:r>
            <a:endParaRPr lang="en-US" dirty="0"/>
          </a:p>
        </p:txBody>
      </p:sp>
      <p:pic>
        <p:nvPicPr>
          <p:cNvPr id="10" name="Picture 9" descr="finish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76200"/>
            <a:ext cx="934720" cy="131035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Prior Art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Hw/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Sw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Partitioning Of Floating Point Applications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Floating Point To Fixed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To Floating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Hardware Coprocessor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Results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63550" indent="-463550" algn="just">
              <a:buSzPct val="130000"/>
              <a:buBlip>
                <a:blip r:embed="rId2"/>
              </a:buBlip>
            </a:pPr>
            <a:r>
              <a:rPr lang="en-US" dirty="0" smtClean="0"/>
              <a:t>Does not require any designer effort to re-implement software floating point applications using a fixed point representation</a:t>
            </a:r>
          </a:p>
          <a:p>
            <a:pPr marL="463550" indent="-463550" algn="just">
              <a:buSzPct val="130000"/>
              <a:buBlip>
                <a:blip r:embed="rId2"/>
              </a:buBlip>
            </a:pPr>
            <a:r>
              <a:rPr lang="en-US" dirty="0" smtClean="0"/>
              <a:t>Reduces the development time for HW/SW partitioning</a:t>
            </a:r>
          </a:p>
          <a:p>
            <a:pPr marL="463550" indent="-463550" algn="just">
              <a:buSzPct val="50000"/>
              <a:buBlip>
                <a:blip r:embed="rId3"/>
              </a:buBlip>
            </a:pPr>
            <a:r>
              <a:rPr lang="en-US" dirty="0" smtClean="0"/>
              <a:t>Profiling is still required to determine fixed point representation</a:t>
            </a:r>
          </a:p>
          <a:p>
            <a:pPr>
              <a:buSzPct val="50000"/>
              <a:buNone/>
            </a:pPr>
            <a:endParaRPr lang="en-US" dirty="0" smtClean="0"/>
          </a:p>
          <a:p>
            <a:pPr>
              <a:buSzPct val="50000"/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	Dynamically adaptable approach:</a:t>
            </a:r>
            <a:r>
              <a:rPr lang="en-US" dirty="0" smtClean="0"/>
              <a:t> Hw coprocessor is implemented with an adaptive fixed point representation that can be adjusted at runtime to avoid potential overflows by trading off accuracy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438400"/>
            <a:ext cx="4191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QUESTIONS</a:t>
            </a:r>
            <a:endParaRPr lang="en-US" sz="4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 descr="Question_Mark_1.gif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10201" y="2590800"/>
            <a:ext cx="838199" cy="1130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Prior Art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Hw/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Sw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Partitioning Of Floating Point Applications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Floating Point To Fixed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To Floating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Hardware Coprocessor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KEY TERMS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Hw/</a:t>
            </a:r>
            <a:r>
              <a:rPr lang="en-US" dirty="0" err="1" smtClean="0"/>
              <a:t>Sw</a:t>
            </a:r>
            <a:r>
              <a:rPr lang="en-US" dirty="0" smtClean="0"/>
              <a:t> Partitioning </a:t>
            </a:r>
          </a:p>
          <a:p>
            <a:pPr lvl="2" algn="just">
              <a:buNone/>
            </a:pPr>
            <a:r>
              <a:rPr lang="en-US" dirty="0" smtClean="0"/>
              <a:t>	Dividing an application between software running on microprocessor and hardware implemented on FPGA or ASIC</a:t>
            </a:r>
          </a:p>
          <a:p>
            <a:pPr algn="just"/>
            <a:r>
              <a:rPr lang="en-US" dirty="0" smtClean="0"/>
              <a:t>Floating Point Application</a:t>
            </a:r>
          </a:p>
          <a:p>
            <a:pPr lvl="2" algn="just"/>
            <a:r>
              <a:rPr lang="en-US" dirty="0" smtClean="0"/>
              <a:t>Most programming languages use single and double precision floating point representations to represent real numbers.</a:t>
            </a:r>
          </a:p>
          <a:p>
            <a:pPr lvl="2" algn="just"/>
            <a:r>
              <a:rPr lang="en-US" dirty="0" smtClean="0"/>
              <a:t>In hardware the floating point implementations are highly pipelined and thus multi-cycle latencies are involved.</a:t>
            </a:r>
          </a:p>
          <a:p>
            <a:pPr lvl="2" algn="just"/>
            <a:r>
              <a:rPr lang="en-US" dirty="0" smtClean="0"/>
              <a:t>Area overhead and large power requirements </a:t>
            </a:r>
          </a:p>
          <a:p>
            <a:pPr algn="just"/>
            <a:r>
              <a:rPr lang="en-US" dirty="0" smtClean="0"/>
              <a:t>Coprocessor</a:t>
            </a:r>
          </a:p>
          <a:p>
            <a:pPr algn="just"/>
            <a:r>
              <a:rPr lang="en-US" dirty="0" smtClean="0"/>
              <a:t>Mapping Software applications to Coprocessor Circuits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 descr="running_tr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898965" y="152400"/>
            <a:ext cx="1711635" cy="1138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0021400062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17814" y="132588"/>
            <a:ext cx="1492786" cy="1239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NUMBER FORMAT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Floating point </a:t>
            </a:r>
            <a:r>
              <a:rPr lang="en-US" dirty="0" smtClean="0"/>
              <a:t>stored in binary scientific notation using sign magnitude format that allows a floating position of the radix point</a:t>
            </a:r>
          </a:p>
          <a:p>
            <a:pPr lvl="2" algn="just">
              <a:buNone/>
            </a:pPr>
            <a:r>
              <a:rPr lang="en-US" dirty="0" smtClean="0"/>
              <a:t>	Single precision floating point number consists of a sign bit(S), an 8-bit exponent(E), and a 23-bit mantissa(M)</a:t>
            </a:r>
          </a:p>
          <a:p>
            <a:pPr lvl="2">
              <a:buNone/>
            </a:pPr>
            <a:r>
              <a:rPr lang="en-US" dirty="0" smtClean="0"/>
              <a:t>	Decimal Value =  </a:t>
            </a:r>
          </a:p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Fixed point </a:t>
            </a:r>
            <a:r>
              <a:rPr lang="en-US" dirty="0" smtClean="0"/>
              <a:t>number is directly stored as a two’s complement binary number with a fixed radix point.</a:t>
            </a:r>
          </a:p>
          <a:p>
            <a:pPr algn="just"/>
            <a:r>
              <a:rPr lang="en-US" dirty="0" smtClean="0"/>
              <a:t>Fixed point addition and multiplication map directly to integer addition and multiplication.</a:t>
            </a:r>
          </a:p>
          <a:p>
            <a:pPr lvl="2" algn="just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3352800"/>
          <a:ext cx="2133600" cy="395926"/>
        </p:xfrm>
        <a:graphic>
          <a:graphicData uri="http://schemas.openxmlformats.org/presentationml/2006/ole">
            <p:oleObj spid="_x0000_s7170" name="Equation" r:id="rId5" imgW="1231560" imgH="228600" progId="Equation.3">
              <p:embed/>
            </p:oleObj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 ART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Hw/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Sw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Partitioning Of Floating Point Applications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Floating Point To Fixed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To Floating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Hardware Coprocessor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FRIDGE</a:t>
            </a:r>
          </a:p>
          <a:p>
            <a:pPr lvl="2" algn="just"/>
            <a:r>
              <a:rPr lang="en-US" dirty="0" smtClean="0"/>
              <a:t>System level fixed point design methodology</a:t>
            </a:r>
          </a:p>
          <a:p>
            <a:pPr lvl="2" algn="just"/>
            <a:r>
              <a:rPr lang="en-US" dirty="0" smtClean="0"/>
              <a:t>Designer provides localized annotations for critical fixed point operands using fixed-C extension to C</a:t>
            </a:r>
          </a:p>
          <a:p>
            <a:pPr lvl="2" algn="just"/>
            <a:r>
              <a:rPr lang="en-US" dirty="0" smtClean="0"/>
              <a:t>Simulation verifies correctness and automatically determines the fixed point representation needed</a:t>
            </a:r>
          </a:p>
          <a:p>
            <a:pPr algn="just"/>
            <a:r>
              <a:rPr lang="en-US" dirty="0" err="1" smtClean="0"/>
              <a:t>Fixify</a:t>
            </a:r>
            <a:r>
              <a:rPr lang="en-US" dirty="0" smtClean="0"/>
              <a:t> Environment</a:t>
            </a:r>
          </a:p>
          <a:p>
            <a:pPr lvl="2" algn="just"/>
            <a:r>
              <a:rPr lang="en-US" dirty="0" smtClean="0"/>
              <a:t>Uses simulation to determine the ideal fixed point operation</a:t>
            </a:r>
          </a:p>
          <a:p>
            <a:pPr lvl="2" algn="just"/>
            <a:r>
              <a:rPr lang="en-US" dirty="0" smtClean="0"/>
              <a:t>Design space exploration analyzes tradeoffs between numeric degradation, cost and performance</a:t>
            </a:r>
          </a:p>
          <a:p>
            <a:pPr algn="just"/>
            <a:r>
              <a:rPr lang="en-US" dirty="0" smtClean="0"/>
              <a:t>DSP have dedicated support for fast fixed point applications. </a:t>
            </a:r>
          </a:p>
          <a:p>
            <a:pPr lvl="2" algn="just"/>
            <a:r>
              <a:rPr lang="en-US" dirty="0" smtClean="0"/>
              <a:t>Optimizing the application performance executing on a DSP while meeting a designer specific accuracy constraint</a:t>
            </a:r>
          </a:p>
          <a:p>
            <a:pPr lvl="2" algn="just"/>
            <a:endParaRPr lang="en-US" dirty="0" smtClean="0"/>
          </a:p>
          <a:p>
            <a:pPr algn="just"/>
            <a:r>
              <a:rPr lang="en-US" dirty="0" smtClean="0"/>
              <a:t>Most approaches target the compilation phase of software development resulting in a fixed point software application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 descr="0511-0703-2214-43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5668" y="228600"/>
            <a:ext cx="1029729" cy="7620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an203l.jpg"/>
          <p:cNvPicPr>
            <a:picLocks noChangeAspect="1"/>
          </p:cNvPicPr>
          <p:nvPr/>
        </p:nvPicPr>
        <p:blipFill>
          <a:blip r:embed="rId2" cstate="print"/>
          <a:srcRect t="8489" r="11162"/>
          <a:stretch>
            <a:fillRect/>
          </a:stretch>
        </p:blipFill>
        <p:spPr>
          <a:xfrm>
            <a:off x="7223591" y="76200"/>
            <a:ext cx="1463209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MOTIVATION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150000"/>
              <a:buBlip>
                <a:blip r:embed="rId3"/>
              </a:buBlip>
            </a:pPr>
            <a:r>
              <a:rPr lang="en-US" dirty="0" smtClean="0"/>
              <a:t> Problem:</a:t>
            </a:r>
          </a:p>
          <a:p>
            <a:pPr lvl="1"/>
            <a:r>
              <a:rPr lang="en-US" dirty="0" smtClean="0"/>
              <a:t>In hardware the floating point implementations are highly pipelined and thus multi-cycle latencies are involved</a:t>
            </a:r>
          </a:p>
          <a:p>
            <a:pPr lvl="1"/>
            <a:endParaRPr lang="en-US" dirty="0" smtClean="0"/>
          </a:p>
          <a:p>
            <a:pPr>
              <a:buSzPct val="200000"/>
              <a:buBlip>
                <a:blip r:embed="rId4"/>
              </a:buBlip>
            </a:pPr>
            <a:r>
              <a:rPr lang="en-US" dirty="0" smtClean="0"/>
              <a:t> Key Idea: </a:t>
            </a:r>
          </a:p>
          <a:p>
            <a:pPr lvl="1"/>
            <a:r>
              <a:rPr lang="en-US" dirty="0" smtClean="0"/>
              <a:t>Problem Subset:  An application that does not require the dynamic range supported by floating point representation</a:t>
            </a:r>
          </a:p>
          <a:p>
            <a:endParaRPr lang="en-US" dirty="0" smtClean="0"/>
          </a:p>
          <a:p>
            <a:pPr>
              <a:buSzPct val="130000"/>
              <a:buBlip>
                <a:blip r:embed="rId5"/>
              </a:buBlip>
            </a:pPr>
            <a:r>
              <a:rPr lang="en-US" dirty="0" smtClean="0"/>
              <a:t> Solution:</a:t>
            </a:r>
          </a:p>
          <a:p>
            <a:pPr lvl="1"/>
            <a:r>
              <a:rPr lang="en-US" dirty="0" smtClean="0"/>
              <a:t>Fixed point implementation is a viable alternative that can be implemented efficiently in hardware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Prior Art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HW/SW PARTITIONING OF FLOATING POINT APPLICATIONS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Floating Point To Fixed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To Floating Point Conversion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Fixed Point Hardware Coprocessor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3/24/2010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EEL 6935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3707</TotalTime>
  <Words>1324</Words>
  <Application>Microsoft Office PowerPoint</Application>
  <PresentationFormat>On-screen Show (4:3)</PresentationFormat>
  <Paragraphs>285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Oriel</vt:lpstr>
      <vt:lpstr>Equation</vt:lpstr>
      <vt:lpstr>HW/SW partitioning of floating point software applications to fixed-pointed coprocessor circuits</vt:lpstr>
      <vt:lpstr>OUTLINE</vt:lpstr>
      <vt:lpstr>Slide 3</vt:lpstr>
      <vt:lpstr>KEY TERMS</vt:lpstr>
      <vt:lpstr>NUMBER FORMAT</vt:lpstr>
      <vt:lpstr>Slide 6</vt:lpstr>
      <vt:lpstr>EARLIER WORK</vt:lpstr>
      <vt:lpstr>MOTIVATION</vt:lpstr>
      <vt:lpstr>Slide 9</vt:lpstr>
      <vt:lpstr>COPROCESSOR ARCHITECTURE</vt:lpstr>
      <vt:lpstr>HW/SW PARTITIONING METHODOLOGY </vt:lpstr>
      <vt:lpstr>Slide 12</vt:lpstr>
      <vt:lpstr>FLOAT-TO-FIXED CONVERTER - architecture</vt:lpstr>
      <vt:lpstr>FLOAT-TO-FIXED CONVERTER - components</vt:lpstr>
      <vt:lpstr>Slide 15</vt:lpstr>
      <vt:lpstr>FLOAT-TO-FIXED CONVERTER</vt:lpstr>
      <vt:lpstr>Slide 17</vt:lpstr>
      <vt:lpstr>HARDWARE COPROCESSOR</vt:lpstr>
      <vt:lpstr>Slide 19</vt:lpstr>
      <vt:lpstr>EXPERIMENTAL SETUP</vt:lpstr>
      <vt:lpstr>RESULTS</vt:lpstr>
      <vt:lpstr>RESULTS</vt:lpstr>
      <vt:lpstr>Slide 23</vt:lpstr>
      <vt:lpstr>CONCLUSION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HW/SW Partitioning of Floating Point Software Applications to Fixed-Pointed Coprocessor Circuits</dc:title>
  <dc:creator>Nalini</dc:creator>
  <cp:lastModifiedBy>Nalini</cp:lastModifiedBy>
  <cp:revision>264</cp:revision>
  <dcterms:created xsi:type="dcterms:W3CDTF">2006-08-16T00:00:00Z</dcterms:created>
  <dcterms:modified xsi:type="dcterms:W3CDTF">2010-03-24T02:46:22Z</dcterms:modified>
</cp:coreProperties>
</file>