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bin" ContentType="application/vnd.openxmlformats-officedocument.oleObject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28" r:id="rId1"/>
  </p:sldMasterIdLst>
  <p:notesMasterIdLst>
    <p:notesMasterId r:id="rId27"/>
  </p:notesMasterIdLst>
  <p:sldIdLst>
    <p:sldId id="256" r:id="rId2"/>
    <p:sldId id="257" r:id="rId3"/>
    <p:sldId id="264" r:id="rId4"/>
    <p:sldId id="281" r:id="rId5"/>
    <p:sldId id="280" r:id="rId6"/>
    <p:sldId id="265" r:id="rId7"/>
    <p:sldId id="283" r:id="rId8"/>
    <p:sldId id="284" r:id="rId9"/>
    <p:sldId id="269" r:id="rId10"/>
    <p:sldId id="285" r:id="rId11"/>
    <p:sldId id="279" r:id="rId12"/>
    <p:sldId id="270" r:id="rId13"/>
    <p:sldId id="276" r:id="rId14"/>
    <p:sldId id="286" r:id="rId15"/>
    <p:sldId id="271" r:id="rId16"/>
    <p:sldId id="287" r:id="rId17"/>
    <p:sldId id="272" r:id="rId18"/>
    <p:sldId id="277" r:id="rId19"/>
    <p:sldId id="273" r:id="rId20"/>
    <p:sldId id="288" r:id="rId21"/>
    <p:sldId id="278" r:id="rId22"/>
    <p:sldId id="289" r:id="rId23"/>
    <p:sldId id="274" r:id="rId24"/>
    <p:sldId id="290" r:id="rId25"/>
    <p:sldId id="291" r:id="rId2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6780" autoAdjust="0"/>
  </p:normalViewPr>
  <p:slideViewPr>
    <p:cSldViewPr>
      <p:cViewPr>
        <p:scale>
          <a:sx n="70" d="100"/>
          <a:sy n="70" d="100"/>
        </p:scale>
        <p:origin x="-1080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2AC705-0A67-4DE2-B0E4-5F0DDDB72371}" type="datetimeFigureOut">
              <a:rPr lang="en-US" smtClean="0"/>
              <a:pPr/>
              <a:t>3/23/2010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B5AD6C-54B9-44C6-B345-22C3194AC47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err="1" smtClean="0"/>
              <a:t>Fpga</a:t>
            </a:r>
            <a:r>
              <a:rPr lang="en-US" baseline="0" dirty="0" smtClean="0"/>
              <a:t> use moving from hardware prototyping and debugging to being incorporated into many computing domains and consumer electronics.</a:t>
            </a:r>
          </a:p>
          <a:p>
            <a:pPr>
              <a:buFont typeface="Arial" pitchFamily="34" charset="0"/>
              <a:buChar char="•"/>
            </a:pPr>
            <a:r>
              <a:rPr lang="en-US" baseline="0" dirty="0" smtClean="0"/>
              <a:t>Hw/</a:t>
            </a:r>
            <a:r>
              <a:rPr lang="en-US" baseline="0" dirty="0" err="1" smtClean="0"/>
              <a:t>sw</a:t>
            </a:r>
            <a:r>
              <a:rPr lang="en-US" baseline="0" dirty="0" smtClean="0"/>
              <a:t> partitioning  is the process of dividing an application between software executing on a microprocessor and hardware implemented within an </a:t>
            </a:r>
            <a:r>
              <a:rPr lang="en-US" baseline="0" dirty="0" err="1" smtClean="0"/>
              <a:t>fpga</a:t>
            </a:r>
            <a:r>
              <a:rPr lang="en-US" baseline="0" dirty="0" smtClean="0"/>
              <a:t> or </a:t>
            </a:r>
            <a:r>
              <a:rPr lang="en-US" baseline="0" dirty="0" err="1" smtClean="0"/>
              <a:t>asic</a:t>
            </a:r>
            <a:endParaRPr lang="en-US" baseline="0" dirty="0" smtClean="0"/>
          </a:p>
          <a:p>
            <a:pPr>
              <a:buFont typeface="Arial" pitchFamily="34" charset="0"/>
              <a:buChar char="•"/>
            </a:pPr>
            <a:r>
              <a:rPr lang="en-US" baseline="0" dirty="0" smtClean="0"/>
              <a:t>In hardware the floating point implementations are highly pipelined are highly pipelined and thus multi-cycle latencies are involved. </a:t>
            </a:r>
          </a:p>
          <a:p>
            <a:pPr>
              <a:buFont typeface="Arial" pitchFamily="34" charset="0"/>
              <a:buChar char="•"/>
            </a:pPr>
            <a:r>
              <a:rPr lang="en-US" baseline="0" dirty="0" smtClean="0"/>
              <a:t>Typical performance gains of 10-100X with partitioning over </a:t>
            </a:r>
            <a:r>
              <a:rPr lang="en-US" baseline="0" dirty="0" err="1" smtClean="0"/>
              <a:t>sw</a:t>
            </a:r>
            <a:r>
              <a:rPr lang="en-US" baseline="0" dirty="0" smtClean="0"/>
              <a:t> execution</a:t>
            </a:r>
          </a:p>
          <a:p>
            <a:pPr>
              <a:buFont typeface="Arial" pitchFamily="34" charset="0"/>
              <a:buChar char="•"/>
            </a:pPr>
            <a:r>
              <a:rPr lang="en-US" baseline="0" dirty="0" smtClean="0"/>
              <a:t>Reduction in energy consumption of up to 95%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B5AD6C-54B9-44C6-B345-22C3194AC47C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B5AD6C-54B9-44C6-B345-22C3194AC47C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Area requirements and multi cycle latencies preclude</a:t>
            </a:r>
            <a:r>
              <a:rPr lang="en-US" baseline="0" dirty="0" smtClean="0"/>
              <a:t> the use for most dedicated hardware for floating point operations that may be needed for some applications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B5AD6C-54B9-44C6-B345-22C3194AC47C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B5AD6C-54B9-44C6-B345-22C3194AC47C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Denormalized</a:t>
            </a:r>
            <a:r>
              <a:rPr lang="en-US" baseline="0" dirty="0" smtClean="0"/>
              <a:t> number is a floating point number in which the mantissa directly specifies the corresponding value.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B5AD6C-54B9-44C6-B345-22C3194AC47C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r>
              <a:rPr lang="en-US" smtClean="0"/>
              <a:t>3/24/2010</a:t>
            </a:r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r>
              <a:rPr lang="en-US" smtClean="0"/>
              <a:t>EEL 6935</a:t>
            </a:r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3/24/2010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EEL 6935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3/24/2010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EEL 6935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r>
              <a:rPr lang="en-US" smtClean="0"/>
              <a:t>3/24/2010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r>
              <a:rPr lang="en-US" smtClean="0"/>
              <a:t>EEL 6935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r>
              <a:rPr lang="en-US" smtClean="0"/>
              <a:t>3/24/2010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r>
              <a:rPr lang="en-US" smtClean="0"/>
              <a:t>EEL 6935</a:t>
            </a:r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3/24/2010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EEL 6935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3/24/2010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EEL 6935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r>
              <a:rPr lang="en-US" smtClean="0"/>
              <a:t>3/24/2010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r>
              <a:rPr lang="en-US" smtClean="0"/>
              <a:t>EEL 6935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3/24/2010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EEL 6935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r>
              <a:rPr lang="en-US" smtClean="0"/>
              <a:t>3/24/2010</a:t>
            </a:r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r>
              <a:rPr lang="en-US" smtClean="0"/>
              <a:t>EEL 6935</a:t>
            </a:r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r>
              <a:rPr lang="en-US" smtClean="0"/>
              <a:t>3/24/2010</a:t>
            </a: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r>
              <a:rPr lang="en-US" smtClean="0"/>
              <a:t>EEL 6935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3/24/2010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EEL 6935</a:t>
            </a:r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hf hdr="0"/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2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gi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gif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1.bin"/><Relationship Id="rId4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jpeg"/><Relationship Id="rId4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76400" y="1295400"/>
            <a:ext cx="7162800" cy="1894362"/>
          </a:xfrm>
        </p:spPr>
        <p:txBody>
          <a:bodyPr>
            <a:noAutofit/>
          </a:bodyPr>
          <a:lstStyle/>
          <a:p>
            <a:pPr algn="l"/>
            <a:r>
              <a:rPr lang="en-US" sz="36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HW/SW partitioning of floating point software applications to fixed-pointed coprocessor circuits</a:t>
            </a:r>
            <a:endParaRPr lang="en-US" sz="3600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800" y="5257800"/>
            <a:ext cx="6172200" cy="1371600"/>
          </a:xfrm>
        </p:spPr>
        <p:txBody>
          <a:bodyPr>
            <a:normAutofit/>
          </a:bodyPr>
          <a:lstStyle/>
          <a:p>
            <a:r>
              <a:rPr lang="en-US" dirty="0" smtClean="0"/>
              <a:t>- </a:t>
            </a:r>
            <a:r>
              <a:rPr lang="en-US" dirty="0" err="1" smtClean="0"/>
              <a:t>Nalini</a:t>
            </a:r>
            <a:r>
              <a:rPr lang="en-US" dirty="0" smtClean="0"/>
              <a:t> Kumar</a:t>
            </a:r>
          </a:p>
          <a:p>
            <a:r>
              <a:rPr lang="en-US" dirty="0" smtClean="0"/>
              <a:t>  </a:t>
            </a:r>
            <a:r>
              <a:rPr lang="en-US" dirty="0" err="1" smtClean="0"/>
              <a:t>Gaurav</a:t>
            </a:r>
            <a:r>
              <a:rPr lang="en-US" dirty="0" smtClean="0"/>
              <a:t> </a:t>
            </a:r>
            <a:r>
              <a:rPr lang="en-US" dirty="0" err="1" smtClean="0"/>
              <a:t>Chitroda</a:t>
            </a:r>
            <a:endParaRPr lang="en-US" dirty="0" smtClean="0"/>
          </a:p>
          <a:p>
            <a:r>
              <a:rPr lang="en-US" dirty="0" smtClean="0"/>
              <a:t>  </a:t>
            </a:r>
            <a:r>
              <a:rPr lang="en-US" dirty="0" err="1" smtClean="0"/>
              <a:t>Komal</a:t>
            </a:r>
            <a:r>
              <a:rPr lang="en-US" dirty="0" smtClean="0"/>
              <a:t> </a:t>
            </a:r>
            <a:r>
              <a:rPr lang="en-US" dirty="0" err="1" smtClean="0"/>
              <a:t>Kasat</a:t>
            </a:r>
            <a:endParaRPr lang="en-US" dirty="0" smtClean="0"/>
          </a:p>
        </p:txBody>
      </p:sp>
      <p:pic>
        <p:nvPicPr>
          <p:cNvPr id="6" name="Picture 5" descr="image1618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800600" y="3773816"/>
            <a:ext cx="4114800" cy="239838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/>
              <a:t>COPROCESSOR ARCHITECTURE</a:t>
            </a:r>
            <a:endParaRPr lang="en-US" sz="3200" b="1" dirty="0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3/24/2010</a:t>
            </a:r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en-US" dirty="0" smtClean="0"/>
              <a:t>Partitioned application is separated into a floating point computing domain and a fixed point computing domain</a:t>
            </a:r>
          </a:p>
          <a:p>
            <a:pPr algn="just"/>
            <a:r>
              <a:rPr lang="en-US" dirty="0" smtClean="0"/>
              <a:t>Software portion encompasses microprocessor, cache and memory. It continues to use floats</a:t>
            </a:r>
          </a:p>
          <a:p>
            <a:pPr algn="just"/>
            <a:r>
              <a:rPr lang="en-US" dirty="0" smtClean="0"/>
              <a:t>Fixed point domain consists of hardware coprocessors using fixed point representation and the configurable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float-to-fixed </a:t>
            </a:r>
            <a:r>
              <a:rPr lang="en-US" dirty="0" smtClean="0"/>
              <a:t>and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fixed-to-float </a:t>
            </a:r>
            <a:r>
              <a:rPr lang="en-US" dirty="0" smtClean="0"/>
              <a:t>hardware converters</a:t>
            </a:r>
          </a:p>
          <a:p>
            <a:pPr algn="just"/>
            <a:r>
              <a:rPr lang="en-US" dirty="0" smtClean="0"/>
              <a:t>Hardware converters interface between the coprocessors and the microprocessor or memory</a:t>
            </a:r>
            <a:endParaRPr lang="en-US" dirty="0"/>
          </a:p>
        </p:txBody>
      </p:sp>
      <p:pic>
        <p:nvPicPr>
          <p:cNvPr id="6" name="Picture 2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3" cstate="print"/>
          <a:srcRect l="3428" t="19126" r="4024" b="3005"/>
          <a:stretch>
            <a:fillRect/>
          </a:stretch>
        </p:blipFill>
        <p:spPr bwMode="auto">
          <a:xfrm>
            <a:off x="4422775" y="1828800"/>
            <a:ext cx="4111625" cy="28933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4648200" y="4876800"/>
            <a:ext cx="3733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latin typeface="+mj-lt"/>
              </a:rPr>
              <a:t>Fig.1 : Overview of proposed </a:t>
            </a:r>
            <a:r>
              <a:rPr lang="en-US" sz="1600" dirty="0" err="1" smtClean="0">
                <a:latin typeface="+mj-lt"/>
              </a:rPr>
              <a:t>uP</a:t>
            </a:r>
            <a:r>
              <a:rPr lang="en-US" sz="1600" dirty="0" smtClean="0">
                <a:latin typeface="+mj-lt"/>
              </a:rPr>
              <a:t>/coprocessor architecture </a:t>
            </a:r>
            <a:endParaRPr lang="en-US" sz="1600" dirty="0">
              <a:latin typeface="+mj-lt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724400" y="2057400"/>
            <a:ext cx="3505200" cy="990600"/>
          </a:xfrm>
          <a:prstGeom prst="rect">
            <a:avLst/>
          </a:prstGeom>
          <a:noFill/>
          <a:ln w="76200" cmpd="sng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4724400" y="3276600"/>
            <a:ext cx="3505200" cy="1219200"/>
          </a:xfrm>
          <a:prstGeom prst="rect">
            <a:avLst/>
          </a:prstGeom>
          <a:noFill/>
          <a:ln w="76200" cmpd="sng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 descr="lego_timetrack_workweek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297557" y="0"/>
            <a:ext cx="1465443" cy="1219200"/>
          </a:xfrm>
          <a:prstGeom prst="rect">
            <a:avLst/>
          </a:prstGeom>
          <a:ln>
            <a:noFill/>
          </a:ln>
          <a:effectLst>
            <a:softEdge rad="317500"/>
          </a:effectLst>
        </p:spPr>
      </p:pic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EEL 6935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/>
          <p:cNvSpPr/>
          <p:nvPr/>
        </p:nvSpPr>
        <p:spPr>
          <a:xfrm>
            <a:off x="914400" y="1219200"/>
            <a:ext cx="1905000" cy="838200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accent1"/>
                </a:solidFill>
              </a:rPr>
              <a:t>Application Profiling</a:t>
            </a:r>
            <a:endParaRPr lang="en-US" dirty="0">
              <a:solidFill>
                <a:schemeClr val="accent1"/>
              </a:solidFill>
            </a:endParaRPr>
          </a:p>
        </p:txBody>
      </p:sp>
      <p:sp useBgFill="1">
        <p:nvSpPr>
          <p:cNvPr id="10" name="Rectangle 9"/>
          <p:cNvSpPr/>
          <p:nvPr/>
        </p:nvSpPr>
        <p:spPr>
          <a:xfrm>
            <a:off x="914400" y="3505200"/>
            <a:ext cx="1905000" cy="838200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accent1"/>
                </a:solidFill>
              </a:rPr>
              <a:t>Floating Point Profiling</a:t>
            </a:r>
            <a:endParaRPr lang="en-US" dirty="0">
              <a:solidFill>
                <a:schemeClr val="accent1"/>
              </a:solidFill>
            </a:endParaRPr>
          </a:p>
        </p:txBody>
      </p:sp>
      <p:sp useBgFill="1">
        <p:nvSpPr>
          <p:cNvPr id="11" name="Rectangle 10"/>
          <p:cNvSpPr/>
          <p:nvPr/>
        </p:nvSpPr>
        <p:spPr>
          <a:xfrm>
            <a:off x="914400" y="4648200"/>
            <a:ext cx="1905000" cy="838200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accent1"/>
                </a:solidFill>
              </a:rPr>
              <a:t>Fixed Point Representation</a:t>
            </a:r>
            <a:endParaRPr lang="en-US" dirty="0">
              <a:solidFill>
                <a:schemeClr val="accent1"/>
              </a:solidFill>
            </a:endParaRPr>
          </a:p>
        </p:txBody>
      </p:sp>
      <p:sp useBgFill="1">
        <p:nvSpPr>
          <p:cNvPr id="12" name="Rectangle 11"/>
          <p:cNvSpPr/>
          <p:nvPr/>
        </p:nvSpPr>
        <p:spPr>
          <a:xfrm>
            <a:off x="3810000" y="3276600"/>
            <a:ext cx="3810000" cy="685800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accent1"/>
                </a:solidFill>
              </a:rPr>
              <a:t>Partitioning</a:t>
            </a:r>
            <a:endParaRPr lang="en-US" dirty="0">
              <a:solidFill>
                <a:schemeClr val="accent1"/>
              </a:solidFill>
            </a:endParaRPr>
          </a:p>
        </p:txBody>
      </p:sp>
      <p:sp useBgFill="1">
        <p:nvSpPr>
          <p:cNvPr id="13" name="Rectangle 12"/>
          <p:cNvSpPr/>
          <p:nvPr/>
        </p:nvSpPr>
        <p:spPr>
          <a:xfrm>
            <a:off x="3733800" y="4419600"/>
            <a:ext cx="1905000" cy="838200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accent1"/>
                </a:solidFill>
              </a:rPr>
              <a:t>Fixed Point Conversion</a:t>
            </a:r>
            <a:endParaRPr lang="en-US" dirty="0">
              <a:solidFill>
                <a:schemeClr val="accent1"/>
              </a:solidFill>
            </a:endParaRPr>
          </a:p>
        </p:txBody>
      </p:sp>
      <p:sp useBgFill="1">
        <p:nvSpPr>
          <p:cNvPr id="14" name="Rectangle 13"/>
          <p:cNvSpPr/>
          <p:nvPr/>
        </p:nvSpPr>
        <p:spPr>
          <a:xfrm>
            <a:off x="3810000" y="5715000"/>
            <a:ext cx="1905000" cy="685800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accent1"/>
                </a:solidFill>
              </a:rPr>
              <a:t>Hardware</a:t>
            </a:r>
            <a:endParaRPr lang="en-US" dirty="0">
              <a:solidFill>
                <a:schemeClr val="accent1"/>
              </a:solidFill>
            </a:endParaRPr>
          </a:p>
        </p:txBody>
      </p:sp>
      <p:sp useBgFill="1">
        <p:nvSpPr>
          <p:cNvPr id="15" name="Rectangle 14"/>
          <p:cNvSpPr/>
          <p:nvPr/>
        </p:nvSpPr>
        <p:spPr>
          <a:xfrm>
            <a:off x="6019800" y="5715000"/>
            <a:ext cx="1600200" cy="685800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accent1"/>
                </a:solidFill>
              </a:rPr>
              <a:t>Software</a:t>
            </a:r>
            <a:endParaRPr lang="en-US" dirty="0">
              <a:solidFill>
                <a:schemeClr val="accent1"/>
              </a:solidFill>
            </a:endParaRPr>
          </a:p>
        </p:txBody>
      </p:sp>
      <p:sp useBgFill="1">
        <p:nvSpPr>
          <p:cNvPr id="17" name="Rectangle 16"/>
          <p:cNvSpPr/>
          <p:nvPr/>
        </p:nvSpPr>
        <p:spPr>
          <a:xfrm>
            <a:off x="914400" y="2362200"/>
            <a:ext cx="1905000" cy="838200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accent1"/>
                </a:solidFill>
              </a:rPr>
              <a:t>Critical Kernels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20" name="Down Arrow 19"/>
          <p:cNvSpPr/>
          <p:nvPr/>
        </p:nvSpPr>
        <p:spPr>
          <a:xfrm>
            <a:off x="4544568" y="3886200"/>
            <a:ext cx="484632" cy="609600"/>
          </a:xfrm>
          <a:prstGeom prst="downArrow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Down Arrow 20"/>
          <p:cNvSpPr/>
          <p:nvPr/>
        </p:nvSpPr>
        <p:spPr>
          <a:xfrm>
            <a:off x="6629400" y="3886200"/>
            <a:ext cx="484632" cy="1905000"/>
          </a:xfrm>
          <a:prstGeom prst="downArrow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Down Arrow 21"/>
          <p:cNvSpPr/>
          <p:nvPr/>
        </p:nvSpPr>
        <p:spPr>
          <a:xfrm>
            <a:off x="4544568" y="5181600"/>
            <a:ext cx="484632" cy="609600"/>
          </a:xfrm>
          <a:prstGeom prst="downArrow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Down Arrow 22"/>
          <p:cNvSpPr/>
          <p:nvPr/>
        </p:nvSpPr>
        <p:spPr>
          <a:xfrm>
            <a:off x="1648968" y="4267200"/>
            <a:ext cx="484632" cy="445008"/>
          </a:xfrm>
          <a:prstGeom prst="downArrow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Down Arrow 23"/>
          <p:cNvSpPr/>
          <p:nvPr/>
        </p:nvSpPr>
        <p:spPr>
          <a:xfrm>
            <a:off x="1648968" y="3124200"/>
            <a:ext cx="484632" cy="445008"/>
          </a:xfrm>
          <a:prstGeom prst="downArrow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Down Arrow 24"/>
          <p:cNvSpPr/>
          <p:nvPr/>
        </p:nvSpPr>
        <p:spPr>
          <a:xfrm>
            <a:off x="1676400" y="1981200"/>
            <a:ext cx="484632" cy="457200"/>
          </a:xfrm>
          <a:prstGeom prst="downArrow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Down Arrow 25"/>
          <p:cNvSpPr/>
          <p:nvPr/>
        </p:nvSpPr>
        <p:spPr>
          <a:xfrm rot="16200000">
            <a:off x="3101340" y="4683252"/>
            <a:ext cx="484632" cy="780288"/>
          </a:xfrm>
          <a:prstGeom prst="downArrow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Down Arrow 26"/>
          <p:cNvSpPr/>
          <p:nvPr/>
        </p:nvSpPr>
        <p:spPr>
          <a:xfrm rot="5400000">
            <a:off x="4024884" y="413004"/>
            <a:ext cx="484632" cy="2590800"/>
          </a:xfrm>
          <a:prstGeom prst="downArrow">
            <a:avLst/>
          </a:prstGeom>
          <a:ln>
            <a:solidFill>
              <a:schemeClr val="bg1"/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Down Arrow 27"/>
          <p:cNvSpPr/>
          <p:nvPr/>
        </p:nvSpPr>
        <p:spPr>
          <a:xfrm rot="18682678">
            <a:off x="3060994" y="2742874"/>
            <a:ext cx="484632" cy="1065969"/>
          </a:xfrm>
          <a:prstGeom prst="downArrow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9" name="Rectangle 28"/>
          <p:cNvSpPr/>
          <p:nvPr/>
        </p:nvSpPr>
        <p:spPr>
          <a:xfrm>
            <a:off x="5715000" y="1295400"/>
            <a:ext cx="1905000" cy="838200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accent1"/>
                </a:solidFill>
              </a:rPr>
              <a:t>Software Application (C/C++)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81000" y="-76200"/>
            <a:ext cx="7467600" cy="1143000"/>
          </a:xfrm>
        </p:spPr>
        <p:txBody>
          <a:bodyPr>
            <a:normAutofit/>
          </a:bodyPr>
          <a:lstStyle/>
          <a:p>
            <a:r>
              <a:rPr lang="en-US" sz="3200" b="1" dirty="0" smtClean="0"/>
              <a:t>HW/SW PARTITIONING METHODOLOGY </a:t>
            </a:r>
            <a:endParaRPr lang="en-US" sz="3200" b="1" dirty="0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3/24/2010</a:t>
            </a:r>
            <a:endParaRPr lang="en-US"/>
          </a:p>
        </p:txBody>
      </p:sp>
      <p:sp>
        <p:nvSpPr>
          <p:cNvPr id="32" name="Slide Number Placeholder 3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19" name="Down Arrow 18"/>
          <p:cNvSpPr/>
          <p:nvPr/>
        </p:nvSpPr>
        <p:spPr>
          <a:xfrm>
            <a:off x="6629400" y="2133600"/>
            <a:ext cx="484632" cy="1219200"/>
          </a:xfrm>
          <a:prstGeom prst="downArrow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Footer Placeholder 3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EEL 6935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3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3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2" grpId="0" animBg="1"/>
      <p:bldP spid="12" grpId="1" animBg="1"/>
      <p:bldP spid="13" grpId="0" animBg="1"/>
      <p:bldP spid="13" grpId="1" animBg="1"/>
      <p:bldP spid="14" grpId="0" animBg="1"/>
      <p:bldP spid="15" grpId="0" animBg="1"/>
      <p:bldP spid="17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1" animBg="1"/>
      <p:bldP spid="19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Introduction</a:t>
            </a:r>
          </a:p>
          <a:p>
            <a:r>
              <a:rPr lang="en-US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Prior Art</a:t>
            </a:r>
          </a:p>
          <a:p>
            <a:r>
              <a:rPr lang="en-US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Hw/</a:t>
            </a:r>
            <a:r>
              <a:rPr lang="en-US" dirty="0" err="1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Sw</a:t>
            </a:r>
            <a:r>
              <a:rPr lang="en-US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 Partitioning Of Floating Point Applications</a:t>
            </a:r>
          </a:p>
          <a:p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FLOATING POINT TO FIXED POINT CONVERSION</a:t>
            </a:r>
          </a:p>
          <a:p>
            <a:r>
              <a:rPr lang="en-US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Fixed Point To Floating Point Conversion</a:t>
            </a:r>
          </a:p>
          <a:p>
            <a:r>
              <a:rPr lang="en-US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Fixed Point Hardware Coprocessor</a:t>
            </a:r>
          </a:p>
          <a:p>
            <a:r>
              <a:rPr lang="en-US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Results</a:t>
            </a:r>
          </a:p>
          <a:p>
            <a:r>
              <a:rPr lang="en-US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Conclusions</a:t>
            </a:r>
            <a:endParaRPr lang="en-US" dirty="0">
              <a:solidFill>
                <a:schemeClr val="accent1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en-US" smtClean="0"/>
              <a:t>3/24/2010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 smtClean="0"/>
              <a:t>EEL 6935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381000" y="304800"/>
            <a:ext cx="8229600" cy="1143000"/>
          </a:xfrm>
        </p:spPr>
        <p:txBody>
          <a:bodyPr>
            <a:normAutofit/>
          </a:bodyPr>
          <a:lstStyle/>
          <a:p>
            <a:r>
              <a:rPr lang="en-US" sz="3200" b="1" dirty="0" smtClean="0"/>
              <a:t>FLOAT-TO-FIXED CONVERTER - architecture</a:t>
            </a:r>
            <a:endParaRPr lang="en-US" sz="3200" b="1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3/24/2010</a:t>
            </a:r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429000" cy="4572000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dirty="0" smtClean="0"/>
              <a:t>Configurable </a:t>
            </a:r>
            <a:r>
              <a:rPr lang="en-US" dirty="0" err="1" smtClean="0"/>
              <a:t>Verilog</a:t>
            </a:r>
            <a:r>
              <a:rPr lang="en-US" dirty="0" smtClean="0"/>
              <a:t> hardware description of a combinational logic design</a:t>
            </a:r>
          </a:p>
          <a:p>
            <a:pPr algn="just"/>
            <a:r>
              <a:rPr lang="en-US" dirty="0" smtClean="0"/>
              <a:t>Configuration parameters:</a:t>
            </a:r>
          </a:p>
          <a:p>
            <a:pPr lvl="1" algn="just"/>
            <a:r>
              <a:rPr lang="en-US" dirty="0" err="1" smtClean="0"/>
              <a:t>FloatSize</a:t>
            </a:r>
            <a:endParaRPr lang="en-US" dirty="0" smtClean="0"/>
          </a:p>
          <a:p>
            <a:pPr lvl="1" algn="just"/>
            <a:r>
              <a:rPr lang="en-US" dirty="0" err="1" smtClean="0"/>
              <a:t>MantissaBits</a:t>
            </a:r>
            <a:endParaRPr lang="en-US" dirty="0" smtClean="0"/>
          </a:p>
          <a:p>
            <a:pPr lvl="1" algn="just"/>
            <a:r>
              <a:rPr lang="en-US" dirty="0" err="1" smtClean="0"/>
              <a:t>ExponentBits</a:t>
            </a:r>
            <a:endParaRPr lang="en-US" dirty="0" smtClean="0"/>
          </a:p>
          <a:p>
            <a:pPr lvl="1" algn="just"/>
            <a:r>
              <a:rPr lang="en-US" dirty="0" err="1" smtClean="0"/>
              <a:t>FixedSize</a:t>
            </a:r>
            <a:endParaRPr lang="en-US" dirty="0" smtClean="0"/>
          </a:p>
          <a:p>
            <a:pPr lvl="1" algn="just"/>
            <a:r>
              <a:rPr lang="en-US" dirty="0" err="1" smtClean="0"/>
              <a:t>RadixPointSize</a:t>
            </a:r>
            <a:endParaRPr lang="en-US" dirty="0" smtClean="0"/>
          </a:p>
          <a:p>
            <a:pPr lvl="1" algn="just"/>
            <a:r>
              <a:rPr lang="en-US" dirty="0" err="1" smtClean="0"/>
              <a:t>RadixPoint</a:t>
            </a:r>
            <a:endParaRPr lang="en-US" dirty="0" smtClean="0"/>
          </a:p>
          <a:p>
            <a:pPr lvl="1">
              <a:buNone/>
            </a:pPr>
            <a:endParaRPr lang="en-US" dirty="0" smtClean="0"/>
          </a:p>
        </p:txBody>
      </p:sp>
      <p:pic>
        <p:nvPicPr>
          <p:cNvPr id="9" name="Picture 2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 cstate="print"/>
          <a:srcRect r="5000" b="2560"/>
          <a:stretch>
            <a:fillRect/>
          </a:stretch>
        </p:blipFill>
        <p:spPr bwMode="auto">
          <a:xfrm>
            <a:off x="3962400" y="1989806"/>
            <a:ext cx="4343400" cy="37251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lego_timetrack_workweek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465347" y="0"/>
            <a:ext cx="1373853" cy="1143000"/>
          </a:xfrm>
          <a:prstGeom prst="rect">
            <a:avLst/>
          </a:prstGeom>
          <a:ln>
            <a:noFill/>
          </a:ln>
          <a:effectLst>
            <a:softEdge rad="317500"/>
          </a:effectLst>
        </p:spPr>
      </p:pic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EEL 6935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304800"/>
            <a:ext cx="7467600" cy="1143000"/>
          </a:xfrm>
        </p:spPr>
        <p:txBody>
          <a:bodyPr/>
          <a:lstStyle/>
          <a:p>
            <a:r>
              <a:rPr lang="en-US" sz="3200" b="1" dirty="0" smtClean="0"/>
              <a:t>FLOAT-TO-FIXED CONVERTER - components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en-US" b="1" dirty="0" err="1" smtClean="0">
                <a:solidFill>
                  <a:schemeClr val="accent1">
                    <a:lumMod val="75000"/>
                  </a:schemeClr>
                </a:solidFill>
              </a:rPr>
              <a:t>SpecialCases</a:t>
            </a: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:</a:t>
            </a:r>
            <a:r>
              <a:rPr lang="en-US" dirty="0" smtClean="0"/>
              <a:t> detect special representations defined with IEEE754 standard</a:t>
            </a:r>
          </a:p>
          <a:p>
            <a:pPr lvl="2" algn="just"/>
            <a:r>
              <a:rPr lang="en-US" dirty="0" smtClean="0"/>
              <a:t>Positive zero or Negative zero: </a:t>
            </a:r>
            <a:r>
              <a:rPr lang="en-US" i="1" dirty="0" smtClean="0"/>
              <a:t>Zero</a:t>
            </a:r>
            <a:r>
              <a:rPr lang="en-US" dirty="0" smtClean="0"/>
              <a:t> output signal is asserted</a:t>
            </a:r>
          </a:p>
          <a:p>
            <a:pPr lvl="2" algn="just"/>
            <a:r>
              <a:rPr lang="en-US" dirty="0" err="1" smtClean="0"/>
              <a:t>Denormalized</a:t>
            </a:r>
            <a:r>
              <a:rPr lang="en-US" dirty="0" smtClean="0"/>
              <a:t> numbers: Normal output signal is </a:t>
            </a:r>
            <a:r>
              <a:rPr lang="en-US" dirty="0" err="1" smtClean="0"/>
              <a:t>deasserted</a:t>
            </a:r>
            <a:endParaRPr lang="en-US" dirty="0" smtClean="0"/>
          </a:p>
          <a:p>
            <a:pPr lvl="2" algn="just"/>
            <a:r>
              <a:rPr lang="en-US" dirty="0" smtClean="0"/>
              <a:t>Positive infinity, Negative infinity or Not-a-number(</a:t>
            </a:r>
            <a:r>
              <a:rPr lang="en-US" dirty="0" err="1" smtClean="0"/>
              <a:t>NaN</a:t>
            </a:r>
            <a:r>
              <a:rPr lang="en-US" dirty="0" smtClean="0"/>
              <a:t>): Exception signal is asserted if floating input is infinity or </a:t>
            </a:r>
            <a:r>
              <a:rPr lang="en-US" dirty="0" err="1" smtClean="0"/>
              <a:t>NaN</a:t>
            </a:r>
            <a:r>
              <a:rPr lang="en-US" dirty="0" smtClean="0"/>
              <a:t> since fixed point representation doesn’t support these two.</a:t>
            </a:r>
          </a:p>
          <a:p>
            <a:pPr lvl="2" algn="just"/>
            <a:endParaRPr lang="en-US" dirty="0" smtClean="0"/>
          </a:p>
          <a:p>
            <a:pPr algn="just"/>
            <a:r>
              <a:rPr lang="en-US" b="1" dirty="0" err="1" smtClean="0">
                <a:solidFill>
                  <a:schemeClr val="accent1">
                    <a:lumMod val="75000"/>
                  </a:schemeClr>
                </a:solidFill>
              </a:rPr>
              <a:t>NormalCases</a:t>
            </a: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: </a:t>
            </a:r>
            <a:r>
              <a:rPr lang="en-US" dirty="0" smtClean="0"/>
              <a:t>converts the input floating point value to the target fixed point representation</a:t>
            </a:r>
          </a:p>
          <a:p>
            <a:pPr lvl="2" algn="just"/>
            <a:r>
              <a:rPr lang="en-US" dirty="0" smtClean="0"/>
              <a:t>Calculate an Overflow output corresponding to additional bits needed to avoid overflow</a:t>
            </a:r>
          </a:p>
          <a:p>
            <a:pPr lvl="2" algn="just"/>
            <a:r>
              <a:rPr lang="en-US" dirty="0" smtClean="0"/>
              <a:t>Computes the shift direction and amount to align the floating point numbers mantissa with the fixed point representation</a:t>
            </a:r>
          </a:p>
          <a:p>
            <a:pPr lvl="2" algn="just"/>
            <a:r>
              <a:rPr lang="en-US" dirty="0" smtClean="0"/>
              <a:t>Calculates the 2’s complement of the aligned value for negative input specified by </a:t>
            </a:r>
            <a:r>
              <a:rPr lang="en-US" dirty="0" err="1" smtClean="0"/>
              <a:t>SignBit</a:t>
            </a:r>
            <a:endParaRPr lang="en-US" dirty="0" smtClean="0"/>
          </a:p>
          <a:p>
            <a:pPr lvl="2" algn="just"/>
            <a:r>
              <a:rPr lang="en-US" dirty="0" smtClean="0"/>
              <a:t>All bits are </a:t>
            </a:r>
            <a:r>
              <a:rPr lang="en-US" dirty="0" err="1" smtClean="0"/>
              <a:t>and’ed</a:t>
            </a:r>
            <a:r>
              <a:rPr lang="en-US" dirty="0" smtClean="0"/>
              <a:t> with the inverse of Zero input from Special cases component</a:t>
            </a:r>
          </a:p>
          <a:p>
            <a:pPr algn="just"/>
            <a:r>
              <a:rPr lang="en-US" dirty="0" smtClean="0"/>
              <a:t>In the absence of a priori information of radix point, it can be provided as an input to the converter</a:t>
            </a:r>
          </a:p>
          <a:p>
            <a:pPr lvl="2"/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en-US" smtClean="0"/>
              <a:t>3/24/2010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/>
          </a:p>
        </p:txBody>
      </p:sp>
      <p:pic>
        <p:nvPicPr>
          <p:cNvPr id="4" name="Picture 3" descr="Lego-blocks-jumbl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162800" y="0"/>
            <a:ext cx="1594068" cy="1066800"/>
          </a:xfrm>
          <a:prstGeom prst="rect">
            <a:avLst/>
          </a:prstGeom>
          <a:effectLst>
            <a:softEdge rad="317500"/>
          </a:effectLst>
        </p:spPr>
      </p:pic>
      <p:sp>
        <p:nvSpPr>
          <p:cNvPr id="7" name="Footer Placeholder 6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 smtClean="0"/>
              <a:t>EEL 6935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Introduction</a:t>
            </a:r>
          </a:p>
          <a:p>
            <a:r>
              <a:rPr lang="en-US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Prior Art</a:t>
            </a:r>
          </a:p>
          <a:p>
            <a:r>
              <a:rPr lang="en-US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Hw/</a:t>
            </a:r>
            <a:r>
              <a:rPr lang="en-US" dirty="0" err="1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Sw</a:t>
            </a:r>
            <a:r>
              <a:rPr lang="en-US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 Partitioning Of Floating Point Applications</a:t>
            </a:r>
          </a:p>
          <a:p>
            <a:r>
              <a:rPr lang="en-US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Floating Point To Fixed Point Conversion</a:t>
            </a:r>
          </a:p>
          <a:p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FIXED POINT TO FLOATING POINT CONVERSION</a:t>
            </a:r>
          </a:p>
          <a:p>
            <a:r>
              <a:rPr lang="en-US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Fixed Point Hardware Coprocessor</a:t>
            </a:r>
          </a:p>
          <a:p>
            <a:r>
              <a:rPr lang="en-US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Results</a:t>
            </a:r>
          </a:p>
          <a:p>
            <a:r>
              <a:rPr lang="en-US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Conclusions</a:t>
            </a:r>
            <a:endParaRPr lang="en-US" dirty="0">
              <a:solidFill>
                <a:schemeClr val="accent1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en-US" smtClean="0"/>
              <a:t>3/24/2010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 smtClean="0"/>
              <a:t>EEL 6935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/>
              <a:t>FLOAT-TO-FIXED CONVERTER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Combinational logic design for converting fixed point into the target floating point representation</a:t>
            </a:r>
          </a:p>
          <a:p>
            <a:r>
              <a:rPr lang="en-US" dirty="0" smtClean="0"/>
              <a:t>Same set of parameters as the float-to-fixed converter</a:t>
            </a:r>
          </a:p>
          <a:p>
            <a:r>
              <a:rPr lang="en-US" dirty="0" smtClean="0"/>
              <a:t>Doesn’t have to deal with infinity and </a:t>
            </a:r>
            <a:r>
              <a:rPr lang="en-US" dirty="0" err="1" smtClean="0"/>
              <a:t>NaN</a:t>
            </a:r>
            <a:r>
              <a:rPr lang="en-US" dirty="0" smtClean="0"/>
              <a:t> cases since fixed point representation doesn’t support these special cases.</a:t>
            </a:r>
          </a:p>
          <a:p>
            <a:r>
              <a:rPr lang="en-US" dirty="0" smtClean="0"/>
              <a:t>Only handles the special case for representing zero by representing it with positive zero.</a:t>
            </a:r>
          </a:p>
          <a:p>
            <a:r>
              <a:rPr lang="en-US" dirty="0" smtClean="0"/>
              <a:t>Determines the sign of the fixed point number outputting the sign bit</a:t>
            </a:r>
          </a:p>
          <a:p>
            <a:r>
              <a:rPr lang="en-US" dirty="0" smtClean="0"/>
              <a:t>For negative number, finds the 2’s complement</a:t>
            </a:r>
          </a:p>
          <a:p>
            <a:r>
              <a:rPr lang="en-US" dirty="0" smtClean="0"/>
              <a:t>Priority encoder determines the position of MSB of fixed point value whose value is 1. This gives the shift direction and amount to shift the fixed point number – giving the mantissa and exponent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en-US" smtClean="0"/>
              <a:t>3/24/2010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 smtClean="0"/>
              <a:t>EEL 6935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Introduction</a:t>
            </a:r>
          </a:p>
          <a:p>
            <a:r>
              <a:rPr lang="en-US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Prior Art</a:t>
            </a:r>
          </a:p>
          <a:p>
            <a:r>
              <a:rPr lang="en-US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Hw/</a:t>
            </a:r>
            <a:r>
              <a:rPr lang="en-US" dirty="0" err="1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Sw</a:t>
            </a:r>
            <a:r>
              <a:rPr lang="en-US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 Partitioning Of Floating Point Applications</a:t>
            </a:r>
          </a:p>
          <a:p>
            <a:r>
              <a:rPr lang="en-US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Floating Point To Fixed Point Conversion</a:t>
            </a:r>
          </a:p>
          <a:p>
            <a:r>
              <a:rPr lang="en-US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Fixed Point To Floating Point Conversion</a:t>
            </a:r>
          </a:p>
          <a:p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FIXED POINT HARDWARE COPROCESSOR</a:t>
            </a:r>
          </a:p>
          <a:p>
            <a:r>
              <a:rPr lang="en-US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Results</a:t>
            </a:r>
          </a:p>
          <a:p>
            <a:r>
              <a:rPr lang="en-US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Conclusions</a:t>
            </a:r>
            <a:endParaRPr lang="en-US" dirty="0">
              <a:solidFill>
                <a:schemeClr val="accent1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en-US" smtClean="0"/>
              <a:t>3/24/2010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 smtClean="0"/>
              <a:t>EEL 6935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/>
              <a:t>HARDWARE COPROCESSOR</a:t>
            </a:r>
            <a:endParaRPr lang="en-US" sz="3200" b="1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3/24/2010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en-US" dirty="0" smtClean="0"/>
              <a:t>Processor interface to memory integrating float-to-fixed and fixed-to float converters</a:t>
            </a:r>
          </a:p>
          <a:p>
            <a:pPr algn="just"/>
            <a:r>
              <a:rPr lang="en-US" dirty="0" smtClean="0"/>
              <a:t>Separate </a:t>
            </a:r>
            <a:r>
              <a:rPr lang="en-US" dirty="0" err="1" smtClean="0"/>
              <a:t>DataIn</a:t>
            </a:r>
            <a:r>
              <a:rPr lang="en-US" dirty="0" smtClean="0"/>
              <a:t> and </a:t>
            </a:r>
            <a:r>
              <a:rPr lang="en-US" dirty="0" err="1" smtClean="0"/>
              <a:t>DataOut</a:t>
            </a:r>
            <a:endParaRPr lang="en-US" dirty="0" smtClean="0"/>
          </a:p>
          <a:p>
            <a:pPr algn="just"/>
            <a:r>
              <a:rPr lang="en-US" dirty="0" smtClean="0"/>
              <a:t>Separate inputs for integer and converted fixed point values - are provided to the coprocessor</a:t>
            </a:r>
          </a:p>
          <a:p>
            <a:pPr algn="just"/>
            <a:r>
              <a:rPr lang="en-US" dirty="0" smtClean="0"/>
              <a:t>Similarly, two outputs are provided by the coprocessor – </a:t>
            </a:r>
            <a:r>
              <a:rPr lang="en-US" dirty="0" err="1" smtClean="0"/>
              <a:t>IntDataOut</a:t>
            </a:r>
            <a:r>
              <a:rPr lang="en-US" dirty="0" smtClean="0"/>
              <a:t> and </a:t>
            </a:r>
            <a:r>
              <a:rPr lang="en-US" dirty="0" err="1" smtClean="0"/>
              <a:t>FixedDataOut</a:t>
            </a:r>
            <a:endParaRPr lang="en-US" dirty="0" smtClean="0"/>
          </a:p>
        </p:txBody>
      </p:sp>
      <p:pic>
        <p:nvPicPr>
          <p:cNvPr id="9" name="Picture 2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4270375" y="2354162"/>
            <a:ext cx="3657600" cy="306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internet-connection-problems-in-windows-7-21106978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169200" y="152401"/>
            <a:ext cx="1486829" cy="1371600"/>
          </a:xfrm>
          <a:prstGeom prst="rect">
            <a:avLst/>
          </a:prstGeom>
          <a:effectLst>
            <a:softEdge rad="317500"/>
          </a:effectLst>
        </p:spPr>
      </p:pic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EEL 6935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Introduction</a:t>
            </a:r>
          </a:p>
          <a:p>
            <a:r>
              <a:rPr lang="en-US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Prior Art</a:t>
            </a:r>
          </a:p>
          <a:p>
            <a:r>
              <a:rPr lang="en-US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Hw/</a:t>
            </a:r>
            <a:r>
              <a:rPr lang="en-US" dirty="0" err="1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Sw</a:t>
            </a:r>
            <a:r>
              <a:rPr lang="en-US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 Partitioning Of Floating Point Applications</a:t>
            </a:r>
          </a:p>
          <a:p>
            <a:r>
              <a:rPr lang="en-US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Floating Point To Fixed Point Conversion</a:t>
            </a:r>
          </a:p>
          <a:p>
            <a:r>
              <a:rPr lang="en-US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Fixed Point To Floating Point Conversion</a:t>
            </a:r>
          </a:p>
          <a:p>
            <a:r>
              <a:rPr lang="en-US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Fixed Point Hardware Coprocessor</a:t>
            </a:r>
          </a:p>
          <a:p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RESULTS</a:t>
            </a:r>
          </a:p>
          <a:p>
            <a:r>
              <a:rPr lang="en-US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Conclusions</a:t>
            </a:r>
            <a:endParaRPr lang="en-US" dirty="0">
              <a:solidFill>
                <a:schemeClr val="accent1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en-US" smtClean="0"/>
              <a:t>3/24/2010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 smtClean="0"/>
              <a:t>EEL 6935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OUTLINE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Introduction</a:t>
            </a:r>
          </a:p>
          <a:p>
            <a:r>
              <a:rPr lang="en-US" dirty="0" smtClean="0"/>
              <a:t>Prior Art</a:t>
            </a:r>
          </a:p>
          <a:p>
            <a:r>
              <a:rPr lang="en-US" dirty="0" smtClean="0"/>
              <a:t>Hw/</a:t>
            </a:r>
            <a:r>
              <a:rPr lang="en-US" dirty="0" err="1" smtClean="0"/>
              <a:t>Sw</a:t>
            </a:r>
            <a:r>
              <a:rPr lang="en-US" dirty="0" smtClean="0"/>
              <a:t> Partitioning Of Floating Point Applications</a:t>
            </a:r>
          </a:p>
          <a:p>
            <a:r>
              <a:rPr lang="en-US" dirty="0" smtClean="0"/>
              <a:t>Floating Point To Fixed Point Conversion</a:t>
            </a:r>
          </a:p>
          <a:p>
            <a:r>
              <a:rPr lang="en-US" dirty="0" smtClean="0"/>
              <a:t>Fixed Point To Floating Point Conversion</a:t>
            </a:r>
          </a:p>
          <a:p>
            <a:r>
              <a:rPr lang="en-US" dirty="0" smtClean="0"/>
              <a:t>Fixed Point Hardware Coprocessor</a:t>
            </a:r>
          </a:p>
          <a:p>
            <a:r>
              <a:rPr lang="en-US" dirty="0" smtClean="0"/>
              <a:t>Results</a:t>
            </a:r>
          </a:p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en-US" smtClean="0"/>
              <a:t>3/24/2010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 smtClean="0"/>
              <a:t>EEL 6935</a:t>
            </a: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/>
              <a:t>EXPERIMENTAL SETUP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Three implementations are needed</a:t>
            </a:r>
          </a:p>
          <a:p>
            <a:pPr lvl="2"/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12.20</a:t>
            </a:r>
            <a:r>
              <a:rPr lang="en-US" dirty="0" smtClean="0"/>
              <a:t> – single precision float to a 32-bit fixed point with a radix point of 20 </a:t>
            </a:r>
          </a:p>
          <a:p>
            <a:pPr lvl="2"/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21.30 </a:t>
            </a:r>
            <a:r>
              <a:rPr lang="en-US" dirty="0" smtClean="0"/>
              <a:t>– single precision float to a 51-bit fixed point with a radix point of 30 </a:t>
            </a:r>
          </a:p>
          <a:p>
            <a:pPr lvl="2"/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17.47 </a:t>
            </a:r>
            <a:r>
              <a:rPr lang="en-US" dirty="0" smtClean="0"/>
              <a:t>– single precision float to a 62-bit fixed point with a radix point of 20</a:t>
            </a:r>
          </a:p>
          <a:p>
            <a:pPr algn="just"/>
            <a:r>
              <a:rPr lang="en-US" dirty="0" err="1" smtClean="0"/>
              <a:t>Verilog</a:t>
            </a:r>
            <a:r>
              <a:rPr lang="en-US" dirty="0" smtClean="0"/>
              <a:t> description </a:t>
            </a:r>
            <a:r>
              <a:rPr lang="en-US" dirty="0" err="1" smtClean="0"/>
              <a:t>synthseized</a:t>
            </a:r>
            <a:r>
              <a:rPr lang="en-US" dirty="0" smtClean="0"/>
              <a:t> to a Xilinx Virtex-5 FPGA using Xilinx ISE 9.2</a:t>
            </a:r>
          </a:p>
          <a:p>
            <a:pPr algn="just"/>
            <a:r>
              <a:rPr lang="en-US" dirty="0" smtClean="0"/>
              <a:t>250 MHz MIPS processor with support for floating point calculations</a:t>
            </a:r>
          </a:p>
          <a:p>
            <a:pPr algn="just"/>
            <a:r>
              <a:rPr lang="en-US" dirty="0" smtClean="0"/>
              <a:t>Main optimization goal – Speed!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en-US" smtClean="0"/>
              <a:t>3/24/2010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20</a:t>
            </a:fld>
            <a:endParaRPr lang="en-US"/>
          </a:p>
        </p:txBody>
      </p:sp>
      <p:pic>
        <p:nvPicPr>
          <p:cNvPr id="4" name="Picture 3" descr="image004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239000" y="228599"/>
            <a:ext cx="1276350" cy="1514789"/>
          </a:xfrm>
          <a:prstGeom prst="rect">
            <a:avLst/>
          </a:prstGeom>
          <a:effectLst>
            <a:softEdge rad="63500"/>
          </a:effectLst>
        </p:spPr>
      </p:pic>
      <p:sp>
        <p:nvSpPr>
          <p:cNvPr id="7" name="Footer Placeholder 6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 smtClean="0"/>
              <a:t>EEL 6935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/>
              <a:t>RESULTS</a:t>
            </a:r>
            <a:endParaRPr lang="en-US" sz="3200" b="1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3/24/2010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21</a:t>
            </a:fld>
            <a:endParaRPr lang="en-US"/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sz="quarter" idx="4294967295"/>
          </p:nvPr>
        </p:nvPicPr>
        <p:blipFill>
          <a:blip r:embed="rId2" cstate="print"/>
          <a:srcRect l="2763" r="3285"/>
          <a:stretch>
            <a:fillRect/>
          </a:stretch>
        </p:blipFill>
        <p:spPr bwMode="auto">
          <a:xfrm>
            <a:off x="304800" y="2438400"/>
            <a:ext cx="4953000" cy="267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5638800" y="2319278"/>
            <a:ext cx="23622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Area and delay for the three converters.</a:t>
            </a:r>
          </a:p>
          <a:p>
            <a:endParaRPr lang="en-US" dirty="0" smtClean="0"/>
          </a:p>
          <a:p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Float-to-fixed</a:t>
            </a:r>
          </a:p>
          <a:p>
            <a:pPr>
              <a:buFontTx/>
              <a:buChar char="-"/>
            </a:pPr>
            <a:r>
              <a:rPr lang="en-US" dirty="0" smtClean="0"/>
              <a:t> 9% faster</a:t>
            </a:r>
          </a:p>
          <a:p>
            <a:pPr>
              <a:buFontTx/>
              <a:buChar char="-"/>
            </a:pPr>
            <a:r>
              <a:rPr lang="en-US" dirty="0" smtClean="0"/>
              <a:t> 10% fewer LUTs</a:t>
            </a:r>
          </a:p>
          <a:p>
            <a:endParaRPr lang="en-US" dirty="0" smtClean="0"/>
          </a:p>
          <a:p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Fixed-to-float</a:t>
            </a:r>
          </a:p>
          <a:p>
            <a:pPr>
              <a:buFontTx/>
              <a:buChar char="-"/>
            </a:pPr>
            <a:r>
              <a:rPr lang="en-US" dirty="0" smtClean="0"/>
              <a:t> 25% faster</a:t>
            </a:r>
          </a:p>
          <a:p>
            <a:pPr>
              <a:buFontTx/>
              <a:buChar char="-"/>
            </a:pPr>
            <a:r>
              <a:rPr lang="en-US" dirty="0" smtClean="0"/>
              <a:t> 30% more LUTs</a:t>
            </a:r>
            <a:endParaRPr lang="en-US" dirty="0"/>
          </a:p>
        </p:txBody>
      </p:sp>
      <p:pic>
        <p:nvPicPr>
          <p:cNvPr id="6" name="Picture 5" descr="finishlin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772400" y="76200"/>
            <a:ext cx="934720" cy="1310355"/>
          </a:xfrm>
          <a:prstGeom prst="rect">
            <a:avLst/>
          </a:prstGeom>
          <a:effectLst>
            <a:softEdge rad="127000"/>
          </a:effectLst>
        </p:spPr>
      </p:pic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EEL 6935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/>
              <a:t>RESULTS</a:t>
            </a:r>
            <a:endParaRPr lang="en-US" sz="3200" b="1" dirty="0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3/24/2010</a:t>
            </a:r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22</a:t>
            </a:fld>
            <a:endParaRPr lang="en-US"/>
          </a:p>
        </p:txBody>
      </p:sp>
      <p:pic>
        <p:nvPicPr>
          <p:cNvPr id="6147" name="Picture 3"/>
          <p:cNvPicPr>
            <a:picLocks noGrp="1" noChangeAspect="1" noChangeArrowheads="1"/>
          </p:cNvPicPr>
          <p:nvPr>
            <p:ph sz="quarter" idx="4294967295"/>
          </p:nvPr>
        </p:nvPicPr>
        <p:blipFill>
          <a:blip r:embed="rId2" cstate="print"/>
          <a:srcRect l="3007" r="2732" b="2778"/>
          <a:stretch>
            <a:fillRect/>
          </a:stretch>
        </p:blipFill>
        <p:spPr bwMode="auto">
          <a:xfrm>
            <a:off x="304800" y="1828800"/>
            <a:ext cx="5257800" cy="266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5791200" y="1524000"/>
            <a:ext cx="304800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Tx/>
              <a:buChar char="-"/>
            </a:pPr>
            <a:r>
              <a:rPr lang="en-US" dirty="0" smtClean="0"/>
              <a:t> </a:t>
            </a: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mpeg2dec: </a:t>
            </a:r>
            <a:r>
              <a:rPr lang="en-US" dirty="0" smtClean="0"/>
              <a:t>32-bit fixed point with 20 radix point  </a:t>
            </a:r>
          </a:p>
          <a:p>
            <a:endParaRPr lang="en-US" dirty="0" smtClean="0"/>
          </a:p>
          <a:p>
            <a:pPr>
              <a:buFontTx/>
              <a:buChar char="-"/>
            </a:pP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 mpeg2enc:</a:t>
            </a:r>
            <a:r>
              <a:rPr lang="en-US" dirty="0" smtClean="0"/>
              <a:t> both integer and floating point computations. 32-bit fixed point with 20 radix point</a:t>
            </a:r>
          </a:p>
          <a:p>
            <a:pPr>
              <a:buFontTx/>
              <a:buChar char="-"/>
            </a:pPr>
            <a:endParaRPr lang="en-US" dirty="0" smtClean="0"/>
          </a:p>
          <a:p>
            <a:pPr>
              <a:buFontTx/>
              <a:buChar char="-"/>
            </a:pPr>
            <a:r>
              <a:rPr lang="en-US" dirty="0" smtClean="0"/>
              <a:t> </a:t>
            </a: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epic: </a:t>
            </a:r>
            <a:r>
              <a:rPr lang="en-US" dirty="0" smtClean="0"/>
              <a:t>double precision float operation. 64-bit fixed point with 47 radix point</a:t>
            </a:r>
          </a:p>
          <a:p>
            <a:pPr>
              <a:buFontTx/>
              <a:buChar char="-"/>
            </a:pPr>
            <a:endParaRPr lang="en-US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>
              <a:buFontTx/>
              <a:buChar char="-"/>
            </a:pP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accent1">
                    <a:lumMod val="75000"/>
                  </a:schemeClr>
                </a:solidFill>
              </a:rPr>
              <a:t>fft</a:t>
            </a: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/</a:t>
            </a:r>
            <a:r>
              <a:rPr lang="en-US" b="1" dirty="0" err="1" smtClean="0">
                <a:solidFill>
                  <a:schemeClr val="accent1">
                    <a:lumMod val="75000"/>
                  </a:schemeClr>
                </a:solidFill>
              </a:rPr>
              <a:t>ifft</a:t>
            </a: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:</a:t>
            </a:r>
            <a:r>
              <a:rPr lang="en-US" dirty="0" smtClean="0"/>
              <a:t> double precision float operation. 51-bit fixed point with 30 radix point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28600" y="4876800"/>
            <a:ext cx="6553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Radix point parameter converter:</a:t>
            </a:r>
          </a:p>
          <a:p>
            <a:r>
              <a:rPr lang="en-US" dirty="0" smtClean="0"/>
              <a:t>Speedup range 1.8X to 8.2X; average speedup of 4.9X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228600" y="5754469"/>
            <a:ext cx="6553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Radix point input converter:</a:t>
            </a:r>
          </a:p>
          <a:p>
            <a:r>
              <a:rPr lang="en-US" dirty="0" smtClean="0"/>
              <a:t>Average speedup of 4.5X; Maximum speedup of 7.5X</a:t>
            </a:r>
            <a:endParaRPr lang="en-US" dirty="0"/>
          </a:p>
        </p:txBody>
      </p:sp>
      <p:pic>
        <p:nvPicPr>
          <p:cNvPr id="10" name="Picture 9" descr="finishlin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772400" y="76200"/>
            <a:ext cx="934720" cy="1310355"/>
          </a:xfrm>
          <a:prstGeom prst="rect">
            <a:avLst/>
          </a:prstGeom>
          <a:effectLst>
            <a:softEdge rad="127000"/>
          </a:effectLst>
        </p:spPr>
      </p:pic>
      <p:sp>
        <p:nvSpPr>
          <p:cNvPr id="13" name="Footer Placeholder 1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EEL 6935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Introduction</a:t>
            </a:r>
          </a:p>
          <a:p>
            <a:r>
              <a:rPr lang="en-US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Prior Art</a:t>
            </a:r>
          </a:p>
          <a:p>
            <a:r>
              <a:rPr lang="en-US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Hw/</a:t>
            </a:r>
            <a:r>
              <a:rPr lang="en-US" dirty="0" err="1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Sw</a:t>
            </a:r>
            <a:r>
              <a:rPr lang="en-US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 Partitioning Of Floating Point Applications</a:t>
            </a:r>
          </a:p>
          <a:p>
            <a:r>
              <a:rPr lang="en-US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Floating Point To Fixed Point Conversion</a:t>
            </a:r>
          </a:p>
          <a:p>
            <a:r>
              <a:rPr lang="en-US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Fixed Point To Floating Point Conversion</a:t>
            </a:r>
          </a:p>
          <a:p>
            <a:r>
              <a:rPr lang="en-US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Fixed Point Hardware Coprocessor</a:t>
            </a:r>
          </a:p>
          <a:p>
            <a:r>
              <a:rPr lang="en-US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Results</a:t>
            </a:r>
          </a:p>
          <a:p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CONCLUSION</a:t>
            </a:r>
            <a:endParaRPr lang="en-US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en-US" smtClean="0"/>
              <a:t>3/24/2010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 smtClean="0"/>
              <a:t>EEL 6935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 smtClean="0"/>
              <a:t>CONCLUSION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463550" indent="-463550" algn="just">
              <a:buSzPct val="130000"/>
              <a:buBlip>
                <a:blip r:embed="rId2"/>
              </a:buBlip>
            </a:pPr>
            <a:r>
              <a:rPr lang="en-US" dirty="0" smtClean="0"/>
              <a:t>Does not require any designer effort to re-implement software floating point applications using a fixed point representation</a:t>
            </a:r>
          </a:p>
          <a:p>
            <a:pPr marL="463550" indent="-463550" algn="just">
              <a:buSzPct val="130000"/>
              <a:buBlip>
                <a:blip r:embed="rId2"/>
              </a:buBlip>
            </a:pPr>
            <a:r>
              <a:rPr lang="en-US" dirty="0" smtClean="0"/>
              <a:t>Reduces the development time for HW/SW partitioning</a:t>
            </a:r>
          </a:p>
          <a:p>
            <a:pPr marL="463550" indent="-463550" algn="just">
              <a:buSzPct val="50000"/>
              <a:buBlip>
                <a:blip r:embed="rId3"/>
              </a:buBlip>
            </a:pPr>
            <a:r>
              <a:rPr lang="en-US" dirty="0" smtClean="0"/>
              <a:t>Profiling is still required to determine fixed point representation</a:t>
            </a:r>
          </a:p>
          <a:p>
            <a:pPr>
              <a:buSzPct val="50000"/>
              <a:buNone/>
            </a:pPr>
            <a:endParaRPr lang="en-US" dirty="0" smtClean="0"/>
          </a:p>
          <a:p>
            <a:pPr>
              <a:buSzPct val="50000"/>
              <a:buNone/>
            </a:pP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	Dynamically adaptable approach:</a:t>
            </a:r>
            <a:r>
              <a:rPr lang="en-US" dirty="0" smtClean="0"/>
              <a:t> Hw coprocessor is implemented with an adaptive fixed point representation that can be adjusted at runtime to avoid potential overflows by trading off accuracy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en-US" smtClean="0"/>
              <a:t>3/24/2010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 smtClean="0"/>
              <a:t>EEL 6935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1828800" y="2438400"/>
            <a:ext cx="4191000" cy="1143000"/>
          </a:xfrm>
        </p:spPr>
        <p:txBody>
          <a:bodyPr>
            <a:normAutofit/>
          </a:bodyPr>
          <a:lstStyle/>
          <a:p>
            <a:r>
              <a:rPr lang="en-US" sz="4800" b="1" dirty="0" smtClean="0"/>
              <a:t>QUESTIONS</a:t>
            </a:r>
            <a:endParaRPr lang="en-US" sz="4800" b="1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3/24/2010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25</a:t>
            </a:fld>
            <a:endParaRPr lang="en-US"/>
          </a:p>
        </p:txBody>
      </p:sp>
      <p:pic>
        <p:nvPicPr>
          <p:cNvPr id="6" name="Picture 5" descr="Question_Mark_1.gif"/>
          <p:cNvPicPr>
            <a:picLocks noChangeAspect="1"/>
          </p:cNvPicPr>
          <p:nvPr/>
        </p:nvPicPr>
        <p:blipFill>
          <a:blip r:embed="rId2" cstate="print">
            <a:duotone>
              <a:schemeClr val="accent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5410201" y="2590800"/>
            <a:ext cx="838199" cy="113071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6350" stA="50000" endA="300" endPos="55000" dir="5400000" sy="-100000" algn="bl" rotWithShape="0"/>
            <a:softEdge rad="12700"/>
          </a:effectLst>
        </p:spPr>
      </p:pic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EEL 6935</a:t>
            </a:r>
            <a:endParaRPr lang="en-US"/>
          </a:p>
        </p:txBody>
      </p:sp>
    </p:spTree>
  </p:cSld>
  <p:clrMapOvr>
    <a:masterClrMapping/>
  </p:clrMapOvr>
  <p:transition spd="med">
    <p:newsflash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INTRODUCTION</a:t>
            </a:r>
          </a:p>
          <a:p>
            <a:r>
              <a:rPr lang="en-US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Prior Art</a:t>
            </a:r>
          </a:p>
          <a:p>
            <a:r>
              <a:rPr lang="en-US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Hw/</a:t>
            </a:r>
            <a:r>
              <a:rPr lang="en-US" dirty="0" err="1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Sw</a:t>
            </a:r>
            <a:r>
              <a:rPr lang="en-US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 Partitioning Of Floating Point Applications</a:t>
            </a:r>
          </a:p>
          <a:p>
            <a:r>
              <a:rPr lang="en-US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Floating Point To Fixed Point Conversion</a:t>
            </a:r>
          </a:p>
          <a:p>
            <a:r>
              <a:rPr lang="en-US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Fixed Point To Floating Point Conversion</a:t>
            </a:r>
          </a:p>
          <a:p>
            <a:r>
              <a:rPr lang="en-US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Fixed Point Hardware Coprocessor</a:t>
            </a:r>
          </a:p>
          <a:p>
            <a:r>
              <a:rPr lang="en-US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Results</a:t>
            </a:r>
          </a:p>
          <a:p>
            <a:r>
              <a:rPr lang="en-US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Conclusions</a:t>
            </a:r>
            <a:endParaRPr lang="en-US" dirty="0">
              <a:solidFill>
                <a:schemeClr val="accent1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en-US" smtClean="0"/>
              <a:t>3/24/2010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 smtClean="0"/>
              <a:t>EEL 6935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/>
              <a:t>KEY TERMS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 smtClean="0"/>
              <a:t>Hw/</a:t>
            </a:r>
            <a:r>
              <a:rPr lang="en-US" dirty="0" err="1" smtClean="0"/>
              <a:t>Sw</a:t>
            </a:r>
            <a:r>
              <a:rPr lang="en-US" dirty="0" smtClean="0"/>
              <a:t> Partitioning </a:t>
            </a:r>
          </a:p>
          <a:p>
            <a:pPr lvl="2" algn="just">
              <a:buNone/>
            </a:pPr>
            <a:r>
              <a:rPr lang="en-US" dirty="0" smtClean="0"/>
              <a:t>	Dividing an application between software running on microprocessor and hardware implemented on FPGA or ASIC</a:t>
            </a:r>
          </a:p>
          <a:p>
            <a:pPr algn="just"/>
            <a:r>
              <a:rPr lang="en-US" dirty="0" smtClean="0"/>
              <a:t>Floating Point Application</a:t>
            </a:r>
          </a:p>
          <a:p>
            <a:pPr lvl="2" algn="just"/>
            <a:r>
              <a:rPr lang="en-US" dirty="0" smtClean="0"/>
              <a:t>Most programming languages use single and double precision floating point representations to represent real numbers.</a:t>
            </a:r>
          </a:p>
          <a:p>
            <a:pPr lvl="2" algn="just"/>
            <a:r>
              <a:rPr lang="en-US" dirty="0" smtClean="0"/>
              <a:t>In hardware the floating point implementations are highly pipelined and thus multi-cycle latencies are involved.</a:t>
            </a:r>
          </a:p>
          <a:p>
            <a:pPr lvl="2" algn="just"/>
            <a:r>
              <a:rPr lang="en-US" dirty="0" smtClean="0"/>
              <a:t>Area overhead and large power requirements </a:t>
            </a:r>
          </a:p>
          <a:p>
            <a:pPr algn="just"/>
            <a:r>
              <a:rPr lang="en-US" dirty="0" smtClean="0"/>
              <a:t>Coprocessor</a:t>
            </a:r>
          </a:p>
          <a:p>
            <a:pPr algn="just"/>
            <a:r>
              <a:rPr lang="en-US" dirty="0" smtClean="0"/>
              <a:t>Mapping Software applications to Coprocessor Circuits</a:t>
            </a:r>
          </a:p>
          <a:p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en-US" smtClean="0"/>
              <a:t>3/24/2010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4" name="Picture 3" descr="running_track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flipH="1">
            <a:off x="6898965" y="152400"/>
            <a:ext cx="1711635" cy="113823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7" name="Footer Placeholder 6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 smtClean="0"/>
              <a:t>EEL 6935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20100214000626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117814" y="132588"/>
            <a:ext cx="1492786" cy="123901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/>
              <a:t>NUMBER FORMAT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Floating point </a:t>
            </a:r>
            <a:r>
              <a:rPr lang="en-US" dirty="0" smtClean="0"/>
              <a:t>stored in binary scientific notation using sign magnitude format that allows a floating position of the radix point</a:t>
            </a:r>
          </a:p>
          <a:p>
            <a:pPr lvl="2" algn="just">
              <a:buNone/>
            </a:pPr>
            <a:r>
              <a:rPr lang="en-US" dirty="0" smtClean="0"/>
              <a:t>	Single precision floating point number consists of a sign bit(S), an 8-bit exponent(E), and a 23-bit mantissa(M)</a:t>
            </a:r>
          </a:p>
          <a:p>
            <a:pPr lvl="2">
              <a:buNone/>
            </a:pPr>
            <a:r>
              <a:rPr lang="en-US" dirty="0" smtClean="0"/>
              <a:t>	Decimal Value =  </a:t>
            </a:r>
          </a:p>
          <a:p>
            <a:pPr algn="just"/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Fixed point </a:t>
            </a:r>
            <a:r>
              <a:rPr lang="en-US" dirty="0" smtClean="0"/>
              <a:t>number is directly stored as a two’s complement binary number with a fixed radix point.</a:t>
            </a:r>
          </a:p>
          <a:p>
            <a:pPr algn="just"/>
            <a:r>
              <a:rPr lang="en-US" dirty="0" smtClean="0"/>
              <a:t>Fixed point addition and multiplication map directly to integer addition and multiplication.</a:t>
            </a:r>
          </a:p>
          <a:p>
            <a:pPr lvl="2" algn="just">
              <a:buNone/>
            </a:pPr>
            <a:r>
              <a:rPr lang="en-US" dirty="0" smtClean="0"/>
              <a:t>	</a:t>
            </a:r>
          </a:p>
          <a:p>
            <a:endParaRPr lang="en-US" dirty="0" smtClean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en-US" smtClean="0"/>
              <a:t>3/24/2010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3048000" y="3352800"/>
          <a:ext cx="2133600" cy="395926"/>
        </p:xfrm>
        <a:graphic>
          <a:graphicData uri="http://schemas.openxmlformats.org/presentationml/2006/ole">
            <p:oleObj spid="_x0000_s7170" name="Equation" r:id="rId5" imgW="1231560" imgH="228600" progId="Equation.3">
              <p:embed/>
            </p:oleObj>
          </a:graphicData>
        </a:graphic>
      </p:graphicFrame>
      <p:sp>
        <p:nvSpPr>
          <p:cNvPr id="9" name="Footer Placeholder 8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 smtClean="0"/>
              <a:t>EEL 6935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Introduction</a:t>
            </a:r>
          </a:p>
          <a:p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PRIOR ART</a:t>
            </a:r>
          </a:p>
          <a:p>
            <a:r>
              <a:rPr lang="en-US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Hw/</a:t>
            </a:r>
            <a:r>
              <a:rPr lang="en-US" dirty="0" err="1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Sw</a:t>
            </a:r>
            <a:r>
              <a:rPr lang="en-US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 Partitioning Of Floating Point Applications</a:t>
            </a:r>
          </a:p>
          <a:p>
            <a:r>
              <a:rPr lang="en-US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Floating Point To Fixed Point Conversion</a:t>
            </a:r>
          </a:p>
          <a:p>
            <a:r>
              <a:rPr lang="en-US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Fixed Point To Floating Point Conversion</a:t>
            </a:r>
          </a:p>
          <a:p>
            <a:r>
              <a:rPr lang="en-US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Fixed Point Hardware Coprocessor</a:t>
            </a:r>
          </a:p>
          <a:p>
            <a:r>
              <a:rPr lang="en-US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Results</a:t>
            </a:r>
          </a:p>
          <a:p>
            <a:r>
              <a:rPr lang="en-US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Conclusions</a:t>
            </a:r>
            <a:endParaRPr lang="en-US" dirty="0">
              <a:solidFill>
                <a:schemeClr val="accent1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en-US" smtClean="0"/>
              <a:t>3/24/2010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 smtClean="0"/>
              <a:t>EEL 6935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EARLIER 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en-US" dirty="0" smtClean="0"/>
              <a:t>FRIDGE</a:t>
            </a:r>
          </a:p>
          <a:p>
            <a:pPr lvl="2" algn="just"/>
            <a:r>
              <a:rPr lang="en-US" dirty="0" smtClean="0"/>
              <a:t>System level fixed point design methodology</a:t>
            </a:r>
          </a:p>
          <a:p>
            <a:pPr lvl="2" algn="just"/>
            <a:r>
              <a:rPr lang="en-US" dirty="0" smtClean="0"/>
              <a:t>Designer provides localized annotations for critical fixed point operands using fixed-C extension to C</a:t>
            </a:r>
          </a:p>
          <a:p>
            <a:pPr lvl="2" algn="just"/>
            <a:r>
              <a:rPr lang="en-US" dirty="0" smtClean="0"/>
              <a:t>Simulation verifies correctness and automatically determines the fixed point representation needed</a:t>
            </a:r>
          </a:p>
          <a:p>
            <a:pPr algn="just"/>
            <a:r>
              <a:rPr lang="en-US" dirty="0" err="1" smtClean="0"/>
              <a:t>Fixify</a:t>
            </a:r>
            <a:r>
              <a:rPr lang="en-US" dirty="0" smtClean="0"/>
              <a:t> Environment</a:t>
            </a:r>
          </a:p>
          <a:p>
            <a:pPr lvl="2" algn="just"/>
            <a:r>
              <a:rPr lang="en-US" dirty="0" smtClean="0"/>
              <a:t>Uses simulation to determine the ideal fixed point operation</a:t>
            </a:r>
          </a:p>
          <a:p>
            <a:pPr lvl="2" algn="just"/>
            <a:r>
              <a:rPr lang="en-US" dirty="0" smtClean="0"/>
              <a:t>Design space exploration analyzes tradeoffs between numeric degradation, cost and performance</a:t>
            </a:r>
          </a:p>
          <a:p>
            <a:pPr algn="just"/>
            <a:r>
              <a:rPr lang="en-US" dirty="0" smtClean="0"/>
              <a:t>DSP have dedicated support for fast fixed point applications. </a:t>
            </a:r>
          </a:p>
          <a:p>
            <a:pPr lvl="2" algn="just"/>
            <a:r>
              <a:rPr lang="en-US" dirty="0" smtClean="0"/>
              <a:t>Optimizing the application performance executing on a DSP while meeting a designer specific accuracy constraint</a:t>
            </a:r>
          </a:p>
          <a:p>
            <a:pPr lvl="2" algn="just"/>
            <a:endParaRPr lang="en-US" dirty="0" smtClean="0"/>
          </a:p>
          <a:p>
            <a:pPr algn="just"/>
            <a:r>
              <a:rPr lang="en-US" dirty="0" smtClean="0"/>
              <a:t>Most approaches target the compilation phase of software development resulting in a fixed point software application</a:t>
            </a:r>
          </a:p>
          <a:p>
            <a:pPr algn="just">
              <a:buNone/>
            </a:pP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en-US" smtClean="0"/>
              <a:t>3/24/2010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  <p:pic>
        <p:nvPicPr>
          <p:cNvPr id="4" name="Picture 3" descr="0511-0703-2214-433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505668" y="228600"/>
            <a:ext cx="1029729" cy="762000"/>
          </a:xfrm>
          <a:prstGeom prst="rect">
            <a:avLst/>
          </a:prstGeom>
        </p:spPr>
      </p:pic>
      <p:sp>
        <p:nvSpPr>
          <p:cNvPr id="7" name="Footer Placeholder 6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 smtClean="0"/>
              <a:t>EEL 6935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enan203l.jpg"/>
          <p:cNvPicPr>
            <a:picLocks noChangeAspect="1"/>
          </p:cNvPicPr>
          <p:nvPr/>
        </p:nvPicPr>
        <p:blipFill>
          <a:blip r:embed="rId2" cstate="print"/>
          <a:srcRect t="8489" r="11162"/>
          <a:stretch>
            <a:fillRect/>
          </a:stretch>
        </p:blipFill>
        <p:spPr>
          <a:xfrm>
            <a:off x="7223591" y="76200"/>
            <a:ext cx="1463209" cy="13716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/>
              <a:t>MOTIVATION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SzPct val="150000"/>
              <a:buBlip>
                <a:blip r:embed="rId3"/>
              </a:buBlip>
            </a:pPr>
            <a:r>
              <a:rPr lang="en-US" dirty="0" smtClean="0"/>
              <a:t> Problem:</a:t>
            </a:r>
          </a:p>
          <a:p>
            <a:pPr lvl="1"/>
            <a:r>
              <a:rPr lang="en-US" dirty="0" smtClean="0"/>
              <a:t>In hardware the floating point implementations are highly pipelined and thus multi-cycle latencies are involved</a:t>
            </a:r>
          </a:p>
          <a:p>
            <a:pPr lvl="1"/>
            <a:endParaRPr lang="en-US" dirty="0" smtClean="0"/>
          </a:p>
          <a:p>
            <a:pPr>
              <a:buSzPct val="200000"/>
              <a:buBlip>
                <a:blip r:embed="rId4"/>
              </a:buBlip>
            </a:pPr>
            <a:r>
              <a:rPr lang="en-US" dirty="0" smtClean="0"/>
              <a:t> Key Idea: </a:t>
            </a:r>
          </a:p>
          <a:p>
            <a:pPr lvl="1"/>
            <a:r>
              <a:rPr lang="en-US" dirty="0" smtClean="0"/>
              <a:t>Problem Subset:  An application that does not require the dynamic range supported by floating point representation</a:t>
            </a:r>
          </a:p>
          <a:p>
            <a:endParaRPr lang="en-US" dirty="0" smtClean="0"/>
          </a:p>
          <a:p>
            <a:pPr>
              <a:buSzPct val="130000"/>
              <a:buBlip>
                <a:blip r:embed="rId5"/>
              </a:buBlip>
            </a:pPr>
            <a:r>
              <a:rPr lang="en-US" dirty="0" smtClean="0"/>
              <a:t> Solution:</a:t>
            </a:r>
          </a:p>
          <a:p>
            <a:pPr lvl="1"/>
            <a:r>
              <a:rPr lang="en-US" dirty="0" smtClean="0"/>
              <a:t>Fixed point implementation is a viable alternative that can be implemented efficiently in hardware</a:t>
            </a:r>
          </a:p>
          <a:p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en-US" smtClean="0"/>
              <a:t>3/24/2010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 smtClean="0"/>
              <a:t>EEL 6935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Introduction</a:t>
            </a:r>
          </a:p>
          <a:p>
            <a:r>
              <a:rPr lang="en-US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Prior Art</a:t>
            </a:r>
          </a:p>
          <a:p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HW/SW PARTITIONING OF FLOATING POINT APPLICATIONS</a:t>
            </a:r>
          </a:p>
          <a:p>
            <a:r>
              <a:rPr lang="en-US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Floating Point To Fixed Point Conversion</a:t>
            </a:r>
          </a:p>
          <a:p>
            <a:r>
              <a:rPr lang="en-US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Fixed Point To Floating Point Conversion</a:t>
            </a:r>
          </a:p>
          <a:p>
            <a:r>
              <a:rPr lang="en-US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Fixed Point Hardware Coprocessor</a:t>
            </a:r>
          </a:p>
          <a:p>
            <a:r>
              <a:rPr lang="en-US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Results</a:t>
            </a:r>
          </a:p>
          <a:p>
            <a:r>
              <a:rPr lang="en-US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Conclusions</a:t>
            </a:r>
            <a:endParaRPr lang="en-US" dirty="0">
              <a:solidFill>
                <a:schemeClr val="accent1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en-US" smtClean="0"/>
              <a:t>3/24/2010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 smtClean="0"/>
              <a:t>EEL 6935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Foundry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3707</TotalTime>
  <Words>1324</Words>
  <Application>Microsoft Office PowerPoint</Application>
  <PresentationFormat>On-screen Show (4:3)</PresentationFormat>
  <Paragraphs>285</Paragraphs>
  <Slides>25</Slides>
  <Notes>5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7" baseType="lpstr">
      <vt:lpstr>Oriel</vt:lpstr>
      <vt:lpstr>Equation</vt:lpstr>
      <vt:lpstr>HW/SW partitioning of floating point software applications to fixed-pointed coprocessor circuits</vt:lpstr>
      <vt:lpstr>OUTLINE</vt:lpstr>
      <vt:lpstr>Slide 3</vt:lpstr>
      <vt:lpstr>KEY TERMS</vt:lpstr>
      <vt:lpstr>NUMBER FORMAT</vt:lpstr>
      <vt:lpstr>Slide 6</vt:lpstr>
      <vt:lpstr>EARLIER WORK</vt:lpstr>
      <vt:lpstr>MOTIVATION</vt:lpstr>
      <vt:lpstr>Slide 9</vt:lpstr>
      <vt:lpstr>COPROCESSOR ARCHITECTURE</vt:lpstr>
      <vt:lpstr>HW/SW PARTITIONING METHODOLOGY </vt:lpstr>
      <vt:lpstr>Slide 12</vt:lpstr>
      <vt:lpstr>FLOAT-TO-FIXED CONVERTER - architecture</vt:lpstr>
      <vt:lpstr>FLOAT-TO-FIXED CONVERTER - components</vt:lpstr>
      <vt:lpstr>Slide 15</vt:lpstr>
      <vt:lpstr>FLOAT-TO-FIXED CONVERTER</vt:lpstr>
      <vt:lpstr>Slide 17</vt:lpstr>
      <vt:lpstr>HARDWARE COPROCESSOR</vt:lpstr>
      <vt:lpstr>Slide 19</vt:lpstr>
      <vt:lpstr>EXPERIMENTAL SETUP</vt:lpstr>
      <vt:lpstr>RESULTS</vt:lpstr>
      <vt:lpstr>RESULTS</vt:lpstr>
      <vt:lpstr>Slide 23</vt:lpstr>
      <vt:lpstr>CONCLUSION</vt:lpstr>
      <vt:lpstr>QUESTIONS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HW/SW Partitioning of Floating Point Software Applications to Fixed-Pointed Coprocessor Circuits</dc:title>
  <dc:creator>Nalini</dc:creator>
  <cp:lastModifiedBy>Nalini</cp:lastModifiedBy>
  <cp:revision>264</cp:revision>
  <dcterms:created xsi:type="dcterms:W3CDTF">2006-08-16T00:00:00Z</dcterms:created>
  <dcterms:modified xsi:type="dcterms:W3CDTF">2010-03-24T02:46:22Z</dcterms:modified>
</cp:coreProperties>
</file>