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4" r:id="rId4"/>
    <p:sldId id="258" r:id="rId5"/>
    <p:sldId id="262" r:id="rId6"/>
    <p:sldId id="264" r:id="rId7"/>
    <p:sldId id="263" r:id="rId8"/>
    <p:sldId id="260" r:id="rId9"/>
    <p:sldId id="27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578ECF-7D1C-483B-A72E-68682546F8BC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A637F3-F391-42D8-BE01-839D2A58B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Route Packets, Not Wires: On-Chip Interconnection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Veronica </a:t>
            </a:r>
            <a:r>
              <a:rPr lang="en-US" dirty="0" err="1" smtClean="0"/>
              <a:t>Eyo</a:t>
            </a:r>
            <a:endParaRPr lang="en-US" dirty="0" smtClean="0"/>
          </a:p>
          <a:p>
            <a:r>
              <a:rPr lang="en-US" dirty="0" err="1" smtClean="0"/>
              <a:t>Sharvari</a:t>
            </a:r>
            <a:r>
              <a:rPr lang="en-US" dirty="0" smtClean="0"/>
              <a:t> Joshi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 takes up </a:t>
            </a:r>
            <a:r>
              <a:rPr lang="en-US" dirty="0" err="1" smtClean="0"/>
              <a:t>upto</a:t>
            </a:r>
            <a:r>
              <a:rPr lang="en-US" dirty="0" smtClean="0"/>
              <a:t> 6.6% of the total tile area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area of the router is dominated by buffer space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total buffer requirement is about 10^4 </a:t>
            </a:r>
            <a:r>
              <a:rPr lang="en-US" sz="500" dirty="0" smtClean="0"/>
              <a:t> </a:t>
            </a:r>
            <a:r>
              <a:rPr lang="en-US" dirty="0" smtClean="0"/>
              <a:t>bits along each edge of the tile</a:t>
            </a:r>
          </a:p>
          <a:p>
            <a:r>
              <a:rPr lang="en-US" dirty="0" smtClean="0"/>
              <a:t>Enables the use of fault tolerant wiring and protocols</a:t>
            </a:r>
          </a:p>
          <a:p>
            <a:pPr lvl="1"/>
            <a:r>
              <a:rPr lang="en-US" dirty="0" smtClean="0"/>
              <a:t>A spare bit can be provided on each network link and in each network buffer</a:t>
            </a:r>
          </a:p>
          <a:p>
            <a:r>
              <a:rPr lang="en-US" dirty="0" smtClean="0"/>
              <a:t>Network handles both pre-scheduled and dynamic traffic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tatic </a:t>
            </a:r>
            <a:r>
              <a:rPr lang="en-US" dirty="0" smtClean="0"/>
              <a:t>traffic must share the network with dynamic traffic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Topologies to utilize the abundant wiring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1: 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wide (almost 300-bit) flit is sent broadside across router channels to use the maximum possible number of pins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400" dirty="0" smtClean="0"/>
              <a:t>Method 2: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folded torus topology</a:t>
            </a:r>
            <a:r>
              <a:rPr lang="en-US" dirty="0" smtClean="0"/>
              <a:t> can be employed</a:t>
            </a:r>
          </a:p>
          <a:p>
            <a:pPr lvl="1"/>
            <a:r>
              <a:rPr lang="en-US" dirty="0" smtClean="0"/>
              <a:t>H</a:t>
            </a:r>
            <a:r>
              <a:rPr lang="en-US" dirty="0" smtClean="0"/>
              <a:t>as </a:t>
            </a:r>
            <a:r>
              <a:rPr lang="en-US" dirty="0" smtClean="0"/>
              <a:t>twice the wire demand and twice the bisection bandwidth of a mesh network</a:t>
            </a:r>
          </a:p>
          <a:p>
            <a:r>
              <a:rPr lang="en-US" dirty="0" smtClean="0"/>
              <a:t>Choice of a topology depends on many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Flow control methods to reduce Buffer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Buffer space in an on-chip router directly impacts the area overhead of the network</a:t>
            </a:r>
          </a:p>
          <a:p>
            <a:r>
              <a:rPr lang="en-US" dirty="0" smtClean="0"/>
              <a:t>E</a:t>
            </a:r>
            <a:r>
              <a:rPr lang="en-US" dirty="0" smtClean="0"/>
              <a:t>xample </a:t>
            </a:r>
            <a:r>
              <a:rPr lang="en-US" dirty="0" smtClean="0"/>
              <a:t>network uses conventional virtual channel flow control and uses a large amount of buffer space</a:t>
            </a:r>
          </a:p>
          <a:p>
            <a:r>
              <a:rPr lang="en-US" dirty="0" smtClean="0"/>
              <a:t>Trade-off between buffer storage requirement and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exploit structured wiring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Well controlled electrical parameters of wiring enable the use of high-performance circuits</a:t>
            </a:r>
          </a:p>
          <a:p>
            <a:r>
              <a:rPr lang="en-US" dirty="0" smtClean="0"/>
              <a:t>Circuits can be used to boost the bandwidth of individual wires</a:t>
            </a:r>
          </a:p>
          <a:p>
            <a:r>
              <a:rPr lang="en-US" dirty="0" smtClean="0"/>
              <a:t>Circuits can ease the overhead of buffers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Predictable electrical parameters enable high performance</a:t>
            </a:r>
            <a:br>
              <a:rPr lang="en-US" b="1" dirty="0" smtClean="0"/>
            </a:br>
            <a:r>
              <a:rPr lang="en-US" b="1" dirty="0" smtClean="0"/>
              <a:t>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Electrical characterization</a:t>
            </a:r>
          </a:p>
          <a:p>
            <a:r>
              <a:rPr lang="en-US" dirty="0" smtClean="0"/>
              <a:t>Potential late stage impact</a:t>
            </a:r>
          </a:p>
          <a:p>
            <a:r>
              <a:rPr lang="en-US" dirty="0" smtClean="0"/>
              <a:t>Parasitic capacitance</a:t>
            </a:r>
          </a:p>
          <a:p>
            <a:r>
              <a:rPr lang="en-US" dirty="0" smtClean="0"/>
              <a:t>Conservative circuits needed to drive these wires</a:t>
            </a:r>
          </a:p>
          <a:p>
            <a:r>
              <a:rPr lang="en-US" dirty="0" smtClean="0"/>
              <a:t>Synthesis tools oversize the drivers</a:t>
            </a:r>
          </a:p>
          <a:p>
            <a:r>
              <a:rPr lang="en-US" dirty="0" smtClean="0"/>
              <a:t>Long wires require repeaters at periodic intervals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Structures the wiring</a:t>
            </a:r>
          </a:p>
          <a:p>
            <a:r>
              <a:rPr lang="en-US" sz="2000" dirty="0" smtClean="0"/>
              <a:t>Defined precisely at the beginning</a:t>
            </a:r>
          </a:p>
          <a:p>
            <a:r>
              <a:rPr lang="en-US" sz="2000" dirty="0" smtClean="0"/>
              <a:t>Paths are optimized for signal integrity</a:t>
            </a:r>
          </a:p>
          <a:p>
            <a:r>
              <a:rPr lang="en-US" sz="2000" dirty="0" smtClean="0"/>
              <a:t>Structured wiring can be isolated from intra-tile wiring </a:t>
            </a:r>
          </a:p>
          <a:p>
            <a:r>
              <a:rPr lang="en-US" sz="2000" dirty="0" smtClean="0"/>
              <a:t>Enable the use of aggressive circuits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Unstructured Wires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On –chip interconnection networks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Facilitating reuse with a universal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Compatibility and inter-</a:t>
            </a:r>
            <a:r>
              <a:rPr lang="en-US" dirty="0" err="1" smtClean="0"/>
              <a:t>opearbility</a:t>
            </a:r>
            <a:endParaRPr lang="en-US" dirty="0" smtClean="0"/>
          </a:p>
          <a:p>
            <a:r>
              <a:rPr lang="en-US" dirty="0" smtClean="0"/>
              <a:t>Extending reuse to network components</a:t>
            </a:r>
          </a:p>
          <a:p>
            <a:pPr lvl="1"/>
            <a:r>
              <a:rPr lang="en-US" dirty="0" smtClean="0"/>
              <a:t>On-chip network is reusable</a:t>
            </a:r>
          </a:p>
          <a:p>
            <a:pPr lvl="1"/>
            <a:r>
              <a:rPr lang="en-US" dirty="0" smtClean="0"/>
              <a:t>Can dedicate more resources to design, validate and tune the network</a:t>
            </a:r>
          </a:p>
          <a:p>
            <a:pPr lvl="1"/>
            <a:r>
              <a:rPr lang="en-US" dirty="0" smtClean="0"/>
              <a:t>Flip side- fixing the die size will lead to wastage of on-chip area</a:t>
            </a:r>
          </a:p>
          <a:p>
            <a:r>
              <a:rPr lang="en-US" dirty="0" smtClean="0"/>
              <a:t>On-chip networks improve the duty factor of wires</a:t>
            </a:r>
          </a:p>
          <a:p>
            <a:pPr lvl="1"/>
            <a:r>
              <a:rPr lang="en-US" dirty="0" smtClean="0"/>
              <a:t>Shares the wires across many signals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 of structure, performance and modularity</a:t>
            </a:r>
          </a:p>
          <a:p>
            <a:r>
              <a:rPr lang="en-US" dirty="0" smtClean="0"/>
              <a:t>Well controlled electrical parameters in turn enable the use of high-performance circuits</a:t>
            </a:r>
          </a:p>
          <a:p>
            <a:r>
              <a:rPr lang="en-US" dirty="0" smtClean="0"/>
              <a:t>Enhances modularity by providing standard interface</a:t>
            </a:r>
          </a:p>
          <a:p>
            <a:pPr>
              <a:spcBef>
                <a:spcPct val="0"/>
              </a:spcBef>
              <a:buNone/>
            </a:pPr>
            <a:r>
              <a:rPr lang="en-US" sz="30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Challenges</a:t>
            </a:r>
          </a:p>
          <a:p>
            <a:r>
              <a:rPr lang="en-US" dirty="0" smtClean="0"/>
              <a:t>Topologies must balance power efficiency with wire utilization</a:t>
            </a:r>
          </a:p>
          <a:p>
            <a:r>
              <a:rPr lang="en-US" dirty="0" smtClean="0"/>
              <a:t>New flow control methods are required</a:t>
            </a:r>
          </a:p>
          <a:p>
            <a:r>
              <a:rPr lang="en-US" dirty="0" smtClean="0"/>
              <a:t>N</a:t>
            </a:r>
            <a:r>
              <a:rPr lang="en-US" smtClean="0"/>
              <a:t>etwork </a:t>
            </a:r>
            <a:r>
              <a:rPr lang="en-US" dirty="0" smtClean="0"/>
              <a:t>interface support a wide variety of protocols and data widths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en-US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algn="ctr"/>
            <a:endParaRPr lang="en-US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algn="ctr"/>
            <a:endParaRPr lang="en-US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algn="ctr"/>
            <a:r>
              <a:rPr lang="en-US" sz="4000" cap="small" dirty="0" smtClean="0">
                <a:solidFill>
                  <a:srgbClr val="575F6D"/>
                </a:solidFill>
                <a:ea typeface="+mj-ea"/>
                <a:cs typeface="+mj-cs"/>
              </a:rPr>
              <a:t>Questions</a:t>
            </a:r>
            <a:r>
              <a:rPr lang="en-US" sz="4000" cap="small" dirty="0" smtClean="0">
                <a:solidFill>
                  <a:srgbClr val="575F6D"/>
                </a:solidFill>
                <a:ea typeface="+mj-ea"/>
                <a:cs typeface="+mj-cs"/>
              </a:rPr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On-chip interconnect network/ </a:t>
            </a:r>
            <a:r>
              <a:rPr lang="en-US" dirty="0" err="1" smtClean="0"/>
              <a:t>NoC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layered-stack approach to the design of the on-chip </a:t>
            </a:r>
            <a:r>
              <a:rPr lang="en-US" dirty="0" err="1" smtClean="0"/>
              <a:t>intercore</a:t>
            </a:r>
            <a:r>
              <a:rPr lang="en-US" dirty="0" smtClean="0"/>
              <a:t> communications is called the Network-on-Chip (NOC) methodology</a:t>
            </a:r>
          </a:p>
          <a:p>
            <a:r>
              <a:rPr lang="en-US" dirty="0" smtClean="0"/>
              <a:t>New approach to design the communication subsystem of a System-on-Chip.</a:t>
            </a:r>
          </a:p>
          <a:p>
            <a:r>
              <a:rPr lang="en-US" dirty="0" smtClean="0"/>
              <a:t>Asynchronous clocking</a:t>
            </a:r>
          </a:p>
          <a:p>
            <a:r>
              <a:rPr lang="en-US" dirty="0" smtClean="0"/>
              <a:t>Networking theories and systematic networking methods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what a typical layout looks like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0650" y="2132012"/>
            <a:ext cx="56007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Replace design-specific global on-chip wiring with a general-purpose on-chip interconnection network.</a:t>
            </a:r>
          </a:p>
          <a:p>
            <a:r>
              <a:rPr lang="en-US" dirty="0" smtClean="0"/>
              <a:t>Connect top level modules by dedicated wires connect them to a network that routes packet between them.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on-chip network</a:t>
            </a:r>
            <a:endParaRPr lang="en-US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24095" y="2290962"/>
            <a:ext cx="3523810" cy="319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12mm x 12mm chip in 0.1mm CMOS technology with an 0.5mm minimum wire pitch</a:t>
            </a:r>
          </a:p>
          <a:p>
            <a:r>
              <a:rPr lang="en-US" dirty="0" smtClean="0"/>
              <a:t>network uses a 2-dimensional folded torus topology with the nodes 0-3 in each row cyclically connected in the order 0,2,3,1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port</a:t>
            </a:r>
            <a:br>
              <a:rPr lang="en-US" dirty="0" smtClean="0"/>
            </a:br>
            <a:r>
              <a:rPr lang="en-US" dirty="0" smtClean="0"/>
              <a:t>Datagram interface to each 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Start of new packet (head)</a:t>
            </a:r>
          </a:p>
          <a:p>
            <a:r>
              <a:rPr lang="en-US" dirty="0" smtClean="0"/>
              <a:t>Continuation of a packet (body)</a:t>
            </a:r>
          </a:p>
          <a:p>
            <a:r>
              <a:rPr lang="en-US" dirty="0" smtClean="0"/>
              <a:t>End of packet (tail)</a:t>
            </a:r>
          </a:p>
          <a:p>
            <a:r>
              <a:rPr lang="en-US" dirty="0" smtClean="0"/>
              <a:t>Idle cycle (idle)</a:t>
            </a:r>
          </a:p>
          <a:p>
            <a:r>
              <a:rPr lang="en-US" dirty="0" smtClean="0"/>
              <a:t>Logarithmically encodes the size of the data in the data field from 0 (1 bit) to 8 (256 bits)</a:t>
            </a:r>
          </a:p>
          <a:p>
            <a:r>
              <a:rPr lang="en-US" dirty="0" smtClean="0"/>
              <a:t>Specifies which of eight virtual channels this packet may be routed on</a:t>
            </a:r>
          </a:p>
          <a:p>
            <a:r>
              <a:rPr lang="en-US" dirty="0" smtClean="0"/>
              <a:t>A source route that specifies two bits for each hop (left, right, straight, or extract).</a:t>
            </a:r>
          </a:p>
          <a:p>
            <a:r>
              <a:rPr lang="en-US" dirty="0" smtClean="0"/>
              <a:t>A signal from the network back to the client indicating that the network is ready to accept the next flit on each virtual channel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1371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</a:t>
            </a:r>
          </a:p>
          <a:p>
            <a:pPr algn="ctr"/>
            <a:r>
              <a:rPr lang="en-US" dirty="0" smtClean="0"/>
              <a:t>2 Bits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1371600"/>
            <a:ext cx="1219200" cy="1066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SIZE</a:t>
            </a:r>
          </a:p>
          <a:p>
            <a:pPr algn="ctr"/>
            <a:r>
              <a:rPr lang="en-US" dirty="0" smtClean="0"/>
              <a:t>4 Bits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1371600"/>
            <a:ext cx="16764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CHANNEL</a:t>
            </a:r>
          </a:p>
          <a:p>
            <a:pPr algn="ctr"/>
            <a:r>
              <a:rPr lang="en-US" dirty="0" smtClean="0"/>
              <a:t>8 Bits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24400" y="1371600"/>
            <a:ext cx="1600200" cy="1066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 </a:t>
            </a:r>
          </a:p>
          <a:p>
            <a:pPr algn="ctr"/>
            <a:r>
              <a:rPr lang="en-US" dirty="0" smtClean="0"/>
              <a:t>16 Bits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24600" y="1371600"/>
            <a:ext cx="1447800" cy="1066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READY</a:t>
            </a:r>
          </a:p>
          <a:p>
            <a:pPr algn="ctr"/>
            <a:r>
              <a:rPr lang="en-US" dirty="0" smtClean="0"/>
              <a:t>8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Registers:</a:t>
            </a:r>
          </a:p>
          <a:p>
            <a:pPr lvl="1"/>
            <a:r>
              <a:rPr lang="en-US" dirty="0" smtClean="0"/>
              <a:t>U</a:t>
            </a:r>
            <a:r>
              <a:rPr lang="en-US" dirty="0" smtClean="0"/>
              <a:t>sed </a:t>
            </a:r>
            <a:r>
              <a:rPr lang="en-US" dirty="0" smtClean="0"/>
              <a:t>to reserve resources for particular virtual channels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rovide </a:t>
            </a:r>
            <a:r>
              <a:rPr lang="en-US" dirty="0" smtClean="0"/>
              <a:t>time-slot reservations for certain classes of traffic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re-scheduling </a:t>
            </a:r>
            <a:r>
              <a:rPr lang="en-US" dirty="0" smtClean="0"/>
              <a:t>provides guaranteed, predictable performance for latency-critical or jitter-critical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 level protocol on </a:t>
            </a:r>
            <a:r>
              <a:rPr lang="en-US" smtClean="0"/>
              <a:t>Simple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Services  that can be provided to network clients:</a:t>
            </a:r>
          </a:p>
          <a:p>
            <a:pPr lvl="1"/>
            <a:r>
              <a:rPr lang="en-US" dirty="0" smtClean="0"/>
              <a:t>Memory read/write service</a:t>
            </a:r>
          </a:p>
          <a:p>
            <a:pPr lvl="1"/>
            <a:r>
              <a:rPr lang="en-US" dirty="0" smtClean="0"/>
              <a:t>A flow-controlled data stream</a:t>
            </a:r>
          </a:p>
          <a:p>
            <a:pPr lvl="1"/>
            <a:r>
              <a:rPr lang="en-US" dirty="0" smtClean="0"/>
              <a:t>A logical wire to the client</a:t>
            </a:r>
          </a:p>
          <a:p>
            <a:pPr lvl="1"/>
            <a:r>
              <a:rPr lang="en-US" dirty="0" smtClean="0"/>
              <a:t>Provide a translation from a destination node to a route</a:t>
            </a:r>
          </a:p>
          <a:p>
            <a:r>
              <a:rPr lang="en-US" dirty="0" smtClean="0"/>
              <a:t>The logic to implement many higher-level services on top of the simple network will be made readily available so it won’t have to be independently redesigned with each module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ving SoC design... Beyond the No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Router Architecture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Is needed at each tile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Consists of 5 input and output controllers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32729"/>
            <a:ext cx="3657600" cy="334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3156" y="2590800"/>
            <a:ext cx="375264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850</TotalTime>
  <Words>766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Route Packets, Not Wires: On-Chip Interconnection Networks</vt:lpstr>
      <vt:lpstr>On-chip interconnect network/ NoC</vt:lpstr>
      <vt:lpstr>This is what a typical layout looks like</vt:lpstr>
      <vt:lpstr>Proposal </vt:lpstr>
      <vt:lpstr>A simple on-chip network</vt:lpstr>
      <vt:lpstr>Input port Datagram interface to each tile</vt:lpstr>
      <vt:lpstr>Other resources</vt:lpstr>
      <vt:lpstr>Higher level protocol on Simple interface</vt:lpstr>
      <vt:lpstr>Router Architecture</vt:lpstr>
      <vt:lpstr>Pros and Cons</vt:lpstr>
      <vt:lpstr>Topologies to utilize the abundant wiring resources</vt:lpstr>
      <vt:lpstr>Flow control methods to reduce Buffer count</vt:lpstr>
      <vt:lpstr>Need to exploit structured wiring</vt:lpstr>
      <vt:lpstr>Predictable electrical parameters enable high performance circuits</vt:lpstr>
      <vt:lpstr>Facilitating reuse with a universal interface</vt:lpstr>
      <vt:lpstr>Conclusion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 Packets, Not Wires: On-Chip Interconnection Networks</dc:title>
  <dc:creator>Sharvari</dc:creator>
  <cp:lastModifiedBy>Sharvari</cp:lastModifiedBy>
  <cp:revision>81</cp:revision>
  <dcterms:created xsi:type="dcterms:W3CDTF">2010-02-06T21:21:05Z</dcterms:created>
  <dcterms:modified xsi:type="dcterms:W3CDTF">2010-02-12T00:25:04Z</dcterms:modified>
</cp:coreProperties>
</file>