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3F76C50-CAB7-4945-A1D1-728A69B638AE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52341-8BBD-4B77-9957-90ED57872EA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6C50-CAB7-4945-A1D1-728A69B638AE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2341-8BBD-4B77-9957-90ED57872E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3F76C50-CAB7-4945-A1D1-728A69B638AE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52341-8BBD-4B77-9957-90ED57872EA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6C50-CAB7-4945-A1D1-728A69B638AE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52341-8BBD-4B77-9957-90ED57872EA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6C50-CAB7-4945-A1D1-728A69B638AE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52341-8BBD-4B77-9957-90ED57872EA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3F76C50-CAB7-4945-A1D1-728A69B638AE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52341-8BBD-4B77-9957-90ED57872EA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3F76C50-CAB7-4945-A1D1-728A69B638AE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52341-8BBD-4B77-9957-90ED57872EA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6C50-CAB7-4945-A1D1-728A69B638AE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52341-8BBD-4B77-9957-90ED57872E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6C50-CAB7-4945-A1D1-728A69B638AE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52341-8BBD-4B77-9957-90ED57872E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6C50-CAB7-4945-A1D1-728A69B638AE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52341-8BBD-4B77-9957-90ED57872EA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3F76C50-CAB7-4945-A1D1-728A69B638AE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52341-8BBD-4B77-9957-90ED57872EA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3F76C50-CAB7-4945-A1D1-728A69B638AE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52341-8BBD-4B77-9957-90ED57872EA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/ Hardware Partitioning Techniques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SHaPES</a:t>
            </a:r>
            <a:r>
              <a:rPr lang="en-US" dirty="0" smtClean="0"/>
              <a:t>: A New Approach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Formulating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Under this model, all tasks start out initially in software.  Rejecting a task implies it should be implemented in hardware.</a:t>
            </a:r>
          </a:p>
          <a:p>
            <a:r>
              <a:rPr lang="en-US" dirty="0" smtClean="0"/>
              <a:t>Since hardware is always assumed to be fast-enough for a task, you could cheat and reject all tasks, but that’s not realistic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Formulating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Violations are modeled as “costs;”  the further past the deadline a task completes and the higher the weight of the task, the higher the penalty</a:t>
            </a:r>
          </a:p>
          <a:p>
            <a:r>
              <a:rPr lang="en-US" dirty="0" smtClean="0"/>
              <a:t>Delegating a task to hardware is also modeled as a cost, called the “rejection cost,” represented by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j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Formulating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Thus, the crux of the problem is: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Partition the set of tasks such that the sum of costs incurred by overtime software tasks and the rejection costs incurred by implementing a task in hardware are minimized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Formulating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But, sometimes a task has to wait around for other tasks to complete before they can start!</a:t>
            </a:r>
          </a:p>
          <a:p>
            <a:r>
              <a:rPr lang="en-US" dirty="0" smtClean="0"/>
              <a:t>These dependencies are accounted for and are referred to as “precedence constraints” in the paper.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Solving The Scheduling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Scheduling a set of jobs to minimize overall tardiness is an old problem (older than you)</a:t>
            </a:r>
          </a:p>
          <a:p>
            <a:r>
              <a:rPr lang="en-US" dirty="0" smtClean="0"/>
              <a:t>Some simple approaches are:</a:t>
            </a:r>
          </a:p>
          <a:p>
            <a:pPr lvl="1"/>
            <a:r>
              <a:rPr lang="en-US" dirty="0" smtClean="0"/>
              <a:t>Earliest Due Date (EDD)</a:t>
            </a:r>
          </a:p>
          <a:p>
            <a:pPr lvl="1"/>
            <a:r>
              <a:rPr lang="en-US" dirty="0" smtClean="0"/>
              <a:t>Shortest Processing Time First (SPT)</a:t>
            </a:r>
          </a:p>
          <a:p>
            <a:r>
              <a:rPr lang="en-US" dirty="0" smtClean="0"/>
              <a:t>This paper, however, uses ATC or </a:t>
            </a:r>
            <a:r>
              <a:rPr lang="en-US" i="1" dirty="0" smtClean="0"/>
              <a:t>Apparent Tardiness Cost</a:t>
            </a:r>
          </a:p>
          <a:p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Solving The Scheduling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Tasks are scheduled in non-increasing priority with priority defined as: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143000" y="3124200"/>
          <a:ext cx="6629401" cy="2068749"/>
        </p:xfrm>
        <a:graphic>
          <a:graphicData uri="http://schemas.openxmlformats.org/presentationml/2006/ole">
            <p:oleObj spid="_x0000_s1026" name="Equation" r:id="rId3" imgW="179064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Solving The Scheduling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Note that the formula includes the processing time of the subsequent task</a:t>
            </a:r>
          </a:p>
          <a:p>
            <a:r>
              <a:rPr lang="en-US" dirty="0" smtClean="0"/>
              <a:t>Thus, that value is replaced with </a:t>
            </a:r>
            <a:r>
              <a:rPr lang="en-US" dirty="0" err="1" smtClean="0"/>
              <a:t>kp</a:t>
            </a:r>
            <a:r>
              <a:rPr lang="en-US" dirty="0" smtClean="0"/>
              <a:t>, where p is the average execution time, and k is a look-ahead factor whose value depends on how many tasks are completing late.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Solving The Scheduling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ATC dispatching is basically a proportion of the weight to the execution time, scaled by how much time you still have to schedule the task</a:t>
            </a:r>
          </a:p>
          <a:p>
            <a:r>
              <a:rPr lang="en-US" dirty="0" smtClean="0"/>
              <a:t>Thus, the priority of a task increases the closer you are to its deadline</a:t>
            </a:r>
          </a:p>
          <a:p>
            <a:r>
              <a:rPr lang="en-US" dirty="0" smtClean="0"/>
              <a:t>Good News:  The algorithm still works pretty well even if your processing time estimates contain errors (but that’s another paper)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Idleness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971800"/>
          </a:xfrm>
        </p:spPr>
        <p:txBody>
          <a:bodyPr/>
          <a:lstStyle/>
          <a:p>
            <a:r>
              <a:rPr lang="en-US" dirty="0" smtClean="0"/>
              <a:t>Basic Idea:  ATC designates a task that should be run next, but its release time has not yet been reached.  The system will have to sit idle until that time is reached.</a:t>
            </a:r>
            <a:endParaRPr lang="en-US" dirty="0" smtClean="0"/>
          </a:p>
          <a:p>
            <a:r>
              <a:rPr lang="en-US" dirty="0" smtClean="0"/>
              <a:t>Solution: Scale the priority of a task proportional to this idleness:</a:t>
            </a:r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28800" y="4572000"/>
          <a:ext cx="5105400" cy="1796344"/>
        </p:xfrm>
        <a:graphic>
          <a:graphicData uri="http://schemas.openxmlformats.org/presentationml/2006/ole">
            <p:oleObj spid="_x0000_s2050" name="Equation" r:id="rId3" imgW="13716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Rubber Hits The Road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Start with all tasks initially in software partition</a:t>
            </a:r>
          </a:p>
          <a:p>
            <a:r>
              <a:rPr lang="en-US" dirty="0" smtClean="0"/>
              <a:t>At a given time t, take the task with the largest ATC</a:t>
            </a:r>
          </a:p>
          <a:p>
            <a:r>
              <a:rPr lang="en-US" dirty="0" smtClean="0"/>
              <a:t>Multiply its weight by its tardiness (completion time – deadline)</a:t>
            </a:r>
          </a:p>
          <a:p>
            <a:r>
              <a:rPr lang="en-US" dirty="0" smtClean="0"/>
              <a:t>If the above cost is greater than its rejection cost, reject it to hardware and pick another task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r>
              <a:rPr lang="en-US" dirty="0" smtClean="0"/>
              <a:t>The allocation of a system’s functionality into hardware and software components has a significant impact on total system cost.</a:t>
            </a:r>
          </a:p>
          <a:p>
            <a:r>
              <a:rPr lang="en-US" dirty="0" smtClean="0"/>
              <a:t>Partitioning algorithms usually target one of the following types of systems:</a:t>
            </a:r>
          </a:p>
          <a:p>
            <a:pPr lvl="1"/>
            <a:r>
              <a:rPr lang="en-US" dirty="0" smtClean="0"/>
              <a:t>Single-processor, single-ASIC (or FPGA) SOC</a:t>
            </a:r>
          </a:p>
          <a:p>
            <a:pPr lvl="1"/>
            <a:r>
              <a:rPr lang="en-US" dirty="0" smtClean="0"/>
              <a:t>Multiple processing element (PE), distributed heterogeneous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Rubber Hits The Road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Repeat this until you have an ordered set of software tasks, and a set of tasks that have been rejected to hardware.</a:t>
            </a:r>
          </a:p>
          <a:p>
            <a:r>
              <a:rPr lang="en-US" dirty="0" smtClean="0"/>
              <a:t>Re-run the algorithm for the hardware tasks with appropriate processing times.</a:t>
            </a:r>
          </a:p>
          <a:p>
            <a:r>
              <a:rPr lang="en-US" dirty="0" smtClean="0"/>
              <a:t>If you have no rejected hardware tasks, you’re done!</a:t>
            </a:r>
          </a:p>
          <a:p>
            <a:r>
              <a:rPr lang="en-US" dirty="0" smtClean="0"/>
              <a:t>If you do have rejected hardware tasks, you need to pick different hardware and start over.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4" name="Content Placeholder 3" descr="Fotosearch_HandRaise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943600" y="1600200"/>
            <a:ext cx="2998663" cy="4495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three main sub-problems that must be solved when determining the hardware-software partitioning of a system:</a:t>
            </a:r>
          </a:p>
          <a:p>
            <a:pPr lvl="1"/>
            <a:r>
              <a:rPr lang="en-US" u="sng" dirty="0" smtClean="0"/>
              <a:t>Functional Clustering</a:t>
            </a:r>
            <a:r>
              <a:rPr lang="en-US" dirty="0" smtClean="0"/>
              <a:t> – cluster system functionality into a set of tasks</a:t>
            </a:r>
          </a:p>
          <a:p>
            <a:pPr lvl="1"/>
            <a:r>
              <a:rPr lang="en-US" u="sng" dirty="0" smtClean="0"/>
              <a:t>Allocation</a:t>
            </a:r>
            <a:r>
              <a:rPr lang="en-US" dirty="0" smtClean="0"/>
              <a:t> – allocate a task to either hardware or software</a:t>
            </a:r>
          </a:p>
          <a:p>
            <a:pPr lvl="1"/>
            <a:r>
              <a:rPr lang="en-US" u="sng" dirty="0" smtClean="0"/>
              <a:t>Scheduling</a:t>
            </a:r>
            <a:r>
              <a:rPr lang="en-US" dirty="0" smtClean="0"/>
              <a:t> – schedule tasks to ensure correct timing</a:t>
            </a:r>
          </a:p>
          <a:p>
            <a:r>
              <a:rPr lang="en-US" dirty="0" smtClean="0"/>
              <a:t>These problems are independent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These are hard problems!</a:t>
            </a:r>
          </a:p>
          <a:p>
            <a:pPr lvl="1"/>
            <a:r>
              <a:rPr lang="en-US" dirty="0" smtClean="0"/>
              <a:t>Allocation and scheduling are NP-hard</a:t>
            </a:r>
          </a:p>
          <a:p>
            <a:pPr lvl="1"/>
            <a:r>
              <a:rPr lang="en-US" dirty="0" smtClean="0"/>
              <a:t>There’s an exponential number of different possible clusters</a:t>
            </a:r>
          </a:p>
          <a:p>
            <a:r>
              <a:rPr lang="en-US" dirty="0" smtClean="0"/>
              <a:t>Huh?</a:t>
            </a:r>
          </a:p>
          <a:p>
            <a:pPr lvl="1"/>
            <a:r>
              <a:rPr lang="en-US" dirty="0" smtClean="0"/>
              <a:t>NP-hard means </a:t>
            </a:r>
            <a:r>
              <a:rPr lang="en-US" dirty="0" err="1" smtClean="0"/>
              <a:t>superpolynomial</a:t>
            </a:r>
            <a:r>
              <a:rPr lang="en-US" dirty="0" smtClean="0"/>
              <a:t> time (e.g. O(2^N))</a:t>
            </a:r>
          </a:p>
          <a:p>
            <a:pPr lvl="1"/>
            <a:r>
              <a:rPr lang="en-US" dirty="0" smtClean="0"/>
              <a:t>We’ll have to use a heuristics based approach if we want to get a solution in our lifetime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Heuristic-based solutions have their own problems</a:t>
            </a:r>
          </a:p>
          <a:p>
            <a:pPr lvl="1"/>
            <a:r>
              <a:rPr lang="en-US" u="sng" dirty="0" smtClean="0"/>
              <a:t>Random Search:</a:t>
            </a:r>
            <a:r>
              <a:rPr lang="en-US" dirty="0" smtClean="0"/>
              <a:t> takes a long time</a:t>
            </a:r>
          </a:p>
          <a:p>
            <a:pPr lvl="1"/>
            <a:r>
              <a:rPr lang="en-US" u="sng" dirty="0" smtClean="0"/>
              <a:t>Iterative Improvement:</a:t>
            </a:r>
            <a:r>
              <a:rPr lang="en-US" dirty="0" smtClean="0"/>
              <a:t> quality of final solution proportional to quality of initial revision</a:t>
            </a:r>
          </a:p>
          <a:p>
            <a:pPr lvl="1"/>
            <a:r>
              <a:rPr lang="en-US" u="sng" dirty="0" smtClean="0"/>
              <a:t>Constructive:</a:t>
            </a:r>
            <a:r>
              <a:rPr lang="en-US" dirty="0" smtClean="0"/>
              <a:t>  yields good solutions, good execution time, etc., but scheduling is a bi-product, not the main focus.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you </a:t>
            </a:r>
            <a:r>
              <a:rPr lang="en-US" dirty="0" err="1" smtClean="0"/>
              <a:t>gonna</a:t>
            </a:r>
            <a:r>
              <a:rPr lang="en-US" dirty="0" smtClean="0"/>
              <a:t> call?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6000" dirty="0" err="1" smtClean="0"/>
              <a:t>SHaPES</a:t>
            </a:r>
            <a:endParaRPr lang="en-US" sz="6000" dirty="0" smtClean="0"/>
          </a:p>
          <a:p>
            <a:pPr algn="ctr">
              <a:buNone/>
            </a:pP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“Software-Hardware Partitioning For Embedded Systems”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Formulating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approach assumes a single microprocessor and single ASIC SOC as the target platform</a:t>
            </a:r>
          </a:p>
          <a:p>
            <a:r>
              <a:rPr lang="en-US" dirty="0" smtClean="0"/>
              <a:t>Looks at the partitioning problem as a real-time scheduling problem… we’re scheduling a set of periodic and sporadic tasks</a:t>
            </a:r>
          </a:p>
          <a:p>
            <a:r>
              <a:rPr lang="en-US" dirty="0" smtClean="0"/>
              <a:t>Tasks are implemented either completely in hardware or software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Formulating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Implementation Costs We Care About:</a:t>
            </a:r>
          </a:p>
          <a:p>
            <a:pPr lvl="1"/>
            <a:r>
              <a:rPr lang="en-US" dirty="0" smtClean="0"/>
              <a:t>Hardware Area</a:t>
            </a:r>
          </a:p>
          <a:p>
            <a:pPr lvl="1"/>
            <a:r>
              <a:rPr lang="en-US" dirty="0" smtClean="0"/>
              <a:t>Power Consumption</a:t>
            </a:r>
          </a:p>
          <a:p>
            <a:pPr lvl="1"/>
            <a:r>
              <a:rPr lang="en-US" dirty="0" smtClean="0"/>
              <a:t>Timing Constraints</a:t>
            </a:r>
          </a:p>
          <a:p>
            <a:r>
              <a:rPr lang="en-US" dirty="0" smtClean="0"/>
              <a:t>But, a scheduling problem can’t model size and power constraints!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Formulating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Hard-timing constraints modeled as follows:</a:t>
            </a:r>
          </a:p>
          <a:p>
            <a:pPr lvl="1"/>
            <a:r>
              <a:rPr lang="en-US" dirty="0" smtClean="0"/>
              <a:t>Processing Time (</a:t>
            </a:r>
            <a:r>
              <a:rPr lang="en-US" dirty="0" err="1" smtClean="0"/>
              <a:t>p</a:t>
            </a:r>
            <a:r>
              <a:rPr lang="en-US" baseline="-25000" dirty="0" err="1" smtClean="0"/>
              <a:t>j</a:t>
            </a:r>
            <a:r>
              <a:rPr lang="en-US" dirty="0" smtClean="0"/>
              <a:t>):  How long it takes a task to execute on the microprocessor </a:t>
            </a:r>
            <a:r>
              <a:rPr lang="en-US" dirty="0" err="1" smtClean="0"/>
              <a:t>uninterupted</a:t>
            </a:r>
            <a:endParaRPr lang="en-US" dirty="0" smtClean="0"/>
          </a:p>
          <a:p>
            <a:pPr lvl="1"/>
            <a:r>
              <a:rPr lang="en-US" dirty="0" smtClean="0"/>
              <a:t>Release Time 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j</a:t>
            </a:r>
            <a:r>
              <a:rPr lang="en-US" dirty="0" smtClean="0"/>
              <a:t>):  The earliest moment as which a task can begin execution</a:t>
            </a:r>
          </a:p>
          <a:p>
            <a:pPr lvl="1"/>
            <a:r>
              <a:rPr lang="en-US" dirty="0" smtClean="0"/>
              <a:t>Deadline (</a:t>
            </a:r>
            <a:r>
              <a:rPr lang="en-US" dirty="0" err="1" smtClean="0"/>
              <a:t>d</a:t>
            </a:r>
            <a:r>
              <a:rPr lang="en-US" baseline="-25000" dirty="0" err="1" smtClean="0"/>
              <a:t>j</a:t>
            </a:r>
            <a:r>
              <a:rPr lang="en-US" dirty="0" smtClean="0"/>
              <a:t>):  The time by which the task should be completed</a:t>
            </a:r>
          </a:p>
          <a:p>
            <a:pPr lvl="1"/>
            <a:r>
              <a:rPr lang="en-US" dirty="0" smtClean="0"/>
              <a:t>Weight (</a:t>
            </a:r>
            <a:r>
              <a:rPr lang="en-US" dirty="0" err="1" smtClean="0"/>
              <a:t>w</a:t>
            </a:r>
            <a:r>
              <a:rPr lang="en-US" baseline="-25000" dirty="0" err="1" smtClean="0"/>
              <a:t>j</a:t>
            </a:r>
            <a:r>
              <a:rPr lang="en-US" dirty="0" smtClean="0"/>
              <a:t>):  The importance of a task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375</TotalTime>
  <Words>867</Words>
  <Application>Microsoft Office PowerPoint</Application>
  <PresentationFormat>On-screen Show (4:3)</PresentationFormat>
  <Paragraphs>86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Median</vt:lpstr>
      <vt:lpstr>Microsoft Equation 3.0</vt:lpstr>
      <vt:lpstr>Software / Hardware Partitioning Techniques</vt:lpstr>
      <vt:lpstr>Background</vt:lpstr>
      <vt:lpstr>Background</vt:lpstr>
      <vt:lpstr>Background</vt:lpstr>
      <vt:lpstr>Background</vt:lpstr>
      <vt:lpstr>Who you gonna call?</vt:lpstr>
      <vt:lpstr>Formulating The Problem</vt:lpstr>
      <vt:lpstr>Formulating The Problem</vt:lpstr>
      <vt:lpstr>Formulating The Problem</vt:lpstr>
      <vt:lpstr>Formulating The Problem</vt:lpstr>
      <vt:lpstr>Formulating The Problem</vt:lpstr>
      <vt:lpstr>Formulating The Problem</vt:lpstr>
      <vt:lpstr>Formulating The Problem</vt:lpstr>
      <vt:lpstr>Solving The Scheduling Problem</vt:lpstr>
      <vt:lpstr>Solving The Scheduling Problem</vt:lpstr>
      <vt:lpstr>Solving The Scheduling Problem</vt:lpstr>
      <vt:lpstr>Solving The Scheduling Problem</vt:lpstr>
      <vt:lpstr>Dealing With Idleness</vt:lpstr>
      <vt:lpstr>Rubber Hits The Road</vt:lpstr>
      <vt:lpstr>Rubber Hits The Road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Dzenitis</dc:creator>
  <cp:lastModifiedBy>David Dzenitis</cp:lastModifiedBy>
  <cp:revision>34</cp:revision>
  <dcterms:created xsi:type="dcterms:W3CDTF">2010-03-19T04:25:55Z</dcterms:created>
  <dcterms:modified xsi:type="dcterms:W3CDTF">2010-03-19T10:41:38Z</dcterms:modified>
</cp:coreProperties>
</file>