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76" r:id="rId3"/>
    <p:sldId id="259" r:id="rId4"/>
    <p:sldId id="304" r:id="rId5"/>
    <p:sldId id="315" r:id="rId6"/>
    <p:sldId id="306" r:id="rId7"/>
    <p:sldId id="328" r:id="rId8"/>
    <p:sldId id="327" r:id="rId9"/>
    <p:sldId id="316" r:id="rId10"/>
    <p:sldId id="313" r:id="rId11"/>
    <p:sldId id="317" r:id="rId12"/>
    <p:sldId id="318" r:id="rId13"/>
    <p:sldId id="319" r:id="rId14"/>
    <p:sldId id="320" r:id="rId15"/>
    <p:sldId id="321" r:id="rId16"/>
    <p:sldId id="326" r:id="rId17"/>
    <p:sldId id="322" r:id="rId18"/>
    <p:sldId id="323" r:id="rId19"/>
    <p:sldId id="324" r:id="rId20"/>
    <p:sldId id="325" r:id="rId21"/>
    <p:sldId id="267" r:id="rId22"/>
    <p:sldId id="30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08F"/>
    <a:srgbClr val="211E54"/>
    <a:srgbClr val="F4E59C"/>
    <a:srgbClr val="DDDDDD"/>
    <a:srgbClr val="B2B2B2"/>
    <a:srgbClr val="D476D6"/>
    <a:srgbClr val="00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88323" autoAdjust="0"/>
  </p:normalViewPr>
  <p:slideViewPr>
    <p:cSldViewPr>
      <p:cViewPr varScale="1">
        <p:scale>
          <a:sx n="91" d="100"/>
          <a:sy n="91" d="100"/>
        </p:scale>
        <p:origin x="-4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u\Desktop\New%20Microsoft%20Office%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6"/>
  <c:chart>
    <c:plotArea>
      <c:layout>
        <c:manualLayout>
          <c:layoutTarget val="inner"/>
          <c:xMode val="edge"/>
          <c:yMode val="edge"/>
          <c:x val="9.8548268356699373E-2"/>
          <c:y val="5.2272727272727283E-2"/>
          <c:w val="0.8844461309806152"/>
          <c:h val="0.79822506561679785"/>
        </c:manualLayout>
      </c:layout>
      <c:barChart>
        <c:barDir val="col"/>
        <c:grouping val="clustered"/>
        <c:ser>
          <c:idx val="0"/>
          <c:order val="0"/>
          <c:tx>
            <c:v>Colck cycle reduction</c:v>
          </c:tx>
          <c:cat>
            <c:strLit>
              <c:ptCount val="4"/>
              <c:pt idx="0">
                <c:v>case 2</c:v>
              </c:pt>
              <c:pt idx="1">
                <c:v> case 3</c:v>
              </c:pt>
              <c:pt idx="2">
                <c:v> case 4</c:v>
              </c:pt>
              <c:pt idx="3">
                <c:v> case 5</c:v>
              </c:pt>
            </c:strLit>
          </c:cat>
          <c:val>
            <c:numRef>
              <c:f>Sheet1!$C$1:$C$4</c:f>
              <c:numCache>
                <c:formatCode>General</c:formatCode>
                <c:ptCount val="4"/>
                <c:pt idx="0">
                  <c:v>0.55550999999999984</c:v>
                </c:pt>
                <c:pt idx="1">
                  <c:v>0.22277000000000002</c:v>
                </c:pt>
                <c:pt idx="2">
                  <c:v>0.46509</c:v>
                </c:pt>
                <c:pt idx="3">
                  <c:v>0.42466000000000004</c:v>
                </c:pt>
              </c:numCache>
            </c:numRef>
          </c:val>
        </c:ser>
        <c:ser>
          <c:idx val="1"/>
          <c:order val="1"/>
          <c:tx>
            <c:v>Instruction reduction</c:v>
          </c:tx>
          <c:cat>
            <c:strLit>
              <c:ptCount val="4"/>
              <c:pt idx="0">
                <c:v>case 2</c:v>
              </c:pt>
              <c:pt idx="1">
                <c:v> case 3</c:v>
              </c:pt>
              <c:pt idx="2">
                <c:v> case 4</c:v>
              </c:pt>
              <c:pt idx="3">
                <c:v> case 5</c:v>
              </c:pt>
            </c:strLit>
          </c:cat>
          <c:val>
            <c:numRef>
              <c:f>Sheet1!$D$1:$D$4</c:f>
              <c:numCache>
                <c:formatCode>General</c:formatCode>
                <c:ptCount val="4"/>
                <c:pt idx="0">
                  <c:v>0.50049999999999983</c:v>
                </c:pt>
                <c:pt idx="1">
                  <c:v>0.17080999999999999</c:v>
                </c:pt>
                <c:pt idx="2">
                  <c:v>0.41392000000000007</c:v>
                </c:pt>
                <c:pt idx="3">
                  <c:v>0.36989000000000005</c:v>
                </c:pt>
              </c:numCache>
            </c:numRef>
          </c:val>
        </c:ser>
        <c:axId val="45040768"/>
        <c:axId val="45042304"/>
      </c:barChart>
      <c:catAx>
        <c:axId val="45040768"/>
        <c:scaling>
          <c:orientation val="minMax"/>
        </c:scaling>
        <c:axPos val="b"/>
        <c:tickLblPos val="nextTo"/>
        <c:txPr>
          <a:bodyPr/>
          <a:lstStyle/>
          <a:p>
            <a:pPr>
              <a:defRPr sz="1200" baseline="0"/>
            </a:pPr>
            <a:endParaRPr lang="en-US"/>
          </a:p>
        </c:txPr>
        <c:crossAx val="45042304"/>
        <c:crosses val="autoZero"/>
        <c:auto val="1"/>
        <c:lblAlgn val="ctr"/>
        <c:lblOffset val="100"/>
      </c:catAx>
      <c:valAx>
        <c:axId val="45042304"/>
        <c:scaling>
          <c:orientation val="minMax"/>
        </c:scaling>
        <c:axPos val="l"/>
        <c:majorGridlines/>
        <c:numFmt formatCode="General" sourceLinked="1"/>
        <c:tickLblPos val="nextTo"/>
        <c:crossAx val="45040768"/>
        <c:crosses val="autoZero"/>
        <c:crossBetween val="between"/>
      </c:valAx>
    </c:plotArea>
    <c:legend>
      <c:legendPos val="r"/>
      <c:layout>
        <c:manualLayout>
          <c:xMode val="edge"/>
          <c:yMode val="edge"/>
          <c:x val="0.66787839020122497"/>
          <c:y val="5.5302191955735297E-2"/>
          <c:w val="0.26718311887843293"/>
          <c:h val="0.19470611628091941"/>
        </c:manualLayout>
      </c:layout>
      <c:txPr>
        <a:bodyPr/>
        <a:lstStyle/>
        <a:p>
          <a:pPr>
            <a:defRPr sz="1200" baseline="0"/>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9479C-219C-4271-ABC5-5F07FFD3D742}" type="datetimeFigureOut">
              <a:rPr lang="en-US" smtClean="0"/>
              <a:pPr/>
              <a:t>4/15/2010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B947C-2C55-459C-8AE3-27F5B41C1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emiconductor_intellectual_property_cor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en.wikipedia.org/wiki/Microprocessor" TargetMode="External"/><Relationship Id="rId4" Type="http://schemas.openxmlformats.org/officeDocument/2006/relationships/hyperlink" Target="http://en.wikipedia.org/wiki/Silicon_Valle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CMYK: Cyan, magenta, yellow, and key (black).</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Since traditional processors have been extremely difficult and time consuming to design and modify; and since our main objective at this stage is to study the characteristics of different profiling and acceleration techniques; we decided to use </a:t>
            </a:r>
            <a:r>
              <a:rPr lang="en-US" sz="1200" kern="1200" baseline="0" dirty="0" err="1" smtClean="0">
                <a:solidFill>
                  <a:schemeClr val="tx1"/>
                </a:solidFill>
                <a:latin typeface="+mn-lt"/>
                <a:ea typeface="+mn-ea"/>
                <a:cs typeface="+mn-cs"/>
              </a:rPr>
              <a:t>Tensilica’s</a:t>
            </a:r>
            <a:r>
              <a:rPr lang="en-US" sz="1200" kern="1200" baseline="0" dirty="0" smtClean="0">
                <a:solidFill>
                  <a:schemeClr val="tx1"/>
                </a:solidFill>
                <a:latin typeface="+mn-lt"/>
                <a:ea typeface="+mn-ea"/>
                <a:cs typeface="+mn-cs"/>
              </a:rPr>
              <a:t> Technology Tools</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搭积木：</a:t>
            </a:r>
            <a:r>
              <a:rPr lang="en-US" altLang="zh-CN" dirty="0" smtClean="0"/>
              <a:t>build</a:t>
            </a:r>
            <a:r>
              <a:rPr lang="en-US" altLang="zh-CN" baseline="0" dirty="0" smtClean="0"/>
              <a:t> with blocks</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Xtensa LX2 architecture starts with base ISA features. SOC developers can configure the Xtensa LX2 processor from menus of predefined options and add functional units of their own design to optimize algorithm performance, achieving designs equivalent to hand-coded custom logic blocks in a fraction of the time.</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Tensilica</a:t>
            </a:r>
            <a:r>
              <a:rPr lang="en-US" sz="1200" b="0" i="0" kern="1200" dirty="0" smtClean="0">
                <a:solidFill>
                  <a:schemeClr val="tx1"/>
                </a:solidFill>
                <a:latin typeface="+mn-lt"/>
                <a:ea typeface="+mn-ea"/>
                <a:cs typeface="+mn-cs"/>
              </a:rPr>
              <a:t> is an </a:t>
            </a:r>
            <a:r>
              <a:rPr lang="en-US" sz="1200" b="0" i="0" u="none" strike="noStrike" kern="1200" dirty="0" smtClean="0">
                <a:solidFill>
                  <a:schemeClr val="tx1"/>
                </a:solidFill>
                <a:latin typeface="+mn-lt"/>
                <a:ea typeface="+mn-ea"/>
                <a:cs typeface="+mn-cs"/>
                <a:hlinkClick r:id="rId3" action="ppaction://hlinkfile" tooltip="Semiconductor intellectual property core"/>
              </a:rPr>
              <a:t>IP core</a:t>
            </a:r>
            <a:r>
              <a:rPr lang="en-US" sz="1200" b="0" i="0" kern="1200" dirty="0" smtClean="0">
                <a:solidFill>
                  <a:schemeClr val="tx1"/>
                </a:solidFill>
                <a:latin typeface="+mn-lt"/>
                <a:ea typeface="+mn-ea"/>
                <a:cs typeface="+mn-cs"/>
              </a:rPr>
              <a:t> company based in </a:t>
            </a:r>
            <a:r>
              <a:rPr lang="en-US" sz="1200" b="0" i="0" u="none" strike="noStrike" kern="1200" dirty="0" smtClean="0">
                <a:solidFill>
                  <a:schemeClr val="tx1"/>
                </a:solidFill>
                <a:latin typeface="+mn-lt"/>
                <a:ea typeface="+mn-ea"/>
                <a:cs typeface="+mn-cs"/>
                <a:hlinkClick r:id="rId4" action="ppaction://hlinkfile" tooltip="Silicon Valley"/>
              </a:rPr>
              <a:t>Silicon Valley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Tensilica</a:t>
            </a:r>
            <a:r>
              <a:rPr lang="en-US" sz="1200" b="0" i="0" kern="1200" dirty="0" smtClean="0">
                <a:solidFill>
                  <a:schemeClr val="tx1"/>
                </a:solidFill>
                <a:latin typeface="+mn-lt"/>
                <a:ea typeface="+mn-ea"/>
                <a:cs typeface="+mn-cs"/>
              </a:rPr>
              <a:t> is best known for its Xtensa tool-generated </a:t>
            </a:r>
            <a:r>
              <a:rPr lang="en-US" sz="1200" b="0" i="0" u="none" strike="noStrike" kern="1200" dirty="0" smtClean="0">
                <a:solidFill>
                  <a:schemeClr val="tx1"/>
                </a:solidFill>
                <a:latin typeface="+mn-lt"/>
                <a:ea typeface="+mn-ea"/>
                <a:cs typeface="+mn-cs"/>
                <a:hlinkClick r:id="rId5" action="ppaction://hlinkfile" tooltip="Microprocessor"/>
              </a:rPr>
              <a:t>microprocessor</a:t>
            </a:r>
            <a:r>
              <a:rPr lang="en-US" sz="1200" b="0" i="0" kern="1200" dirty="0" smtClean="0">
                <a:solidFill>
                  <a:schemeClr val="tx1"/>
                </a:solidFill>
                <a:latin typeface="+mn-lt"/>
                <a:ea typeface="+mn-ea"/>
                <a:cs typeface="+mn-cs"/>
              </a:rPr>
              <a:t> cores that are particularly configurable and able to be extended. </a:t>
            </a:r>
            <a:r>
              <a:rPr lang="en-US" sz="1200" b="0" i="0" kern="1200" dirty="0" err="1" smtClean="0">
                <a:solidFill>
                  <a:schemeClr val="tx1"/>
                </a:solidFill>
                <a:latin typeface="+mn-lt"/>
                <a:ea typeface="+mn-ea"/>
                <a:cs typeface="+mn-cs"/>
              </a:rPr>
              <a:t>Tensilica</a:t>
            </a:r>
            <a:r>
              <a:rPr lang="en-US" sz="1200" b="0" i="0" kern="1200" dirty="0" smtClean="0">
                <a:solidFill>
                  <a:schemeClr val="tx1"/>
                </a:solidFill>
                <a:latin typeface="+mn-lt"/>
                <a:ea typeface="+mn-ea"/>
                <a:cs typeface="+mn-cs"/>
              </a:rPr>
              <a:t> also offers a </a:t>
            </a:r>
            <a:r>
              <a:rPr lang="en-US" sz="1200" b="1" i="0" kern="1200" dirty="0" smtClean="0">
                <a:solidFill>
                  <a:schemeClr val="tx1"/>
                </a:solidFill>
                <a:latin typeface="+mn-lt"/>
                <a:ea typeface="+mn-ea"/>
                <a:cs typeface="+mn-cs"/>
              </a:rPr>
              <a:t>Diamond</a:t>
            </a:r>
            <a:r>
              <a:rPr lang="en-US" sz="1200" b="0" i="0" kern="1200" dirty="0" smtClean="0">
                <a:solidFill>
                  <a:schemeClr val="tx1"/>
                </a:solidFill>
                <a:latin typeface="+mn-lt"/>
                <a:ea typeface="+mn-ea"/>
                <a:cs typeface="+mn-cs"/>
              </a:rPr>
              <a:t> product line of less configurable processor and software IP for audio and video encoding and decoding.</a:t>
            </a:r>
            <a:endParaRPr lang="en-US" altLang="zh-CN" dirty="0" smtClean="0"/>
          </a:p>
          <a:p>
            <a:r>
              <a:rPr lang="zh-CN" altLang="en-US" dirty="0" smtClean="0"/>
              <a:t>搭积木：</a:t>
            </a:r>
            <a:r>
              <a:rPr lang="en-US" altLang="zh-CN" dirty="0" smtClean="0"/>
              <a:t>build</a:t>
            </a:r>
            <a:r>
              <a:rPr lang="en-US" altLang="zh-CN" baseline="0" dirty="0" smtClean="0"/>
              <a:t> with blocks</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Xtensa processor generator automatically creates new load and store instructions to move 64-bit vectors between the </a:t>
            </a:r>
            <a:r>
              <a:rPr lang="en-US" sz="1200" i="1" kern="1200" baseline="0" dirty="0" smtClean="0">
                <a:solidFill>
                  <a:schemeClr val="tx1"/>
                </a:solidFill>
                <a:latin typeface="+mn-lt"/>
                <a:ea typeface="+mn-ea"/>
                <a:cs typeface="+mn-cs"/>
              </a:rPr>
              <a:t>VEC register file and memory.</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1. The first declaration creates a 64-bit instruction and defines an instruction format with three operation slots.</a:t>
            </a:r>
          </a:p>
          <a:p>
            <a:r>
              <a:rPr lang="en-US" sz="1200" kern="1200" baseline="0" dirty="0" smtClean="0">
                <a:solidFill>
                  <a:schemeClr val="tx1"/>
                </a:solidFill>
                <a:latin typeface="+mn-lt"/>
                <a:ea typeface="+mn-ea"/>
                <a:cs typeface="+mn-cs"/>
              </a:rPr>
              <a:t>2. The last three lines of code list base ISA instructions that are to be available in each slot defined for this FLIX configuration.</a:t>
            </a:r>
          </a:p>
          <a:p>
            <a:r>
              <a:rPr lang="en-US" sz="1200" kern="1200" baseline="0" dirty="0" smtClean="0">
                <a:solidFill>
                  <a:schemeClr val="tx1"/>
                </a:solidFill>
                <a:latin typeface="+mn-lt"/>
                <a:ea typeface="+mn-ea"/>
                <a:cs typeface="+mn-cs"/>
              </a:rPr>
              <a:t>3. A computation that requires </a:t>
            </a:r>
            <a:r>
              <a:rPr lang="en-US" sz="1200" b="1" kern="1200" baseline="0" dirty="0" smtClean="0">
                <a:solidFill>
                  <a:schemeClr val="tx1"/>
                </a:solidFill>
                <a:latin typeface="+mn-lt"/>
                <a:ea typeface="+mn-ea"/>
                <a:cs typeface="+mn-cs"/>
              </a:rPr>
              <a:t>eight cycles per iteration</a:t>
            </a:r>
            <a:r>
              <a:rPr lang="en-US" sz="1200" kern="1200" baseline="0" dirty="0" smtClean="0">
                <a:solidFill>
                  <a:schemeClr val="tx1"/>
                </a:solidFill>
                <a:latin typeface="+mn-lt"/>
                <a:ea typeface="+mn-ea"/>
                <a:cs typeface="+mn-cs"/>
              </a:rPr>
              <a:t> on a base Xtensa processor now requires just </a:t>
            </a:r>
            <a:r>
              <a:rPr lang="en-US" sz="1200" b="1" kern="1200" baseline="0" dirty="0" smtClean="0">
                <a:solidFill>
                  <a:schemeClr val="tx1"/>
                </a:solidFill>
                <a:latin typeface="+mn-lt"/>
                <a:ea typeface="+mn-ea"/>
                <a:cs typeface="+mn-cs"/>
              </a:rPr>
              <a:t>three cycles per iteration</a:t>
            </a:r>
            <a:r>
              <a:rPr lang="en-US" sz="1200" kern="1200" baseline="0" dirty="0" smtClean="0">
                <a:solidFill>
                  <a:schemeClr val="tx1"/>
                </a:solidFill>
                <a:latin typeface="+mn-lt"/>
                <a:ea typeface="+mn-ea"/>
                <a:cs typeface="+mn-cs"/>
              </a:rPr>
              <a:t>, which is nearly a 3x performance increase.</a:t>
            </a:r>
            <a:endParaRPr lang="en-US" dirty="0"/>
          </a:p>
        </p:txBody>
      </p:sp>
      <p:sp>
        <p:nvSpPr>
          <p:cNvPr id="4" name="灯片编号占位符 3"/>
          <p:cNvSpPr>
            <a:spLocks noGrp="1"/>
          </p:cNvSpPr>
          <p:nvPr>
            <p:ph type="sldNum" sz="quarter" idx="10"/>
          </p:nvPr>
        </p:nvSpPr>
        <p:spPr/>
        <p:txBody>
          <a:bodyPr/>
          <a:lstStyle/>
          <a:p>
            <a:fld id="{FD4B947C-2C55-459C-8AE3-27F5B41C162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3886200" y="3124200"/>
            <a:ext cx="5257800" cy="838200"/>
          </a:xfrm>
        </p:spPr>
        <p:txBody>
          <a:bodyPr/>
          <a:lstStyle>
            <a:lvl1pPr algn="l">
              <a:defRPr sz="4000"/>
            </a:lvl1pPr>
          </a:lstStyle>
          <a:p>
            <a:r>
              <a:rPr lang="zh-CN" altLang="en-US" smtClean="0"/>
              <a:t>单击此处编辑母版标题样式</a:t>
            </a:r>
            <a:endParaRPr lang="en-US"/>
          </a:p>
        </p:txBody>
      </p:sp>
      <p:sp>
        <p:nvSpPr>
          <p:cNvPr id="3075" name="Rectangle 3"/>
          <p:cNvSpPr>
            <a:spLocks noGrp="1" noChangeArrowheads="1"/>
          </p:cNvSpPr>
          <p:nvPr>
            <p:ph type="subTitle" idx="1"/>
          </p:nvPr>
        </p:nvSpPr>
        <p:spPr bwMode="white">
          <a:xfrm>
            <a:off x="3962400" y="3810000"/>
            <a:ext cx="5181600" cy="457200"/>
          </a:xfrm>
        </p:spPr>
        <p:txBody>
          <a:bodyPr/>
          <a:lstStyle>
            <a:lvl1pPr marL="0" indent="0">
              <a:buFont typeface="Wingdings" pitchFamily="2" charset="2"/>
              <a:buNone/>
              <a:defRPr sz="2000">
                <a:solidFill>
                  <a:schemeClr val="tx2"/>
                </a:solidFill>
              </a:defRPr>
            </a:lvl1pPr>
          </a:lstStyle>
          <a:p>
            <a:r>
              <a:rPr lang="zh-CN" altLang="en-US" smtClean="0"/>
              <a:t>单击此处编辑母版副标题样式</a:t>
            </a:r>
            <a:endParaRPr lang="en-US"/>
          </a:p>
        </p:txBody>
      </p:sp>
      <p:sp>
        <p:nvSpPr>
          <p:cNvPr id="3076" name="Rectangle 4"/>
          <p:cNvSpPr>
            <a:spLocks noGrp="1" noChangeArrowheads="1"/>
          </p:cNvSpPr>
          <p:nvPr>
            <p:ph type="dt" sz="half" idx="2"/>
          </p:nvPr>
        </p:nvSpPr>
        <p:spPr bwMode="gray">
          <a:xfrm>
            <a:off x="457200" y="6610350"/>
            <a:ext cx="2133600" cy="171450"/>
          </a:xfrm>
        </p:spPr>
        <p:txBody>
          <a:bodyPr/>
          <a:lstStyle>
            <a:lvl1pPr>
              <a:defRPr/>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a:lvl1pPr>
          </a:lstStyle>
          <a:p>
            <a:fld id="{069DD804-0E6A-48D2-9FE2-75EFECF223D0}" type="slidenum">
              <a:rPr lang="en-US"/>
              <a:pPr/>
              <a:t>‹#›</a:t>
            </a:fld>
            <a:endParaRPr lang="en-US"/>
          </a:p>
        </p:txBody>
      </p:sp>
      <p:sp>
        <p:nvSpPr>
          <p:cNvPr id="3092" name="Text Box 20"/>
          <p:cNvSpPr txBox="1">
            <a:spLocks noChangeArrowheads="1"/>
          </p:cNvSpPr>
          <p:nvPr/>
        </p:nvSpPr>
        <p:spPr bwMode="gray">
          <a:xfrm>
            <a:off x="7391400" y="6096000"/>
            <a:ext cx="1384300" cy="519113"/>
          </a:xfrm>
          <a:prstGeom prst="rect">
            <a:avLst/>
          </a:prstGeom>
          <a:noFill/>
          <a:ln w="9525">
            <a:noFill/>
            <a:miter lim="800000"/>
            <a:headEnd/>
            <a:tailEnd/>
          </a:ln>
          <a:effectLst/>
        </p:spPr>
        <p:txBody>
          <a:bodyPr>
            <a:spAutoFit/>
          </a:bodyPr>
          <a:lstStyle/>
          <a:p>
            <a:r>
              <a:rPr lang="en-US" sz="2800" b="1" i="1">
                <a:solidFill>
                  <a:schemeClr val="tx2"/>
                </a:solidFill>
              </a:rPr>
              <a:t>LOGO</a:t>
            </a:r>
          </a:p>
        </p:txBody>
      </p:sp>
      <p:sp>
        <p:nvSpPr>
          <p:cNvPr id="3093" name="Text Box 21"/>
          <p:cNvSpPr txBox="1">
            <a:spLocks noChangeArrowheads="1"/>
          </p:cNvSpPr>
          <p:nvPr/>
        </p:nvSpPr>
        <p:spPr bwMode="gray">
          <a:xfrm>
            <a:off x="5486400" y="304800"/>
            <a:ext cx="3276600" cy="336550"/>
          </a:xfrm>
          <a:prstGeom prst="rect">
            <a:avLst/>
          </a:prstGeom>
          <a:noFill/>
          <a:ln w="9525">
            <a:noFill/>
            <a:miter lim="800000"/>
            <a:headEnd/>
            <a:tailEnd/>
          </a:ln>
          <a:effectLst/>
        </p:spPr>
        <p:txBody>
          <a:bodyPr>
            <a:spAutoFit/>
          </a:bodyPr>
          <a:lstStyle/>
          <a:p>
            <a:pPr algn="r"/>
            <a:r>
              <a:rPr lang="en-US" sz="1600" b="1">
                <a:solidFill>
                  <a:schemeClr val="bg2"/>
                </a:solidFill>
              </a:rPr>
              <a:t>“ Add your company slogan ”</a:t>
            </a:r>
          </a:p>
        </p:txBody>
      </p:sp>
      <p:pic>
        <p:nvPicPr>
          <p:cNvPr id="3097" name="Picture 25" descr="cube"/>
          <p:cNvPicPr>
            <a:picLocks noChangeAspect="1" noChangeArrowheads="1"/>
          </p:cNvPicPr>
          <p:nvPr/>
        </p:nvPicPr>
        <p:blipFill>
          <a:blip r:embed="rId3" cstate="print"/>
          <a:srcRect/>
          <a:stretch>
            <a:fillRect/>
          </a:stretch>
        </p:blipFill>
        <p:spPr bwMode="auto">
          <a:xfrm>
            <a:off x="228600" y="838200"/>
            <a:ext cx="3638550" cy="58293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57B2857B-9291-4D43-B5CB-DEE0776810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81000"/>
            <a:ext cx="2057400" cy="60198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381000"/>
            <a:ext cx="6019800"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6C48D9CA-DC72-41C5-95AF-E4C01490B1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B321B826-668D-4236-BEB5-6E1D8685AE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B3294646-63B6-445B-956D-078C34BBE18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2ECEBBCF-9339-4D57-98D3-939B89D5DC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867F2BDD-E978-4F05-A066-C0E3ECC422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04785D1E-74DE-4C4E-8296-6B81FF6D2CA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7885A93E-0570-424F-B073-95209A7A6A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BCC39153-C89D-43C4-A9A0-251B0CC680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60626411-3BAF-4475-AEAE-0EDD1E04F67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gray">
          <a:xfrm>
            <a:off x="0" y="381000"/>
            <a:ext cx="9144000" cy="609600"/>
          </a:xfrm>
          <a:prstGeom prst="rect">
            <a:avLst/>
          </a:prstGeom>
          <a:gradFill rotWithShape="1">
            <a:gsLst>
              <a:gs pos="0">
                <a:schemeClr val="accent2"/>
              </a:gs>
              <a:gs pos="100000">
                <a:schemeClr val="accent1"/>
              </a:gs>
            </a:gsLst>
            <a:lin ang="0" scaled="1"/>
          </a:gradFill>
          <a:ln w="9525">
            <a:noFill/>
            <a:miter lim="800000"/>
            <a:headEnd/>
            <a:tailEnd/>
          </a:ln>
          <a:effectLst/>
        </p:spPr>
        <p:txBody>
          <a:bodyPr wrap="none" anchor="ctr"/>
          <a:lstStyle/>
          <a:p>
            <a:endParaRPr lang="en-US"/>
          </a:p>
        </p:txBody>
      </p:sp>
      <p:pic>
        <p:nvPicPr>
          <p:cNvPr id="1052" name="Picture 28" descr="p12"/>
          <p:cNvPicPr>
            <a:picLocks noChangeAspect="1" noChangeArrowheads="1"/>
          </p:cNvPicPr>
          <p:nvPr/>
        </p:nvPicPr>
        <p:blipFill>
          <a:blip r:embed="rId14" cstate="print"/>
          <a:srcRect/>
          <a:stretch>
            <a:fillRect/>
          </a:stretch>
        </p:blipFill>
        <p:spPr bwMode="auto">
          <a:xfrm>
            <a:off x="7162800" y="152400"/>
            <a:ext cx="1371600" cy="1981200"/>
          </a:xfrm>
          <a:prstGeom prst="rect">
            <a:avLst/>
          </a:prstGeom>
          <a:noFill/>
        </p:spPr>
      </p:pic>
      <p:sp>
        <p:nvSpPr>
          <p:cNvPr id="1026" name="Rectangle 2"/>
          <p:cNvSpPr>
            <a:spLocks noGrp="1" noChangeArrowheads="1"/>
          </p:cNvSpPr>
          <p:nvPr>
            <p:ph type="title"/>
          </p:nvPr>
        </p:nvSpPr>
        <p:spPr bwMode="white">
          <a:xfrm>
            <a:off x="457200" y="381000"/>
            <a:ext cx="6629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8FA55D3-1D8E-4601-873D-20B1233B29BC}" type="slidenum">
              <a:rPr lang="en-US"/>
              <a:pPr/>
              <a:t>‹#›</a:t>
            </a:fld>
            <a:endParaRPr lang="en-US"/>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r" rtl="0" eaLnBrk="1" fontAlgn="base" hangingPunct="1">
        <a:spcBef>
          <a:spcPct val="0"/>
        </a:spcBef>
        <a:spcAft>
          <a:spcPct val="0"/>
        </a:spcAft>
        <a:defRPr sz="3200" b="1">
          <a:solidFill>
            <a:schemeClr val="tx1"/>
          </a:solidFill>
          <a:latin typeface="Arial" charset="0"/>
        </a:defRPr>
      </a:lvl6pPr>
      <a:lvl7pPr marL="914400" algn="r" rtl="0" eaLnBrk="1" fontAlgn="base" hangingPunct="1">
        <a:spcBef>
          <a:spcPct val="0"/>
        </a:spcBef>
        <a:spcAft>
          <a:spcPct val="0"/>
        </a:spcAft>
        <a:defRPr sz="3200" b="1">
          <a:solidFill>
            <a:schemeClr val="tx1"/>
          </a:solidFill>
          <a:latin typeface="Arial" charset="0"/>
        </a:defRPr>
      </a:lvl7pPr>
      <a:lvl8pPr marL="1371600" algn="r" rtl="0" eaLnBrk="1" fontAlgn="base" hangingPunct="1">
        <a:spcBef>
          <a:spcPct val="0"/>
        </a:spcBef>
        <a:spcAft>
          <a:spcPct val="0"/>
        </a:spcAft>
        <a:defRPr sz="3200" b="1">
          <a:solidFill>
            <a:schemeClr val="tx1"/>
          </a:solidFill>
          <a:latin typeface="Arial" charset="0"/>
        </a:defRPr>
      </a:lvl8pPr>
      <a:lvl9pPr marL="1828800" algn="r"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eemb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3733800" y="1219200"/>
            <a:ext cx="5715000" cy="838200"/>
          </a:xfrm>
        </p:spPr>
        <p:txBody>
          <a:bodyPr/>
          <a:lstStyle/>
          <a:p>
            <a:r>
              <a:rPr lang="en-US" altLang="zh-CN" sz="2400" dirty="0" smtClean="0">
                <a:ea typeface="宋体" pitchFamily="2" charset="-122"/>
              </a:rPr>
              <a:t>Towards a Self-Reconfigurable Embedded Processor Architecture</a:t>
            </a:r>
            <a:br>
              <a:rPr lang="en-US" altLang="zh-CN" sz="2400" dirty="0" smtClean="0">
                <a:ea typeface="宋体" pitchFamily="2" charset="-122"/>
              </a:rPr>
            </a:br>
            <a:endParaRPr lang="en-US" sz="2400" dirty="0"/>
          </a:p>
        </p:txBody>
      </p:sp>
      <p:sp>
        <p:nvSpPr>
          <p:cNvPr id="59397" name="Rectangle 5"/>
          <p:cNvSpPr>
            <a:spLocks noGrp="1" noChangeArrowheads="1"/>
          </p:cNvSpPr>
          <p:nvPr>
            <p:ph type="subTitle" idx="1"/>
          </p:nvPr>
        </p:nvSpPr>
        <p:spPr>
          <a:xfrm>
            <a:off x="3962400" y="4572000"/>
            <a:ext cx="5181600" cy="457200"/>
          </a:xfrm>
        </p:spPr>
        <p:txBody>
          <a:bodyPr/>
          <a:lstStyle/>
          <a:p>
            <a:r>
              <a:rPr lang="en-US" dirty="0" smtClean="0">
                <a:solidFill>
                  <a:schemeClr val="tx1"/>
                </a:solidFill>
              </a:rPr>
              <a:t>Wen-qian Wu</a:t>
            </a:r>
          </a:p>
          <a:p>
            <a:r>
              <a:rPr lang="en-US" dirty="0" smtClean="0">
                <a:solidFill>
                  <a:schemeClr val="tx1"/>
                </a:solidFill>
              </a:rPr>
              <a:t>EEL 6935</a:t>
            </a:r>
          </a:p>
          <a:p>
            <a:endParaRPr lang="en-US" dirty="0"/>
          </a:p>
        </p:txBody>
      </p:sp>
      <p:sp>
        <p:nvSpPr>
          <p:cNvPr id="4" name="Rectangle 4"/>
          <p:cNvSpPr txBox="1">
            <a:spLocks noChangeArrowheads="1"/>
          </p:cNvSpPr>
          <p:nvPr/>
        </p:nvSpPr>
        <p:spPr bwMode="gray">
          <a:xfrm>
            <a:off x="3810000" y="2133600"/>
            <a:ext cx="5715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b="1" i="0" u="none" strike="noStrike" kern="0" cap="none" spc="0" normalizeH="0" baseline="0" noProof="0" dirty="0" smtClean="0">
                <a:ln>
                  <a:noFill/>
                </a:ln>
                <a:solidFill>
                  <a:schemeClr val="tx1"/>
                </a:solidFill>
                <a:effectLst/>
                <a:uLnTx/>
                <a:uFillTx/>
                <a:latin typeface="+mj-lt"/>
                <a:ea typeface="宋体" pitchFamily="2" charset="-122"/>
                <a:cs typeface="+mj-cs"/>
              </a:rPr>
              <a:t>Shady O. </a:t>
            </a:r>
            <a:r>
              <a:rPr kumimoji="0" lang="en-US" altLang="zh-CN" b="1" i="0" u="none" strike="noStrike" kern="0" cap="none" spc="0" normalizeH="0" baseline="0" noProof="0" dirty="0" err="1" smtClean="0">
                <a:ln>
                  <a:noFill/>
                </a:ln>
                <a:solidFill>
                  <a:schemeClr val="tx1"/>
                </a:solidFill>
                <a:effectLst/>
                <a:uLnTx/>
                <a:uFillTx/>
                <a:latin typeface="+mj-lt"/>
                <a:ea typeface="宋体" pitchFamily="2" charset="-122"/>
                <a:cs typeface="+mj-cs"/>
              </a:rPr>
              <a:t>Agwa</a:t>
            </a:r>
            <a:r>
              <a:rPr kumimoji="0" lang="en-US" altLang="zh-CN" b="1" i="0" u="none" strike="noStrike" kern="0" cap="none" spc="0" normalizeH="0" baseline="0" noProof="0" dirty="0" smtClean="0">
                <a:ln>
                  <a:noFill/>
                </a:ln>
                <a:solidFill>
                  <a:schemeClr val="tx1"/>
                </a:solidFill>
                <a:effectLst/>
                <a:uLnTx/>
                <a:uFillTx/>
                <a:latin typeface="+mj-lt"/>
                <a:ea typeface="宋体" pitchFamily="2" charset="-122"/>
                <a:cs typeface="+mj-cs"/>
              </a:rPr>
              <a:t>, </a:t>
            </a:r>
            <a:r>
              <a:rPr kumimoji="0" lang="en-US" altLang="zh-CN" b="1" i="0" u="none" strike="noStrike" kern="0" cap="none" spc="0" normalizeH="0" baseline="0" noProof="0" dirty="0" err="1" smtClean="0">
                <a:ln>
                  <a:noFill/>
                </a:ln>
                <a:solidFill>
                  <a:schemeClr val="tx1"/>
                </a:solidFill>
                <a:effectLst/>
                <a:uLnTx/>
                <a:uFillTx/>
                <a:latin typeface="+mj-lt"/>
                <a:ea typeface="宋体" pitchFamily="2" charset="-122"/>
                <a:cs typeface="+mj-cs"/>
              </a:rPr>
              <a:t>Hany</a:t>
            </a:r>
            <a:r>
              <a:rPr kumimoji="0" lang="en-US" altLang="zh-CN" b="1" i="0" u="none" strike="noStrike" kern="0" cap="none" spc="0" normalizeH="0" baseline="0" noProof="0" dirty="0" smtClean="0">
                <a:ln>
                  <a:noFill/>
                </a:ln>
                <a:solidFill>
                  <a:schemeClr val="tx1"/>
                </a:solidFill>
                <a:effectLst/>
                <a:uLnTx/>
                <a:uFillTx/>
                <a:latin typeface="+mj-lt"/>
                <a:ea typeface="宋体" pitchFamily="2" charset="-122"/>
                <a:cs typeface="+mj-cs"/>
              </a:rPr>
              <a:t> H. Ahmad, </a:t>
            </a:r>
            <a:r>
              <a:rPr kumimoji="0" lang="en-US" altLang="zh-CN" b="1" i="0" u="none" strike="noStrike" kern="0" cap="none" spc="0" normalizeH="0" baseline="0" noProof="0" dirty="0" err="1" smtClean="0">
                <a:ln>
                  <a:noFill/>
                </a:ln>
                <a:solidFill>
                  <a:schemeClr val="tx1"/>
                </a:solidFill>
                <a:effectLst/>
                <a:uLnTx/>
                <a:uFillTx/>
                <a:latin typeface="+mj-lt"/>
                <a:ea typeface="宋体" pitchFamily="2" charset="-122"/>
                <a:cs typeface="+mj-cs"/>
              </a:rPr>
              <a:t>Awad</a:t>
            </a:r>
            <a:r>
              <a:rPr kumimoji="0" lang="en-US" altLang="zh-CN" b="1" i="0" u="none" strike="noStrike" kern="0" cap="none" spc="0" normalizeH="0" baseline="0" noProof="0" dirty="0" smtClean="0">
                <a:ln>
                  <a:noFill/>
                </a:ln>
                <a:solidFill>
                  <a:schemeClr val="tx1"/>
                </a:solidFill>
                <a:effectLst/>
                <a:uLnTx/>
                <a:uFillTx/>
                <a:latin typeface="+mj-lt"/>
                <a:ea typeface="宋体" pitchFamily="2" charset="-122"/>
                <a:cs typeface="+mj-cs"/>
              </a:rPr>
              <a:t> I. </a:t>
            </a:r>
            <a:r>
              <a:rPr kumimoji="0" lang="en-US" altLang="zh-CN" b="1" i="0" u="none" strike="noStrike" kern="0" cap="none" spc="0" normalizeH="0" baseline="0" noProof="0" dirty="0" err="1" smtClean="0">
                <a:ln>
                  <a:noFill/>
                </a:ln>
                <a:solidFill>
                  <a:schemeClr val="tx1"/>
                </a:solidFill>
                <a:effectLst/>
                <a:uLnTx/>
                <a:uFillTx/>
                <a:latin typeface="+mj-lt"/>
                <a:ea typeface="宋体" pitchFamily="2" charset="-122"/>
                <a:cs typeface="+mj-cs"/>
              </a:rPr>
              <a:t>Saleh</a:t>
            </a:r>
            <a:r>
              <a:rPr kumimoji="0" lang="en-US" altLang="zh-CN" sz="2400" b="1" i="0" u="none" strike="noStrike" kern="0" cap="none" spc="0" normalizeH="0" baseline="0" noProof="0" dirty="0" smtClean="0">
                <a:ln>
                  <a:noFill/>
                </a:ln>
                <a:solidFill>
                  <a:schemeClr val="tx1"/>
                </a:solidFill>
                <a:effectLst/>
                <a:uLnTx/>
                <a:uFillTx/>
                <a:latin typeface="+mj-lt"/>
                <a:ea typeface="宋体" pitchFamily="2" charset="-122"/>
                <a:cs typeface="+mj-cs"/>
              </a:rPr>
              <a:t/>
            </a:r>
            <a:br>
              <a:rPr kumimoji="0" lang="en-US" altLang="zh-CN" sz="2400" b="1" i="0" u="none" strike="noStrike" kern="0" cap="none" spc="0" normalizeH="0" baseline="0" noProof="0" dirty="0" smtClean="0">
                <a:ln>
                  <a:noFill/>
                </a:ln>
                <a:solidFill>
                  <a:schemeClr val="tx1"/>
                </a:solidFill>
                <a:effectLst/>
                <a:uLnTx/>
                <a:uFillTx/>
                <a:latin typeface="+mj-lt"/>
                <a:ea typeface="宋体" pitchFamily="2" charset="-122"/>
                <a:cs typeface="+mj-cs"/>
              </a:rPr>
            </a:b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t>Xtensa Acceleration Techniques</a:t>
            </a:r>
            <a:endParaRPr lang="zh-CN" altLang="en-US" sz="2400" dirty="0"/>
          </a:p>
        </p:txBody>
      </p:sp>
      <p:sp>
        <p:nvSpPr>
          <p:cNvPr id="3" name="内容占位符 2"/>
          <p:cNvSpPr>
            <a:spLocks noGrp="1"/>
          </p:cNvSpPr>
          <p:nvPr>
            <p:ph idx="1"/>
          </p:nvPr>
        </p:nvSpPr>
        <p:spPr>
          <a:xfrm>
            <a:off x="457200" y="1219200"/>
            <a:ext cx="8305800" cy="5638800"/>
          </a:xfrm>
        </p:spPr>
        <p:txBody>
          <a:bodyPr/>
          <a:lstStyle/>
          <a:p>
            <a:r>
              <a:rPr lang="en-US" altLang="zh-CN" sz="2400" dirty="0" smtClean="0"/>
              <a:t>Fusion</a:t>
            </a:r>
          </a:p>
          <a:p>
            <a:pPr>
              <a:buNone/>
            </a:pPr>
            <a:r>
              <a:rPr lang="en-US" altLang="zh-CN" sz="1400" dirty="0" smtClean="0"/>
              <a:t>Consider a simple example:</a:t>
            </a:r>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r>
              <a:rPr lang="en-US" altLang="zh-CN" sz="1400" dirty="0" smtClean="0"/>
              <a:t>The above C code  adds two short data items and shifts the sum right by 1 bit in each loop iteration. </a:t>
            </a:r>
          </a:p>
          <a:p>
            <a:pPr>
              <a:buNone/>
            </a:pPr>
            <a:r>
              <a:rPr lang="en-US" altLang="zh-CN" sz="1400" dirty="0" smtClean="0"/>
              <a:t>Two base instructions are required for each computation</a:t>
            </a:r>
          </a:p>
          <a:p>
            <a:pPr>
              <a:buNone/>
            </a:pPr>
            <a:r>
              <a:rPr lang="en-US" altLang="zh-CN" sz="1400" dirty="0" smtClean="0"/>
              <a:t>These two operations can be fused into a single TIE instructions described as TIE language:</a:t>
            </a:r>
          </a:p>
          <a:p>
            <a:pPr>
              <a:buNone/>
            </a:pPr>
            <a:r>
              <a:rPr lang="en-US" altLang="zh-CN" sz="1400" dirty="0" smtClean="0"/>
              <a:t>		</a:t>
            </a:r>
            <a:r>
              <a:rPr lang="en-US" altLang="zh-CN" sz="1400" i="1" dirty="0" smtClean="0">
                <a:solidFill>
                  <a:srgbClr val="FF0000"/>
                </a:solidFill>
              </a:rPr>
              <a:t>operation AVERAGE {out AR res, in AR input0, in AR input1} {} {</a:t>
            </a:r>
          </a:p>
          <a:p>
            <a:pPr>
              <a:buNone/>
            </a:pPr>
            <a:r>
              <a:rPr lang="en-US" altLang="zh-CN" sz="1400" i="1" dirty="0" smtClean="0">
                <a:solidFill>
                  <a:srgbClr val="FF0000"/>
                </a:solidFill>
              </a:rPr>
              <a:t>			wire [16:0] tmp = input0 [15:0] + input1 [15:0];</a:t>
            </a:r>
          </a:p>
          <a:p>
            <a:pPr>
              <a:buNone/>
            </a:pPr>
            <a:r>
              <a:rPr lang="en-US" altLang="zh-CN" sz="1400" i="1" dirty="0" smtClean="0">
                <a:solidFill>
                  <a:srgbClr val="FF0000"/>
                </a:solidFill>
              </a:rPr>
              <a:t>			assign res = tmp [16:1];</a:t>
            </a:r>
          </a:p>
          <a:p>
            <a:pPr>
              <a:buNone/>
            </a:pPr>
            <a:r>
              <a:rPr lang="en-US" altLang="zh-CN" sz="1400" i="1" dirty="0" smtClean="0">
                <a:solidFill>
                  <a:srgbClr val="FF0000"/>
                </a:solidFill>
              </a:rPr>
              <a:t>		}</a:t>
            </a:r>
          </a:p>
          <a:p>
            <a:pPr>
              <a:buNone/>
            </a:pPr>
            <a:r>
              <a:rPr lang="en-US" altLang="zh-CN" sz="1400" dirty="0" smtClean="0"/>
              <a:t>C or C++ program uses the new AVERAGE instruction as follows:</a:t>
            </a:r>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r>
              <a:rPr lang="en-US" altLang="zh-CN" sz="1400" dirty="0" smtClean="0"/>
              <a:t>Assembly code can also directly use the AVERAGE instruction. The entire software tool chain recognizes AVERAGE as a valid instruction for processors built using this TIE extension.</a:t>
            </a:r>
            <a:endParaRPr lang="zh-CN" altLang="en-US" sz="1400" dirty="0"/>
          </a:p>
        </p:txBody>
      </p:sp>
      <p:pic>
        <p:nvPicPr>
          <p:cNvPr id="4099" name="Picture 3"/>
          <p:cNvPicPr>
            <a:picLocks noChangeAspect="1" noChangeArrowheads="1"/>
          </p:cNvPicPr>
          <p:nvPr/>
        </p:nvPicPr>
        <p:blipFill>
          <a:blip r:embed="rId2" cstate="print"/>
          <a:srcRect/>
          <a:stretch>
            <a:fillRect/>
          </a:stretch>
        </p:blipFill>
        <p:spPr bwMode="auto">
          <a:xfrm>
            <a:off x="2743200" y="1981200"/>
            <a:ext cx="3124200" cy="818243"/>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2819400" y="5029200"/>
            <a:ext cx="28956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t>Xtensa Acceleration Techniques</a:t>
            </a:r>
            <a:endParaRPr lang="zh-CN" altLang="en-US" sz="2400" dirty="0"/>
          </a:p>
        </p:txBody>
      </p:sp>
      <p:sp>
        <p:nvSpPr>
          <p:cNvPr id="3" name="内容占位符 2"/>
          <p:cNvSpPr>
            <a:spLocks noGrp="1"/>
          </p:cNvSpPr>
          <p:nvPr>
            <p:ph idx="1"/>
          </p:nvPr>
        </p:nvSpPr>
        <p:spPr/>
        <p:txBody>
          <a:bodyPr/>
          <a:lstStyle/>
          <a:p>
            <a:r>
              <a:rPr lang="en-US" altLang="zh-CN" sz="2400" dirty="0" smtClean="0"/>
              <a:t>SIMD</a:t>
            </a:r>
          </a:p>
          <a:p>
            <a:pPr>
              <a:buNone/>
            </a:pPr>
            <a:endParaRPr lang="en-US" altLang="zh-CN" sz="1400" dirty="0" smtClean="0"/>
          </a:p>
          <a:p>
            <a:pPr>
              <a:buNone/>
            </a:pPr>
            <a:r>
              <a:rPr lang="en-US" altLang="zh-CN" sz="1400" dirty="0" smtClean="0"/>
              <a:t>SIMD instructions perform multiple loop iterations simultaneously by performing parallel computations on different data sets during the execution of one instruction.</a:t>
            </a:r>
          </a:p>
          <a:p>
            <a:pPr>
              <a:buNone/>
            </a:pPr>
            <a:r>
              <a:rPr lang="en-US" altLang="zh-CN" sz="1400" dirty="0" smtClean="0"/>
              <a:t>Consider a case where a TIE instruction computes four AVERAGE operations in one instruction:</a:t>
            </a:r>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r>
              <a:rPr lang="en-US" altLang="zh-CN" sz="1400" dirty="0" smtClean="0"/>
              <a:t>This new instruction, VAVERAGE, takes two 64-bit operands (each containing four 16-bit scalar quantities) from the VEC register file, computes four simultaneous averages, and saves the 64-bit vector result in a VEC register-file entry.</a:t>
            </a:r>
          </a:p>
          <a:p>
            <a:pPr>
              <a:buNone/>
            </a:pPr>
            <a:endParaRPr lang="zh-CN" altLang="en-US" sz="1400" dirty="0"/>
          </a:p>
        </p:txBody>
      </p:sp>
      <p:pic>
        <p:nvPicPr>
          <p:cNvPr id="5123" name="Picture 3"/>
          <p:cNvPicPr>
            <a:picLocks noChangeAspect="1" noChangeArrowheads="1"/>
          </p:cNvPicPr>
          <p:nvPr/>
        </p:nvPicPr>
        <p:blipFill>
          <a:blip r:embed="rId3" cstate="print"/>
          <a:srcRect/>
          <a:stretch>
            <a:fillRect/>
          </a:stretch>
        </p:blipFill>
        <p:spPr bwMode="auto">
          <a:xfrm>
            <a:off x="1600200" y="2771775"/>
            <a:ext cx="5829300"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t>Xtensa Acceleration Techniques</a:t>
            </a:r>
            <a:endParaRPr lang="zh-CN" altLang="en-US" sz="2400" dirty="0"/>
          </a:p>
        </p:txBody>
      </p:sp>
      <p:sp>
        <p:nvSpPr>
          <p:cNvPr id="3" name="内容占位符 2"/>
          <p:cNvSpPr>
            <a:spLocks noGrp="1"/>
          </p:cNvSpPr>
          <p:nvPr>
            <p:ph idx="1"/>
          </p:nvPr>
        </p:nvSpPr>
        <p:spPr>
          <a:xfrm>
            <a:off x="457200" y="1219200"/>
            <a:ext cx="8229600" cy="5638800"/>
          </a:xfrm>
        </p:spPr>
        <p:txBody>
          <a:bodyPr/>
          <a:lstStyle/>
          <a:p>
            <a:r>
              <a:rPr lang="en-US" altLang="zh-CN" sz="2400" dirty="0" smtClean="0"/>
              <a:t>FLIX Instruction</a:t>
            </a:r>
          </a:p>
          <a:p>
            <a:pPr>
              <a:buNone/>
            </a:pPr>
            <a:r>
              <a:rPr lang="en-US" altLang="zh-CN" sz="1400" dirty="0" smtClean="0"/>
              <a:t>Xtensa FLIX instructions are multi-operation instructions that allow a processor to perform multiple, simultaneous, independent operations by encoding the multiple operations into a wide instruction word (similar to VLIW).</a:t>
            </a:r>
          </a:p>
          <a:p>
            <a:pPr>
              <a:buNone/>
            </a:pPr>
            <a:r>
              <a:rPr lang="en-US" altLang="zh-CN" sz="1400" dirty="0" smtClean="0"/>
              <a:t>FLIX instructions are either 32 or 64 bits wide, to provide enough instruction-word bits to fully describe the multiple independent operations.</a:t>
            </a:r>
          </a:p>
          <a:p>
            <a:pPr>
              <a:buNone/>
            </a:pPr>
            <a:r>
              <a:rPr lang="en-US" altLang="zh-CN" sz="1400" dirty="0" smtClean="0"/>
              <a:t>Consider again the AVERAGE example. Using base instructions, the inner loop contains the </a:t>
            </a:r>
            <a:r>
              <a:rPr lang="en-US" altLang="zh-CN" sz="1400" b="1" dirty="0" smtClean="0"/>
              <a:t>ADD</a:t>
            </a:r>
            <a:r>
              <a:rPr lang="en-US" altLang="zh-CN" sz="1400" dirty="0" smtClean="0"/>
              <a:t> and </a:t>
            </a:r>
            <a:r>
              <a:rPr lang="en-US" altLang="zh-CN" sz="1400" b="1" dirty="0" smtClean="0"/>
              <a:t>SRAI</a:t>
            </a:r>
            <a:r>
              <a:rPr lang="en-US" altLang="zh-CN" sz="1400" dirty="0" smtClean="0"/>
              <a:t> instructions to perform the actual computation. Two L16I </a:t>
            </a:r>
            <a:r>
              <a:rPr lang="en-US" altLang="zh-CN" sz="1400" b="1" dirty="0" smtClean="0"/>
              <a:t>load</a:t>
            </a:r>
            <a:r>
              <a:rPr lang="en-US" altLang="zh-CN" sz="1400" dirty="0" smtClean="0"/>
              <a:t> instructions and one S16I </a:t>
            </a:r>
            <a:r>
              <a:rPr lang="en-US" altLang="zh-CN" sz="1400" b="1" dirty="0" smtClean="0"/>
              <a:t>store</a:t>
            </a:r>
            <a:r>
              <a:rPr lang="en-US" altLang="zh-CN" sz="1400" dirty="0" smtClean="0"/>
              <a:t> instruction move the data as needed and </a:t>
            </a:r>
            <a:r>
              <a:rPr lang="en-US" altLang="zh-CN" sz="1400" b="1" dirty="0" smtClean="0"/>
              <a:t>three ADDI instructions </a:t>
            </a:r>
            <a:r>
              <a:rPr lang="en-US" altLang="zh-CN" sz="1400" dirty="0" smtClean="0"/>
              <a:t>update the address pointers used by the loads and stores. </a:t>
            </a:r>
          </a:p>
          <a:p>
            <a:pPr>
              <a:buNone/>
            </a:pPr>
            <a:r>
              <a:rPr lang="en-US" altLang="zh-CN" sz="1400" dirty="0" smtClean="0"/>
              <a:t>	A 64-bit FLIX instruction format with one operation slot for the load and store instructions, one slot for the computation instructions, and one slot for address-update instructions can greatly accelerate this code as follows:</a:t>
            </a:r>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endParaRPr lang="en-US" altLang="zh-CN" sz="1400" dirty="0" smtClean="0"/>
          </a:p>
          <a:p>
            <a:pPr>
              <a:buNone/>
            </a:pPr>
            <a:r>
              <a:rPr lang="en-US" altLang="zh-CN" sz="1400" dirty="0" smtClean="0"/>
              <a:t>Generated assembly code for the loop:</a:t>
            </a:r>
          </a:p>
          <a:p>
            <a:pPr>
              <a:buNone/>
            </a:pPr>
            <a:endParaRPr lang="zh-CN" altLang="en-US" sz="1400" dirty="0"/>
          </a:p>
        </p:txBody>
      </p:sp>
      <p:pic>
        <p:nvPicPr>
          <p:cNvPr id="6147" name="Picture 3"/>
          <p:cNvPicPr>
            <a:picLocks noChangeAspect="1" noChangeArrowheads="1"/>
          </p:cNvPicPr>
          <p:nvPr/>
        </p:nvPicPr>
        <p:blipFill>
          <a:blip r:embed="rId3" cstate="print"/>
          <a:srcRect/>
          <a:stretch>
            <a:fillRect/>
          </a:stretch>
        </p:blipFill>
        <p:spPr bwMode="auto">
          <a:xfrm>
            <a:off x="4953000" y="4495800"/>
            <a:ext cx="3352800" cy="96202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219200" y="4495800"/>
            <a:ext cx="2971800" cy="99060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1219200" y="6019800"/>
            <a:ext cx="57435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Benchmark</a:t>
            </a:r>
            <a:endParaRPr lang="zh-CN" altLang="en-US" sz="2800" dirty="0"/>
          </a:p>
        </p:txBody>
      </p:sp>
      <p:sp>
        <p:nvSpPr>
          <p:cNvPr id="3" name="内容占位符 2"/>
          <p:cNvSpPr>
            <a:spLocks noGrp="1"/>
          </p:cNvSpPr>
          <p:nvPr>
            <p:ph idx="1"/>
          </p:nvPr>
        </p:nvSpPr>
        <p:spPr>
          <a:xfrm>
            <a:off x="457200" y="1219200"/>
            <a:ext cx="8534400" cy="5867400"/>
          </a:xfrm>
        </p:spPr>
        <p:txBody>
          <a:bodyPr/>
          <a:lstStyle/>
          <a:p>
            <a:r>
              <a:rPr lang="en-US" altLang="zh-CN" sz="2400" dirty="0" smtClean="0"/>
              <a:t>RGB to CMYK Conversion</a:t>
            </a:r>
          </a:p>
          <a:p>
            <a:pPr lvl="1"/>
            <a:r>
              <a:rPr lang="en-US" altLang="zh-CN" sz="1400" dirty="0" smtClean="0"/>
              <a:t>This benchmark provides opportunities for full-fury </a:t>
            </a:r>
          </a:p>
          <a:p>
            <a:pPr lvl="1">
              <a:buNone/>
            </a:pPr>
            <a:r>
              <a:rPr lang="en-US" altLang="zh-CN" sz="1400" dirty="0" smtClean="0"/>
              <a:t>	benchmark optimization.</a:t>
            </a:r>
          </a:p>
          <a:p>
            <a:pPr lvl="1"/>
            <a:r>
              <a:rPr lang="en-US" altLang="zh-CN" sz="1400" dirty="0" smtClean="0"/>
              <a:t>used for digital image processing in color printers and </a:t>
            </a:r>
          </a:p>
          <a:p>
            <a:pPr lvl="1">
              <a:buNone/>
            </a:pPr>
            <a:r>
              <a:rPr lang="en-US" altLang="zh-CN" sz="1400" dirty="0" smtClean="0"/>
              <a:t>	other digital imaging products.</a:t>
            </a:r>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buNone/>
            </a:pPr>
            <a:endParaRPr lang="en-US" altLang="zh-CN" sz="1400" dirty="0" smtClean="0"/>
          </a:p>
          <a:p>
            <a:pPr lvl="1"/>
            <a:r>
              <a:rPr lang="en-US" altLang="zh-CN" sz="1400" dirty="0" smtClean="0"/>
              <a:t>This is a very expensive routine that can be repeated many times for the same number of input pixels, and its processing time is almost linearly proportional to the number of input pixels</a:t>
            </a:r>
            <a:endParaRPr lang="en-US" altLang="zh-CN" sz="1400" dirty="0"/>
          </a:p>
          <a:p>
            <a:endParaRPr lang="en-US" altLang="zh-CN" sz="2400" dirty="0" smtClean="0"/>
          </a:p>
        </p:txBody>
      </p:sp>
      <p:pic>
        <p:nvPicPr>
          <p:cNvPr id="2050" name="Picture 2"/>
          <p:cNvPicPr>
            <a:picLocks noChangeAspect="1" noChangeArrowheads="1"/>
          </p:cNvPicPr>
          <p:nvPr/>
        </p:nvPicPr>
        <p:blipFill>
          <a:blip r:embed="rId3" cstate="print"/>
          <a:srcRect/>
          <a:stretch>
            <a:fillRect/>
          </a:stretch>
        </p:blipFill>
        <p:spPr bwMode="auto">
          <a:xfrm>
            <a:off x="1371600" y="2743200"/>
            <a:ext cx="3352800" cy="312564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791200" y="4038600"/>
            <a:ext cx="2924175" cy="1457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477000" y="15240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Prepared Acceleration Units</a:t>
            </a:r>
            <a:endParaRPr lang="zh-CN" altLang="en-US" sz="2800" dirty="0"/>
          </a:p>
        </p:txBody>
      </p:sp>
      <p:graphicFrame>
        <p:nvGraphicFramePr>
          <p:cNvPr id="6" name="表格 5"/>
          <p:cNvGraphicFramePr>
            <a:graphicFrameLocks noGrp="1"/>
          </p:cNvGraphicFramePr>
          <p:nvPr/>
        </p:nvGraphicFramePr>
        <p:xfrm>
          <a:off x="1447800" y="1905000"/>
          <a:ext cx="6096000" cy="1854200"/>
        </p:xfrm>
        <a:graphic>
          <a:graphicData uri="http://schemas.openxmlformats.org/drawingml/2006/table">
            <a:tbl>
              <a:tblPr firstRow="1" bandRow="1">
                <a:tableStyleId>{93296810-A885-4BE3-A3E7-6D5BEEA58F35}</a:tableStyleId>
              </a:tblPr>
              <a:tblGrid>
                <a:gridCol w="3048000"/>
                <a:gridCol w="3048000"/>
              </a:tblGrid>
              <a:tr h="370840">
                <a:tc>
                  <a:txBody>
                    <a:bodyPr/>
                    <a:lstStyle/>
                    <a:p>
                      <a:r>
                        <a:rPr lang="en-US" sz="1800" kern="1200" dirty="0" smtClean="0"/>
                        <a:t>General</a:t>
                      </a:r>
                      <a:endParaRPr lang="en-US" sz="1800" kern="1200" dirty="0" smtClean="0">
                        <a:solidFill>
                          <a:schemeClr val="tx1"/>
                        </a:solidFill>
                        <a:latin typeface="+mn-lt"/>
                        <a:ea typeface="+mn-ea"/>
                        <a:cs typeface="+mn-cs"/>
                      </a:endParaRPr>
                    </a:p>
                  </a:txBody>
                  <a:tcPr/>
                </a:tc>
                <a:tc>
                  <a:txBody>
                    <a:bodyPr/>
                    <a:lstStyle/>
                    <a:p>
                      <a:r>
                        <a:rPr lang="en-US" dirty="0" smtClean="0"/>
                        <a:t>Special</a:t>
                      </a:r>
                      <a:endParaRPr lang="en-US" dirty="0"/>
                    </a:p>
                  </a:txBody>
                  <a:tcPr/>
                </a:tc>
              </a:tr>
              <a:tr h="370840">
                <a:tc>
                  <a:txBody>
                    <a:bodyPr/>
                    <a:lstStyle/>
                    <a:p>
                      <a:pPr algn="ctr"/>
                      <a:r>
                        <a:rPr lang="en-US" sz="1600" b="1" dirty="0" smtClean="0">
                          <a:solidFill>
                            <a:schemeClr val="bg1"/>
                          </a:solidFill>
                        </a:rPr>
                        <a:t>Load</a:t>
                      </a:r>
                      <a:r>
                        <a:rPr lang="en-US" sz="1600" b="1" baseline="0" dirty="0" smtClean="0">
                          <a:solidFill>
                            <a:schemeClr val="bg1"/>
                          </a:solidFill>
                        </a:rPr>
                        <a:t> 128-bit</a:t>
                      </a:r>
                      <a:endParaRPr lang="en-US" sz="1600" b="1" dirty="0">
                        <a:solidFill>
                          <a:schemeClr val="bg1"/>
                        </a:solidFill>
                      </a:endParaRPr>
                    </a:p>
                  </a:txBody>
                  <a:tcPr/>
                </a:tc>
                <a:tc>
                  <a:txBody>
                    <a:bodyPr/>
                    <a:lstStyle/>
                    <a:p>
                      <a:pPr algn="ctr"/>
                      <a:r>
                        <a:rPr lang="en-US" sz="1600" b="1" dirty="0" smtClean="0">
                          <a:solidFill>
                            <a:schemeClr val="bg1"/>
                          </a:solidFill>
                        </a:rPr>
                        <a:t>Region1 (</a:t>
                      </a:r>
                      <a:r>
                        <a:rPr lang="en-US" sz="1600" b="1" dirty="0" err="1" smtClean="0">
                          <a:solidFill>
                            <a:schemeClr val="bg1"/>
                          </a:solidFill>
                        </a:rPr>
                        <a:t>RGB_init</a:t>
                      </a:r>
                      <a:r>
                        <a:rPr lang="en-US" sz="1600" b="1" dirty="0" smtClean="0">
                          <a:solidFill>
                            <a:schemeClr val="bg1"/>
                          </a:solidFill>
                        </a:rPr>
                        <a:t>)</a:t>
                      </a:r>
                      <a:endParaRPr lang="en-US" sz="1600" b="1" dirty="0">
                        <a:solidFill>
                          <a:schemeClr val="bg1"/>
                        </a:solidFill>
                      </a:endParaRPr>
                    </a:p>
                  </a:txBody>
                  <a:tcPr/>
                </a:tc>
              </a:tr>
              <a:tr h="370840">
                <a:tc>
                  <a:txBody>
                    <a:bodyPr/>
                    <a:lstStyle/>
                    <a:p>
                      <a:pPr algn="ctr"/>
                      <a:r>
                        <a:rPr lang="en-US" sz="1600" b="1" dirty="0" smtClean="0">
                          <a:solidFill>
                            <a:schemeClr val="bg1"/>
                          </a:solidFill>
                        </a:rPr>
                        <a:t>Store 128-bit</a:t>
                      </a:r>
                      <a:endParaRPr lang="en-US" sz="1600" b="1" dirty="0">
                        <a:solidFill>
                          <a:schemeClr val="bg1"/>
                        </a:solidFill>
                      </a:endParaRPr>
                    </a:p>
                  </a:txBody>
                  <a:tcPr/>
                </a:tc>
                <a:tc>
                  <a:txBody>
                    <a:bodyPr/>
                    <a:lstStyle/>
                    <a:p>
                      <a:pPr algn="ctr"/>
                      <a:r>
                        <a:rPr lang="en-US" sz="1600" b="1" dirty="0" smtClean="0">
                          <a:solidFill>
                            <a:schemeClr val="bg1"/>
                          </a:solidFill>
                        </a:rPr>
                        <a:t>Region2</a:t>
                      </a:r>
                      <a:r>
                        <a:rPr lang="en-US" sz="1600" b="1" baseline="0" dirty="0" smtClean="0">
                          <a:solidFill>
                            <a:schemeClr val="bg1"/>
                          </a:solidFill>
                        </a:rPr>
                        <a:t> (</a:t>
                      </a:r>
                      <a:r>
                        <a:rPr lang="en-US" sz="1600" b="1" baseline="0" dirty="0" err="1" smtClean="0">
                          <a:solidFill>
                            <a:schemeClr val="bg1"/>
                          </a:solidFill>
                        </a:rPr>
                        <a:t>CMY_calc</a:t>
                      </a:r>
                      <a:r>
                        <a:rPr lang="en-US" sz="1600" b="1" baseline="0" dirty="0" smtClean="0">
                          <a:solidFill>
                            <a:schemeClr val="bg1"/>
                          </a:solidFill>
                        </a:rPr>
                        <a:t>)</a:t>
                      </a:r>
                      <a:endParaRPr lang="en-US" sz="1600" b="1" dirty="0">
                        <a:solidFill>
                          <a:schemeClr val="bg1"/>
                        </a:solidFill>
                      </a:endParaRPr>
                    </a:p>
                  </a:txBody>
                  <a:tcPr/>
                </a:tc>
              </a:tr>
              <a:tr h="370840">
                <a:tc>
                  <a:txBody>
                    <a:bodyPr/>
                    <a:lstStyle/>
                    <a:p>
                      <a:pPr algn="ctr"/>
                      <a:r>
                        <a:rPr lang="en-US" sz="1600" b="1" dirty="0" smtClean="0">
                          <a:solidFill>
                            <a:schemeClr val="bg1"/>
                          </a:solidFill>
                        </a:rPr>
                        <a:t>Load 32-bit</a:t>
                      </a:r>
                      <a:endParaRPr lang="en-US" sz="1600" b="1" dirty="0">
                        <a:solidFill>
                          <a:schemeClr val="bg1"/>
                        </a:solidFill>
                      </a:endParaRPr>
                    </a:p>
                  </a:txBody>
                  <a:tcPr/>
                </a:tc>
                <a:tc>
                  <a:txBody>
                    <a:bodyPr/>
                    <a:lstStyle/>
                    <a:p>
                      <a:pPr algn="ctr"/>
                      <a:r>
                        <a:rPr lang="en-US" sz="1600" b="1" dirty="0" smtClean="0">
                          <a:solidFill>
                            <a:schemeClr val="bg1"/>
                          </a:solidFill>
                        </a:rPr>
                        <a:t>Region3</a:t>
                      </a:r>
                      <a:r>
                        <a:rPr lang="en-US" sz="1600" b="1" baseline="0" dirty="0" smtClean="0">
                          <a:solidFill>
                            <a:schemeClr val="bg1"/>
                          </a:solidFill>
                        </a:rPr>
                        <a:t> (Correction)</a:t>
                      </a:r>
                      <a:endParaRPr lang="en-US" sz="1600" b="1" dirty="0">
                        <a:solidFill>
                          <a:schemeClr val="bg1"/>
                        </a:solidFill>
                      </a:endParaRPr>
                    </a:p>
                  </a:txBody>
                  <a:tcPr/>
                </a:tc>
              </a:tr>
              <a:tr h="370840">
                <a:tc>
                  <a:txBody>
                    <a:bodyPr/>
                    <a:lstStyle/>
                    <a:p>
                      <a:pPr algn="ctr"/>
                      <a:r>
                        <a:rPr lang="en-US" sz="1600" b="1" dirty="0" smtClean="0">
                          <a:solidFill>
                            <a:schemeClr val="bg1"/>
                          </a:solidFill>
                        </a:rPr>
                        <a:t>Store 32-bit</a:t>
                      </a:r>
                      <a:endParaRPr lang="en-US" sz="1600" b="1" dirty="0">
                        <a:solidFill>
                          <a:schemeClr val="bg1"/>
                        </a:solidFill>
                      </a:endParaRPr>
                    </a:p>
                  </a:txBody>
                  <a:tcPr/>
                </a:tc>
                <a:tc>
                  <a:txBody>
                    <a:bodyPr/>
                    <a:lstStyle/>
                    <a:p>
                      <a:pPr algn="ctr"/>
                      <a:r>
                        <a:rPr lang="en-US" sz="1600" b="1" dirty="0" smtClean="0">
                          <a:solidFill>
                            <a:schemeClr val="bg1"/>
                          </a:solidFill>
                        </a:rPr>
                        <a:t>--</a:t>
                      </a:r>
                      <a:endParaRPr lang="en-US" sz="1600" b="1" dirty="0">
                        <a:solidFill>
                          <a:schemeClr val="bg1"/>
                        </a:solidFill>
                      </a:endParaRPr>
                    </a:p>
                  </a:txBody>
                  <a:tcPr/>
                </a:tc>
              </a:tr>
            </a:tbl>
          </a:graphicData>
        </a:graphic>
      </p:graphicFrame>
      <p:sp>
        <p:nvSpPr>
          <p:cNvPr id="8" name="圆角矩形 7"/>
          <p:cNvSpPr/>
          <p:nvPr/>
        </p:nvSpPr>
        <p:spPr>
          <a:xfrm>
            <a:off x="3276600" y="5105400"/>
            <a:ext cx="2667000" cy="1143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TIE HARDWARE</a:t>
            </a:r>
            <a:endParaRPr lang="en-US" dirty="0"/>
          </a:p>
        </p:txBody>
      </p:sp>
      <p:cxnSp>
        <p:nvCxnSpPr>
          <p:cNvPr id="10" name="直接箭头连接符 9"/>
          <p:cNvCxnSpPr/>
          <p:nvPr/>
        </p:nvCxnSpPr>
        <p:spPr>
          <a:xfrm rot="16200000" flipH="1">
            <a:off x="2933700" y="3848100"/>
            <a:ext cx="1219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4800600" y="4114800"/>
            <a:ext cx="12192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Test result</a:t>
            </a:r>
            <a:endParaRPr lang="zh-CN" altLang="en-US"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295400"/>
            <a:ext cx="3524250" cy="25431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09800" y="2514600"/>
            <a:ext cx="3648075" cy="24669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648200" y="4267200"/>
            <a:ext cx="3686175" cy="1924050"/>
          </a:xfrm>
          <a:prstGeom prst="rect">
            <a:avLst/>
          </a:prstGeom>
          <a:noFill/>
          <a:ln w="9525">
            <a:noFill/>
            <a:miter lim="800000"/>
            <a:headEnd/>
            <a:tailEnd/>
          </a:ln>
        </p:spPr>
      </p:pic>
      <p:sp>
        <p:nvSpPr>
          <p:cNvPr id="7" name="矩形 6"/>
          <p:cNvSpPr/>
          <p:nvPr/>
        </p:nvSpPr>
        <p:spPr>
          <a:xfrm>
            <a:off x="2895600" y="1447800"/>
            <a:ext cx="838200" cy="2362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4953000" y="2667000"/>
            <a:ext cx="914400" cy="2286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7543800" y="4800600"/>
            <a:ext cx="7620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fade">
                                      <p:cBhvr>
                                        <p:cTn id="26" dur="1000"/>
                                        <p:tgtEl>
                                          <p:spTgt spid="3075"/>
                                        </p:tgtEl>
                                      </p:cBhvr>
                                    </p:animEffect>
                                    <p:anim calcmode="lin" valueType="num">
                                      <p:cBhvr>
                                        <p:cTn id="27" dur="1000" fill="hold"/>
                                        <p:tgtEl>
                                          <p:spTgt spid="3075"/>
                                        </p:tgtEl>
                                        <p:attrNameLst>
                                          <p:attrName>ppt_x</p:attrName>
                                        </p:attrNameLst>
                                      </p:cBhvr>
                                      <p:tavLst>
                                        <p:tav tm="0">
                                          <p:val>
                                            <p:strVal val="#ppt_x"/>
                                          </p:val>
                                        </p:tav>
                                        <p:tav tm="100000">
                                          <p:val>
                                            <p:strVal val="#ppt_x"/>
                                          </p:val>
                                        </p:tav>
                                      </p:tavLst>
                                    </p:anim>
                                    <p:anim calcmode="lin" valueType="num">
                                      <p:cBhvr>
                                        <p:cTn id="28" dur="900" decel="100000" fill="hold"/>
                                        <p:tgtEl>
                                          <p:spTgt spid="307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7" presetClass="entr" presetSubtype="0" fill="hold" nodeType="withEffect">
                                  <p:stCondLst>
                                    <p:cond delay="0"/>
                                  </p:stCondLst>
                                  <p:childTnLst>
                                    <p:set>
                                      <p:cBhvr>
                                        <p:cTn id="44" dur="1" fill="hold">
                                          <p:stCondLst>
                                            <p:cond delay="0"/>
                                          </p:stCondLst>
                                        </p:cTn>
                                        <p:tgtEl>
                                          <p:spTgt spid="3076"/>
                                        </p:tgtEl>
                                        <p:attrNameLst>
                                          <p:attrName>style.visibility</p:attrName>
                                        </p:attrNameLst>
                                      </p:cBhvr>
                                      <p:to>
                                        <p:strVal val="visible"/>
                                      </p:to>
                                    </p:set>
                                    <p:animEffect transition="in" filter="fade">
                                      <p:cBhvr>
                                        <p:cTn id="45" dur="1000"/>
                                        <p:tgtEl>
                                          <p:spTgt spid="3076"/>
                                        </p:tgtEl>
                                      </p:cBhvr>
                                    </p:animEffect>
                                    <p:anim calcmode="lin" valueType="num">
                                      <p:cBhvr>
                                        <p:cTn id="46" dur="1000" fill="hold"/>
                                        <p:tgtEl>
                                          <p:spTgt spid="3076"/>
                                        </p:tgtEl>
                                        <p:attrNameLst>
                                          <p:attrName>ppt_x</p:attrName>
                                        </p:attrNameLst>
                                      </p:cBhvr>
                                      <p:tavLst>
                                        <p:tav tm="0">
                                          <p:val>
                                            <p:strVal val="#ppt_x"/>
                                          </p:val>
                                        </p:tav>
                                        <p:tav tm="100000">
                                          <p:val>
                                            <p:strVal val="#ppt_x"/>
                                          </p:val>
                                        </p:tav>
                                      </p:tavLst>
                                    </p:anim>
                                    <p:anim calcmode="lin" valueType="num">
                                      <p:cBhvr>
                                        <p:cTn id="47" dur="900" decel="100000" fill="hold"/>
                                        <p:tgtEl>
                                          <p:spTgt spid="307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Profiling</a:t>
            </a:r>
            <a:endParaRPr lang="zh-CN" altLang="en-US" sz="2800" dirty="0"/>
          </a:p>
        </p:txBody>
      </p:sp>
      <p:sp>
        <p:nvSpPr>
          <p:cNvPr id="3" name="内容占位符 2"/>
          <p:cNvSpPr>
            <a:spLocks noGrp="1"/>
          </p:cNvSpPr>
          <p:nvPr>
            <p:ph idx="1"/>
          </p:nvPr>
        </p:nvSpPr>
        <p:spPr/>
        <p:txBody>
          <a:bodyPr/>
          <a:lstStyle/>
          <a:p>
            <a:r>
              <a:rPr lang="en-US" altLang="zh-CN" sz="2400" dirty="0" smtClean="0"/>
              <a:t>Run-time profiling importance</a:t>
            </a:r>
          </a:p>
          <a:p>
            <a:pPr lvl="1"/>
            <a:r>
              <a:rPr lang="en-US" altLang="zh-CN" sz="2000" dirty="0" smtClean="0"/>
              <a:t>It provides the processor with the necessary flexibility to determine, at runtime, which regions of the running algorithm need to be accelerated and which regions do not.</a:t>
            </a:r>
          </a:p>
          <a:p>
            <a:pPr lvl="1"/>
            <a:r>
              <a:rPr lang="en-US" altLang="zh-CN" sz="2000" dirty="0" smtClean="0"/>
              <a:t>Without runtime profiling there would be no means to use the hardware acceleration units judiciously</a:t>
            </a:r>
          </a:p>
          <a:p>
            <a:r>
              <a:rPr lang="en-US" altLang="zh-CN" sz="2400" dirty="0" smtClean="0"/>
              <a:t>Two profiling techniques</a:t>
            </a:r>
          </a:p>
          <a:p>
            <a:pPr lvl="1"/>
            <a:r>
              <a:rPr lang="en-US" altLang="zh-CN" sz="2000" dirty="0" smtClean="0"/>
              <a:t>Preparation mode profiling</a:t>
            </a:r>
          </a:p>
          <a:p>
            <a:pPr lvl="2"/>
            <a:r>
              <a:rPr lang="en-US" altLang="zh-CN" sz="1600" dirty="0" smtClean="0"/>
              <a:t>A “preparation run” precedes normal execution. In preparation mode, the processor starts profiling the algorithm to identify critical regions that need acceleration. </a:t>
            </a:r>
          </a:p>
          <a:p>
            <a:pPr lvl="2"/>
            <a:r>
              <a:rPr lang="en-US" altLang="zh-CN" sz="1600" dirty="0" smtClean="0"/>
              <a:t>The processor will then generate the required acceleration units and switch to normal execution.</a:t>
            </a:r>
          </a:p>
          <a:p>
            <a:pPr lvl="1"/>
            <a:r>
              <a:rPr lang="en-US" altLang="zh-CN" sz="2000" dirty="0" smtClean="0"/>
              <a:t>Pessimistic runtime profiling</a:t>
            </a:r>
            <a:endParaRPr lang="zh-CN"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t>Pessimistic runtime profiling – cont.</a:t>
            </a:r>
            <a:endParaRPr lang="zh-CN" altLang="en-US" sz="2400" dirty="0"/>
          </a:p>
        </p:txBody>
      </p:sp>
      <p:sp>
        <p:nvSpPr>
          <p:cNvPr id="3" name="内容占位符 2"/>
          <p:cNvSpPr>
            <a:spLocks noGrp="1"/>
          </p:cNvSpPr>
          <p:nvPr>
            <p:ph idx="1"/>
          </p:nvPr>
        </p:nvSpPr>
        <p:spPr/>
        <p:txBody>
          <a:bodyPr/>
          <a:lstStyle/>
          <a:p>
            <a:r>
              <a:rPr lang="en-US" altLang="zh-CN" sz="2400" dirty="0" smtClean="0"/>
              <a:t>Pessimistic runtime profiling</a:t>
            </a:r>
          </a:p>
          <a:p>
            <a:pPr lvl="1"/>
            <a:r>
              <a:rPr lang="en-US" altLang="zh-CN" sz="1800" dirty="0" smtClean="0"/>
              <a:t>The processor will start at “full throttle” and consider all blocks of instructions to be critical regions that need to be accelerated. </a:t>
            </a:r>
          </a:p>
          <a:p>
            <a:pPr lvl="1"/>
            <a:r>
              <a:rPr lang="en-US" altLang="zh-CN" sz="1800" dirty="0" smtClean="0"/>
              <a:t>This fully accelerated run will be done only once and runtime profiling will provide the processor with sufficient data to identify the real critical regions that truly need acceleration.</a:t>
            </a:r>
          </a:p>
          <a:p>
            <a:pPr lvl="1"/>
            <a:r>
              <a:rPr lang="en-US" altLang="zh-CN" sz="1800" dirty="0" smtClean="0"/>
              <a:t>In the next phase of execution, all unnecessary acceleration units will be removed, and profiling will continue collecting data about the new critical regions during the full execution life time of the algorithm.</a:t>
            </a:r>
          </a:p>
          <a:p>
            <a:pPr lvl="1"/>
            <a:r>
              <a:rPr lang="en-US" altLang="zh-CN" sz="1800" dirty="0" smtClean="0"/>
              <a:t>If the processor is pessimistic, it will not have to wait for results and decisions from the preparation phase, leading to execution-time and often power savings.</a:t>
            </a:r>
            <a:endParaRPr lang="zh-CN"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Runtime Profiling Result</a:t>
            </a:r>
            <a:endParaRPr lang="zh-CN" altLang="en-US" sz="2800" dirty="0"/>
          </a:p>
        </p:txBody>
      </p:sp>
      <p:sp>
        <p:nvSpPr>
          <p:cNvPr id="3" name="内容占位符 2"/>
          <p:cNvSpPr>
            <a:spLocks noGrp="1"/>
          </p:cNvSpPr>
          <p:nvPr>
            <p:ph idx="1"/>
          </p:nvPr>
        </p:nvSpPr>
        <p:spPr/>
        <p:txBody>
          <a:bodyPr/>
          <a:lstStyle/>
          <a:p>
            <a:r>
              <a:rPr lang="en-US" altLang="zh-CN" sz="2400" dirty="0" smtClean="0"/>
              <a:t>5 cases in the runtime profiling test:</a:t>
            </a:r>
          </a:p>
          <a:p>
            <a:endParaRPr lang="zh-CN" altLang="en-US" sz="2400" dirty="0"/>
          </a:p>
        </p:txBody>
      </p:sp>
      <p:graphicFrame>
        <p:nvGraphicFramePr>
          <p:cNvPr id="4" name="表格 3"/>
          <p:cNvGraphicFramePr>
            <a:graphicFrameLocks noGrp="1"/>
          </p:cNvGraphicFramePr>
          <p:nvPr/>
        </p:nvGraphicFramePr>
        <p:xfrm>
          <a:off x="228600" y="1778781"/>
          <a:ext cx="8610600" cy="4469619"/>
        </p:xfrm>
        <a:graphic>
          <a:graphicData uri="http://schemas.openxmlformats.org/drawingml/2006/table">
            <a:tbl>
              <a:tblPr firstRow="1" bandRow="1">
                <a:tableStyleId>{93296810-A885-4BE3-A3E7-6D5BEEA58F35}</a:tableStyleId>
              </a:tblPr>
              <a:tblGrid>
                <a:gridCol w="4030494"/>
                <a:gridCol w="2381655"/>
                <a:gridCol w="2198451"/>
              </a:tblGrid>
              <a:tr h="446259">
                <a:tc>
                  <a:txBody>
                    <a:bodyPr/>
                    <a:lstStyle/>
                    <a:p>
                      <a:pPr algn="ctr"/>
                      <a:endParaRPr lang="en-US" dirty="0"/>
                    </a:p>
                  </a:txBody>
                  <a:tcPr/>
                </a:tc>
                <a:tc>
                  <a:txBody>
                    <a:bodyPr/>
                    <a:lstStyle/>
                    <a:p>
                      <a:pPr algn="ctr"/>
                      <a:r>
                        <a:rPr lang="en-US" dirty="0" smtClean="0"/>
                        <a:t># clock cycles</a:t>
                      </a:r>
                      <a:endParaRPr lang="en-US" dirty="0"/>
                    </a:p>
                  </a:txBody>
                  <a:tcPr/>
                </a:tc>
                <a:tc>
                  <a:txBody>
                    <a:bodyPr/>
                    <a:lstStyle/>
                    <a:p>
                      <a:pPr algn="ctr"/>
                      <a:r>
                        <a:rPr lang="en-US" dirty="0" smtClean="0"/>
                        <a:t>#</a:t>
                      </a:r>
                      <a:r>
                        <a:rPr lang="en-US" baseline="0" dirty="0" smtClean="0"/>
                        <a:t> Instructions</a:t>
                      </a:r>
                      <a:endParaRPr lang="en-US" dirty="0"/>
                    </a:p>
                  </a:txBody>
                  <a:tcPr/>
                </a:tc>
              </a:tr>
              <a:tr h="607877">
                <a:tc>
                  <a:txBody>
                    <a:bodyPr/>
                    <a:lstStyle/>
                    <a:p>
                      <a:pPr algn="ctr"/>
                      <a:r>
                        <a:rPr lang="en-US" dirty="0" smtClean="0">
                          <a:solidFill>
                            <a:schemeClr val="bg1"/>
                          </a:solidFill>
                        </a:rPr>
                        <a:t>Case</a:t>
                      </a:r>
                      <a:r>
                        <a:rPr lang="en-US" baseline="0" dirty="0" smtClean="0">
                          <a:solidFill>
                            <a:schemeClr val="bg1"/>
                          </a:solidFill>
                        </a:rPr>
                        <a:t> 1 (normal execution without acceleration)</a:t>
                      </a:r>
                      <a:endParaRPr lang="en-US" dirty="0">
                        <a:solidFill>
                          <a:schemeClr val="bg1"/>
                        </a:solidFill>
                      </a:endParaRPr>
                    </a:p>
                  </a:txBody>
                  <a:tcPr/>
                </a:tc>
                <a:tc>
                  <a:txBody>
                    <a:bodyPr/>
                    <a:lstStyle/>
                    <a:p>
                      <a:pPr algn="ctr"/>
                      <a:r>
                        <a:rPr lang="en-US" dirty="0" smtClean="0">
                          <a:solidFill>
                            <a:schemeClr val="bg1"/>
                          </a:solidFill>
                        </a:rPr>
                        <a:t>121,579,398</a:t>
                      </a:r>
                      <a:endParaRPr lang="en-US" dirty="0">
                        <a:solidFill>
                          <a:schemeClr val="bg1"/>
                        </a:solidFill>
                      </a:endParaRPr>
                    </a:p>
                  </a:txBody>
                  <a:tcPr/>
                </a:tc>
                <a:tc>
                  <a:txBody>
                    <a:bodyPr/>
                    <a:lstStyle/>
                    <a:p>
                      <a:pPr algn="ctr"/>
                      <a:r>
                        <a:rPr lang="en-US" dirty="0" smtClean="0">
                          <a:solidFill>
                            <a:schemeClr val="bg1"/>
                          </a:solidFill>
                        </a:rPr>
                        <a:t>83,723,913</a:t>
                      </a:r>
                      <a:endParaRPr lang="en-US" dirty="0">
                        <a:solidFill>
                          <a:schemeClr val="bg1"/>
                        </a:solidFill>
                      </a:endParaRPr>
                    </a:p>
                  </a:txBody>
                  <a:tcPr/>
                </a:tc>
              </a:tr>
              <a:tr h="607877">
                <a:tc>
                  <a:txBody>
                    <a:bodyPr/>
                    <a:lstStyle/>
                    <a:p>
                      <a:pPr algn="ctr"/>
                      <a:r>
                        <a:rPr lang="en-US" dirty="0" smtClean="0">
                          <a:solidFill>
                            <a:schemeClr val="bg1"/>
                          </a:solidFill>
                        </a:rPr>
                        <a:t>Case 2 (fully accelerated</a:t>
                      </a:r>
                      <a:r>
                        <a:rPr lang="en-US" baseline="0" dirty="0" smtClean="0">
                          <a:solidFill>
                            <a:schemeClr val="bg1"/>
                          </a:solidFill>
                        </a:rPr>
                        <a:t> execution without runtime profiling</a:t>
                      </a:r>
                      <a:r>
                        <a:rPr lang="en-US" dirty="0" smtClean="0">
                          <a:solidFill>
                            <a:schemeClr val="bg1"/>
                          </a:solidFill>
                        </a:rPr>
                        <a:t>)</a:t>
                      </a:r>
                      <a:endParaRPr lang="en-US" dirty="0">
                        <a:solidFill>
                          <a:schemeClr val="bg1"/>
                        </a:solidFill>
                      </a:endParaRPr>
                    </a:p>
                  </a:txBody>
                  <a:tcPr/>
                </a:tc>
                <a:tc>
                  <a:txBody>
                    <a:bodyPr/>
                    <a:lstStyle/>
                    <a:p>
                      <a:pPr algn="ctr"/>
                      <a:r>
                        <a:rPr lang="en-US" dirty="0" smtClean="0">
                          <a:solidFill>
                            <a:schemeClr val="bg1"/>
                          </a:solidFill>
                        </a:rPr>
                        <a:t>54,041,448</a:t>
                      </a:r>
                      <a:endParaRPr lang="en-US" dirty="0">
                        <a:solidFill>
                          <a:schemeClr val="bg1"/>
                        </a:solidFill>
                      </a:endParaRPr>
                    </a:p>
                  </a:txBody>
                  <a:tcPr/>
                </a:tc>
                <a:tc>
                  <a:txBody>
                    <a:bodyPr/>
                    <a:lstStyle/>
                    <a:p>
                      <a:pPr algn="ctr"/>
                      <a:r>
                        <a:rPr lang="en-US" dirty="0" smtClean="0">
                          <a:solidFill>
                            <a:schemeClr val="bg1"/>
                          </a:solidFill>
                        </a:rPr>
                        <a:t>41,820,213</a:t>
                      </a:r>
                      <a:endParaRPr lang="en-US" dirty="0">
                        <a:solidFill>
                          <a:schemeClr val="bg1"/>
                        </a:solidFill>
                      </a:endParaRPr>
                    </a:p>
                  </a:txBody>
                  <a:tcPr/>
                </a:tc>
              </a:tr>
              <a:tr h="607877">
                <a:tc>
                  <a:txBody>
                    <a:bodyPr/>
                    <a:lstStyle/>
                    <a:p>
                      <a:pPr algn="ctr"/>
                      <a:r>
                        <a:rPr lang="en-US" dirty="0" smtClean="0">
                          <a:solidFill>
                            <a:schemeClr val="bg1"/>
                          </a:solidFill>
                        </a:rPr>
                        <a:t>Case</a:t>
                      </a:r>
                      <a:r>
                        <a:rPr lang="en-US" baseline="0" dirty="0" smtClean="0">
                          <a:solidFill>
                            <a:schemeClr val="bg1"/>
                          </a:solidFill>
                        </a:rPr>
                        <a:t> 3 (Accelerated execution with preparation mode profiling)</a:t>
                      </a:r>
                      <a:endParaRPr lang="en-US" dirty="0">
                        <a:solidFill>
                          <a:schemeClr val="bg1"/>
                        </a:solidFill>
                      </a:endParaRPr>
                    </a:p>
                  </a:txBody>
                  <a:tcPr/>
                </a:tc>
                <a:tc>
                  <a:txBody>
                    <a:bodyPr/>
                    <a:lstStyle/>
                    <a:p>
                      <a:pPr algn="ctr"/>
                      <a:r>
                        <a:rPr lang="en-US" dirty="0" smtClean="0">
                          <a:solidFill>
                            <a:schemeClr val="bg1"/>
                          </a:solidFill>
                        </a:rPr>
                        <a:t>94,495,104</a:t>
                      </a:r>
                      <a:endParaRPr lang="en-US" dirty="0">
                        <a:solidFill>
                          <a:schemeClr val="bg1"/>
                        </a:solidFill>
                      </a:endParaRPr>
                    </a:p>
                  </a:txBody>
                  <a:tcPr/>
                </a:tc>
                <a:tc>
                  <a:txBody>
                    <a:bodyPr/>
                    <a:lstStyle/>
                    <a:p>
                      <a:pPr algn="ctr"/>
                      <a:r>
                        <a:rPr lang="en-US" dirty="0" smtClean="0">
                          <a:solidFill>
                            <a:schemeClr val="bg1"/>
                          </a:solidFill>
                        </a:rPr>
                        <a:t>69,422,774</a:t>
                      </a:r>
                      <a:endParaRPr lang="en-US" dirty="0">
                        <a:solidFill>
                          <a:schemeClr val="bg1"/>
                        </a:solidFill>
                      </a:endParaRPr>
                    </a:p>
                  </a:txBody>
                  <a:tcPr/>
                </a:tc>
              </a:tr>
              <a:tr h="607877">
                <a:tc>
                  <a:txBody>
                    <a:bodyPr/>
                    <a:lstStyle/>
                    <a:p>
                      <a:pPr algn="ctr"/>
                      <a:r>
                        <a:rPr lang="en-US" dirty="0" smtClean="0">
                          <a:solidFill>
                            <a:schemeClr val="bg1"/>
                          </a:solidFill>
                        </a:rPr>
                        <a:t>Case 4 (Accelerated execution with pessimistic runtime</a:t>
                      </a:r>
                      <a:r>
                        <a:rPr lang="en-US" baseline="0" dirty="0" smtClean="0">
                          <a:solidFill>
                            <a:schemeClr val="bg1"/>
                          </a:solidFill>
                        </a:rPr>
                        <a:t> profiling</a:t>
                      </a:r>
                      <a:r>
                        <a:rPr lang="en-US" dirty="0" smtClean="0">
                          <a:solidFill>
                            <a:schemeClr val="bg1"/>
                          </a:solidFill>
                        </a:rPr>
                        <a:t>)</a:t>
                      </a:r>
                      <a:endParaRPr lang="en-US" dirty="0">
                        <a:solidFill>
                          <a:schemeClr val="bg1"/>
                        </a:solidFill>
                      </a:endParaRPr>
                    </a:p>
                  </a:txBody>
                  <a:tcPr/>
                </a:tc>
                <a:tc>
                  <a:txBody>
                    <a:bodyPr/>
                    <a:lstStyle/>
                    <a:p>
                      <a:pPr algn="ctr"/>
                      <a:r>
                        <a:rPr lang="en-US" dirty="0" smtClean="0">
                          <a:solidFill>
                            <a:schemeClr val="bg1"/>
                          </a:solidFill>
                        </a:rPr>
                        <a:t>65,034,008</a:t>
                      </a:r>
                      <a:endParaRPr lang="en-US" dirty="0">
                        <a:solidFill>
                          <a:schemeClr val="bg1"/>
                        </a:solidFill>
                      </a:endParaRPr>
                    </a:p>
                  </a:txBody>
                  <a:tcPr/>
                </a:tc>
                <a:tc>
                  <a:txBody>
                    <a:bodyPr/>
                    <a:lstStyle/>
                    <a:p>
                      <a:pPr algn="ctr"/>
                      <a:r>
                        <a:rPr lang="en-US" dirty="0" smtClean="0">
                          <a:solidFill>
                            <a:schemeClr val="bg1"/>
                          </a:solidFill>
                        </a:rPr>
                        <a:t>49,068,578</a:t>
                      </a:r>
                      <a:endParaRPr lang="en-US" dirty="0">
                        <a:solidFill>
                          <a:schemeClr val="bg1"/>
                        </a:solidFill>
                      </a:endParaRPr>
                    </a:p>
                  </a:txBody>
                  <a:tcPr/>
                </a:tc>
              </a:tr>
              <a:tr h="1389433">
                <a:tc>
                  <a:txBody>
                    <a:bodyPr/>
                    <a:lstStyle/>
                    <a:p>
                      <a:pPr algn="ctr"/>
                      <a:r>
                        <a:rPr lang="en-US" dirty="0" smtClean="0">
                          <a:solidFill>
                            <a:schemeClr val="bg1"/>
                          </a:solidFill>
                        </a:rPr>
                        <a:t>Case 5 (Accelerated execution with pessimistic</a:t>
                      </a:r>
                      <a:r>
                        <a:rPr lang="en-US" baseline="0" dirty="0" smtClean="0">
                          <a:solidFill>
                            <a:schemeClr val="bg1"/>
                          </a:solidFill>
                        </a:rPr>
                        <a:t> runtime profiling, with a change in threshold values to take into the consideration of the additional area cost</a:t>
                      </a:r>
                      <a:r>
                        <a:rPr lang="en-US" dirty="0" smtClean="0">
                          <a:solidFill>
                            <a:schemeClr val="bg1"/>
                          </a:solidFill>
                        </a:rPr>
                        <a:t>)</a:t>
                      </a:r>
                      <a:endParaRPr lang="en-US" dirty="0">
                        <a:solidFill>
                          <a:schemeClr val="bg1"/>
                        </a:solidFill>
                      </a:endParaRPr>
                    </a:p>
                  </a:txBody>
                  <a:tcPr/>
                </a:tc>
                <a:tc>
                  <a:txBody>
                    <a:bodyPr/>
                    <a:lstStyle/>
                    <a:p>
                      <a:pPr algn="ctr"/>
                      <a:r>
                        <a:rPr lang="en-US" dirty="0" smtClean="0">
                          <a:solidFill>
                            <a:schemeClr val="bg1"/>
                          </a:solidFill>
                        </a:rPr>
                        <a:t>69,949,063</a:t>
                      </a:r>
                      <a:endParaRPr lang="en-US" dirty="0">
                        <a:solidFill>
                          <a:schemeClr val="bg1"/>
                        </a:solidFill>
                      </a:endParaRPr>
                    </a:p>
                  </a:txBody>
                  <a:tcPr/>
                </a:tc>
                <a:tc>
                  <a:txBody>
                    <a:bodyPr/>
                    <a:lstStyle/>
                    <a:p>
                      <a:pPr algn="ctr"/>
                      <a:r>
                        <a:rPr lang="en-US" dirty="0" smtClean="0">
                          <a:solidFill>
                            <a:schemeClr val="bg1"/>
                          </a:solidFill>
                        </a:rPr>
                        <a:t>52,754,908</a:t>
                      </a:r>
                      <a:endParaRPr lang="en-US"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Acceleration Techniques</a:t>
            </a:r>
            <a:endParaRPr lang="zh-CN" altLang="en-US" sz="2800" dirty="0"/>
          </a:p>
        </p:txBody>
      </p:sp>
      <p:sp>
        <p:nvSpPr>
          <p:cNvPr id="3" name="内容占位符 2"/>
          <p:cNvSpPr>
            <a:spLocks noGrp="1"/>
          </p:cNvSpPr>
          <p:nvPr>
            <p:ph idx="1"/>
          </p:nvPr>
        </p:nvSpPr>
        <p:spPr>
          <a:xfrm>
            <a:off x="228600" y="4038600"/>
            <a:ext cx="8915400" cy="5181600"/>
          </a:xfrm>
        </p:spPr>
        <p:txBody>
          <a:bodyPr/>
          <a:lstStyle/>
          <a:p>
            <a:r>
              <a:rPr lang="en-US" altLang="zh-CN" sz="1400" dirty="0" smtClean="0"/>
              <a:t>In Case # 3, only a modest execution time reduction was achieved. This can be attributed to the fact that the </a:t>
            </a:r>
            <a:r>
              <a:rPr lang="en-US" altLang="zh-CN" sz="1400" b="1" dirty="0" smtClean="0"/>
              <a:t>preparation phase</a:t>
            </a:r>
            <a:r>
              <a:rPr lang="en-US" altLang="zh-CN" sz="1400" dirty="0" smtClean="0"/>
              <a:t> represents an overhead that is not effectively compensated for by the acceleration used in the following execution phase.</a:t>
            </a:r>
          </a:p>
          <a:p>
            <a:r>
              <a:rPr lang="en-US" altLang="zh-CN" sz="1400" dirty="0" smtClean="0"/>
              <a:t>Pessimistic Runtime Profiling (Case # 4) achieves a significant execution time reduction of just over 46% which is twice that of Case # 3. This is a result of employing all the acceleration units in the first phase so that profiling data can be obtained and the associated decisions to remove unnecessary acceleration units can be made faster.</a:t>
            </a:r>
          </a:p>
          <a:p>
            <a:r>
              <a:rPr lang="en-US" altLang="zh-CN" sz="1400" dirty="0" smtClean="0"/>
              <a:t>Case # 5 also uses Pessimistic Runtime Profiling but attempts to strike the balance between the performance gain in terms of speedup and the penalty inflicted in terms of the extra area consumed. Noting that acceleration of Region # 3 is area consuming yet its speed gain is comparatively low, we set the threshold for this region to be accelerated only in cases with greater than 320x240 input pixels.</a:t>
            </a:r>
            <a:endParaRPr lang="zh-CN" altLang="en-US" sz="1400" dirty="0"/>
          </a:p>
        </p:txBody>
      </p:sp>
      <p:graphicFrame>
        <p:nvGraphicFramePr>
          <p:cNvPr id="5" name="图表 4"/>
          <p:cNvGraphicFramePr/>
          <p:nvPr/>
        </p:nvGraphicFramePr>
        <p:xfrm>
          <a:off x="1447800" y="1371600"/>
          <a:ext cx="6248400" cy="251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Contents</a:t>
            </a:r>
          </a:p>
        </p:txBody>
      </p:sp>
      <p:grpSp>
        <p:nvGrpSpPr>
          <p:cNvPr id="41048" name="Group 88"/>
          <p:cNvGrpSpPr>
            <a:grpSpLocks/>
          </p:cNvGrpSpPr>
          <p:nvPr/>
        </p:nvGrpSpPr>
        <p:grpSpPr bwMode="auto">
          <a:xfrm>
            <a:off x="1981200" y="1295400"/>
            <a:ext cx="762000" cy="665162"/>
            <a:chOff x="1110" y="2656"/>
            <a:chExt cx="1549" cy="1351"/>
          </a:xfrm>
        </p:grpSpPr>
        <p:sp>
          <p:nvSpPr>
            <p:cNvPr id="41049"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1050"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1051" name="AutoShape 91"/>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grpSp>
        <p:nvGrpSpPr>
          <p:cNvPr id="41052" name="Group 92"/>
          <p:cNvGrpSpPr>
            <a:grpSpLocks/>
          </p:cNvGrpSpPr>
          <p:nvPr/>
        </p:nvGrpSpPr>
        <p:grpSpPr bwMode="auto">
          <a:xfrm>
            <a:off x="1981200" y="2209800"/>
            <a:ext cx="762000" cy="665162"/>
            <a:chOff x="3174" y="2656"/>
            <a:chExt cx="1549" cy="1351"/>
          </a:xfrm>
        </p:grpSpPr>
        <p:sp>
          <p:nvSpPr>
            <p:cNvPr id="41053"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1054"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1055" name="AutoShape 95"/>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en-US"/>
            </a:p>
          </p:txBody>
        </p:sp>
      </p:grpSp>
      <p:sp>
        <p:nvSpPr>
          <p:cNvPr id="41056" name="Line 96"/>
          <p:cNvSpPr>
            <a:spLocks noChangeShapeType="1"/>
          </p:cNvSpPr>
          <p:nvPr/>
        </p:nvSpPr>
        <p:spPr bwMode="auto">
          <a:xfrm>
            <a:off x="2590800" y="1905000"/>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1057" name="Text Box 97"/>
          <p:cNvSpPr txBox="1">
            <a:spLocks noChangeArrowheads="1"/>
          </p:cNvSpPr>
          <p:nvPr/>
        </p:nvSpPr>
        <p:spPr bwMode="auto">
          <a:xfrm>
            <a:off x="2895600" y="1317625"/>
            <a:ext cx="3523722" cy="461665"/>
          </a:xfrm>
          <a:prstGeom prst="rect">
            <a:avLst/>
          </a:prstGeom>
          <a:noFill/>
          <a:ln w="9525" algn="ctr">
            <a:noFill/>
            <a:miter lim="800000"/>
            <a:headEnd/>
            <a:tailEnd/>
          </a:ln>
          <a:effectLst/>
        </p:spPr>
        <p:txBody>
          <a:bodyPr wrap="none">
            <a:spAutoFit/>
          </a:bodyPr>
          <a:lstStyle/>
          <a:p>
            <a:pPr eaLnBrk="0" hangingPunct="0"/>
            <a:r>
              <a:rPr lang="en-US" sz="2400" dirty="0" smtClean="0"/>
              <a:t>Background Introduction</a:t>
            </a:r>
            <a:endParaRPr lang="en-US" sz="2400" dirty="0"/>
          </a:p>
        </p:txBody>
      </p:sp>
      <p:sp>
        <p:nvSpPr>
          <p:cNvPr id="41058" name="Text Box 98"/>
          <p:cNvSpPr txBox="1">
            <a:spLocks noChangeArrowheads="1"/>
          </p:cNvSpPr>
          <p:nvPr/>
        </p:nvSpPr>
        <p:spPr bwMode="gray">
          <a:xfrm>
            <a:off x="2178050" y="1393825"/>
            <a:ext cx="354013" cy="457200"/>
          </a:xfrm>
          <a:prstGeom prst="rect">
            <a:avLst/>
          </a:prstGeom>
          <a:noFill/>
          <a:ln w="9525" algn="ctr">
            <a:noFill/>
            <a:miter lim="800000"/>
            <a:headEnd/>
            <a:tailEnd/>
          </a:ln>
          <a:effectLst/>
        </p:spPr>
        <p:txBody>
          <a:bodyPr wrap="none">
            <a:spAutoFit/>
          </a:bodyPr>
          <a:lstStyle/>
          <a:p>
            <a:pPr algn="ctr" eaLnBrk="0" hangingPunct="0"/>
            <a:r>
              <a:rPr lang="en-US" sz="2400" b="1"/>
              <a:t>1</a:t>
            </a:r>
          </a:p>
        </p:txBody>
      </p:sp>
      <p:sp>
        <p:nvSpPr>
          <p:cNvPr id="41059" name="Line 99"/>
          <p:cNvSpPr>
            <a:spLocks noChangeShapeType="1"/>
          </p:cNvSpPr>
          <p:nvPr/>
        </p:nvSpPr>
        <p:spPr bwMode="auto">
          <a:xfrm>
            <a:off x="2590800" y="2819400"/>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1060" name="Text Box 100"/>
          <p:cNvSpPr txBox="1">
            <a:spLocks noChangeArrowheads="1"/>
          </p:cNvSpPr>
          <p:nvPr/>
        </p:nvSpPr>
        <p:spPr bwMode="auto">
          <a:xfrm>
            <a:off x="2895600" y="2232025"/>
            <a:ext cx="4482958" cy="461665"/>
          </a:xfrm>
          <a:prstGeom prst="rect">
            <a:avLst/>
          </a:prstGeom>
          <a:noFill/>
          <a:ln w="9525" algn="ctr">
            <a:noFill/>
            <a:miter lim="800000"/>
            <a:headEnd/>
            <a:tailEnd/>
          </a:ln>
          <a:effectLst/>
        </p:spPr>
        <p:txBody>
          <a:bodyPr wrap="none">
            <a:spAutoFit/>
          </a:bodyPr>
          <a:lstStyle/>
          <a:p>
            <a:pPr eaLnBrk="0" hangingPunct="0"/>
            <a:r>
              <a:rPr lang="en-US" sz="2400" dirty="0" smtClean="0"/>
              <a:t>Self-reconfigurable Architecture</a:t>
            </a:r>
            <a:endParaRPr lang="en-US" sz="2400" dirty="0"/>
          </a:p>
        </p:txBody>
      </p:sp>
      <p:sp>
        <p:nvSpPr>
          <p:cNvPr id="41061" name="Text Box 101"/>
          <p:cNvSpPr txBox="1">
            <a:spLocks noChangeArrowheads="1"/>
          </p:cNvSpPr>
          <p:nvPr/>
        </p:nvSpPr>
        <p:spPr bwMode="gray">
          <a:xfrm>
            <a:off x="2178050" y="2308225"/>
            <a:ext cx="354013" cy="457200"/>
          </a:xfrm>
          <a:prstGeom prst="rect">
            <a:avLst/>
          </a:prstGeom>
          <a:noFill/>
          <a:ln w="9525" algn="ctr">
            <a:noFill/>
            <a:miter lim="800000"/>
            <a:headEnd/>
            <a:tailEnd/>
          </a:ln>
          <a:effectLst/>
        </p:spPr>
        <p:txBody>
          <a:bodyPr wrap="none">
            <a:spAutoFit/>
          </a:bodyPr>
          <a:lstStyle/>
          <a:p>
            <a:pPr algn="ctr" eaLnBrk="0" hangingPunct="0"/>
            <a:r>
              <a:rPr lang="en-US" sz="2400" b="1"/>
              <a:t>2</a:t>
            </a:r>
          </a:p>
        </p:txBody>
      </p:sp>
      <p:grpSp>
        <p:nvGrpSpPr>
          <p:cNvPr id="41062" name="Group 102"/>
          <p:cNvGrpSpPr>
            <a:grpSpLocks/>
          </p:cNvGrpSpPr>
          <p:nvPr/>
        </p:nvGrpSpPr>
        <p:grpSpPr bwMode="auto">
          <a:xfrm>
            <a:off x="1981200" y="3101975"/>
            <a:ext cx="762000" cy="665162"/>
            <a:chOff x="1110" y="2656"/>
            <a:chExt cx="1549" cy="1351"/>
          </a:xfrm>
        </p:grpSpPr>
        <p:sp>
          <p:nvSpPr>
            <p:cNvPr id="41063"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106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1065" name="AutoShape 105"/>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grpSp>
        <p:nvGrpSpPr>
          <p:cNvPr id="41066" name="Group 106"/>
          <p:cNvGrpSpPr>
            <a:grpSpLocks/>
          </p:cNvGrpSpPr>
          <p:nvPr/>
        </p:nvGrpSpPr>
        <p:grpSpPr bwMode="auto">
          <a:xfrm>
            <a:off x="1981200" y="4016375"/>
            <a:ext cx="762000" cy="665162"/>
            <a:chOff x="3174" y="2656"/>
            <a:chExt cx="1549" cy="1351"/>
          </a:xfrm>
        </p:grpSpPr>
        <p:sp>
          <p:nvSpPr>
            <p:cNvPr id="41067" name="AutoShape 10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1068" name="AutoShape 10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1069" name="AutoShape 109"/>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en-US"/>
            </a:p>
          </p:txBody>
        </p:sp>
      </p:grpSp>
      <p:sp>
        <p:nvSpPr>
          <p:cNvPr id="41070" name="Line 110"/>
          <p:cNvSpPr>
            <a:spLocks noChangeShapeType="1"/>
          </p:cNvSpPr>
          <p:nvPr/>
        </p:nvSpPr>
        <p:spPr bwMode="auto">
          <a:xfrm>
            <a:off x="2590800" y="3711575"/>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1071" name="Text Box 111"/>
          <p:cNvSpPr txBox="1">
            <a:spLocks noChangeArrowheads="1"/>
          </p:cNvSpPr>
          <p:nvPr/>
        </p:nvSpPr>
        <p:spPr bwMode="auto">
          <a:xfrm>
            <a:off x="2895600" y="3124200"/>
            <a:ext cx="4391972" cy="461665"/>
          </a:xfrm>
          <a:prstGeom prst="rect">
            <a:avLst/>
          </a:prstGeom>
          <a:noFill/>
          <a:ln w="9525" algn="ctr">
            <a:noFill/>
            <a:miter lim="800000"/>
            <a:headEnd/>
            <a:tailEnd/>
          </a:ln>
          <a:effectLst/>
        </p:spPr>
        <p:txBody>
          <a:bodyPr wrap="none">
            <a:spAutoFit/>
          </a:bodyPr>
          <a:lstStyle/>
          <a:p>
            <a:pPr eaLnBrk="0" hangingPunct="0"/>
            <a:r>
              <a:rPr lang="en-US" sz="2400" dirty="0" smtClean="0"/>
              <a:t>Xtensa Acceleration Technique</a:t>
            </a:r>
            <a:endParaRPr lang="en-US" sz="2400" dirty="0"/>
          </a:p>
        </p:txBody>
      </p:sp>
      <p:sp>
        <p:nvSpPr>
          <p:cNvPr id="41072" name="Text Box 112"/>
          <p:cNvSpPr txBox="1">
            <a:spLocks noChangeArrowheads="1"/>
          </p:cNvSpPr>
          <p:nvPr/>
        </p:nvSpPr>
        <p:spPr bwMode="gray">
          <a:xfrm>
            <a:off x="2178050" y="320040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t>3</a:t>
            </a:r>
          </a:p>
        </p:txBody>
      </p:sp>
      <p:sp>
        <p:nvSpPr>
          <p:cNvPr id="41073" name="Line 113"/>
          <p:cNvSpPr>
            <a:spLocks noChangeShapeType="1"/>
          </p:cNvSpPr>
          <p:nvPr/>
        </p:nvSpPr>
        <p:spPr bwMode="auto">
          <a:xfrm>
            <a:off x="2590800" y="4625975"/>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1074" name="Text Box 114"/>
          <p:cNvSpPr txBox="1">
            <a:spLocks noChangeArrowheads="1"/>
          </p:cNvSpPr>
          <p:nvPr/>
        </p:nvSpPr>
        <p:spPr bwMode="auto">
          <a:xfrm>
            <a:off x="2895600" y="4038600"/>
            <a:ext cx="2531462" cy="461665"/>
          </a:xfrm>
          <a:prstGeom prst="rect">
            <a:avLst/>
          </a:prstGeom>
          <a:noFill/>
          <a:ln w="9525" algn="ctr">
            <a:noFill/>
            <a:miter lim="800000"/>
            <a:headEnd/>
            <a:tailEnd/>
          </a:ln>
          <a:effectLst/>
        </p:spPr>
        <p:txBody>
          <a:bodyPr wrap="none">
            <a:spAutoFit/>
          </a:bodyPr>
          <a:lstStyle/>
          <a:p>
            <a:pPr eaLnBrk="0" hangingPunct="0"/>
            <a:r>
              <a:rPr lang="en-US" sz="2400" dirty="0" smtClean="0"/>
              <a:t>Runtime Profiling</a:t>
            </a:r>
            <a:endParaRPr lang="en-US" sz="2400" dirty="0"/>
          </a:p>
        </p:txBody>
      </p:sp>
      <p:sp>
        <p:nvSpPr>
          <p:cNvPr id="41075" name="Text Box 115"/>
          <p:cNvSpPr txBox="1">
            <a:spLocks noChangeArrowheads="1"/>
          </p:cNvSpPr>
          <p:nvPr/>
        </p:nvSpPr>
        <p:spPr bwMode="gray">
          <a:xfrm>
            <a:off x="2178050" y="411480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t>4</a:t>
            </a:r>
          </a:p>
        </p:txBody>
      </p:sp>
      <p:grpSp>
        <p:nvGrpSpPr>
          <p:cNvPr id="37" name="Group 102"/>
          <p:cNvGrpSpPr>
            <a:grpSpLocks/>
          </p:cNvGrpSpPr>
          <p:nvPr/>
        </p:nvGrpSpPr>
        <p:grpSpPr bwMode="auto">
          <a:xfrm>
            <a:off x="1981200" y="4930775"/>
            <a:ext cx="762000" cy="665162"/>
            <a:chOff x="1110" y="2656"/>
            <a:chExt cx="1549" cy="1351"/>
          </a:xfrm>
        </p:grpSpPr>
        <p:sp>
          <p:nvSpPr>
            <p:cNvPr id="38"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39"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0" name="AutoShape 105"/>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sp>
        <p:nvSpPr>
          <p:cNvPr id="41" name="Line 110"/>
          <p:cNvSpPr>
            <a:spLocks noChangeShapeType="1"/>
          </p:cNvSpPr>
          <p:nvPr/>
        </p:nvSpPr>
        <p:spPr bwMode="auto">
          <a:xfrm>
            <a:off x="2590800" y="5540375"/>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2" name="Text Box 111"/>
          <p:cNvSpPr txBox="1">
            <a:spLocks noChangeArrowheads="1"/>
          </p:cNvSpPr>
          <p:nvPr/>
        </p:nvSpPr>
        <p:spPr bwMode="auto">
          <a:xfrm>
            <a:off x="2895600" y="4953000"/>
            <a:ext cx="3180679" cy="461665"/>
          </a:xfrm>
          <a:prstGeom prst="rect">
            <a:avLst/>
          </a:prstGeom>
          <a:noFill/>
          <a:ln w="9525" algn="ctr">
            <a:noFill/>
            <a:miter lim="800000"/>
            <a:headEnd/>
            <a:tailEnd/>
          </a:ln>
          <a:effectLst/>
        </p:spPr>
        <p:txBody>
          <a:bodyPr wrap="none">
            <a:spAutoFit/>
          </a:bodyPr>
          <a:lstStyle/>
          <a:p>
            <a:pPr eaLnBrk="0" hangingPunct="0"/>
            <a:r>
              <a:rPr lang="en-US" sz="2400" dirty="0" smtClean="0"/>
              <a:t>Experiment and result</a:t>
            </a:r>
            <a:endParaRPr lang="en-US" sz="2400" dirty="0"/>
          </a:p>
        </p:txBody>
      </p:sp>
      <p:sp>
        <p:nvSpPr>
          <p:cNvPr id="43" name="Text Box 112"/>
          <p:cNvSpPr txBox="1">
            <a:spLocks noChangeArrowheads="1"/>
          </p:cNvSpPr>
          <p:nvPr/>
        </p:nvSpPr>
        <p:spPr bwMode="gray">
          <a:xfrm>
            <a:off x="2209800" y="506253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smtClean="0"/>
              <a:t>5</a:t>
            </a:r>
            <a:endParaRPr lang="en-US" sz="2400" b="1" dirty="0"/>
          </a:p>
        </p:txBody>
      </p:sp>
      <p:grpSp>
        <p:nvGrpSpPr>
          <p:cNvPr id="44" name="Group 102"/>
          <p:cNvGrpSpPr>
            <a:grpSpLocks/>
          </p:cNvGrpSpPr>
          <p:nvPr/>
        </p:nvGrpSpPr>
        <p:grpSpPr bwMode="auto">
          <a:xfrm>
            <a:off x="1981200" y="5888038"/>
            <a:ext cx="762000" cy="665162"/>
            <a:chOff x="1110" y="2656"/>
            <a:chExt cx="1549" cy="1351"/>
          </a:xfrm>
        </p:grpSpPr>
        <p:sp>
          <p:nvSpPr>
            <p:cNvPr id="45"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6"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7" name="AutoShape 105"/>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sp>
        <p:nvSpPr>
          <p:cNvPr id="48" name="Line 110"/>
          <p:cNvSpPr>
            <a:spLocks noChangeShapeType="1"/>
          </p:cNvSpPr>
          <p:nvPr/>
        </p:nvSpPr>
        <p:spPr bwMode="auto">
          <a:xfrm>
            <a:off x="2590800" y="6497638"/>
            <a:ext cx="4800600" cy="0"/>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49" name="Text Box 111"/>
          <p:cNvSpPr txBox="1">
            <a:spLocks noChangeArrowheads="1"/>
          </p:cNvSpPr>
          <p:nvPr/>
        </p:nvSpPr>
        <p:spPr bwMode="auto">
          <a:xfrm>
            <a:off x="2895600" y="5910263"/>
            <a:ext cx="1710725" cy="461665"/>
          </a:xfrm>
          <a:prstGeom prst="rect">
            <a:avLst/>
          </a:prstGeom>
          <a:noFill/>
          <a:ln w="9525" algn="ctr">
            <a:noFill/>
            <a:miter lim="800000"/>
            <a:headEnd/>
            <a:tailEnd/>
          </a:ln>
          <a:effectLst/>
        </p:spPr>
        <p:txBody>
          <a:bodyPr wrap="none">
            <a:spAutoFit/>
          </a:bodyPr>
          <a:lstStyle/>
          <a:p>
            <a:pPr eaLnBrk="0" hangingPunct="0"/>
            <a:r>
              <a:rPr lang="en-US" sz="2400" dirty="0" smtClean="0"/>
              <a:t>Conclusion</a:t>
            </a:r>
            <a:endParaRPr lang="en-US" sz="2400" dirty="0"/>
          </a:p>
        </p:txBody>
      </p:sp>
      <p:sp>
        <p:nvSpPr>
          <p:cNvPr id="50" name="Text Box 112"/>
          <p:cNvSpPr txBox="1">
            <a:spLocks noChangeArrowheads="1"/>
          </p:cNvSpPr>
          <p:nvPr/>
        </p:nvSpPr>
        <p:spPr bwMode="gray">
          <a:xfrm>
            <a:off x="2209800" y="601980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smtClean="0"/>
              <a:t>6</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Conclusion</a:t>
            </a:r>
            <a:endParaRPr lang="zh-CN" altLang="en-US" sz="2800" dirty="0"/>
          </a:p>
        </p:txBody>
      </p:sp>
      <p:sp>
        <p:nvSpPr>
          <p:cNvPr id="3" name="内容占位符 2"/>
          <p:cNvSpPr>
            <a:spLocks noGrp="1"/>
          </p:cNvSpPr>
          <p:nvPr>
            <p:ph idx="1"/>
          </p:nvPr>
        </p:nvSpPr>
        <p:spPr>
          <a:xfrm>
            <a:off x="457200" y="1600200"/>
            <a:ext cx="8229600" cy="5181600"/>
          </a:xfrm>
        </p:spPr>
        <p:txBody>
          <a:bodyPr/>
          <a:lstStyle/>
          <a:p>
            <a:r>
              <a:rPr lang="en-US" altLang="zh-CN" sz="2000" dirty="0" smtClean="0"/>
              <a:t>combining </a:t>
            </a:r>
            <a:r>
              <a:rPr lang="en-US" altLang="zh-CN" sz="2000" b="1" dirty="0" smtClean="0"/>
              <a:t>coarse grained acceleration </a:t>
            </a:r>
            <a:r>
              <a:rPr lang="en-US" altLang="zh-CN" sz="2000" dirty="0" smtClean="0"/>
              <a:t>with </a:t>
            </a:r>
            <a:r>
              <a:rPr lang="en-US" altLang="zh-CN" sz="2000" b="1" dirty="0" smtClean="0"/>
              <a:t>runtime profiling </a:t>
            </a:r>
            <a:r>
              <a:rPr lang="en-US" altLang="zh-CN" sz="2000" dirty="0" smtClean="0"/>
              <a:t>is a valid approach to achieve significant speedups at moderate area expense.</a:t>
            </a:r>
          </a:p>
          <a:p>
            <a:r>
              <a:rPr lang="en-US" altLang="zh-CN" sz="2000" dirty="0" smtClean="0"/>
              <a:t>able to avoid the “slow startup” associated with preparation mode profiling by making the processor act </a:t>
            </a:r>
            <a:r>
              <a:rPr lang="en-US" altLang="zh-CN" sz="2000" b="1" dirty="0" smtClean="0"/>
              <a:t>pessimistically</a:t>
            </a:r>
            <a:r>
              <a:rPr lang="en-US" altLang="zh-CN" sz="2000" dirty="0" smtClean="0"/>
              <a:t> in the first execution phase by turning on all the acceleration units.</a:t>
            </a:r>
          </a:p>
          <a:p>
            <a:r>
              <a:rPr lang="en-US" altLang="zh-CN" sz="2000" dirty="0" smtClean="0"/>
              <a:t>Runtime profiling can be done by a completely separate hardware unit to avoid increasing the number of instructions executed by the normal execution units of the processor (undergoing).</a:t>
            </a:r>
          </a:p>
          <a:p>
            <a:r>
              <a:rPr lang="en-US" altLang="zh-CN" sz="2000" dirty="0" smtClean="0"/>
              <a:t>Building and evaluating the </a:t>
            </a:r>
            <a:r>
              <a:rPr lang="en-US" altLang="zh-CN" sz="2000" b="1" dirty="0" smtClean="0"/>
              <a:t>reconfiguration unit </a:t>
            </a:r>
            <a:r>
              <a:rPr lang="en-US" altLang="zh-CN" sz="2000" dirty="0" smtClean="0"/>
              <a:t>(next major step)</a:t>
            </a:r>
            <a:endParaRPr lang="zh-CN"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62400" y="3276600"/>
            <a:ext cx="2724150" cy="316084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867400" y="152400"/>
            <a:ext cx="2743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r>
              <a:rPr lang="en-US" dirty="0" smtClean="0"/>
              <a:t>Reference</a:t>
            </a:r>
            <a:endParaRPr lang="en-US" dirty="0"/>
          </a:p>
        </p:txBody>
      </p:sp>
      <p:sp>
        <p:nvSpPr>
          <p:cNvPr id="10246" name="Rectangle 6"/>
          <p:cNvSpPr>
            <a:spLocks noGrp="1" noChangeArrowheads="1"/>
          </p:cNvSpPr>
          <p:nvPr>
            <p:ph type="body" idx="1"/>
          </p:nvPr>
        </p:nvSpPr>
        <p:spPr>
          <a:xfrm>
            <a:off x="381000" y="1447800"/>
            <a:ext cx="8382000" cy="5181600"/>
          </a:xfrm>
        </p:spPr>
        <p:txBody>
          <a:bodyPr/>
          <a:lstStyle/>
          <a:p>
            <a:r>
              <a:rPr lang="en-US" sz="1600" dirty="0" smtClean="0"/>
              <a:t>[1] </a:t>
            </a:r>
            <a:r>
              <a:rPr lang="en-US" sz="1600" dirty="0" err="1" smtClean="0"/>
              <a:t>Hamid</a:t>
            </a:r>
            <a:r>
              <a:rPr lang="en-US" sz="1600" dirty="0" smtClean="0"/>
              <a:t> </a:t>
            </a:r>
            <a:r>
              <a:rPr lang="en-US" sz="1600" dirty="0" err="1" smtClean="0"/>
              <a:t>Noori</a:t>
            </a:r>
            <a:r>
              <a:rPr lang="en-US" sz="1600" dirty="0" smtClean="0"/>
              <a:t>, Kazuaki Murakami, and Koji Inoue “An Adaptive Dynamic Extensible Processor,” in Conf. Rec. 2005 IEICE General Conference, CPSY2005-29(2005-12).</a:t>
            </a:r>
          </a:p>
          <a:p>
            <a:r>
              <a:rPr lang="en-US" sz="1600" dirty="0" smtClean="0"/>
              <a:t>[2] Lars Bauer, Muhammad </a:t>
            </a:r>
            <a:r>
              <a:rPr lang="en-US" sz="1600" dirty="0" err="1" smtClean="0"/>
              <a:t>shafique</a:t>
            </a:r>
            <a:r>
              <a:rPr lang="en-US" sz="1600" dirty="0" smtClean="0"/>
              <a:t>, Dirk </a:t>
            </a:r>
            <a:r>
              <a:rPr lang="en-US" sz="1600" dirty="0" err="1" smtClean="0"/>
              <a:t>Teufel</a:t>
            </a:r>
            <a:r>
              <a:rPr lang="en-US" sz="1600" dirty="0" smtClean="0"/>
              <a:t> and </a:t>
            </a:r>
            <a:r>
              <a:rPr lang="en-US" sz="1600" dirty="0" err="1" smtClean="0"/>
              <a:t>Jorg</a:t>
            </a:r>
            <a:r>
              <a:rPr lang="en-US" sz="1600" dirty="0" smtClean="0"/>
              <a:t> Henkel, “A Self-Adaptive Extensible Embedded Processor,” in Conf. Rec. 2007 IEEE Int. Conf. SASO '07. First International Conference, pp. 344-350.</a:t>
            </a:r>
          </a:p>
          <a:p>
            <a:r>
              <a:rPr lang="en-US" sz="1600" dirty="0" smtClean="0"/>
              <a:t>[3] MIPS Architecture, http://en.wikipedia.org/wiki/MIPS_architecture.</a:t>
            </a:r>
          </a:p>
          <a:p>
            <a:r>
              <a:rPr lang="en-US" sz="1600" dirty="0" smtClean="0"/>
              <a:t>[4] </a:t>
            </a:r>
            <a:r>
              <a:rPr lang="en-US" sz="1600" dirty="0" err="1" smtClean="0"/>
              <a:t>Tensilica</a:t>
            </a:r>
            <a:r>
              <a:rPr lang="en-US" sz="1600" dirty="0" smtClean="0"/>
              <a:t> Tools, </a:t>
            </a:r>
            <a:r>
              <a:rPr lang="en-US" sz="1600" dirty="0" err="1" smtClean="0"/>
              <a:t>Tensilica</a:t>
            </a:r>
            <a:r>
              <a:rPr lang="en-US" sz="1600" dirty="0" smtClean="0"/>
              <a:t> Inc: http://www.tensilica.com/.</a:t>
            </a:r>
          </a:p>
          <a:p>
            <a:r>
              <a:rPr lang="en-US" sz="1600" dirty="0" smtClean="0"/>
              <a:t>[5] Xia, Chen and Zhang, </a:t>
            </a:r>
            <a:r>
              <a:rPr lang="en-US" sz="1600" dirty="0" err="1" smtClean="0"/>
              <a:t>Qi</a:t>
            </a:r>
            <a:r>
              <a:rPr lang="en-US" sz="1600" dirty="0" smtClean="0"/>
              <a:t>, “H.264 Decoder </a:t>
            </a:r>
            <a:r>
              <a:rPr lang="en-US" sz="1600" dirty="0" err="1" smtClean="0"/>
              <a:t>Tensilica</a:t>
            </a:r>
            <a:r>
              <a:rPr lang="en-US" sz="1600" dirty="0" smtClean="0"/>
              <a:t> Configurable Embedded Processor Implementation”, December 19, 2008. Web document found at: http://www.ee.hawaii.edu/~xrzhou/ee693e/slides/final_project.pdf.</a:t>
            </a:r>
          </a:p>
          <a:p>
            <a:r>
              <a:rPr lang="en-US" sz="1600" dirty="0" smtClean="0"/>
              <a:t>[6] EEMBC Software Benchmark Data Book, </a:t>
            </a:r>
            <a:r>
              <a:rPr lang="en-US" sz="1600" dirty="0" smtClean="0">
                <a:hlinkClick r:id="rId2"/>
              </a:rPr>
              <a:t>http://www.eembc.org/</a:t>
            </a:r>
            <a:r>
              <a:rPr lang="en-US" sz="1600" dirty="0" smtClean="0"/>
              <a:t>.</a:t>
            </a:r>
          </a:p>
          <a:p>
            <a:r>
              <a:rPr lang="en-US" sz="1600" dirty="0" smtClean="0"/>
              <a:t>[7] Steven </a:t>
            </a:r>
            <a:r>
              <a:rPr lang="en-US" sz="1600" dirty="0" err="1" smtClean="0"/>
              <a:t>Leibson</a:t>
            </a:r>
            <a:r>
              <a:rPr lang="en-US" sz="1600" dirty="0" smtClean="0"/>
              <a:t>, </a:t>
            </a:r>
            <a:r>
              <a:rPr lang="en-US" sz="1600" dirty="0" err="1" smtClean="0"/>
              <a:t>Tensilica</a:t>
            </a:r>
            <a:r>
              <a:rPr lang="en-US" sz="1600" dirty="0" smtClean="0"/>
              <a:t> Inc, “Customizable Processors and Processor Customization,” in Processor Design: System-on-Chip Computing for ASICs and FPGAs, </a:t>
            </a:r>
            <a:r>
              <a:rPr lang="en-US" sz="1600" dirty="0" err="1" smtClean="0"/>
              <a:t>J.Nurmi</a:t>
            </a:r>
            <a:r>
              <a:rPr lang="en-US" sz="1600" dirty="0" smtClean="0"/>
              <a:t> (ed.), </a:t>
            </a:r>
            <a:r>
              <a:rPr lang="en-US" sz="1600" i="1" dirty="0" smtClean="0"/>
              <a:t>©2007 Springer. Ch. 8, pp. 149-175.</a:t>
            </a:r>
            <a:endParaRPr lang="en-US" sz="1600" dirty="0"/>
          </a:p>
          <a:p>
            <a:endParaRPr lang="en-US" sz="1600" b="1" dirty="0"/>
          </a:p>
          <a:p>
            <a:pPr lvl="1"/>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r>
              <a:rPr lang="en-US" sz="2800" dirty="0" smtClean="0"/>
              <a:t> Traditional Processor</a:t>
            </a:r>
            <a:endParaRPr lang="en-US" sz="2800" dirty="0"/>
          </a:p>
        </p:txBody>
      </p:sp>
      <p:sp>
        <p:nvSpPr>
          <p:cNvPr id="10246" name="Rectangle 6"/>
          <p:cNvSpPr>
            <a:spLocks noGrp="1" noChangeArrowheads="1"/>
          </p:cNvSpPr>
          <p:nvPr>
            <p:ph type="body" idx="1"/>
          </p:nvPr>
        </p:nvSpPr>
        <p:spPr>
          <a:xfrm>
            <a:off x="381000" y="1447800"/>
            <a:ext cx="8001000" cy="4953000"/>
          </a:xfrm>
        </p:spPr>
        <p:txBody>
          <a:bodyPr/>
          <a:lstStyle/>
          <a:p>
            <a:r>
              <a:rPr lang="en-US" altLang="zh-CN" sz="2400" dirty="0" smtClean="0"/>
              <a:t>Embedded processors with fixed architecture have</a:t>
            </a:r>
          </a:p>
          <a:p>
            <a:pPr>
              <a:buNone/>
            </a:pPr>
            <a:r>
              <a:rPr lang="en-US" altLang="zh-CN" sz="2400" dirty="0" smtClean="0"/>
              <a:t>	disadvantages: </a:t>
            </a:r>
          </a:p>
          <a:p>
            <a:pPr lvl="1"/>
            <a:r>
              <a:rPr lang="en-US" altLang="zh-CN" sz="2000" dirty="0" smtClean="0"/>
              <a:t>Not reusable </a:t>
            </a:r>
          </a:p>
          <a:p>
            <a:pPr lvl="1"/>
            <a:r>
              <a:rPr lang="en-US" altLang="zh-CN" sz="2000" dirty="0" smtClean="0"/>
              <a:t>Not  flexible enough to match the specific needs of different application domains</a:t>
            </a:r>
          </a:p>
          <a:p>
            <a:r>
              <a:rPr lang="en-US" altLang="zh-CN" sz="2400" dirty="0" smtClean="0"/>
              <a:t>Acceleration technique is adding fixed hardware units:</a:t>
            </a:r>
          </a:p>
          <a:p>
            <a:pPr lvl="1"/>
            <a:r>
              <a:rPr lang="en-US" altLang="zh-CN" sz="2000" dirty="0" smtClean="0"/>
              <a:t>e.g. JPEG encoder/decoder </a:t>
            </a:r>
          </a:p>
          <a:p>
            <a:pPr lvl="1"/>
            <a:r>
              <a:rPr lang="en-US" altLang="zh-CN" sz="2000" dirty="0" smtClean="0"/>
              <a:t>However,	insufficient or useless for other applications;</a:t>
            </a:r>
          </a:p>
          <a:p>
            <a:pPr lvl="1">
              <a:buNone/>
            </a:pPr>
            <a:r>
              <a:rPr lang="en-US" altLang="zh-CN" sz="2000" dirty="0" smtClean="0"/>
              <a:t>	hardware overhead: area, power</a:t>
            </a:r>
          </a:p>
          <a:p>
            <a:pPr lvl="1"/>
            <a:endParaRPr lang="en-US" altLang="zh-CN" sz="2000" dirty="0" smtClean="0"/>
          </a:p>
          <a:p>
            <a:endParaRPr lang="en-US" altLang="zh-CN" sz="2400" dirty="0" smtClean="0"/>
          </a:p>
          <a:p>
            <a:endParaRPr lang="en-US" sz="2400" dirty="0"/>
          </a:p>
          <a:p>
            <a:endParaRPr lang="en-US" dirty="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Self-reconfigurable architecture</a:t>
            </a:r>
            <a:endParaRPr lang="zh-CN" altLang="en-US" sz="2800" dirty="0"/>
          </a:p>
        </p:txBody>
      </p:sp>
      <p:sp>
        <p:nvSpPr>
          <p:cNvPr id="3" name="内容占位符 2"/>
          <p:cNvSpPr>
            <a:spLocks noGrp="1"/>
          </p:cNvSpPr>
          <p:nvPr>
            <p:ph idx="1"/>
          </p:nvPr>
        </p:nvSpPr>
        <p:spPr>
          <a:xfrm>
            <a:off x="533400" y="1371600"/>
            <a:ext cx="8229600" cy="5181600"/>
          </a:xfrm>
        </p:spPr>
        <p:txBody>
          <a:bodyPr/>
          <a:lstStyle/>
          <a:p>
            <a:r>
              <a:rPr lang="en-US" altLang="zh-CN" sz="2400" dirty="0" smtClean="0"/>
              <a:t>Self-reconfigurable architecture </a:t>
            </a:r>
          </a:p>
          <a:p>
            <a:pPr lvl="1"/>
            <a:r>
              <a:rPr lang="en-US" altLang="zh-CN" sz="2000" dirty="0" smtClean="0"/>
              <a:t>The architecture is extended from simple RISC core by adding new acceleration units built on a reconfigurable fabric</a:t>
            </a:r>
          </a:p>
          <a:p>
            <a:pPr lvl="1"/>
            <a:r>
              <a:rPr lang="en-US" altLang="zh-CN" sz="2000" dirty="0" smtClean="0"/>
              <a:t>The execution units can be reconfigured or replaced at runtime </a:t>
            </a:r>
          </a:p>
          <a:p>
            <a:pPr lvl="1"/>
            <a:endParaRPr lang="en-US" altLang="zh-CN" sz="2000" b="1" dirty="0" smtClean="0"/>
          </a:p>
        </p:txBody>
      </p:sp>
      <p:pic>
        <p:nvPicPr>
          <p:cNvPr id="5" name="Picture 3"/>
          <p:cNvPicPr>
            <a:picLocks noChangeAspect="1" noChangeArrowheads="1"/>
          </p:cNvPicPr>
          <p:nvPr/>
        </p:nvPicPr>
        <p:blipFill>
          <a:blip r:embed="rId3" cstate="print"/>
          <a:srcRect/>
          <a:stretch>
            <a:fillRect/>
          </a:stretch>
        </p:blipFill>
        <p:spPr bwMode="auto">
          <a:xfrm>
            <a:off x="2286000" y="2971800"/>
            <a:ext cx="5169273" cy="3200400"/>
          </a:xfrm>
          <a:prstGeom prst="rect">
            <a:avLst/>
          </a:prstGeom>
          <a:noFill/>
          <a:ln w="9525">
            <a:noFill/>
            <a:miter lim="800000"/>
            <a:headEnd/>
            <a:tailEnd/>
          </a:ln>
        </p:spPr>
      </p:pic>
      <p:sp>
        <p:nvSpPr>
          <p:cNvPr id="6" name="TextBox 5"/>
          <p:cNvSpPr txBox="1"/>
          <p:nvPr/>
        </p:nvSpPr>
        <p:spPr>
          <a:xfrm>
            <a:off x="2438400" y="6248400"/>
            <a:ext cx="5105400" cy="338554"/>
          </a:xfrm>
          <a:prstGeom prst="rect">
            <a:avLst/>
          </a:prstGeom>
          <a:noFill/>
        </p:spPr>
        <p:txBody>
          <a:bodyPr wrap="square" rtlCol="0">
            <a:spAutoFit/>
          </a:bodyPr>
          <a:lstStyle/>
          <a:p>
            <a:pPr algn="ctr"/>
            <a:r>
              <a:rPr lang="en-US" altLang="zh-CN" sz="1600" b="1" i="1" dirty="0" smtClean="0"/>
              <a:t>Simple RISC processor core</a:t>
            </a:r>
            <a:endParaRPr lang="zh-CN" altLang="en-US" sz="16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Self-reconfigurable architecture</a:t>
            </a:r>
            <a:endParaRPr lang="zh-CN" altLang="en-US" sz="2800" dirty="0"/>
          </a:p>
        </p:txBody>
      </p:sp>
      <p:pic>
        <p:nvPicPr>
          <p:cNvPr id="40962" name="Picture 2"/>
          <p:cNvPicPr>
            <a:picLocks noGrp="1" noChangeAspect="1" noChangeArrowheads="1"/>
          </p:cNvPicPr>
          <p:nvPr>
            <p:ph idx="1"/>
          </p:nvPr>
        </p:nvPicPr>
        <p:blipFill>
          <a:blip r:embed="rId3" cstate="print"/>
          <a:srcRect/>
          <a:stretch>
            <a:fillRect/>
          </a:stretch>
        </p:blipFill>
        <p:spPr bwMode="auto">
          <a:xfrm>
            <a:off x="2057400" y="1143000"/>
            <a:ext cx="5486400" cy="5263293"/>
          </a:xfrm>
          <a:prstGeom prst="rect">
            <a:avLst/>
          </a:prstGeom>
          <a:noFill/>
          <a:ln w="9525">
            <a:noFill/>
            <a:miter lim="800000"/>
            <a:headEnd/>
            <a:tailEnd/>
          </a:ln>
        </p:spPr>
      </p:pic>
      <p:sp>
        <p:nvSpPr>
          <p:cNvPr id="6" name="TextBox 5"/>
          <p:cNvSpPr txBox="1"/>
          <p:nvPr/>
        </p:nvSpPr>
        <p:spPr>
          <a:xfrm>
            <a:off x="2362200" y="6367046"/>
            <a:ext cx="5105400" cy="338554"/>
          </a:xfrm>
          <a:prstGeom prst="rect">
            <a:avLst/>
          </a:prstGeom>
          <a:noFill/>
        </p:spPr>
        <p:txBody>
          <a:bodyPr wrap="square" rtlCol="0">
            <a:spAutoFit/>
          </a:bodyPr>
          <a:lstStyle/>
          <a:p>
            <a:r>
              <a:rPr lang="en-US" altLang="zh-CN" sz="1600" b="1" i="1" dirty="0" smtClean="0"/>
              <a:t>General overview of the processor architecture</a:t>
            </a:r>
            <a:endParaRPr lang="zh-CN" altLang="en-US" sz="1600" b="1" i="1" dirty="0"/>
          </a:p>
        </p:txBody>
      </p:sp>
      <p:graphicFrame>
        <p:nvGraphicFramePr>
          <p:cNvPr id="8" name="表格 7"/>
          <p:cNvGraphicFramePr>
            <a:graphicFrameLocks noGrp="1"/>
          </p:cNvGraphicFramePr>
          <p:nvPr/>
        </p:nvGraphicFramePr>
        <p:xfrm>
          <a:off x="228600" y="1981200"/>
          <a:ext cx="1524000" cy="2225040"/>
        </p:xfrm>
        <a:graphic>
          <a:graphicData uri="http://schemas.openxmlformats.org/drawingml/2006/table">
            <a:tbl>
              <a:tblPr bandRow="1">
                <a:tableStyleId>{5C22544A-7EE6-4342-B048-85BDC9FD1C3A}</a:tableStyleId>
              </a:tblPr>
              <a:tblGrid>
                <a:gridCol w="1524000"/>
              </a:tblGrid>
              <a:tr h="370840">
                <a:tc>
                  <a:txBody>
                    <a:bodyPr/>
                    <a:lstStyle/>
                    <a:p>
                      <a:pPr algn="ctr"/>
                      <a:r>
                        <a:rPr lang="en-US" sz="1000" b="1" dirty="0" smtClean="0">
                          <a:solidFill>
                            <a:schemeClr val="bg1"/>
                          </a:solidFill>
                        </a:rPr>
                        <a:t>ADDI R1,</a:t>
                      </a:r>
                      <a:r>
                        <a:rPr lang="en-US" sz="1000" b="1" baseline="0" dirty="0" smtClean="0">
                          <a:solidFill>
                            <a:schemeClr val="bg1"/>
                          </a:solidFill>
                        </a:rPr>
                        <a:t> #E1</a:t>
                      </a:r>
                      <a:endParaRPr lang="en-US" sz="1000" b="1" dirty="0">
                        <a:solidFill>
                          <a:schemeClr val="bg1"/>
                        </a:solidFill>
                      </a:endParaRPr>
                    </a:p>
                  </a:txBody>
                  <a:tcPr/>
                </a:tc>
              </a:tr>
              <a:tr h="370840">
                <a:tc>
                  <a:txBody>
                    <a:bodyPr/>
                    <a:lstStyle/>
                    <a:p>
                      <a:pPr algn="ctr"/>
                      <a:r>
                        <a:rPr lang="en-US" sz="1000" b="1" dirty="0" smtClean="0">
                          <a:solidFill>
                            <a:schemeClr val="bg1"/>
                          </a:solidFill>
                        </a:rPr>
                        <a:t>ST R2,</a:t>
                      </a:r>
                      <a:r>
                        <a:rPr lang="en-US" sz="1000" b="1" baseline="0" dirty="0" smtClean="0">
                          <a:solidFill>
                            <a:schemeClr val="bg1"/>
                          </a:solidFill>
                        </a:rPr>
                        <a:t> [R1]</a:t>
                      </a:r>
                      <a:endParaRPr lang="en-US" sz="1000" b="1" dirty="0">
                        <a:solidFill>
                          <a:schemeClr val="bg1"/>
                        </a:solidFill>
                      </a:endParaRPr>
                    </a:p>
                  </a:txBody>
                  <a:tcPr/>
                </a:tc>
              </a:tr>
              <a:tr h="370840">
                <a:tc>
                  <a:txBody>
                    <a:bodyPr/>
                    <a:lstStyle/>
                    <a:p>
                      <a:pPr algn="ctr"/>
                      <a:r>
                        <a:rPr lang="en-US" sz="1000" b="1" dirty="0" smtClean="0">
                          <a:solidFill>
                            <a:schemeClr val="bg1"/>
                          </a:solidFill>
                        </a:rPr>
                        <a:t>AVARAGE</a:t>
                      </a:r>
                      <a:r>
                        <a:rPr lang="en-US" sz="1000" b="1" baseline="0" dirty="0" smtClean="0">
                          <a:solidFill>
                            <a:schemeClr val="bg1"/>
                          </a:solidFill>
                        </a:rPr>
                        <a:t> R3,  R4, R5</a:t>
                      </a:r>
                      <a:endParaRPr lang="en-US" sz="1000" b="1" dirty="0">
                        <a:solidFill>
                          <a:schemeClr val="bg1"/>
                        </a:solidFill>
                      </a:endParaRPr>
                    </a:p>
                  </a:txBody>
                  <a:tcPr/>
                </a:tc>
              </a:tr>
              <a:tr h="370840">
                <a:tc>
                  <a:txBody>
                    <a:bodyPr/>
                    <a:lstStyle/>
                    <a:p>
                      <a:pPr algn="ctr"/>
                      <a:r>
                        <a:rPr lang="en-US" sz="1000" b="1" dirty="0" smtClean="0">
                          <a:solidFill>
                            <a:schemeClr val="bg1"/>
                          </a:solidFill>
                        </a:rPr>
                        <a:t>…</a:t>
                      </a:r>
                      <a:endParaRPr lang="en-US" sz="1000" b="1" dirty="0">
                        <a:solidFill>
                          <a:schemeClr val="bg1"/>
                        </a:solidFill>
                      </a:endParaRPr>
                    </a:p>
                  </a:txBody>
                  <a:tcPr/>
                </a:tc>
              </a:tr>
              <a:tr h="370840">
                <a:tc>
                  <a:txBody>
                    <a:bodyPr/>
                    <a:lstStyle/>
                    <a:p>
                      <a:pPr algn="ctr"/>
                      <a:r>
                        <a:rPr lang="en-US" sz="1000" b="1" dirty="0" smtClean="0">
                          <a:solidFill>
                            <a:schemeClr val="bg1"/>
                          </a:solidFill>
                        </a:rPr>
                        <a:t>…</a:t>
                      </a:r>
                      <a:endParaRPr lang="en-US" sz="1000" b="1" dirty="0">
                        <a:solidFill>
                          <a:schemeClr val="bg1"/>
                        </a:solidFill>
                      </a:endParaRPr>
                    </a:p>
                  </a:txBody>
                  <a:tcPr/>
                </a:tc>
              </a:tr>
              <a:tr h="370840">
                <a:tc>
                  <a:txBody>
                    <a:bodyPr/>
                    <a:lstStyle/>
                    <a:p>
                      <a:pPr algn="ctr"/>
                      <a:r>
                        <a:rPr lang="en-US" sz="1000" b="1" dirty="0" smtClean="0">
                          <a:solidFill>
                            <a:schemeClr val="bg1"/>
                          </a:solidFill>
                        </a:rPr>
                        <a:t>…</a:t>
                      </a:r>
                      <a:endParaRPr lang="en-US" sz="1000" b="1" dirty="0">
                        <a:solidFill>
                          <a:schemeClr val="bg1"/>
                        </a:solidFill>
                      </a:endParaRPr>
                    </a:p>
                  </a:txBody>
                  <a:tcPr/>
                </a:tc>
              </a:tr>
            </a:tbl>
          </a:graphicData>
        </a:graphic>
      </p:graphicFrame>
      <p:graphicFrame>
        <p:nvGraphicFramePr>
          <p:cNvPr id="9" name="表格 8"/>
          <p:cNvGraphicFramePr>
            <a:graphicFrameLocks noGrp="1"/>
          </p:cNvGraphicFramePr>
          <p:nvPr/>
        </p:nvGraphicFramePr>
        <p:xfrm>
          <a:off x="-1371600" y="4495800"/>
          <a:ext cx="1219200" cy="518160"/>
        </p:xfrm>
        <a:graphic>
          <a:graphicData uri="http://schemas.openxmlformats.org/drawingml/2006/table">
            <a:tbl>
              <a:tblPr bandRow="1">
                <a:tableStyleId>{5C22544A-7EE6-4342-B048-85BDC9FD1C3A}</a:tableStyleId>
              </a:tblPr>
              <a:tblGrid>
                <a:gridCol w="1219200"/>
              </a:tblGrid>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rPr>
                        <a:t>ADDI R1,</a:t>
                      </a:r>
                      <a:r>
                        <a:rPr lang="en-US" sz="1000" b="1" baseline="0" dirty="0" smtClean="0">
                          <a:solidFill>
                            <a:schemeClr val="bg1"/>
                          </a:solidFill>
                        </a:rPr>
                        <a:t> #E1</a:t>
                      </a:r>
                      <a:endParaRPr lang="en-US" sz="1000" b="1" dirty="0" smtClean="0">
                        <a:solidFill>
                          <a:schemeClr val="bg1"/>
                        </a:solidFill>
                      </a:endParaRPr>
                    </a:p>
                    <a:p>
                      <a:endParaRPr lang="en-US" dirty="0"/>
                    </a:p>
                  </a:txBody>
                  <a:tcPr/>
                </a:tc>
              </a:tr>
            </a:tbl>
          </a:graphicData>
        </a:graphic>
      </p:graphicFrame>
      <p:graphicFrame>
        <p:nvGraphicFramePr>
          <p:cNvPr id="10" name="表格 9"/>
          <p:cNvGraphicFramePr>
            <a:graphicFrameLocks noGrp="1"/>
          </p:cNvGraphicFramePr>
          <p:nvPr/>
        </p:nvGraphicFramePr>
        <p:xfrm>
          <a:off x="-1371600" y="5181600"/>
          <a:ext cx="1219200" cy="518160"/>
        </p:xfrm>
        <a:graphic>
          <a:graphicData uri="http://schemas.openxmlformats.org/drawingml/2006/table">
            <a:tbl>
              <a:tblPr bandRow="1">
                <a:tableStyleId>{5C22544A-7EE6-4342-B048-85BDC9FD1C3A}</a:tableStyleId>
              </a:tblPr>
              <a:tblGrid>
                <a:gridCol w="1219200"/>
              </a:tblGrid>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rPr>
                        <a:t>ST</a:t>
                      </a:r>
                      <a:r>
                        <a:rPr lang="en-US" sz="1000" b="1" baseline="0" dirty="0" smtClean="0">
                          <a:solidFill>
                            <a:schemeClr val="bg1"/>
                          </a:solidFill>
                        </a:rPr>
                        <a:t> R2, [R1]</a:t>
                      </a:r>
                      <a:endParaRPr lang="en-US" sz="1000" b="1" dirty="0" smtClean="0">
                        <a:solidFill>
                          <a:schemeClr val="bg1"/>
                        </a:solidFill>
                      </a:endParaRPr>
                    </a:p>
                    <a:p>
                      <a:endParaRPr lang="en-US" dirty="0"/>
                    </a:p>
                  </a:txBody>
                  <a:tcPr/>
                </a:tc>
              </a:tr>
            </a:tbl>
          </a:graphicData>
        </a:graphic>
      </p:graphicFrame>
      <p:graphicFrame>
        <p:nvGraphicFramePr>
          <p:cNvPr id="11" name="表格 10"/>
          <p:cNvGraphicFramePr>
            <a:graphicFrameLocks noGrp="1"/>
          </p:cNvGraphicFramePr>
          <p:nvPr/>
        </p:nvGraphicFramePr>
        <p:xfrm>
          <a:off x="-1600200" y="5943600"/>
          <a:ext cx="1447800" cy="518160"/>
        </p:xfrm>
        <a:graphic>
          <a:graphicData uri="http://schemas.openxmlformats.org/drawingml/2006/table">
            <a:tbl>
              <a:tblPr bandRow="1">
                <a:tableStyleId>{5C22544A-7EE6-4342-B048-85BDC9FD1C3A}</a:tableStyleId>
              </a:tblPr>
              <a:tblGrid>
                <a:gridCol w="1447800"/>
              </a:tblGrid>
              <a:tr h="304800">
                <a:tc>
                  <a:txBody>
                    <a:bodyPr/>
                    <a:lstStyle/>
                    <a:p>
                      <a:pPr algn="ctr"/>
                      <a:r>
                        <a:rPr lang="en-US" sz="1000" b="1" dirty="0" smtClean="0">
                          <a:solidFill>
                            <a:schemeClr val="bg1"/>
                          </a:solidFill>
                        </a:rPr>
                        <a:t>AVARAGE</a:t>
                      </a:r>
                      <a:r>
                        <a:rPr lang="en-US" sz="1000" b="1" baseline="0" dirty="0" smtClean="0">
                          <a:solidFill>
                            <a:schemeClr val="bg1"/>
                          </a:solidFill>
                        </a:rPr>
                        <a:t> R3,  R4</a:t>
                      </a:r>
                      <a:endParaRPr lang="en-US" sz="1000" b="1" dirty="0" smtClean="0">
                        <a:solidFill>
                          <a:schemeClr val="bg1"/>
                        </a:solidFill>
                      </a:endParaRPr>
                    </a:p>
                    <a:p>
                      <a:endParaRPr lang="en-US" dirty="0"/>
                    </a:p>
                  </a:txBody>
                  <a:tcPr/>
                </a:tc>
              </a:tr>
            </a:tbl>
          </a:graphicData>
        </a:graphic>
      </p:graphicFrame>
      <p:sp>
        <p:nvSpPr>
          <p:cNvPr id="12" name="线形标注 1 11"/>
          <p:cNvSpPr/>
          <p:nvPr/>
        </p:nvSpPr>
        <p:spPr>
          <a:xfrm>
            <a:off x="7772400" y="4191000"/>
            <a:ext cx="1219200" cy="533400"/>
          </a:xfrm>
          <a:prstGeom prst="borderCallout1">
            <a:avLst>
              <a:gd name="adj1" fmla="val 48380"/>
              <a:gd name="adj2" fmla="val -2777"/>
              <a:gd name="adj3" fmla="val 73082"/>
              <a:gd name="adj4" fmla="val -9728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smtClean="0"/>
              <a:t>Alternative exe unit</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 -0.38599 C 0.38055 -0.38067 0.56111 -0.37512 0.625 -0.38321 " pathEditMode="relative" rAng="0" ptsTypes="aA">
                                      <p:cBhvr>
                                        <p:cTn id="6" dur="2000" fill="hold"/>
                                        <p:tgtEl>
                                          <p:spTgt spid="9"/>
                                        </p:tgtEl>
                                        <p:attrNameLst>
                                          <p:attrName>ppt_x</p:attrName>
                                          <p:attrName>ppt_y</p:attrName>
                                        </p:attrNameLst>
                                      </p:cBhvr>
                                      <p:rCtr x="213" y="5"/>
                                    </p:animMotion>
                                  </p:childTnLst>
                                </p:cTn>
                              </p:par>
                            </p:childTnLst>
                          </p:cTn>
                        </p:par>
                        <p:par>
                          <p:cTn id="7" fill="hold">
                            <p:stCondLst>
                              <p:cond delay="2000"/>
                            </p:stCondLst>
                            <p:childTnLst>
                              <p:par>
                                <p:cTn id="8" presetID="3" presetClass="exit" presetSubtype="10" fill="hold" nodeType="after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 -0.42622 C 0.47604 -0.40633 0.7526 -0.38575 0.85 -0.41558 " pathEditMode="relative" rAng="0" ptsTypes="aA">
                                      <p:cBhvr>
                                        <p:cTn id="14" dur="2000" fill="hold"/>
                                        <p:tgtEl>
                                          <p:spTgt spid="10"/>
                                        </p:tgtEl>
                                        <p:attrNameLst>
                                          <p:attrName>ppt_x</p:attrName>
                                          <p:attrName>ppt_y</p:attrName>
                                        </p:attrNameLst>
                                      </p:cBhvr>
                                      <p:rCtr x="325" y="20"/>
                                    </p:animMotion>
                                  </p:childTnLst>
                                </p:cTn>
                              </p:par>
                            </p:childTnLst>
                          </p:cTn>
                        </p:par>
                        <p:par>
                          <p:cTn id="15" fill="hold">
                            <p:stCondLst>
                              <p:cond delay="2000"/>
                            </p:stCondLst>
                            <p:childTnLst>
                              <p:par>
                                <p:cTn id="16" presetID="3" presetClass="exit" presetSubtype="10" fill="hold" nodeType="after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21562 -0.48728 C 0.36927 -0.50092 0.52326 -0.51434 0.58368 -0.46739 C 0.64427 -0.42021 0.55208 -0.24792 0.57916 -0.20398 C 0.60625 -0.1598 0.7184 -0.19981 0.74583 -0.20236 " pathEditMode="relative" rAng="0" ptsTypes="aaaA">
                                      <p:cBhvr>
                                        <p:cTn id="22" dur="2000" fill="hold"/>
                                        <p:tgtEl>
                                          <p:spTgt spid="11"/>
                                        </p:tgtEl>
                                        <p:attrNameLst>
                                          <p:attrName>ppt_x</p:attrName>
                                          <p:attrName>ppt_y</p:attrName>
                                        </p:attrNameLst>
                                      </p:cBhvr>
                                      <p:rCtr x="265" y="150"/>
                                    </p:animMotion>
                                  </p:childTnLst>
                                </p:cTn>
                              </p:par>
                            </p:childTnLst>
                          </p:cTn>
                        </p:par>
                        <p:par>
                          <p:cTn id="23" fill="hold">
                            <p:stCondLst>
                              <p:cond delay="2000"/>
                            </p:stCondLst>
                            <p:childTnLst>
                              <p:par>
                                <p:cTn id="24" presetID="3" presetClass="exit" presetSubtype="10" fill="hold" nodeType="afterEffect">
                                  <p:stCondLst>
                                    <p:cond delay="0"/>
                                  </p:stCondLst>
                                  <p:childTnLst>
                                    <p:animEffect transition="out" filter="blinds(horizont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Tensilica Tools</a:t>
            </a:r>
            <a:endParaRPr lang="zh-CN" altLang="en-US" sz="2800" dirty="0"/>
          </a:p>
        </p:txBody>
      </p:sp>
      <p:sp>
        <p:nvSpPr>
          <p:cNvPr id="3" name="内容占位符 2"/>
          <p:cNvSpPr>
            <a:spLocks noGrp="1"/>
          </p:cNvSpPr>
          <p:nvPr>
            <p:ph idx="1"/>
          </p:nvPr>
        </p:nvSpPr>
        <p:spPr>
          <a:xfrm>
            <a:off x="381000" y="1219200"/>
            <a:ext cx="8229600" cy="5181600"/>
          </a:xfrm>
        </p:spPr>
        <p:txBody>
          <a:bodyPr/>
          <a:lstStyle/>
          <a:p>
            <a:r>
              <a:rPr lang="en-US" altLang="zh-CN" sz="2000" dirty="0" err="1" smtClean="0"/>
              <a:t>Tensilica</a:t>
            </a:r>
            <a:endParaRPr lang="en-US" altLang="zh-CN" sz="2000" dirty="0" smtClean="0"/>
          </a:p>
          <a:p>
            <a:pPr lvl="1"/>
            <a:r>
              <a:rPr lang="en-US" altLang="zh-CN" sz="1600" dirty="0" err="1" smtClean="0"/>
              <a:t>Tensilica</a:t>
            </a:r>
            <a:r>
              <a:rPr lang="en-US" altLang="zh-CN" sz="1600" dirty="0" smtClean="0"/>
              <a:t> is an IP core company based in Silicon Valley. </a:t>
            </a:r>
          </a:p>
          <a:p>
            <a:pPr lvl="1"/>
            <a:r>
              <a:rPr lang="en-US" altLang="zh-CN" sz="1600" dirty="0" err="1" smtClean="0"/>
              <a:t>Tensilica</a:t>
            </a:r>
            <a:r>
              <a:rPr lang="en-US" altLang="zh-CN" sz="1600" dirty="0" smtClean="0"/>
              <a:t> is best known for its Xtensa tool-generated microprocessor </a:t>
            </a:r>
          </a:p>
          <a:p>
            <a:pPr lvl="1">
              <a:buNone/>
            </a:pPr>
            <a:r>
              <a:rPr lang="en-US" altLang="zh-CN" sz="1600" dirty="0" smtClean="0"/>
              <a:t>	cores that are particularly configurable and able to be extended. </a:t>
            </a:r>
          </a:p>
          <a:p>
            <a:pPr lvl="1"/>
            <a:r>
              <a:rPr lang="en-US" altLang="zh-CN" sz="1600" dirty="0" err="1" smtClean="0"/>
              <a:t>Tensilica</a:t>
            </a:r>
            <a:r>
              <a:rPr lang="en-US" altLang="zh-CN" sz="1600" dirty="0" smtClean="0"/>
              <a:t> also offers a Diamond product line of less configurable processor and software IP for audio and video encoding and decoding.</a:t>
            </a:r>
          </a:p>
          <a:p>
            <a:r>
              <a:rPr lang="en-US" altLang="zh-CN" sz="2000" dirty="0" smtClean="0"/>
              <a:t>Xtensa LX2 processor core</a:t>
            </a:r>
          </a:p>
          <a:p>
            <a:pPr marL="746125" lvl="1" indent="-288925"/>
            <a:r>
              <a:rPr lang="en-US" altLang="zh-CN" sz="1400" dirty="0" smtClean="0"/>
              <a:t>Highly efficient, small, low-power base 32-bit modern architecture</a:t>
            </a:r>
          </a:p>
          <a:p>
            <a:pPr marL="746125" lvl="1" indent="-288925"/>
            <a:r>
              <a:rPr lang="en-US" altLang="zh-CN" sz="1400" dirty="0" smtClean="0"/>
              <a:t>Extend processor with application-specific instructions, execution units, and register files</a:t>
            </a:r>
          </a:p>
          <a:p>
            <a:pPr marL="746125" lvl="1" indent="-288925"/>
            <a:r>
              <a:rPr lang="en-US" altLang="zh-CN" sz="1400" dirty="0" smtClean="0"/>
              <a:t>Unlimited I/O bandwidth with designer-defined FIFO, GPIO, and Lookup interfaces</a:t>
            </a:r>
          </a:p>
          <a:p>
            <a:pPr marL="746125" lvl="1" indent="-288925"/>
            <a:r>
              <a:rPr lang="en-US" altLang="zh-CN" sz="1400" dirty="0" smtClean="0"/>
              <a:t>Automated fine-grained clock gating for ultra-low power</a:t>
            </a:r>
          </a:p>
          <a:p>
            <a:pPr marL="746125" lvl="1" indent="-288925"/>
            <a:r>
              <a:rPr lang="en-US" altLang="zh-CN" sz="1400" dirty="0" smtClean="0"/>
              <a:t>Designer-selectable 5- or 7-stage pipeline depth</a:t>
            </a:r>
          </a:p>
          <a:p>
            <a:pPr marL="746125" lvl="1" indent="-288925"/>
            <a:r>
              <a:rPr lang="en-US" altLang="zh-CN" sz="1400" dirty="0" smtClean="0"/>
              <a:t>Automatic synthesis of processor configurations and extensions with XPRES™ Compiler</a:t>
            </a:r>
          </a:p>
          <a:p>
            <a:pPr marL="746125" lvl="1" indent="-288925"/>
            <a:r>
              <a:rPr lang="en-US" altLang="zh-CN" sz="1400" dirty="0" smtClean="0"/>
              <a:t>Local memories configurable up to 4MB with the option for parity or ECC</a:t>
            </a:r>
          </a:p>
          <a:p>
            <a:pPr marL="746125" lvl="1" indent="-288925"/>
            <a:r>
              <a:rPr lang="en-US" altLang="zh-CN" sz="1400" dirty="0" smtClean="0"/>
              <a:t>Modelessly intermix 24-bit base ISA instructions with 16-bit narrow instructions and VLIW instructions</a:t>
            </a:r>
          </a:p>
          <a:p>
            <a:pPr>
              <a:buNone/>
            </a:pPr>
            <a:endParaRPr lang="en-US" altLang="zh-CN" sz="2400" dirty="0" smtClean="0"/>
          </a:p>
          <a:p>
            <a:endParaRPr lang="zh-CN" altLang="en-US" sz="2400" dirty="0"/>
          </a:p>
        </p:txBody>
      </p:sp>
      <p:pic>
        <p:nvPicPr>
          <p:cNvPr id="7171" name="Picture 3"/>
          <p:cNvPicPr>
            <a:picLocks noChangeAspect="1" noChangeArrowheads="1"/>
          </p:cNvPicPr>
          <p:nvPr/>
        </p:nvPicPr>
        <p:blipFill>
          <a:blip r:embed="rId3" cstate="print"/>
          <a:srcRect/>
          <a:stretch>
            <a:fillRect/>
          </a:stretch>
        </p:blipFill>
        <p:spPr bwMode="auto">
          <a:xfrm>
            <a:off x="7543800" y="1600200"/>
            <a:ext cx="12763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800" dirty="0" err="1" smtClean="0"/>
              <a:t>Tensilica</a:t>
            </a:r>
            <a:r>
              <a:rPr lang="en-US" sz="2800" dirty="0" smtClean="0"/>
              <a:t> Tool</a:t>
            </a:r>
            <a:endParaRPr lang="en-US" sz="2800"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143000" y="1371600"/>
            <a:ext cx="7271133" cy="5486400"/>
          </a:xfrm>
          <a:prstGeom prst="rect">
            <a:avLst/>
          </a:prstGeom>
          <a:noFill/>
          <a:ln w="9525">
            <a:noFill/>
            <a:miter lim="800000"/>
            <a:headEnd/>
            <a:tailEnd/>
          </a:ln>
        </p:spPr>
      </p:pic>
      <p:sp>
        <p:nvSpPr>
          <p:cNvPr id="5" name="TextBox 4"/>
          <p:cNvSpPr txBox="1"/>
          <p:nvPr/>
        </p:nvSpPr>
        <p:spPr>
          <a:xfrm>
            <a:off x="3657600" y="1066800"/>
            <a:ext cx="2133600" cy="338554"/>
          </a:xfrm>
          <a:prstGeom prst="rect">
            <a:avLst/>
          </a:prstGeom>
          <a:noFill/>
        </p:spPr>
        <p:txBody>
          <a:bodyPr wrap="square" rtlCol="0">
            <a:spAutoFit/>
          </a:bodyPr>
          <a:lstStyle/>
          <a:p>
            <a:r>
              <a:rPr lang="en-US" sz="1600" dirty="0" smtClean="0"/>
              <a:t>Xtensa LX2 core</a:t>
            </a:r>
            <a:endParaRPr lang="en-US" sz="1600" dirty="0"/>
          </a:p>
        </p:txBody>
      </p:sp>
      <p:sp>
        <p:nvSpPr>
          <p:cNvPr id="6" name="任意多边形 5"/>
          <p:cNvSpPr/>
          <p:nvPr/>
        </p:nvSpPr>
        <p:spPr>
          <a:xfrm>
            <a:off x="2590800" y="2514600"/>
            <a:ext cx="2102069" cy="1219200"/>
          </a:xfrm>
          <a:custGeom>
            <a:avLst/>
            <a:gdLst>
              <a:gd name="connsiteX0" fmla="*/ 21021 w 2102069"/>
              <a:gd name="connsiteY0" fmla="*/ 21021 h 1219200"/>
              <a:gd name="connsiteX1" fmla="*/ 21021 w 2102069"/>
              <a:gd name="connsiteY1" fmla="*/ 21021 h 1219200"/>
              <a:gd name="connsiteX2" fmla="*/ 10511 w 2102069"/>
              <a:gd name="connsiteY2" fmla="*/ 115614 h 1219200"/>
              <a:gd name="connsiteX3" fmla="*/ 21021 w 2102069"/>
              <a:gd name="connsiteY3" fmla="*/ 199697 h 1219200"/>
              <a:gd name="connsiteX4" fmla="*/ 0 w 2102069"/>
              <a:gd name="connsiteY4" fmla="*/ 283780 h 1219200"/>
              <a:gd name="connsiteX5" fmla="*/ 31532 w 2102069"/>
              <a:gd name="connsiteY5" fmla="*/ 315311 h 1219200"/>
              <a:gd name="connsiteX6" fmla="*/ 977463 w 2102069"/>
              <a:gd name="connsiteY6" fmla="*/ 315311 h 1219200"/>
              <a:gd name="connsiteX7" fmla="*/ 987973 w 2102069"/>
              <a:gd name="connsiteY7" fmla="*/ 767256 h 1219200"/>
              <a:gd name="connsiteX8" fmla="*/ 1072056 w 2102069"/>
              <a:gd name="connsiteY8" fmla="*/ 777766 h 1219200"/>
              <a:gd name="connsiteX9" fmla="*/ 1082566 w 2102069"/>
              <a:gd name="connsiteY9" fmla="*/ 1208690 h 1219200"/>
              <a:gd name="connsiteX10" fmla="*/ 2102069 w 2102069"/>
              <a:gd name="connsiteY10" fmla="*/ 1219200 h 1219200"/>
              <a:gd name="connsiteX11" fmla="*/ 2091559 w 2102069"/>
              <a:gd name="connsiteY11" fmla="*/ 0 h 1219200"/>
              <a:gd name="connsiteX12" fmla="*/ 21021 w 2102069"/>
              <a:gd name="connsiteY12" fmla="*/ 2102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2069" h="1219200">
                <a:moveTo>
                  <a:pt x="21021" y="21021"/>
                </a:moveTo>
                <a:lnTo>
                  <a:pt x="21021" y="21021"/>
                </a:lnTo>
                <a:cubicBezTo>
                  <a:pt x="17518" y="52552"/>
                  <a:pt x="10511" y="83889"/>
                  <a:pt x="10511" y="115614"/>
                </a:cubicBezTo>
                <a:cubicBezTo>
                  <a:pt x="10511" y="143860"/>
                  <a:pt x="21021" y="171451"/>
                  <a:pt x="21021" y="199697"/>
                </a:cubicBezTo>
                <a:cubicBezTo>
                  <a:pt x="21021" y="225067"/>
                  <a:pt x="8295" y="258897"/>
                  <a:pt x="0" y="283780"/>
                </a:cubicBezTo>
                <a:cubicBezTo>
                  <a:pt x="22965" y="318226"/>
                  <a:pt x="8389" y="315311"/>
                  <a:pt x="31532" y="315311"/>
                </a:cubicBezTo>
                <a:lnTo>
                  <a:pt x="977463" y="315311"/>
                </a:lnTo>
                <a:lnTo>
                  <a:pt x="987973" y="767256"/>
                </a:lnTo>
                <a:lnTo>
                  <a:pt x="1072056" y="777766"/>
                </a:lnTo>
                <a:lnTo>
                  <a:pt x="1082566" y="1208690"/>
                </a:lnTo>
                <a:lnTo>
                  <a:pt x="2102069" y="1219200"/>
                </a:lnTo>
                <a:cubicBezTo>
                  <a:pt x="2098566" y="812800"/>
                  <a:pt x="2095062" y="406400"/>
                  <a:pt x="2091559" y="0"/>
                </a:cubicBezTo>
                <a:lnTo>
                  <a:pt x="21021" y="21021"/>
                </a:lnTo>
                <a:close/>
              </a:path>
            </a:pathLst>
          </a:cu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任意多边形 6"/>
          <p:cNvSpPr/>
          <p:nvPr/>
        </p:nvSpPr>
        <p:spPr>
          <a:xfrm>
            <a:off x="2561896" y="2824655"/>
            <a:ext cx="2238704" cy="2280745"/>
          </a:xfrm>
          <a:custGeom>
            <a:avLst/>
            <a:gdLst>
              <a:gd name="connsiteX0" fmla="*/ 998483 w 2238704"/>
              <a:gd name="connsiteY0" fmla="*/ 42041 h 2280745"/>
              <a:gd name="connsiteX1" fmla="*/ 998483 w 2238704"/>
              <a:gd name="connsiteY1" fmla="*/ 42041 h 2280745"/>
              <a:gd name="connsiteX2" fmla="*/ 840828 w 2238704"/>
              <a:gd name="connsiteY2" fmla="*/ 52551 h 2280745"/>
              <a:gd name="connsiteX3" fmla="*/ 777766 w 2238704"/>
              <a:gd name="connsiteY3" fmla="*/ 63062 h 2280745"/>
              <a:gd name="connsiteX4" fmla="*/ 388883 w 2238704"/>
              <a:gd name="connsiteY4" fmla="*/ 52551 h 2280745"/>
              <a:gd name="connsiteX5" fmla="*/ 336331 w 2238704"/>
              <a:gd name="connsiteY5" fmla="*/ 42041 h 2280745"/>
              <a:gd name="connsiteX6" fmla="*/ 304800 w 2238704"/>
              <a:gd name="connsiteY6" fmla="*/ 31531 h 2280745"/>
              <a:gd name="connsiteX7" fmla="*/ 0 w 2238704"/>
              <a:gd name="connsiteY7" fmla="*/ 21020 h 2280745"/>
              <a:gd name="connsiteX8" fmla="*/ 10510 w 2238704"/>
              <a:gd name="connsiteY8" fmla="*/ 52551 h 2280745"/>
              <a:gd name="connsiteX9" fmla="*/ 42041 w 2238704"/>
              <a:gd name="connsiteY9" fmla="*/ 73572 h 2280745"/>
              <a:gd name="connsiteX10" fmla="*/ 31531 w 2238704"/>
              <a:gd name="connsiteY10" fmla="*/ 105103 h 2280745"/>
              <a:gd name="connsiteX11" fmla="*/ 42041 w 2238704"/>
              <a:gd name="connsiteY11" fmla="*/ 136634 h 2280745"/>
              <a:gd name="connsiteX12" fmla="*/ 42041 w 2238704"/>
              <a:gd name="connsiteY12" fmla="*/ 441434 h 2280745"/>
              <a:gd name="connsiteX13" fmla="*/ 52552 w 2238704"/>
              <a:gd name="connsiteY13" fmla="*/ 840827 h 2280745"/>
              <a:gd name="connsiteX14" fmla="*/ 63062 w 2238704"/>
              <a:gd name="connsiteY14" fmla="*/ 1103586 h 2280745"/>
              <a:gd name="connsiteX15" fmla="*/ 84083 w 2238704"/>
              <a:gd name="connsiteY15" fmla="*/ 1166648 h 2280745"/>
              <a:gd name="connsiteX16" fmla="*/ 73572 w 2238704"/>
              <a:gd name="connsiteY16" fmla="*/ 1282262 h 2280745"/>
              <a:gd name="connsiteX17" fmla="*/ 63062 w 2238704"/>
              <a:gd name="connsiteY17" fmla="*/ 1313793 h 2280745"/>
              <a:gd name="connsiteX18" fmla="*/ 73572 w 2238704"/>
              <a:gd name="connsiteY18" fmla="*/ 1429407 h 2280745"/>
              <a:gd name="connsiteX19" fmla="*/ 94593 w 2238704"/>
              <a:gd name="connsiteY19" fmla="*/ 1734207 h 2280745"/>
              <a:gd name="connsiteX20" fmla="*/ 126124 w 2238704"/>
              <a:gd name="connsiteY20" fmla="*/ 1860331 h 2280745"/>
              <a:gd name="connsiteX21" fmla="*/ 357352 w 2238704"/>
              <a:gd name="connsiteY21" fmla="*/ 1891862 h 2280745"/>
              <a:gd name="connsiteX22" fmla="*/ 809297 w 2238704"/>
              <a:gd name="connsiteY22" fmla="*/ 1902372 h 2280745"/>
              <a:gd name="connsiteX23" fmla="*/ 1040524 w 2238704"/>
              <a:gd name="connsiteY23" fmla="*/ 1912883 h 2280745"/>
              <a:gd name="connsiteX24" fmla="*/ 1124607 w 2238704"/>
              <a:gd name="connsiteY24" fmla="*/ 1944414 h 2280745"/>
              <a:gd name="connsiteX25" fmla="*/ 1145628 w 2238704"/>
              <a:gd name="connsiteY25" fmla="*/ 2007476 h 2280745"/>
              <a:gd name="connsiteX26" fmla="*/ 1166648 w 2238704"/>
              <a:gd name="connsiteY26" fmla="*/ 2112579 h 2280745"/>
              <a:gd name="connsiteX27" fmla="*/ 1177159 w 2238704"/>
              <a:gd name="connsiteY27" fmla="*/ 2238703 h 2280745"/>
              <a:gd name="connsiteX28" fmla="*/ 1250731 w 2238704"/>
              <a:gd name="connsiteY28" fmla="*/ 2249214 h 2280745"/>
              <a:gd name="connsiteX29" fmla="*/ 1429407 w 2238704"/>
              <a:gd name="connsiteY29" fmla="*/ 2259724 h 2280745"/>
              <a:gd name="connsiteX30" fmla="*/ 1650124 w 2238704"/>
              <a:gd name="connsiteY30" fmla="*/ 2280745 h 2280745"/>
              <a:gd name="connsiteX31" fmla="*/ 1923393 w 2238704"/>
              <a:gd name="connsiteY31" fmla="*/ 2270234 h 2280745"/>
              <a:gd name="connsiteX32" fmla="*/ 1954924 w 2238704"/>
              <a:gd name="connsiteY32" fmla="*/ 2259724 h 2280745"/>
              <a:gd name="connsiteX33" fmla="*/ 2186152 w 2238704"/>
              <a:gd name="connsiteY33" fmla="*/ 2249214 h 2280745"/>
              <a:gd name="connsiteX34" fmla="*/ 2228193 w 2238704"/>
              <a:gd name="connsiteY34" fmla="*/ 2238703 h 2280745"/>
              <a:gd name="connsiteX35" fmla="*/ 2238704 w 2238704"/>
              <a:gd name="connsiteY35" fmla="*/ 2207172 h 2280745"/>
              <a:gd name="connsiteX36" fmla="*/ 2228193 w 2238704"/>
              <a:gd name="connsiteY36" fmla="*/ 2081048 h 2280745"/>
              <a:gd name="connsiteX37" fmla="*/ 2217683 w 2238704"/>
              <a:gd name="connsiteY37" fmla="*/ 2039007 h 2280745"/>
              <a:gd name="connsiteX38" fmla="*/ 2165131 w 2238704"/>
              <a:gd name="connsiteY38" fmla="*/ 1944414 h 2280745"/>
              <a:gd name="connsiteX39" fmla="*/ 2133600 w 2238704"/>
              <a:gd name="connsiteY39" fmla="*/ 1923393 h 2280745"/>
              <a:gd name="connsiteX40" fmla="*/ 2070538 w 2238704"/>
              <a:gd name="connsiteY40" fmla="*/ 1912883 h 2280745"/>
              <a:gd name="connsiteX41" fmla="*/ 1702676 w 2238704"/>
              <a:gd name="connsiteY41" fmla="*/ 1923393 h 2280745"/>
              <a:gd name="connsiteX42" fmla="*/ 1471448 w 2238704"/>
              <a:gd name="connsiteY42" fmla="*/ 1933903 h 2280745"/>
              <a:gd name="connsiteX43" fmla="*/ 1282262 w 2238704"/>
              <a:gd name="connsiteY43" fmla="*/ 1912883 h 2280745"/>
              <a:gd name="connsiteX44" fmla="*/ 1219200 w 2238704"/>
              <a:gd name="connsiteY44" fmla="*/ 1891862 h 2280745"/>
              <a:gd name="connsiteX45" fmla="*/ 1208690 w 2238704"/>
              <a:gd name="connsiteY45" fmla="*/ 1860331 h 2280745"/>
              <a:gd name="connsiteX46" fmla="*/ 1177159 w 2238704"/>
              <a:gd name="connsiteY46" fmla="*/ 1849820 h 2280745"/>
              <a:gd name="connsiteX47" fmla="*/ 1156138 w 2238704"/>
              <a:gd name="connsiteY47" fmla="*/ 1818289 h 2280745"/>
              <a:gd name="connsiteX48" fmla="*/ 1135117 w 2238704"/>
              <a:gd name="connsiteY48" fmla="*/ 1660634 h 2280745"/>
              <a:gd name="connsiteX49" fmla="*/ 1124607 w 2238704"/>
              <a:gd name="connsiteY49" fmla="*/ 1429407 h 2280745"/>
              <a:gd name="connsiteX50" fmla="*/ 1114097 w 2238704"/>
              <a:gd name="connsiteY50" fmla="*/ 788276 h 2280745"/>
              <a:gd name="connsiteX51" fmla="*/ 1103586 w 2238704"/>
              <a:gd name="connsiteY51" fmla="*/ 714703 h 2280745"/>
              <a:gd name="connsiteX52" fmla="*/ 1082566 w 2238704"/>
              <a:gd name="connsiteY52" fmla="*/ 557048 h 2280745"/>
              <a:gd name="connsiteX53" fmla="*/ 1061545 w 2238704"/>
              <a:gd name="connsiteY53" fmla="*/ 525517 h 2280745"/>
              <a:gd name="connsiteX54" fmla="*/ 1030014 w 2238704"/>
              <a:gd name="connsiteY54" fmla="*/ 515007 h 2280745"/>
              <a:gd name="connsiteX55" fmla="*/ 998483 w 2238704"/>
              <a:gd name="connsiteY55" fmla="*/ 493986 h 2280745"/>
              <a:gd name="connsiteX56" fmla="*/ 1019504 w 2238704"/>
              <a:gd name="connsiteY56" fmla="*/ 304800 h 2280745"/>
              <a:gd name="connsiteX57" fmla="*/ 1008993 w 2238704"/>
              <a:gd name="connsiteY57" fmla="*/ 31531 h 2280745"/>
              <a:gd name="connsiteX58" fmla="*/ 987972 w 2238704"/>
              <a:gd name="connsiteY58" fmla="*/ 0 h 2280745"/>
              <a:gd name="connsiteX59" fmla="*/ 998483 w 2238704"/>
              <a:gd name="connsiteY59" fmla="*/ 42041 h 22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38704" h="2280745">
                <a:moveTo>
                  <a:pt x="998483" y="42041"/>
                </a:moveTo>
                <a:lnTo>
                  <a:pt x="998483" y="42041"/>
                </a:lnTo>
                <a:cubicBezTo>
                  <a:pt x="945931" y="45544"/>
                  <a:pt x="893259" y="47557"/>
                  <a:pt x="840828" y="52551"/>
                </a:cubicBezTo>
                <a:cubicBezTo>
                  <a:pt x="819613" y="54571"/>
                  <a:pt x="799077" y="63062"/>
                  <a:pt x="777766" y="63062"/>
                </a:cubicBezTo>
                <a:cubicBezTo>
                  <a:pt x="648091" y="63062"/>
                  <a:pt x="518511" y="56055"/>
                  <a:pt x="388883" y="52551"/>
                </a:cubicBezTo>
                <a:cubicBezTo>
                  <a:pt x="371366" y="49048"/>
                  <a:pt x="353662" y="46374"/>
                  <a:pt x="336331" y="42041"/>
                </a:cubicBezTo>
                <a:cubicBezTo>
                  <a:pt x="325583" y="39354"/>
                  <a:pt x="315857" y="32222"/>
                  <a:pt x="304800" y="31531"/>
                </a:cubicBezTo>
                <a:cubicBezTo>
                  <a:pt x="203338" y="25190"/>
                  <a:pt x="101600" y="24524"/>
                  <a:pt x="0" y="21020"/>
                </a:cubicBezTo>
                <a:cubicBezTo>
                  <a:pt x="3503" y="31530"/>
                  <a:pt x="3589" y="43900"/>
                  <a:pt x="10510" y="52551"/>
                </a:cubicBezTo>
                <a:cubicBezTo>
                  <a:pt x="18401" y="62415"/>
                  <a:pt x="37350" y="61844"/>
                  <a:pt x="42041" y="73572"/>
                </a:cubicBezTo>
                <a:cubicBezTo>
                  <a:pt x="46156" y="83858"/>
                  <a:pt x="35034" y="94593"/>
                  <a:pt x="31531" y="105103"/>
                </a:cubicBezTo>
                <a:cubicBezTo>
                  <a:pt x="35034" y="115613"/>
                  <a:pt x="40059" y="125734"/>
                  <a:pt x="42041" y="136634"/>
                </a:cubicBezTo>
                <a:cubicBezTo>
                  <a:pt x="63542" y="254886"/>
                  <a:pt x="49063" y="293987"/>
                  <a:pt x="42041" y="441434"/>
                </a:cubicBezTo>
                <a:cubicBezTo>
                  <a:pt x="45545" y="574565"/>
                  <a:pt x="48326" y="707717"/>
                  <a:pt x="52552" y="840827"/>
                </a:cubicBezTo>
                <a:cubicBezTo>
                  <a:pt x="55333" y="928439"/>
                  <a:pt x="54619" y="1016337"/>
                  <a:pt x="63062" y="1103586"/>
                </a:cubicBezTo>
                <a:cubicBezTo>
                  <a:pt x="65196" y="1125641"/>
                  <a:pt x="84083" y="1166648"/>
                  <a:pt x="84083" y="1166648"/>
                </a:cubicBezTo>
                <a:cubicBezTo>
                  <a:pt x="80579" y="1205186"/>
                  <a:pt x="79045" y="1243954"/>
                  <a:pt x="73572" y="1282262"/>
                </a:cubicBezTo>
                <a:cubicBezTo>
                  <a:pt x="72005" y="1293229"/>
                  <a:pt x="63062" y="1302714"/>
                  <a:pt x="63062" y="1313793"/>
                </a:cubicBezTo>
                <a:cubicBezTo>
                  <a:pt x="63062" y="1352490"/>
                  <a:pt x="70069" y="1390869"/>
                  <a:pt x="73572" y="1429407"/>
                </a:cubicBezTo>
                <a:cubicBezTo>
                  <a:pt x="93714" y="1892634"/>
                  <a:pt x="68524" y="1538691"/>
                  <a:pt x="94593" y="1734207"/>
                </a:cubicBezTo>
                <a:cubicBezTo>
                  <a:pt x="96751" y="1750391"/>
                  <a:pt x="91388" y="1838621"/>
                  <a:pt x="126124" y="1860331"/>
                </a:cubicBezTo>
                <a:cubicBezTo>
                  <a:pt x="181426" y="1894895"/>
                  <a:pt x="321800" y="1890657"/>
                  <a:pt x="357352" y="1891862"/>
                </a:cubicBezTo>
                <a:cubicBezTo>
                  <a:pt x="507955" y="1896967"/>
                  <a:pt x="658679" y="1897738"/>
                  <a:pt x="809297" y="1902372"/>
                </a:cubicBezTo>
                <a:cubicBezTo>
                  <a:pt x="886416" y="1904745"/>
                  <a:pt x="963448" y="1909379"/>
                  <a:pt x="1040524" y="1912883"/>
                </a:cubicBezTo>
                <a:cubicBezTo>
                  <a:pt x="1061722" y="1917122"/>
                  <a:pt x="1109141" y="1919669"/>
                  <a:pt x="1124607" y="1944414"/>
                </a:cubicBezTo>
                <a:cubicBezTo>
                  <a:pt x="1136351" y="1963204"/>
                  <a:pt x="1141283" y="1985749"/>
                  <a:pt x="1145628" y="2007476"/>
                </a:cubicBezTo>
                <a:lnTo>
                  <a:pt x="1166648" y="2112579"/>
                </a:lnTo>
                <a:cubicBezTo>
                  <a:pt x="1170152" y="2154620"/>
                  <a:pt x="1155049" y="2202774"/>
                  <a:pt x="1177159" y="2238703"/>
                </a:cubicBezTo>
                <a:cubicBezTo>
                  <a:pt x="1190142" y="2259801"/>
                  <a:pt x="1226044" y="2247157"/>
                  <a:pt x="1250731" y="2249214"/>
                </a:cubicBezTo>
                <a:cubicBezTo>
                  <a:pt x="1310187" y="2254169"/>
                  <a:pt x="1369930" y="2255028"/>
                  <a:pt x="1429407" y="2259724"/>
                </a:cubicBezTo>
                <a:cubicBezTo>
                  <a:pt x="1503083" y="2265541"/>
                  <a:pt x="1650124" y="2280745"/>
                  <a:pt x="1650124" y="2280745"/>
                </a:cubicBezTo>
                <a:cubicBezTo>
                  <a:pt x="1741214" y="2277241"/>
                  <a:pt x="1832452" y="2276506"/>
                  <a:pt x="1923393" y="2270234"/>
                </a:cubicBezTo>
                <a:cubicBezTo>
                  <a:pt x="1934446" y="2269472"/>
                  <a:pt x="1943880" y="2260607"/>
                  <a:pt x="1954924" y="2259724"/>
                </a:cubicBezTo>
                <a:cubicBezTo>
                  <a:pt x="2031834" y="2253571"/>
                  <a:pt x="2109076" y="2252717"/>
                  <a:pt x="2186152" y="2249214"/>
                </a:cubicBezTo>
                <a:cubicBezTo>
                  <a:pt x="2200166" y="2245710"/>
                  <a:pt x="2216913" y="2247727"/>
                  <a:pt x="2228193" y="2238703"/>
                </a:cubicBezTo>
                <a:cubicBezTo>
                  <a:pt x="2236844" y="2231782"/>
                  <a:pt x="2238704" y="2218251"/>
                  <a:pt x="2238704" y="2207172"/>
                </a:cubicBezTo>
                <a:cubicBezTo>
                  <a:pt x="2238704" y="2164985"/>
                  <a:pt x="2233426" y="2122909"/>
                  <a:pt x="2228193" y="2081048"/>
                </a:cubicBezTo>
                <a:cubicBezTo>
                  <a:pt x="2226401" y="2066715"/>
                  <a:pt x="2221651" y="2052896"/>
                  <a:pt x="2217683" y="2039007"/>
                </a:cubicBezTo>
                <a:cubicBezTo>
                  <a:pt x="2203809" y="1990449"/>
                  <a:pt x="2202768" y="2000869"/>
                  <a:pt x="2165131" y="1944414"/>
                </a:cubicBezTo>
                <a:cubicBezTo>
                  <a:pt x="2158124" y="1933904"/>
                  <a:pt x="2145584" y="1927388"/>
                  <a:pt x="2133600" y="1923393"/>
                </a:cubicBezTo>
                <a:cubicBezTo>
                  <a:pt x="2113383" y="1916654"/>
                  <a:pt x="2091559" y="1916386"/>
                  <a:pt x="2070538" y="1912883"/>
                </a:cubicBezTo>
                <a:lnTo>
                  <a:pt x="1702676" y="1923393"/>
                </a:lnTo>
                <a:cubicBezTo>
                  <a:pt x="1625568" y="1926098"/>
                  <a:pt x="1548604" y="1933903"/>
                  <a:pt x="1471448" y="1933903"/>
                </a:cubicBezTo>
                <a:cubicBezTo>
                  <a:pt x="1420437" y="1933903"/>
                  <a:pt x="1336990" y="1920701"/>
                  <a:pt x="1282262" y="1912883"/>
                </a:cubicBezTo>
                <a:lnTo>
                  <a:pt x="1219200" y="1891862"/>
                </a:lnTo>
                <a:cubicBezTo>
                  <a:pt x="1208690" y="1888359"/>
                  <a:pt x="1216524" y="1868165"/>
                  <a:pt x="1208690" y="1860331"/>
                </a:cubicBezTo>
                <a:cubicBezTo>
                  <a:pt x="1200856" y="1852497"/>
                  <a:pt x="1187669" y="1853324"/>
                  <a:pt x="1177159" y="1849820"/>
                </a:cubicBezTo>
                <a:cubicBezTo>
                  <a:pt x="1170152" y="1839310"/>
                  <a:pt x="1161787" y="1829587"/>
                  <a:pt x="1156138" y="1818289"/>
                </a:cubicBezTo>
                <a:cubicBezTo>
                  <a:pt x="1134879" y="1775770"/>
                  <a:pt x="1136682" y="1687238"/>
                  <a:pt x="1135117" y="1660634"/>
                </a:cubicBezTo>
                <a:cubicBezTo>
                  <a:pt x="1130586" y="1583612"/>
                  <a:pt x="1128110" y="1506483"/>
                  <a:pt x="1124607" y="1429407"/>
                </a:cubicBezTo>
                <a:cubicBezTo>
                  <a:pt x="1121104" y="1215697"/>
                  <a:pt x="1120381" y="1001923"/>
                  <a:pt x="1114097" y="788276"/>
                </a:cubicBezTo>
                <a:cubicBezTo>
                  <a:pt x="1113369" y="763513"/>
                  <a:pt x="1106659" y="739285"/>
                  <a:pt x="1103586" y="714703"/>
                </a:cubicBezTo>
                <a:cubicBezTo>
                  <a:pt x="1102196" y="703586"/>
                  <a:pt x="1090584" y="581103"/>
                  <a:pt x="1082566" y="557048"/>
                </a:cubicBezTo>
                <a:cubicBezTo>
                  <a:pt x="1078571" y="545064"/>
                  <a:pt x="1071409" y="533408"/>
                  <a:pt x="1061545" y="525517"/>
                </a:cubicBezTo>
                <a:cubicBezTo>
                  <a:pt x="1052894" y="518596"/>
                  <a:pt x="1040524" y="518510"/>
                  <a:pt x="1030014" y="515007"/>
                </a:cubicBezTo>
                <a:cubicBezTo>
                  <a:pt x="1019504" y="508000"/>
                  <a:pt x="1000269" y="506491"/>
                  <a:pt x="998483" y="493986"/>
                </a:cubicBezTo>
                <a:cubicBezTo>
                  <a:pt x="992815" y="454307"/>
                  <a:pt x="1011124" y="355080"/>
                  <a:pt x="1019504" y="304800"/>
                </a:cubicBezTo>
                <a:cubicBezTo>
                  <a:pt x="1016000" y="213710"/>
                  <a:pt x="1018373" y="122204"/>
                  <a:pt x="1008993" y="31531"/>
                </a:cubicBezTo>
                <a:cubicBezTo>
                  <a:pt x="1007693" y="18966"/>
                  <a:pt x="1000604" y="0"/>
                  <a:pt x="987972" y="0"/>
                </a:cubicBezTo>
                <a:cubicBezTo>
                  <a:pt x="976893" y="0"/>
                  <a:pt x="996731" y="35034"/>
                  <a:pt x="998483" y="42041"/>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任意多边形 7"/>
          <p:cNvSpPr/>
          <p:nvPr/>
        </p:nvSpPr>
        <p:spPr>
          <a:xfrm>
            <a:off x="2562654" y="4792717"/>
            <a:ext cx="1042394" cy="673362"/>
          </a:xfrm>
          <a:custGeom>
            <a:avLst/>
            <a:gdLst>
              <a:gd name="connsiteX0" fmla="*/ 12380 w 1042394"/>
              <a:gd name="connsiteY0" fmla="*/ 0 h 673362"/>
              <a:gd name="connsiteX1" fmla="*/ 12380 w 1042394"/>
              <a:gd name="connsiteY1" fmla="*/ 0 h 673362"/>
              <a:gd name="connsiteX2" fmla="*/ 1870 w 1042394"/>
              <a:gd name="connsiteY2" fmla="*/ 252249 h 673362"/>
              <a:gd name="connsiteX3" fmla="*/ 33401 w 1042394"/>
              <a:gd name="connsiteY3" fmla="*/ 515007 h 673362"/>
              <a:gd name="connsiteX4" fmla="*/ 22891 w 1042394"/>
              <a:gd name="connsiteY4" fmla="*/ 578069 h 673362"/>
              <a:gd name="connsiteX5" fmla="*/ 12380 w 1042394"/>
              <a:gd name="connsiteY5" fmla="*/ 672662 h 673362"/>
              <a:gd name="connsiteX6" fmla="*/ 1042394 w 1042394"/>
              <a:gd name="connsiteY6" fmla="*/ 662152 h 673362"/>
              <a:gd name="connsiteX7" fmla="*/ 1010863 w 1042394"/>
              <a:gd name="connsiteY7" fmla="*/ 0 h 673362"/>
              <a:gd name="connsiteX8" fmla="*/ 12380 w 1042394"/>
              <a:gd name="connsiteY8" fmla="*/ 0 h 6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394" h="673362">
                <a:moveTo>
                  <a:pt x="12380" y="0"/>
                </a:moveTo>
                <a:lnTo>
                  <a:pt x="12380" y="0"/>
                </a:lnTo>
                <a:cubicBezTo>
                  <a:pt x="8877" y="84083"/>
                  <a:pt x="0" y="168114"/>
                  <a:pt x="1870" y="252249"/>
                </a:cubicBezTo>
                <a:cubicBezTo>
                  <a:pt x="5420" y="411981"/>
                  <a:pt x="8649" y="415997"/>
                  <a:pt x="33401" y="515007"/>
                </a:cubicBezTo>
                <a:cubicBezTo>
                  <a:pt x="29898" y="536028"/>
                  <a:pt x="22891" y="556758"/>
                  <a:pt x="22891" y="578069"/>
                </a:cubicBezTo>
                <a:cubicBezTo>
                  <a:pt x="22891" y="673362"/>
                  <a:pt x="55683" y="629361"/>
                  <a:pt x="12380" y="672662"/>
                </a:cubicBezTo>
                <a:lnTo>
                  <a:pt x="1042394" y="662152"/>
                </a:lnTo>
                <a:lnTo>
                  <a:pt x="1010863" y="0"/>
                </a:lnTo>
                <a:lnTo>
                  <a:pt x="12380" y="0"/>
                </a:lnTo>
                <a:close/>
              </a:path>
            </a:pathLst>
          </a:cu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任意多边形 8"/>
          <p:cNvSpPr/>
          <p:nvPr/>
        </p:nvSpPr>
        <p:spPr>
          <a:xfrm>
            <a:off x="3647090" y="3731172"/>
            <a:ext cx="1008993" cy="987973"/>
          </a:xfrm>
          <a:custGeom>
            <a:avLst/>
            <a:gdLst>
              <a:gd name="connsiteX0" fmla="*/ 0 w 1008993"/>
              <a:gd name="connsiteY0" fmla="*/ 0 h 987973"/>
              <a:gd name="connsiteX1" fmla="*/ 0 w 1008993"/>
              <a:gd name="connsiteY1" fmla="*/ 977462 h 987973"/>
              <a:gd name="connsiteX2" fmla="*/ 998482 w 1008993"/>
              <a:gd name="connsiteY2" fmla="*/ 987973 h 987973"/>
              <a:gd name="connsiteX3" fmla="*/ 1008993 w 1008993"/>
              <a:gd name="connsiteY3" fmla="*/ 21021 h 987973"/>
              <a:gd name="connsiteX4" fmla="*/ 0 w 1008993"/>
              <a:gd name="connsiteY4" fmla="*/ 0 h 98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93" h="987973">
                <a:moveTo>
                  <a:pt x="0" y="0"/>
                </a:moveTo>
                <a:lnTo>
                  <a:pt x="0" y="977462"/>
                </a:lnTo>
                <a:lnTo>
                  <a:pt x="998482" y="987973"/>
                </a:lnTo>
                <a:lnTo>
                  <a:pt x="1008993" y="21021"/>
                </a:lnTo>
                <a:lnTo>
                  <a:pt x="0" y="0"/>
                </a:lnTo>
                <a:close/>
              </a:path>
            </a:pathLst>
          </a:cu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9"/>
          <p:cNvSpPr/>
          <p:nvPr/>
        </p:nvSpPr>
        <p:spPr>
          <a:xfrm>
            <a:off x="4698124" y="3384331"/>
            <a:ext cx="515007" cy="1492469"/>
          </a:xfrm>
          <a:custGeom>
            <a:avLst/>
            <a:gdLst>
              <a:gd name="connsiteX0" fmla="*/ 0 w 515007"/>
              <a:gd name="connsiteY0" fmla="*/ 10510 h 1492469"/>
              <a:gd name="connsiteX1" fmla="*/ 0 w 515007"/>
              <a:gd name="connsiteY1" fmla="*/ 1492469 h 1492469"/>
              <a:gd name="connsiteX2" fmla="*/ 515007 w 515007"/>
              <a:gd name="connsiteY2" fmla="*/ 1492469 h 1492469"/>
              <a:gd name="connsiteX3" fmla="*/ 515007 w 515007"/>
              <a:gd name="connsiteY3" fmla="*/ 0 h 1492469"/>
              <a:gd name="connsiteX4" fmla="*/ 0 w 515007"/>
              <a:gd name="connsiteY4" fmla="*/ 10510 h 149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007" h="1492469">
                <a:moveTo>
                  <a:pt x="0" y="10510"/>
                </a:moveTo>
                <a:lnTo>
                  <a:pt x="0" y="1492469"/>
                </a:lnTo>
                <a:lnTo>
                  <a:pt x="515007" y="1492469"/>
                </a:lnTo>
                <a:lnTo>
                  <a:pt x="515007" y="0"/>
                </a:lnTo>
                <a:lnTo>
                  <a:pt x="0" y="10510"/>
                </a:lnTo>
                <a:close/>
              </a:path>
            </a:pathLst>
          </a:cu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10"/>
          <p:cNvSpPr/>
          <p:nvPr/>
        </p:nvSpPr>
        <p:spPr>
          <a:xfrm>
            <a:off x="5223641" y="4141076"/>
            <a:ext cx="536028" cy="714703"/>
          </a:xfrm>
          <a:custGeom>
            <a:avLst/>
            <a:gdLst>
              <a:gd name="connsiteX0" fmla="*/ 31531 w 536028"/>
              <a:gd name="connsiteY0" fmla="*/ 378372 h 714703"/>
              <a:gd name="connsiteX1" fmla="*/ 31531 w 536028"/>
              <a:gd name="connsiteY1" fmla="*/ 378372 h 714703"/>
              <a:gd name="connsiteX2" fmla="*/ 315311 w 536028"/>
              <a:gd name="connsiteY2" fmla="*/ 367862 h 714703"/>
              <a:gd name="connsiteX3" fmla="*/ 315311 w 536028"/>
              <a:gd name="connsiteY3" fmla="*/ 0 h 714703"/>
              <a:gd name="connsiteX4" fmla="*/ 536028 w 536028"/>
              <a:gd name="connsiteY4" fmla="*/ 0 h 714703"/>
              <a:gd name="connsiteX5" fmla="*/ 536028 w 536028"/>
              <a:gd name="connsiteY5" fmla="*/ 714703 h 714703"/>
              <a:gd name="connsiteX6" fmla="*/ 0 w 536028"/>
              <a:gd name="connsiteY6" fmla="*/ 714703 h 714703"/>
              <a:gd name="connsiteX7" fmla="*/ 31531 w 536028"/>
              <a:gd name="connsiteY7" fmla="*/ 378372 h 7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028" h="714703">
                <a:moveTo>
                  <a:pt x="31531" y="378372"/>
                </a:moveTo>
                <a:lnTo>
                  <a:pt x="31531" y="378372"/>
                </a:lnTo>
                <a:lnTo>
                  <a:pt x="315311" y="367862"/>
                </a:lnTo>
                <a:lnTo>
                  <a:pt x="315311" y="0"/>
                </a:lnTo>
                <a:lnTo>
                  <a:pt x="536028" y="0"/>
                </a:lnTo>
                <a:lnTo>
                  <a:pt x="536028" y="714703"/>
                </a:lnTo>
                <a:lnTo>
                  <a:pt x="0" y="714703"/>
                </a:lnTo>
                <a:lnTo>
                  <a:pt x="31531" y="378372"/>
                </a:lnTo>
                <a:close/>
              </a:path>
            </a:pathLst>
          </a:cu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1371600" y="61722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19400" y="6172200"/>
            <a:ext cx="1295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71600" y="6553200"/>
            <a:ext cx="990600" cy="0"/>
          </a:xfrm>
          <a:prstGeom prst="line">
            <a:avLst/>
          </a:prstGeom>
          <a:ln w="38100">
            <a:solidFill>
              <a:srgbClr val="1D208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7"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7"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17"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Tensilica Tools</a:t>
            </a:r>
            <a:endParaRPr lang="zh-CN" altLang="en-US" sz="2800" dirty="0"/>
          </a:p>
        </p:txBody>
      </p:sp>
      <p:sp>
        <p:nvSpPr>
          <p:cNvPr id="3" name="内容占位符 2"/>
          <p:cNvSpPr>
            <a:spLocks noGrp="1"/>
          </p:cNvSpPr>
          <p:nvPr>
            <p:ph idx="1"/>
          </p:nvPr>
        </p:nvSpPr>
        <p:spPr>
          <a:xfrm>
            <a:off x="381000" y="1219200"/>
            <a:ext cx="8229600" cy="5181600"/>
          </a:xfrm>
        </p:spPr>
        <p:txBody>
          <a:bodyPr/>
          <a:lstStyle/>
          <a:p>
            <a:r>
              <a:rPr lang="en-US" altLang="zh-CN" sz="2000" dirty="0" smtClean="0"/>
              <a:t>Two essential unique features:</a:t>
            </a:r>
          </a:p>
          <a:p>
            <a:pPr lvl="1"/>
            <a:r>
              <a:rPr lang="en-US" altLang="zh-CN" sz="1600" dirty="0" smtClean="0"/>
              <a:t>Configurability</a:t>
            </a:r>
          </a:p>
          <a:p>
            <a:pPr lvl="2"/>
            <a:r>
              <a:rPr lang="en-US" altLang="zh-CN" sz="1600" dirty="0" smtClean="0"/>
              <a:t>designer is offered a menu of checkbox and drop-down menu options.</a:t>
            </a:r>
          </a:p>
          <a:p>
            <a:pPr lvl="2"/>
            <a:r>
              <a:rPr lang="en-US" altLang="zh-CN" sz="1600" dirty="0" smtClean="0"/>
              <a:t>For example, the designer can choose to have execution units such as a 16x16 multiplier, a floating-point unit, a barrel shifter, etc.</a:t>
            </a:r>
          </a:p>
          <a:p>
            <a:pPr lvl="1"/>
            <a:r>
              <a:rPr lang="en-US" altLang="zh-CN" sz="1600" dirty="0" smtClean="0"/>
              <a:t>Extensibility</a:t>
            </a:r>
          </a:p>
          <a:p>
            <a:pPr lvl="2"/>
            <a:r>
              <a:rPr lang="en-US" altLang="zh-CN" sz="1600" dirty="0" smtClean="0"/>
              <a:t>enables the designer to add multi-cycle </a:t>
            </a:r>
            <a:r>
              <a:rPr lang="en-US" altLang="zh-CN" sz="1600" b="1" dirty="0" smtClean="0">
                <a:solidFill>
                  <a:srgbClr val="FF0000"/>
                </a:solidFill>
              </a:rPr>
              <a:t>execution units</a:t>
            </a:r>
            <a:r>
              <a:rPr lang="en-US" altLang="zh-CN" sz="1600" dirty="0" smtClean="0"/>
              <a:t>, registers, register files, FIFO interfaces, general purpose IO (GPIO) pins, single-instruction multiple-data functional units, or even make the basic RISC pipeline into a multi-issue VLIW (very long instruction word) processor.</a:t>
            </a:r>
          </a:p>
          <a:p>
            <a:endParaRPr lang="en-US" altLang="zh-CN" sz="2400" dirty="0" smtClean="0"/>
          </a:p>
          <a:p>
            <a:endParaRPr lang="zh-CN"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Tensilica Tools</a:t>
            </a:r>
            <a:endParaRPr lang="zh-CN" altLang="en-US" sz="2800" dirty="0"/>
          </a:p>
        </p:txBody>
      </p:sp>
      <p:sp>
        <p:nvSpPr>
          <p:cNvPr id="3" name="内容占位符 2"/>
          <p:cNvSpPr>
            <a:spLocks noGrp="1"/>
          </p:cNvSpPr>
          <p:nvPr>
            <p:ph idx="1"/>
          </p:nvPr>
        </p:nvSpPr>
        <p:spPr>
          <a:xfrm>
            <a:off x="457200" y="1219200"/>
            <a:ext cx="8229600" cy="5638800"/>
          </a:xfrm>
        </p:spPr>
        <p:txBody>
          <a:bodyPr/>
          <a:lstStyle/>
          <a:p>
            <a:r>
              <a:rPr lang="en-US" altLang="zh-CN" sz="2000" dirty="0" smtClean="0"/>
              <a:t>Xtensa design flow</a:t>
            </a:r>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p:txBody>
      </p:sp>
      <p:pic>
        <p:nvPicPr>
          <p:cNvPr id="41988" name="Picture 4"/>
          <p:cNvPicPr>
            <a:picLocks noChangeAspect="1" noChangeArrowheads="1"/>
          </p:cNvPicPr>
          <p:nvPr/>
        </p:nvPicPr>
        <p:blipFill>
          <a:blip r:embed="rId2" cstate="print"/>
          <a:srcRect/>
          <a:stretch>
            <a:fillRect/>
          </a:stretch>
        </p:blipFill>
        <p:spPr bwMode="auto">
          <a:xfrm>
            <a:off x="5257800" y="1371600"/>
            <a:ext cx="3801538" cy="548639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4572000"/>
            <a:ext cx="4876800" cy="122546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600200" y="1981200"/>
            <a:ext cx="2769550" cy="2383446"/>
          </a:xfrm>
          <a:prstGeom prst="rect">
            <a:avLst/>
          </a:prstGeom>
          <a:noFill/>
          <a:ln w="9525">
            <a:noFill/>
            <a:miter lim="800000"/>
            <a:headEnd/>
            <a:tailEnd/>
          </a:ln>
        </p:spPr>
      </p:pic>
      <p:sp>
        <p:nvSpPr>
          <p:cNvPr id="15" name="TextBox 14"/>
          <p:cNvSpPr txBox="1"/>
          <p:nvPr/>
        </p:nvSpPr>
        <p:spPr>
          <a:xfrm>
            <a:off x="1752600" y="3657600"/>
            <a:ext cx="5638800" cy="646331"/>
          </a:xfrm>
          <a:prstGeom prst="rect">
            <a:avLst/>
          </a:prstGeom>
          <a:noFill/>
        </p:spPr>
        <p:txBody>
          <a:bodyPr wrap="square" rtlCol="0">
            <a:spAutoFit/>
          </a:bodyPr>
          <a:lstStyle/>
          <a:p>
            <a:r>
              <a:rPr lang="en-US" altLang="zh-CN" dirty="0" smtClean="0">
                <a:solidFill>
                  <a:srgbClr val="FF0000"/>
                </a:solidFill>
              </a:rPr>
              <a:t>Why acceleration from designer-defined extension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HLL2">
  <a:themeElements>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HLL2</Template>
  <TotalTime>2041</TotalTime>
  <Words>1553</Words>
  <Application>Microsoft Office PowerPoint</Application>
  <PresentationFormat>全屏显示(4:3)</PresentationFormat>
  <Paragraphs>236</Paragraphs>
  <Slides>22</Slides>
  <Notes>10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HLL2</vt:lpstr>
      <vt:lpstr>Towards a Self-Reconfigurable Embedded Processor Architecture </vt:lpstr>
      <vt:lpstr>Contents</vt:lpstr>
      <vt:lpstr> Traditional Processor</vt:lpstr>
      <vt:lpstr>Self-reconfigurable architecture</vt:lpstr>
      <vt:lpstr>Self-reconfigurable architecture</vt:lpstr>
      <vt:lpstr>Tensilica Tools</vt:lpstr>
      <vt:lpstr>Tensilica Tool</vt:lpstr>
      <vt:lpstr>Tensilica Tools</vt:lpstr>
      <vt:lpstr>Tensilica Tools</vt:lpstr>
      <vt:lpstr>Xtensa Acceleration Techniques</vt:lpstr>
      <vt:lpstr>Xtensa Acceleration Techniques</vt:lpstr>
      <vt:lpstr>Xtensa Acceleration Techniques</vt:lpstr>
      <vt:lpstr>Benchmark</vt:lpstr>
      <vt:lpstr>Prepared Acceleration Units</vt:lpstr>
      <vt:lpstr>Test result</vt:lpstr>
      <vt:lpstr>Profiling</vt:lpstr>
      <vt:lpstr>Pessimistic runtime profiling – cont.</vt:lpstr>
      <vt:lpstr>Runtime Profiling Result</vt:lpstr>
      <vt:lpstr>Acceleration Techniques</vt:lpstr>
      <vt:lpstr>Conclusion</vt:lpstr>
      <vt:lpstr>幻灯片 21</vt:lpstr>
      <vt:lpstr>Reference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analysis of High Level  Programming for Reconfigurable Computers: Methodology and Empirical Study</dc:title>
  <dc:creator>wu</dc:creator>
  <cp:lastModifiedBy>wu</cp:lastModifiedBy>
  <cp:revision>145</cp:revision>
  <dcterms:created xsi:type="dcterms:W3CDTF">2010-03-19T21:43:15Z</dcterms:created>
  <dcterms:modified xsi:type="dcterms:W3CDTF">2010-04-16T01:33:45Z</dcterms:modified>
</cp:coreProperties>
</file>