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258" r:id="rId3"/>
    <p:sldId id="259" r:id="rId4"/>
    <p:sldId id="260" r:id="rId5"/>
    <p:sldId id="294" r:id="rId6"/>
    <p:sldId id="267" r:id="rId7"/>
    <p:sldId id="268" r:id="rId8"/>
    <p:sldId id="297" r:id="rId9"/>
    <p:sldId id="298" r:id="rId10"/>
    <p:sldId id="270" r:id="rId11"/>
    <p:sldId id="292" r:id="rId12"/>
    <p:sldId id="299" r:id="rId13"/>
    <p:sldId id="296" r:id="rId14"/>
    <p:sldId id="261" r:id="rId15"/>
    <p:sldId id="262" r:id="rId16"/>
    <p:sldId id="269" r:id="rId17"/>
    <p:sldId id="271" r:id="rId18"/>
    <p:sldId id="264" r:id="rId19"/>
    <p:sldId id="272" r:id="rId20"/>
    <p:sldId id="266" r:id="rId21"/>
    <p:sldId id="273" r:id="rId22"/>
    <p:sldId id="274" r:id="rId23"/>
    <p:sldId id="293" r:id="rId24"/>
    <p:sldId id="265" r:id="rId25"/>
    <p:sldId id="275" r:id="rId26"/>
    <p:sldId id="276" r:id="rId27"/>
    <p:sldId id="277" r:id="rId28"/>
    <p:sldId id="281" r:id="rId29"/>
    <p:sldId id="279" r:id="rId30"/>
    <p:sldId id="280" r:id="rId31"/>
    <p:sldId id="289" r:id="rId32"/>
    <p:sldId id="290" r:id="rId33"/>
    <p:sldId id="28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718" autoAdjust="0"/>
  </p:normalViewPr>
  <p:slideViewPr>
    <p:cSldViewPr>
      <p:cViewPr>
        <p:scale>
          <a:sx n="50" d="100"/>
          <a:sy n="50" d="100"/>
        </p:scale>
        <p:origin x="-1740" y="-5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45FDCF-ADF6-485D-A5C4-2CE4D9DD013B}" type="datetimeFigureOut">
              <a:rPr lang="en-US" smtClean="0"/>
              <a:pPr/>
              <a:t>3/18/2010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90E1C4-44B7-4B41-BE53-3CD6D9D9379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71F0A1-8729-4C27-B600-762FE2F650AD}" type="slidenum">
              <a:rPr lang="en-US" smtClean="0">
                <a:solidFill>
                  <a:prstClr val="black"/>
                </a:solidFill>
              </a:rPr>
              <a:pPr/>
              <a:t>1</a:t>
            </a:fld>
            <a:endParaRPr lang="en-US">
              <a:solidFill>
                <a:prstClr val="black"/>
              </a:solidFill>
            </a:endParaRPr>
          </a:p>
        </p:txBody>
      </p:sp>
      <p:sp>
        <p:nvSpPr>
          <p:cNvPr id="5" name="Header Placeholder 4"/>
          <p:cNvSpPr>
            <a:spLocks noGrp="1"/>
          </p:cNvSpPr>
          <p:nvPr>
            <p:ph type="hdr" sz="quarter" idx="11"/>
          </p:nvPr>
        </p:nvSpPr>
        <p:spPr/>
        <p:txBody>
          <a:bodyPr/>
          <a:lstStyle/>
          <a:p>
            <a:r>
              <a:rPr lang="en-US" smtClean="0">
                <a:solidFill>
                  <a:prstClr val="black"/>
                </a:solidFill>
              </a:rPr>
              <a:t>Runtime PR for Software Radio</a:t>
            </a:r>
            <a:endParaRPr lang="en-US">
              <a:solidFill>
                <a:prstClr val="black"/>
              </a:solidFill>
            </a:endParaRPr>
          </a:p>
        </p:txBody>
      </p:sp>
      <p:sp>
        <p:nvSpPr>
          <p:cNvPr id="6" name="Date Placeholder 5"/>
          <p:cNvSpPr>
            <a:spLocks noGrp="1"/>
          </p:cNvSpPr>
          <p:nvPr>
            <p:ph type="dt" idx="12"/>
          </p:nvPr>
        </p:nvSpPr>
        <p:spPr/>
        <p:txBody>
          <a:bodyPr/>
          <a:lstStyle/>
          <a:p>
            <a:r>
              <a:rPr lang="en-US" smtClean="0">
                <a:solidFill>
                  <a:prstClr val="black"/>
                </a:solidFill>
              </a:rPr>
              <a:t>2/28/2010</a:t>
            </a:r>
            <a:endParaRPr lang="en-US">
              <a:solidFill>
                <a:prstClr val="black"/>
              </a:solidFill>
            </a:endParaRPr>
          </a:p>
        </p:txBody>
      </p:sp>
      <p:sp>
        <p:nvSpPr>
          <p:cNvPr id="7" name="Footer Placeholder 6"/>
          <p:cNvSpPr>
            <a:spLocks noGrp="1"/>
          </p:cNvSpPr>
          <p:nvPr>
            <p:ph type="ftr" sz="quarter" idx="13"/>
          </p:nvPr>
        </p:nvSpPr>
        <p:spPr/>
        <p:txBody>
          <a:bodyPr/>
          <a:lstStyle/>
          <a:p>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r>
              <a:rPr lang="en-US" smtClean="0"/>
              <a:t>2/26/2010</a:t>
            </a:r>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solidFill>
                  <a:srgbClr val="EBDDC3"/>
                </a:solidFill>
              </a:rPr>
              <a:t>UFL ECE Dept</a:t>
            </a:r>
            <a:endParaRPr lang="en-US">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solidFill>
                  <a:srgbClr val="EBDDC3"/>
                </a:solidFill>
              </a:rPr>
              <a:pPr/>
              <a:t>‹#›</a:t>
            </a:fld>
            <a:endParaRPr lang="en-US">
              <a:solidFill>
                <a:srgbClr val="EBDDC3"/>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5" name="Footer Placeholder 4"/>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r>
              <a:rPr lang="en-US" smtClean="0">
                <a:solidFill>
                  <a:srgbClr val="775F55"/>
                </a:solidFill>
              </a:rPr>
              <a:t>2/26/2010</a:t>
            </a:r>
            <a:endParaRPr lang="en-US">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r>
              <a:rPr lang="en-US" smtClean="0">
                <a:solidFill>
                  <a:srgbClr val="775F55"/>
                </a:solidFill>
              </a:rPr>
              <a:t>UFL ECE Dept</a:t>
            </a:r>
            <a:endParaRPr lang="en-US">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5" name="Footer Placeholder 4"/>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solidFill>
                  <a:srgbClr val="775F55"/>
                </a:solidFill>
              </a:rPr>
              <a:t>UFL ECE Dept</a:t>
            </a:r>
            <a:endParaRPr lang="en-US">
              <a:solidFill>
                <a:srgbClr val="775F55"/>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r>
              <a:rPr lang="en-US" smtClean="0">
                <a:solidFill>
                  <a:srgbClr val="775F55"/>
                </a:solidFill>
              </a:rPr>
              <a:t>2/26/2010</a:t>
            </a:r>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solidFill>
                  <a:srgbClr val="775F55"/>
                </a:solidFill>
              </a:rPr>
              <a:t>UFL ECE Dept</a:t>
            </a:r>
            <a:endParaRPr lang="en-US">
              <a:solidFill>
                <a:srgbClr val="775F55"/>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r>
              <a:rPr lang="en-US" smtClean="0">
                <a:solidFill>
                  <a:srgbClr val="775F55"/>
                </a:solidFill>
              </a:rPr>
              <a:t>2/26/2010</a:t>
            </a:r>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solidFill>
                  <a:srgbClr val="775F55"/>
                </a:solidFill>
              </a:rPr>
              <a:t>UFL ECE Dept</a:t>
            </a:r>
            <a:endParaRPr lang="en-US">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3" name="Footer Placeholder 2"/>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solidFill>
                  <a:srgbClr val="775F55"/>
                </a:solidFill>
              </a:rPr>
              <a:pPr/>
              <a:t>‹#›</a:t>
            </a:fld>
            <a:endParaRPr lang="en-US">
              <a:solidFill>
                <a:srgbClr val="775F55"/>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6" name="Footer Placeholder 5"/>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r>
              <a:rPr lang="en-US" smtClean="0">
                <a:solidFill>
                  <a:srgbClr val="775F55"/>
                </a:solidFill>
              </a:rPr>
              <a:t>2/26/2010</a:t>
            </a:r>
            <a:endParaRPr lang="en-US">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solidFill>
                  <a:srgbClr val="775F55"/>
                </a:solidFill>
              </a:rPr>
              <a:t>UFL ECE Dept</a:t>
            </a:r>
            <a:endParaRPr lang="en-US">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r>
              <a:rPr lang="en-US" smtClean="0">
                <a:solidFill>
                  <a:srgbClr val="775F55"/>
                </a:solidFill>
              </a:rPr>
              <a:t>2/26/2010</a:t>
            </a:r>
            <a:endParaRPr lang="en-US">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solidFill>
                  <a:srgbClr val="775F55"/>
                </a:solidFill>
              </a:rPr>
              <a:t>UFL ECE Dept</a:t>
            </a:r>
            <a:endParaRPr lang="en-US">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utomationit.hut.fi/file.php?id=787" TargetMode="External"/><Relationship Id="rId2" Type="http://schemas.openxmlformats.org/officeDocument/2006/relationships/hyperlink" Target="http://www.idsia.ch/~monaldo/tabusearch.html" TargetMode="External"/><Relationship Id="rId1" Type="http://schemas.openxmlformats.org/officeDocument/2006/relationships/slideLayout" Target="../slideLayouts/slideLayout2.xml"/><Relationship Id="rId4" Type="http://schemas.openxmlformats.org/officeDocument/2006/relationships/hyperlink" Target="http://www.gstitt.ece.ufl.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419600" y="5257800"/>
            <a:ext cx="4724400" cy="685800"/>
          </a:xfrm>
        </p:spPr>
        <p:txBody>
          <a:bodyPr>
            <a:normAutofit fontScale="90000"/>
          </a:bodyPr>
          <a:lstStyle/>
          <a:p>
            <a:r>
              <a:rPr lang="en-US" sz="2200" i="1" dirty="0" smtClean="0">
                <a:solidFill>
                  <a:schemeClr val="tx1"/>
                </a:solidFill>
                <a:latin typeface="Times New Roman" pitchFamily="18" charset="0"/>
                <a:cs typeface="Times New Roman" pitchFamily="18" charset="0"/>
              </a:rPr>
              <a:t>Presented by:</a:t>
            </a:r>
            <a:br>
              <a:rPr lang="en-US" sz="2200" i="1" dirty="0" smtClean="0">
                <a:solidFill>
                  <a:schemeClr val="tx1"/>
                </a:solidFill>
                <a:latin typeface="Times New Roman" pitchFamily="18" charset="0"/>
                <a:cs typeface="Times New Roman" pitchFamily="18" charset="0"/>
              </a:rPr>
            </a:br>
            <a:r>
              <a:rPr lang="en-US" sz="2400" i="1" dirty="0" smtClean="0">
                <a:solidFill>
                  <a:schemeClr val="tx1"/>
                </a:solidFill>
                <a:latin typeface="Times New Roman" pitchFamily="18" charset="0"/>
                <a:cs typeface="Times New Roman" pitchFamily="18" charset="0"/>
              </a:rPr>
              <a:t>Mohamad Hammam Alsafrjalani</a:t>
            </a:r>
            <a:r>
              <a:rPr lang="en-US" sz="2400" dirty="0" smtClean="0">
                <a:solidFill>
                  <a:prstClr val="white"/>
                </a:solidFill>
                <a:latin typeface="Times New Roman" pitchFamily="18" charset="0"/>
                <a:cs typeface="Times New Roman" pitchFamily="18" charset="0"/>
              </a:rPr>
              <a:t/>
            </a:r>
            <a:br>
              <a:rPr lang="en-US" sz="2400" dirty="0" smtClean="0">
                <a:solidFill>
                  <a:prstClr val="white"/>
                </a:solidFill>
                <a:latin typeface="Times New Roman" pitchFamily="18" charset="0"/>
                <a:cs typeface="Times New Roman" pitchFamily="18" charset="0"/>
              </a:rPr>
            </a:br>
            <a:endParaRPr lang="en-US" sz="2200" i="1" dirty="0">
              <a:solidFill>
                <a:schemeClr val="tx1"/>
              </a:solidFill>
              <a:latin typeface="Times New Roman" pitchFamily="18" charset="0"/>
              <a:cs typeface="Times New Roman" pitchFamily="18" charset="0"/>
            </a:endParaRPr>
          </a:p>
        </p:txBody>
      </p:sp>
      <p:sp>
        <p:nvSpPr>
          <p:cNvPr id="5" name="Subtitle 4"/>
          <p:cNvSpPr>
            <a:spLocks noGrp="1"/>
          </p:cNvSpPr>
          <p:nvPr>
            <p:ph type="subTitle" idx="1"/>
          </p:nvPr>
        </p:nvSpPr>
        <p:spPr/>
        <p:txBody>
          <a:bodyPr/>
          <a:lstStyle/>
          <a:p>
            <a:pPr algn="r">
              <a:spcBef>
                <a:spcPct val="0"/>
              </a:spcBef>
              <a:defRPr/>
            </a:pPr>
            <a:r>
              <a:rPr lang="en-US" sz="2800" i="1" dirty="0" smtClean="0">
                <a:solidFill>
                  <a:schemeClr val="tx1"/>
                </a:solidFill>
                <a:latin typeface="Times New Roman" pitchFamily="18" charset="0"/>
                <a:cs typeface="Times New Roman" pitchFamily="18" charset="0"/>
              </a:rPr>
              <a:t>UFL ECE Dept.</a:t>
            </a:r>
            <a:endParaRPr lang="en-US" sz="2800" cap="all" dirty="0">
              <a:solidFill>
                <a:prstClr val="white"/>
              </a:solidFill>
              <a:latin typeface="Times New Roman" pitchFamily="18" charset="0"/>
              <a:cs typeface="Times New Roman" pitchFamily="18" charset="0"/>
            </a:endParaRPr>
          </a:p>
        </p:txBody>
      </p:sp>
      <p:sp>
        <p:nvSpPr>
          <p:cNvPr id="6" name="Date Placeholder 5"/>
          <p:cNvSpPr>
            <a:spLocks noGrp="1"/>
          </p:cNvSpPr>
          <p:nvPr>
            <p:ph type="dt" sz="half" idx="10"/>
          </p:nvPr>
        </p:nvSpPr>
        <p:spPr>
          <a:xfrm>
            <a:off x="0" y="6068699"/>
            <a:ext cx="2133600" cy="685800"/>
          </a:xfrm>
        </p:spPr>
        <p:txBody>
          <a:bodyPr/>
          <a:lstStyle/>
          <a:p>
            <a:r>
              <a:rPr lang="en-US" dirty="0" smtClean="0">
                <a:solidFill>
                  <a:prstClr val="white"/>
                </a:solidFill>
                <a:latin typeface="Times New Roman" pitchFamily="18" charset="0"/>
                <a:cs typeface="Times New Roman" pitchFamily="18" charset="0"/>
              </a:rPr>
              <a:t>3/19/2010</a:t>
            </a:r>
            <a:endParaRPr lang="en-US" dirty="0">
              <a:solidFill>
                <a:prstClr val="white"/>
              </a:solidFill>
              <a:latin typeface="Times New Roman" pitchFamily="18" charset="0"/>
              <a:cs typeface="Times New Roman" pitchFamily="18" charset="0"/>
            </a:endParaRPr>
          </a:p>
        </p:txBody>
      </p:sp>
      <p:sp>
        <p:nvSpPr>
          <p:cNvPr id="8" name="Footer Placeholder 7"/>
          <p:cNvSpPr>
            <a:spLocks noGrp="1"/>
          </p:cNvSpPr>
          <p:nvPr>
            <p:ph type="ftr" sz="quarter" idx="11"/>
          </p:nvPr>
        </p:nvSpPr>
        <p:spPr/>
        <p:txBody>
          <a:bodyPr/>
          <a:lstStyle/>
          <a:p>
            <a:r>
              <a:rPr lang="en-US" dirty="0" smtClean="0">
                <a:solidFill>
                  <a:prstClr val="white"/>
                </a:solidFill>
                <a:latin typeface="Times New Roman" pitchFamily="18" charset="0"/>
                <a:cs typeface="Times New Roman" pitchFamily="18" charset="0"/>
              </a:rPr>
              <a:t>UFL ECE Dept</a:t>
            </a:r>
            <a:endParaRPr lang="en-US" dirty="0">
              <a:solidFill>
                <a:prstClr val="white"/>
              </a:solidFill>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white"/>
                </a:solidFill>
                <a:latin typeface="Times New Roman" pitchFamily="18" charset="0"/>
                <a:cs typeface="Times New Roman" pitchFamily="18" charset="0"/>
              </a:rPr>
              <a:pPr/>
              <a:t>1</a:t>
            </a:fld>
            <a:endParaRPr lang="en-US" dirty="0">
              <a:solidFill>
                <a:prstClr val="white"/>
              </a:solidFill>
              <a:latin typeface="Times New Roman" pitchFamily="18" charset="0"/>
              <a:cs typeface="Times New Roman" pitchFamily="18" charset="0"/>
            </a:endParaRPr>
          </a:p>
        </p:txBody>
      </p:sp>
      <p:sp>
        <p:nvSpPr>
          <p:cNvPr id="9" name="Title 3"/>
          <p:cNvSpPr txBox="1">
            <a:spLocks/>
          </p:cNvSpPr>
          <p:nvPr/>
        </p:nvSpPr>
        <p:spPr>
          <a:xfrm>
            <a:off x="304800" y="1295400"/>
            <a:ext cx="6400800" cy="1828800"/>
          </a:xfrm>
          <a:prstGeom prst="rect">
            <a:avLst/>
          </a:prstGeom>
        </p:spPr>
        <p:txBody>
          <a:bodyPr vert="horz" anchor="b">
            <a:normAutofit fontScale="60000" lnSpcReduction="20000"/>
          </a:bodyPr>
          <a:lstStyle/>
          <a:p>
            <a:pPr>
              <a:spcBef>
                <a:spcPct val="0"/>
              </a:spcBef>
              <a:defRPr/>
            </a:pPr>
            <a:r>
              <a:rPr lang="en-US" sz="4400" cap="all" dirty="0" smtClean="0">
                <a:solidFill>
                  <a:prstClr val="white"/>
                </a:solidFill>
                <a:latin typeface="Times New Roman" pitchFamily="18" charset="0"/>
                <a:cs typeface="Times New Roman" pitchFamily="18" charset="0"/>
              </a:rPr>
              <a:t>System Level Hardware/Software Partitioning</a:t>
            </a:r>
          </a:p>
          <a:p>
            <a:pPr>
              <a:spcBef>
                <a:spcPct val="0"/>
              </a:spcBef>
              <a:defRPr/>
            </a:pPr>
            <a:endParaRPr lang="en-US" sz="4400" cap="all" dirty="0" smtClean="0">
              <a:solidFill>
                <a:prstClr val="white"/>
              </a:solidFill>
              <a:latin typeface="Times New Roman" pitchFamily="18" charset="0"/>
              <a:cs typeface="Times New Roman" pitchFamily="18" charset="0"/>
            </a:endParaRPr>
          </a:p>
          <a:p>
            <a:pPr>
              <a:spcBef>
                <a:spcPct val="0"/>
              </a:spcBef>
              <a:defRPr/>
            </a:pPr>
            <a:r>
              <a:rPr lang="en-US" sz="4400" cap="all" dirty="0" smtClean="0">
                <a:solidFill>
                  <a:prstClr val="white"/>
                </a:solidFill>
                <a:latin typeface="Times New Roman" pitchFamily="18" charset="0"/>
                <a:cs typeface="Times New Roman" pitchFamily="18" charset="0"/>
              </a:rPr>
              <a:t>Based on Simulated Annealing and </a:t>
            </a:r>
            <a:r>
              <a:rPr lang="en-US" sz="4400" cap="all" dirty="0" err="1" smtClean="0">
                <a:solidFill>
                  <a:prstClr val="white"/>
                </a:solidFill>
                <a:latin typeface="Times New Roman" pitchFamily="18" charset="0"/>
                <a:cs typeface="Times New Roman" pitchFamily="18" charset="0"/>
              </a:rPr>
              <a:t>Tabu</a:t>
            </a:r>
            <a:r>
              <a:rPr lang="en-US" sz="4400" cap="all" dirty="0" smtClean="0">
                <a:solidFill>
                  <a:prstClr val="white"/>
                </a:solidFill>
                <a:latin typeface="Times New Roman" pitchFamily="18" charset="0"/>
                <a:cs typeface="Times New Roman" pitchFamily="18" charset="0"/>
              </a:rPr>
              <a:t> Search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Coarse Grained</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10</a:t>
            </a:fld>
            <a:endParaRPr lang="en-US"/>
          </a:p>
        </p:txBody>
      </p:sp>
      <p:sp>
        <p:nvSpPr>
          <p:cNvPr id="6" name="Content Placeholder 5"/>
          <p:cNvSpPr>
            <a:spLocks noGrp="1"/>
          </p:cNvSpPr>
          <p:nvPr>
            <p:ph sz="quarter" idx="1"/>
          </p:nvPr>
        </p:nvSpPr>
        <p:spPr/>
        <p:txBody>
          <a:bodyPr>
            <a:normAutofit fontScale="92500" lnSpcReduction="10000"/>
          </a:bodyPr>
          <a:lstStyle/>
          <a:p>
            <a:r>
              <a:rPr lang="en-US" dirty="0" smtClean="0"/>
              <a:t>Example</a:t>
            </a:r>
          </a:p>
          <a:p>
            <a:pPr lvl="1"/>
            <a:r>
              <a:rPr lang="en-US" dirty="0" smtClean="0"/>
              <a:t>Main (){</a:t>
            </a:r>
          </a:p>
          <a:p>
            <a:pPr lvl="2"/>
            <a:r>
              <a:rPr lang="en-US" dirty="0" smtClean="0"/>
              <a:t>Function 1</a:t>
            </a:r>
          </a:p>
          <a:p>
            <a:pPr lvl="3"/>
            <a:r>
              <a:rPr lang="en-US" dirty="0" smtClean="0"/>
              <a:t>Function 1-a</a:t>
            </a:r>
          </a:p>
          <a:p>
            <a:pPr lvl="3"/>
            <a:r>
              <a:rPr lang="en-US" dirty="0" smtClean="0"/>
              <a:t>Function 1-b</a:t>
            </a:r>
          </a:p>
          <a:p>
            <a:pPr lvl="3"/>
            <a:r>
              <a:rPr lang="en-US" dirty="0" smtClean="0"/>
              <a:t>Function 1-c</a:t>
            </a:r>
          </a:p>
          <a:p>
            <a:pPr lvl="2"/>
            <a:r>
              <a:rPr lang="en-US" dirty="0" smtClean="0"/>
              <a:t>Function 2</a:t>
            </a:r>
          </a:p>
          <a:p>
            <a:pPr lvl="3"/>
            <a:r>
              <a:rPr lang="en-US" dirty="0" smtClean="0"/>
              <a:t>Function 1-a</a:t>
            </a:r>
          </a:p>
          <a:p>
            <a:pPr lvl="3"/>
            <a:r>
              <a:rPr lang="en-US" dirty="0" smtClean="0"/>
              <a:t>Function 1-b</a:t>
            </a:r>
          </a:p>
          <a:p>
            <a:pPr lvl="3"/>
            <a:r>
              <a:rPr lang="en-US" dirty="0" smtClean="0"/>
              <a:t>Function 1-c</a:t>
            </a:r>
          </a:p>
          <a:p>
            <a:pPr lvl="1">
              <a:buNone/>
            </a:pPr>
            <a:r>
              <a:rPr lang="en-US" dirty="0" smtClean="0"/>
              <a:t>  		…</a:t>
            </a:r>
          </a:p>
          <a:p>
            <a:pPr lvl="1">
              <a:buNone/>
            </a:pPr>
            <a:r>
              <a:rPr lang="en-US" dirty="0" smtClean="0"/>
              <a:t>}	</a:t>
            </a:r>
          </a:p>
        </p:txBody>
      </p:sp>
      <p:cxnSp>
        <p:nvCxnSpPr>
          <p:cNvPr id="8" name="Straight Arrow Connector 7"/>
          <p:cNvCxnSpPr/>
          <p:nvPr/>
        </p:nvCxnSpPr>
        <p:spPr>
          <a:xfrm rot="10800000" flipV="1">
            <a:off x="2895600" y="2209800"/>
            <a:ext cx="14478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2895600" y="3962400"/>
            <a:ext cx="1676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343400" y="1905000"/>
            <a:ext cx="1600200" cy="369332"/>
          </a:xfrm>
          <a:prstGeom prst="rect">
            <a:avLst/>
          </a:prstGeom>
          <a:noFill/>
        </p:spPr>
        <p:txBody>
          <a:bodyPr wrap="square" rtlCol="0">
            <a:spAutoFit/>
          </a:bodyPr>
          <a:lstStyle/>
          <a:p>
            <a:r>
              <a:rPr lang="en-US" dirty="0" smtClean="0"/>
              <a:t>HW</a:t>
            </a:r>
            <a:endParaRPr lang="en-US" dirty="0"/>
          </a:p>
        </p:txBody>
      </p:sp>
      <p:sp>
        <p:nvSpPr>
          <p:cNvPr id="15" name="TextBox 14"/>
          <p:cNvSpPr txBox="1"/>
          <p:nvPr/>
        </p:nvSpPr>
        <p:spPr>
          <a:xfrm>
            <a:off x="4572000" y="4038600"/>
            <a:ext cx="1600200" cy="369332"/>
          </a:xfrm>
          <a:prstGeom prst="rect">
            <a:avLst/>
          </a:prstGeom>
          <a:noFill/>
        </p:spPr>
        <p:txBody>
          <a:bodyPr wrap="square" rtlCol="0">
            <a:spAutoFit/>
          </a:bodyPr>
          <a:lstStyle/>
          <a:p>
            <a:r>
              <a:rPr lang="en-US" dirty="0" smtClean="0"/>
              <a:t>SW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Fine Grained</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11</a:t>
            </a:fld>
            <a:endParaRPr lang="en-US"/>
          </a:p>
        </p:txBody>
      </p:sp>
      <p:sp>
        <p:nvSpPr>
          <p:cNvPr id="6" name="Content Placeholder 5"/>
          <p:cNvSpPr>
            <a:spLocks noGrp="1"/>
          </p:cNvSpPr>
          <p:nvPr>
            <p:ph sz="quarter" idx="1"/>
          </p:nvPr>
        </p:nvSpPr>
        <p:spPr/>
        <p:txBody>
          <a:bodyPr>
            <a:normAutofit fontScale="92500" lnSpcReduction="10000"/>
          </a:bodyPr>
          <a:lstStyle/>
          <a:p>
            <a:r>
              <a:rPr lang="en-US" dirty="0" smtClean="0"/>
              <a:t>Example</a:t>
            </a:r>
          </a:p>
          <a:p>
            <a:pPr lvl="1"/>
            <a:r>
              <a:rPr lang="en-US" dirty="0" smtClean="0"/>
              <a:t>Main (){</a:t>
            </a:r>
          </a:p>
          <a:p>
            <a:pPr lvl="2"/>
            <a:r>
              <a:rPr lang="en-US" dirty="0" smtClean="0"/>
              <a:t>Function 1</a:t>
            </a:r>
          </a:p>
          <a:p>
            <a:pPr lvl="3"/>
            <a:r>
              <a:rPr lang="en-US" dirty="0" smtClean="0"/>
              <a:t>Function 1-a</a:t>
            </a:r>
          </a:p>
          <a:p>
            <a:pPr lvl="3"/>
            <a:r>
              <a:rPr lang="en-US" dirty="0" smtClean="0"/>
              <a:t>Function 1-b</a:t>
            </a:r>
          </a:p>
          <a:p>
            <a:pPr lvl="3"/>
            <a:r>
              <a:rPr lang="en-US" dirty="0" smtClean="0"/>
              <a:t>Function 1-c</a:t>
            </a:r>
          </a:p>
          <a:p>
            <a:pPr lvl="2"/>
            <a:r>
              <a:rPr lang="en-US" dirty="0" smtClean="0"/>
              <a:t>Function 2</a:t>
            </a:r>
          </a:p>
          <a:p>
            <a:pPr lvl="3"/>
            <a:r>
              <a:rPr lang="en-US" dirty="0" smtClean="0"/>
              <a:t>Function 1-a</a:t>
            </a:r>
          </a:p>
          <a:p>
            <a:pPr lvl="3"/>
            <a:r>
              <a:rPr lang="en-US" dirty="0" smtClean="0"/>
              <a:t>Function 1-b</a:t>
            </a:r>
          </a:p>
          <a:p>
            <a:pPr lvl="3"/>
            <a:r>
              <a:rPr lang="en-US" dirty="0" smtClean="0"/>
              <a:t>Function 1-c</a:t>
            </a:r>
          </a:p>
          <a:p>
            <a:pPr lvl="1">
              <a:buNone/>
            </a:pPr>
            <a:r>
              <a:rPr lang="en-US" dirty="0" smtClean="0"/>
              <a:t> 		…</a:t>
            </a:r>
          </a:p>
          <a:p>
            <a:pPr lvl="1">
              <a:buNone/>
            </a:pPr>
            <a:r>
              <a:rPr lang="en-US" dirty="0" smtClean="0"/>
              <a:t>}	</a:t>
            </a:r>
          </a:p>
        </p:txBody>
      </p:sp>
      <p:cxnSp>
        <p:nvCxnSpPr>
          <p:cNvPr id="8" name="Straight Arrow Connector 7"/>
          <p:cNvCxnSpPr>
            <a:stCxn id="14" idx="1"/>
          </p:cNvCxnSpPr>
          <p:nvPr/>
        </p:nvCxnSpPr>
        <p:spPr>
          <a:xfrm rot="10800000" flipV="1">
            <a:off x="3429000" y="2089666"/>
            <a:ext cx="914400" cy="805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1"/>
          </p:cNvCxnSpPr>
          <p:nvPr/>
        </p:nvCxnSpPr>
        <p:spPr>
          <a:xfrm rot="10800000" flipV="1">
            <a:off x="3352800" y="3004066"/>
            <a:ext cx="1447800" cy="1963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343400" y="1905000"/>
            <a:ext cx="1600200" cy="369332"/>
          </a:xfrm>
          <a:prstGeom prst="rect">
            <a:avLst/>
          </a:prstGeom>
          <a:noFill/>
        </p:spPr>
        <p:txBody>
          <a:bodyPr wrap="square" rtlCol="0">
            <a:spAutoFit/>
          </a:bodyPr>
          <a:lstStyle/>
          <a:p>
            <a:r>
              <a:rPr lang="en-US" dirty="0" smtClean="0"/>
              <a:t>HW</a:t>
            </a:r>
            <a:endParaRPr lang="en-US" dirty="0"/>
          </a:p>
        </p:txBody>
      </p:sp>
      <p:sp>
        <p:nvSpPr>
          <p:cNvPr id="15" name="TextBox 14"/>
          <p:cNvSpPr txBox="1"/>
          <p:nvPr/>
        </p:nvSpPr>
        <p:spPr>
          <a:xfrm>
            <a:off x="4800600" y="2819400"/>
            <a:ext cx="1600200" cy="369332"/>
          </a:xfrm>
          <a:prstGeom prst="rect">
            <a:avLst/>
          </a:prstGeom>
          <a:noFill/>
        </p:spPr>
        <p:txBody>
          <a:bodyPr wrap="square" rtlCol="0">
            <a:spAutoFit/>
          </a:bodyPr>
          <a:lstStyle/>
          <a:p>
            <a:r>
              <a:rPr lang="en-US" dirty="0" smtClean="0"/>
              <a:t>SW</a:t>
            </a:r>
            <a:endParaRPr lang="en-US" dirty="0"/>
          </a:p>
        </p:txBody>
      </p:sp>
      <p:cxnSp>
        <p:nvCxnSpPr>
          <p:cNvPr id="16" name="Straight Arrow Connector 15"/>
          <p:cNvCxnSpPr>
            <a:stCxn id="17" idx="1"/>
          </p:cNvCxnSpPr>
          <p:nvPr/>
        </p:nvCxnSpPr>
        <p:spPr>
          <a:xfrm rot="10800000" flipV="1">
            <a:off x="3352800" y="3537466"/>
            <a:ext cx="914400" cy="43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67200" y="3352800"/>
            <a:ext cx="1600200" cy="369332"/>
          </a:xfrm>
          <a:prstGeom prst="rect">
            <a:avLst/>
          </a:prstGeom>
          <a:noFill/>
        </p:spPr>
        <p:txBody>
          <a:bodyPr wrap="square" rtlCol="0">
            <a:spAutoFit/>
          </a:bodyPr>
          <a:lstStyle/>
          <a:p>
            <a:r>
              <a:rPr lang="en-US" dirty="0" smtClean="0"/>
              <a:t>HW</a:t>
            </a:r>
            <a:endParaRPr lang="en-US" dirty="0"/>
          </a:p>
        </p:txBody>
      </p:sp>
      <p:cxnSp>
        <p:nvCxnSpPr>
          <p:cNvPr id="21" name="Straight Arrow Connector 20"/>
          <p:cNvCxnSpPr>
            <a:stCxn id="23" idx="1"/>
          </p:cNvCxnSpPr>
          <p:nvPr/>
        </p:nvCxnSpPr>
        <p:spPr>
          <a:xfrm rot="10800000" flipV="1">
            <a:off x="3352800" y="4223266"/>
            <a:ext cx="990600" cy="43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a:off x="3352800" y="4648200"/>
            <a:ext cx="990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343400" y="4038600"/>
            <a:ext cx="1600200" cy="369332"/>
          </a:xfrm>
          <a:prstGeom prst="rect">
            <a:avLst/>
          </a:prstGeom>
          <a:noFill/>
        </p:spPr>
        <p:txBody>
          <a:bodyPr wrap="square" rtlCol="0">
            <a:spAutoFit/>
          </a:bodyPr>
          <a:lstStyle/>
          <a:p>
            <a:r>
              <a:rPr lang="en-US" dirty="0" smtClean="0"/>
              <a:t>HW</a:t>
            </a:r>
            <a:endParaRPr lang="en-US" dirty="0"/>
          </a:p>
        </p:txBody>
      </p:sp>
      <p:sp>
        <p:nvSpPr>
          <p:cNvPr id="24" name="TextBox 23"/>
          <p:cNvSpPr txBox="1"/>
          <p:nvPr/>
        </p:nvSpPr>
        <p:spPr>
          <a:xfrm>
            <a:off x="4343400" y="4648200"/>
            <a:ext cx="1600200" cy="369332"/>
          </a:xfrm>
          <a:prstGeom prst="rect">
            <a:avLst/>
          </a:prstGeom>
          <a:noFill/>
        </p:spPr>
        <p:txBody>
          <a:bodyPr wrap="square" rtlCol="0">
            <a:spAutoFit/>
          </a:bodyPr>
          <a:lstStyle/>
          <a:p>
            <a:r>
              <a:rPr lang="en-US" dirty="0" smtClean="0"/>
              <a:t>SW</a:t>
            </a:r>
            <a:endParaRPr lang="en-US" dirty="0"/>
          </a:p>
        </p:txBody>
      </p:sp>
      <p:cxnSp>
        <p:nvCxnSpPr>
          <p:cNvPr id="25" name="Straight Arrow Connector 24"/>
          <p:cNvCxnSpPr>
            <a:stCxn id="26" idx="1"/>
          </p:cNvCxnSpPr>
          <p:nvPr/>
        </p:nvCxnSpPr>
        <p:spPr>
          <a:xfrm rot="10800000">
            <a:off x="3352800" y="4953000"/>
            <a:ext cx="838200" cy="4894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91000" y="5257800"/>
            <a:ext cx="1600200" cy="369332"/>
          </a:xfrm>
          <a:prstGeom prst="rect">
            <a:avLst/>
          </a:prstGeom>
          <a:noFill/>
        </p:spPr>
        <p:txBody>
          <a:bodyPr wrap="square" rtlCol="0">
            <a:spAutoFit/>
          </a:bodyPr>
          <a:lstStyle/>
          <a:p>
            <a:r>
              <a:rPr lang="en-US" dirty="0" smtClean="0"/>
              <a:t>HW</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Evaluation, Alternative Region Implementations &amp; models</a:t>
            </a:r>
            <a:endParaRPr lang="en-US" dirty="0"/>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12</a:t>
            </a:fld>
            <a:endParaRPr lang="en-US"/>
          </a:p>
        </p:txBody>
      </p:sp>
      <p:sp>
        <p:nvSpPr>
          <p:cNvPr id="6" name="Content Placeholder 5"/>
          <p:cNvSpPr>
            <a:spLocks noGrp="1"/>
          </p:cNvSpPr>
          <p:nvPr>
            <p:ph sz="quarter" idx="1"/>
          </p:nvPr>
        </p:nvSpPr>
        <p:spPr/>
        <p:txBody>
          <a:bodyPr>
            <a:normAutofit lnSpcReduction="10000"/>
          </a:bodyPr>
          <a:lstStyle/>
          <a:p>
            <a:r>
              <a:rPr lang="en-US" dirty="0" smtClean="0"/>
              <a:t>Evaluation</a:t>
            </a:r>
            <a:r>
              <a:rPr lang="en-US" dirty="0" smtClean="0"/>
              <a:t>: : How good is a given partition</a:t>
            </a:r>
            <a:endParaRPr lang="en-US" dirty="0" smtClean="0"/>
          </a:p>
          <a:p>
            <a:pPr lvl="1"/>
            <a:r>
              <a:rPr lang="en-US" dirty="0" smtClean="0"/>
              <a:t>Based on the cost function</a:t>
            </a:r>
          </a:p>
          <a:p>
            <a:pPr lvl="2"/>
            <a:r>
              <a:rPr lang="en-US" dirty="0" smtClean="0"/>
              <a:t>Power consumption, heat dissipation, speedup, etc</a:t>
            </a:r>
          </a:p>
          <a:p>
            <a:r>
              <a:rPr lang="en-US" dirty="0" smtClean="0"/>
              <a:t>Alternative Region Implementation</a:t>
            </a:r>
          </a:p>
          <a:p>
            <a:pPr lvl="1"/>
            <a:r>
              <a:rPr lang="en-US" dirty="0" smtClean="0"/>
              <a:t>There could be more than one way to implement a given region in </a:t>
            </a:r>
            <a:r>
              <a:rPr lang="en-US" dirty="0" err="1" smtClean="0"/>
              <a:t>sw</a:t>
            </a:r>
            <a:r>
              <a:rPr lang="en-US" dirty="0" smtClean="0"/>
              <a:t> or hw. </a:t>
            </a:r>
          </a:p>
          <a:p>
            <a:pPr lvl="2"/>
            <a:r>
              <a:rPr lang="en-US" dirty="0" smtClean="0"/>
              <a:t>Colum </a:t>
            </a:r>
            <a:r>
              <a:rPr lang="en-US" dirty="0" smtClean="0"/>
              <a:t>vs. </a:t>
            </a:r>
            <a:r>
              <a:rPr lang="en-US" dirty="0" smtClean="0"/>
              <a:t>row major </a:t>
            </a:r>
            <a:r>
              <a:rPr lang="en-US" dirty="0" smtClean="0"/>
              <a:t>ordering in loops</a:t>
            </a:r>
            <a:endParaRPr lang="en-US" dirty="0" smtClean="0"/>
          </a:p>
          <a:p>
            <a:r>
              <a:rPr lang="en-US" dirty="0" smtClean="0"/>
              <a:t>Implementation models</a:t>
            </a:r>
          </a:p>
          <a:p>
            <a:pPr lvl="1"/>
            <a:r>
              <a:rPr lang="en-US" dirty="0" smtClean="0"/>
              <a:t>How do we implement our system</a:t>
            </a:r>
          </a:p>
          <a:p>
            <a:pPr lvl="2"/>
            <a:r>
              <a:rPr lang="en-US" dirty="0" smtClean="0"/>
              <a:t>Execution, trace, communication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Exploration–very big area to explore</a:t>
            </a:r>
            <a:endParaRPr lang="en-US" dirty="0"/>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13</a:t>
            </a:fld>
            <a:endParaRPr lang="en-US"/>
          </a:p>
        </p:txBody>
      </p:sp>
      <p:sp>
        <p:nvSpPr>
          <p:cNvPr id="6" name="Content Placeholder 5"/>
          <p:cNvSpPr>
            <a:spLocks noGrp="1"/>
          </p:cNvSpPr>
          <p:nvPr>
            <p:ph sz="quarter" idx="1"/>
          </p:nvPr>
        </p:nvSpPr>
        <p:spPr/>
        <p:txBody>
          <a:bodyPr/>
          <a:lstStyle/>
          <a:p>
            <a:r>
              <a:rPr lang="en-US" dirty="0" smtClean="0"/>
              <a:t>If a problem has a polynomial solution in the form of O(n), O(n2), O(n3), etc. Then it is a (P) problem</a:t>
            </a:r>
          </a:p>
          <a:p>
            <a:r>
              <a:rPr lang="en-US" dirty="0" smtClean="0"/>
              <a:t>If the solution can’t be determined, then its called (NP) problem (nondeterministic polynomial time); </a:t>
            </a:r>
            <a:r>
              <a:rPr lang="en-US" u="sng" dirty="0" smtClean="0"/>
              <a:t>doesn’t mean</a:t>
            </a:r>
            <a:r>
              <a:rPr lang="en-US" dirty="0" smtClean="0"/>
              <a:t> not-polynomial</a:t>
            </a:r>
          </a:p>
          <a:p>
            <a:r>
              <a:rPr lang="en-US" dirty="0" smtClean="0"/>
              <a:t>HW/SW partitioning is an NP problem</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Exploration—example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14</a:t>
            </a:fld>
            <a:endParaRPr lang="en-US"/>
          </a:p>
        </p:txBody>
      </p:sp>
      <p:sp>
        <p:nvSpPr>
          <p:cNvPr id="6" name="Content Placeholder 5"/>
          <p:cNvSpPr>
            <a:spLocks noGrp="1"/>
          </p:cNvSpPr>
          <p:nvPr>
            <p:ph sz="quarter" idx="1"/>
          </p:nvPr>
        </p:nvSpPr>
        <p:spPr/>
        <p:txBody>
          <a:bodyPr/>
          <a:lstStyle/>
          <a:p>
            <a:r>
              <a:rPr lang="en-US" dirty="0" smtClean="0"/>
              <a:t>How huge is huge?</a:t>
            </a:r>
          </a:p>
          <a:p>
            <a:endParaRPr lang="en-US" dirty="0" smtClean="0"/>
          </a:p>
          <a:p>
            <a:endParaRPr lang="en-US" dirty="0" smtClean="0"/>
          </a:p>
          <a:p>
            <a:endParaRPr lang="en-US" dirty="0" smtClean="0"/>
          </a:p>
          <a:p>
            <a:endParaRPr lang="en-US" dirty="0" smtClean="0"/>
          </a:p>
          <a:p>
            <a:pPr lvl="1"/>
            <a:endParaRPr lang="en-US" dirty="0" smtClean="0"/>
          </a:p>
        </p:txBody>
      </p:sp>
      <p:pic>
        <p:nvPicPr>
          <p:cNvPr id="1028" name="Picture 4" descr="C:\Users\Hammam\AppData\Local\Microsoft\Windows\Temporary Internet Files\Content.IE5\RB2IDJKK\MCj04344110000[1].wmf"/>
          <p:cNvPicPr>
            <a:picLocks noChangeAspect="1" noChangeArrowheads="1"/>
          </p:cNvPicPr>
          <p:nvPr/>
        </p:nvPicPr>
        <p:blipFill>
          <a:blip r:embed="rId2" cstate="print"/>
          <a:srcRect/>
          <a:stretch>
            <a:fillRect/>
          </a:stretch>
        </p:blipFill>
        <p:spPr bwMode="auto">
          <a:xfrm>
            <a:off x="3429000" y="2362200"/>
            <a:ext cx="1625600" cy="1828800"/>
          </a:xfrm>
          <a:prstGeom prst="rect">
            <a:avLst/>
          </a:prstGeom>
          <a:noFill/>
        </p:spPr>
      </p:pic>
      <p:sp>
        <p:nvSpPr>
          <p:cNvPr id="8" name="TextBox 7"/>
          <p:cNvSpPr txBox="1"/>
          <p:nvPr/>
        </p:nvSpPr>
        <p:spPr>
          <a:xfrm>
            <a:off x="914400" y="4572000"/>
            <a:ext cx="7010400" cy="1200329"/>
          </a:xfrm>
          <a:prstGeom prst="rect">
            <a:avLst/>
          </a:prstGeom>
          <a:noFill/>
        </p:spPr>
        <p:txBody>
          <a:bodyPr wrap="square" rtlCol="0">
            <a:spAutoFit/>
          </a:bodyPr>
          <a:lstStyle/>
          <a:p>
            <a:r>
              <a:rPr lang="en-US" dirty="0" smtClean="0"/>
              <a:t>Example:</a:t>
            </a:r>
          </a:p>
          <a:p>
            <a:pPr lvl="1"/>
            <a:r>
              <a:rPr lang="en-US" dirty="0" smtClean="0"/>
              <a:t>How many possible ways are their to realize 45 functional units in hw or </a:t>
            </a:r>
            <a:r>
              <a:rPr lang="en-US" dirty="0" err="1" smtClean="0"/>
              <a:t>sw</a:t>
            </a:r>
            <a:r>
              <a:rPr lang="en-US"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2000"/>
                                        <p:tgtEl>
                                          <p:spTgt spid="8">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15</a:t>
            </a:fld>
            <a:endParaRPr lang="en-US"/>
          </a:p>
        </p:txBody>
      </p:sp>
      <p:sp>
        <p:nvSpPr>
          <p:cNvPr id="6" name="Content Placeholder 5"/>
          <p:cNvSpPr>
            <a:spLocks noGrp="1"/>
          </p:cNvSpPr>
          <p:nvPr>
            <p:ph sz="quarter" idx="1"/>
          </p:nvPr>
        </p:nvSpPr>
        <p:spPr/>
        <p:txBody>
          <a:bodyPr/>
          <a:lstStyle/>
          <a:p>
            <a:endParaRPr lang="en-US" dirty="0" smtClean="0"/>
          </a:p>
        </p:txBody>
      </p:sp>
      <p:pic>
        <p:nvPicPr>
          <p:cNvPr id="2052" name="Picture 4" descr="C:\Users\Hammam\Documents\UFL\Embedded Systems EEL 6935\Hardware-Software Partitioning and\accurate number.PNG"/>
          <p:cNvPicPr>
            <a:picLocks noChangeAspect="1" noChangeArrowheads="1"/>
          </p:cNvPicPr>
          <p:nvPr/>
        </p:nvPicPr>
        <p:blipFill>
          <a:blip r:embed="rId2" cstate="print"/>
          <a:srcRect/>
          <a:stretch>
            <a:fillRect/>
          </a:stretch>
        </p:blipFill>
        <p:spPr bwMode="auto">
          <a:xfrm>
            <a:off x="2133600" y="1600200"/>
            <a:ext cx="4640238" cy="4572000"/>
          </a:xfrm>
          <a:prstGeom prst="rect">
            <a:avLst/>
          </a:prstGeom>
          <a:noFill/>
        </p:spPr>
      </p:pic>
      <p:sp>
        <p:nvSpPr>
          <p:cNvPr id="8" name="TextBox 7"/>
          <p:cNvSpPr txBox="1"/>
          <p:nvPr/>
        </p:nvSpPr>
        <p:spPr>
          <a:xfrm>
            <a:off x="609600" y="6019800"/>
            <a:ext cx="1295400" cy="646331"/>
          </a:xfrm>
          <a:prstGeom prst="rect">
            <a:avLst/>
          </a:prstGeom>
          <a:noFill/>
        </p:spPr>
        <p:txBody>
          <a:bodyPr wrap="square" rtlCol="0">
            <a:spAutoFit/>
          </a:bodyPr>
          <a:lstStyle/>
          <a:p>
            <a:r>
              <a:rPr lang="en-US" dirty="0" smtClean="0"/>
              <a:t>Actually 35x10^12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approach</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16</a:t>
            </a:fld>
            <a:endParaRPr lang="en-US"/>
          </a:p>
        </p:txBody>
      </p:sp>
      <p:sp>
        <p:nvSpPr>
          <p:cNvPr id="6" name="Content Placeholder 5"/>
          <p:cNvSpPr>
            <a:spLocks noGrp="1"/>
          </p:cNvSpPr>
          <p:nvPr>
            <p:ph sz="quarter" idx="1"/>
          </p:nvPr>
        </p:nvSpPr>
        <p:spPr/>
        <p:txBody>
          <a:bodyPr/>
          <a:lstStyle/>
          <a:p>
            <a:r>
              <a:rPr lang="en-US" dirty="0" smtClean="0"/>
              <a:t>Do we implement all possibilities to evaluate performance?</a:t>
            </a:r>
          </a:p>
          <a:p>
            <a:pPr lvl="1"/>
            <a:r>
              <a:rPr lang="en-US" dirty="0" smtClean="0"/>
              <a:t>No</a:t>
            </a:r>
          </a:p>
          <a:p>
            <a:r>
              <a:rPr lang="en-US" dirty="0" smtClean="0"/>
              <a:t>Do we accept a random partition?</a:t>
            </a:r>
          </a:p>
          <a:p>
            <a:pPr lvl="1"/>
            <a:r>
              <a:rPr lang="en-US" dirty="0" smtClean="0"/>
              <a:t>No </a:t>
            </a:r>
          </a:p>
          <a:p>
            <a:r>
              <a:rPr lang="en-US" dirty="0" smtClean="0"/>
              <a:t>Then?</a:t>
            </a:r>
          </a:p>
          <a:p>
            <a:pPr lvl="1"/>
            <a:r>
              <a:rPr lang="en-US" dirty="0" smtClean="0"/>
              <a:t>We use heuristics to get close to a good enough partition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Heuristics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17</a:t>
            </a:fld>
            <a:endParaRPr lang="en-US"/>
          </a:p>
        </p:txBody>
      </p:sp>
      <p:sp>
        <p:nvSpPr>
          <p:cNvPr id="6" name="Content Placeholder 5"/>
          <p:cNvSpPr>
            <a:spLocks noGrp="1"/>
          </p:cNvSpPr>
          <p:nvPr>
            <p:ph sz="quarter" idx="1"/>
          </p:nvPr>
        </p:nvSpPr>
        <p:spPr/>
        <p:txBody>
          <a:bodyPr/>
          <a:lstStyle/>
          <a:p>
            <a:r>
              <a:rPr lang="en-US" dirty="0" smtClean="0"/>
              <a:t>The most common ones are those based on neighborhood search</a:t>
            </a:r>
          </a:p>
          <a:p>
            <a:pPr lvl="1"/>
            <a:r>
              <a:rPr lang="en-US" dirty="0" smtClean="0"/>
              <a:t>Hill climbing</a:t>
            </a:r>
          </a:p>
          <a:p>
            <a:pPr lvl="1"/>
            <a:r>
              <a:rPr lang="en-US" dirty="0" smtClean="0"/>
              <a:t>Simulated annealing</a:t>
            </a:r>
          </a:p>
          <a:p>
            <a:pPr lvl="1"/>
            <a:r>
              <a:rPr lang="en-US" dirty="0" err="1" smtClean="0"/>
              <a:t>Tabu</a:t>
            </a:r>
            <a:r>
              <a:rPr lang="en-US" dirty="0" smtClean="0"/>
              <a:t> search</a:t>
            </a:r>
          </a:p>
          <a:p>
            <a:pPr lvl="1"/>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Heuristics</a:t>
            </a:r>
            <a:endParaRPr lang="en-US" dirty="0"/>
          </a:p>
        </p:txBody>
      </p:sp>
      <p:sp>
        <p:nvSpPr>
          <p:cNvPr id="3" name="Date Placeholder 2"/>
          <p:cNvSpPr>
            <a:spLocks noGrp="1"/>
          </p:cNvSpPr>
          <p:nvPr>
            <p:ph type="dt" sz="half" idx="10"/>
          </p:nvPr>
        </p:nvSpPr>
        <p:spPr>
          <a:xfrm>
            <a:off x="6477000" y="6492875"/>
            <a:ext cx="2667000" cy="365125"/>
          </a:xfrm>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a:xfrm>
            <a:off x="1143000" y="6492875"/>
            <a:ext cx="5421083" cy="365125"/>
          </a:xfrm>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18</a:t>
            </a:fld>
            <a:endParaRPr lang="en-US"/>
          </a:p>
        </p:txBody>
      </p:sp>
      <p:sp>
        <p:nvSpPr>
          <p:cNvPr id="6" name="Content Placeholder 5"/>
          <p:cNvSpPr>
            <a:spLocks noGrp="1"/>
          </p:cNvSpPr>
          <p:nvPr>
            <p:ph sz="quarter" idx="1"/>
          </p:nvPr>
        </p:nvSpPr>
        <p:spPr/>
        <p:txBody>
          <a:bodyPr/>
          <a:lstStyle/>
          <a:p>
            <a:r>
              <a:rPr lang="en-US" dirty="0" smtClean="0"/>
              <a:t>Use a heuristic to find a possible good solution</a:t>
            </a:r>
          </a:p>
          <a:p>
            <a:pPr lvl="1"/>
            <a:endParaRPr lang="en-US" dirty="0" smtClean="0"/>
          </a:p>
          <a:p>
            <a:pPr lvl="1"/>
            <a:endParaRPr lang="en-US" dirty="0" smtClean="0"/>
          </a:p>
          <a:p>
            <a:pPr lvl="1"/>
            <a:endParaRPr lang="en-US" dirty="0" smtClean="0"/>
          </a:p>
          <a:p>
            <a:pPr lvl="1"/>
            <a:endParaRPr lang="en-US" dirty="0" smtClean="0"/>
          </a:p>
        </p:txBody>
      </p:sp>
      <p:sp>
        <p:nvSpPr>
          <p:cNvPr id="9" name="Content Placeholder 5"/>
          <p:cNvSpPr txBox="1">
            <a:spLocks/>
          </p:cNvSpPr>
          <p:nvPr/>
        </p:nvSpPr>
        <p:spPr>
          <a:xfrm>
            <a:off x="533400" y="1981200"/>
            <a:ext cx="2667000" cy="914400"/>
          </a:xfrm>
          <a:prstGeom prst="rect">
            <a:avLst/>
          </a:prstGeom>
        </p:spPr>
        <p:txBody>
          <a:bodyPr vert="horz">
            <a:normAutofit fontScale="92500" lnSpcReduction="10000"/>
          </a:bodyPr>
          <a:lstStyle/>
          <a:p>
            <a:pPr marL="320040" marR="0" lvl="0" indent="-320040" algn="l" defTabSz="914400" eaLnBrk="1" fontAlgn="auto" latinLnBrk="0" hangingPunct="1">
              <a:lnSpc>
                <a:spcPct val="100000"/>
              </a:lnSpc>
              <a:spcBef>
                <a:spcPts val="700"/>
              </a:spcBef>
              <a:spcAft>
                <a:spcPts val="0"/>
              </a:spcAft>
              <a:buClr>
                <a:schemeClr val="accent2"/>
              </a:buClr>
              <a:buSzPct val="60000"/>
              <a:tabLst/>
              <a:defRPr/>
            </a:pPr>
            <a:endParaRPr kumimoji="0" lang="en-US" sz="2900" b="0"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Hill climbing</a:t>
            </a: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Content Placeholder 5"/>
          <p:cNvSpPr txBox="1">
            <a:spLocks/>
          </p:cNvSpPr>
          <p:nvPr/>
        </p:nvSpPr>
        <p:spPr>
          <a:xfrm>
            <a:off x="6019800" y="1981200"/>
            <a:ext cx="2667000" cy="914400"/>
          </a:xfrm>
          <a:prstGeom prst="rect">
            <a:avLst/>
          </a:prstGeom>
        </p:spPr>
        <p:txBody>
          <a:bodyPr vert="horz">
            <a:normAutofit fontScale="92500" lnSpcReduction="10000"/>
          </a:bodyPr>
          <a:lstStyle/>
          <a:p>
            <a:pPr marL="320040" marR="0" lvl="0" indent="-320040" algn="l" defTabSz="914400" eaLnBrk="1" fontAlgn="auto" latinLnBrk="0" hangingPunct="1">
              <a:lnSpc>
                <a:spcPct val="100000"/>
              </a:lnSpc>
              <a:spcBef>
                <a:spcPts val="700"/>
              </a:spcBef>
              <a:spcAft>
                <a:spcPts val="0"/>
              </a:spcAft>
              <a:buClr>
                <a:schemeClr val="accent2"/>
              </a:buClr>
              <a:buSzPct val="60000"/>
              <a:tabLst/>
              <a:defRPr/>
            </a:pPr>
            <a:endParaRPr kumimoji="0" lang="en-US" sz="2900" b="0"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Tabu</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Search</a:t>
            </a: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Content Placeholder 5"/>
          <p:cNvSpPr txBox="1">
            <a:spLocks/>
          </p:cNvSpPr>
          <p:nvPr/>
        </p:nvSpPr>
        <p:spPr>
          <a:xfrm>
            <a:off x="2895600" y="1981200"/>
            <a:ext cx="3429000" cy="914400"/>
          </a:xfrm>
          <a:prstGeom prst="rect">
            <a:avLst/>
          </a:prstGeom>
        </p:spPr>
        <p:txBody>
          <a:bodyPr vert="horz">
            <a:normAutofit fontScale="92500" lnSpcReduction="10000"/>
          </a:bodyPr>
          <a:lstStyle/>
          <a:p>
            <a:pPr marL="320040" marR="0" lvl="0" indent="-320040" algn="l" defTabSz="914400" eaLnBrk="1" fontAlgn="auto" latinLnBrk="0" hangingPunct="1">
              <a:lnSpc>
                <a:spcPct val="100000"/>
              </a:lnSpc>
              <a:spcBef>
                <a:spcPts val="700"/>
              </a:spcBef>
              <a:spcAft>
                <a:spcPts val="0"/>
              </a:spcAft>
              <a:buClr>
                <a:schemeClr val="accent2"/>
              </a:buClr>
              <a:buSzPct val="60000"/>
              <a:tabLst/>
              <a:defRPr/>
            </a:pPr>
            <a:endParaRPr kumimoji="0" lang="en-US" sz="2900" b="0"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Simulated Annealing</a:t>
            </a: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078" name="Picture 6" descr="C:\Users\Hammam\Documents\UFL\Embedded Systems EEL 6935\Hardware-Software Partitioning and\Simulated Annealing.png"/>
          <p:cNvPicPr>
            <a:picLocks noChangeAspect="1" noChangeArrowheads="1"/>
          </p:cNvPicPr>
          <p:nvPr/>
        </p:nvPicPr>
        <p:blipFill>
          <a:blip r:embed="rId2" cstate="print"/>
          <a:srcRect/>
          <a:stretch>
            <a:fillRect/>
          </a:stretch>
        </p:blipFill>
        <p:spPr bwMode="auto">
          <a:xfrm>
            <a:off x="3124200" y="2819400"/>
            <a:ext cx="3848100" cy="2057400"/>
          </a:xfrm>
          <a:prstGeom prst="rect">
            <a:avLst/>
          </a:prstGeom>
          <a:noFill/>
        </p:spPr>
      </p:pic>
      <p:pic>
        <p:nvPicPr>
          <p:cNvPr id="3079" name="Picture 7" descr="C:\Users\Hammam\Documents\UFL\Embedded Systems EEL 6935\Hardware-Software Partitioning and\HillClimbing.png"/>
          <p:cNvPicPr>
            <a:picLocks noChangeAspect="1" noChangeArrowheads="1"/>
          </p:cNvPicPr>
          <p:nvPr/>
        </p:nvPicPr>
        <p:blipFill>
          <a:blip r:embed="rId3" cstate="print"/>
          <a:srcRect/>
          <a:stretch>
            <a:fillRect/>
          </a:stretch>
        </p:blipFill>
        <p:spPr bwMode="auto">
          <a:xfrm>
            <a:off x="533400" y="2819400"/>
            <a:ext cx="2752725" cy="2057400"/>
          </a:xfrm>
          <a:prstGeom prst="rect">
            <a:avLst/>
          </a:prstGeom>
          <a:noFill/>
        </p:spPr>
      </p:pic>
      <p:sp>
        <p:nvSpPr>
          <p:cNvPr id="17" name="Content Placeholder 5"/>
          <p:cNvSpPr txBox="1">
            <a:spLocks/>
          </p:cNvSpPr>
          <p:nvPr/>
        </p:nvSpPr>
        <p:spPr>
          <a:xfrm>
            <a:off x="381000" y="4343400"/>
            <a:ext cx="2971800" cy="914400"/>
          </a:xfrm>
          <a:prstGeom prst="rect">
            <a:avLst/>
          </a:prstGeom>
        </p:spPr>
        <p:txBody>
          <a:bodyPr vert="horz">
            <a:normAutofit fontScale="62500" lnSpcReduction="20000"/>
          </a:bodyPr>
          <a:lstStyle/>
          <a:p>
            <a:pPr marL="320040" marR="0" lvl="0" indent="-320040" algn="l" defTabSz="914400" eaLnBrk="1" fontAlgn="auto" latinLnBrk="0" hangingPunct="1">
              <a:lnSpc>
                <a:spcPct val="100000"/>
              </a:lnSpc>
              <a:spcBef>
                <a:spcPts val="700"/>
              </a:spcBef>
              <a:spcAft>
                <a:spcPts val="0"/>
              </a:spcAft>
              <a:buClr>
                <a:schemeClr val="accent2"/>
              </a:buClr>
              <a:buSzPct val="60000"/>
              <a:tabLst/>
              <a:defRPr/>
            </a:pPr>
            <a:endParaRPr kumimoji="0" lang="en-US" sz="2900" b="1"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74320" algn="l" defTabSz="914400" eaLnBrk="1" fontAlgn="auto" latinLnBrk="0" hangingPunct="1">
              <a:lnSpc>
                <a:spcPct val="100000"/>
              </a:lnSpc>
              <a:spcBef>
                <a:spcPts val="550"/>
              </a:spcBef>
              <a:spcAft>
                <a:spcPts val="0"/>
              </a:spcAft>
              <a:buClr>
                <a:schemeClr val="accent1"/>
              </a:buClr>
              <a:buSzPct val="70000"/>
              <a:tabLst/>
              <a:defRPr/>
            </a:pPr>
            <a:r>
              <a:rPr lang="en-US" sz="2600" dirty="0" smtClean="0">
                <a:latin typeface="+mj-lt"/>
                <a:cs typeface="Andalus" pitchFamily="18" charset="-78"/>
              </a:rPr>
              <a:t>Keep searching until</a:t>
            </a:r>
          </a:p>
          <a:p>
            <a:pPr marL="640080" marR="0" lvl="1" indent="-274320" algn="l" defTabSz="914400" eaLnBrk="1" fontAlgn="auto" latinLnBrk="0" hangingPunct="1">
              <a:lnSpc>
                <a:spcPct val="100000"/>
              </a:lnSpc>
              <a:spcBef>
                <a:spcPts val="550"/>
              </a:spcBef>
              <a:spcAft>
                <a:spcPts val="0"/>
              </a:spcAft>
              <a:buClr>
                <a:schemeClr val="accent1"/>
              </a:buClr>
              <a:buSzPct val="70000"/>
              <a:tabLst/>
              <a:defRPr/>
            </a:pPr>
            <a:r>
              <a:rPr lang="en-US" sz="2600" dirty="0" smtClean="0">
                <a:latin typeface="+mj-lt"/>
                <a:cs typeface="Andalus" pitchFamily="18" charset="-78"/>
              </a:rPr>
              <a:t>next value &lt; current value </a:t>
            </a:r>
            <a:endParaRPr kumimoji="0" lang="en-US" sz="2600" b="0" i="0" u="none" strike="noStrike" kern="1200" cap="none" spc="0" normalizeH="0" baseline="0" noProof="0" dirty="0" smtClean="0">
              <a:ln>
                <a:noFill/>
              </a:ln>
              <a:solidFill>
                <a:schemeClr val="tx1"/>
              </a:solidFill>
              <a:effectLst/>
              <a:uLnTx/>
              <a:uFillTx/>
              <a:latin typeface="+mj-lt"/>
              <a:cs typeface="Andalus" pitchFamily="18" charset="-78"/>
            </a:endParaRP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8" name="Content Placeholder 5"/>
          <p:cNvSpPr txBox="1">
            <a:spLocks/>
          </p:cNvSpPr>
          <p:nvPr/>
        </p:nvSpPr>
        <p:spPr>
          <a:xfrm>
            <a:off x="3124200" y="4343400"/>
            <a:ext cx="2971800" cy="914400"/>
          </a:xfrm>
          <a:prstGeom prst="rect">
            <a:avLst/>
          </a:prstGeom>
        </p:spPr>
        <p:txBody>
          <a:bodyPr vert="horz">
            <a:normAutofit fontScale="70000" lnSpcReduction="20000"/>
          </a:bodyPr>
          <a:lstStyle/>
          <a:p>
            <a:pPr marL="320040" marR="0" lvl="0" indent="-320040" algn="l" defTabSz="914400" eaLnBrk="1" fontAlgn="auto" latinLnBrk="0" hangingPunct="1">
              <a:lnSpc>
                <a:spcPct val="100000"/>
              </a:lnSpc>
              <a:spcBef>
                <a:spcPts val="700"/>
              </a:spcBef>
              <a:spcAft>
                <a:spcPts val="0"/>
              </a:spcAft>
              <a:buClr>
                <a:schemeClr val="accent2"/>
              </a:buClr>
              <a:buSzPct val="60000"/>
              <a:tabLst/>
              <a:defRPr/>
            </a:pPr>
            <a:endParaRPr kumimoji="0" lang="en-US" sz="2900" b="1"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74320" algn="l" defTabSz="914400" eaLnBrk="1" fontAlgn="auto" latinLnBrk="0" hangingPunct="1">
              <a:lnSpc>
                <a:spcPct val="100000"/>
              </a:lnSpc>
              <a:spcBef>
                <a:spcPts val="550"/>
              </a:spcBef>
              <a:spcAft>
                <a:spcPts val="0"/>
              </a:spcAft>
              <a:buClr>
                <a:schemeClr val="accent1"/>
              </a:buClr>
              <a:buSzPct val="70000"/>
              <a:tabLst/>
              <a:defRPr/>
            </a:pPr>
            <a:r>
              <a:rPr lang="en-US" sz="2600" noProof="0" dirty="0" smtClean="0">
                <a:latin typeface="+mj-lt"/>
                <a:cs typeface="Andalus" pitchFamily="18" charset="-78"/>
              </a:rPr>
              <a:t>If next &lt; current, keep trying, for some limit</a:t>
            </a:r>
            <a:endParaRPr kumimoji="0" lang="en-US" sz="2600" b="0" i="0" u="none" strike="noStrike" kern="1200" cap="none" spc="0" normalizeH="0" baseline="0" noProof="0" dirty="0" smtClean="0">
              <a:ln>
                <a:noFill/>
              </a:ln>
              <a:solidFill>
                <a:schemeClr val="tx1"/>
              </a:solidFill>
              <a:effectLst/>
              <a:uLnTx/>
              <a:uFillTx/>
              <a:latin typeface="+mj-lt"/>
              <a:cs typeface="Andalus" pitchFamily="18" charset="-78"/>
            </a:endParaRPr>
          </a:p>
          <a:p>
            <a:pPr marL="640080" marR="0" lvl="1" indent="-274320" algn="l" defTabSz="914400" eaLnBrk="1" fontAlgn="auto" latinLnBrk="0" hangingPunct="1">
              <a:lnSpc>
                <a:spcPct val="100000"/>
              </a:lnSpc>
              <a:spcBef>
                <a:spcPts val="550"/>
              </a:spcBef>
              <a:spcAft>
                <a:spcPts val="0"/>
              </a:spcAft>
              <a:buClr>
                <a:schemeClr val="accent1"/>
              </a:buClr>
              <a:buSzPct val="70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6" name="TextBox 15"/>
          <p:cNvSpPr txBox="1"/>
          <p:nvPr/>
        </p:nvSpPr>
        <p:spPr>
          <a:xfrm>
            <a:off x="609600" y="5257800"/>
            <a:ext cx="2514600" cy="646331"/>
          </a:xfrm>
          <a:prstGeom prst="rect">
            <a:avLst/>
          </a:prstGeom>
          <a:noFill/>
        </p:spPr>
        <p:txBody>
          <a:bodyPr wrap="square" rtlCol="0">
            <a:spAutoFit/>
          </a:bodyPr>
          <a:lstStyle/>
          <a:p>
            <a:r>
              <a:rPr lang="en-US" dirty="0" smtClean="0"/>
              <a:t>(+)Very fast, (-) stuck at local peaks</a:t>
            </a:r>
            <a:endParaRPr lang="en-US" dirty="0"/>
          </a:p>
        </p:txBody>
      </p:sp>
      <p:sp>
        <p:nvSpPr>
          <p:cNvPr id="19" name="TextBox 18"/>
          <p:cNvSpPr txBox="1"/>
          <p:nvPr/>
        </p:nvSpPr>
        <p:spPr>
          <a:xfrm>
            <a:off x="3352800" y="5181600"/>
            <a:ext cx="2514600" cy="1200329"/>
          </a:xfrm>
          <a:prstGeom prst="rect">
            <a:avLst/>
          </a:prstGeom>
          <a:noFill/>
        </p:spPr>
        <p:txBody>
          <a:bodyPr wrap="square" rtlCol="0">
            <a:spAutoFit/>
          </a:bodyPr>
          <a:lstStyle/>
          <a:p>
            <a:r>
              <a:rPr lang="en-US" dirty="0" smtClean="0"/>
              <a:t>(+) Can find near optimal solution, (-) takes longer,  very sensitive to initial state</a:t>
            </a:r>
            <a:endParaRPr lang="en-US" dirty="0"/>
          </a:p>
        </p:txBody>
      </p:sp>
      <p:sp>
        <p:nvSpPr>
          <p:cNvPr id="20" name="TextBox 19"/>
          <p:cNvSpPr txBox="1"/>
          <p:nvPr/>
        </p:nvSpPr>
        <p:spPr>
          <a:xfrm>
            <a:off x="6172200" y="3429000"/>
            <a:ext cx="2514600" cy="923330"/>
          </a:xfrm>
          <a:prstGeom prst="rect">
            <a:avLst/>
          </a:prstGeom>
          <a:noFill/>
        </p:spPr>
        <p:txBody>
          <a:bodyPr wrap="square" rtlCol="0">
            <a:spAutoFit/>
          </a:bodyPr>
          <a:lstStyle/>
          <a:p>
            <a:r>
              <a:rPr lang="en-US" dirty="0" smtClean="0"/>
              <a:t>Very similar to SA but more complicated algorithm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9"/>
                                        </p:tgtEl>
                                        <p:attrNameLst>
                                          <p:attrName>style.visibility</p:attrName>
                                        </p:attrNameLst>
                                      </p:cBhvr>
                                      <p:to>
                                        <p:strVal val="visible"/>
                                      </p:to>
                                    </p:set>
                                    <p:anim calcmode="lin" valueType="num">
                                      <p:cBhvr additive="base">
                                        <p:cTn id="7" dur="500" fill="hold"/>
                                        <p:tgtEl>
                                          <p:spTgt spid="3079"/>
                                        </p:tgtEl>
                                        <p:attrNameLst>
                                          <p:attrName>ppt_x</p:attrName>
                                        </p:attrNameLst>
                                      </p:cBhvr>
                                      <p:tavLst>
                                        <p:tav tm="0">
                                          <p:val>
                                            <p:strVal val="#ppt_x"/>
                                          </p:val>
                                        </p:tav>
                                        <p:tav tm="100000">
                                          <p:val>
                                            <p:strVal val="#ppt_x"/>
                                          </p:val>
                                        </p:tav>
                                      </p:tavLst>
                                    </p:anim>
                                    <p:anim calcmode="lin" valueType="num">
                                      <p:cBhvr additive="base">
                                        <p:cTn id="8" dur="500" fill="hold"/>
                                        <p:tgtEl>
                                          <p:spTgt spid="307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078"/>
                                        </p:tgtEl>
                                        <p:attrNameLst>
                                          <p:attrName>style.visibility</p:attrName>
                                        </p:attrNameLst>
                                      </p:cBhvr>
                                      <p:to>
                                        <p:strVal val="visible"/>
                                      </p:to>
                                    </p:set>
                                    <p:anim calcmode="lin" valueType="num">
                                      <p:cBhvr additive="base">
                                        <p:cTn id="25" dur="500" fill="hold"/>
                                        <p:tgtEl>
                                          <p:spTgt spid="3078"/>
                                        </p:tgtEl>
                                        <p:attrNameLst>
                                          <p:attrName>ppt_x</p:attrName>
                                        </p:attrNameLst>
                                      </p:cBhvr>
                                      <p:tavLst>
                                        <p:tav tm="0">
                                          <p:val>
                                            <p:strVal val="#ppt_x"/>
                                          </p:val>
                                        </p:tav>
                                        <p:tav tm="100000">
                                          <p:val>
                                            <p:strVal val="#ppt_x"/>
                                          </p:val>
                                        </p:tav>
                                      </p:tavLst>
                                    </p:anim>
                                    <p:anim calcmode="lin" valueType="num">
                                      <p:cBhvr additive="base">
                                        <p:cTn id="26" dur="500" fill="hold"/>
                                        <p:tgtEl>
                                          <p:spTgt spid="307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6" grpId="0"/>
      <p:bldP spid="19"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Annealing (SA)</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19</a:t>
            </a:fld>
            <a:endParaRPr lang="en-US"/>
          </a:p>
        </p:txBody>
      </p:sp>
      <p:sp>
        <p:nvSpPr>
          <p:cNvPr id="6" name="Content Placeholder 5"/>
          <p:cNvSpPr>
            <a:spLocks noGrp="1"/>
          </p:cNvSpPr>
          <p:nvPr>
            <p:ph sz="quarter" idx="1"/>
          </p:nvPr>
        </p:nvSpPr>
        <p:spPr/>
        <p:txBody>
          <a:bodyPr>
            <a:normAutofit/>
          </a:bodyPr>
          <a:lstStyle/>
          <a:p>
            <a:r>
              <a:rPr lang="en-US" dirty="0" smtClean="0"/>
              <a:t>Name inspiration: from annealing in metallurgy</a:t>
            </a:r>
          </a:p>
          <a:p>
            <a:pPr lvl="1"/>
            <a:r>
              <a:rPr lang="en-US" dirty="0" smtClean="0"/>
              <a:t>Searching for a better state than the current state</a:t>
            </a:r>
          </a:p>
          <a:p>
            <a:r>
              <a:rPr lang="en-US" dirty="0" smtClean="0"/>
              <a:t>Very common, why? </a:t>
            </a:r>
          </a:p>
          <a:p>
            <a:pPr lvl="1"/>
            <a:r>
              <a:rPr lang="en-US" dirty="0" smtClean="0"/>
              <a:t>Can be quickly implemented</a:t>
            </a:r>
          </a:p>
          <a:p>
            <a:pPr lvl="1"/>
            <a:r>
              <a:rPr lang="en-US" dirty="0" smtClean="0"/>
              <a:t>Widely applicable to many different problems</a:t>
            </a:r>
          </a:p>
          <a:p>
            <a:r>
              <a:rPr lang="en-US" dirty="0" smtClean="0"/>
              <a:t>Disadvantage</a:t>
            </a:r>
          </a:p>
          <a:p>
            <a:pPr lvl="1"/>
            <a:r>
              <a:rPr lang="en-US" dirty="0" smtClean="0"/>
              <a:t>Takes a long execution time </a:t>
            </a:r>
          </a:p>
          <a:p>
            <a:pPr lvl="1"/>
            <a:r>
              <a:rPr lang="en-US" dirty="0" smtClean="0"/>
              <a:t>Amount of experiments needed to tune the algorithm</a:t>
            </a:r>
          </a:p>
          <a:p>
            <a:pPr lvl="1"/>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a:t>
            </a:fld>
            <a:endParaRPr lang="en-US"/>
          </a:p>
        </p:txBody>
      </p:sp>
      <p:sp>
        <p:nvSpPr>
          <p:cNvPr id="6" name="Content Placeholder 5"/>
          <p:cNvSpPr>
            <a:spLocks noGrp="1"/>
          </p:cNvSpPr>
          <p:nvPr>
            <p:ph sz="quarter" idx="1"/>
          </p:nvPr>
        </p:nvSpPr>
        <p:spPr/>
        <p:txBody>
          <a:bodyPr/>
          <a:lstStyle/>
          <a:p>
            <a:r>
              <a:rPr lang="en-US" strike="sngStrike" dirty="0" smtClean="0"/>
              <a:t>15 minutes break</a:t>
            </a:r>
          </a:p>
          <a:p>
            <a:r>
              <a:rPr lang="en-US" dirty="0" smtClean="0"/>
              <a:t>Introduction of the challenge</a:t>
            </a:r>
          </a:p>
          <a:p>
            <a:r>
              <a:rPr lang="en-US" dirty="0" smtClean="0"/>
              <a:t>Overview of heuristics </a:t>
            </a:r>
          </a:p>
          <a:p>
            <a:r>
              <a:rPr lang="en-US" dirty="0" smtClean="0"/>
              <a:t>Implementation and modification</a:t>
            </a:r>
          </a:p>
          <a:p>
            <a:r>
              <a:rPr lang="en-US" dirty="0" smtClean="0"/>
              <a:t>Comparison of the two approaches </a:t>
            </a:r>
          </a:p>
          <a:p>
            <a:r>
              <a:rPr lang="en-US" dirty="0" smtClean="0"/>
              <a:t>Conclusion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 Basic Algorithm</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20</a:t>
            </a:fld>
            <a:endParaRPr lang="en-US"/>
          </a:p>
        </p:txBody>
      </p:sp>
      <p:sp>
        <p:nvSpPr>
          <p:cNvPr id="6" name="Content Placeholder 5"/>
          <p:cNvSpPr>
            <a:spLocks noGrp="1"/>
          </p:cNvSpPr>
          <p:nvPr>
            <p:ph sz="quarter" idx="1"/>
          </p:nvPr>
        </p:nvSpPr>
        <p:spPr/>
        <p:txBody>
          <a:bodyPr>
            <a:normAutofit lnSpcReduction="10000"/>
          </a:bodyPr>
          <a:lstStyle/>
          <a:p>
            <a:r>
              <a:rPr lang="en-US" dirty="0" smtClean="0"/>
              <a:t>Starts with an initial ‘best state’</a:t>
            </a:r>
          </a:p>
          <a:p>
            <a:r>
              <a:rPr lang="en-US" dirty="0" smtClean="0"/>
              <a:t>Selects neighboring solution randomly</a:t>
            </a:r>
          </a:p>
          <a:p>
            <a:r>
              <a:rPr lang="en-US" dirty="0" smtClean="0"/>
              <a:t>Accept an improved solution</a:t>
            </a:r>
          </a:p>
          <a:p>
            <a:pPr lvl="1"/>
            <a:r>
              <a:rPr lang="en-US" dirty="0" smtClean="0"/>
              <a:t>Replace initial ‘best’ state with this ‘better’</a:t>
            </a:r>
          </a:p>
          <a:p>
            <a:r>
              <a:rPr lang="en-US" dirty="0" smtClean="0"/>
              <a:t>Accepts a worse solution with a certain probability that depends on the deterioration of the cost function and on a control parameter called temperature</a:t>
            </a:r>
          </a:p>
          <a:p>
            <a:pPr lvl="1"/>
            <a:r>
              <a:rPr lang="en-US" dirty="0" smtClean="0"/>
              <a:t>Repeat until probability (temperature) is very small (cold)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 Improved Algorithm</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21</a:t>
            </a:fld>
            <a:endParaRPr lang="en-US"/>
          </a:p>
        </p:txBody>
      </p:sp>
      <p:sp>
        <p:nvSpPr>
          <p:cNvPr id="6" name="Content Placeholder 5"/>
          <p:cNvSpPr>
            <a:spLocks noGrp="1"/>
          </p:cNvSpPr>
          <p:nvPr>
            <p:ph sz="quarter" idx="1"/>
          </p:nvPr>
        </p:nvSpPr>
        <p:spPr/>
        <p:txBody>
          <a:bodyPr>
            <a:normAutofit/>
          </a:bodyPr>
          <a:lstStyle/>
          <a:p>
            <a:r>
              <a:rPr lang="en-US" dirty="0" smtClean="0"/>
              <a:t>Solution space (hw-</a:t>
            </a:r>
            <a:r>
              <a:rPr lang="en-US" dirty="0" err="1" smtClean="0"/>
              <a:t>sw</a:t>
            </a:r>
            <a:r>
              <a:rPr lang="en-US" dirty="0" smtClean="0"/>
              <a:t> areas/modules/functions)</a:t>
            </a:r>
          </a:p>
          <a:p>
            <a:r>
              <a:rPr lang="en-US" dirty="0" smtClean="0"/>
              <a:t>Two ways:</a:t>
            </a:r>
          </a:p>
          <a:p>
            <a:pPr lvl="1"/>
            <a:r>
              <a:rPr lang="en-US" dirty="0" smtClean="0"/>
              <a:t>Simple move</a:t>
            </a:r>
          </a:p>
          <a:p>
            <a:pPr lvl="2"/>
            <a:r>
              <a:rPr lang="en-US" dirty="0" smtClean="0"/>
              <a:t>Move one node from one domain into another</a:t>
            </a:r>
          </a:p>
          <a:p>
            <a:pPr lvl="1"/>
            <a:r>
              <a:rPr lang="en-US" dirty="0" smtClean="0"/>
              <a:t>Improved move</a:t>
            </a:r>
          </a:p>
          <a:p>
            <a:pPr lvl="2"/>
            <a:r>
              <a:rPr lang="en-US" dirty="0" smtClean="0"/>
              <a:t>Move the node and its direct neighboring at the same time</a:t>
            </a:r>
          </a:p>
          <a:p>
            <a:pPr lvl="2"/>
            <a:r>
              <a:rPr lang="en-US" dirty="0" smtClean="0"/>
              <a:t>Reduces the spectrum of visited solutions</a:t>
            </a:r>
          </a:p>
          <a:p>
            <a:r>
              <a:rPr lang="en-US" dirty="0" smtClean="0"/>
              <a:t>Moves are repeated (another neighboring solution) if it violates constraints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 vs. IM – Experimental Results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22</a:t>
            </a:fld>
            <a:endParaRPr lang="en-US"/>
          </a:p>
        </p:txBody>
      </p:sp>
      <p:sp>
        <p:nvSpPr>
          <p:cNvPr id="6" name="Content Placeholder 5"/>
          <p:cNvSpPr>
            <a:spLocks noGrp="1"/>
          </p:cNvSpPr>
          <p:nvPr>
            <p:ph sz="quarter" idx="1"/>
          </p:nvPr>
        </p:nvSpPr>
        <p:spPr>
          <a:xfrm>
            <a:off x="685800" y="5181600"/>
            <a:ext cx="5105400" cy="1066800"/>
          </a:xfrm>
        </p:spPr>
        <p:txBody>
          <a:bodyPr>
            <a:normAutofit fontScale="92500"/>
          </a:bodyPr>
          <a:lstStyle/>
          <a:p>
            <a:pPr>
              <a:buNone/>
            </a:pPr>
            <a:r>
              <a:rPr lang="en-US" sz="2400" dirty="0" smtClean="0"/>
              <a:t>Table summarizes simple and improved moves times and speed up of IM to SM</a:t>
            </a:r>
          </a:p>
          <a:p>
            <a:endParaRPr lang="en-US" sz="2400" dirty="0" smtClean="0"/>
          </a:p>
        </p:txBody>
      </p:sp>
      <p:pic>
        <p:nvPicPr>
          <p:cNvPr id="5125" name="Picture 5" descr="C:\Users\Hammam\Documents\UFL\Embedded Systems EEL 6935\Hardware-Software Partitioning and\SA.png"/>
          <p:cNvPicPr>
            <a:picLocks noChangeAspect="1" noChangeArrowheads="1"/>
          </p:cNvPicPr>
          <p:nvPr/>
        </p:nvPicPr>
        <p:blipFill>
          <a:blip r:embed="rId2" cstate="print"/>
          <a:srcRect/>
          <a:stretch>
            <a:fillRect/>
          </a:stretch>
        </p:blipFill>
        <p:spPr bwMode="auto">
          <a:xfrm>
            <a:off x="609600" y="1600200"/>
            <a:ext cx="5116957" cy="3505200"/>
          </a:xfrm>
          <a:prstGeom prst="rect">
            <a:avLst/>
          </a:prstGeom>
          <a:noFill/>
        </p:spPr>
      </p:pic>
      <p:sp>
        <p:nvSpPr>
          <p:cNvPr id="11" name="Content Placeholder 5"/>
          <p:cNvSpPr txBox="1">
            <a:spLocks/>
          </p:cNvSpPr>
          <p:nvPr/>
        </p:nvSpPr>
        <p:spPr>
          <a:xfrm>
            <a:off x="5867400" y="2362200"/>
            <a:ext cx="3048000" cy="2667000"/>
          </a:xfrm>
          <a:prstGeom prst="rect">
            <a:avLst/>
          </a:prstGeom>
        </p:spPr>
        <p:txBody>
          <a:bodyPr vert="horz">
            <a:normAutofit lnSpcReduction="10000"/>
          </a:bodyPr>
          <a:lstStyle/>
          <a:p>
            <a:pPr marL="320040" lvl="0" indent="-320040">
              <a:spcBef>
                <a:spcPts val="700"/>
              </a:spcBef>
              <a:buClr>
                <a:schemeClr val="accent2"/>
              </a:buClr>
              <a:buSzPct val="60000"/>
              <a:buFont typeface="Wingdings"/>
              <a:buChar char=""/>
              <a:defRPr/>
            </a:pPr>
            <a:r>
              <a:rPr lang="en-US" sz="2900" dirty="0" smtClean="0"/>
              <a:t>Exploration with improved moves reaches the optimal partitioning faster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trike="sngStrike"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23</a:t>
            </a:fld>
            <a:endParaRPr lang="en-US"/>
          </a:p>
        </p:txBody>
      </p:sp>
      <p:pic>
        <p:nvPicPr>
          <p:cNvPr id="6147" name="Picture 3" descr="C:\Users\Hammam\AppData\Local\Microsoft\Windows\Temporary Internet Files\Content.IE5\5PMKF4YF\MCj04258020000[1].wmf"/>
          <p:cNvPicPr>
            <a:picLocks noChangeAspect="1" noChangeArrowheads="1"/>
          </p:cNvPicPr>
          <p:nvPr/>
        </p:nvPicPr>
        <p:blipFill>
          <a:blip r:embed="rId2" cstate="print"/>
          <a:srcRect/>
          <a:stretch>
            <a:fillRect/>
          </a:stretch>
        </p:blipFill>
        <p:spPr bwMode="auto">
          <a:xfrm>
            <a:off x="1219200" y="2362200"/>
            <a:ext cx="2397736" cy="1676400"/>
          </a:xfrm>
          <a:prstGeom prst="rect">
            <a:avLst/>
          </a:prstGeom>
          <a:noFill/>
        </p:spPr>
      </p:pic>
      <p:sp>
        <p:nvSpPr>
          <p:cNvPr id="10" name="Content Placeholder 5"/>
          <p:cNvSpPr txBox="1">
            <a:spLocks/>
          </p:cNvSpPr>
          <p:nvPr/>
        </p:nvSpPr>
        <p:spPr>
          <a:xfrm>
            <a:off x="4724400" y="3657600"/>
            <a:ext cx="3581400" cy="12954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6000" b="0" i="0" u="none" strike="noStrike" kern="1200" cap="none" spc="0" normalizeH="0" baseline="0" noProof="0" dirty="0" smtClean="0">
                <a:ln>
                  <a:noFill/>
                </a:ln>
                <a:solidFill>
                  <a:schemeClr val="tx1"/>
                </a:solidFill>
                <a:effectLst/>
                <a:uLnTx/>
                <a:uFillTx/>
                <a:latin typeface="+mn-lt"/>
                <a:ea typeface="+mn-ea"/>
                <a:cs typeface="+mn-cs"/>
              </a:rPr>
              <a:t>Questions?</a:t>
            </a:r>
          </a:p>
        </p:txBody>
      </p:sp>
      <p:sp>
        <p:nvSpPr>
          <p:cNvPr id="9" name="Content Placeholder 8"/>
          <p:cNvSpPr>
            <a:spLocks noGrp="1"/>
          </p:cNvSpPr>
          <p:nvPr>
            <p:ph sz="quarter"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Tabu</a:t>
            </a:r>
            <a:r>
              <a:rPr lang="en-US" dirty="0" smtClean="0"/>
              <a:t> Search (TS)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24</a:t>
            </a:fld>
            <a:endParaRPr lang="en-US"/>
          </a:p>
        </p:txBody>
      </p:sp>
      <p:sp>
        <p:nvSpPr>
          <p:cNvPr id="6" name="Content Placeholder 5"/>
          <p:cNvSpPr>
            <a:spLocks noGrp="1"/>
          </p:cNvSpPr>
          <p:nvPr>
            <p:ph sz="quarter" idx="1"/>
          </p:nvPr>
        </p:nvSpPr>
        <p:spPr/>
        <p:txBody>
          <a:bodyPr>
            <a:normAutofit/>
          </a:bodyPr>
          <a:lstStyle/>
          <a:p>
            <a:r>
              <a:rPr lang="en-US" dirty="0" smtClean="0"/>
              <a:t>Name Inspiration: from a ‘taboo’/prohibited list</a:t>
            </a:r>
          </a:p>
          <a:p>
            <a:r>
              <a:rPr lang="en-US" dirty="0" smtClean="0"/>
              <a:t>Uphill moves are </a:t>
            </a:r>
            <a:r>
              <a:rPr lang="en-US" dirty="0" smtClean="0"/>
              <a:t>not purely </a:t>
            </a:r>
            <a:r>
              <a:rPr lang="en-US" dirty="0" smtClean="0"/>
              <a:t>random</a:t>
            </a:r>
            <a:endParaRPr lang="en-US" dirty="0" smtClean="0"/>
          </a:p>
          <a:p>
            <a:r>
              <a:rPr lang="en-US" dirty="0" smtClean="0"/>
              <a:t>Saves </a:t>
            </a:r>
            <a:r>
              <a:rPr lang="en-US" dirty="0" smtClean="0"/>
              <a:t>searching </a:t>
            </a:r>
            <a:r>
              <a:rPr lang="en-US" dirty="0" smtClean="0"/>
              <a:t>history</a:t>
            </a:r>
          </a:p>
          <a:p>
            <a:pPr lvl="1"/>
            <a:r>
              <a:rPr lang="en-US" dirty="0" smtClean="0"/>
              <a:t>Maintains a search list called </a:t>
            </a:r>
            <a:r>
              <a:rPr lang="en-US" dirty="0" err="1" smtClean="0"/>
              <a:t>Tabu</a:t>
            </a:r>
            <a:r>
              <a:rPr lang="en-US" dirty="0" smtClean="0"/>
              <a:t> list</a:t>
            </a:r>
          </a:p>
          <a:p>
            <a:pPr lvl="1"/>
            <a:r>
              <a:rPr lang="en-US" dirty="0" smtClean="0"/>
              <a:t>Doesn’t repeat explored areas and their evaluations</a:t>
            </a:r>
          </a:p>
          <a:p>
            <a:pPr lvl="1"/>
            <a:r>
              <a:rPr lang="en-US" dirty="0" smtClean="0"/>
              <a:t>Provides a </a:t>
            </a:r>
            <a:r>
              <a:rPr lang="en-US" dirty="0" smtClean="0"/>
              <a:t>better diversity of solutions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 Memories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25</a:t>
            </a:fld>
            <a:endParaRPr lang="en-US"/>
          </a:p>
        </p:txBody>
      </p:sp>
      <p:sp>
        <p:nvSpPr>
          <p:cNvPr id="6" name="Content Placeholder 5"/>
          <p:cNvSpPr>
            <a:spLocks noGrp="1"/>
          </p:cNvSpPr>
          <p:nvPr>
            <p:ph sz="quarter" idx="1"/>
          </p:nvPr>
        </p:nvSpPr>
        <p:spPr/>
        <p:txBody>
          <a:bodyPr>
            <a:normAutofit fontScale="92500"/>
          </a:bodyPr>
          <a:lstStyle/>
          <a:p>
            <a:r>
              <a:rPr lang="en-US" dirty="0" smtClean="0"/>
              <a:t>Short term memory, contains a </a:t>
            </a:r>
            <a:r>
              <a:rPr lang="en-US" dirty="0" err="1" smtClean="0"/>
              <a:t>tabu</a:t>
            </a:r>
            <a:r>
              <a:rPr lang="en-US" dirty="0" smtClean="0"/>
              <a:t> list of information relative to the most recent history of the search.  It is used in order to avoid cycling that could occur if a certain move returns to a recently visited solution. </a:t>
            </a:r>
          </a:p>
          <a:p>
            <a:r>
              <a:rPr lang="en-US" dirty="0" smtClean="0"/>
              <a:t>Long term memory, stores information on the global evolution of the algorithm. </a:t>
            </a:r>
            <a:endParaRPr lang="en-US" i="1" dirty="0" smtClean="0"/>
          </a:p>
          <a:p>
            <a:r>
              <a:rPr lang="en-US" dirty="0" smtClean="0"/>
              <a:t>Long and short memory lists are used for Diversification. Diversification meant to improve exploration of the solution space by broadening the spectrum of visited solutions.</a:t>
            </a:r>
          </a:p>
          <a:p>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 Algorithm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26</a:t>
            </a:fld>
            <a:endParaRPr lang="en-US"/>
          </a:p>
        </p:txBody>
      </p:sp>
      <p:sp>
        <p:nvSpPr>
          <p:cNvPr id="6" name="Content Placeholder 5"/>
          <p:cNvSpPr>
            <a:spLocks noGrp="1"/>
          </p:cNvSpPr>
          <p:nvPr>
            <p:ph sz="quarter" idx="1"/>
          </p:nvPr>
        </p:nvSpPr>
        <p:spPr/>
        <p:txBody>
          <a:bodyPr>
            <a:normAutofit fontScale="92500"/>
          </a:bodyPr>
          <a:lstStyle/>
          <a:p>
            <a:r>
              <a:rPr lang="en-US" dirty="0" smtClean="0"/>
              <a:t>1-Define an initial solution</a:t>
            </a:r>
          </a:p>
          <a:p>
            <a:r>
              <a:rPr lang="en-US" dirty="0" smtClean="0"/>
              <a:t>2-If stopping condition is not met</a:t>
            </a:r>
          </a:p>
          <a:p>
            <a:pPr lvl="1"/>
            <a:r>
              <a:rPr lang="en-US" dirty="0" smtClean="0"/>
              <a:t>Identify neighboring set N(s) </a:t>
            </a:r>
          </a:p>
          <a:p>
            <a:pPr lvl="1"/>
            <a:r>
              <a:rPr lang="en-US" dirty="0" smtClean="0"/>
              <a:t>Identify </a:t>
            </a:r>
            <a:r>
              <a:rPr lang="en-US" dirty="0" err="1" smtClean="0"/>
              <a:t>Tabu</a:t>
            </a:r>
            <a:r>
              <a:rPr lang="en-US" dirty="0" smtClean="0"/>
              <a:t> set T(s)</a:t>
            </a:r>
          </a:p>
          <a:p>
            <a:pPr lvl="1"/>
            <a:r>
              <a:rPr lang="en-US" dirty="0" smtClean="0"/>
              <a:t>Identify Aspirant set A(s)</a:t>
            </a:r>
          </a:p>
          <a:p>
            <a:pPr lvl="1"/>
            <a:r>
              <a:rPr lang="en-US" dirty="0" smtClean="0"/>
              <a:t>Choose the best in N(s): N(</a:t>
            </a:r>
            <a:r>
              <a:rPr lang="en-US" dirty="0" err="1" smtClean="0"/>
              <a:t>s,k</a:t>
            </a:r>
            <a:r>
              <a:rPr lang="en-US" dirty="0" smtClean="0"/>
              <a:t>) = {N(s) - T(</a:t>
            </a:r>
            <a:r>
              <a:rPr lang="en-US" dirty="0" err="1" smtClean="0"/>
              <a:t>s,k</a:t>
            </a:r>
            <a:r>
              <a:rPr lang="en-US" dirty="0" smtClean="0"/>
              <a:t>)}+A(</a:t>
            </a:r>
            <a:r>
              <a:rPr lang="en-US" dirty="0" err="1" smtClean="0"/>
              <a:t>s,k</a:t>
            </a:r>
            <a:r>
              <a:rPr lang="en-US" dirty="0" smtClean="0"/>
              <a:t>)</a:t>
            </a:r>
          </a:p>
          <a:p>
            <a:pPr lvl="1"/>
            <a:r>
              <a:rPr lang="en-US" dirty="0" smtClean="0"/>
              <a:t>Memorize s’ if it improves the previous best known solution </a:t>
            </a:r>
            <a:br>
              <a:rPr lang="en-US" dirty="0" smtClean="0"/>
            </a:br>
            <a:r>
              <a:rPr lang="en-US" dirty="0" smtClean="0"/>
              <a:t>    s := s’. </a:t>
            </a:r>
            <a:br>
              <a:rPr lang="en-US" dirty="0" smtClean="0"/>
            </a:br>
            <a:r>
              <a:rPr lang="en-US" dirty="0" smtClean="0"/>
              <a:t>    k := k+1</a:t>
            </a:r>
          </a:p>
          <a:p>
            <a:r>
              <a:rPr lang="en-US" dirty="0" smtClean="0"/>
              <a:t>3-END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 Diversification</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27</a:t>
            </a:fld>
            <a:endParaRPr lang="en-US"/>
          </a:p>
        </p:txBody>
      </p:sp>
      <p:sp>
        <p:nvSpPr>
          <p:cNvPr id="6" name="Content Placeholder 5"/>
          <p:cNvSpPr>
            <a:spLocks noGrp="1"/>
          </p:cNvSpPr>
          <p:nvPr>
            <p:ph sz="quarter" idx="1"/>
          </p:nvPr>
        </p:nvSpPr>
        <p:spPr/>
        <p:txBody>
          <a:bodyPr>
            <a:normAutofit/>
          </a:bodyPr>
          <a:lstStyle/>
          <a:p>
            <a:r>
              <a:rPr lang="en-US" dirty="0" smtClean="0"/>
              <a:t>Improve the searching strategies by:</a:t>
            </a:r>
          </a:p>
          <a:p>
            <a:pPr lvl="1"/>
            <a:r>
              <a:rPr lang="en-US" dirty="0" smtClean="0"/>
              <a:t>Node moves are ordered according to a penalized cost function which favors the transfer of nodes that have spent a long time in their current partition</a:t>
            </a:r>
          </a:p>
          <a:p>
            <a:pPr lvl="1"/>
            <a:r>
              <a:rPr lang="en-US" dirty="0" smtClean="0"/>
              <a:t>A move is considered </a:t>
            </a:r>
            <a:r>
              <a:rPr lang="en-US" dirty="0" err="1" smtClean="0"/>
              <a:t>tabu</a:t>
            </a:r>
            <a:r>
              <a:rPr lang="en-US" dirty="0" smtClean="0"/>
              <a:t> if the frequency of occurrences of the node in its current partition is smaller than a certain threshold</a:t>
            </a:r>
          </a:p>
          <a:p>
            <a:pPr lvl="1"/>
            <a:r>
              <a:rPr lang="en-US" dirty="0" smtClean="0"/>
              <a:t>If the system is frozen a new search can be started from an initial configuration which is different from those encountered previously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–Experimental Results</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28</a:t>
            </a:fld>
            <a:endParaRPr lang="en-US"/>
          </a:p>
        </p:txBody>
      </p:sp>
      <p:pic>
        <p:nvPicPr>
          <p:cNvPr id="7170" name="Picture 2" descr="C:\Users\Hammam\Documents\UFL\Embedded Systems EEL 6935\Hardware-Software Partitioning and\TS.png"/>
          <p:cNvPicPr>
            <a:picLocks noChangeAspect="1" noChangeArrowheads="1"/>
          </p:cNvPicPr>
          <p:nvPr/>
        </p:nvPicPr>
        <p:blipFill>
          <a:blip r:embed="rId2" cstate="print"/>
          <a:srcRect/>
          <a:stretch>
            <a:fillRect/>
          </a:stretch>
        </p:blipFill>
        <p:spPr bwMode="auto">
          <a:xfrm>
            <a:off x="381000" y="1524000"/>
            <a:ext cx="6571944" cy="2743200"/>
          </a:xfrm>
          <a:prstGeom prst="rect">
            <a:avLst/>
          </a:prstGeom>
          <a:noFill/>
        </p:spPr>
      </p:pic>
      <p:sp>
        <p:nvSpPr>
          <p:cNvPr id="9" name="TextBox 8"/>
          <p:cNvSpPr txBox="1"/>
          <p:nvPr/>
        </p:nvSpPr>
        <p:spPr>
          <a:xfrm>
            <a:off x="4953000" y="4267200"/>
            <a:ext cx="4191000" cy="1754326"/>
          </a:xfrm>
          <a:prstGeom prst="rect">
            <a:avLst/>
          </a:prstGeom>
          <a:noFill/>
        </p:spPr>
        <p:txBody>
          <a:bodyPr wrap="square" rtlCol="0">
            <a:spAutoFit/>
          </a:bodyPr>
          <a:lstStyle/>
          <a:p>
            <a:r>
              <a:rPr lang="en-US" i="1" dirty="0" smtClean="0"/>
              <a:t>Tao: </a:t>
            </a:r>
            <a:r>
              <a:rPr lang="en-US" i="1" dirty="0" err="1" smtClean="0"/>
              <a:t>Tabu</a:t>
            </a:r>
            <a:r>
              <a:rPr lang="en-US" i="1" dirty="0" smtClean="0"/>
              <a:t> Tenure</a:t>
            </a:r>
          </a:p>
          <a:p>
            <a:r>
              <a:rPr lang="en-US" i="1" dirty="0" err="1" smtClean="0"/>
              <a:t>Nr_f_b</a:t>
            </a:r>
            <a:r>
              <a:rPr lang="en-US" i="1" dirty="0" smtClean="0"/>
              <a:t>: Number of iterations without improvement of the solution after which the system </a:t>
            </a:r>
            <a:r>
              <a:rPr lang="en-US" dirty="0" smtClean="0"/>
              <a:t>is considered frozen</a:t>
            </a:r>
          </a:p>
          <a:p>
            <a:r>
              <a:rPr lang="en-US" i="1" dirty="0" err="1" smtClean="0"/>
              <a:t>Nr_r</a:t>
            </a:r>
            <a:r>
              <a:rPr lang="en-US" i="1" dirty="0" smtClean="0"/>
              <a:t>: Number of restarts with a new initial configuration</a:t>
            </a:r>
            <a:endParaRPr lang="en-US" dirty="0"/>
          </a:p>
        </p:txBody>
      </p:sp>
      <p:sp>
        <p:nvSpPr>
          <p:cNvPr id="10" name="TextBox 9"/>
          <p:cNvSpPr txBox="1"/>
          <p:nvPr/>
        </p:nvSpPr>
        <p:spPr>
          <a:xfrm>
            <a:off x="381000" y="4272677"/>
            <a:ext cx="4572000" cy="2356723"/>
          </a:xfrm>
          <a:prstGeom prst="rect">
            <a:avLst/>
          </a:prstGeom>
          <a:noFill/>
        </p:spPr>
        <p:txBody>
          <a:bodyPr wrap="square" rtlCol="0">
            <a:spAutoFit/>
          </a:bodyPr>
          <a:lstStyle/>
          <a:p>
            <a:r>
              <a:rPr lang="en-US" dirty="0" smtClean="0"/>
              <a:t>The minimal values needed for an optimal partitioning of all graphs of the respective dimension and the resulted CPU times. The times have been computed as the average of the partitioning time for all graphs of the given dimension. </a:t>
            </a:r>
          </a:p>
          <a:p>
            <a:r>
              <a:rPr lang="en-US" dirty="0" smtClean="0"/>
              <a:t>Restarting tours were necessary only for the 400 nodes graphs.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a:t>
            </a:r>
            <a:r>
              <a:rPr lang="en-US" dirty="0" smtClean="0"/>
              <a:t>vs. TS</a:t>
            </a:r>
            <a:endParaRPr lang="en-US" sz="3300"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29</a:t>
            </a:fld>
            <a:endParaRPr lang="en-US"/>
          </a:p>
        </p:txBody>
      </p:sp>
      <p:sp>
        <p:nvSpPr>
          <p:cNvPr id="6" name="Content Placeholder 5"/>
          <p:cNvSpPr>
            <a:spLocks noGrp="1"/>
          </p:cNvSpPr>
          <p:nvPr>
            <p:ph sz="quarter" idx="1"/>
          </p:nvPr>
        </p:nvSpPr>
        <p:spPr/>
        <p:txBody>
          <a:bodyPr>
            <a:normAutofit fontScale="85000" lnSpcReduction="20000"/>
          </a:bodyPr>
          <a:lstStyle/>
          <a:p>
            <a:pPr>
              <a:buNone/>
            </a:pPr>
            <a:r>
              <a:rPr lang="en-US" dirty="0" smtClean="0"/>
              <a:t>1) Near-optimal partitioning can be produced both by the SA and TS based algorithm</a:t>
            </a:r>
          </a:p>
          <a:p>
            <a:pPr>
              <a:buNone/>
            </a:pPr>
            <a:r>
              <a:rPr lang="en-US" dirty="0" smtClean="0"/>
              <a:t>2) SA is based on a random exploration of the neighborhood while TS is completely deterministic</a:t>
            </a:r>
          </a:p>
          <a:p>
            <a:pPr>
              <a:buNone/>
            </a:pPr>
            <a:r>
              <a:rPr lang="en-US" dirty="0" smtClean="0"/>
              <a:t>	The deterministic nature of TS makes experimental tuning of the algorithm less laborious than for SA</a:t>
            </a:r>
          </a:p>
          <a:p>
            <a:pPr>
              <a:buNone/>
            </a:pPr>
            <a:r>
              <a:rPr lang="en-US" dirty="0" smtClean="0"/>
              <a:t>3) SA strategy for a particular problem is relatively easy and can be performed without a deep study of domain specific aspects. Although, specific improvements can result in large gains of performance.</a:t>
            </a:r>
          </a:p>
          <a:p>
            <a:pPr>
              <a:buNone/>
            </a:pPr>
            <a:r>
              <a:rPr lang="en-US" dirty="0" smtClean="0"/>
              <a:t>	Development of a TS algorithm is more complex and has to consider particular aspects of the given problem.</a:t>
            </a:r>
          </a:p>
        </p:txBody>
      </p:sp>
      <p:sp>
        <p:nvSpPr>
          <p:cNvPr id="7" name="Content Placeholder 5"/>
          <p:cNvSpPr txBox="1">
            <a:spLocks/>
          </p:cNvSpPr>
          <p:nvPr/>
        </p:nvSpPr>
        <p:spPr>
          <a:xfrm>
            <a:off x="0" y="6553200"/>
            <a:ext cx="1066800" cy="3048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tabLst/>
              <a:defRPr/>
            </a:pPr>
            <a:r>
              <a:rPr kumimoji="0" lang="en-US" sz="800" b="0" i="0" u="none" strike="noStrike" kern="1200" cap="none" spc="0" normalizeH="0" baseline="0" noProof="0" dirty="0" smtClean="0">
                <a:ln>
                  <a:noFill/>
                </a:ln>
                <a:solidFill>
                  <a:schemeClr val="tx1"/>
                </a:solidFill>
                <a:effectLst/>
                <a:uLnTx/>
                <a:uFillTx/>
                <a:latin typeface="+mn-lt"/>
                <a:ea typeface="+mn-ea"/>
                <a:cs typeface="+mn-cs"/>
              </a:rPr>
              <a:t>* Bases on the paper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3</a:t>
            </a:fld>
            <a:endParaRPr lang="en-US"/>
          </a:p>
        </p:txBody>
      </p:sp>
      <p:sp>
        <p:nvSpPr>
          <p:cNvPr id="6" name="Content Placeholder 5"/>
          <p:cNvSpPr>
            <a:spLocks noGrp="1"/>
          </p:cNvSpPr>
          <p:nvPr>
            <p:ph sz="quarter" idx="1"/>
          </p:nvPr>
        </p:nvSpPr>
        <p:spPr/>
        <p:txBody>
          <a:bodyPr/>
          <a:lstStyle/>
          <a:p>
            <a:r>
              <a:rPr lang="en-US" dirty="0" smtClean="0"/>
              <a:t>Our goal is </a:t>
            </a:r>
            <a:r>
              <a:rPr lang="en-US" sz="800" dirty="0" smtClean="0"/>
              <a:t>not</a:t>
            </a:r>
            <a:r>
              <a:rPr lang="en-US" dirty="0" smtClean="0"/>
              <a:t> to</a:t>
            </a:r>
            <a:endParaRPr lang="en-US" dirty="0"/>
          </a:p>
        </p:txBody>
      </p:sp>
      <p:pic>
        <p:nvPicPr>
          <p:cNvPr id="8" name="Picture 4" descr="ppt-poisoning"/>
          <p:cNvPicPr>
            <a:picLocks noChangeAspect="1" noChangeArrowheads="1"/>
          </p:cNvPicPr>
          <p:nvPr/>
        </p:nvPicPr>
        <p:blipFill>
          <a:blip r:embed="rId2" cstate="print"/>
          <a:srcRect b="10698"/>
          <a:stretch>
            <a:fillRect/>
          </a:stretch>
        </p:blipFill>
        <p:spPr bwMode="auto">
          <a:xfrm>
            <a:off x="1143000" y="2514600"/>
            <a:ext cx="7380128" cy="23622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a:t>
            </a:r>
            <a:r>
              <a:rPr lang="en-US" dirty="0" err="1" smtClean="0"/>
              <a:t>vs</a:t>
            </a:r>
            <a:r>
              <a:rPr lang="en-US" dirty="0" smtClean="0"/>
              <a:t> </a:t>
            </a:r>
            <a:r>
              <a:rPr lang="en-US" dirty="0" smtClean="0"/>
              <a:t>TS</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30</a:t>
            </a:fld>
            <a:endParaRPr lang="en-US"/>
          </a:p>
        </p:txBody>
      </p:sp>
      <p:sp>
        <p:nvSpPr>
          <p:cNvPr id="6" name="Content Placeholder 5"/>
          <p:cNvSpPr>
            <a:spLocks noGrp="1"/>
          </p:cNvSpPr>
          <p:nvPr>
            <p:ph sz="quarter" idx="1"/>
          </p:nvPr>
        </p:nvSpPr>
        <p:spPr/>
        <p:txBody>
          <a:bodyPr>
            <a:normAutofit/>
          </a:bodyPr>
          <a:lstStyle/>
          <a:p>
            <a:pPr>
              <a:buNone/>
            </a:pPr>
            <a:r>
              <a:rPr lang="en-US" dirty="0" smtClean="0"/>
              <a:t>4) TS performance are superior to those in SA (on average more than 20 times faster)</a:t>
            </a:r>
          </a:p>
          <a:p>
            <a:pPr>
              <a:buNone/>
            </a:pPr>
            <a:r>
              <a:rPr lang="en-US" dirty="0" smtClean="0"/>
              <a:t>5) TS based hardware/software partitioning approach has yet been reported, while SA continues to be one of the most popular approaches for automatic partitioning.</a:t>
            </a:r>
          </a:p>
        </p:txBody>
      </p:sp>
      <p:sp>
        <p:nvSpPr>
          <p:cNvPr id="7" name="Content Placeholder 5"/>
          <p:cNvSpPr txBox="1">
            <a:spLocks/>
          </p:cNvSpPr>
          <p:nvPr/>
        </p:nvSpPr>
        <p:spPr>
          <a:xfrm>
            <a:off x="0" y="6553200"/>
            <a:ext cx="1066800" cy="3048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tabLst/>
              <a:defRPr/>
            </a:pPr>
            <a:r>
              <a:rPr kumimoji="0" lang="en-US" sz="800" b="0" i="0" u="none" strike="noStrike" kern="1200" cap="none" spc="0" normalizeH="0" baseline="0" noProof="0" dirty="0" smtClean="0">
                <a:ln>
                  <a:noFill/>
                </a:ln>
                <a:solidFill>
                  <a:schemeClr val="tx1"/>
                </a:solidFill>
                <a:effectLst/>
                <a:uLnTx/>
                <a:uFillTx/>
                <a:latin typeface="+mn-lt"/>
                <a:ea typeface="+mn-ea"/>
                <a:cs typeface="+mn-cs"/>
              </a:rPr>
              <a:t>* Bases on the paper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31</a:t>
            </a:fld>
            <a:endParaRPr lang="en-US"/>
          </a:p>
        </p:txBody>
      </p:sp>
      <p:sp>
        <p:nvSpPr>
          <p:cNvPr id="6" name="Content Placeholder 5"/>
          <p:cNvSpPr>
            <a:spLocks noGrp="1"/>
          </p:cNvSpPr>
          <p:nvPr>
            <p:ph sz="quarter" idx="1"/>
          </p:nvPr>
        </p:nvSpPr>
        <p:spPr/>
        <p:txBody>
          <a:bodyPr>
            <a:normAutofit fontScale="92500" lnSpcReduction="20000"/>
          </a:bodyPr>
          <a:lstStyle/>
          <a:p>
            <a:r>
              <a:rPr lang="en-US" dirty="0" smtClean="0"/>
              <a:t>Embedded systems has strong requirements of performance</a:t>
            </a:r>
          </a:p>
          <a:p>
            <a:pPr lvl="1"/>
            <a:r>
              <a:rPr lang="en-US" dirty="0" smtClean="0"/>
              <a:t>Those can be realized in ASIC’s, ASIP’s, FPGA, Hybrid, etc</a:t>
            </a:r>
          </a:p>
          <a:p>
            <a:r>
              <a:rPr lang="en-US" dirty="0" smtClean="0"/>
              <a:t>Hybrid Systems impose a new challenge: HW/SW co-design aspects (co-simulation, partitioning, etc)</a:t>
            </a:r>
          </a:p>
          <a:p>
            <a:r>
              <a:rPr lang="en-US" dirty="0" smtClean="0"/>
              <a:t>Partitioning has its own challenges: (Granularity, evaluation, alternative region implementation, models, and exploration)</a:t>
            </a:r>
          </a:p>
          <a:p>
            <a:r>
              <a:rPr lang="en-US" dirty="0" smtClean="0"/>
              <a:t>Exploration is remedied by heuristics such as SA &amp; TS</a:t>
            </a:r>
          </a:p>
          <a:p>
            <a:r>
              <a:rPr lang="en-US" dirty="0" smtClean="0"/>
              <a:t>TS &amp; SA each has its own advantages and disadvantages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32</a:t>
            </a:fld>
            <a:endParaRPr lang="en-US"/>
          </a:p>
        </p:txBody>
      </p:sp>
      <p:pic>
        <p:nvPicPr>
          <p:cNvPr id="1027" name="Picture 3" descr="C:\Users\Hammam\AppData\Local\Microsoft\Windows\Temporary Internet Files\Content.IE5\6ZA2SLSR\MPj04395360000[2].jpg"/>
          <p:cNvPicPr>
            <a:picLocks noChangeAspect="1" noChangeArrowheads="1"/>
          </p:cNvPicPr>
          <p:nvPr/>
        </p:nvPicPr>
        <p:blipFill>
          <a:blip r:embed="rId2" cstate="print"/>
          <a:srcRect/>
          <a:stretch>
            <a:fillRect/>
          </a:stretch>
        </p:blipFill>
        <p:spPr bwMode="auto">
          <a:xfrm>
            <a:off x="1447800" y="2362200"/>
            <a:ext cx="6400800" cy="3444240"/>
          </a:xfrm>
          <a:prstGeom prst="rect">
            <a:avLst/>
          </a:prstGeom>
          <a:noFill/>
        </p:spPr>
      </p:pic>
      <p:sp>
        <p:nvSpPr>
          <p:cNvPr id="9" name="Content Placeholder 8"/>
          <p:cNvSpPr>
            <a:spLocks noGrp="1"/>
          </p:cNvSpPr>
          <p:nvPr>
            <p:ph sz="quarter" idx="1"/>
          </p:nvPr>
        </p:nvSpPr>
        <p:spPr/>
        <p:txBody>
          <a:bodyPr/>
          <a:lstStyle/>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33</a:t>
            </a:fld>
            <a:endParaRPr lang="en-US"/>
          </a:p>
        </p:txBody>
      </p:sp>
      <p:sp>
        <p:nvSpPr>
          <p:cNvPr id="6" name="Content Placeholder 5"/>
          <p:cNvSpPr>
            <a:spLocks noGrp="1"/>
          </p:cNvSpPr>
          <p:nvPr>
            <p:ph sz="quarter" idx="1"/>
          </p:nvPr>
        </p:nvSpPr>
        <p:spPr/>
        <p:txBody>
          <a:bodyPr>
            <a:normAutofit fontScale="92500" lnSpcReduction="20000"/>
          </a:bodyPr>
          <a:lstStyle/>
          <a:p>
            <a:r>
              <a:rPr lang="en-US" dirty="0" err="1" smtClean="0"/>
              <a:t>Mastrolilli</a:t>
            </a:r>
            <a:r>
              <a:rPr lang="en-US" dirty="0" smtClean="0"/>
              <a:t> M., </a:t>
            </a:r>
            <a:r>
              <a:rPr lang="en-US" dirty="0" err="1" smtClean="0"/>
              <a:t>Tabu</a:t>
            </a:r>
            <a:r>
              <a:rPr lang="en-US" dirty="0" smtClean="0"/>
              <a:t> </a:t>
            </a:r>
            <a:r>
              <a:rPr lang="en-US" dirty="0" err="1" smtClean="0"/>
              <a:t>Seach</a:t>
            </a:r>
            <a:r>
              <a:rPr lang="en-US" dirty="0" smtClean="0"/>
              <a:t>, </a:t>
            </a:r>
            <a:r>
              <a:rPr lang="en-US" dirty="0" err="1" smtClean="0"/>
              <a:t>Dalle</a:t>
            </a:r>
            <a:r>
              <a:rPr lang="en-US" dirty="0" smtClean="0"/>
              <a:t> </a:t>
            </a:r>
            <a:r>
              <a:rPr lang="en-US" dirty="0" err="1" smtClean="0"/>
              <a:t>Molle</a:t>
            </a:r>
            <a:r>
              <a:rPr lang="en-US" dirty="0" smtClean="0"/>
              <a:t> Institute for Artificial Intelligence</a:t>
            </a:r>
          </a:p>
          <a:p>
            <a:pPr lvl="1">
              <a:buNone/>
            </a:pPr>
            <a:r>
              <a:rPr lang="en-US" dirty="0" smtClean="0">
                <a:hlinkClick r:id="rId2"/>
              </a:rPr>
              <a:t>http://www.idsia.ch/~monaldo/tabusearch.html</a:t>
            </a:r>
            <a:endParaRPr lang="en-US" dirty="0" smtClean="0"/>
          </a:p>
          <a:p>
            <a:r>
              <a:rPr lang="en-US" dirty="0" err="1" smtClean="0"/>
              <a:t>Kimmo</a:t>
            </a:r>
            <a:r>
              <a:rPr lang="en-US" dirty="0" smtClean="0"/>
              <a:t> </a:t>
            </a:r>
            <a:r>
              <a:rPr lang="en-US" dirty="0" err="1" smtClean="0"/>
              <a:t>Järvinen</a:t>
            </a:r>
            <a:r>
              <a:rPr lang="en-US" dirty="0" smtClean="0"/>
              <a:t>, DI., FPGA’s Helsinki University of Technology </a:t>
            </a:r>
            <a:r>
              <a:rPr lang="en-US" dirty="0" smtClean="0">
                <a:hlinkClick r:id="rId3"/>
              </a:rPr>
              <a:t>http://www.automationit.hut.fi/file.php?id=787</a:t>
            </a:r>
            <a:endParaRPr lang="en-US" dirty="0" smtClean="0"/>
          </a:p>
          <a:p>
            <a:r>
              <a:rPr lang="en-US" dirty="0" err="1" smtClean="0"/>
              <a:t>Stitt</a:t>
            </a:r>
            <a:r>
              <a:rPr lang="en-US" dirty="0" smtClean="0"/>
              <a:t>, G., HW/SW </a:t>
            </a:r>
            <a:r>
              <a:rPr lang="en-US" dirty="0" err="1" smtClean="0"/>
              <a:t>paritioning</a:t>
            </a:r>
            <a:r>
              <a:rPr lang="en-US" dirty="0" smtClean="0"/>
              <a:t>, University of Florida</a:t>
            </a:r>
          </a:p>
          <a:p>
            <a:pPr>
              <a:buNone/>
            </a:pPr>
            <a:r>
              <a:rPr lang="en-US" dirty="0" smtClean="0"/>
              <a:t>	</a:t>
            </a:r>
            <a:r>
              <a:rPr lang="en-US" dirty="0" smtClean="0">
                <a:hlinkClick r:id="rId4"/>
              </a:rPr>
              <a:t>http://www.gstitt.ece.ufl.edu/</a:t>
            </a:r>
            <a:endParaRPr lang="en-US" dirty="0" smtClean="0"/>
          </a:p>
          <a:p>
            <a:r>
              <a:rPr lang="en-US" dirty="0" smtClean="0"/>
              <a:t>ELES, KUCHCINSKI, PENG, DOBOLI, System Level Hardware/Software Partitioning Based on Simulated Annealing and </a:t>
            </a:r>
            <a:r>
              <a:rPr lang="en-US" dirty="0" err="1" smtClean="0"/>
              <a:t>Tabu</a:t>
            </a:r>
            <a:r>
              <a:rPr lang="en-US" dirty="0" smtClean="0"/>
              <a:t> Search</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4</a:t>
            </a:fld>
            <a:endParaRPr lang="en-US"/>
          </a:p>
        </p:txBody>
      </p:sp>
      <p:sp>
        <p:nvSpPr>
          <p:cNvPr id="6" name="Content Placeholder 5"/>
          <p:cNvSpPr>
            <a:spLocks noGrp="1"/>
          </p:cNvSpPr>
          <p:nvPr>
            <p:ph sz="quarter" idx="1"/>
          </p:nvPr>
        </p:nvSpPr>
        <p:spPr>
          <a:xfrm>
            <a:off x="612648" y="1600200"/>
            <a:ext cx="8153400" cy="2438400"/>
          </a:xfrm>
        </p:spPr>
        <p:txBody>
          <a:bodyPr>
            <a:normAutofit fontScale="70000" lnSpcReduction="20000"/>
          </a:bodyPr>
          <a:lstStyle/>
          <a:p>
            <a:r>
              <a:rPr lang="en-US" dirty="0" smtClean="0"/>
              <a:t>Many embedded systems have strong requirements concerning the expected performance</a:t>
            </a:r>
          </a:p>
          <a:p>
            <a:pPr lvl="1"/>
            <a:r>
              <a:rPr lang="en-US" dirty="0" smtClean="0"/>
              <a:t>Solution—1: application specific systems such as</a:t>
            </a:r>
          </a:p>
          <a:p>
            <a:pPr lvl="2"/>
            <a:r>
              <a:rPr lang="en-US" dirty="0" smtClean="0"/>
              <a:t>Application specific integrated circuits (ASIC) </a:t>
            </a:r>
          </a:p>
          <a:p>
            <a:pPr lvl="2"/>
            <a:r>
              <a:rPr lang="en-US" dirty="0" smtClean="0"/>
              <a:t>Application specific instruction processor (ASIP) </a:t>
            </a:r>
          </a:p>
          <a:p>
            <a:pPr lvl="2"/>
            <a:r>
              <a:rPr lang="en-US" dirty="0" smtClean="0"/>
              <a:t>Problem: very expensive</a:t>
            </a:r>
          </a:p>
          <a:p>
            <a:pPr lvl="1"/>
            <a:r>
              <a:rPr lang="en-US" dirty="0" smtClean="0"/>
              <a:t>Solution—2: FPGA’s </a:t>
            </a:r>
          </a:p>
          <a:p>
            <a:pPr lvl="2"/>
            <a:r>
              <a:rPr lang="en-US" dirty="0" smtClean="0"/>
              <a:t>Problem: still is not the optimal solution</a:t>
            </a:r>
          </a:p>
          <a:p>
            <a:pPr lvl="3"/>
            <a:r>
              <a:rPr lang="en-US" dirty="0" smtClean="0"/>
              <a:t>FPGA for I/O operations?</a:t>
            </a:r>
          </a:p>
          <a:p>
            <a:endParaRPr lang="en-US" dirty="0" smtClean="0"/>
          </a:p>
        </p:txBody>
      </p:sp>
      <p:pic>
        <p:nvPicPr>
          <p:cNvPr id="1026" name="Picture 2" descr="C:\Users\Hammam\Documents\UFL\Embedded Systems EEL 6935\Hardware-Software Partitioning and\Flexibility Vs Speedup.PNG"/>
          <p:cNvPicPr>
            <a:picLocks noChangeAspect="1" noChangeArrowheads="1"/>
          </p:cNvPicPr>
          <p:nvPr/>
        </p:nvPicPr>
        <p:blipFill>
          <a:blip r:embed="rId2" cstate="print"/>
          <a:srcRect/>
          <a:stretch>
            <a:fillRect/>
          </a:stretch>
        </p:blipFill>
        <p:spPr bwMode="auto">
          <a:xfrm>
            <a:off x="1371600" y="4267200"/>
            <a:ext cx="2412484" cy="2057400"/>
          </a:xfrm>
          <a:prstGeom prst="rect">
            <a:avLst/>
          </a:prstGeom>
          <a:noFill/>
        </p:spPr>
      </p:pic>
      <p:pic>
        <p:nvPicPr>
          <p:cNvPr id="1027" name="Picture 3" descr="C:\Users\Hammam\Documents\UFL\Embedded Systems EEL 6935\Hardware-Software Partitioning and\Cost Vs Quantity.PNG"/>
          <p:cNvPicPr>
            <a:picLocks noChangeAspect="1" noChangeArrowheads="1"/>
          </p:cNvPicPr>
          <p:nvPr/>
        </p:nvPicPr>
        <p:blipFill>
          <a:blip r:embed="rId3" cstate="print"/>
          <a:srcRect/>
          <a:stretch>
            <a:fillRect/>
          </a:stretch>
        </p:blipFill>
        <p:spPr bwMode="auto">
          <a:xfrm>
            <a:off x="4267200" y="4191000"/>
            <a:ext cx="3973627" cy="21288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par>
                                <p:cTn id="8" presetID="10" presetClass="entr" presetSubtype="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fade">
                                      <p:cBhvr>
                                        <p:cTn id="10"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challenge</a:t>
            </a:r>
            <a:endParaRPr lang="en-US" dirty="0"/>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5</a:t>
            </a:fld>
            <a:endParaRPr lang="en-US"/>
          </a:p>
        </p:txBody>
      </p:sp>
      <p:sp>
        <p:nvSpPr>
          <p:cNvPr id="6" name="Content Placeholder 5"/>
          <p:cNvSpPr>
            <a:spLocks noGrp="1"/>
          </p:cNvSpPr>
          <p:nvPr>
            <p:ph sz="quarter" idx="1"/>
          </p:nvPr>
        </p:nvSpPr>
        <p:spPr/>
        <p:txBody>
          <a:bodyPr>
            <a:normAutofit lnSpcReduction="10000"/>
          </a:bodyPr>
          <a:lstStyle/>
          <a:p>
            <a:pPr lvl="1"/>
            <a:r>
              <a:rPr lang="en-US" dirty="0" smtClean="0"/>
              <a:t>Solution—3: hybrid systems (SW/HW)</a:t>
            </a:r>
          </a:p>
          <a:p>
            <a:pPr lvl="2"/>
            <a:r>
              <a:rPr lang="en-US" dirty="0" smtClean="0"/>
              <a:t>Ex: Super computing: CPU controls multiple FPGA platforms</a:t>
            </a:r>
          </a:p>
          <a:p>
            <a:pPr lvl="2"/>
            <a:r>
              <a:rPr lang="en-US" dirty="0" smtClean="0"/>
              <a:t>Ex: Embedded systems: Software radios</a:t>
            </a:r>
          </a:p>
          <a:p>
            <a:pPr lvl="2"/>
            <a:r>
              <a:rPr lang="en-US" dirty="0" smtClean="0"/>
              <a:t>Problem: huge exploration space, long time to market (SW/HW developed separately), less reliability</a:t>
            </a:r>
          </a:p>
          <a:p>
            <a:pPr lvl="1"/>
            <a:r>
              <a:rPr lang="en-US" dirty="0" smtClean="0"/>
              <a:t>The challenge:</a:t>
            </a:r>
          </a:p>
          <a:p>
            <a:pPr lvl="2"/>
            <a:r>
              <a:rPr lang="en-US" dirty="0" smtClean="0"/>
              <a:t>How can we partition the system into HW &amp; SW regions to gain the best speedup at minimum overhead</a:t>
            </a:r>
          </a:p>
          <a:p>
            <a:pPr lvl="2"/>
            <a:r>
              <a:rPr lang="en-US" dirty="0" smtClean="0"/>
              <a:t>Areas of </a:t>
            </a:r>
            <a:r>
              <a:rPr lang="en-US" dirty="0" smtClean="0"/>
              <a:t>challenge </a:t>
            </a:r>
            <a:r>
              <a:rPr lang="en-US" dirty="0" smtClean="0"/>
              <a:t>(what factors into your cost function)</a:t>
            </a:r>
          </a:p>
          <a:p>
            <a:pPr lvl="3"/>
            <a:r>
              <a:rPr lang="en-US" dirty="0" smtClean="0"/>
              <a:t>Area, power, $$, and code overhead </a:t>
            </a:r>
          </a:p>
          <a:p>
            <a:pPr lvl="3"/>
            <a:r>
              <a:rPr lang="en-US" dirty="0" smtClean="0"/>
              <a:t>Minimize communication between HW/SW domains</a:t>
            </a:r>
          </a:p>
          <a:p>
            <a:pPr lvl="3"/>
            <a:r>
              <a:rPr lang="en-US" dirty="0" smtClean="0"/>
              <a:t>Increase parallelism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609600" y="2667000"/>
            <a:ext cx="2362200" cy="533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Hw-</a:t>
            </a:r>
            <a:r>
              <a:rPr lang="en-US" dirty="0" err="1" smtClean="0"/>
              <a:t>sw</a:t>
            </a:r>
            <a:r>
              <a:rPr lang="en-US" dirty="0" smtClean="0"/>
              <a:t> partitioning co-design challenges</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6</a:t>
            </a:fld>
            <a:endParaRPr lang="en-US"/>
          </a:p>
        </p:txBody>
      </p:sp>
      <p:sp>
        <p:nvSpPr>
          <p:cNvPr id="6" name="Content Placeholder 5"/>
          <p:cNvSpPr>
            <a:spLocks noGrp="1"/>
          </p:cNvSpPr>
          <p:nvPr>
            <p:ph sz="quarter" idx="1"/>
          </p:nvPr>
        </p:nvSpPr>
        <p:spPr/>
        <p:txBody>
          <a:bodyPr/>
          <a:lstStyle/>
          <a:p>
            <a:r>
              <a:rPr lang="en-US" dirty="0" smtClean="0"/>
              <a:t>System specification and modeling</a:t>
            </a:r>
          </a:p>
          <a:p>
            <a:r>
              <a:rPr lang="en-US" dirty="0" smtClean="0"/>
              <a:t>Co-simulation</a:t>
            </a:r>
          </a:p>
          <a:p>
            <a:r>
              <a:rPr lang="en-US" dirty="0" smtClean="0"/>
              <a:t>Partitioning</a:t>
            </a:r>
          </a:p>
          <a:p>
            <a:r>
              <a:rPr lang="en-US" dirty="0" smtClean="0"/>
              <a:t>Synthesizing </a:t>
            </a:r>
          </a:p>
          <a:p>
            <a:r>
              <a:rPr lang="en-US" dirty="0" smtClean="0"/>
              <a:t>Verification</a:t>
            </a:r>
          </a:p>
          <a:p>
            <a:r>
              <a:rPr lang="en-US" dirty="0" smtClean="0"/>
              <a:t>Performance and cost estimation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 </a:t>
            </a:r>
            <a:endParaRPr lang="en-US" dirty="0"/>
          </a:p>
        </p:txBody>
      </p:sp>
      <p:sp>
        <p:nvSpPr>
          <p:cNvPr id="3" name="Date Placeholder 2"/>
          <p:cNvSpPr>
            <a:spLocks noGrp="1"/>
          </p:cNvSpPr>
          <p:nvPr>
            <p:ph type="dt" sz="half" idx="10"/>
          </p:nvPr>
        </p:nvSpPr>
        <p:spPr/>
        <p:txBody>
          <a:bodyPr/>
          <a:lstStyle/>
          <a:p>
            <a:r>
              <a:rPr lang="en-US" dirty="0" smtClean="0">
                <a:solidFill>
                  <a:srgbClr val="775F55"/>
                </a:solidFill>
              </a:rPr>
              <a:t>3/19/2010</a:t>
            </a:r>
            <a:endParaRPr lang="en-US" dirty="0">
              <a:solidFill>
                <a:srgbClr val="775F55"/>
              </a:solidFill>
            </a:endParaRPr>
          </a:p>
        </p:txBody>
      </p:sp>
      <p:sp>
        <p:nvSpPr>
          <p:cNvPr id="4" name="Footer Placeholder 3"/>
          <p:cNvSpPr>
            <a:spLocks noGrp="1"/>
          </p:cNvSpPr>
          <p:nvPr>
            <p:ph type="ftr" sz="quarter" idx="11"/>
          </p:nvPr>
        </p:nvSpPr>
        <p:spPr/>
        <p:txBody>
          <a:bodyPr/>
          <a:lstStyle/>
          <a:p>
            <a:r>
              <a:rPr lang="en-US" dirty="0" smtClean="0">
                <a:solidFill>
                  <a:srgbClr val="775F55"/>
                </a:solidFill>
              </a:rPr>
              <a:t>UFL ECE Dept</a:t>
            </a:r>
            <a:endParaRPr lang="en-US" dirty="0">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7</a:t>
            </a:fld>
            <a:endParaRPr lang="en-US"/>
          </a:p>
        </p:txBody>
      </p:sp>
      <p:sp>
        <p:nvSpPr>
          <p:cNvPr id="6" name="Content Placeholder 5"/>
          <p:cNvSpPr>
            <a:spLocks noGrp="1"/>
          </p:cNvSpPr>
          <p:nvPr>
            <p:ph sz="quarter" idx="1"/>
          </p:nvPr>
        </p:nvSpPr>
        <p:spPr/>
        <p:txBody>
          <a:bodyPr/>
          <a:lstStyle/>
          <a:p>
            <a:r>
              <a:rPr lang="en-US" dirty="0" smtClean="0"/>
              <a:t>Determining which module to run on </a:t>
            </a:r>
            <a:r>
              <a:rPr lang="en-US" dirty="0" err="1" smtClean="0"/>
              <a:t>sw</a:t>
            </a:r>
            <a:r>
              <a:rPr lang="en-US" dirty="0" smtClean="0"/>
              <a:t>/hw</a:t>
            </a:r>
          </a:p>
          <a:p>
            <a:r>
              <a:rPr lang="en-US" dirty="0" smtClean="0"/>
              <a:t>Has crucial impact on system performance</a:t>
            </a:r>
          </a:p>
          <a:p>
            <a:pPr lvl="1"/>
            <a:r>
              <a:rPr lang="en-US" dirty="0" smtClean="0"/>
              <a:t>Matrix multiply can take 1 cycle in hw*</a:t>
            </a:r>
          </a:p>
          <a:p>
            <a:pPr lvl="1">
              <a:buNone/>
            </a:pPr>
            <a:endParaRPr lang="en-US" dirty="0" smtClean="0"/>
          </a:p>
          <a:p>
            <a:r>
              <a:rPr lang="en-US" dirty="0" smtClean="0"/>
              <a:t>Critical cost factor</a:t>
            </a:r>
          </a:p>
          <a:p>
            <a:pPr lvl="1"/>
            <a:r>
              <a:rPr lang="en-US" dirty="0" smtClean="0"/>
              <a:t>Silicon, </a:t>
            </a:r>
            <a:r>
              <a:rPr lang="en-US" dirty="0" err="1" smtClean="0"/>
              <a:t>sw</a:t>
            </a:r>
            <a:r>
              <a:rPr lang="en-US" dirty="0" smtClean="0"/>
              <a:t>/hw-dev &amp; engineering costs </a:t>
            </a:r>
          </a:p>
          <a:p>
            <a:pPr lvl="1"/>
            <a:r>
              <a:rPr lang="en-US" dirty="0" smtClean="0"/>
              <a:t>Power and energy costs</a:t>
            </a:r>
          </a:p>
          <a:p>
            <a:pPr lvl="1">
              <a:buNone/>
            </a:pPr>
            <a:endParaRPr lang="en-US" dirty="0" smtClean="0"/>
          </a:p>
          <a:p>
            <a:r>
              <a:rPr lang="en-US" dirty="0" smtClean="0"/>
              <a:t>But, as mentioned, huge exploration area</a:t>
            </a:r>
          </a:p>
        </p:txBody>
      </p:sp>
      <p:pic>
        <p:nvPicPr>
          <p:cNvPr id="4100" name="Picture 4" descr="C:\Users\Hammam\AppData\Local\Microsoft\Windows\Temporary Internet Files\Content.IE5\5PMKF4YF\MCj04414590000[1].png"/>
          <p:cNvPicPr>
            <a:picLocks noChangeAspect="1" noChangeArrowheads="1"/>
          </p:cNvPicPr>
          <p:nvPr/>
        </p:nvPicPr>
        <p:blipFill>
          <a:blip r:embed="rId2" cstate="print"/>
          <a:srcRect/>
          <a:stretch>
            <a:fillRect/>
          </a:stretch>
        </p:blipFill>
        <p:spPr bwMode="auto">
          <a:xfrm rot="20674670">
            <a:off x="6400800" y="3733800"/>
            <a:ext cx="1066800" cy="1066800"/>
          </a:xfrm>
          <a:prstGeom prst="rect">
            <a:avLst/>
          </a:prstGeom>
          <a:noFill/>
        </p:spPr>
      </p:pic>
      <p:pic>
        <p:nvPicPr>
          <p:cNvPr id="8" name="Picture 4" descr="C:\Users\Hammam\AppData\Local\Microsoft\Windows\Temporary Internet Files\Content.IE5\5PMKF4YF\MCj04414590000[1].png"/>
          <p:cNvPicPr>
            <a:picLocks noChangeAspect="1" noChangeArrowheads="1"/>
          </p:cNvPicPr>
          <p:nvPr/>
        </p:nvPicPr>
        <p:blipFill>
          <a:blip r:embed="rId2" cstate="print"/>
          <a:srcRect/>
          <a:stretch>
            <a:fillRect/>
          </a:stretch>
        </p:blipFill>
        <p:spPr bwMode="auto">
          <a:xfrm rot="20674670">
            <a:off x="6599640" y="3627840"/>
            <a:ext cx="1066800" cy="1066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533400" y="1600200"/>
            <a:ext cx="2362200" cy="533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9600" y="3733800"/>
            <a:ext cx="2362200" cy="533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Partitioning </a:t>
            </a:r>
            <a:r>
              <a:rPr lang="en-US" dirty="0" smtClean="0"/>
              <a:t>–Challenges </a:t>
            </a:r>
            <a:endParaRPr lang="en-US" dirty="0"/>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8</a:t>
            </a:fld>
            <a:endParaRPr lang="en-US"/>
          </a:p>
        </p:txBody>
      </p:sp>
      <p:sp>
        <p:nvSpPr>
          <p:cNvPr id="6" name="Content Placeholder 5"/>
          <p:cNvSpPr>
            <a:spLocks noGrp="1"/>
          </p:cNvSpPr>
          <p:nvPr>
            <p:ph sz="quarter" idx="1"/>
          </p:nvPr>
        </p:nvSpPr>
        <p:spPr/>
        <p:txBody>
          <a:bodyPr/>
          <a:lstStyle/>
          <a:p>
            <a:r>
              <a:rPr lang="en-US" dirty="0" smtClean="0"/>
              <a:t>Granularity</a:t>
            </a:r>
            <a:endParaRPr lang="en-US" dirty="0" smtClean="0"/>
          </a:p>
          <a:p>
            <a:r>
              <a:rPr lang="en-US" dirty="0" smtClean="0"/>
              <a:t>Evaluation</a:t>
            </a:r>
            <a:endParaRPr lang="en-US" dirty="0" smtClean="0"/>
          </a:p>
          <a:p>
            <a:r>
              <a:rPr lang="en-US" dirty="0" smtClean="0"/>
              <a:t>Alternative region </a:t>
            </a:r>
            <a:r>
              <a:rPr lang="en-US" dirty="0" smtClean="0"/>
              <a:t>implementations</a:t>
            </a:r>
            <a:endParaRPr lang="en-US" dirty="0" smtClean="0"/>
          </a:p>
          <a:p>
            <a:r>
              <a:rPr lang="en-US" dirty="0" smtClean="0"/>
              <a:t>Implementation models</a:t>
            </a:r>
          </a:p>
          <a:p>
            <a:r>
              <a:rPr lang="en-US" dirty="0" smtClean="0"/>
              <a:t>Exploration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Granularity</a:t>
            </a:r>
            <a:endParaRPr lang="en-US" dirty="0"/>
          </a:p>
        </p:txBody>
      </p:sp>
      <p:sp>
        <p:nvSpPr>
          <p:cNvPr id="3" name="Date Placeholder 2"/>
          <p:cNvSpPr>
            <a:spLocks noGrp="1"/>
          </p:cNvSpPr>
          <p:nvPr>
            <p:ph type="dt" sz="half" idx="10"/>
          </p:nvPr>
        </p:nvSpPr>
        <p:spPr/>
        <p:txBody>
          <a:bodyPr/>
          <a:lstStyle/>
          <a:p>
            <a:r>
              <a:rPr lang="en-US" smtClean="0">
                <a:solidFill>
                  <a:srgbClr val="775F55"/>
                </a:solidFill>
              </a:rPr>
              <a:t>2/26/2010</a:t>
            </a:r>
            <a:endParaRPr lang="en-US">
              <a:solidFill>
                <a:srgbClr val="775F55"/>
              </a:solidFill>
            </a:endParaRPr>
          </a:p>
        </p:txBody>
      </p:sp>
      <p:sp>
        <p:nvSpPr>
          <p:cNvPr id="4" name="Footer Placeholder 3"/>
          <p:cNvSpPr>
            <a:spLocks noGrp="1"/>
          </p:cNvSpPr>
          <p:nvPr>
            <p:ph type="ftr" sz="quarter" idx="11"/>
          </p:nvPr>
        </p:nvSpPr>
        <p:spPr/>
        <p:txBody>
          <a:bodyPr/>
          <a:lstStyle/>
          <a:p>
            <a:r>
              <a:rPr lang="en-US" smtClean="0">
                <a:solidFill>
                  <a:srgbClr val="775F55"/>
                </a:solidFill>
              </a:rPr>
              <a:t>UFL ECE Dept</a:t>
            </a:r>
            <a:endParaRPr lang="en-US">
              <a:solidFill>
                <a:srgbClr val="775F55"/>
              </a:solidFill>
            </a:endParaRPr>
          </a:p>
        </p:txBody>
      </p:sp>
      <p:sp>
        <p:nvSpPr>
          <p:cNvPr id="5" name="Slide Number Placeholder 4"/>
          <p:cNvSpPr>
            <a:spLocks noGrp="1"/>
          </p:cNvSpPr>
          <p:nvPr>
            <p:ph type="sldNum" sz="quarter" idx="12"/>
          </p:nvPr>
        </p:nvSpPr>
        <p:spPr/>
        <p:txBody>
          <a:bodyPr>
            <a:normAutofit fontScale="85000" lnSpcReduction="20000"/>
          </a:bodyPr>
          <a:lstStyle/>
          <a:p>
            <a:fld id="{B6F15528-21DE-4FAA-801E-634DDDAF4B2B}" type="slidenum">
              <a:rPr lang="en-US" smtClean="0"/>
              <a:pPr/>
              <a:t>9</a:t>
            </a:fld>
            <a:endParaRPr lang="en-US"/>
          </a:p>
        </p:txBody>
      </p:sp>
      <p:sp>
        <p:nvSpPr>
          <p:cNvPr id="6" name="Content Placeholder 5"/>
          <p:cNvSpPr>
            <a:spLocks noGrp="1"/>
          </p:cNvSpPr>
          <p:nvPr>
            <p:ph sz="quarter" idx="1"/>
          </p:nvPr>
        </p:nvSpPr>
        <p:spPr/>
        <p:txBody>
          <a:bodyPr/>
          <a:lstStyle/>
          <a:p>
            <a:r>
              <a:rPr lang="en-US" dirty="0" smtClean="0"/>
              <a:t> How big/small is each area </a:t>
            </a:r>
            <a:endParaRPr lang="en-US" dirty="0" smtClean="0"/>
          </a:p>
          <a:p>
            <a:r>
              <a:rPr lang="en-US" dirty="0" smtClean="0"/>
              <a:t>Coarse </a:t>
            </a:r>
            <a:r>
              <a:rPr lang="en-US" dirty="0" smtClean="0"/>
              <a:t>grained</a:t>
            </a:r>
            <a:r>
              <a:rPr lang="en-US" dirty="0" smtClean="0"/>
              <a:t>:</a:t>
            </a:r>
            <a:endParaRPr lang="en-US" dirty="0" smtClean="0"/>
          </a:p>
          <a:p>
            <a:pPr lvl="1"/>
            <a:r>
              <a:rPr lang="en-US" dirty="0" smtClean="0"/>
              <a:t>Simple partitioning, less inter-partition communication, more accurate </a:t>
            </a:r>
            <a:r>
              <a:rPr lang="en-US" u="sng" dirty="0" smtClean="0"/>
              <a:t>estimation</a:t>
            </a:r>
          </a:p>
          <a:p>
            <a:r>
              <a:rPr lang="en-US" dirty="0" smtClean="0"/>
              <a:t>Fine grained: </a:t>
            </a:r>
          </a:p>
          <a:p>
            <a:pPr lvl="1"/>
            <a:r>
              <a:rPr lang="en-US" dirty="0" smtClean="0"/>
              <a:t>More complex, more communication, harder to estimate</a:t>
            </a:r>
          </a:p>
          <a:p>
            <a:pPr lvl="1"/>
            <a:r>
              <a:rPr lang="en-US" dirty="0" smtClean="0"/>
              <a:t>Provides a better solution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1669</TotalTime>
  <Words>1569</Words>
  <Application>Microsoft Office PowerPoint</Application>
  <PresentationFormat>On-screen Show (4:3)</PresentationFormat>
  <Paragraphs>339</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Median</vt:lpstr>
      <vt:lpstr>Presented by: Mohamad Hammam Alsafrjalani </vt:lpstr>
      <vt:lpstr>Outline</vt:lpstr>
      <vt:lpstr>Introduction</vt:lpstr>
      <vt:lpstr>Introduction</vt:lpstr>
      <vt:lpstr>Today’s challenge</vt:lpstr>
      <vt:lpstr>Hw-sw partitioning co-design challenges</vt:lpstr>
      <vt:lpstr>Partitioning </vt:lpstr>
      <vt:lpstr>Partitioning –Challenges </vt:lpstr>
      <vt:lpstr>Granularity</vt:lpstr>
      <vt:lpstr>Coarse Grained</vt:lpstr>
      <vt:lpstr>Fine Grained</vt:lpstr>
      <vt:lpstr>Evaluation, Alternative Region Implementations &amp; models</vt:lpstr>
      <vt:lpstr>Exploration–very big area to explore</vt:lpstr>
      <vt:lpstr>Exploration—example </vt:lpstr>
      <vt:lpstr>Partitioning</vt:lpstr>
      <vt:lpstr>Practical approach</vt:lpstr>
      <vt:lpstr>Possible Heuristics </vt:lpstr>
      <vt:lpstr>Possible Heuristics</vt:lpstr>
      <vt:lpstr>Simulated Annealing (SA)</vt:lpstr>
      <vt:lpstr>SA – Basic Algorithm</vt:lpstr>
      <vt:lpstr>SA – Improved Algorithm</vt:lpstr>
      <vt:lpstr>SM vs. IM – Experimental Results </vt:lpstr>
      <vt:lpstr>Slide 23</vt:lpstr>
      <vt:lpstr>Tabu Search (TS) </vt:lpstr>
      <vt:lpstr>TS – Memories </vt:lpstr>
      <vt:lpstr>TS – Algorithm </vt:lpstr>
      <vt:lpstr>TS – Diversification</vt:lpstr>
      <vt:lpstr>TS –Experimental Results</vt:lpstr>
      <vt:lpstr>SA vs. TS</vt:lpstr>
      <vt:lpstr>SA vs TS</vt:lpstr>
      <vt:lpstr>Conclusion</vt:lpstr>
      <vt:lpstr>Questions?</vt:lpstr>
      <vt:lpstr>References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Mohamad Hammam Alsafrjalani</dc:title>
  <dc:creator>Hammam</dc:creator>
  <cp:lastModifiedBy>Hammam</cp:lastModifiedBy>
  <cp:revision>144</cp:revision>
  <dcterms:created xsi:type="dcterms:W3CDTF">2006-08-16T00:00:00Z</dcterms:created>
  <dcterms:modified xsi:type="dcterms:W3CDTF">2010-03-18T22:57:13Z</dcterms:modified>
</cp:coreProperties>
</file>