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57" r:id="rId3"/>
    <p:sldId id="262" r:id="rId4"/>
    <p:sldId id="260" r:id="rId5"/>
    <p:sldId id="276" r:id="rId6"/>
    <p:sldId id="263" r:id="rId7"/>
    <p:sldId id="273" r:id="rId8"/>
    <p:sldId id="261" r:id="rId9"/>
    <p:sldId id="274" r:id="rId10"/>
    <p:sldId id="280" r:id="rId11"/>
    <p:sldId id="281" r:id="rId12"/>
    <p:sldId id="264" r:id="rId13"/>
    <p:sldId id="266" r:id="rId14"/>
    <p:sldId id="271" r:id="rId15"/>
    <p:sldId id="272" r:id="rId16"/>
    <p:sldId id="265" r:id="rId17"/>
    <p:sldId id="270" r:id="rId18"/>
    <p:sldId id="278" r:id="rId19"/>
    <p:sldId id="277" r:id="rId20"/>
    <p:sldId id="267" r:id="rId21"/>
    <p:sldId id="269" r:id="rId22"/>
    <p:sldId id="275" r:id="rId23"/>
    <p:sldId id="258" r:id="rId24"/>
    <p:sldId id="279" r:id="rId25"/>
    <p:sldId id="259"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73147" autoAdjust="0"/>
  </p:normalViewPr>
  <p:slideViewPr>
    <p:cSldViewPr>
      <p:cViewPr varScale="1">
        <p:scale>
          <a:sx n="79" d="100"/>
          <a:sy n="79" d="100"/>
        </p:scale>
        <p:origin x="-33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30" y="294"/>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4FA868-2FA1-4770-B5C0-C6BAF56DB1D5}" type="datetimeFigureOut">
              <a:rPr lang="en-US" smtClean="0"/>
              <a:pPr/>
              <a:t>3/31/2010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D62D73-6F74-4155-B3B6-1B107327745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Video streaming, svc,</a:t>
            </a:r>
            <a:r>
              <a:rPr lang="en-US" baseline="0" dirty="0" smtClean="0"/>
              <a:t> mpeg-4 decoder</a:t>
            </a:r>
            <a:endParaRPr lang="en-US" dirty="0"/>
          </a:p>
        </p:txBody>
      </p:sp>
      <p:sp>
        <p:nvSpPr>
          <p:cNvPr id="4" name="Slide Number Placeholder 3"/>
          <p:cNvSpPr>
            <a:spLocks noGrp="1"/>
          </p:cNvSpPr>
          <p:nvPr>
            <p:ph type="sldNum" sz="quarter" idx="10"/>
          </p:nvPr>
        </p:nvSpPr>
        <p:spPr/>
        <p:txBody>
          <a:bodyPr/>
          <a:lstStyle/>
          <a:p>
            <a:fld id="{34D62D73-6F74-4155-B3B6-1B1073277451}"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a:t>
            </a:r>
            <a:r>
              <a:rPr lang="en-US" baseline="0" dirty="0" smtClean="0"/>
              <a:t>e that even one frame size is already bigger than the size of L2 cache. Without intelligent memory arrangement, useful frame data (for example, the reference frame) will be prematurely ejected from cache, which leads to serious pipeline stalls.</a:t>
            </a:r>
            <a:endParaRPr lang="en-US" dirty="0"/>
          </a:p>
        </p:txBody>
      </p:sp>
      <p:sp>
        <p:nvSpPr>
          <p:cNvPr id="4" name="Slide Number Placeholder 3"/>
          <p:cNvSpPr>
            <a:spLocks noGrp="1"/>
          </p:cNvSpPr>
          <p:nvPr>
            <p:ph type="sldNum" sz="quarter" idx="10"/>
          </p:nvPr>
        </p:nvSpPr>
        <p:spPr/>
        <p:txBody>
          <a:bodyPr/>
          <a:lstStyle/>
          <a:p>
            <a:fld id="{34D62D73-6F74-4155-B3B6-1B1073277451}" type="slidenum">
              <a:rPr lang="en-US" smtClean="0"/>
              <a:pPr/>
              <a:t>13</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Data movement</a:t>
            </a:r>
            <a:r>
              <a:rPr lang="en-US" baseline="0" dirty="0" smtClean="0"/>
              <a:t> plays a central role in the optimization process.</a:t>
            </a:r>
          </a:p>
          <a:p>
            <a:endParaRPr lang="en-US" baseline="0" dirty="0" smtClean="0"/>
          </a:p>
          <a:p>
            <a:r>
              <a:rPr lang="en-US" dirty="0" smtClean="0"/>
              <a:t>This figure shows a</a:t>
            </a:r>
            <a:r>
              <a:rPr lang="en-US" baseline="0" dirty="0" smtClean="0"/>
              <a:t> conventional code and data flow before motion estimation. Before starting encode a frame, we need some initialization work, then we need to load reference frame via EDMA for possible half pixel interpolation.  Then we need to bring in current frame via EDMA for motion estimation. </a:t>
            </a:r>
          </a:p>
          <a:p>
            <a:endParaRPr lang="en-US" baseline="0" dirty="0" smtClean="0"/>
          </a:p>
          <a:p>
            <a:r>
              <a:rPr lang="en-US" baseline="0" dirty="0" smtClean="0"/>
              <a:t>The author notice that if the L2 cache can be arrange properly, it is possible that the EDMA system can move data in parallel with DSP processing so that they can reduce the DSP idle time while waiting for the EDMA to move in new data.</a:t>
            </a:r>
          </a:p>
          <a:p>
            <a:endParaRPr lang="en-US" baseline="0" dirty="0" smtClean="0"/>
          </a:p>
          <a:p>
            <a:r>
              <a:rPr lang="en-US" baseline="0" dirty="0" smtClean="0"/>
              <a:t>The author proposes a preloading scheme. While the codes are being initialized, we can preload the reference frame. And preloading current frame is parallelized with MB block encoding mode decision. Compare this two figures, it is can be easily seen that DMA wait time is effectively reduced.</a:t>
            </a:r>
            <a:endParaRPr lang="en-US" dirty="0"/>
          </a:p>
        </p:txBody>
      </p:sp>
      <p:sp>
        <p:nvSpPr>
          <p:cNvPr id="4" name="Slide Number Placeholder 3"/>
          <p:cNvSpPr>
            <a:spLocks noGrp="1"/>
          </p:cNvSpPr>
          <p:nvPr>
            <p:ph type="sldNum" sz="quarter" idx="10"/>
          </p:nvPr>
        </p:nvSpPr>
        <p:spPr/>
        <p:txBody>
          <a:bodyPr/>
          <a:lstStyle/>
          <a:p>
            <a:fld id="{34D62D73-6F74-4155-B3B6-1B1073277451}" type="slidenum">
              <a:rPr lang="en-US" smtClean="0"/>
              <a:pPr/>
              <a:t>14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With</a:t>
            </a:r>
            <a:r>
              <a:rPr lang="en-US" baseline="0" dirty="0" smtClean="0"/>
              <a:t> the code and data flow in mind, we now need to configure L2 memory to accommodate both codes and data.</a:t>
            </a:r>
            <a:endParaRPr lang="en-US" dirty="0" smtClean="0"/>
          </a:p>
          <a:p>
            <a:endParaRPr lang="en-US" dirty="0" smtClean="0"/>
          </a:p>
          <a:p>
            <a:r>
              <a:rPr lang="en-US" dirty="0" smtClean="0"/>
              <a:t>We already know the L2 cache has total</a:t>
            </a:r>
            <a:r>
              <a:rPr lang="en-US" baseline="0" dirty="0" smtClean="0"/>
              <a:t> size of 256kB and it is configurable. The author split L2 into two parts: a 192KB SRAM and a 64KB cache.</a:t>
            </a:r>
          </a:p>
          <a:p>
            <a:endParaRPr lang="en-US" baseline="0" dirty="0" smtClean="0"/>
          </a:p>
          <a:p>
            <a:r>
              <a:rPr lang="en-US" baseline="0" dirty="0" smtClean="0"/>
              <a:t>The 192KB SRAM is further divided into three parts: two for frame buffers and one for codes.</a:t>
            </a:r>
          </a:p>
          <a:p>
            <a:endParaRPr lang="en-US" baseline="0" dirty="0" smtClean="0"/>
          </a:p>
          <a:p>
            <a:r>
              <a:rPr lang="en-US" baseline="0" dirty="0" smtClean="0"/>
              <a:t>A 102K buffer 1 is used for MBs from reference frame (~270 MBs). A 56K (~45 MBs) buffer is used for MBs from current frame. We need a bigger buffer for reference frame is because for each MB in current frame, we need to search reference frame in a search range. We’d like to bring in enough data from reference frame to avoid calling </a:t>
            </a:r>
            <a:r>
              <a:rPr lang="en-US" baseline="0" dirty="0" err="1" smtClean="0"/>
              <a:t>dma</a:t>
            </a:r>
            <a:r>
              <a:rPr lang="en-US" baseline="0" dirty="0" smtClean="0"/>
              <a:t> to bring new data in the middle of motion estimation.</a:t>
            </a:r>
          </a:p>
          <a:p>
            <a:endParaRPr lang="en-US" baseline="0" dirty="0" smtClean="0"/>
          </a:p>
          <a:p>
            <a:r>
              <a:rPr lang="en-US" baseline="0" dirty="0" smtClean="0"/>
              <a:t>The left 34K SRAM is reserved for codes that are used frequently, e.g. me/mc, DCT/IDCT, etc. Some frequently used data, like VLC look-up-tables is also stored here.</a:t>
            </a:r>
            <a:endParaRPr lang="en-US" dirty="0"/>
          </a:p>
        </p:txBody>
      </p:sp>
      <p:sp>
        <p:nvSpPr>
          <p:cNvPr id="4" name="Slide Number Placeholder 3"/>
          <p:cNvSpPr>
            <a:spLocks noGrp="1"/>
          </p:cNvSpPr>
          <p:nvPr>
            <p:ph type="sldNum" sz="quarter" idx="10"/>
          </p:nvPr>
        </p:nvSpPr>
        <p:spPr/>
        <p:txBody>
          <a:bodyPr/>
          <a:lstStyle/>
          <a:p>
            <a:fld id="{34D62D73-6F74-4155-B3B6-1B1073277451}" type="slidenum">
              <a:rPr lang="en-US" smtClean="0"/>
              <a:pPr/>
              <a:t>15</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L2</a:t>
            </a:r>
            <a:r>
              <a:rPr lang="en-US" baseline="0" dirty="0" smtClean="0"/>
              <a:t> memory has been configured. The next question is how to configure L2 cache.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34D62D73-6F74-4155-B3B6-1B1073277451}" type="slidenum">
              <a:rPr lang="en-US" smtClean="0"/>
              <a:pPr/>
              <a:t>16</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authors’ solution</a:t>
            </a:r>
            <a:r>
              <a:rPr lang="en-US" baseline="0" dirty="0" smtClean="0"/>
              <a:t> to this problem is to utilize the temporal locality in encoding codes, i.e., change the frame level MB loop into three MB level loops. </a:t>
            </a:r>
          </a:p>
          <a:p>
            <a:endParaRPr lang="en-US" baseline="0" dirty="0" smtClean="0"/>
          </a:p>
          <a:p>
            <a:r>
              <a:rPr lang="en-US" baseline="0" dirty="0" smtClean="0"/>
              <a:t>The first loop, the second, the third…</a:t>
            </a:r>
          </a:p>
          <a:p>
            <a:endParaRPr lang="en-US" baseline="0" dirty="0" smtClean="0"/>
          </a:p>
          <a:p>
            <a:r>
              <a:rPr lang="en-US" baseline="0" dirty="0" smtClean="0"/>
              <a:t>And for each of three loop, its size is smaller than the size of L1P.</a:t>
            </a:r>
          </a:p>
          <a:p>
            <a:endParaRPr lang="en-US" baseline="0" dirty="0" smtClean="0"/>
          </a:p>
          <a:p>
            <a:r>
              <a:rPr lang="en-US" baseline="0" dirty="0" smtClean="0"/>
              <a:t>The loop continues when all the MBs brought from one DMA transfer have been processed.  </a:t>
            </a:r>
            <a:endParaRPr lang="en-US" dirty="0"/>
          </a:p>
        </p:txBody>
      </p:sp>
      <p:sp>
        <p:nvSpPr>
          <p:cNvPr id="4" name="Slide Number Placeholder 3"/>
          <p:cNvSpPr>
            <a:spLocks noGrp="1"/>
          </p:cNvSpPr>
          <p:nvPr>
            <p:ph type="sldNum" sz="quarter" idx="10"/>
          </p:nvPr>
        </p:nvSpPr>
        <p:spPr/>
        <p:txBody>
          <a:bodyPr/>
          <a:lstStyle/>
          <a:p>
            <a:fld id="{34D62D73-6F74-4155-B3B6-1B1073277451}" type="slidenum">
              <a:rPr lang="en-US" smtClean="0"/>
              <a:pPr/>
              <a:t>17</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30% cache miss reduction</a:t>
            </a:r>
            <a:endParaRPr lang="en-US" dirty="0"/>
          </a:p>
        </p:txBody>
      </p:sp>
      <p:sp>
        <p:nvSpPr>
          <p:cNvPr id="4" name="Slide Number Placeholder 3"/>
          <p:cNvSpPr>
            <a:spLocks noGrp="1"/>
          </p:cNvSpPr>
          <p:nvPr>
            <p:ph type="sldNum" sz="quarter" idx="10"/>
          </p:nvPr>
        </p:nvSpPr>
        <p:spPr/>
        <p:txBody>
          <a:bodyPr/>
          <a:lstStyle/>
          <a:p>
            <a:fld id="{34D62D73-6F74-4155-B3B6-1B1073277451}" type="slidenum">
              <a:rPr lang="en-US" smtClean="0"/>
              <a:pPr/>
              <a:t>19</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Several standard</a:t>
            </a:r>
            <a:r>
              <a:rPr lang="en-US" baseline="0" dirty="0" smtClean="0"/>
              <a:t> video test sequences.</a:t>
            </a:r>
            <a:endParaRPr lang="en-US" dirty="0"/>
          </a:p>
        </p:txBody>
      </p:sp>
      <p:sp>
        <p:nvSpPr>
          <p:cNvPr id="4" name="Slide Number Placeholder 3"/>
          <p:cNvSpPr>
            <a:spLocks noGrp="1"/>
          </p:cNvSpPr>
          <p:nvPr>
            <p:ph type="sldNum" sz="quarter" idx="10"/>
          </p:nvPr>
        </p:nvSpPr>
        <p:spPr/>
        <p:txBody>
          <a:bodyPr/>
          <a:lstStyle/>
          <a:p>
            <a:fld id="{34D62D73-6F74-4155-B3B6-1B1073277451}" type="slidenum">
              <a:rPr lang="en-US" smtClean="0"/>
              <a:pPr/>
              <a:t>20</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Scene 1: lowest</a:t>
            </a:r>
            <a:r>
              <a:rPr lang="en-US" baseline="0" dirty="0" smtClean="0"/>
              <a:t> frame rate, but most significant improvements. (How L2 is configured for comparison method?)</a:t>
            </a:r>
            <a:endParaRPr lang="en-US" dirty="0"/>
          </a:p>
        </p:txBody>
      </p:sp>
      <p:sp>
        <p:nvSpPr>
          <p:cNvPr id="4" name="Slide Number Placeholder 3"/>
          <p:cNvSpPr>
            <a:spLocks noGrp="1"/>
          </p:cNvSpPr>
          <p:nvPr>
            <p:ph type="sldNum" sz="quarter" idx="10"/>
          </p:nvPr>
        </p:nvSpPr>
        <p:spPr/>
        <p:txBody>
          <a:bodyPr/>
          <a:lstStyle/>
          <a:p>
            <a:fld id="{34D62D73-6F74-4155-B3B6-1B1073277451}" type="slidenum">
              <a:rPr lang="en-US" smtClean="0"/>
              <a:pPr/>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Understanding the video encoding basics</a:t>
            </a:r>
            <a:r>
              <a:rPr lang="en-US" baseline="0" dirty="0" smtClean="0"/>
              <a:t> is important in order to understand the implementation design.</a:t>
            </a:r>
            <a:endParaRPr lang="en-US" dirty="0"/>
          </a:p>
        </p:txBody>
      </p:sp>
      <p:sp>
        <p:nvSpPr>
          <p:cNvPr id="4" name="Slide Number Placeholder 3"/>
          <p:cNvSpPr>
            <a:spLocks noGrp="1"/>
          </p:cNvSpPr>
          <p:nvPr>
            <p:ph type="sldNum" sz="quarter" idx="10"/>
          </p:nvPr>
        </p:nvSpPr>
        <p:spPr/>
        <p:txBody>
          <a:bodyPr/>
          <a:lstStyle/>
          <a:p>
            <a:fld id="{34D62D73-6F74-4155-B3B6-1B1073277451}"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DM642 is a fixed point video-application</a:t>
            </a:r>
            <a:r>
              <a:rPr lang="en-US" baseline="0" dirty="0" smtClean="0"/>
              <a:t> oriented DSP. It features a VLIW processor with a performance of up to 5760MIPS@720MHz</a:t>
            </a:r>
            <a:r>
              <a:rPr lang="en-US" baseline="0" dirty="0" smtClean="0"/>
              <a:t>.</a:t>
            </a:r>
          </a:p>
          <a:p>
            <a:endParaRPr lang="en-US" baseline="0" dirty="0" smtClean="0"/>
          </a:p>
          <a:p>
            <a:r>
              <a:rPr lang="en-US" baseline="0" dirty="0" smtClean="0"/>
              <a:t>On Wednesday’s presentation, we see 8 channel CIF decoding.</a:t>
            </a:r>
            <a:endParaRPr lang="en-US" dirty="0"/>
          </a:p>
        </p:txBody>
      </p:sp>
      <p:sp>
        <p:nvSpPr>
          <p:cNvPr id="4" name="Slide Number Placeholder 3"/>
          <p:cNvSpPr>
            <a:spLocks noGrp="1"/>
          </p:cNvSpPr>
          <p:nvPr>
            <p:ph type="sldNum" sz="quarter" idx="10"/>
          </p:nvPr>
        </p:nvSpPr>
        <p:spPr/>
        <p:txBody>
          <a:bodyPr/>
          <a:lstStyle/>
          <a:p>
            <a:fld id="{34D62D73-6F74-4155-B3B6-1B1073277451}"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 C6x1x CPU interfaces directly to a dedicated level-one program (L1P) and data (L1D) cache.</a:t>
            </a:r>
            <a:br>
              <a:rPr lang="en-US" sz="1200" kern="1200" dirty="0" smtClean="0">
                <a:solidFill>
                  <a:schemeClr val="tx1"/>
                </a:solidFill>
                <a:latin typeface="+mn-lt"/>
                <a:ea typeface="+mn-ea"/>
                <a:cs typeface="+mn-cs"/>
              </a:rPr>
            </a:br>
            <a:r>
              <a:rPr lang="en-US" sz="1200" kern="1200" dirty="0" smtClean="0">
                <a:solidFill>
                  <a:schemeClr val="tx1"/>
                </a:solidFill>
                <a:latin typeface="+mn-lt"/>
                <a:ea typeface="+mn-ea"/>
                <a:cs typeface="+mn-cs"/>
              </a:rPr>
              <a:t>These L1 caches operate at the same speed as the CPU.</a:t>
            </a:r>
          </a:p>
          <a:p>
            <a:r>
              <a:rPr lang="en-US" sz="1200" kern="1200" dirty="0" smtClean="0">
                <a:solidFill>
                  <a:schemeClr val="tx1"/>
                </a:solidFill>
                <a:latin typeface="+mn-lt"/>
                <a:ea typeface="+mn-ea"/>
                <a:cs typeface="+mn-cs"/>
              </a:rPr>
              <a:t/>
            </a:r>
            <a:br>
              <a:rPr lang="en-US" sz="1200" kern="1200" dirty="0" smtClean="0">
                <a:solidFill>
                  <a:schemeClr val="tx1"/>
                </a:solidFill>
                <a:latin typeface="+mn-lt"/>
                <a:ea typeface="+mn-ea"/>
                <a:cs typeface="+mn-cs"/>
              </a:rPr>
            </a:br>
            <a:r>
              <a:rPr lang="en-US" sz="1200" kern="1200" dirty="0" smtClean="0">
                <a:solidFill>
                  <a:schemeClr val="tx1"/>
                </a:solidFill>
                <a:latin typeface="+mn-lt"/>
                <a:ea typeface="+mn-ea"/>
                <a:cs typeface="+mn-cs"/>
              </a:rPr>
              <a:t>The L1P operates as a direct-mapped cache. It is readable only. The L1D is a two-way set</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associative cache. The L1 memories are connected to a second-level memory of on-chip</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memory called L2. L2 is a unified memory block that contains both program and data. The L2</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cache serves as a bridge between the L1 and off-chip memory.</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A 256KB</a:t>
            </a:r>
            <a:r>
              <a:rPr lang="en-US" sz="1200" kern="1200" baseline="0" dirty="0" smtClean="0">
                <a:solidFill>
                  <a:schemeClr val="tx1"/>
                </a:solidFill>
                <a:latin typeface="+mn-lt"/>
                <a:ea typeface="+mn-ea"/>
                <a:cs typeface="+mn-cs"/>
              </a:rPr>
              <a:t> internal SRAM can be configured into a L2 cache, or a combination of two.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When cache miss happens in L2, the pipeline will wait for around 8 clocks. So it is important to reduce cache miss in order to improve the performance.</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In this paper, the authors adjust the algorithm flow the reduce the L1D/P caches misses. The authors also propose a method to regulate the L2 cache to improve the overall performance.</a:t>
            </a:r>
            <a:endParaRPr lang="en-US" dirty="0"/>
          </a:p>
        </p:txBody>
      </p:sp>
      <p:sp>
        <p:nvSpPr>
          <p:cNvPr id="4" name="Slide Number Placeholder 3"/>
          <p:cNvSpPr>
            <a:spLocks noGrp="1"/>
          </p:cNvSpPr>
          <p:nvPr>
            <p:ph type="sldNum" sz="quarter" idx="10"/>
          </p:nvPr>
        </p:nvSpPr>
        <p:spPr/>
        <p:txBody>
          <a:bodyPr/>
          <a:lstStyle/>
          <a:p>
            <a:fld id="{34D62D73-6F74-4155-B3B6-1B1073277451}"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figure shows a typical video sequence</a:t>
            </a:r>
            <a:r>
              <a:rPr lang="en-US" baseline="0" dirty="0" smtClean="0"/>
              <a:t> hierarchy. </a:t>
            </a:r>
          </a:p>
          <a:p>
            <a:endParaRPr lang="en-US" baseline="0" dirty="0" smtClean="0"/>
          </a:p>
          <a:p>
            <a:r>
              <a:rPr lang="en-US" baseline="0" dirty="0" smtClean="0"/>
              <a:t>At the top level, is the video sequence, which contains all individual video frames or fields.</a:t>
            </a:r>
          </a:p>
          <a:p>
            <a:endParaRPr lang="en-US" baseline="0" dirty="0" smtClean="0"/>
          </a:p>
          <a:p>
            <a:r>
              <a:rPr lang="en-US" dirty="0" smtClean="0"/>
              <a:t>Each coded video sequence consists of successive GOPs. The GOP is a group of successive pictures within a coded video stream. GOP structure specifies the order in which independently</a:t>
            </a:r>
            <a:r>
              <a:rPr lang="en-US" baseline="0" dirty="0" smtClean="0"/>
              <a:t> coded and </a:t>
            </a:r>
            <a:r>
              <a:rPr lang="en-US" baseline="0" dirty="0" err="1" smtClean="0"/>
              <a:t>predictively</a:t>
            </a:r>
            <a:r>
              <a:rPr lang="en-US" baseline="0" dirty="0" smtClean="0"/>
              <a:t> coded frames are arranged. </a:t>
            </a:r>
          </a:p>
          <a:p>
            <a:endParaRPr lang="en-US" baseline="0" dirty="0" smtClean="0"/>
          </a:p>
          <a:p>
            <a:r>
              <a:rPr lang="en-US" baseline="0" dirty="0" smtClean="0"/>
              <a:t>A video picture, or frame, or field usual contains several slices, which in turn consists of several </a:t>
            </a:r>
            <a:r>
              <a:rPr lang="en-US" baseline="0" dirty="0" err="1" smtClean="0"/>
              <a:t>Macroblocks</a:t>
            </a:r>
            <a:r>
              <a:rPr lang="en-US" baseline="0" dirty="0" smtClean="0"/>
              <a:t>. An MB is a group of pixels which usually have a size of 16x16 pixels. MB is the basic unit of motion estimation/compensation, which we will cover soon. A MB can be further divided into smaller units, which is called blocks. Block is the basic unit for spatial domain to frequency domain transformation (DCT, integer transform in H.264</a:t>
            </a:r>
            <a:r>
              <a:rPr lang="en-US" baseline="0" dirty="0" smtClean="0"/>
              <a:t>).\</a:t>
            </a:r>
          </a:p>
          <a:p>
            <a:endParaRPr lang="en-US" baseline="0" dirty="0" smtClean="0"/>
          </a:p>
          <a:p>
            <a:r>
              <a:rPr lang="en-US" baseline="0" smtClean="0"/>
              <a:t>BASIC UNIT: GOP/SLICE/MB/BLOCK</a:t>
            </a:r>
            <a:endParaRPr lang="en-US" baseline="0" dirty="0" smtClean="0"/>
          </a:p>
        </p:txBody>
      </p:sp>
      <p:sp>
        <p:nvSpPr>
          <p:cNvPr id="4" name="Slide Number Placeholder 3"/>
          <p:cNvSpPr>
            <a:spLocks noGrp="1"/>
          </p:cNvSpPr>
          <p:nvPr>
            <p:ph type="sldNum" sz="quarter" idx="10"/>
          </p:nvPr>
        </p:nvSpPr>
        <p:spPr/>
        <p:txBody>
          <a:bodyPr/>
          <a:lstStyle/>
          <a:p>
            <a:fld id="{34D62D73-6F74-4155-B3B6-1B1073277451}"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 a video encoder do is usually</a:t>
            </a:r>
            <a:r>
              <a:rPr lang="en-US" baseline="0" dirty="0" smtClean="0"/>
              <a:t> compressing, i.e., representing the input video in an efficient way, for digital video, that is to use less bits, while maintaining a good perceptual quality. Video encoder achieves this by removing redundancy in input video signals. </a:t>
            </a:r>
          </a:p>
          <a:p>
            <a:endParaRPr lang="en-US" baseline="0" dirty="0" smtClean="0"/>
          </a:p>
          <a:p>
            <a:r>
              <a:rPr lang="en-US" baseline="0" dirty="0" smtClean="0"/>
              <a:t>There are two kinds of redundancy. One is spatial redundancy, i.e., neighboring pixels in natural images are usually similar. Translated into frequency domain, it means most of the signal energy is concentrated on low frequency part. This is exploited by still image compression schemes, for example, jpeg standards. The basic steps are divide the image into MBs, and perform transform to each MB, following by quantization of transformation coefficients. By doing this, we represent the image via far less bits, while without causing </a:t>
            </a:r>
            <a:r>
              <a:rPr lang="en-US" baseline="0" dirty="0" err="1" smtClean="0"/>
              <a:t>servere</a:t>
            </a:r>
            <a:r>
              <a:rPr lang="en-US" baseline="0" dirty="0" smtClean="0"/>
              <a:t> quality degradation. This tech is also used in video coding. Frame coded in this fashion is called Intra frame because its coding is independent of neighboring frames.</a:t>
            </a:r>
          </a:p>
          <a:p>
            <a:endParaRPr lang="en-US" baseline="0" dirty="0" smtClean="0"/>
          </a:p>
          <a:p>
            <a:r>
              <a:rPr lang="en-US" baseline="0" dirty="0" smtClean="0"/>
              <a:t>For video coding, we have another dimension of redundancy to utilize: temporal redundancy, i.e., the similarity between neighboring frames. Take these three frames as an example, if the first frame is coded as a intra frame, instead of transmit both the house and the person, the encoder tell the decoder that, use previous frame as a reference, and I am going to only transmit the person, i.e., only the difference between two frames are transmitted. By doing this, we require less bits to represent a frame and a frame coded in this </a:t>
            </a:r>
            <a:r>
              <a:rPr lang="en-US" baseline="0" dirty="0" err="1" smtClean="0"/>
              <a:t>fasion</a:t>
            </a:r>
            <a:r>
              <a:rPr lang="en-US" baseline="0" dirty="0" smtClean="0"/>
              <a:t> is called a inter frame because it is dependent on </a:t>
            </a:r>
            <a:r>
              <a:rPr lang="en-US" baseline="0" dirty="0" err="1" smtClean="0"/>
              <a:t>neghboring</a:t>
            </a:r>
            <a:r>
              <a:rPr lang="en-US" baseline="0" dirty="0" smtClean="0"/>
              <a:t> frames. </a:t>
            </a:r>
            <a:endParaRPr lang="en-US" dirty="0" smtClean="0"/>
          </a:p>
          <a:p>
            <a:endParaRPr lang="en-US" dirty="0" smtClean="0"/>
          </a:p>
          <a:p>
            <a:endParaRPr lang="en-US" dirty="0" smtClean="0"/>
          </a:p>
          <a:p>
            <a:r>
              <a:rPr lang="en-US" dirty="0" smtClean="0"/>
              <a:t>Intra frame: spatial redundancy</a:t>
            </a:r>
          </a:p>
          <a:p>
            <a:r>
              <a:rPr lang="en-US" dirty="0" smtClean="0"/>
              <a:t>Inter frame: temporal redundancy</a:t>
            </a:r>
            <a:endParaRPr lang="en-US" dirty="0"/>
          </a:p>
        </p:txBody>
      </p:sp>
      <p:sp>
        <p:nvSpPr>
          <p:cNvPr id="4" name="Slide Number Placeholder 3"/>
          <p:cNvSpPr>
            <a:spLocks noGrp="1"/>
          </p:cNvSpPr>
          <p:nvPr>
            <p:ph type="sldNum" sz="quarter" idx="10"/>
          </p:nvPr>
        </p:nvSpPr>
        <p:spPr/>
        <p:txBody>
          <a:bodyPr/>
          <a:lstStyle/>
          <a:p>
            <a:fld id="{34D62D73-6F74-4155-B3B6-1B1073277451}"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can further utilize the temporal</a:t>
            </a:r>
            <a:r>
              <a:rPr lang="en-US" baseline="0" dirty="0" smtClean="0"/>
              <a:t> redundancy by using a technique called motion estimation. The intuition behind motion estimation is that if we can find the trajectory of the moving object in a video sequence, we can use previous frame as a reference, and only send the displacement of the moving object. By doing this, we save more bits for representing current frame. </a:t>
            </a:r>
          </a:p>
          <a:p>
            <a:endParaRPr lang="en-US" baseline="0" dirty="0" smtClean="0"/>
          </a:p>
          <a:p>
            <a:r>
              <a:rPr lang="en-US" baseline="0" dirty="0" smtClean="0"/>
              <a:t>To find out the motion, for each MB in current frame, we will search in the reference frame within a predefined search window, or called blocking matching search area, to find out the best matching MB. The displacement between current MB and the best matching MB is called motion vector. It is the motion vector that is actually coded in the final </a:t>
            </a:r>
            <a:r>
              <a:rPr lang="en-US" baseline="0" dirty="0" err="1" smtClean="0"/>
              <a:t>bitstreams</a:t>
            </a:r>
            <a:r>
              <a:rPr lang="en-US" baseline="0" dirty="0" smtClean="0"/>
              <a:t>. At the decoder side, with the knowledge of reference frame and motion vector, current frame can be recovered. This is called motion compensation.</a:t>
            </a:r>
          </a:p>
          <a:p>
            <a:endParaRPr lang="en-US" baseline="0" dirty="0" smtClean="0"/>
          </a:p>
          <a:p>
            <a:r>
              <a:rPr lang="en-US" baseline="0" dirty="0" smtClean="0"/>
              <a:t>To obtain accurate motion vector, the reference frame may need to interpolated such that half pixel or even quarter pixel motion vector can be computed.</a:t>
            </a:r>
            <a:endParaRPr lang="en-US" dirty="0" smtClean="0"/>
          </a:p>
          <a:p>
            <a:endParaRPr lang="en-US" dirty="0" smtClean="0"/>
          </a:p>
          <a:p>
            <a:r>
              <a:rPr lang="en-US" dirty="0" smtClean="0"/>
              <a:t>Motion estimation is the most computation intensive</a:t>
            </a:r>
            <a:r>
              <a:rPr lang="en-US" baseline="0" dirty="0" smtClean="0"/>
              <a:t> block in video encoder. Usually it occupies more than 50% of cycles. So the optimization of a video encoder pretty much depends on how will you optimize motion estimation</a:t>
            </a:r>
            <a:r>
              <a:rPr lang="en-US" baseline="0" dirty="0" smtClean="0"/>
              <a:t>.</a:t>
            </a:r>
          </a:p>
          <a:p>
            <a:endParaRPr lang="en-US" baseline="0" dirty="0" smtClean="0"/>
          </a:p>
          <a:p>
            <a:r>
              <a:rPr lang="en-US" baseline="0" dirty="0" smtClean="0"/>
              <a:t>Motion estimation only happens in encoder. That one of the flexibility of video encoder.</a:t>
            </a:r>
            <a:endParaRPr lang="en-US" dirty="0" smtClean="0"/>
          </a:p>
          <a:p>
            <a:endParaRPr lang="en-US" dirty="0" smtClean="0"/>
          </a:p>
          <a:p>
            <a:r>
              <a:rPr lang="en-US" dirty="0" smtClean="0"/>
              <a:t>Motion estimation</a:t>
            </a:r>
          </a:p>
          <a:p>
            <a:r>
              <a:rPr lang="en-US" dirty="0" smtClean="0"/>
              <a:t>Motion</a:t>
            </a:r>
            <a:r>
              <a:rPr lang="en-US" baseline="0" dirty="0" smtClean="0"/>
              <a:t> compensation</a:t>
            </a:r>
          </a:p>
          <a:p>
            <a:r>
              <a:rPr lang="en-US" baseline="0" dirty="0" smtClean="0"/>
              <a:t>Most computation intensive job in video encoding</a:t>
            </a:r>
            <a:endParaRPr lang="en-US" dirty="0"/>
          </a:p>
        </p:txBody>
      </p:sp>
      <p:sp>
        <p:nvSpPr>
          <p:cNvPr id="4" name="Slide Number Placeholder 3"/>
          <p:cNvSpPr>
            <a:spLocks noGrp="1"/>
          </p:cNvSpPr>
          <p:nvPr>
            <p:ph type="sldNum" sz="quarter" idx="10"/>
          </p:nvPr>
        </p:nvSpPr>
        <p:spPr/>
        <p:txBody>
          <a:bodyPr/>
          <a:lstStyle/>
          <a:p>
            <a:fld id="{34D62D73-6F74-4155-B3B6-1B1073277451}"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figure shows</a:t>
            </a:r>
            <a:r>
              <a:rPr lang="en-US" baseline="0" dirty="0" smtClean="0"/>
              <a:t> a complete diagram of a video encoder. It consists of all the basic tools, like transformation, quantization, me/mc, entropy encoding.</a:t>
            </a:r>
          </a:p>
          <a:p>
            <a:endParaRPr lang="en-US" baseline="0" dirty="0" smtClean="0"/>
          </a:p>
          <a:p>
            <a:r>
              <a:rPr lang="en-US" dirty="0" smtClean="0"/>
              <a:t>This</a:t>
            </a:r>
            <a:r>
              <a:rPr lang="en-US" baseline="0" dirty="0" smtClean="0"/>
              <a:t> paper focuses on me/mc. Besides they requires a lot computation, the data movement poses another challenge. </a:t>
            </a:r>
            <a:r>
              <a:rPr lang="en-US" baseline="0" dirty="0" err="1" smtClean="0"/>
              <a:t>Onchip</a:t>
            </a:r>
            <a:r>
              <a:rPr lang="en-US" baseline="0" dirty="0" smtClean="0"/>
              <a:t> memory of DSP usually is not big enough to hold a whole frame, reducing the data exchange between on chip memory and external memory will have a huge impact on the final performance.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34D62D73-6F74-4155-B3B6-1B1073277451}"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YUV:</a:t>
            </a:r>
            <a:r>
              <a:rPr lang="en-US" baseline="0" dirty="0" smtClean="0"/>
              <a:t> luminance and chrominance.</a:t>
            </a:r>
            <a:endParaRPr lang="en-US" dirty="0" smtClean="0"/>
          </a:p>
          <a:p>
            <a:endParaRPr lang="en-US" dirty="0" smtClean="0"/>
          </a:p>
          <a:p>
            <a:r>
              <a:rPr lang="en-US" dirty="0" smtClean="0"/>
              <a:t>In </a:t>
            </a:r>
            <a:r>
              <a:rPr lang="en-US" b="1" dirty="0" smtClean="0"/>
              <a:t>4:2:0</a:t>
            </a:r>
            <a:r>
              <a:rPr lang="en-US" b="0" dirty="0" smtClean="0"/>
              <a:t>,</a:t>
            </a:r>
            <a:r>
              <a:rPr lang="en-US" b="0" baseline="0" dirty="0" smtClean="0"/>
              <a:t> </a:t>
            </a:r>
            <a:r>
              <a:rPr lang="en-US" dirty="0" err="1" smtClean="0"/>
              <a:t>Cb</a:t>
            </a:r>
            <a:r>
              <a:rPr lang="en-US" dirty="0" smtClean="0"/>
              <a:t> and Cr each has half the horizontal and vertical resolution of Y; that is, for every four Y samples, we have one </a:t>
            </a:r>
            <a:r>
              <a:rPr lang="en-US" dirty="0" err="1" smtClean="0"/>
              <a:t>Cb</a:t>
            </a:r>
            <a:r>
              <a:rPr lang="en-US" dirty="0" smtClean="0"/>
              <a:t> and one Cr sample as shown below. </a:t>
            </a:r>
          </a:p>
          <a:p>
            <a:endParaRPr lang="en-US" dirty="0" smtClean="0"/>
          </a:p>
          <a:p>
            <a:r>
              <a:rPr lang="en-US" dirty="0" smtClean="0"/>
              <a:t>We see that a true-color RGB image requires 24 bits / pixel to store but its corresponding </a:t>
            </a:r>
            <a:r>
              <a:rPr lang="en-US" b="1" dirty="0" smtClean="0"/>
              <a:t>4:2:0</a:t>
            </a:r>
            <a:r>
              <a:rPr lang="en-US" dirty="0" smtClean="0"/>
              <a:t> format only requires 12 bits / pixel. So when we convert an RGB image to the </a:t>
            </a:r>
            <a:r>
              <a:rPr lang="en-US" b="1" dirty="0" smtClean="0"/>
              <a:t>4:2:0</a:t>
            </a:r>
            <a:r>
              <a:rPr lang="en-US" dirty="0" smtClean="0"/>
              <a:t> sampling format, we have already compressed the image by a factor of two. Actually, such a process is called down sampling and is the first thing we need to do when we compress an image or a video. </a:t>
            </a:r>
          </a:p>
          <a:p>
            <a:endParaRPr lang="en-US" dirty="0"/>
          </a:p>
        </p:txBody>
      </p:sp>
      <p:sp>
        <p:nvSpPr>
          <p:cNvPr id="4" name="Slide Number Placeholder 3"/>
          <p:cNvSpPr>
            <a:spLocks noGrp="1"/>
          </p:cNvSpPr>
          <p:nvPr>
            <p:ph type="sldNum" sz="quarter" idx="10"/>
          </p:nvPr>
        </p:nvSpPr>
        <p:spPr/>
        <p:txBody>
          <a:bodyPr/>
          <a:lstStyle/>
          <a:p>
            <a:fld id="{34D62D73-6F74-4155-B3B6-1B1073277451}"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r>
              <a:rPr lang="en-US" smtClean="0"/>
              <a:t>4/2/2010</a:t>
            </a:r>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4/2/2010</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4/2/2010</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4/2/2010</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r>
              <a:rPr lang="en-US" smtClean="0"/>
              <a:t>4/2/2010</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r>
              <a:rPr lang="en-US" smtClean="0"/>
              <a:t>4/2/2010</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r>
              <a:rPr lang="en-US" smtClean="0"/>
              <a:t>4/2/2010</a:t>
            </a:r>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r>
              <a:rPr lang="en-US" smtClean="0"/>
              <a:t>4/2/2010</a:t>
            </a:r>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4/2/2010</a:t>
            </a:r>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r>
              <a:rPr lang="en-US" smtClean="0"/>
              <a:t>4/2/2010</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r>
              <a:rPr lang="en-US" smtClean="0"/>
              <a:t>4/2/2010</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4/2/2010</a:t>
            </a: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371600"/>
            <a:ext cx="7851648" cy="1828800"/>
          </a:xfrm>
        </p:spPr>
        <p:txBody>
          <a:bodyPr>
            <a:normAutofit fontScale="90000"/>
          </a:bodyPr>
          <a:lstStyle/>
          <a:p>
            <a:r>
              <a:rPr lang="en-US" dirty="0" smtClean="0"/>
              <a:t>Cache Optimization for Real Time MPEG-4 </a:t>
            </a:r>
            <a:r>
              <a:rPr lang="en-US" dirty="0" smtClean="0">
                <a:solidFill>
                  <a:schemeClr val="bg2">
                    <a:lumMod val="20000"/>
                    <a:lumOff val="80000"/>
                  </a:schemeClr>
                </a:solidFill>
              </a:rPr>
              <a:t>ENCODER</a:t>
            </a:r>
            <a:endParaRPr lang="en-US" dirty="0">
              <a:solidFill>
                <a:schemeClr val="bg2">
                  <a:lumMod val="20000"/>
                  <a:lumOff val="80000"/>
                </a:schemeClr>
              </a:solidFill>
            </a:endParaRPr>
          </a:p>
        </p:txBody>
      </p:sp>
      <p:sp>
        <p:nvSpPr>
          <p:cNvPr id="3" name="Subtitle 2"/>
          <p:cNvSpPr>
            <a:spLocks noGrp="1"/>
          </p:cNvSpPr>
          <p:nvPr>
            <p:ph type="subTitle" idx="1"/>
          </p:nvPr>
        </p:nvSpPr>
        <p:spPr/>
        <p:txBody>
          <a:bodyPr>
            <a:normAutofit fontScale="92500" lnSpcReduction="10000"/>
          </a:bodyPr>
          <a:lstStyle/>
          <a:p>
            <a:endParaRPr lang="en-US" sz="1800" dirty="0" smtClean="0"/>
          </a:p>
          <a:p>
            <a:endParaRPr lang="en-US" sz="1800" dirty="0" smtClean="0"/>
          </a:p>
          <a:p>
            <a:r>
              <a:rPr lang="en-US" sz="1800" dirty="0" smtClean="0"/>
              <a:t>EEL 6935 Embedded Systems</a:t>
            </a:r>
          </a:p>
          <a:p>
            <a:r>
              <a:rPr lang="en-US" sz="1800" dirty="0" smtClean="0"/>
              <a:t> Long Presentation 2</a:t>
            </a:r>
          </a:p>
          <a:p>
            <a:r>
              <a:rPr lang="en-US" sz="1800" dirty="0" smtClean="0"/>
              <a:t>Group Member: Qin Chen, Xiang Mao</a:t>
            </a:r>
          </a:p>
          <a:p>
            <a:r>
              <a:rPr lang="en-US" sz="1800" dirty="0" smtClean="0"/>
              <a:t>ECE@UFL</a:t>
            </a:r>
          </a:p>
        </p:txBody>
      </p:sp>
      <p:sp>
        <p:nvSpPr>
          <p:cNvPr id="4" name="Date Placeholder 3"/>
          <p:cNvSpPr>
            <a:spLocks noGrp="1"/>
          </p:cNvSpPr>
          <p:nvPr>
            <p:ph type="dt" sz="half" idx="10"/>
          </p:nvPr>
        </p:nvSpPr>
        <p:spPr/>
        <p:txBody>
          <a:bodyPr/>
          <a:lstStyle/>
          <a:p>
            <a:r>
              <a:rPr lang="en-US" dirty="0" smtClean="0"/>
              <a:t>4/2/2010</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Video Encoder vs. Decoder	</a:t>
            </a:r>
            <a:endParaRPr lang="en-US" dirty="0"/>
          </a:p>
        </p:txBody>
      </p:sp>
      <p:sp>
        <p:nvSpPr>
          <p:cNvPr id="3" name="Content Placeholder 2"/>
          <p:cNvSpPr>
            <a:spLocks noGrp="1"/>
          </p:cNvSpPr>
          <p:nvPr>
            <p:ph idx="1"/>
          </p:nvPr>
        </p:nvSpPr>
        <p:spPr/>
        <p:txBody>
          <a:bodyPr/>
          <a:lstStyle/>
          <a:p>
            <a:r>
              <a:rPr lang="en-US" dirty="0" smtClean="0"/>
              <a:t>Video standards (MPEG-2/4, H.263/4) only define decoder operation, i.e., the </a:t>
            </a:r>
            <a:r>
              <a:rPr lang="en-US" dirty="0" err="1" smtClean="0"/>
              <a:t>bitstream</a:t>
            </a:r>
            <a:r>
              <a:rPr lang="en-US" dirty="0" smtClean="0"/>
              <a:t> syntax and the interpretation of the </a:t>
            </a:r>
            <a:r>
              <a:rPr lang="en-US" dirty="0" err="1" smtClean="0"/>
              <a:t>bitstream</a:t>
            </a:r>
            <a:endParaRPr lang="en-US" dirty="0" smtClean="0"/>
          </a:p>
          <a:p>
            <a:r>
              <a:rPr lang="en-US" dirty="0" smtClean="0"/>
              <a:t>Encoder has the flexibility to choose from available coding tools, as long as the encoded </a:t>
            </a:r>
            <a:r>
              <a:rPr lang="en-US" dirty="0" err="1" smtClean="0"/>
              <a:t>bitstream</a:t>
            </a:r>
            <a:r>
              <a:rPr lang="en-US" dirty="0" smtClean="0"/>
              <a:t> has valid syntax</a:t>
            </a:r>
          </a:p>
          <a:p>
            <a:r>
              <a:rPr lang="en-US" dirty="0" smtClean="0"/>
              <a:t>Encoder may have different optimization target:</a:t>
            </a:r>
          </a:p>
          <a:p>
            <a:pPr lvl="1"/>
            <a:r>
              <a:rPr lang="en-US" dirty="0" err="1" smtClean="0"/>
              <a:t>Bitrate</a:t>
            </a:r>
            <a:r>
              <a:rPr lang="en-US" dirty="0" smtClean="0"/>
              <a:t>, quality, complexity, power consumption, etc</a:t>
            </a:r>
          </a:p>
          <a:p>
            <a:r>
              <a:rPr lang="en-US" dirty="0" smtClean="0"/>
              <a:t>Usually  encoder is more complex than decoder, due to motion estimation, and DCT, etc</a:t>
            </a:r>
          </a:p>
        </p:txBody>
      </p:sp>
      <p:sp>
        <p:nvSpPr>
          <p:cNvPr id="4" name="Date Placeholder 3"/>
          <p:cNvSpPr>
            <a:spLocks noGrp="1"/>
          </p:cNvSpPr>
          <p:nvPr>
            <p:ph type="dt" sz="half" idx="10"/>
          </p:nvPr>
        </p:nvSpPr>
        <p:spPr/>
        <p:txBody>
          <a:bodyPr/>
          <a:lstStyle/>
          <a:p>
            <a:r>
              <a:rPr lang="en-US" smtClean="0"/>
              <a:t>4/2/2010</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YUV Color Space</a:t>
            </a:r>
            <a:endParaRPr lang="en-US" dirty="0"/>
          </a:p>
        </p:txBody>
      </p:sp>
      <p:pic>
        <p:nvPicPr>
          <p:cNvPr id="6" name="Content Placeholder 5" descr="ycbcr420.png"/>
          <p:cNvPicPr>
            <a:picLocks noGrp="1" noChangeAspect="1"/>
          </p:cNvPicPr>
          <p:nvPr>
            <p:ph sz="half" idx="1"/>
          </p:nvPr>
        </p:nvPicPr>
        <p:blipFill>
          <a:blip r:embed="rId3" cstate="print"/>
          <a:stretch>
            <a:fillRect/>
          </a:stretch>
        </p:blipFill>
        <p:spPr>
          <a:xfrm>
            <a:off x="4722254" y="2057400"/>
            <a:ext cx="3964546" cy="3909484"/>
          </a:xfrm>
        </p:spPr>
      </p:pic>
      <p:sp>
        <p:nvSpPr>
          <p:cNvPr id="8" name="Content Placeholder 7"/>
          <p:cNvSpPr>
            <a:spLocks noGrp="1"/>
          </p:cNvSpPr>
          <p:nvPr>
            <p:ph sz="half" idx="2"/>
          </p:nvPr>
        </p:nvSpPr>
        <p:spPr>
          <a:xfrm>
            <a:off x="457200" y="1920085"/>
            <a:ext cx="4038600" cy="4434840"/>
          </a:xfrm>
        </p:spPr>
        <p:txBody>
          <a:bodyPr/>
          <a:lstStyle/>
          <a:p>
            <a:r>
              <a:rPr lang="en-US" dirty="0" smtClean="0"/>
              <a:t>RGB</a:t>
            </a:r>
          </a:p>
          <a:p>
            <a:pPr lvl="1"/>
            <a:r>
              <a:rPr lang="en-US" dirty="0" smtClean="0"/>
              <a:t>3 bytes/pixel</a:t>
            </a:r>
          </a:p>
          <a:p>
            <a:r>
              <a:rPr lang="en-US" dirty="0" smtClean="0"/>
              <a:t>YUV420</a:t>
            </a:r>
          </a:p>
          <a:p>
            <a:pPr lvl="1"/>
            <a:r>
              <a:rPr lang="en-US" dirty="0" smtClean="0"/>
              <a:t>1+1/4+1/4=1.5 bytes/pixel</a:t>
            </a:r>
          </a:p>
          <a:p>
            <a:r>
              <a:rPr lang="en-US" dirty="0" smtClean="0"/>
              <a:t>For D1 resolution</a:t>
            </a:r>
          </a:p>
          <a:p>
            <a:pPr lvl="1"/>
            <a:r>
              <a:rPr lang="en-US" dirty="0" smtClean="0"/>
              <a:t>720 x 576 x 1.5 = </a:t>
            </a:r>
            <a:r>
              <a:rPr lang="en-US" dirty="0" smtClean="0"/>
              <a:t>607KB/frame</a:t>
            </a:r>
          </a:p>
          <a:p>
            <a:pPr lvl="1"/>
            <a:endParaRPr lang="en-US" dirty="0" smtClean="0"/>
          </a:p>
          <a:p>
            <a:pPr lvl="1"/>
            <a:endParaRPr lang="en-US" dirty="0" smtClean="0"/>
          </a:p>
          <a:p>
            <a:endParaRPr lang="en-US" dirty="0"/>
          </a:p>
        </p:txBody>
      </p:sp>
      <p:sp>
        <p:nvSpPr>
          <p:cNvPr id="4" name="Date Placeholder 3"/>
          <p:cNvSpPr>
            <a:spLocks noGrp="1"/>
          </p:cNvSpPr>
          <p:nvPr>
            <p:ph type="dt" sz="half" idx="10"/>
          </p:nvPr>
        </p:nvSpPr>
        <p:spPr/>
        <p:txBody>
          <a:bodyPr/>
          <a:lstStyle/>
          <a:p>
            <a:r>
              <a:rPr lang="en-US" smtClean="0"/>
              <a:t>4/2/2010</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1</a:t>
            </a:r>
            <a:endParaRPr lang="en-US" dirty="0"/>
          </a:p>
        </p:txBody>
      </p:sp>
      <p:sp>
        <p:nvSpPr>
          <p:cNvPr id="3" name="Content Placeholder 2"/>
          <p:cNvSpPr>
            <a:spLocks noGrp="1"/>
          </p:cNvSpPr>
          <p:nvPr>
            <p:ph idx="1"/>
          </p:nvPr>
        </p:nvSpPr>
        <p:spPr/>
        <p:txBody>
          <a:bodyPr/>
          <a:lstStyle/>
          <a:p>
            <a:r>
              <a:rPr lang="en-US" dirty="0" smtClean="0"/>
              <a:t>How to use the L2 cache efficiently for both data and codes?</a:t>
            </a:r>
          </a:p>
          <a:p>
            <a:pPr lvl="1"/>
            <a:r>
              <a:rPr lang="en-US" dirty="0" smtClean="0"/>
              <a:t>L2 cache size 256KB</a:t>
            </a:r>
          </a:p>
          <a:p>
            <a:pPr lvl="1"/>
            <a:r>
              <a:rPr lang="en-US" dirty="0" smtClean="0"/>
              <a:t>Configurable, can be set for memory or for cache</a:t>
            </a:r>
          </a:p>
          <a:p>
            <a:pPr lvl="1"/>
            <a:endParaRPr lang="en-US" dirty="0"/>
          </a:p>
        </p:txBody>
      </p:sp>
      <p:sp>
        <p:nvSpPr>
          <p:cNvPr id="4" name="Date Placeholder 3"/>
          <p:cNvSpPr>
            <a:spLocks noGrp="1"/>
          </p:cNvSpPr>
          <p:nvPr>
            <p:ph type="dt" sz="half" idx="10"/>
          </p:nvPr>
        </p:nvSpPr>
        <p:spPr/>
        <p:txBody>
          <a:bodyPr/>
          <a:lstStyle/>
          <a:p>
            <a:r>
              <a:rPr lang="en-US" smtClean="0"/>
              <a:t>4/2/2010</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Frame Data</a:t>
            </a:r>
            <a:endParaRPr lang="en-US" dirty="0"/>
          </a:p>
        </p:txBody>
      </p:sp>
      <p:sp>
        <p:nvSpPr>
          <p:cNvPr id="3" name="Content Placeholder 2"/>
          <p:cNvSpPr>
            <a:spLocks noGrp="1"/>
          </p:cNvSpPr>
          <p:nvPr>
            <p:ph idx="1"/>
          </p:nvPr>
        </p:nvSpPr>
        <p:spPr/>
        <p:txBody>
          <a:bodyPr/>
          <a:lstStyle/>
          <a:p>
            <a:r>
              <a:rPr lang="en-US" dirty="0" smtClean="0"/>
              <a:t>For encoding each frame, 3 frames need to be accessed</a:t>
            </a:r>
          </a:p>
          <a:p>
            <a:pPr lvl="1"/>
            <a:r>
              <a:rPr lang="en-US" dirty="0" smtClean="0"/>
              <a:t>Current frame</a:t>
            </a:r>
          </a:p>
          <a:p>
            <a:pPr lvl="1"/>
            <a:r>
              <a:rPr lang="en-US" dirty="0" smtClean="0"/>
              <a:t>Reference frame</a:t>
            </a:r>
          </a:p>
          <a:p>
            <a:pPr lvl="1"/>
            <a:r>
              <a:rPr lang="en-US" dirty="0" smtClean="0"/>
              <a:t>Reconstructed frame</a:t>
            </a:r>
          </a:p>
          <a:p>
            <a:r>
              <a:rPr lang="en-US" dirty="0" smtClean="0"/>
              <a:t>Size of one frame in D1 resolution</a:t>
            </a:r>
          </a:p>
          <a:p>
            <a:pPr lvl="1"/>
            <a:r>
              <a:rPr lang="en-US" dirty="0" smtClean="0"/>
              <a:t>720 x 576 x 1.5 = 607KB</a:t>
            </a:r>
          </a:p>
          <a:p>
            <a:r>
              <a:rPr lang="en-US" dirty="0" smtClean="0"/>
              <a:t>Note that the memory for current and reconstructed frame can somehow be shared.</a:t>
            </a:r>
            <a:endParaRPr lang="en-US" dirty="0"/>
          </a:p>
        </p:txBody>
      </p:sp>
      <p:sp>
        <p:nvSpPr>
          <p:cNvPr id="4" name="Date Placeholder 3"/>
          <p:cNvSpPr>
            <a:spLocks noGrp="1"/>
          </p:cNvSpPr>
          <p:nvPr>
            <p:ph type="dt" sz="half" idx="10"/>
          </p:nvPr>
        </p:nvSpPr>
        <p:spPr/>
        <p:txBody>
          <a:bodyPr/>
          <a:lstStyle/>
          <a:p>
            <a:r>
              <a:rPr lang="en-US" smtClean="0"/>
              <a:t>4/2/2010</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 Data Flow</a:t>
            </a:r>
            <a:endParaRPr lang="en-US" dirty="0"/>
          </a:p>
        </p:txBody>
      </p:sp>
      <p:sp>
        <p:nvSpPr>
          <p:cNvPr id="4" name="Date Placeholder 3"/>
          <p:cNvSpPr>
            <a:spLocks noGrp="1"/>
          </p:cNvSpPr>
          <p:nvPr>
            <p:ph type="dt" sz="half" idx="10"/>
          </p:nvPr>
        </p:nvSpPr>
        <p:spPr/>
        <p:txBody>
          <a:bodyPr/>
          <a:lstStyle/>
          <a:p>
            <a:r>
              <a:rPr lang="en-US" smtClean="0"/>
              <a:t>4/2/2010</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14</a:t>
            </a:fld>
            <a:endParaRPr lang="en-US"/>
          </a:p>
        </p:txBody>
      </p:sp>
      <p:pic>
        <p:nvPicPr>
          <p:cNvPr id="5122" name="Picture 2"/>
          <p:cNvPicPr>
            <a:picLocks noGrp="1" noChangeAspect="1" noChangeArrowheads="1"/>
          </p:cNvPicPr>
          <p:nvPr>
            <p:ph idx="1"/>
          </p:nvPr>
        </p:nvPicPr>
        <p:blipFill>
          <a:blip r:embed="rId3" cstate="print"/>
          <a:srcRect/>
          <a:stretch>
            <a:fillRect/>
          </a:stretch>
        </p:blipFill>
        <p:spPr bwMode="auto">
          <a:xfrm>
            <a:off x="1676400" y="1904999"/>
            <a:ext cx="5791200" cy="2333145"/>
          </a:xfrm>
          <a:prstGeom prst="rect">
            <a:avLst/>
          </a:prstGeom>
          <a:noFill/>
          <a:ln w="9525">
            <a:noFill/>
            <a:miter lim="800000"/>
            <a:headEnd/>
            <a:tailEnd/>
          </a:ln>
        </p:spPr>
      </p:pic>
      <p:pic>
        <p:nvPicPr>
          <p:cNvPr id="5123" name="Picture 3"/>
          <p:cNvPicPr>
            <a:picLocks noChangeAspect="1" noChangeArrowheads="1"/>
          </p:cNvPicPr>
          <p:nvPr/>
        </p:nvPicPr>
        <p:blipFill>
          <a:blip r:embed="rId4" cstate="print"/>
          <a:srcRect/>
          <a:stretch>
            <a:fillRect/>
          </a:stretch>
        </p:blipFill>
        <p:spPr bwMode="auto">
          <a:xfrm>
            <a:off x="1676400" y="4400550"/>
            <a:ext cx="6043766" cy="20002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123"/>
                                        </p:tgtEl>
                                        <p:attrNameLst>
                                          <p:attrName>style.visibility</p:attrName>
                                        </p:attrNameLst>
                                      </p:cBhvr>
                                      <p:to>
                                        <p:strVal val="visible"/>
                                      </p:to>
                                    </p:set>
                                    <p:anim calcmode="lin" valueType="num">
                                      <p:cBhvr additive="base">
                                        <p:cTn id="7" dur="500" fill="hold"/>
                                        <p:tgtEl>
                                          <p:spTgt spid="5123"/>
                                        </p:tgtEl>
                                        <p:attrNameLst>
                                          <p:attrName>ppt_x</p:attrName>
                                        </p:attrNameLst>
                                      </p:cBhvr>
                                      <p:tavLst>
                                        <p:tav tm="0">
                                          <p:val>
                                            <p:strVal val="#ppt_x"/>
                                          </p:val>
                                        </p:tav>
                                        <p:tav tm="100000">
                                          <p:val>
                                            <p:strVal val="#ppt_x"/>
                                          </p:val>
                                        </p:tav>
                                      </p:tavLst>
                                    </p:anim>
                                    <p:anim calcmode="lin" valueType="num">
                                      <p:cBhvr additive="base">
                                        <p:cTn id="8" dur="500" fill="hold"/>
                                        <p:tgtEl>
                                          <p:spTgt spid="51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L2 Cache Configuration</a:t>
            </a:r>
            <a:endParaRPr lang="en-US" dirty="0"/>
          </a:p>
        </p:txBody>
      </p:sp>
      <p:sp>
        <p:nvSpPr>
          <p:cNvPr id="4" name="Date Placeholder 3"/>
          <p:cNvSpPr>
            <a:spLocks noGrp="1"/>
          </p:cNvSpPr>
          <p:nvPr>
            <p:ph type="dt" sz="half" idx="10"/>
          </p:nvPr>
        </p:nvSpPr>
        <p:spPr>
          <a:xfrm>
            <a:off x="1371600" y="6356350"/>
            <a:ext cx="2133600" cy="365125"/>
          </a:xfrm>
        </p:spPr>
        <p:txBody>
          <a:bodyPr/>
          <a:lstStyle/>
          <a:p>
            <a:r>
              <a:rPr lang="en-US" smtClean="0"/>
              <a:t>4/2/2010</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15</a:t>
            </a:fld>
            <a:endParaRPr lang="en-US"/>
          </a:p>
        </p:txBody>
      </p:sp>
      <p:pic>
        <p:nvPicPr>
          <p:cNvPr id="6146" name="Picture 2"/>
          <p:cNvPicPr>
            <a:picLocks noGrp="1" noChangeAspect="1" noChangeArrowheads="1"/>
          </p:cNvPicPr>
          <p:nvPr>
            <p:ph idx="1"/>
          </p:nvPr>
        </p:nvPicPr>
        <p:blipFill>
          <a:blip r:embed="rId3" cstate="print"/>
          <a:srcRect/>
          <a:stretch>
            <a:fillRect/>
          </a:stretch>
        </p:blipFill>
        <p:spPr bwMode="auto">
          <a:xfrm>
            <a:off x="3733800" y="1935163"/>
            <a:ext cx="3522063" cy="4389437"/>
          </a:xfrm>
          <a:prstGeom prst="rect">
            <a:avLst/>
          </a:prstGeom>
          <a:noFill/>
          <a:ln w="9525">
            <a:noFill/>
            <a:miter lim="800000"/>
            <a:headEnd/>
            <a:tailEnd/>
          </a:ln>
        </p:spPr>
      </p:pic>
      <p:sp>
        <p:nvSpPr>
          <p:cNvPr id="7" name="Rounded Rectangle 6"/>
          <p:cNvSpPr/>
          <p:nvPr/>
        </p:nvSpPr>
        <p:spPr>
          <a:xfrm>
            <a:off x="1447800" y="1981200"/>
            <a:ext cx="4114800" cy="3505200"/>
          </a:xfrm>
          <a:prstGeom prst="round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1524000" y="5562600"/>
            <a:ext cx="4038600" cy="762000"/>
          </a:xfrm>
          <a:prstGeom prst="round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752600" y="2514600"/>
            <a:ext cx="834203" cy="461665"/>
          </a:xfrm>
          <a:prstGeom prst="rect">
            <a:avLst/>
          </a:prstGeom>
          <a:noFill/>
        </p:spPr>
        <p:txBody>
          <a:bodyPr wrap="none" rtlCol="0">
            <a:spAutoFit/>
          </a:bodyPr>
          <a:lstStyle/>
          <a:p>
            <a:r>
              <a:rPr lang="en-US" sz="2400" b="1" dirty="0" smtClean="0">
                <a:solidFill>
                  <a:srgbClr val="FF0000"/>
                </a:solidFill>
              </a:rPr>
              <a:t>192K</a:t>
            </a:r>
            <a:endParaRPr lang="en-US" sz="2400" b="1" dirty="0">
              <a:solidFill>
                <a:srgbClr val="FF0000"/>
              </a:solidFill>
            </a:endParaRPr>
          </a:p>
        </p:txBody>
      </p:sp>
      <p:sp>
        <p:nvSpPr>
          <p:cNvPr id="10" name="TextBox 9"/>
          <p:cNvSpPr txBox="1"/>
          <p:nvPr/>
        </p:nvSpPr>
        <p:spPr>
          <a:xfrm>
            <a:off x="1828800" y="5634335"/>
            <a:ext cx="736292" cy="461665"/>
          </a:xfrm>
          <a:prstGeom prst="rect">
            <a:avLst/>
          </a:prstGeom>
          <a:noFill/>
        </p:spPr>
        <p:txBody>
          <a:bodyPr wrap="none" rtlCol="0">
            <a:spAutoFit/>
          </a:bodyPr>
          <a:lstStyle/>
          <a:p>
            <a:r>
              <a:rPr lang="en-US" sz="2400" b="1" dirty="0" smtClean="0">
                <a:solidFill>
                  <a:srgbClr val="FF0000"/>
                </a:solidFill>
              </a:rPr>
              <a:t>64K</a:t>
            </a:r>
            <a:endParaRPr lang="en-US" sz="2400" b="1" dirty="0">
              <a:solidFill>
                <a:srgbClr val="FF0000"/>
              </a:solidFill>
            </a:endParaRPr>
          </a:p>
        </p:txBody>
      </p:sp>
      <p:sp>
        <p:nvSpPr>
          <p:cNvPr id="12" name="Rounded Rectangle 11"/>
          <p:cNvSpPr/>
          <p:nvPr/>
        </p:nvSpPr>
        <p:spPr>
          <a:xfrm>
            <a:off x="2743200" y="2514600"/>
            <a:ext cx="2667000" cy="685800"/>
          </a:xfrm>
          <a:prstGeom prst="round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a:off x="2743200" y="3276600"/>
            <a:ext cx="2667000" cy="685800"/>
          </a:xfrm>
          <a:prstGeom prst="round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a:off x="2743200" y="4038600"/>
            <a:ext cx="2667000" cy="1295400"/>
          </a:xfrm>
          <a:prstGeom prst="round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942148" y="2590800"/>
            <a:ext cx="733791" cy="400110"/>
          </a:xfrm>
          <a:prstGeom prst="rect">
            <a:avLst/>
          </a:prstGeom>
          <a:noFill/>
        </p:spPr>
        <p:txBody>
          <a:bodyPr wrap="none" rtlCol="0">
            <a:spAutoFit/>
          </a:bodyPr>
          <a:lstStyle/>
          <a:p>
            <a:r>
              <a:rPr lang="en-US" sz="2000" b="1" dirty="0" smtClean="0">
                <a:solidFill>
                  <a:schemeClr val="accent1"/>
                </a:solidFill>
              </a:rPr>
              <a:t>102K</a:t>
            </a:r>
            <a:endParaRPr lang="en-US" sz="2000" b="1" dirty="0">
              <a:solidFill>
                <a:schemeClr val="accent1"/>
              </a:solidFill>
            </a:endParaRPr>
          </a:p>
        </p:txBody>
      </p:sp>
      <p:sp>
        <p:nvSpPr>
          <p:cNvPr id="16" name="TextBox 15"/>
          <p:cNvSpPr txBox="1"/>
          <p:nvPr/>
        </p:nvSpPr>
        <p:spPr>
          <a:xfrm>
            <a:off x="2971800" y="3333690"/>
            <a:ext cx="632224" cy="400110"/>
          </a:xfrm>
          <a:prstGeom prst="rect">
            <a:avLst/>
          </a:prstGeom>
          <a:noFill/>
        </p:spPr>
        <p:txBody>
          <a:bodyPr wrap="none" rtlCol="0">
            <a:spAutoFit/>
          </a:bodyPr>
          <a:lstStyle/>
          <a:p>
            <a:r>
              <a:rPr lang="en-US" sz="2000" b="1" dirty="0" smtClean="0">
                <a:solidFill>
                  <a:schemeClr val="accent1"/>
                </a:solidFill>
              </a:rPr>
              <a:t>56K</a:t>
            </a:r>
            <a:endParaRPr lang="en-US" sz="2000" b="1" dirty="0">
              <a:solidFill>
                <a:schemeClr val="accent1"/>
              </a:solidFill>
            </a:endParaRPr>
          </a:p>
        </p:txBody>
      </p:sp>
      <p:sp>
        <p:nvSpPr>
          <p:cNvPr id="17" name="TextBox 16"/>
          <p:cNvSpPr txBox="1"/>
          <p:nvPr/>
        </p:nvSpPr>
        <p:spPr>
          <a:xfrm>
            <a:off x="2971800" y="4114800"/>
            <a:ext cx="623889" cy="400110"/>
          </a:xfrm>
          <a:prstGeom prst="rect">
            <a:avLst/>
          </a:prstGeom>
          <a:noFill/>
        </p:spPr>
        <p:txBody>
          <a:bodyPr wrap="none" rtlCol="0">
            <a:spAutoFit/>
          </a:bodyPr>
          <a:lstStyle/>
          <a:p>
            <a:r>
              <a:rPr lang="en-US" sz="2000" b="1" dirty="0" smtClean="0">
                <a:solidFill>
                  <a:schemeClr val="accent1"/>
                </a:solidFill>
              </a:rPr>
              <a:t>34K</a:t>
            </a:r>
            <a:endParaRPr lang="en-US" sz="2000" b="1" dirty="0">
              <a:solidFill>
                <a:schemeClr val="accent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linds(horizontal)">
                                      <p:cBhvr>
                                        <p:cTn id="10" dur="500"/>
                                        <p:tgtEl>
                                          <p:spTgt spid="7"/>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blinds(horizontal)">
                                      <p:cBhvr>
                                        <p:cTn id="13" dur="500"/>
                                        <p:tgtEl>
                                          <p:spTgt spid="8"/>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blinds(horizontal)">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blinds(horizontal)">
                                      <p:cBhvr>
                                        <p:cTn id="21" dur="500"/>
                                        <p:tgtEl>
                                          <p:spTgt spid="12"/>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blinds(horizontal)">
                                      <p:cBhvr>
                                        <p:cTn id="24" dur="500"/>
                                        <p:tgtEl>
                                          <p:spTgt spid="15"/>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blinds(horizontal)">
                                      <p:cBhvr>
                                        <p:cTn id="27" dur="500"/>
                                        <p:tgtEl>
                                          <p:spTgt spid="16"/>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blinds(horizontal)">
                                      <p:cBhvr>
                                        <p:cTn id="30" dur="500"/>
                                        <p:tgtEl>
                                          <p:spTgt spid="13"/>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blinds(horizontal)">
                                      <p:cBhvr>
                                        <p:cTn id="33" dur="500"/>
                                        <p:tgtEl>
                                          <p:spTgt spid="17"/>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blinds(horizontal)">
                                      <p:cBhvr>
                                        <p:cTn id="3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p:bldP spid="10" grpId="0"/>
      <p:bldP spid="12" grpId="0" animBg="1"/>
      <p:bldP spid="13" grpId="0" animBg="1"/>
      <p:bldP spid="14" grpId="0" animBg="1"/>
      <p:bldP spid="15" grpId="0"/>
      <p:bldP spid="16" grpId="0"/>
      <p:bldP spid="1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2</a:t>
            </a:r>
            <a:endParaRPr lang="en-US" dirty="0"/>
          </a:p>
        </p:txBody>
      </p:sp>
      <p:sp>
        <p:nvSpPr>
          <p:cNvPr id="3" name="Content Placeholder 2"/>
          <p:cNvSpPr>
            <a:spLocks noGrp="1"/>
          </p:cNvSpPr>
          <p:nvPr>
            <p:ph idx="1"/>
          </p:nvPr>
        </p:nvSpPr>
        <p:spPr/>
        <p:txBody>
          <a:bodyPr/>
          <a:lstStyle/>
          <a:p>
            <a:r>
              <a:rPr lang="en-US" dirty="0" smtClean="0"/>
              <a:t>How to efficiently use L1 program cache</a:t>
            </a:r>
          </a:p>
          <a:p>
            <a:pPr lvl="1"/>
            <a:r>
              <a:rPr lang="en-US" dirty="0" smtClean="0"/>
              <a:t>L1P has a capacity of 16KB</a:t>
            </a:r>
          </a:p>
          <a:p>
            <a:pPr lvl="1"/>
            <a:r>
              <a:rPr lang="en-US" dirty="0" smtClean="0"/>
              <a:t>MPEG-4 encoder source codes are around 100~200KB in total. The MB level source codes are around several dozens of KB</a:t>
            </a:r>
          </a:p>
          <a:p>
            <a:pPr lvl="1"/>
            <a:r>
              <a:rPr lang="en-US" dirty="0" smtClean="0"/>
              <a:t>Without proper arrangement, cache miss rate is high</a:t>
            </a:r>
          </a:p>
        </p:txBody>
      </p:sp>
      <p:sp>
        <p:nvSpPr>
          <p:cNvPr id="4" name="Date Placeholder 3"/>
          <p:cNvSpPr>
            <a:spLocks noGrp="1"/>
          </p:cNvSpPr>
          <p:nvPr>
            <p:ph type="dt" sz="half" idx="10"/>
          </p:nvPr>
        </p:nvSpPr>
        <p:spPr/>
        <p:txBody>
          <a:bodyPr/>
          <a:lstStyle/>
          <a:p>
            <a:r>
              <a:rPr lang="en-US" smtClean="0"/>
              <a:t>4/2/2010</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Encoding Code Flow</a:t>
            </a:r>
            <a:endParaRPr lang="en-US" dirty="0"/>
          </a:p>
        </p:txBody>
      </p:sp>
      <p:sp>
        <p:nvSpPr>
          <p:cNvPr id="4" name="Date Placeholder 3"/>
          <p:cNvSpPr>
            <a:spLocks noGrp="1"/>
          </p:cNvSpPr>
          <p:nvPr>
            <p:ph type="dt" sz="half" idx="10"/>
          </p:nvPr>
        </p:nvSpPr>
        <p:spPr/>
        <p:txBody>
          <a:bodyPr/>
          <a:lstStyle/>
          <a:p>
            <a:r>
              <a:rPr lang="en-US" smtClean="0"/>
              <a:t>4/2/2010</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17</a:t>
            </a:fld>
            <a:endParaRPr lang="en-US"/>
          </a:p>
        </p:txBody>
      </p:sp>
      <p:pic>
        <p:nvPicPr>
          <p:cNvPr id="4099" name="Picture 3"/>
          <p:cNvPicPr>
            <a:picLocks noGrp="1" noChangeAspect="1" noChangeArrowheads="1"/>
          </p:cNvPicPr>
          <p:nvPr>
            <p:ph idx="1"/>
          </p:nvPr>
        </p:nvPicPr>
        <p:blipFill>
          <a:blip r:embed="rId3" cstate="print"/>
          <a:srcRect/>
          <a:stretch>
            <a:fillRect/>
          </a:stretch>
        </p:blipFill>
        <p:spPr bwMode="auto">
          <a:xfrm>
            <a:off x="3810000" y="1873111"/>
            <a:ext cx="4114800" cy="4984890"/>
          </a:xfrm>
          <a:prstGeom prst="rect">
            <a:avLst/>
          </a:prstGeom>
          <a:noFill/>
          <a:ln w="9525">
            <a:noFill/>
            <a:miter lim="800000"/>
            <a:headEnd/>
            <a:tailEnd/>
          </a:ln>
        </p:spPr>
      </p:pic>
      <p:sp>
        <p:nvSpPr>
          <p:cNvPr id="9" name="Rounded Rectangle 8"/>
          <p:cNvSpPr/>
          <p:nvPr/>
        </p:nvSpPr>
        <p:spPr>
          <a:xfrm>
            <a:off x="990600" y="1828800"/>
            <a:ext cx="7315200" cy="1524000"/>
          </a:xfrm>
          <a:prstGeom prst="round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990600" y="3429000"/>
            <a:ext cx="7315200" cy="1905000"/>
          </a:xfrm>
          <a:prstGeom prst="round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a:off x="990600" y="5410200"/>
            <a:ext cx="7315200" cy="1447800"/>
          </a:xfrm>
          <a:prstGeom prst="round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1143000" y="2357735"/>
            <a:ext cx="1894493" cy="461665"/>
          </a:xfrm>
          <a:prstGeom prst="rect">
            <a:avLst/>
          </a:prstGeom>
          <a:noFill/>
        </p:spPr>
        <p:txBody>
          <a:bodyPr wrap="none" rtlCol="0">
            <a:spAutoFit/>
          </a:bodyPr>
          <a:lstStyle/>
          <a:p>
            <a:r>
              <a:rPr lang="en-US" sz="2400" b="1" dirty="0" smtClean="0">
                <a:solidFill>
                  <a:srgbClr val="FF0000"/>
                </a:solidFill>
              </a:rPr>
              <a:t>Intra Frame</a:t>
            </a:r>
            <a:endParaRPr lang="en-US" sz="2400" b="1" dirty="0">
              <a:solidFill>
                <a:srgbClr val="FF0000"/>
              </a:solidFill>
            </a:endParaRPr>
          </a:p>
        </p:txBody>
      </p:sp>
      <p:sp>
        <p:nvSpPr>
          <p:cNvPr id="14" name="TextBox 13"/>
          <p:cNvSpPr txBox="1"/>
          <p:nvPr/>
        </p:nvSpPr>
        <p:spPr>
          <a:xfrm>
            <a:off x="1223197" y="4186535"/>
            <a:ext cx="2932598" cy="461665"/>
          </a:xfrm>
          <a:prstGeom prst="rect">
            <a:avLst/>
          </a:prstGeom>
          <a:noFill/>
        </p:spPr>
        <p:txBody>
          <a:bodyPr wrap="none" rtlCol="0">
            <a:spAutoFit/>
          </a:bodyPr>
          <a:lstStyle/>
          <a:p>
            <a:r>
              <a:rPr lang="en-US" sz="2400" b="1" dirty="0" smtClean="0">
                <a:solidFill>
                  <a:srgbClr val="FF0000"/>
                </a:solidFill>
              </a:rPr>
              <a:t>Motion Estimation</a:t>
            </a:r>
            <a:endParaRPr lang="en-US" sz="2400" b="1" dirty="0">
              <a:solidFill>
                <a:srgbClr val="FF0000"/>
              </a:solidFill>
            </a:endParaRPr>
          </a:p>
        </p:txBody>
      </p:sp>
      <p:sp>
        <p:nvSpPr>
          <p:cNvPr id="15" name="TextBox 14"/>
          <p:cNvSpPr txBox="1"/>
          <p:nvPr/>
        </p:nvSpPr>
        <p:spPr>
          <a:xfrm>
            <a:off x="1219200" y="6167735"/>
            <a:ext cx="3457806" cy="461665"/>
          </a:xfrm>
          <a:prstGeom prst="rect">
            <a:avLst/>
          </a:prstGeom>
          <a:noFill/>
        </p:spPr>
        <p:txBody>
          <a:bodyPr wrap="none" rtlCol="0">
            <a:spAutoFit/>
          </a:bodyPr>
          <a:lstStyle/>
          <a:p>
            <a:r>
              <a:rPr lang="en-US" sz="2400" b="1" dirty="0" smtClean="0">
                <a:solidFill>
                  <a:srgbClr val="FF0000"/>
                </a:solidFill>
              </a:rPr>
              <a:t>Motion Compensation</a:t>
            </a:r>
            <a:endParaRPr lang="en-US" sz="24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blinds(horizontal)">
                                      <p:cBhvr>
                                        <p:cTn id="10" dur="500"/>
                                        <p:tgtEl>
                                          <p:spTgt spid="11"/>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blinds(horizontal)">
                                      <p:cBhvr>
                                        <p:cTn id="13" dur="500"/>
                                        <p:tgtEl>
                                          <p:spTgt spid="12"/>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blinds(horizontal)">
                                      <p:cBhvr>
                                        <p:cTn id="18" dur="500"/>
                                        <p:tgtEl>
                                          <p:spTgt spid="13"/>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blinds(horizontal)">
                                      <p:cBhvr>
                                        <p:cTn id="21" dur="500"/>
                                        <p:tgtEl>
                                          <p:spTgt spid="14"/>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blinds(horizontal)">
                                      <p:cBhvr>
                                        <p:cTn id="2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2" grpId="0" animBg="1"/>
      <p:bldP spid="13" grpId="0"/>
      <p:bldP spid="14" grpId="0"/>
      <p:bldP spid="1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 Setups</a:t>
            </a:r>
            <a:endParaRPr lang="en-US" dirty="0"/>
          </a:p>
        </p:txBody>
      </p:sp>
      <p:sp>
        <p:nvSpPr>
          <p:cNvPr id="3" name="Content Placeholder 2"/>
          <p:cNvSpPr>
            <a:spLocks noGrp="1"/>
          </p:cNvSpPr>
          <p:nvPr>
            <p:ph sz="half" idx="1"/>
          </p:nvPr>
        </p:nvSpPr>
        <p:spPr/>
        <p:txBody>
          <a:bodyPr/>
          <a:lstStyle/>
          <a:p>
            <a:r>
              <a:rPr lang="en-US" dirty="0" smtClean="0"/>
              <a:t>TI DM642 evaluation board</a:t>
            </a:r>
          </a:p>
          <a:p>
            <a:r>
              <a:rPr lang="en-US" dirty="0" smtClean="0"/>
              <a:t>DVD player: D1 video source</a:t>
            </a:r>
          </a:p>
          <a:p>
            <a:r>
              <a:rPr lang="en-US" dirty="0" smtClean="0"/>
              <a:t>PC: video decoder</a:t>
            </a:r>
          </a:p>
        </p:txBody>
      </p:sp>
      <p:sp>
        <p:nvSpPr>
          <p:cNvPr id="4" name="Date Placeholder 3"/>
          <p:cNvSpPr>
            <a:spLocks noGrp="1"/>
          </p:cNvSpPr>
          <p:nvPr>
            <p:ph type="dt" sz="half" idx="10"/>
          </p:nvPr>
        </p:nvSpPr>
        <p:spPr/>
        <p:txBody>
          <a:bodyPr/>
          <a:lstStyle/>
          <a:p>
            <a:r>
              <a:rPr lang="en-US" smtClean="0"/>
              <a:t>4/2/2010</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18</a:t>
            </a:fld>
            <a:endParaRPr lang="en-US"/>
          </a:p>
        </p:txBody>
      </p:sp>
      <p:pic>
        <p:nvPicPr>
          <p:cNvPr id="2050" name="Picture 2"/>
          <p:cNvPicPr>
            <a:picLocks noGrp="1" noChangeAspect="1" noChangeArrowheads="1"/>
          </p:cNvPicPr>
          <p:nvPr>
            <p:ph sz="half" idx="2"/>
          </p:nvPr>
        </p:nvPicPr>
        <p:blipFill>
          <a:blip r:embed="rId2" cstate="print"/>
          <a:srcRect/>
          <a:stretch>
            <a:fillRect/>
          </a:stretch>
        </p:blipFill>
        <p:spPr bwMode="auto">
          <a:xfrm>
            <a:off x="3962400" y="2928979"/>
            <a:ext cx="5029200" cy="301462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L1 Program Cache</a:t>
            </a:r>
            <a:endParaRPr lang="en-US" dirty="0"/>
          </a:p>
        </p:txBody>
      </p:sp>
      <p:sp>
        <p:nvSpPr>
          <p:cNvPr id="4" name="Date Placeholder 3"/>
          <p:cNvSpPr>
            <a:spLocks noGrp="1"/>
          </p:cNvSpPr>
          <p:nvPr>
            <p:ph type="dt" sz="half" idx="10"/>
          </p:nvPr>
        </p:nvSpPr>
        <p:spPr/>
        <p:txBody>
          <a:bodyPr/>
          <a:lstStyle/>
          <a:p>
            <a:r>
              <a:rPr lang="en-US" smtClean="0"/>
              <a:t>4/2/2010</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19</a:t>
            </a:fld>
            <a:endParaRPr lang="en-US"/>
          </a:p>
        </p:txBody>
      </p:sp>
      <p:pic>
        <p:nvPicPr>
          <p:cNvPr id="6" name="Picture 2"/>
          <p:cNvPicPr>
            <a:picLocks noGrp="1" noChangeAspect="1" noChangeArrowheads="1"/>
          </p:cNvPicPr>
          <p:nvPr>
            <p:ph idx="1"/>
          </p:nvPr>
        </p:nvPicPr>
        <p:blipFill>
          <a:blip r:embed="rId3" cstate="print"/>
          <a:srcRect/>
          <a:stretch>
            <a:fillRect/>
          </a:stretch>
        </p:blipFill>
        <p:spPr bwMode="auto">
          <a:xfrm>
            <a:off x="1294534" y="1930130"/>
            <a:ext cx="6969242" cy="477547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Design goals and challenges</a:t>
            </a:r>
          </a:p>
          <a:p>
            <a:r>
              <a:rPr lang="en-US" dirty="0" smtClean="0"/>
              <a:t>Video encoding basics</a:t>
            </a:r>
          </a:p>
          <a:p>
            <a:r>
              <a:rPr lang="en-US" dirty="0" smtClean="0"/>
              <a:t>Memory/cache optimization</a:t>
            </a:r>
          </a:p>
          <a:p>
            <a:pPr lvl="1"/>
            <a:r>
              <a:rPr lang="en-US" dirty="0" smtClean="0"/>
              <a:t>Arrangement of L2 cache</a:t>
            </a:r>
          </a:p>
          <a:p>
            <a:pPr lvl="1"/>
            <a:r>
              <a:rPr lang="en-US" dirty="0" smtClean="0"/>
              <a:t>Arrangement of L1 cache</a:t>
            </a:r>
          </a:p>
          <a:p>
            <a:r>
              <a:rPr lang="en-US" dirty="0" smtClean="0"/>
              <a:t>Experimental results</a:t>
            </a:r>
          </a:p>
          <a:p>
            <a:r>
              <a:rPr lang="en-US" dirty="0" smtClean="0"/>
              <a:t>Possible improvements</a:t>
            </a:r>
          </a:p>
          <a:p>
            <a:r>
              <a:rPr lang="en-US" dirty="0" smtClean="0"/>
              <a:t>Summary</a:t>
            </a:r>
            <a:endParaRPr lang="en-US" dirty="0"/>
          </a:p>
        </p:txBody>
      </p:sp>
      <p:sp>
        <p:nvSpPr>
          <p:cNvPr id="4" name="Date Placeholder 3"/>
          <p:cNvSpPr>
            <a:spLocks noGrp="1"/>
          </p:cNvSpPr>
          <p:nvPr>
            <p:ph type="dt" sz="half" idx="10"/>
          </p:nvPr>
        </p:nvSpPr>
        <p:spPr/>
        <p:txBody>
          <a:bodyPr/>
          <a:lstStyle/>
          <a:p>
            <a:r>
              <a:rPr lang="en-US" dirty="0" smtClean="0"/>
              <a:t>4/2/2010</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L1 Data Cache</a:t>
            </a:r>
            <a:endParaRPr lang="en-US" dirty="0"/>
          </a:p>
        </p:txBody>
      </p:sp>
      <p:pic>
        <p:nvPicPr>
          <p:cNvPr id="14" name="Picture 2"/>
          <p:cNvPicPr>
            <a:picLocks noGrp="1" noChangeAspect="1" noChangeArrowheads="1"/>
          </p:cNvPicPr>
          <p:nvPr>
            <p:ph idx="1"/>
          </p:nvPr>
        </p:nvPicPr>
        <p:blipFill>
          <a:blip r:embed="rId3" cstate="print"/>
          <a:stretch>
            <a:fillRect/>
          </a:stretch>
        </p:blipFill>
        <p:spPr bwMode="auto">
          <a:xfrm>
            <a:off x="1096759" y="1905000"/>
            <a:ext cx="7085672" cy="4648200"/>
          </a:xfrm>
          <a:prstGeom prst="rect">
            <a:avLst/>
          </a:prstGeom>
          <a:noFill/>
          <a:ln w="9525">
            <a:noFill/>
            <a:miter lim="800000"/>
            <a:headEnd/>
            <a:tailEnd/>
          </a:ln>
        </p:spPr>
      </p:pic>
      <p:sp>
        <p:nvSpPr>
          <p:cNvPr id="4" name="Date Placeholder 3"/>
          <p:cNvSpPr>
            <a:spLocks noGrp="1"/>
          </p:cNvSpPr>
          <p:nvPr>
            <p:ph type="dt" sz="half" idx="10"/>
          </p:nvPr>
        </p:nvSpPr>
        <p:spPr/>
        <p:txBody>
          <a:bodyPr/>
          <a:lstStyle/>
          <a:p>
            <a:r>
              <a:rPr lang="en-US" smtClean="0"/>
              <a:t>4/2/2010</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7772400" cy="1162050"/>
          </a:xfrm>
        </p:spPr>
        <p:txBody>
          <a:bodyPr/>
          <a:lstStyle/>
          <a:p>
            <a:r>
              <a:rPr lang="en-US" sz="5000" dirty="0" smtClean="0"/>
              <a:t>Final Frame Rate</a:t>
            </a:r>
          </a:p>
        </p:txBody>
      </p:sp>
      <p:sp>
        <p:nvSpPr>
          <p:cNvPr id="12" name="Text Placeholder 11"/>
          <p:cNvSpPr>
            <a:spLocks noGrp="1"/>
          </p:cNvSpPr>
          <p:nvPr>
            <p:ph type="body" idx="2"/>
          </p:nvPr>
        </p:nvSpPr>
        <p:spPr>
          <a:xfrm>
            <a:off x="685800" y="1676400"/>
            <a:ext cx="2286000" cy="4572000"/>
          </a:xfrm>
        </p:spPr>
        <p:txBody>
          <a:bodyPr>
            <a:normAutofit/>
          </a:bodyPr>
          <a:lstStyle/>
          <a:p>
            <a:pPr>
              <a:buFont typeface="Arial" pitchFamily="34" charset="0"/>
              <a:buChar char="•"/>
            </a:pPr>
            <a:r>
              <a:rPr lang="en-US" sz="1800" dirty="0" smtClean="0"/>
              <a:t>Scene 1</a:t>
            </a:r>
          </a:p>
          <a:p>
            <a:pPr lvl="1">
              <a:buFont typeface="Arial" pitchFamily="34" charset="0"/>
              <a:buChar char="•"/>
            </a:pPr>
            <a:r>
              <a:rPr lang="en-US" sz="1600" dirty="0" smtClean="0"/>
              <a:t>action movie, intensive motion</a:t>
            </a:r>
          </a:p>
          <a:p>
            <a:pPr>
              <a:buFont typeface="Arial" pitchFamily="34" charset="0"/>
              <a:buChar char="•"/>
            </a:pPr>
            <a:r>
              <a:rPr lang="en-US" sz="1800" dirty="0" smtClean="0"/>
              <a:t>Scene 2&amp;3</a:t>
            </a:r>
          </a:p>
          <a:p>
            <a:pPr lvl="1">
              <a:buFont typeface="Arial" pitchFamily="34" charset="0"/>
              <a:buChar char="•"/>
            </a:pPr>
            <a:r>
              <a:rPr lang="en-US" sz="1600" dirty="0" smtClean="0"/>
              <a:t>medium motion</a:t>
            </a:r>
          </a:p>
          <a:p>
            <a:pPr>
              <a:buFont typeface="Arial" pitchFamily="34" charset="0"/>
              <a:buChar char="•"/>
            </a:pPr>
            <a:r>
              <a:rPr lang="en-US" sz="1800" dirty="0" smtClean="0"/>
              <a:t>Scene 4</a:t>
            </a:r>
          </a:p>
          <a:p>
            <a:pPr lvl="1">
              <a:buFont typeface="Arial" pitchFamily="34" charset="0"/>
              <a:buChar char="•"/>
            </a:pPr>
            <a:r>
              <a:rPr lang="en-US" sz="1600" dirty="0" smtClean="0"/>
              <a:t>live head and shoulder scene captured from camera</a:t>
            </a:r>
          </a:p>
        </p:txBody>
      </p:sp>
      <p:sp>
        <p:nvSpPr>
          <p:cNvPr id="4" name="Date Placeholder 3"/>
          <p:cNvSpPr>
            <a:spLocks noGrp="1"/>
          </p:cNvSpPr>
          <p:nvPr>
            <p:ph type="dt" sz="half" idx="10"/>
          </p:nvPr>
        </p:nvSpPr>
        <p:spPr/>
        <p:txBody>
          <a:bodyPr/>
          <a:lstStyle/>
          <a:p>
            <a:r>
              <a:rPr lang="en-US" smtClean="0"/>
              <a:t>4/2/2010</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21</a:t>
            </a:fld>
            <a:endParaRPr lang="en-US"/>
          </a:p>
        </p:txBody>
      </p:sp>
      <p:pic>
        <p:nvPicPr>
          <p:cNvPr id="13" name="Picture 2"/>
          <p:cNvPicPr>
            <a:picLocks noGrp="1" noChangeAspect="1" noChangeArrowheads="1"/>
          </p:cNvPicPr>
          <p:nvPr>
            <p:ph sz="half" idx="1"/>
          </p:nvPr>
        </p:nvPicPr>
        <p:blipFill>
          <a:blip r:embed="rId3" cstate="print"/>
          <a:srcRect/>
          <a:stretch>
            <a:fillRect/>
          </a:stretch>
        </p:blipFill>
        <p:spPr bwMode="auto">
          <a:xfrm>
            <a:off x="2983204" y="1905000"/>
            <a:ext cx="5962701" cy="4267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Improvements</a:t>
            </a:r>
            <a:endParaRPr lang="en-US" dirty="0"/>
          </a:p>
        </p:txBody>
      </p:sp>
      <p:sp>
        <p:nvSpPr>
          <p:cNvPr id="3" name="Content Placeholder 2"/>
          <p:cNvSpPr>
            <a:spLocks noGrp="1"/>
          </p:cNvSpPr>
          <p:nvPr>
            <p:ph idx="1"/>
          </p:nvPr>
        </p:nvSpPr>
        <p:spPr/>
        <p:txBody>
          <a:bodyPr/>
          <a:lstStyle/>
          <a:p>
            <a:r>
              <a:rPr lang="en-US" dirty="0" smtClean="0"/>
              <a:t>If the data transfer time using DMA is long, we can use </a:t>
            </a:r>
            <a:r>
              <a:rPr lang="en-US" dirty="0" smtClean="0">
                <a:solidFill>
                  <a:schemeClr val="accent2"/>
                </a:solidFill>
              </a:rPr>
              <a:t>Ping-pong buffer </a:t>
            </a:r>
            <a:r>
              <a:rPr lang="en-US" dirty="0" smtClean="0"/>
              <a:t>to further reduce the DMA waiting time</a:t>
            </a:r>
          </a:p>
          <a:p>
            <a:pPr lvl="1"/>
            <a:r>
              <a:rPr lang="en-US" dirty="0" smtClean="0"/>
              <a:t>Ping-pong buffer</a:t>
            </a:r>
          </a:p>
          <a:p>
            <a:pPr lvl="2"/>
            <a:r>
              <a:rPr lang="en-US" dirty="0" smtClean="0"/>
              <a:t>Two buffers for reference frame</a:t>
            </a:r>
          </a:p>
          <a:p>
            <a:pPr lvl="2"/>
            <a:r>
              <a:rPr lang="en-US" dirty="0" smtClean="0"/>
              <a:t>Two buffers for current frame</a:t>
            </a:r>
          </a:p>
          <a:p>
            <a:pPr lvl="1"/>
            <a:r>
              <a:rPr lang="en-US" dirty="0" smtClean="0"/>
              <a:t>While doing processing on one buffer, bringing in data to the other buffer.</a:t>
            </a:r>
          </a:p>
          <a:p>
            <a:pPr lvl="1"/>
            <a:r>
              <a:rPr lang="en-US" dirty="0" smtClean="0"/>
              <a:t>When processing is done, continue to process the second buffer and bringing new data to the first data</a:t>
            </a:r>
            <a:endParaRPr lang="en-US" dirty="0"/>
          </a:p>
        </p:txBody>
      </p:sp>
      <p:sp>
        <p:nvSpPr>
          <p:cNvPr id="4" name="Date Placeholder 3"/>
          <p:cNvSpPr>
            <a:spLocks noGrp="1"/>
          </p:cNvSpPr>
          <p:nvPr>
            <p:ph type="dt" sz="half" idx="10"/>
          </p:nvPr>
        </p:nvSpPr>
        <p:spPr/>
        <p:txBody>
          <a:bodyPr/>
          <a:lstStyle/>
          <a:p>
            <a:r>
              <a:rPr lang="en-US" smtClean="0"/>
              <a:t>4/2/2010</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4" name="Date Placeholder 3"/>
          <p:cNvSpPr>
            <a:spLocks noGrp="1"/>
          </p:cNvSpPr>
          <p:nvPr>
            <p:ph type="dt" sz="half" idx="10"/>
          </p:nvPr>
        </p:nvSpPr>
        <p:spPr/>
        <p:txBody>
          <a:bodyPr/>
          <a:lstStyle/>
          <a:p>
            <a:r>
              <a:rPr lang="en-US" smtClean="0"/>
              <a:t>4/2/2010</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23</a:t>
            </a:fld>
            <a:endParaRPr lang="en-US"/>
          </a:p>
        </p:txBody>
      </p:sp>
      <p:sp>
        <p:nvSpPr>
          <p:cNvPr id="8" name="Content Placeholder 7"/>
          <p:cNvSpPr>
            <a:spLocks noGrp="1"/>
          </p:cNvSpPr>
          <p:nvPr>
            <p:ph idx="1"/>
          </p:nvPr>
        </p:nvSpPr>
        <p:spPr/>
        <p:txBody>
          <a:bodyPr/>
          <a:lstStyle/>
          <a:p>
            <a:r>
              <a:rPr lang="en-US" dirty="0" smtClean="0"/>
              <a:t>TI DM642 cache and memory architecture</a:t>
            </a:r>
          </a:p>
          <a:p>
            <a:r>
              <a:rPr lang="en-US" dirty="0" smtClean="0"/>
              <a:t>Video encoding basics</a:t>
            </a:r>
          </a:p>
          <a:p>
            <a:r>
              <a:rPr lang="en-US" dirty="0" smtClean="0"/>
              <a:t>L2 cache and memory configuration</a:t>
            </a:r>
          </a:p>
          <a:p>
            <a:r>
              <a:rPr lang="en-US" dirty="0" smtClean="0"/>
              <a:t>L1P cache optimization</a:t>
            </a:r>
            <a:endParaRPr lang="en-US" dirty="0"/>
          </a:p>
          <a:p>
            <a:r>
              <a:rPr lang="en-US" dirty="0" smtClean="0"/>
              <a:t>Experiments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t>Cache optimization for mobile devices running multimedia applications</a:t>
            </a:r>
          </a:p>
          <a:p>
            <a:r>
              <a:rPr lang="en-US" dirty="0" smtClean="0"/>
              <a:t>Optimization of memory allocation for H.264/AVC video decoder on digital signal processor</a:t>
            </a:r>
          </a:p>
          <a:p>
            <a:r>
              <a:rPr lang="en-US" dirty="0" smtClean="0"/>
              <a:t>A real-time H.264 MP decoder based on a DM642 DSP</a:t>
            </a:r>
          </a:p>
          <a:p>
            <a:endParaRPr lang="en-US" dirty="0"/>
          </a:p>
        </p:txBody>
      </p:sp>
      <p:sp>
        <p:nvSpPr>
          <p:cNvPr id="4" name="Date Placeholder 3"/>
          <p:cNvSpPr>
            <a:spLocks noGrp="1"/>
          </p:cNvSpPr>
          <p:nvPr>
            <p:ph type="dt" sz="half" idx="10"/>
          </p:nvPr>
        </p:nvSpPr>
        <p:spPr/>
        <p:txBody>
          <a:bodyPr/>
          <a:lstStyle/>
          <a:p>
            <a:r>
              <a:rPr lang="en-US" smtClean="0"/>
              <a:t>4/2/2010</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r>
              <a:rPr lang="en-US" smtClean="0"/>
              <a:t>4/2/2010</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25</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Goal</a:t>
            </a:r>
            <a:endParaRPr lang="en-US" dirty="0"/>
          </a:p>
        </p:txBody>
      </p:sp>
      <p:sp>
        <p:nvSpPr>
          <p:cNvPr id="3" name="Content Placeholder 2"/>
          <p:cNvSpPr>
            <a:spLocks noGrp="1"/>
          </p:cNvSpPr>
          <p:nvPr>
            <p:ph idx="1"/>
          </p:nvPr>
        </p:nvSpPr>
        <p:spPr/>
        <p:txBody>
          <a:bodyPr/>
          <a:lstStyle/>
          <a:p>
            <a:r>
              <a:rPr lang="en-US" dirty="0" smtClean="0"/>
              <a:t>Platform: TI TMS320DM642 DSP</a:t>
            </a:r>
          </a:p>
          <a:p>
            <a:pPr lvl="1"/>
            <a:r>
              <a:rPr lang="en-US" dirty="0" smtClean="0"/>
              <a:t>Video application oriented DSP</a:t>
            </a:r>
          </a:p>
          <a:p>
            <a:pPr lvl="1"/>
            <a:r>
              <a:rPr lang="en-US" dirty="0" smtClean="0"/>
              <a:t>5760MIPS@720MHz</a:t>
            </a:r>
          </a:p>
          <a:p>
            <a:r>
              <a:rPr lang="en-US" dirty="0" smtClean="0"/>
              <a:t>MPEG-4 encoding</a:t>
            </a:r>
          </a:p>
          <a:p>
            <a:r>
              <a:rPr lang="en-US" dirty="0" smtClean="0"/>
              <a:t>Resolution: D1 (720x576)</a:t>
            </a:r>
          </a:p>
          <a:p>
            <a:r>
              <a:rPr lang="en-US" dirty="0" smtClean="0"/>
              <a:t>Frame rate: &gt; 25fps</a:t>
            </a:r>
          </a:p>
        </p:txBody>
      </p:sp>
      <p:sp>
        <p:nvSpPr>
          <p:cNvPr id="4" name="Date Placeholder 3"/>
          <p:cNvSpPr>
            <a:spLocks noGrp="1"/>
          </p:cNvSpPr>
          <p:nvPr>
            <p:ph type="dt" sz="half" idx="10"/>
          </p:nvPr>
        </p:nvSpPr>
        <p:spPr/>
        <p:txBody>
          <a:bodyPr/>
          <a:lstStyle/>
          <a:p>
            <a:r>
              <a:rPr lang="en-US" dirty="0" smtClean="0"/>
              <a:t>4/2/2010</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Level Cache</a:t>
            </a:r>
            <a:endParaRPr lang="en-US" dirty="0"/>
          </a:p>
        </p:txBody>
      </p:sp>
      <p:sp>
        <p:nvSpPr>
          <p:cNvPr id="4" name="Date Placeholder 3"/>
          <p:cNvSpPr>
            <a:spLocks noGrp="1"/>
          </p:cNvSpPr>
          <p:nvPr>
            <p:ph type="dt" sz="half" idx="10"/>
          </p:nvPr>
        </p:nvSpPr>
        <p:spPr/>
        <p:txBody>
          <a:bodyPr/>
          <a:lstStyle/>
          <a:p>
            <a:r>
              <a:rPr lang="en-US" dirty="0" smtClean="0"/>
              <a:t>4/2/2010</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dirty="0"/>
          </a:p>
        </p:txBody>
      </p:sp>
      <p:pic>
        <p:nvPicPr>
          <p:cNvPr id="9" name="Content Placeholder 5" descr="cache2.png"/>
          <p:cNvPicPr>
            <a:picLocks noGrp="1" noChangeAspect="1"/>
          </p:cNvPicPr>
          <p:nvPr>
            <p:ph sz="half" idx="2"/>
          </p:nvPr>
        </p:nvPicPr>
        <p:blipFill>
          <a:blip r:embed="rId3" cstate="print"/>
          <a:stretch>
            <a:fillRect/>
          </a:stretch>
        </p:blipFill>
        <p:spPr>
          <a:xfrm>
            <a:off x="3232812" y="2133601"/>
            <a:ext cx="5453988" cy="4209910"/>
          </a:xfrm>
        </p:spPr>
      </p:pic>
      <p:pic>
        <p:nvPicPr>
          <p:cNvPr id="7170" name="Picture 2"/>
          <p:cNvPicPr>
            <a:picLocks noGrp="1" noChangeAspect="1" noChangeArrowheads="1"/>
          </p:cNvPicPr>
          <p:nvPr>
            <p:ph sz="half" idx="1"/>
          </p:nvPr>
        </p:nvPicPr>
        <p:blipFill>
          <a:blip r:embed="rId4" cstate="print"/>
          <a:srcRect/>
          <a:stretch>
            <a:fillRect/>
          </a:stretch>
        </p:blipFill>
        <p:spPr bwMode="auto">
          <a:xfrm>
            <a:off x="533400" y="2770981"/>
            <a:ext cx="2390775" cy="2733675"/>
          </a:xfrm>
          <a:prstGeom prst="rect">
            <a:avLst/>
          </a:prstGeom>
          <a:noFill/>
          <a:ln w="9525">
            <a:noFill/>
            <a:miter lim="800000"/>
            <a:headEnd/>
            <a:tailEnd/>
          </a:ln>
        </p:spPr>
      </p:pic>
      <p:sp>
        <p:nvSpPr>
          <p:cNvPr id="11" name="Oval 10"/>
          <p:cNvSpPr/>
          <p:nvPr/>
        </p:nvSpPr>
        <p:spPr>
          <a:xfrm>
            <a:off x="5486400" y="3886200"/>
            <a:ext cx="1143000" cy="2590800"/>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Challenges</a:t>
            </a:r>
            <a:endParaRPr lang="en-US" dirty="0"/>
          </a:p>
        </p:txBody>
      </p:sp>
      <p:sp>
        <p:nvSpPr>
          <p:cNvPr id="10" name="Content Placeholder 9"/>
          <p:cNvSpPr>
            <a:spLocks noGrp="1"/>
          </p:cNvSpPr>
          <p:nvPr>
            <p:ph idx="1"/>
          </p:nvPr>
        </p:nvSpPr>
        <p:spPr/>
        <p:txBody>
          <a:bodyPr/>
          <a:lstStyle/>
          <a:p>
            <a:r>
              <a:rPr lang="en-US" dirty="0" smtClean="0"/>
              <a:t>Limited cache capacity vs. high rate exchange</a:t>
            </a:r>
          </a:p>
          <a:p>
            <a:r>
              <a:rPr lang="en-US" dirty="0" smtClean="0"/>
              <a:t>Needs smart configuration of memory/cache, as well as intelligent arrangement of algorithm </a:t>
            </a:r>
            <a:r>
              <a:rPr lang="en-US" dirty="0" smtClean="0"/>
              <a:t>flow</a:t>
            </a:r>
            <a:endParaRPr lang="en-US" dirty="0" smtClean="0"/>
          </a:p>
          <a:p>
            <a:endParaRPr lang="en-US" dirty="0"/>
          </a:p>
        </p:txBody>
      </p:sp>
      <p:sp>
        <p:nvSpPr>
          <p:cNvPr id="5" name="Date Placeholder 4"/>
          <p:cNvSpPr>
            <a:spLocks noGrp="1"/>
          </p:cNvSpPr>
          <p:nvPr>
            <p:ph type="dt" sz="half" idx="10"/>
          </p:nvPr>
        </p:nvSpPr>
        <p:spPr/>
        <p:txBody>
          <a:bodyPr/>
          <a:lstStyle/>
          <a:p>
            <a:r>
              <a:rPr lang="en-US" smtClean="0"/>
              <a:t>4/2/2010</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Video Sequence Hierarchy</a:t>
            </a:r>
            <a:endParaRPr lang="en-US" dirty="0"/>
          </a:p>
        </p:txBody>
      </p:sp>
      <p:pic>
        <p:nvPicPr>
          <p:cNvPr id="6" name="Content Placeholder 5" descr="videostr.gif"/>
          <p:cNvPicPr>
            <a:picLocks noGrp="1" noChangeAspect="1"/>
          </p:cNvPicPr>
          <p:nvPr>
            <p:ph idx="1"/>
          </p:nvPr>
        </p:nvPicPr>
        <p:blipFill>
          <a:blip r:embed="rId3" cstate="print"/>
          <a:stretch>
            <a:fillRect/>
          </a:stretch>
        </p:blipFill>
        <p:spPr>
          <a:xfrm>
            <a:off x="457199" y="1905001"/>
            <a:ext cx="8327367" cy="4338628"/>
          </a:xfrm>
        </p:spPr>
      </p:pic>
      <p:sp>
        <p:nvSpPr>
          <p:cNvPr id="4" name="Date Placeholder 3"/>
          <p:cNvSpPr>
            <a:spLocks noGrp="1"/>
          </p:cNvSpPr>
          <p:nvPr>
            <p:ph type="dt" sz="half" idx="10"/>
          </p:nvPr>
        </p:nvSpPr>
        <p:spPr/>
        <p:txBody>
          <a:bodyPr/>
          <a:lstStyle/>
          <a:p>
            <a:r>
              <a:rPr lang="en-US" smtClean="0"/>
              <a:t>4/2/2010</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Still Image and Video Coding</a:t>
            </a:r>
            <a:endParaRPr lang="en-US" dirty="0"/>
          </a:p>
        </p:txBody>
      </p:sp>
      <p:pic>
        <p:nvPicPr>
          <p:cNvPr id="6" name="Content Placeholder 5" descr="mjpeg.jpg"/>
          <p:cNvPicPr>
            <a:picLocks noGrp="1" noChangeAspect="1"/>
          </p:cNvPicPr>
          <p:nvPr>
            <p:ph idx="1"/>
          </p:nvPr>
        </p:nvPicPr>
        <p:blipFill>
          <a:blip r:embed="rId3" cstate="print"/>
          <a:stretch>
            <a:fillRect/>
          </a:stretch>
        </p:blipFill>
        <p:spPr>
          <a:xfrm>
            <a:off x="2876550" y="1905000"/>
            <a:ext cx="4286250" cy="1447800"/>
          </a:xfrm>
        </p:spPr>
      </p:pic>
      <p:sp>
        <p:nvSpPr>
          <p:cNvPr id="4" name="Date Placeholder 3"/>
          <p:cNvSpPr>
            <a:spLocks noGrp="1"/>
          </p:cNvSpPr>
          <p:nvPr>
            <p:ph type="dt" sz="half" idx="10"/>
          </p:nvPr>
        </p:nvSpPr>
        <p:spPr/>
        <p:txBody>
          <a:bodyPr/>
          <a:lstStyle/>
          <a:p>
            <a:r>
              <a:rPr lang="en-US" dirty="0" smtClean="0"/>
              <a:t>4/2/2010</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pic>
        <p:nvPicPr>
          <p:cNvPr id="7" name="Picture 6" descr="videoenc.jpg"/>
          <p:cNvPicPr>
            <a:picLocks noChangeAspect="1"/>
          </p:cNvPicPr>
          <p:nvPr/>
        </p:nvPicPr>
        <p:blipFill>
          <a:blip r:embed="rId4" cstate="print"/>
          <a:stretch>
            <a:fillRect/>
          </a:stretch>
        </p:blipFill>
        <p:spPr>
          <a:xfrm>
            <a:off x="2876550" y="4010025"/>
            <a:ext cx="4286250" cy="1781175"/>
          </a:xfrm>
          <a:prstGeom prst="rect">
            <a:avLst/>
          </a:prstGeom>
        </p:spPr>
      </p:pic>
      <p:sp>
        <p:nvSpPr>
          <p:cNvPr id="8" name="TextBox 7"/>
          <p:cNvSpPr txBox="1"/>
          <p:nvPr/>
        </p:nvSpPr>
        <p:spPr>
          <a:xfrm>
            <a:off x="533400" y="2438400"/>
            <a:ext cx="2289538" cy="369332"/>
          </a:xfrm>
          <a:prstGeom prst="rect">
            <a:avLst/>
          </a:prstGeom>
          <a:noFill/>
        </p:spPr>
        <p:txBody>
          <a:bodyPr wrap="none" rtlCol="0">
            <a:spAutoFit/>
          </a:bodyPr>
          <a:lstStyle/>
          <a:p>
            <a:r>
              <a:rPr lang="en-US" b="1" dirty="0" smtClean="0">
                <a:solidFill>
                  <a:srgbClr val="FF0000"/>
                </a:solidFill>
              </a:rPr>
              <a:t>Spatial redundancy</a:t>
            </a:r>
            <a:endParaRPr lang="en-US" b="1" dirty="0">
              <a:solidFill>
                <a:srgbClr val="FF0000"/>
              </a:solidFill>
            </a:endParaRPr>
          </a:p>
        </p:txBody>
      </p:sp>
      <p:sp>
        <p:nvSpPr>
          <p:cNvPr id="9" name="TextBox 8"/>
          <p:cNvSpPr txBox="1"/>
          <p:nvPr/>
        </p:nvSpPr>
        <p:spPr>
          <a:xfrm>
            <a:off x="304800" y="4800600"/>
            <a:ext cx="2574679" cy="369332"/>
          </a:xfrm>
          <a:prstGeom prst="rect">
            <a:avLst/>
          </a:prstGeom>
          <a:noFill/>
        </p:spPr>
        <p:txBody>
          <a:bodyPr wrap="none" rtlCol="0">
            <a:spAutoFit/>
          </a:bodyPr>
          <a:lstStyle/>
          <a:p>
            <a:r>
              <a:rPr lang="en-US" b="1" dirty="0" smtClean="0">
                <a:solidFill>
                  <a:srgbClr val="FF0000"/>
                </a:solidFill>
              </a:rPr>
              <a:t>Temporal redundancy</a:t>
            </a:r>
            <a:endParaRPr lang="en-US" b="1" dirty="0">
              <a:solidFill>
                <a:srgbClr val="FF0000"/>
              </a:solidFill>
            </a:endParaRPr>
          </a:p>
        </p:txBody>
      </p:sp>
      <p:sp>
        <p:nvSpPr>
          <p:cNvPr id="10" name="TextBox 9"/>
          <p:cNvSpPr txBox="1"/>
          <p:nvPr/>
        </p:nvSpPr>
        <p:spPr>
          <a:xfrm>
            <a:off x="2971800" y="5864423"/>
            <a:ext cx="1151149" cy="307777"/>
          </a:xfrm>
          <a:prstGeom prst="rect">
            <a:avLst/>
          </a:prstGeom>
          <a:noFill/>
        </p:spPr>
        <p:txBody>
          <a:bodyPr wrap="none" rtlCol="0">
            <a:spAutoFit/>
          </a:bodyPr>
          <a:lstStyle/>
          <a:p>
            <a:r>
              <a:rPr lang="en-US" sz="1400" b="1" dirty="0" smtClean="0">
                <a:solidFill>
                  <a:schemeClr val="accent2"/>
                </a:solidFill>
              </a:rPr>
              <a:t>Intra frame</a:t>
            </a:r>
            <a:endParaRPr lang="en-US" sz="1400" b="1" dirty="0">
              <a:solidFill>
                <a:schemeClr val="accent2"/>
              </a:solidFill>
            </a:endParaRPr>
          </a:p>
        </p:txBody>
      </p:sp>
      <p:sp>
        <p:nvSpPr>
          <p:cNvPr id="12" name="TextBox 11"/>
          <p:cNvSpPr txBox="1"/>
          <p:nvPr/>
        </p:nvSpPr>
        <p:spPr>
          <a:xfrm>
            <a:off x="4412926" y="5867400"/>
            <a:ext cx="1149674" cy="307777"/>
          </a:xfrm>
          <a:prstGeom prst="rect">
            <a:avLst/>
          </a:prstGeom>
          <a:noFill/>
        </p:spPr>
        <p:txBody>
          <a:bodyPr wrap="none" rtlCol="0">
            <a:spAutoFit/>
          </a:bodyPr>
          <a:lstStyle/>
          <a:p>
            <a:r>
              <a:rPr lang="en-US" sz="1400" b="1" dirty="0" smtClean="0">
                <a:solidFill>
                  <a:schemeClr val="accent2"/>
                </a:solidFill>
              </a:rPr>
              <a:t>Inter frame</a:t>
            </a:r>
            <a:endParaRPr lang="en-US" sz="1400" b="1" dirty="0">
              <a:solidFill>
                <a:schemeClr val="accent2"/>
              </a:solidFill>
            </a:endParaRPr>
          </a:p>
        </p:txBody>
      </p:sp>
      <p:sp>
        <p:nvSpPr>
          <p:cNvPr id="13" name="TextBox 12"/>
          <p:cNvSpPr txBox="1"/>
          <p:nvPr/>
        </p:nvSpPr>
        <p:spPr>
          <a:xfrm>
            <a:off x="5859251" y="5867400"/>
            <a:ext cx="1149674" cy="307777"/>
          </a:xfrm>
          <a:prstGeom prst="rect">
            <a:avLst/>
          </a:prstGeom>
          <a:noFill/>
        </p:spPr>
        <p:txBody>
          <a:bodyPr wrap="none" rtlCol="0">
            <a:spAutoFit/>
          </a:bodyPr>
          <a:lstStyle/>
          <a:p>
            <a:r>
              <a:rPr lang="en-US" sz="1400" b="1" dirty="0" smtClean="0">
                <a:solidFill>
                  <a:schemeClr val="accent2"/>
                </a:solidFill>
              </a:rPr>
              <a:t>Inter frame</a:t>
            </a:r>
            <a:endParaRPr lang="en-US" sz="1400" b="1" dirty="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additive="base">
                                        <p:cTn id="16" dur="500" fill="hold"/>
                                        <p:tgtEl>
                                          <p:spTgt spid="9"/>
                                        </p:tgtEl>
                                        <p:attrNameLst>
                                          <p:attrName>ppt_x</p:attrName>
                                        </p:attrNameLst>
                                      </p:cBhvr>
                                      <p:tavLst>
                                        <p:tav tm="0">
                                          <p:val>
                                            <p:strVal val="#ppt_x"/>
                                          </p:val>
                                        </p:tav>
                                        <p:tav tm="100000">
                                          <p:val>
                                            <p:strVal val="#ppt_x"/>
                                          </p:val>
                                        </p:tav>
                                      </p:tavLst>
                                    </p:anim>
                                    <p:anim calcmode="lin" valueType="num">
                                      <p:cBhvr additive="base">
                                        <p:cTn id="17" dur="500" fill="hold"/>
                                        <p:tgtEl>
                                          <p:spTgt spid="9"/>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10"/>
                                        </p:tgtEl>
                                        <p:attrNameLst>
                                          <p:attrName>style.visibility</p:attrName>
                                        </p:attrNameLst>
                                      </p:cBhvr>
                                      <p:to>
                                        <p:strVal val="visible"/>
                                      </p:to>
                                    </p:set>
                                    <p:anim calcmode="lin" valueType="num">
                                      <p:cBhvr additive="base">
                                        <p:cTn id="20" dur="500" fill="hold"/>
                                        <p:tgtEl>
                                          <p:spTgt spid="10"/>
                                        </p:tgtEl>
                                        <p:attrNameLst>
                                          <p:attrName>ppt_x</p:attrName>
                                        </p:attrNameLst>
                                      </p:cBhvr>
                                      <p:tavLst>
                                        <p:tav tm="0">
                                          <p:val>
                                            <p:strVal val="#ppt_x"/>
                                          </p:val>
                                        </p:tav>
                                        <p:tav tm="100000">
                                          <p:val>
                                            <p:strVal val="#ppt_x"/>
                                          </p:val>
                                        </p:tav>
                                      </p:tavLst>
                                    </p:anim>
                                    <p:anim calcmode="lin" valueType="num">
                                      <p:cBhvr additive="base">
                                        <p:cTn id="21" dur="500" fill="hold"/>
                                        <p:tgtEl>
                                          <p:spTgt spid="10"/>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additive="base">
                                        <p:cTn id="24" dur="500" fill="hold"/>
                                        <p:tgtEl>
                                          <p:spTgt spid="12"/>
                                        </p:tgtEl>
                                        <p:attrNameLst>
                                          <p:attrName>ppt_x</p:attrName>
                                        </p:attrNameLst>
                                      </p:cBhvr>
                                      <p:tavLst>
                                        <p:tav tm="0">
                                          <p:val>
                                            <p:strVal val="#ppt_x"/>
                                          </p:val>
                                        </p:tav>
                                        <p:tav tm="100000">
                                          <p:val>
                                            <p:strVal val="#ppt_x"/>
                                          </p:val>
                                        </p:tav>
                                      </p:tavLst>
                                    </p:anim>
                                    <p:anim calcmode="lin" valueType="num">
                                      <p:cBhvr additive="base">
                                        <p:cTn id="25" dur="500" fill="hold"/>
                                        <p:tgtEl>
                                          <p:spTgt spid="12"/>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additive="base">
                                        <p:cTn id="28" dur="500" fill="hold"/>
                                        <p:tgtEl>
                                          <p:spTgt spid="13"/>
                                        </p:tgtEl>
                                        <p:attrNameLst>
                                          <p:attrName>ppt_x</p:attrName>
                                        </p:attrNameLst>
                                      </p:cBhvr>
                                      <p:tavLst>
                                        <p:tav tm="0">
                                          <p:val>
                                            <p:strVal val="#ppt_x"/>
                                          </p:val>
                                        </p:tav>
                                        <p:tav tm="100000">
                                          <p:val>
                                            <p:strVal val="#ppt_x"/>
                                          </p:val>
                                        </p:tav>
                                      </p:tavLst>
                                    </p:anim>
                                    <p:anim calcmode="lin" valueType="num">
                                      <p:cBhvr additive="base">
                                        <p:cTn id="2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2"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Motion Estimation/compensation</a:t>
            </a:r>
            <a:endParaRPr lang="en-US" dirty="0"/>
          </a:p>
        </p:txBody>
      </p:sp>
      <p:pic>
        <p:nvPicPr>
          <p:cNvPr id="6" name="Content Placeholder 5" descr="me.jpg"/>
          <p:cNvPicPr>
            <a:picLocks noGrp="1" noChangeAspect="1"/>
          </p:cNvPicPr>
          <p:nvPr>
            <p:ph idx="1"/>
          </p:nvPr>
        </p:nvPicPr>
        <p:blipFill>
          <a:blip r:embed="rId3" cstate="print"/>
          <a:stretch>
            <a:fillRect/>
          </a:stretch>
        </p:blipFill>
        <p:spPr>
          <a:xfrm>
            <a:off x="1981200" y="1888384"/>
            <a:ext cx="5410200" cy="4822616"/>
          </a:xfrm>
        </p:spPr>
      </p:pic>
      <p:sp>
        <p:nvSpPr>
          <p:cNvPr id="4" name="Date Placeholder 3"/>
          <p:cNvSpPr>
            <a:spLocks noGrp="1"/>
          </p:cNvSpPr>
          <p:nvPr>
            <p:ph type="dt" sz="half" idx="10"/>
          </p:nvPr>
        </p:nvSpPr>
        <p:spPr/>
        <p:txBody>
          <a:bodyPr/>
          <a:lstStyle/>
          <a:p>
            <a:r>
              <a:rPr lang="en-US" smtClean="0"/>
              <a:t>4/2/2010</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Video Encoder</a:t>
            </a:r>
            <a:endParaRPr lang="en-US" dirty="0"/>
          </a:p>
        </p:txBody>
      </p:sp>
      <p:pic>
        <p:nvPicPr>
          <p:cNvPr id="6" name="Content Placeholder 5" descr="venc.png"/>
          <p:cNvPicPr>
            <a:picLocks noGrp="1" noChangeAspect="1"/>
          </p:cNvPicPr>
          <p:nvPr>
            <p:ph idx="1"/>
          </p:nvPr>
        </p:nvPicPr>
        <p:blipFill>
          <a:blip r:embed="rId3" cstate="print"/>
          <a:stretch>
            <a:fillRect/>
          </a:stretch>
        </p:blipFill>
        <p:spPr>
          <a:xfrm>
            <a:off x="1520002" y="1935162"/>
            <a:ext cx="6099998" cy="4694237"/>
          </a:xfrm>
          <a:prstGeom prst="rect">
            <a:avLst/>
          </a:prstGeom>
          <a:ln>
            <a:noFill/>
          </a:ln>
          <a:effectLst>
            <a:outerShdw blurRad="292100" dist="139700" dir="2700000" algn="tl" rotWithShape="0">
              <a:srgbClr val="333333">
                <a:alpha val="65000"/>
              </a:srgbClr>
            </a:outerShdw>
          </a:effectLst>
        </p:spPr>
      </p:pic>
      <p:sp>
        <p:nvSpPr>
          <p:cNvPr id="4" name="Date Placeholder 3"/>
          <p:cNvSpPr>
            <a:spLocks noGrp="1"/>
          </p:cNvSpPr>
          <p:nvPr>
            <p:ph type="dt" sz="half" idx="10"/>
          </p:nvPr>
        </p:nvSpPr>
        <p:spPr/>
        <p:txBody>
          <a:bodyPr/>
          <a:lstStyle/>
          <a:p>
            <a:r>
              <a:rPr lang="en-US" smtClean="0"/>
              <a:t>4/2/2010</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a:p>
        </p:txBody>
      </p:sp>
      <p:sp>
        <p:nvSpPr>
          <p:cNvPr id="7" name="Rectangle 6"/>
          <p:cNvSpPr/>
          <p:nvPr/>
        </p:nvSpPr>
        <p:spPr>
          <a:xfrm>
            <a:off x="2514600" y="5334000"/>
            <a:ext cx="990600" cy="609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2514600" y="6019800"/>
            <a:ext cx="990600" cy="609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657600" y="5334000"/>
            <a:ext cx="838200" cy="609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linds(horizontal)">
                                      <p:cBhvr>
                                        <p:cTn id="10" dur="500"/>
                                        <p:tgtEl>
                                          <p:spTgt spid="8"/>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blinds(horizontal)">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871</TotalTime>
  <Words>2132</Words>
  <Application>Microsoft Office PowerPoint</Application>
  <PresentationFormat>On-screen Show (4:3)</PresentationFormat>
  <Paragraphs>256</Paragraphs>
  <Slides>25</Slides>
  <Notes>17</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Flow</vt:lpstr>
      <vt:lpstr>Cache Optimization for Real Time MPEG-4 ENCODER</vt:lpstr>
      <vt:lpstr>Outline</vt:lpstr>
      <vt:lpstr>Design Goal</vt:lpstr>
      <vt:lpstr>Two Level Cache</vt:lpstr>
      <vt:lpstr>Challenges</vt:lpstr>
      <vt:lpstr>Video Sequence Hierarchy</vt:lpstr>
      <vt:lpstr>Still Image and Video Coding</vt:lpstr>
      <vt:lpstr>Motion Estimation/compensation</vt:lpstr>
      <vt:lpstr>Video Encoder</vt:lpstr>
      <vt:lpstr>Video Encoder vs. Decoder </vt:lpstr>
      <vt:lpstr>YUV Color Space</vt:lpstr>
      <vt:lpstr>Problem 1</vt:lpstr>
      <vt:lpstr>Frame Data</vt:lpstr>
      <vt:lpstr>ME Data Flow</vt:lpstr>
      <vt:lpstr>L2 Cache Configuration</vt:lpstr>
      <vt:lpstr>Problem 2</vt:lpstr>
      <vt:lpstr>Encoding Code Flow</vt:lpstr>
      <vt:lpstr>Experiment Setups</vt:lpstr>
      <vt:lpstr>L1 Program Cache</vt:lpstr>
      <vt:lpstr>L1 Data Cache</vt:lpstr>
      <vt:lpstr>Final Frame Rate</vt:lpstr>
      <vt:lpstr>Possible Improvements</vt:lpstr>
      <vt:lpstr>Summary</vt:lpstr>
      <vt:lpstr>References</vt:lpstr>
      <vt:lpstr>Questions?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Cache Optimization for Real Time MPEG-4 Encoder</dc:title>
  <dc:creator/>
  <cp:lastModifiedBy>qin</cp:lastModifiedBy>
  <cp:revision>163</cp:revision>
  <dcterms:created xsi:type="dcterms:W3CDTF">2006-08-16T00:00:00Z</dcterms:created>
  <dcterms:modified xsi:type="dcterms:W3CDTF">2010-04-01T02:12:52Z</dcterms:modified>
</cp:coreProperties>
</file>