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A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E8EE2-071D-422E-80B8-0AE66AE2E7A5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E70FE-8C62-44D2-88C1-76956E7B7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E70FE-8C62-44D2-88C1-76956E7B7E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E70FE-8C62-44D2-88C1-76956E7B7E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3429000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817119-B001-4DAA-8E9D-A736A3C11FC5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95368-9C98-4629-BC3D-A16B605A7D15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C810-9FBD-43F0-840C-E01ADC8496A4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7030A0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6888AC-4314-454C-B572-2B9370CB172C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FE3C964-311A-4BAE-98FC-F8B23F91CC94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B060-8399-4BFE-8B0A-79D14D07D4F4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6AD2-AF50-4C28-A1B6-02AF0EAB9649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0AF44B-B0BF-4EEE-97C2-A839F1A9DBB1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49F-1010-4BBE-8434-40B702490A3A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F6FF1A-3D05-473C-A29B-5FDBA02C6EC7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599734-EB37-4DBD-9E06-F299A0F2030D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70C2DE-7303-4BEA-ADB1-ABEEAF21581A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GA.m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SA.m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6781800" cy="1894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Comparing Three Heuristic Search Methods for Functional Partitioning in Hardware-Software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Codesign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2971800"/>
            <a:ext cx="5562600" cy="2895600"/>
          </a:xfrm>
        </p:spPr>
        <p:txBody>
          <a:bodyPr>
            <a:normAutofit/>
          </a:bodyPr>
          <a:lstStyle/>
          <a:p>
            <a:r>
              <a:rPr lang="en-US" b="0" dirty="0" err="1" smtClean="0">
                <a:latin typeface="Tahoma" pitchFamily="34" charset="0"/>
                <a:cs typeface="Tahoma" pitchFamily="34" charset="0"/>
              </a:rPr>
              <a:t>Theerayod</a:t>
            </a:r>
            <a:r>
              <a:rPr lang="en-US" b="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b="0" dirty="0" err="1" smtClean="0">
                <a:latin typeface="Tahoma" pitchFamily="34" charset="0"/>
                <a:cs typeface="Tahoma" pitchFamily="34" charset="0"/>
              </a:rPr>
              <a:t>Wiangtong</a:t>
            </a:r>
            <a:r>
              <a:rPr lang="en-US" b="0" dirty="0" smtClean="0">
                <a:latin typeface="Tahoma" pitchFamily="34" charset="0"/>
                <a:cs typeface="Tahoma" pitchFamily="34" charset="0"/>
              </a:rPr>
              <a:t>, Peter Y. K. Cheung and Wayne </a:t>
            </a:r>
            <a:r>
              <a:rPr lang="en-US" b="0" dirty="0" err="1" smtClean="0">
                <a:latin typeface="Tahoma" pitchFamily="34" charset="0"/>
                <a:cs typeface="Tahoma" pitchFamily="34" charset="0"/>
              </a:rPr>
              <a:t>Luk</a:t>
            </a:r>
            <a:endParaRPr lang="en-US" b="0" dirty="0" smtClean="0">
              <a:latin typeface="Tahoma" pitchFamily="34" charset="0"/>
              <a:cs typeface="Tahoma" pitchFamily="34" charset="0"/>
            </a:endParaRPr>
          </a:p>
          <a:p>
            <a:endParaRPr lang="en-US" b="0" dirty="0" smtClean="0">
              <a:latin typeface="Tahoma" pitchFamily="34" charset="0"/>
              <a:cs typeface="Tahoma" pitchFamily="34" charset="0"/>
            </a:endParaRPr>
          </a:p>
          <a:p>
            <a:endParaRPr lang="en-US" b="0" dirty="0" smtClean="0">
              <a:latin typeface="Tahoma" pitchFamily="34" charset="0"/>
              <a:cs typeface="Tahoma" pitchFamily="34" charset="0"/>
            </a:endParaRPr>
          </a:p>
          <a:p>
            <a:endParaRPr lang="en-US" b="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b="0" dirty="0" smtClean="0">
                <a:latin typeface="Tahoma" pitchFamily="34" charset="0"/>
                <a:cs typeface="Tahoma" pitchFamily="34" charset="0"/>
              </a:rPr>
              <a:t>		Presented by: Wei </a:t>
            </a:r>
            <a:r>
              <a:rPr lang="en-US" b="0" dirty="0" err="1" smtClean="0">
                <a:latin typeface="Tahoma" pitchFamily="34" charset="0"/>
                <a:cs typeface="Tahoma" pitchFamily="34" charset="0"/>
              </a:rPr>
              <a:t>Zang</a:t>
            </a:r>
            <a:endParaRPr lang="en-US" b="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b="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b="0" dirty="0" smtClean="0">
                <a:latin typeface="Tahoma" pitchFamily="34" charset="0"/>
                <a:cs typeface="Tahoma" pitchFamily="34" charset="0"/>
              </a:rPr>
              <a:t>		Mar.17, 2010</a:t>
            </a:r>
            <a:r>
              <a:rPr lang="en-US" b="0" dirty="0" smtClean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U-Turn Arrow 38"/>
          <p:cNvSpPr/>
          <p:nvPr/>
        </p:nvSpPr>
        <p:spPr>
          <a:xfrm rot="5400000" flipH="1">
            <a:off x="5740758" y="2692758"/>
            <a:ext cx="3987084" cy="2057400"/>
          </a:xfrm>
          <a:prstGeom prst="uturnArrow">
            <a:avLst>
              <a:gd name="adj1" fmla="val 5630"/>
              <a:gd name="adj2" fmla="val 6337"/>
              <a:gd name="adj3" fmla="val 11667"/>
              <a:gd name="adj4" fmla="val 43750"/>
              <a:gd name="adj5" fmla="val 1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lowchart: Decision 14"/>
          <p:cNvSpPr/>
          <p:nvPr/>
        </p:nvSpPr>
        <p:spPr>
          <a:xfrm>
            <a:off x="5562600" y="3352800"/>
            <a:ext cx="2286000" cy="457200"/>
          </a:xfrm>
          <a:prstGeom prst="flowChartDecisio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Dcost</a:t>
            </a:r>
            <a:r>
              <a:rPr lang="en-US" sz="140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&lt; 0</a:t>
            </a:r>
            <a:r>
              <a:rPr lang="en-US" sz="140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en-US" sz="1400" dirty="0">
              <a:ln w="11430"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5346879" y="2122869"/>
            <a:ext cx="2819400" cy="609600"/>
            <a:chOff x="5257800" y="1981200"/>
            <a:chExt cx="2971800" cy="609600"/>
          </a:xfrm>
        </p:grpSpPr>
        <p:sp>
          <p:nvSpPr>
            <p:cNvPr id="12" name="Flowchart: Alternate Process 11"/>
            <p:cNvSpPr/>
            <p:nvPr/>
          </p:nvSpPr>
          <p:spPr>
            <a:xfrm>
              <a:off x="5257800" y="1981200"/>
              <a:ext cx="29718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Generate a neighboring solution 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Sneigh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) </a:t>
              </a:r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randomly</a:t>
              </a: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6566775" y="2438400"/>
              <a:ext cx="23066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156916" y="2743200"/>
            <a:ext cx="3200400" cy="609600"/>
            <a:chOff x="5257800" y="2590800"/>
            <a:chExt cx="2971800" cy="609600"/>
          </a:xfrm>
        </p:grpSpPr>
        <p:sp>
          <p:nvSpPr>
            <p:cNvPr id="13" name="Flowchart: Alternate Process 12"/>
            <p:cNvSpPr/>
            <p:nvPr/>
          </p:nvSpPr>
          <p:spPr>
            <a:xfrm>
              <a:off x="5257800" y="2590800"/>
              <a:ext cx="29718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Compare diff of cost function</a:t>
              </a:r>
            </a:p>
            <a:p>
              <a:pPr algn="ctr"/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Dcost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 = cost(</a:t>
              </a:r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Sneigh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)–cost(Snow)</a:t>
              </a:r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6589077" y="3048000"/>
              <a:ext cx="213421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019800" y="3810000"/>
            <a:ext cx="1371600" cy="914400"/>
            <a:chOff x="6019800" y="3810000"/>
            <a:chExt cx="1371600" cy="914400"/>
          </a:xfrm>
        </p:grpSpPr>
        <p:sp>
          <p:nvSpPr>
            <p:cNvPr id="28" name="Down Arrow 27"/>
            <p:cNvSpPr/>
            <p:nvPr/>
          </p:nvSpPr>
          <p:spPr>
            <a:xfrm>
              <a:off x="6590763" y="3810000"/>
              <a:ext cx="228600" cy="6096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Alternate Process 17"/>
            <p:cNvSpPr/>
            <p:nvPr/>
          </p:nvSpPr>
          <p:spPr>
            <a:xfrm>
              <a:off x="6019800" y="4419600"/>
              <a:ext cx="1371600" cy="3048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Snow=</a:t>
              </a:r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Sneigh</a:t>
              </a:r>
              <a:endParaRPr lang="en-US" sz="140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244921" y="4724400"/>
            <a:ext cx="3048000" cy="457200"/>
            <a:chOff x="5029200" y="4724400"/>
            <a:chExt cx="3505200" cy="457200"/>
          </a:xfrm>
        </p:grpSpPr>
        <p:sp>
          <p:nvSpPr>
            <p:cNvPr id="20" name="Flowchart: Alternate Process 19"/>
            <p:cNvSpPr/>
            <p:nvPr/>
          </p:nvSpPr>
          <p:spPr>
            <a:xfrm>
              <a:off x="5029200" y="4876800"/>
              <a:ext cx="3505200" cy="3048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Update temp use cooling schedule</a:t>
              </a:r>
              <a:endParaRPr lang="en-US" sz="140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9" name="Down Arrow 28"/>
            <p:cNvSpPr/>
            <p:nvPr/>
          </p:nvSpPr>
          <p:spPr>
            <a:xfrm>
              <a:off x="6553201" y="4724400"/>
              <a:ext cx="243411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410200" y="5181600"/>
            <a:ext cx="2590800" cy="685800"/>
            <a:chOff x="5410200" y="5181600"/>
            <a:chExt cx="2590800" cy="685800"/>
          </a:xfrm>
        </p:grpSpPr>
        <p:sp>
          <p:nvSpPr>
            <p:cNvPr id="21" name="Flowchart: Decision 20"/>
            <p:cNvSpPr/>
            <p:nvPr/>
          </p:nvSpPr>
          <p:spPr>
            <a:xfrm>
              <a:off x="5410200" y="5410200"/>
              <a:ext cx="2590800" cy="457200"/>
            </a:xfrm>
            <a:prstGeom prst="flowChartDecision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Meet terminating </a:t>
              </a:r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condition?</a:t>
              </a:r>
              <a:endParaRPr lang="en-US" sz="1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6578958" y="5181600"/>
              <a:ext cx="228600" cy="2286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019800" y="5867400"/>
            <a:ext cx="1447800" cy="762000"/>
            <a:chOff x="6019800" y="5867400"/>
            <a:chExt cx="1447800" cy="762000"/>
          </a:xfrm>
        </p:grpSpPr>
        <p:sp>
          <p:nvSpPr>
            <p:cNvPr id="22" name="Oval 21"/>
            <p:cNvSpPr/>
            <p:nvPr/>
          </p:nvSpPr>
          <p:spPr>
            <a:xfrm>
              <a:off x="6019800" y="6172200"/>
              <a:ext cx="1447800" cy="457200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End</a:t>
              </a:r>
              <a:endPara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6577884" y="5867400"/>
              <a:ext cx="229674" cy="3048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581400" y="1726842"/>
            <a:ext cx="3048000" cy="2946042"/>
            <a:chOff x="3581400" y="1702158"/>
            <a:chExt cx="3048000" cy="2946042"/>
          </a:xfrm>
        </p:grpSpPr>
        <p:sp>
          <p:nvSpPr>
            <p:cNvPr id="42" name="Bent Arrow 41"/>
            <p:cNvSpPr/>
            <p:nvPr/>
          </p:nvSpPr>
          <p:spPr>
            <a:xfrm>
              <a:off x="3581400" y="1702158"/>
              <a:ext cx="3048000" cy="2387958"/>
            </a:xfrm>
            <a:prstGeom prst="bentArrow">
              <a:avLst>
                <a:gd name="adj1" fmla="val 5406"/>
                <a:gd name="adj2" fmla="val 6006"/>
                <a:gd name="adj3" fmla="val 9548"/>
                <a:gd name="adj4" fmla="val 4375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Bent Arrow 39"/>
            <p:cNvSpPr/>
            <p:nvPr/>
          </p:nvSpPr>
          <p:spPr>
            <a:xfrm flipV="1">
              <a:off x="4648200" y="4114800"/>
              <a:ext cx="1371600" cy="533400"/>
            </a:xfrm>
            <a:prstGeom prst="bentArrow">
              <a:avLst>
                <a:gd name="adj1" fmla="val 17156"/>
                <a:gd name="adj2" fmla="val 22585"/>
                <a:gd name="adj3" fmla="val 29829"/>
                <a:gd name="adj4" fmla="val 4375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3886200" y="3429000"/>
              <a:ext cx="1600200" cy="3048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q= random(0,1)</a:t>
              </a:r>
            </a:p>
          </p:txBody>
        </p:sp>
        <p:sp>
          <p:nvSpPr>
            <p:cNvPr id="32" name="Down Arrow 31"/>
            <p:cNvSpPr/>
            <p:nvPr/>
          </p:nvSpPr>
          <p:spPr>
            <a:xfrm>
              <a:off x="4597758" y="3733800"/>
              <a:ext cx="22860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Down Arrow 35"/>
            <p:cNvSpPr/>
            <p:nvPr/>
          </p:nvSpPr>
          <p:spPr>
            <a:xfrm rot="5400000">
              <a:off x="5410737" y="3492858"/>
              <a:ext cx="22860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17" name="Flowchart: Decision 16"/>
            <p:cNvSpPr/>
            <p:nvPr/>
          </p:nvSpPr>
          <p:spPr>
            <a:xfrm>
              <a:off x="3581400" y="3886200"/>
              <a:ext cx="2286000" cy="457200"/>
            </a:xfrm>
            <a:prstGeom prst="flowChartDecision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q&lt;exp</a:t>
              </a:r>
            </a:p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(-</a:t>
              </a:r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Dcost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/T)?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457200"/>
            <a:ext cx="3276600" cy="594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Cooling schedule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Neighborhood search: randomly changing one state bit in the solution (and obey the area constraint)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Cost is a direct function of processing time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Acceptance probability for a more costly neighboring solution: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Loop terminate when 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New temperature reaches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Tstop</a:t>
            </a: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No improvement over the last 500 iterations.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7946" y="838200"/>
            <a:ext cx="131805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4196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4" name="Group 43"/>
          <p:cNvGrpSpPr/>
          <p:nvPr/>
        </p:nvGrpSpPr>
        <p:grpSpPr>
          <a:xfrm>
            <a:off x="5994042" y="152400"/>
            <a:ext cx="1447800" cy="609600"/>
            <a:chOff x="5994042" y="152400"/>
            <a:chExt cx="1447800" cy="609600"/>
          </a:xfrm>
        </p:grpSpPr>
        <p:sp>
          <p:nvSpPr>
            <p:cNvPr id="9" name="Oval 8"/>
            <p:cNvSpPr/>
            <p:nvPr/>
          </p:nvSpPr>
          <p:spPr>
            <a:xfrm>
              <a:off x="5994042" y="152400"/>
              <a:ext cx="1447800" cy="457200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Begin</a:t>
              </a:r>
              <a:endPara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6566079" y="609600"/>
              <a:ext cx="22860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334000" y="762000"/>
            <a:ext cx="2819400" cy="609600"/>
            <a:chOff x="5257800" y="762000"/>
            <a:chExt cx="2971800" cy="609600"/>
          </a:xfrm>
        </p:grpSpPr>
        <p:sp>
          <p:nvSpPr>
            <p:cNvPr id="10" name="Flowchart: Alternate Process 9"/>
            <p:cNvSpPr/>
            <p:nvPr/>
          </p:nvSpPr>
          <p:spPr>
            <a:xfrm>
              <a:off x="5257800" y="762000"/>
              <a:ext cx="29718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Get input parameters:</a:t>
              </a:r>
            </a:p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Tstart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, </a:t>
              </a:r>
              <a:r>
                <a:rPr lang="en-US" sz="1400" dirty="0" err="1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Tstop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, area constraint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6566775" y="1219200"/>
              <a:ext cx="23066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334000" y="1371600"/>
            <a:ext cx="2819400" cy="762000"/>
            <a:chOff x="5257800" y="1371600"/>
            <a:chExt cx="2971800" cy="762000"/>
          </a:xfrm>
        </p:grpSpPr>
        <p:sp>
          <p:nvSpPr>
            <p:cNvPr id="11" name="Flowchart: Alternate Process 10"/>
            <p:cNvSpPr/>
            <p:nvPr/>
          </p:nvSpPr>
          <p:spPr>
            <a:xfrm>
              <a:off x="5257800" y="1371600"/>
              <a:ext cx="2971800" cy="304800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Initialized solution </a:t>
              </a:r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(Snow)</a:t>
              </a: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6566776" y="1676400"/>
              <a:ext cx="217085" cy="4572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 of HW/SW partitioning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Heuristic Search Methods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Genetic algorithm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Simulated annealing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Tabu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search</a:t>
            </a:r>
          </a:p>
          <a:p>
            <a:r>
              <a:rPr lang="en-US" b="1" dirty="0" smtClean="0"/>
              <a:t>Processing time – System cost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8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25" y="4648200"/>
            <a:ext cx="159067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7362"/>
            <a:ext cx="49530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37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Timing model</a:t>
            </a:r>
          </a:p>
          <a:p>
            <a:pPr lvl="1"/>
            <a:r>
              <a:rPr lang="en-US" dirty="0" smtClean="0"/>
              <a:t>Communication time</a:t>
            </a:r>
          </a:p>
          <a:p>
            <a:pPr lvl="1"/>
            <a:r>
              <a:rPr lang="en-US" dirty="0" smtClean="0"/>
              <a:t>Execution time on HW/SW</a:t>
            </a:r>
          </a:p>
          <a:p>
            <a:pPr lvl="1"/>
            <a:r>
              <a:rPr lang="en-US" dirty="0" smtClean="0"/>
              <a:t>Configuration time if reconfigurable HW</a:t>
            </a:r>
          </a:p>
          <a:p>
            <a:pPr lvl="2"/>
            <a:r>
              <a:rPr lang="en-US" dirty="0" smtClean="0"/>
              <a:t>Only consider ASIC or FPGA without reconfiguration (all hardware tasks are bounded to on-chip hardware)</a:t>
            </a:r>
          </a:p>
          <a:p>
            <a:r>
              <a:rPr lang="en-US" dirty="0" smtClean="0"/>
              <a:t>Execution on SW &amp; HW</a:t>
            </a:r>
          </a:p>
          <a:p>
            <a:pPr lvl="1"/>
            <a:r>
              <a:rPr lang="en-US" dirty="0" smtClean="0"/>
              <a:t>SW processor can execute only one task at a time</a:t>
            </a:r>
          </a:p>
          <a:p>
            <a:pPr lvl="1"/>
            <a:r>
              <a:rPr lang="en-US" dirty="0" smtClean="0"/>
              <a:t>HW can execute multiple tasks concurrently;</a:t>
            </a:r>
          </a:p>
          <a:p>
            <a:pPr lvl="1"/>
            <a:r>
              <a:rPr lang="en-US" dirty="0" smtClean="0"/>
              <a:t>HW and SW can work in parallel</a:t>
            </a:r>
          </a:p>
          <a:p>
            <a:r>
              <a:rPr lang="en-US" dirty="0" smtClean="0"/>
              <a:t>Transmit data between tasks can only use read or write shared or local memory </a:t>
            </a:r>
          </a:p>
          <a:p>
            <a:pPr lvl="1"/>
            <a:r>
              <a:rPr lang="en-US" dirty="0" smtClean="0"/>
              <a:t>Memory acts like a medium; Prevent loss of data while waiting</a:t>
            </a:r>
          </a:p>
          <a:p>
            <a:r>
              <a:rPr lang="en-US" dirty="0" smtClean="0"/>
              <a:t>Bus conflicts -&gt; waiting time</a:t>
            </a:r>
          </a:p>
          <a:p>
            <a:pPr lvl="1"/>
            <a:r>
              <a:rPr lang="en-US" dirty="0" smtClean="0"/>
              <a:t>SW tasks have higher priority in using shared bus since hardware is generally faster</a:t>
            </a:r>
          </a:p>
          <a:p>
            <a:pPr lvl="1"/>
            <a:r>
              <a:rPr lang="en-US" dirty="0" smtClean="0"/>
              <a:t>One has the minimum use of bus is allocated first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4572000" y="76200"/>
            <a:ext cx="3886200" cy="2286000"/>
            <a:chOff x="3962400" y="1524000"/>
            <a:chExt cx="4585716" cy="2895600"/>
          </a:xfrm>
        </p:grpSpPr>
        <p:sp>
          <p:nvSpPr>
            <p:cNvPr id="31" name="TextBox 30"/>
            <p:cNvSpPr txBox="1"/>
            <p:nvPr/>
          </p:nvSpPr>
          <p:spPr>
            <a:xfrm>
              <a:off x="5791200" y="31242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shbus</a:t>
              </a:r>
              <a:endParaRPr lang="en-US" sz="140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3962400" y="1524000"/>
              <a:ext cx="4585716" cy="2895600"/>
              <a:chOff x="1905000" y="1524000"/>
              <a:chExt cx="5285232" cy="3276600"/>
            </a:xfrm>
          </p:grpSpPr>
          <p:sp>
            <p:nvSpPr>
              <p:cNvPr id="6" name="Cube 5"/>
              <p:cNvSpPr/>
              <p:nvPr/>
            </p:nvSpPr>
            <p:spPr>
              <a:xfrm>
                <a:off x="1905000" y="2819400"/>
                <a:ext cx="1752600" cy="762000"/>
              </a:xfrm>
              <a:prstGeom prst="cube">
                <a:avLst>
                  <a:gd name="adj" fmla="val 16549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  <a:tint val="66000"/>
                      <a:satMod val="160000"/>
                    </a:schemeClr>
                  </a:gs>
                  <a:gs pos="50000">
                    <a:schemeClr val="accent3">
                      <a:lumMod val="40000"/>
                      <a:lumOff val="60000"/>
                      <a:tint val="44500"/>
                      <a:satMod val="160000"/>
                    </a:schemeClr>
                  </a:gs>
                  <a:gs pos="100000">
                    <a:schemeClr val="accent3">
                      <a:lumMod val="40000"/>
                      <a:lumOff val="6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Software processor</a:t>
                </a:r>
                <a:endParaRPr lang="en-US" sz="1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" name="Cube 6"/>
              <p:cNvSpPr/>
              <p:nvPr/>
            </p:nvSpPr>
            <p:spPr>
              <a:xfrm>
                <a:off x="5181599" y="2819399"/>
                <a:ext cx="1905000" cy="762000"/>
              </a:xfrm>
              <a:prstGeom prst="cube">
                <a:avLst>
                  <a:gd name="adj" fmla="val 16549"/>
                </a:avLst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  <a:tint val="66000"/>
                      <a:satMod val="160000"/>
                    </a:schemeClr>
                  </a:gs>
                  <a:gs pos="50000">
                    <a:schemeClr val="accent3">
                      <a:lumMod val="40000"/>
                      <a:lumOff val="60000"/>
                      <a:tint val="44500"/>
                      <a:satMod val="160000"/>
                    </a:schemeClr>
                  </a:gs>
                  <a:gs pos="100000">
                    <a:schemeClr val="accent3">
                      <a:lumMod val="40000"/>
                      <a:lumOff val="6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Hardware ASIC/FPGA</a:t>
                </a:r>
                <a:endParaRPr lang="en-US" sz="1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8" name="Flowchart: Magnetic Disk 7"/>
              <p:cNvSpPr/>
              <p:nvPr/>
            </p:nvSpPr>
            <p:spPr>
              <a:xfrm>
                <a:off x="3733800" y="1524000"/>
                <a:ext cx="1295400" cy="9144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chemeClr val="bg2">
                      <a:lumMod val="90000"/>
                      <a:tint val="66000"/>
                      <a:satMod val="160000"/>
                    </a:schemeClr>
                  </a:gs>
                  <a:gs pos="50000">
                    <a:schemeClr val="bg2">
                      <a:lumMod val="90000"/>
                      <a:tint val="44500"/>
                      <a:satMod val="160000"/>
                    </a:schemeClr>
                  </a:gs>
                  <a:gs pos="100000">
                    <a:schemeClr val="bg2">
                      <a:lumMod val="9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14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Shared memory</a:t>
                </a:r>
                <a:endParaRPr lang="en-US" sz="1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9" name="Flowchart: Magnetic Disk 8"/>
              <p:cNvSpPr/>
              <p:nvPr/>
            </p:nvSpPr>
            <p:spPr>
              <a:xfrm>
                <a:off x="2083158" y="3886200"/>
                <a:ext cx="1295400" cy="9144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chemeClr val="bg2">
                      <a:lumMod val="90000"/>
                      <a:tint val="66000"/>
                      <a:satMod val="160000"/>
                    </a:schemeClr>
                  </a:gs>
                  <a:gs pos="50000">
                    <a:schemeClr val="bg2">
                      <a:lumMod val="90000"/>
                      <a:tint val="44500"/>
                      <a:satMod val="160000"/>
                    </a:schemeClr>
                  </a:gs>
                  <a:gs pos="100000">
                    <a:schemeClr val="bg2">
                      <a:lumMod val="9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14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Local</a:t>
                </a:r>
              </a:p>
              <a:p>
                <a:pPr algn="ctr"/>
                <a:r>
                  <a:rPr lang="en-US" sz="14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memory</a:t>
                </a:r>
                <a:endParaRPr lang="en-US" sz="1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10" name="Flowchart: Magnetic Disk 9"/>
              <p:cNvSpPr/>
              <p:nvPr/>
            </p:nvSpPr>
            <p:spPr>
              <a:xfrm>
                <a:off x="5410200" y="3886200"/>
                <a:ext cx="1295400" cy="9144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chemeClr val="bg2">
                      <a:lumMod val="90000"/>
                      <a:tint val="66000"/>
                      <a:satMod val="160000"/>
                    </a:schemeClr>
                  </a:gs>
                  <a:gs pos="50000">
                    <a:schemeClr val="bg2">
                      <a:lumMod val="90000"/>
                      <a:tint val="44500"/>
                      <a:satMod val="160000"/>
                    </a:schemeClr>
                  </a:gs>
                  <a:gs pos="100000">
                    <a:schemeClr val="bg2">
                      <a:lumMod val="90000"/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14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Shared memory</a:t>
                </a:r>
                <a:endParaRPr lang="en-US" sz="1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11" name="Left-Right Arrow 10"/>
              <p:cNvSpPr/>
              <p:nvPr/>
            </p:nvSpPr>
            <p:spPr>
              <a:xfrm>
                <a:off x="3581400" y="3048002"/>
                <a:ext cx="1600200" cy="223520"/>
              </a:xfrm>
              <a:prstGeom prst="leftRightArrow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Left-Right Arrow 11"/>
              <p:cNvSpPr/>
              <p:nvPr/>
            </p:nvSpPr>
            <p:spPr>
              <a:xfrm rot="16200000">
                <a:off x="4038600" y="2667000"/>
                <a:ext cx="685800" cy="228600"/>
              </a:xfrm>
              <a:prstGeom prst="leftRightArrow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dirty="0"/>
              </a:p>
            </p:txBody>
          </p:sp>
          <p:cxnSp>
            <p:nvCxnSpPr>
              <p:cNvPr id="14" name="Straight Arrow Connector 13"/>
              <p:cNvCxnSpPr>
                <a:stCxn id="6" idx="3"/>
                <a:endCxn id="9" idx="0"/>
              </p:cNvCxnSpPr>
              <p:nvPr/>
            </p:nvCxnSpPr>
            <p:spPr>
              <a:xfrm rot="16200000" flipH="1">
                <a:off x="2419753" y="3879895"/>
                <a:ext cx="609600" cy="12610"/>
              </a:xfrm>
              <a:prstGeom prst="straightConnector1">
                <a:avLst/>
              </a:prstGeom>
              <a:ln w="3810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 flipH="1">
                <a:off x="5721305" y="3879896"/>
                <a:ext cx="609600" cy="12610"/>
              </a:xfrm>
              <a:prstGeom prst="straightConnector1">
                <a:avLst/>
              </a:prstGeom>
              <a:ln w="3810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2819399" y="3593068"/>
                <a:ext cx="1054609" cy="441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swbus</a:t>
                </a:r>
                <a:endParaRPr lang="en-US" sz="14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172201" y="3593068"/>
                <a:ext cx="1018031" cy="441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hwbus</a:t>
                </a:r>
                <a:endParaRPr lang="en-US" sz="1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8121111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79438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6019800"/>
            <a:ext cx="8229600" cy="45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Processing time: Sum the worst-case time at each precedence level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2600" y="304800"/>
            <a:ext cx="838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886200" y="1687691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990600" y="963984"/>
            <a:ext cx="2293246" cy="1017216"/>
          </a:xfrm>
          <a:custGeom>
            <a:avLst/>
            <a:gdLst>
              <a:gd name="connsiteX0" fmla="*/ 15307 w 2293246"/>
              <a:gd name="connsiteY0" fmla="*/ 798490 h 1017216"/>
              <a:gd name="connsiteX1" fmla="*/ 28186 w 2293246"/>
              <a:gd name="connsiteY1" fmla="*/ 476518 h 1017216"/>
              <a:gd name="connsiteX2" fmla="*/ 105459 w 2293246"/>
              <a:gd name="connsiteY2" fmla="*/ 399245 h 1017216"/>
              <a:gd name="connsiteX3" fmla="*/ 182732 w 2293246"/>
              <a:gd name="connsiteY3" fmla="*/ 347729 h 1017216"/>
              <a:gd name="connsiteX4" fmla="*/ 311521 w 2293246"/>
              <a:gd name="connsiteY4" fmla="*/ 296214 h 1017216"/>
              <a:gd name="connsiteX5" fmla="*/ 414552 w 2293246"/>
              <a:gd name="connsiteY5" fmla="*/ 270456 h 1017216"/>
              <a:gd name="connsiteX6" fmla="*/ 929707 w 2293246"/>
              <a:gd name="connsiteY6" fmla="*/ 244698 h 1017216"/>
              <a:gd name="connsiteX7" fmla="*/ 1006980 w 2293246"/>
              <a:gd name="connsiteY7" fmla="*/ 218940 h 1017216"/>
              <a:gd name="connsiteX8" fmla="*/ 1045617 w 2293246"/>
              <a:gd name="connsiteY8" fmla="*/ 206062 h 1017216"/>
              <a:gd name="connsiteX9" fmla="*/ 1084254 w 2293246"/>
              <a:gd name="connsiteY9" fmla="*/ 180304 h 1017216"/>
              <a:gd name="connsiteX10" fmla="*/ 1135769 w 2293246"/>
              <a:gd name="connsiteY10" fmla="*/ 154546 h 1017216"/>
              <a:gd name="connsiteX11" fmla="*/ 1251679 w 2293246"/>
              <a:gd name="connsiteY11" fmla="*/ 64394 h 1017216"/>
              <a:gd name="connsiteX12" fmla="*/ 1341831 w 2293246"/>
              <a:gd name="connsiteY12" fmla="*/ 38636 h 1017216"/>
              <a:gd name="connsiteX13" fmla="*/ 1586530 w 2293246"/>
              <a:gd name="connsiteY13" fmla="*/ 12878 h 1017216"/>
              <a:gd name="connsiteX14" fmla="*/ 1702439 w 2293246"/>
              <a:gd name="connsiteY14" fmla="*/ 0 h 1017216"/>
              <a:gd name="connsiteX15" fmla="*/ 2037290 w 2293246"/>
              <a:gd name="connsiteY15" fmla="*/ 12878 h 1017216"/>
              <a:gd name="connsiteX16" fmla="*/ 2140321 w 2293246"/>
              <a:gd name="connsiteY16" fmla="*/ 51515 h 1017216"/>
              <a:gd name="connsiteX17" fmla="*/ 2178958 w 2293246"/>
              <a:gd name="connsiteY17" fmla="*/ 64394 h 1017216"/>
              <a:gd name="connsiteX18" fmla="*/ 2217594 w 2293246"/>
              <a:gd name="connsiteY18" fmla="*/ 115909 h 1017216"/>
              <a:gd name="connsiteX19" fmla="*/ 2269110 w 2293246"/>
              <a:gd name="connsiteY19" fmla="*/ 193183 h 1017216"/>
              <a:gd name="connsiteX20" fmla="*/ 2269110 w 2293246"/>
              <a:gd name="connsiteY20" fmla="*/ 386366 h 1017216"/>
              <a:gd name="connsiteX21" fmla="*/ 2243352 w 2293246"/>
              <a:gd name="connsiteY21" fmla="*/ 437881 h 1017216"/>
              <a:gd name="connsiteX22" fmla="*/ 2178958 w 2293246"/>
              <a:gd name="connsiteY22" fmla="*/ 515155 h 1017216"/>
              <a:gd name="connsiteX23" fmla="*/ 2063048 w 2293246"/>
              <a:gd name="connsiteY23" fmla="*/ 566670 h 1017216"/>
              <a:gd name="connsiteX24" fmla="*/ 2024411 w 2293246"/>
              <a:gd name="connsiteY24" fmla="*/ 579549 h 1017216"/>
              <a:gd name="connsiteX25" fmla="*/ 1960017 w 2293246"/>
              <a:gd name="connsiteY25" fmla="*/ 592428 h 1017216"/>
              <a:gd name="connsiteX26" fmla="*/ 1805470 w 2293246"/>
              <a:gd name="connsiteY26" fmla="*/ 618186 h 1017216"/>
              <a:gd name="connsiteX27" fmla="*/ 1753955 w 2293246"/>
              <a:gd name="connsiteY27" fmla="*/ 631064 h 1017216"/>
              <a:gd name="connsiteX28" fmla="*/ 1599408 w 2293246"/>
              <a:gd name="connsiteY28" fmla="*/ 643943 h 1017216"/>
              <a:gd name="connsiteX29" fmla="*/ 1496378 w 2293246"/>
              <a:gd name="connsiteY29" fmla="*/ 656822 h 1017216"/>
              <a:gd name="connsiteX30" fmla="*/ 1238800 w 2293246"/>
              <a:gd name="connsiteY30" fmla="*/ 682580 h 1017216"/>
              <a:gd name="connsiteX31" fmla="*/ 1071375 w 2293246"/>
              <a:gd name="connsiteY31" fmla="*/ 721217 h 1017216"/>
              <a:gd name="connsiteX32" fmla="*/ 994101 w 2293246"/>
              <a:gd name="connsiteY32" fmla="*/ 734095 h 1017216"/>
              <a:gd name="connsiteX33" fmla="*/ 916828 w 2293246"/>
              <a:gd name="connsiteY33" fmla="*/ 772732 h 1017216"/>
              <a:gd name="connsiteX34" fmla="*/ 800918 w 2293246"/>
              <a:gd name="connsiteY34" fmla="*/ 811369 h 1017216"/>
              <a:gd name="connsiteX35" fmla="*/ 659251 w 2293246"/>
              <a:gd name="connsiteY35" fmla="*/ 862884 h 1017216"/>
              <a:gd name="connsiteX36" fmla="*/ 543341 w 2293246"/>
              <a:gd name="connsiteY36" fmla="*/ 888642 h 1017216"/>
              <a:gd name="connsiteX37" fmla="*/ 414552 w 2293246"/>
              <a:gd name="connsiteY37" fmla="*/ 927278 h 1017216"/>
              <a:gd name="connsiteX38" fmla="*/ 15307 w 2293246"/>
              <a:gd name="connsiteY38" fmla="*/ 875763 h 1017216"/>
              <a:gd name="connsiteX39" fmla="*/ 2428 w 2293246"/>
              <a:gd name="connsiteY39" fmla="*/ 837126 h 1017216"/>
              <a:gd name="connsiteX40" fmla="*/ 15307 w 2293246"/>
              <a:gd name="connsiteY40" fmla="*/ 798490 h 1017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293246" h="1017216">
                <a:moveTo>
                  <a:pt x="15307" y="798490"/>
                </a:moveTo>
                <a:cubicBezTo>
                  <a:pt x="19600" y="738389"/>
                  <a:pt x="4528" y="581290"/>
                  <a:pt x="28186" y="476518"/>
                </a:cubicBezTo>
                <a:cubicBezTo>
                  <a:pt x="36209" y="440986"/>
                  <a:pt x="79701" y="425003"/>
                  <a:pt x="105459" y="399245"/>
                </a:cubicBezTo>
                <a:cubicBezTo>
                  <a:pt x="166198" y="338506"/>
                  <a:pt x="117498" y="375687"/>
                  <a:pt x="182732" y="347729"/>
                </a:cubicBezTo>
                <a:cubicBezTo>
                  <a:pt x="273926" y="308646"/>
                  <a:pt x="194265" y="329715"/>
                  <a:pt x="311521" y="296214"/>
                </a:cubicBezTo>
                <a:cubicBezTo>
                  <a:pt x="345560" y="286489"/>
                  <a:pt x="380208" y="279042"/>
                  <a:pt x="414552" y="270456"/>
                </a:cubicBezTo>
                <a:cubicBezTo>
                  <a:pt x="616056" y="220080"/>
                  <a:pt x="448387" y="258068"/>
                  <a:pt x="929707" y="244698"/>
                </a:cubicBezTo>
                <a:lnTo>
                  <a:pt x="1006980" y="218940"/>
                </a:lnTo>
                <a:lnTo>
                  <a:pt x="1045617" y="206062"/>
                </a:lnTo>
                <a:cubicBezTo>
                  <a:pt x="1058496" y="197476"/>
                  <a:pt x="1070815" y="187984"/>
                  <a:pt x="1084254" y="180304"/>
                </a:cubicBezTo>
                <a:cubicBezTo>
                  <a:pt x="1100923" y="170779"/>
                  <a:pt x="1120147" y="165705"/>
                  <a:pt x="1135769" y="154546"/>
                </a:cubicBezTo>
                <a:cubicBezTo>
                  <a:pt x="1194107" y="112875"/>
                  <a:pt x="1162971" y="93963"/>
                  <a:pt x="1251679" y="64394"/>
                </a:cubicBezTo>
                <a:cubicBezTo>
                  <a:pt x="1282301" y="54187"/>
                  <a:pt x="1309490" y="44026"/>
                  <a:pt x="1341831" y="38636"/>
                </a:cubicBezTo>
                <a:cubicBezTo>
                  <a:pt x="1415641" y="26334"/>
                  <a:pt x="1514888" y="20042"/>
                  <a:pt x="1586530" y="12878"/>
                </a:cubicBezTo>
                <a:cubicBezTo>
                  <a:pt x="1625211" y="9010"/>
                  <a:pt x="1663803" y="4293"/>
                  <a:pt x="1702439" y="0"/>
                </a:cubicBezTo>
                <a:cubicBezTo>
                  <a:pt x="1814056" y="4293"/>
                  <a:pt x="1925838" y="5448"/>
                  <a:pt x="2037290" y="12878"/>
                </a:cubicBezTo>
                <a:cubicBezTo>
                  <a:pt x="2084155" y="16002"/>
                  <a:pt x="2098221" y="33472"/>
                  <a:pt x="2140321" y="51515"/>
                </a:cubicBezTo>
                <a:cubicBezTo>
                  <a:pt x="2152799" y="56863"/>
                  <a:pt x="2166079" y="60101"/>
                  <a:pt x="2178958" y="64394"/>
                </a:cubicBezTo>
                <a:cubicBezTo>
                  <a:pt x="2191837" y="81566"/>
                  <a:pt x="2205285" y="98325"/>
                  <a:pt x="2217594" y="115909"/>
                </a:cubicBezTo>
                <a:cubicBezTo>
                  <a:pt x="2235347" y="141270"/>
                  <a:pt x="2269110" y="193183"/>
                  <a:pt x="2269110" y="193183"/>
                </a:cubicBezTo>
                <a:cubicBezTo>
                  <a:pt x="2289886" y="276284"/>
                  <a:pt x="2293246" y="265688"/>
                  <a:pt x="2269110" y="386366"/>
                </a:cubicBezTo>
                <a:cubicBezTo>
                  <a:pt x="2265345" y="405192"/>
                  <a:pt x="2252877" y="421212"/>
                  <a:pt x="2243352" y="437881"/>
                </a:cubicBezTo>
                <a:cubicBezTo>
                  <a:pt x="2224933" y="470113"/>
                  <a:pt x="2208015" y="490941"/>
                  <a:pt x="2178958" y="515155"/>
                </a:cubicBezTo>
                <a:cubicBezTo>
                  <a:pt x="2138142" y="549168"/>
                  <a:pt x="2119199" y="547953"/>
                  <a:pt x="2063048" y="566670"/>
                </a:cubicBezTo>
                <a:cubicBezTo>
                  <a:pt x="2050169" y="570963"/>
                  <a:pt x="2037723" y="576887"/>
                  <a:pt x="2024411" y="579549"/>
                </a:cubicBezTo>
                <a:cubicBezTo>
                  <a:pt x="2002946" y="583842"/>
                  <a:pt x="1981574" y="588624"/>
                  <a:pt x="1960017" y="592428"/>
                </a:cubicBezTo>
                <a:cubicBezTo>
                  <a:pt x="1908585" y="601504"/>
                  <a:pt x="1856137" y="605520"/>
                  <a:pt x="1805470" y="618186"/>
                </a:cubicBezTo>
                <a:cubicBezTo>
                  <a:pt x="1788298" y="622479"/>
                  <a:pt x="1771518" y="628869"/>
                  <a:pt x="1753955" y="631064"/>
                </a:cubicBezTo>
                <a:cubicBezTo>
                  <a:pt x="1702660" y="637476"/>
                  <a:pt x="1650846" y="638799"/>
                  <a:pt x="1599408" y="643943"/>
                </a:cubicBezTo>
                <a:cubicBezTo>
                  <a:pt x="1564969" y="647387"/>
                  <a:pt x="1530798" y="653199"/>
                  <a:pt x="1496378" y="656822"/>
                </a:cubicBezTo>
                <a:cubicBezTo>
                  <a:pt x="1415053" y="665383"/>
                  <a:pt x="1320627" y="670890"/>
                  <a:pt x="1238800" y="682580"/>
                </a:cubicBezTo>
                <a:cubicBezTo>
                  <a:pt x="1108549" y="701188"/>
                  <a:pt x="1246009" y="692114"/>
                  <a:pt x="1071375" y="721217"/>
                </a:cubicBezTo>
                <a:lnTo>
                  <a:pt x="994101" y="734095"/>
                </a:lnTo>
                <a:cubicBezTo>
                  <a:pt x="853193" y="781065"/>
                  <a:pt x="1066628" y="706154"/>
                  <a:pt x="916828" y="772732"/>
                </a:cubicBezTo>
                <a:cubicBezTo>
                  <a:pt x="858891" y="798482"/>
                  <a:pt x="849205" y="792055"/>
                  <a:pt x="800918" y="811369"/>
                </a:cubicBezTo>
                <a:cubicBezTo>
                  <a:pt x="767632" y="824683"/>
                  <a:pt x="692314" y="856271"/>
                  <a:pt x="659251" y="862884"/>
                </a:cubicBezTo>
                <a:cubicBezTo>
                  <a:pt x="622484" y="870237"/>
                  <a:pt x="579719" y="877729"/>
                  <a:pt x="543341" y="888642"/>
                </a:cubicBezTo>
                <a:cubicBezTo>
                  <a:pt x="386597" y="935666"/>
                  <a:pt x="533271" y="897601"/>
                  <a:pt x="414552" y="927278"/>
                </a:cubicBezTo>
                <a:cubicBezTo>
                  <a:pt x="219792" y="920563"/>
                  <a:pt x="86034" y="1017216"/>
                  <a:pt x="15307" y="875763"/>
                </a:cubicBezTo>
                <a:cubicBezTo>
                  <a:pt x="9236" y="863621"/>
                  <a:pt x="4348" y="850565"/>
                  <a:pt x="2428" y="837126"/>
                </a:cubicBezTo>
                <a:cubicBezTo>
                  <a:pt x="0" y="820127"/>
                  <a:pt x="11014" y="858591"/>
                  <a:pt x="15307" y="79849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886200" y="2729807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905000" y="1905000"/>
            <a:ext cx="1219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86200" y="3504686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070279" y="2566116"/>
            <a:ext cx="838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886200" y="4646612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371600" y="3124200"/>
            <a:ext cx="838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886200" y="5510570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 animBg="1"/>
      <p:bldP spid="16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 of HW/SW partitioning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Heuristic Search Methods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Genetic algorithm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Simulated annealing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Tabu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search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Processing time – System cost</a:t>
            </a:r>
          </a:p>
          <a:p>
            <a:r>
              <a:rPr lang="en-US" b="1" dirty="0" smtClean="0"/>
              <a:t>Experiment results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8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25" y="4648200"/>
            <a:ext cx="159067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Input parameters for each algorithm are carefully selected by several pre-simulations to get the most promising value</a:t>
            </a:r>
          </a:p>
          <a:p>
            <a:r>
              <a:rPr lang="en-US" sz="2000" dirty="0" smtClean="0"/>
              <a:t>Test on randomly generated task graphs with a uniform distribution and commonly encountered structures</a:t>
            </a:r>
          </a:p>
          <a:p>
            <a:r>
              <a:rPr lang="en-US" sz="2000" dirty="0" smtClean="0"/>
              <a:t>Parameters used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53393" y="2953139"/>
            <a:ext cx="4309607" cy="337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9"/>
          <p:cNvGrpSpPr/>
          <p:nvPr/>
        </p:nvGrpSpPr>
        <p:grpSpPr>
          <a:xfrm>
            <a:off x="609600" y="3581400"/>
            <a:ext cx="4171950" cy="2208826"/>
            <a:chOff x="609600" y="3581400"/>
            <a:chExt cx="4171950" cy="2208826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9600" y="3581400"/>
              <a:ext cx="2847975" cy="215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0" y="3599476"/>
              <a:ext cx="1352550" cy="2190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0593" y="1981201"/>
            <a:ext cx="794140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9600" y="476386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TS provide the shortest processing time and the lowest search time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SA is better than GA in most cases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2" name="Picture 4" descr="Clip Art - experiment tool, &#10; icons,  arrows, &#10; arrow,  business, &#10; experimental. &#10;fotosearch - search &#10;clipart, illustration, &#10;drawings and vector &#10;eps graphics 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21639"/>
            <a:ext cx="1533526" cy="1635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 of HW/SW partitioning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Heuristic Search Methods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Genetic algorithm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Simulated annealing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Tabu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search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Processing time – System cost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Experiment results</a:t>
            </a:r>
          </a:p>
          <a:p>
            <a:r>
              <a:rPr lang="en-US" b="1" dirty="0" smtClean="0"/>
              <a:t>Conclusions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8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25" y="4648200"/>
            <a:ext cx="159067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Combines HW/SW partitioning and scheduling to minimize processing time</a:t>
            </a:r>
          </a:p>
          <a:p>
            <a:r>
              <a:rPr lang="en-US" dirty="0" smtClean="0"/>
              <a:t>Compare three popular optimization algorithms 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enetic algorithm – </a:t>
            </a:r>
            <a:r>
              <a:rPr lang="en-US" sz="1800" dirty="0" smtClean="0">
                <a:solidFill>
                  <a:schemeClr val="tx1"/>
                </a:solidFill>
              </a:rPr>
              <a:t>demands more memory to </a:t>
            </a:r>
            <a:r>
              <a:rPr lang="en-US" sz="1800" dirty="0" err="1" smtClean="0">
                <a:solidFill>
                  <a:schemeClr val="tx1"/>
                </a:solidFill>
              </a:rPr>
              <a:t>stoe</a:t>
            </a:r>
            <a:r>
              <a:rPr lang="en-US" sz="1800" dirty="0" smtClean="0">
                <a:solidFill>
                  <a:schemeClr val="tx1"/>
                </a:solidFill>
              </a:rPr>
              <a:t> information of large number of solutions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imulated annealing –  </a:t>
            </a:r>
            <a:r>
              <a:rPr lang="en-US" sz="1800" dirty="0" smtClean="0">
                <a:solidFill>
                  <a:schemeClr val="tx1"/>
                </a:solidFill>
              </a:rPr>
              <a:t>better than GA in most cases; more memory efficient</a:t>
            </a:r>
          </a:p>
          <a:p>
            <a:pPr lvl="1"/>
            <a:r>
              <a:rPr lang="en-US" dirty="0" err="1" smtClean="0"/>
              <a:t>T</a:t>
            </a:r>
            <a:r>
              <a:rPr lang="en-US" dirty="0" err="1" smtClean="0"/>
              <a:t>abu</a:t>
            </a:r>
            <a:r>
              <a:rPr lang="en-US" dirty="0" smtClean="0"/>
              <a:t> search – </a:t>
            </a:r>
            <a:r>
              <a:rPr lang="en-US" sz="1800" dirty="0" smtClean="0">
                <a:solidFill>
                  <a:schemeClr val="tx1"/>
                </a:solidFill>
              </a:rPr>
              <a:t>provides higher quality results in shorter time than both GA and SA; more memory efficient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Now only use simulated inputs in task graphs</a:t>
            </a:r>
          </a:p>
          <a:p>
            <a:pPr lvl="1"/>
            <a:r>
              <a:rPr lang="en-US" dirty="0" smtClean="0"/>
              <a:t>Need to be verified on real hardware-software systems by using realistic benchmarks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of HW/SW partitioning</a:t>
            </a:r>
          </a:p>
          <a:p>
            <a:r>
              <a:rPr lang="en-US" dirty="0" smtClean="0"/>
              <a:t>Heuristic Search Methods</a:t>
            </a:r>
          </a:p>
          <a:p>
            <a:pPr lvl="1"/>
            <a:r>
              <a:rPr lang="en-US" dirty="0" smtClean="0"/>
              <a:t>Genetic algorithm</a:t>
            </a:r>
          </a:p>
          <a:p>
            <a:pPr lvl="1"/>
            <a:r>
              <a:rPr lang="en-US" dirty="0" smtClean="0"/>
              <a:t>Simulated annealing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Tabu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search</a:t>
            </a:r>
          </a:p>
          <a:p>
            <a:r>
              <a:rPr lang="en-US" dirty="0" smtClean="0"/>
              <a:t>Processing time – System cost</a:t>
            </a:r>
          </a:p>
          <a:p>
            <a:r>
              <a:rPr lang="en-US" dirty="0" smtClean="0"/>
              <a:t>Experiment results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8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25" y="4648200"/>
            <a:ext cx="159067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Introduction of HW/SW partitioning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Heuristic Search Methods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Genetic algorithm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Simulated annealing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Tabu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search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Processing time – System cost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8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25" y="4648200"/>
            <a:ext cx="159067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of HW/SW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058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Common case</a:t>
            </a:r>
          </a:p>
          <a:p>
            <a:pPr lvl="1"/>
            <a:r>
              <a:rPr lang="en-US" dirty="0" smtClean="0"/>
              <a:t>Implement performance critical code in FPGA</a:t>
            </a:r>
          </a:p>
          <a:p>
            <a:pPr lvl="1"/>
            <a:r>
              <a:rPr lang="en-US" dirty="0" smtClean="0"/>
              <a:t>Implement everything else on microprocessors</a:t>
            </a:r>
          </a:p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Given an application, hw/</a:t>
            </a:r>
            <a:r>
              <a:rPr lang="en-US" dirty="0" err="1" smtClean="0"/>
              <a:t>sw</a:t>
            </a:r>
            <a:r>
              <a:rPr lang="en-US" dirty="0" smtClean="0"/>
              <a:t> partitioning maps each region of the application onto hardware (custom circuits) or software (microprocessors</a:t>
            </a:r>
            <a:r>
              <a:rPr lang="en-US" dirty="0" smtClean="0"/>
              <a:t>) under design constraints</a:t>
            </a:r>
            <a:endParaRPr lang="en-US" dirty="0" smtClean="0"/>
          </a:p>
          <a:p>
            <a:r>
              <a:rPr lang="en-US" dirty="0" smtClean="0"/>
              <a:t>Possible Goals</a:t>
            </a:r>
          </a:p>
          <a:p>
            <a:pPr lvl="1"/>
            <a:r>
              <a:rPr lang="en-US" dirty="0" smtClean="0"/>
              <a:t>Meet design constraints (performance, power, size, cost, etc.)</a:t>
            </a:r>
          </a:p>
          <a:p>
            <a:pPr lvl="1"/>
            <a:r>
              <a:rPr lang="en-US" dirty="0" smtClean="0"/>
              <a:t>Maximize performance</a:t>
            </a:r>
          </a:p>
          <a:p>
            <a:pPr lvl="1"/>
            <a:r>
              <a:rPr lang="en-US" dirty="0" smtClean="0"/>
              <a:t>Minimize power for a given performance constraint</a:t>
            </a:r>
          </a:p>
          <a:p>
            <a:r>
              <a:rPr lang="en-US" dirty="0" smtClean="0"/>
              <a:t>Exploration searches partition space for a optimal partition </a:t>
            </a:r>
          </a:p>
          <a:p>
            <a:pPr lvl="1"/>
            <a:r>
              <a:rPr lang="en-US" dirty="0" smtClean="0"/>
              <a:t>NP complete/NP hard(Reconfigurable hardware) problem </a:t>
            </a:r>
          </a:p>
          <a:p>
            <a:pPr lvl="1"/>
            <a:r>
              <a:rPr lang="en-US" dirty="0" smtClean="0"/>
              <a:t>Heuristic method to generate near-optimal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484" name="Picture 4" descr="http://wallpapers.free-review.net/wallpapers/33/Genetic_enginee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0"/>
            <a:ext cx="1603374" cy="12025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 of HW/SW partitioning</a:t>
            </a:r>
          </a:p>
          <a:p>
            <a:r>
              <a:rPr lang="en-US" b="1" dirty="0" smtClean="0"/>
              <a:t>Heuristic Search Methods</a:t>
            </a:r>
          </a:p>
          <a:p>
            <a:pPr lvl="1"/>
            <a:r>
              <a:rPr lang="en-US" b="1" dirty="0" smtClean="0"/>
              <a:t>Genetic algorithm</a:t>
            </a:r>
          </a:p>
          <a:p>
            <a:pPr lvl="1"/>
            <a:r>
              <a:rPr lang="en-US" b="1" dirty="0" smtClean="0"/>
              <a:t>Simulated annealing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Tabu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search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Processing time – System cost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8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25" y="4648200"/>
            <a:ext cx="159067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Based on Darwinian natural evaluation and selection. Solve optimization problems (</a:t>
            </a:r>
            <a:r>
              <a:rPr lang="en-US" dirty="0" smtClean="0">
                <a:hlinkClick r:id="rId2" action="ppaction://hlinkfile"/>
              </a:rPr>
              <a:t>Video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Four main operations:</a:t>
            </a:r>
          </a:p>
          <a:p>
            <a:pPr lvl="1"/>
            <a:r>
              <a:rPr lang="en-US" dirty="0" smtClean="0"/>
              <a:t>Evaluation</a:t>
            </a:r>
          </a:p>
          <a:p>
            <a:pPr lvl="2"/>
            <a:r>
              <a:rPr lang="en-US" dirty="0" smtClean="0"/>
              <a:t>Use fitness function</a:t>
            </a:r>
          </a:p>
          <a:p>
            <a:pPr lvl="1"/>
            <a:r>
              <a:rPr lang="en-US" dirty="0" smtClean="0"/>
              <a:t>Selection</a:t>
            </a:r>
          </a:p>
          <a:p>
            <a:pPr lvl="2"/>
            <a:r>
              <a:rPr lang="en-US" dirty="0" smtClean="0"/>
              <a:t>Select the parents to breed a new generation</a:t>
            </a:r>
          </a:p>
          <a:p>
            <a:pPr lvl="2"/>
            <a:r>
              <a:rPr lang="en-US" dirty="0" smtClean="0"/>
              <a:t>Features in parents represented by chromosome, made by genes. Each capture a desirable features</a:t>
            </a:r>
          </a:p>
          <a:p>
            <a:pPr lvl="1"/>
            <a:r>
              <a:rPr lang="en-US" dirty="0" smtClean="0"/>
              <a:t>Crossover</a:t>
            </a:r>
          </a:p>
          <a:p>
            <a:pPr lvl="2"/>
            <a:r>
              <a:rPr lang="en-US" dirty="0" smtClean="0"/>
              <a:t>Randomly divide each parents </a:t>
            </a:r>
            <a:r>
              <a:rPr lang="en-US" dirty="0" err="1" smtClean="0"/>
              <a:t>chronmosome</a:t>
            </a:r>
            <a:r>
              <a:rPr lang="en-US" dirty="0" smtClean="0"/>
              <a:t> into two sets of </a:t>
            </a:r>
            <a:r>
              <a:rPr lang="en-US" dirty="0" err="1" smtClean="0"/>
              <a:t>geanes</a:t>
            </a:r>
            <a:r>
              <a:rPr lang="en-US" dirty="0" smtClean="0"/>
              <a:t> and then mix them – help to transmit good features into next generation </a:t>
            </a:r>
          </a:p>
          <a:p>
            <a:pPr lvl="1"/>
            <a:r>
              <a:rPr lang="en-US" dirty="0" smtClean="0"/>
              <a:t>Mutation</a:t>
            </a:r>
          </a:p>
          <a:p>
            <a:pPr lvl="2"/>
            <a:r>
              <a:rPr lang="en-US" dirty="0" smtClean="0"/>
              <a:t>Occasionally modify a gene</a:t>
            </a:r>
          </a:p>
          <a:p>
            <a:pPr lvl="2"/>
            <a:r>
              <a:rPr lang="en-US" dirty="0" smtClean="0"/>
              <a:t>To avoid being trapped in local minima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8434" name="Picture 2" descr="genes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2209800"/>
            <a:ext cx="1828800" cy="1463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467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914400"/>
            <a:ext cx="2667000" cy="5257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number of genes in a chromosome of each individual is equal to the number of tasks or functional blocks</a:t>
            </a:r>
          </a:p>
          <a:p>
            <a:pPr>
              <a:buNone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gene is encoded as “0” if the task is implemented in software; “1” if it is mapped to hardware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5257800" y="381000"/>
            <a:ext cx="1447800" cy="609600"/>
            <a:chOff x="5257800" y="381000"/>
            <a:chExt cx="1447800" cy="609600"/>
          </a:xfrm>
        </p:grpSpPr>
        <p:sp>
          <p:nvSpPr>
            <p:cNvPr id="12" name="Oval 11"/>
            <p:cNvSpPr/>
            <p:nvPr/>
          </p:nvSpPr>
          <p:spPr>
            <a:xfrm>
              <a:off x="5257800" y="381000"/>
              <a:ext cx="1447800" cy="457200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Begin</a:t>
              </a:r>
              <a:endPara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5867400" y="838200"/>
              <a:ext cx="30480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US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800600" y="990600"/>
            <a:ext cx="2514600" cy="685800"/>
            <a:chOff x="4800600" y="990600"/>
            <a:chExt cx="2514600" cy="685800"/>
          </a:xfrm>
        </p:grpSpPr>
        <p:sp>
          <p:nvSpPr>
            <p:cNvPr id="11" name="Flowchart: Alternate Process 10"/>
            <p:cNvSpPr/>
            <p:nvPr/>
          </p:nvSpPr>
          <p:spPr>
            <a:xfrm>
              <a:off x="4800600" y="990600"/>
              <a:ext cx="2514600" cy="533400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Get input parameters:</a:t>
              </a:r>
            </a:p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 pop size, # generations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Down Arrow 21"/>
            <p:cNvSpPr/>
            <p:nvPr/>
          </p:nvSpPr>
          <p:spPr>
            <a:xfrm>
              <a:off x="5867400" y="1524000"/>
              <a:ext cx="30480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800600" y="1676400"/>
            <a:ext cx="2514600" cy="838200"/>
            <a:chOff x="4800600" y="1676400"/>
            <a:chExt cx="2514600" cy="838200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4800600" y="1676400"/>
              <a:ext cx="25146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Initialize population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5867400" y="2133600"/>
              <a:ext cx="304800" cy="3810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U-Turn Arrow 28"/>
          <p:cNvSpPr/>
          <p:nvPr/>
        </p:nvSpPr>
        <p:spPr>
          <a:xfrm rot="16200000">
            <a:off x="2971801" y="2819399"/>
            <a:ext cx="3657599" cy="2285999"/>
          </a:xfrm>
          <a:prstGeom prst="uturnArrow">
            <a:avLst>
              <a:gd name="adj1" fmla="val 6280"/>
              <a:gd name="adj2" fmla="val 6337"/>
              <a:gd name="adj3" fmla="val 11667"/>
              <a:gd name="adj4" fmla="val 43750"/>
              <a:gd name="adj5" fmla="val 1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lowchart: Decision 18"/>
          <p:cNvSpPr/>
          <p:nvPr/>
        </p:nvSpPr>
        <p:spPr>
          <a:xfrm>
            <a:off x="4267200" y="5257800"/>
            <a:ext cx="3505200" cy="838200"/>
          </a:xfrm>
          <a:prstGeom prst="flowChartDecisio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Reach # of desired generations</a:t>
            </a:r>
            <a:endParaRPr lang="en-US" sz="1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800600" y="2514600"/>
            <a:ext cx="2514600" cy="685800"/>
            <a:chOff x="4800600" y="2514600"/>
            <a:chExt cx="2514600" cy="685800"/>
          </a:xfrm>
        </p:grpSpPr>
        <p:sp>
          <p:nvSpPr>
            <p:cNvPr id="15" name="Flowchart: Alternate Process 14"/>
            <p:cNvSpPr/>
            <p:nvPr/>
          </p:nvSpPr>
          <p:spPr>
            <a:xfrm>
              <a:off x="4800600" y="2514600"/>
              <a:ext cx="25146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Evaluation</a:t>
              </a:r>
            </a:p>
            <a:p>
              <a:pPr algn="ctr"/>
              <a:r>
                <a:rPr lang="en-US" sz="1400" dirty="0" smtClean="0">
                  <a:ln w="11430"/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cs typeface="Tahoma" pitchFamily="34" charset="0"/>
                </a:rPr>
                <a:t>Cal cost fun and fitness fun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5867400" y="2971800"/>
              <a:ext cx="304800" cy="2286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800600" y="3200400"/>
            <a:ext cx="2514600" cy="685800"/>
            <a:chOff x="4800600" y="3200400"/>
            <a:chExt cx="2514600" cy="685800"/>
          </a:xfrm>
        </p:grpSpPr>
        <p:sp>
          <p:nvSpPr>
            <p:cNvPr id="16" name="Flowchart: Alternate Process 15"/>
            <p:cNvSpPr/>
            <p:nvPr/>
          </p:nvSpPr>
          <p:spPr>
            <a:xfrm>
              <a:off x="4800600" y="3200400"/>
              <a:ext cx="25146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Selection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5867400" y="3657600"/>
              <a:ext cx="304800" cy="2286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800600" y="3886200"/>
            <a:ext cx="2514600" cy="685800"/>
            <a:chOff x="4800600" y="3886200"/>
            <a:chExt cx="2514600" cy="685800"/>
          </a:xfrm>
        </p:grpSpPr>
        <p:sp>
          <p:nvSpPr>
            <p:cNvPr id="17" name="Flowchart: Alternate Process 16"/>
            <p:cNvSpPr/>
            <p:nvPr/>
          </p:nvSpPr>
          <p:spPr>
            <a:xfrm>
              <a:off x="4800600" y="3886200"/>
              <a:ext cx="25146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Crossover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5867400" y="4343400"/>
              <a:ext cx="304800" cy="2286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00600" y="4572000"/>
            <a:ext cx="2514600" cy="685800"/>
            <a:chOff x="4800600" y="4572000"/>
            <a:chExt cx="2514600" cy="685800"/>
          </a:xfrm>
        </p:grpSpPr>
        <p:sp>
          <p:nvSpPr>
            <p:cNvPr id="18" name="Flowchart: Alternate Process 17"/>
            <p:cNvSpPr/>
            <p:nvPr/>
          </p:nvSpPr>
          <p:spPr>
            <a:xfrm>
              <a:off x="4800600" y="4572000"/>
              <a:ext cx="2514600" cy="457200"/>
            </a:xfrm>
            <a:prstGeom prst="flowChartAlternateProcess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Mutation</a:t>
              </a:r>
              <a:endParaRPr lang="en-US" sz="1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5867400" y="5029200"/>
              <a:ext cx="304800" cy="2286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34000" y="6096000"/>
            <a:ext cx="1447800" cy="609600"/>
            <a:chOff x="5334000" y="6096000"/>
            <a:chExt cx="1447800" cy="609600"/>
          </a:xfrm>
        </p:grpSpPr>
        <p:sp>
          <p:nvSpPr>
            <p:cNvPr id="20" name="Oval 19"/>
            <p:cNvSpPr/>
            <p:nvPr/>
          </p:nvSpPr>
          <p:spPr>
            <a:xfrm>
              <a:off x="5334000" y="6248400"/>
              <a:ext cx="1447800" cy="457200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latin typeface="Tahoma" pitchFamily="34" charset="0"/>
                  <a:cs typeface="Tahoma" pitchFamily="34" charset="0"/>
                </a:rPr>
                <a:t>End</a:t>
              </a:r>
              <a:endPara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5867400" y="6096000"/>
              <a:ext cx="304800" cy="15240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943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Fitness function</a:t>
            </a:r>
          </a:p>
          <a:p>
            <a:pPr lvl="1"/>
            <a:r>
              <a:rPr lang="en-US" dirty="0" smtClean="0"/>
              <a:t>Define the cost of the number: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Fitness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Crossover</a:t>
            </a:r>
          </a:p>
          <a:p>
            <a:pPr lvl="1"/>
            <a:r>
              <a:rPr lang="en-US" dirty="0" smtClean="0"/>
              <a:t>Two surviving parents generate two children to maintain population size</a:t>
            </a:r>
          </a:p>
          <a:p>
            <a:r>
              <a:rPr lang="en-US" dirty="0" smtClean="0"/>
              <a:t>Mutation</a:t>
            </a:r>
          </a:p>
          <a:p>
            <a:pPr lvl="1"/>
            <a:r>
              <a:rPr lang="en-US" dirty="0" smtClean="0"/>
              <a:t>Randomly flipping individual bits in the child chromosome with a small probability value(less than 0.01)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1506" name="Picture 2" descr="http://th00.deviantart.net/fs28/300W/f/2008/097/0/2/Sheldon___Big_Bang_Theory_by_Petite_Madam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57200"/>
            <a:ext cx="1840311" cy="2619376"/>
          </a:xfrm>
          <a:prstGeom prst="rect">
            <a:avLst/>
          </a:prstGeom>
          <a:noFill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524000"/>
            <a:ext cx="58197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886200"/>
            <a:ext cx="1857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90900" y="3790950"/>
            <a:ext cx="12573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Annealing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Search feasible solutions in optimization problems (</a:t>
            </a:r>
            <a:r>
              <a:rPr lang="en-US" dirty="0" smtClean="0">
                <a:hlinkClick r:id="rId2" action="ppaction://hlinkfile"/>
              </a:rPr>
              <a:t>video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avoid being trapped in local minima </a:t>
            </a:r>
          </a:p>
          <a:p>
            <a:pPr lvl="1"/>
            <a:r>
              <a:rPr lang="en-US" dirty="0" smtClean="0"/>
              <a:t>Hill-climbing algorithm always choose the best solution in the neighborhood, miss better solution further away</a:t>
            </a:r>
          </a:p>
          <a:p>
            <a:pPr lvl="1"/>
            <a:r>
              <a:rPr lang="en-US" dirty="0" smtClean="0"/>
              <a:t>SA accepts an inferior solution in the neighborhood according to </a:t>
            </a:r>
            <a:r>
              <a:rPr lang="en-US" smtClean="0"/>
              <a:t>an acceptance </a:t>
            </a:r>
            <a:r>
              <a:rPr lang="en-US" dirty="0" smtClean="0"/>
              <a:t>probability function</a:t>
            </a:r>
          </a:p>
          <a:p>
            <a:r>
              <a:rPr lang="en-US" dirty="0" smtClean="0"/>
              <a:t>Annealing process</a:t>
            </a:r>
          </a:p>
          <a:p>
            <a:pPr lvl="1"/>
            <a:r>
              <a:rPr lang="en-US" dirty="0" smtClean="0"/>
              <a:t>The acceptance probability function is set high at the beginning</a:t>
            </a:r>
          </a:p>
          <a:p>
            <a:pPr lvl="1"/>
            <a:r>
              <a:rPr lang="en-US" dirty="0" smtClean="0"/>
              <a:t>Gradually reduced to zero</a:t>
            </a:r>
          </a:p>
          <a:p>
            <a:r>
              <a:rPr lang="en-US" dirty="0" smtClean="0"/>
              <a:t>Cooling schedule</a:t>
            </a:r>
          </a:p>
          <a:p>
            <a:pPr lvl="1"/>
            <a:r>
              <a:rPr lang="en-US" dirty="0" smtClean="0"/>
              <a:t>Predefined threshold, a solution is arrived</a:t>
            </a:r>
          </a:p>
          <a:p>
            <a:pPr lvl="1"/>
            <a:r>
              <a:rPr lang="en-US" dirty="0" smtClean="0"/>
              <a:t>Too fast, algorithm stop early at some local minimum</a:t>
            </a:r>
          </a:p>
          <a:p>
            <a:pPr lvl="1"/>
            <a:r>
              <a:rPr lang="en-US" dirty="0" smtClean="0"/>
              <a:t>Too slow, algorithm jump more or less randomly for a long time before settling to a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636</TotalTime>
  <Words>956</Words>
  <Application>Microsoft Office PowerPoint</Application>
  <PresentationFormat>On-screen Show (4:3)</PresentationFormat>
  <Paragraphs>228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Comparing Three Heuristic Search Methods for Functional Partitioning in Hardware-Software Codesign</vt:lpstr>
      <vt:lpstr>Outline</vt:lpstr>
      <vt:lpstr>Outline</vt:lpstr>
      <vt:lpstr>Introduction of HW/SW partitioning</vt:lpstr>
      <vt:lpstr>Outline</vt:lpstr>
      <vt:lpstr>Genetic Algorithm</vt:lpstr>
      <vt:lpstr> </vt:lpstr>
      <vt:lpstr> </vt:lpstr>
      <vt:lpstr>Simulated Annealing</vt:lpstr>
      <vt:lpstr> </vt:lpstr>
      <vt:lpstr>Outline</vt:lpstr>
      <vt:lpstr>Reference architecture</vt:lpstr>
      <vt:lpstr>Example</vt:lpstr>
      <vt:lpstr>Outline</vt:lpstr>
      <vt:lpstr>Experimental setting</vt:lpstr>
      <vt:lpstr>Experimental results</vt:lpstr>
      <vt:lpstr>Outline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wei</cp:lastModifiedBy>
  <cp:revision>343</cp:revision>
  <dcterms:created xsi:type="dcterms:W3CDTF">2006-08-16T00:00:00Z</dcterms:created>
  <dcterms:modified xsi:type="dcterms:W3CDTF">2010-03-11T21:27:16Z</dcterms:modified>
</cp:coreProperties>
</file>