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45"/>
  </p:notesMasterIdLst>
  <p:sldIdLst>
    <p:sldId id="281" r:id="rId2"/>
    <p:sldId id="256" r:id="rId3"/>
    <p:sldId id="257" r:id="rId4"/>
    <p:sldId id="259" r:id="rId5"/>
    <p:sldId id="258" r:id="rId6"/>
    <p:sldId id="260" r:id="rId7"/>
    <p:sldId id="262" r:id="rId8"/>
    <p:sldId id="278" r:id="rId9"/>
    <p:sldId id="277" r:id="rId10"/>
    <p:sldId id="280" r:id="rId11"/>
    <p:sldId id="279" r:id="rId12"/>
    <p:sldId id="261" r:id="rId13"/>
    <p:sldId id="263" r:id="rId14"/>
    <p:sldId id="264" r:id="rId15"/>
    <p:sldId id="275" r:id="rId16"/>
    <p:sldId id="265" r:id="rId17"/>
    <p:sldId id="276" r:id="rId18"/>
    <p:sldId id="272" r:id="rId19"/>
    <p:sldId id="266" r:id="rId20"/>
    <p:sldId id="269" r:id="rId21"/>
    <p:sldId id="270" r:id="rId22"/>
    <p:sldId id="271" r:id="rId23"/>
    <p:sldId id="268" r:id="rId24"/>
    <p:sldId id="273"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3AFF32-1DAC-4211-AC16-73CD0CEB13ED}" type="doc">
      <dgm:prSet loTypeId="urn:microsoft.com/office/officeart/2005/8/layout/orgChart1" loCatId="hierarchy" qsTypeId="urn:microsoft.com/office/officeart/2005/8/quickstyle/simple2" qsCatId="simple" csTypeId="urn:microsoft.com/office/officeart/2005/8/colors/accent1_2" csCatId="accent1" phldr="1"/>
      <dgm:spPr/>
      <dgm:t>
        <a:bodyPr/>
        <a:lstStyle/>
        <a:p>
          <a:endParaRPr lang="en-US"/>
        </a:p>
      </dgm:t>
    </dgm:pt>
    <dgm:pt modelId="{4116C56A-5BC7-47B9-B50E-341C698481B2}">
      <dgm:prSet/>
      <dgm:spPr/>
      <dgm:t>
        <a:bodyPr/>
        <a:lstStyle/>
        <a:p>
          <a:pPr rtl="0"/>
          <a:r>
            <a:rPr lang="en-US" dirty="0" smtClean="0"/>
            <a:t>Algorithm</a:t>
          </a:r>
          <a:endParaRPr lang="en-US" dirty="0"/>
        </a:p>
      </dgm:t>
    </dgm:pt>
    <dgm:pt modelId="{223F9955-B67C-48D7-8080-CAA9AC768871}" type="parTrans" cxnId="{381F708C-6D69-454B-838E-A4475591F666}">
      <dgm:prSet/>
      <dgm:spPr/>
      <dgm:t>
        <a:bodyPr/>
        <a:lstStyle/>
        <a:p>
          <a:endParaRPr lang="en-US"/>
        </a:p>
      </dgm:t>
    </dgm:pt>
    <dgm:pt modelId="{7CC3F064-7639-4BBF-AF0E-99206F8003EA}" type="sibTrans" cxnId="{381F708C-6D69-454B-838E-A4475591F666}">
      <dgm:prSet/>
      <dgm:spPr/>
      <dgm:t>
        <a:bodyPr/>
        <a:lstStyle/>
        <a:p>
          <a:endParaRPr lang="en-US"/>
        </a:p>
      </dgm:t>
    </dgm:pt>
    <dgm:pt modelId="{5D62A5F8-245F-4FDD-ABA6-666DA1B478DA}">
      <dgm:prSet/>
      <dgm:spPr/>
      <dgm:t>
        <a:bodyPr/>
        <a:lstStyle/>
        <a:p>
          <a:pPr rtl="0"/>
          <a:r>
            <a:rPr lang="en-US" dirty="0" smtClean="0"/>
            <a:t>Pixel level operations</a:t>
          </a:r>
          <a:endParaRPr lang="en-US" dirty="0"/>
        </a:p>
      </dgm:t>
    </dgm:pt>
    <dgm:pt modelId="{5BAB9B7D-5955-4707-B8C9-68A1167084C6}" type="parTrans" cxnId="{B3645C32-70C2-4C12-AC59-A5A5DC8659C0}">
      <dgm:prSet/>
      <dgm:spPr/>
      <dgm:t>
        <a:bodyPr/>
        <a:lstStyle/>
        <a:p>
          <a:endParaRPr lang="en-US"/>
        </a:p>
      </dgm:t>
    </dgm:pt>
    <dgm:pt modelId="{E150F0AD-7528-4C5F-98A1-6BF5788CDD13}" type="sibTrans" cxnId="{B3645C32-70C2-4C12-AC59-A5A5DC8659C0}">
      <dgm:prSet/>
      <dgm:spPr/>
      <dgm:t>
        <a:bodyPr/>
        <a:lstStyle/>
        <a:p>
          <a:endParaRPr lang="en-US"/>
        </a:p>
      </dgm:t>
    </dgm:pt>
    <dgm:pt modelId="{6C00A56D-EED7-46E3-B5DF-5653E191D832}">
      <dgm:prSet/>
      <dgm:spPr/>
      <dgm:t>
        <a:bodyPr/>
        <a:lstStyle/>
        <a:p>
          <a:pPr rtl="0"/>
          <a:r>
            <a:rPr lang="en-US" dirty="0" smtClean="0"/>
            <a:t>High level application code</a:t>
          </a:r>
          <a:endParaRPr lang="en-US" dirty="0"/>
        </a:p>
      </dgm:t>
    </dgm:pt>
    <dgm:pt modelId="{34541FA6-4C4E-49FE-B2F5-A39A9555B9A5}" type="parTrans" cxnId="{9D6F057F-D0E6-4DD4-A08A-8C2DE1002A03}">
      <dgm:prSet/>
      <dgm:spPr/>
      <dgm:t>
        <a:bodyPr/>
        <a:lstStyle/>
        <a:p>
          <a:endParaRPr lang="en-US"/>
        </a:p>
      </dgm:t>
    </dgm:pt>
    <dgm:pt modelId="{E744ACD0-1FEB-47D3-B59E-77DBEAB28D94}" type="sibTrans" cxnId="{9D6F057F-D0E6-4DD4-A08A-8C2DE1002A03}">
      <dgm:prSet/>
      <dgm:spPr/>
      <dgm:t>
        <a:bodyPr/>
        <a:lstStyle/>
        <a:p>
          <a:endParaRPr lang="en-US"/>
        </a:p>
      </dgm:t>
    </dgm:pt>
    <dgm:pt modelId="{954C33D1-7917-4031-B60A-EAF37271A388}" type="pres">
      <dgm:prSet presAssocID="{AD3AFF32-1DAC-4211-AC16-73CD0CEB13ED}" presName="hierChild1" presStyleCnt="0">
        <dgm:presLayoutVars>
          <dgm:orgChart val="1"/>
          <dgm:chPref val="1"/>
          <dgm:dir/>
          <dgm:animOne val="branch"/>
          <dgm:animLvl val="lvl"/>
          <dgm:resizeHandles/>
        </dgm:presLayoutVars>
      </dgm:prSet>
      <dgm:spPr/>
      <dgm:t>
        <a:bodyPr/>
        <a:lstStyle/>
        <a:p>
          <a:endParaRPr lang="zh-CN" altLang="en-US"/>
        </a:p>
      </dgm:t>
    </dgm:pt>
    <dgm:pt modelId="{0228ADE0-63F3-4068-92BF-3C75E25DF88C}" type="pres">
      <dgm:prSet presAssocID="{4116C56A-5BC7-47B9-B50E-341C698481B2}" presName="hierRoot1" presStyleCnt="0">
        <dgm:presLayoutVars>
          <dgm:hierBranch val="init"/>
        </dgm:presLayoutVars>
      </dgm:prSet>
      <dgm:spPr/>
    </dgm:pt>
    <dgm:pt modelId="{F72626BB-96D9-43EF-9D36-62E48C87172D}" type="pres">
      <dgm:prSet presAssocID="{4116C56A-5BC7-47B9-B50E-341C698481B2}" presName="rootComposite1" presStyleCnt="0"/>
      <dgm:spPr/>
    </dgm:pt>
    <dgm:pt modelId="{6B9DE5BF-8965-4A01-9857-361E0E46F715}" type="pres">
      <dgm:prSet presAssocID="{4116C56A-5BC7-47B9-B50E-341C698481B2}" presName="rootText1" presStyleLbl="node0" presStyleIdx="0" presStyleCnt="3" custLinFactX="844" custLinFactY="-58485" custLinFactNeighborX="100000" custLinFactNeighborY="-100000">
        <dgm:presLayoutVars>
          <dgm:chPref val="3"/>
        </dgm:presLayoutVars>
      </dgm:prSet>
      <dgm:spPr/>
      <dgm:t>
        <a:bodyPr/>
        <a:lstStyle/>
        <a:p>
          <a:endParaRPr lang="en-US"/>
        </a:p>
      </dgm:t>
    </dgm:pt>
    <dgm:pt modelId="{219E6033-FA98-4476-AE3E-C473687D66AE}" type="pres">
      <dgm:prSet presAssocID="{4116C56A-5BC7-47B9-B50E-341C698481B2}" presName="rootConnector1" presStyleLbl="node1" presStyleIdx="0" presStyleCnt="0"/>
      <dgm:spPr/>
      <dgm:t>
        <a:bodyPr/>
        <a:lstStyle/>
        <a:p>
          <a:endParaRPr lang="zh-CN" altLang="en-US"/>
        </a:p>
      </dgm:t>
    </dgm:pt>
    <dgm:pt modelId="{3EA748F7-0750-413E-A132-7854FB1112E2}" type="pres">
      <dgm:prSet presAssocID="{4116C56A-5BC7-47B9-B50E-341C698481B2}" presName="hierChild2" presStyleCnt="0"/>
      <dgm:spPr/>
    </dgm:pt>
    <dgm:pt modelId="{66F2687C-FA4B-4668-A4B4-F4BEF97E0274}" type="pres">
      <dgm:prSet presAssocID="{4116C56A-5BC7-47B9-B50E-341C698481B2}" presName="hierChild3" presStyleCnt="0"/>
      <dgm:spPr/>
    </dgm:pt>
    <dgm:pt modelId="{036BB598-0EE9-4059-ABF0-335D44744239}" type="pres">
      <dgm:prSet presAssocID="{5D62A5F8-245F-4FDD-ABA6-666DA1B478DA}" presName="hierRoot1" presStyleCnt="0">
        <dgm:presLayoutVars>
          <dgm:hierBranch val="init"/>
        </dgm:presLayoutVars>
      </dgm:prSet>
      <dgm:spPr/>
    </dgm:pt>
    <dgm:pt modelId="{8371E45C-F57F-4714-AE99-BBB90649B668}" type="pres">
      <dgm:prSet presAssocID="{5D62A5F8-245F-4FDD-ABA6-666DA1B478DA}" presName="rootComposite1" presStyleCnt="0"/>
      <dgm:spPr/>
    </dgm:pt>
    <dgm:pt modelId="{2ED993BC-945A-40EC-9648-6DD5E4DE3F6A}" type="pres">
      <dgm:prSet presAssocID="{5D62A5F8-245F-4FDD-ABA6-666DA1B478DA}" presName="rootText1" presStyleLbl="node0" presStyleIdx="1" presStyleCnt="3" custScaleX="99763" custLinFactX="-1596" custLinFactNeighborX="-100000" custLinFactNeighborY="4394">
        <dgm:presLayoutVars>
          <dgm:chPref val="3"/>
        </dgm:presLayoutVars>
      </dgm:prSet>
      <dgm:spPr/>
      <dgm:t>
        <a:bodyPr/>
        <a:lstStyle/>
        <a:p>
          <a:endParaRPr lang="en-US"/>
        </a:p>
      </dgm:t>
    </dgm:pt>
    <dgm:pt modelId="{5C5FD44D-E5E9-49CE-902A-1FF144CEA3D3}" type="pres">
      <dgm:prSet presAssocID="{5D62A5F8-245F-4FDD-ABA6-666DA1B478DA}" presName="rootConnector1" presStyleLbl="node1" presStyleIdx="0" presStyleCnt="0"/>
      <dgm:spPr/>
      <dgm:t>
        <a:bodyPr/>
        <a:lstStyle/>
        <a:p>
          <a:endParaRPr lang="zh-CN" altLang="en-US"/>
        </a:p>
      </dgm:t>
    </dgm:pt>
    <dgm:pt modelId="{15B5EBF1-CE71-4A98-A46F-EFD7E3259F3E}" type="pres">
      <dgm:prSet presAssocID="{5D62A5F8-245F-4FDD-ABA6-666DA1B478DA}" presName="hierChild2" presStyleCnt="0"/>
      <dgm:spPr/>
    </dgm:pt>
    <dgm:pt modelId="{CA3DA575-1AF8-419E-B947-CE4931791747}" type="pres">
      <dgm:prSet presAssocID="{5D62A5F8-245F-4FDD-ABA6-666DA1B478DA}" presName="hierChild3" presStyleCnt="0"/>
      <dgm:spPr/>
    </dgm:pt>
    <dgm:pt modelId="{BF4182E3-D622-4EB4-9535-9233D1503D51}" type="pres">
      <dgm:prSet presAssocID="{6C00A56D-EED7-46E3-B5DF-5653E191D832}" presName="hierRoot1" presStyleCnt="0">
        <dgm:presLayoutVars>
          <dgm:hierBranch val="init"/>
        </dgm:presLayoutVars>
      </dgm:prSet>
      <dgm:spPr/>
    </dgm:pt>
    <dgm:pt modelId="{E03A462B-8FDD-4081-A31C-FEDD3DA4977B}" type="pres">
      <dgm:prSet presAssocID="{6C00A56D-EED7-46E3-B5DF-5653E191D832}" presName="rootComposite1" presStyleCnt="0"/>
      <dgm:spPr/>
    </dgm:pt>
    <dgm:pt modelId="{F7279A76-765A-4BA6-AC09-CB21ED01EE7A}" type="pres">
      <dgm:prSet presAssocID="{6C00A56D-EED7-46E3-B5DF-5653E191D832}" presName="rootText1" presStyleLbl="node0" presStyleIdx="2" presStyleCnt="3" custLinFactNeighborX="-56222" custLinFactNeighborY="-2121">
        <dgm:presLayoutVars>
          <dgm:chPref val="3"/>
        </dgm:presLayoutVars>
      </dgm:prSet>
      <dgm:spPr/>
      <dgm:t>
        <a:bodyPr/>
        <a:lstStyle/>
        <a:p>
          <a:endParaRPr lang="en-US"/>
        </a:p>
      </dgm:t>
    </dgm:pt>
    <dgm:pt modelId="{90C07EE1-D36B-4546-95ED-044922B60EF0}" type="pres">
      <dgm:prSet presAssocID="{6C00A56D-EED7-46E3-B5DF-5653E191D832}" presName="rootConnector1" presStyleLbl="node1" presStyleIdx="0" presStyleCnt="0"/>
      <dgm:spPr/>
      <dgm:t>
        <a:bodyPr/>
        <a:lstStyle/>
        <a:p>
          <a:endParaRPr lang="zh-CN" altLang="en-US"/>
        </a:p>
      </dgm:t>
    </dgm:pt>
    <dgm:pt modelId="{86B2BDCB-5035-4B32-B1FE-F426D7311954}" type="pres">
      <dgm:prSet presAssocID="{6C00A56D-EED7-46E3-B5DF-5653E191D832}" presName="hierChild2" presStyleCnt="0"/>
      <dgm:spPr/>
    </dgm:pt>
    <dgm:pt modelId="{D676BB39-4A76-43AD-8278-C86E53249972}" type="pres">
      <dgm:prSet presAssocID="{6C00A56D-EED7-46E3-B5DF-5653E191D832}" presName="hierChild3" presStyleCnt="0"/>
      <dgm:spPr/>
    </dgm:pt>
  </dgm:ptLst>
  <dgm:cxnLst>
    <dgm:cxn modelId="{381F708C-6D69-454B-838E-A4475591F666}" srcId="{AD3AFF32-1DAC-4211-AC16-73CD0CEB13ED}" destId="{4116C56A-5BC7-47B9-B50E-341C698481B2}" srcOrd="0" destOrd="0" parTransId="{223F9955-B67C-48D7-8080-CAA9AC768871}" sibTransId="{7CC3F064-7639-4BBF-AF0E-99206F8003EA}"/>
    <dgm:cxn modelId="{B3EF57AE-0966-46C6-A36C-136EE1D899D9}" type="presOf" srcId="{6C00A56D-EED7-46E3-B5DF-5653E191D832}" destId="{90C07EE1-D36B-4546-95ED-044922B60EF0}" srcOrd="1" destOrd="0" presId="urn:microsoft.com/office/officeart/2005/8/layout/orgChart1"/>
    <dgm:cxn modelId="{9D6F057F-D0E6-4DD4-A08A-8C2DE1002A03}" srcId="{AD3AFF32-1DAC-4211-AC16-73CD0CEB13ED}" destId="{6C00A56D-EED7-46E3-B5DF-5653E191D832}" srcOrd="2" destOrd="0" parTransId="{34541FA6-4C4E-49FE-B2F5-A39A9555B9A5}" sibTransId="{E744ACD0-1FEB-47D3-B59E-77DBEAB28D94}"/>
    <dgm:cxn modelId="{6B1DCE95-B705-41DB-86CD-EB07C76F6310}" type="presOf" srcId="{5D62A5F8-245F-4FDD-ABA6-666DA1B478DA}" destId="{2ED993BC-945A-40EC-9648-6DD5E4DE3F6A}" srcOrd="0" destOrd="0" presId="urn:microsoft.com/office/officeart/2005/8/layout/orgChart1"/>
    <dgm:cxn modelId="{AE746A45-45EA-4CCC-91A6-92B7855684EA}" type="presOf" srcId="{AD3AFF32-1DAC-4211-AC16-73CD0CEB13ED}" destId="{954C33D1-7917-4031-B60A-EAF37271A388}" srcOrd="0" destOrd="0" presId="urn:microsoft.com/office/officeart/2005/8/layout/orgChart1"/>
    <dgm:cxn modelId="{B3645C32-70C2-4C12-AC59-A5A5DC8659C0}" srcId="{AD3AFF32-1DAC-4211-AC16-73CD0CEB13ED}" destId="{5D62A5F8-245F-4FDD-ABA6-666DA1B478DA}" srcOrd="1" destOrd="0" parTransId="{5BAB9B7D-5955-4707-B8C9-68A1167084C6}" sibTransId="{E150F0AD-7528-4C5F-98A1-6BF5788CDD13}"/>
    <dgm:cxn modelId="{3840D9C0-145C-40BA-BC12-7C6D1247D3FE}" type="presOf" srcId="{4116C56A-5BC7-47B9-B50E-341C698481B2}" destId="{6B9DE5BF-8965-4A01-9857-361E0E46F715}" srcOrd="0" destOrd="0" presId="urn:microsoft.com/office/officeart/2005/8/layout/orgChart1"/>
    <dgm:cxn modelId="{089E1C34-3AF7-43CB-A930-25D97E65B8A3}" type="presOf" srcId="{5D62A5F8-245F-4FDD-ABA6-666DA1B478DA}" destId="{5C5FD44D-E5E9-49CE-902A-1FF144CEA3D3}" srcOrd="1" destOrd="0" presId="urn:microsoft.com/office/officeart/2005/8/layout/orgChart1"/>
    <dgm:cxn modelId="{80795F37-0EF6-402C-9A0D-D00575CCC2D8}" type="presOf" srcId="{6C00A56D-EED7-46E3-B5DF-5653E191D832}" destId="{F7279A76-765A-4BA6-AC09-CB21ED01EE7A}" srcOrd="0" destOrd="0" presId="urn:microsoft.com/office/officeart/2005/8/layout/orgChart1"/>
    <dgm:cxn modelId="{5577A841-6F7B-4036-AB71-C698F0500529}" type="presOf" srcId="{4116C56A-5BC7-47B9-B50E-341C698481B2}" destId="{219E6033-FA98-4476-AE3E-C473687D66AE}" srcOrd="1" destOrd="0" presId="urn:microsoft.com/office/officeart/2005/8/layout/orgChart1"/>
    <dgm:cxn modelId="{4B424E39-FD02-41D1-8B21-72F48887E4B3}" type="presParOf" srcId="{954C33D1-7917-4031-B60A-EAF37271A388}" destId="{0228ADE0-63F3-4068-92BF-3C75E25DF88C}" srcOrd="0" destOrd="0" presId="urn:microsoft.com/office/officeart/2005/8/layout/orgChart1"/>
    <dgm:cxn modelId="{F2B2D7CA-BA8B-4643-8D04-764DA026699D}" type="presParOf" srcId="{0228ADE0-63F3-4068-92BF-3C75E25DF88C}" destId="{F72626BB-96D9-43EF-9D36-62E48C87172D}" srcOrd="0" destOrd="0" presId="urn:microsoft.com/office/officeart/2005/8/layout/orgChart1"/>
    <dgm:cxn modelId="{09C45140-4C59-4BED-8370-6B3C4813078F}" type="presParOf" srcId="{F72626BB-96D9-43EF-9D36-62E48C87172D}" destId="{6B9DE5BF-8965-4A01-9857-361E0E46F715}" srcOrd="0" destOrd="0" presId="urn:microsoft.com/office/officeart/2005/8/layout/orgChart1"/>
    <dgm:cxn modelId="{0CF43289-ADD3-41A7-8F81-24E58350118E}" type="presParOf" srcId="{F72626BB-96D9-43EF-9D36-62E48C87172D}" destId="{219E6033-FA98-4476-AE3E-C473687D66AE}" srcOrd="1" destOrd="0" presId="urn:microsoft.com/office/officeart/2005/8/layout/orgChart1"/>
    <dgm:cxn modelId="{BB77C3CA-B4A5-446D-872C-DAFA18CB7AF8}" type="presParOf" srcId="{0228ADE0-63F3-4068-92BF-3C75E25DF88C}" destId="{3EA748F7-0750-413E-A132-7854FB1112E2}" srcOrd="1" destOrd="0" presId="urn:microsoft.com/office/officeart/2005/8/layout/orgChart1"/>
    <dgm:cxn modelId="{A457CE8C-2B2A-469D-A3D8-5BF4686C3926}" type="presParOf" srcId="{0228ADE0-63F3-4068-92BF-3C75E25DF88C}" destId="{66F2687C-FA4B-4668-A4B4-F4BEF97E0274}" srcOrd="2" destOrd="0" presId="urn:microsoft.com/office/officeart/2005/8/layout/orgChart1"/>
    <dgm:cxn modelId="{F2412F54-6ECE-422E-ADF6-777D0E59BE3B}" type="presParOf" srcId="{954C33D1-7917-4031-B60A-EAF37271A388}" destId="{036BB598-0EE9-4059-ABF0-335D44744239}" srcOrd="1" destOrd="0" presId="urn:microsoft.com/office/officeart/2005/8/layout/orgChart1"/>
    <dgm:cxn modelId="{D0F499D5-83EE-455C-8D65-B79A909E8DDF}" type="presParOf" srcId="{036BB598-0EE9-4059-ABF0-335D44744239}" destId="{8371E45C-F57F-4714-AE99-BBB90649B668}" srcOrd="0" destOrd="0" presId="urn:microsoft.com/office/officeart/2005/8/layout/orgChart1"/>
    <dgm:cxn modelId="{577D8C65-EC3A-4BC2-9DFD-90267F01468D}" type="presParOf" srcId="{8371E45C-F57F-4714-AE99-BBB90649B668}" destId="{2ED993BC-945A-40EC-9648-6DD5E4DE3F6A}" srcOrd="0" destOrd="0" presId="urn:microsoft.com/office/officeart/2005/8/layout/orgChart1"/>
    <dgm:cxn modelId="{42ABBF77-BFBC-4B2A-806F-8222DA77F278}" type="presParOf" srcId="{8371E45C-F57F-4714-AE99-BBB90649B668}" destId="{5C5FD44D-E5E9-49CE-902A-1FF144CEA3D3}" srcOrd="1" destOrd="0" presId="urn:microsoft.com/office/officeart/2005/8/layout/orgChart1"/>
    <dgm:cxn modelId="{CA8A6500-011B-4377-AFAE-5282FF4AD76B}" type="presParOf" srcId="{036BB598-0EE9-4059-ABF0-335D44744239}" destId="{15B5EBF1-CE71-4A98-A46F-EFD7E3259F3E}" srcOrd="1" destOrd="0" presId="urn:microsoft.com/office/officeart/2005/8/layout/orgChart1"/>
    <dgm:cxn modelId="{E41E4DE7-2CA5-4673-A966-F3F9F7523FE4}" type="presParOf" srcId="{036BB598-0EE9-4059-ABF0-335D44744239}" destId="{CA3DA575-1AF8-419E-B947-CE4931791747}" srcOrd="2" destOrd="0" presId="urn:microsoft.com/office/officeart/2005/8/layout/orgChart1"/>
    <dgm:cxn modelId="{DC077892-F48C-422A-95D3-AB01A2C46385}" type="presParOf" srcId="{954C33D1-7917-4031-B60A-EAF37271A388}" destId="{BF4182E3-D622-4EB4-9535-9233D1503D51}" srcOrd="2" destOrd="0" presId="urn:microsoft.com/office/officeart/2005/8/layout/orgChart1"/>
    <dgm:cxn modelId="{52F1A458-2CA8-4371-A361-03CBAADB23C5}" type="presParOf" srcId="{BF4182E3-D622-4EB4-9535-9233D1503D51}" destId="{E03A462B-8FDD-4081-A31C-FEDD3DA4977B}" srcOrd="0" destOrd="0" presId="urn:microsoft.com/office/officeart/2005/8/layout/orgChart1"/>
    <dgm:cxn modelId="{A14BDFBB-7432-433E-B7A2-DA81C06B8037}" type="presParOf" srcId="{E03A462B-8FDD-4081-A31C-FEDD3DA4977B}" destId="{F7279A76-765A-4BA6-AC09-CB21ED01EE7A}" srcOrd="0" destOrd="0" presId="urn:microsoft.com/office/officeart/2005/8/layout/orgChart1"/>
    <dgm:cxn modelId="{2538FC6C-2DB1-4826-900A-8EA77EC53B00}" type="presParOf" srcId="{E03A462B-8FDD-4081-A31C-FEDD3DA4977B}" destId="{90C07EE1-D36B-4546-95ED-044922B60EF0}" srcOrd="1" destOrd="0" presId="urn:microsoft.com/office/officeart/2005/8/layout/orgChart1"/>
    <dgm:cxn modelId="{70D27D5B-2172-4327-9426-8B7A13411EBA}" type="presParOf" srcId="{BF4182E3-D622-4EB4-9535-9233D1503D51}" destId="{86B2BDCB-5035-4B32-B1FE-F426D7311954}" srcOrd="1" destOrd="0" presId="urn:microsoft.com/office/officeart/2005/8/layout/orgChart1"/>
    <dgm:cxn modelId="{920C03A2-59B9-42F9-B0FF-1D7CB134E052}" type="presParOf" srcId="{BF4182E3-D622-4EB4-9535-9233D1503D51}" destId="{D676BB39-4A76-43AD-8278-C86E53249972}"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0A2CED-4651-499E-B1F9-6983BCC25D1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CD794BF8-5165-4E0F-B353-7C8538E86617}">
      <dgm:prSet phldrT="[Text]" custT="1"/>
      <dgm:spPr/>
      <dgm:t>
        <a:bodyPr/>
        <a:lstStyle/>
        <a:p>
          <a:r>
            <a:rPr lang="en-US" sz="1800" baseline="0" dirty="0" smtClean="0"/>
            <a:t>Image sequence Camera</a:t>
          </a:r>
          <a:endParaRPr lang="en-US" sz="1800" baseline="0" dirty="0"/>
        </a:p>
      </dgm:t>
    </dgm:pt>
    <dgm:pt modelId="{E1E55849-28FA-4CA4-8D77-58EA35D5FD58}" type="parTrans" cxnId="{81512C20-4DEB-4348-8920-27AF9787D55F}">
      <dgm:prSet/>
      <dgm:spPr/>
      <dgm:t>
        <a:bodyPr/>
        <a:lstStyle/>
        <a:p>
          <a:endParaRPr lang="en-US"/>
        </a:p>
      </dgm:t>
    </dgm:pt>
    <dgm:pt modelId="{5E4FC782-8817-43FB-B6AE-618D248990F4}" type="sibTrans" cxnId="{81512C20-4DEB-4348-8920-27AF9787D55F}">
      <dgm:prSet/>
      <dgm:spPr/>
      <dgm:t>
        <a:bodyPr/>
        <a:lstStyle/>
        <a:p>
          <a:endParaRPr lang="en-US"/>
        </a:p>
      </dgm:t>
    </dgm:pt>
    <dgm:pt modelId="{AEF3CABB-92C7-400C-ACF2-F80B033C14B4}">
      <dgm:prSet phldrT="[Text]" custT="1"/>
      <dgm:spPr/>
      <dgm:t>
        <a:bodyPr/>
        <a:lstStyle/>
        <a:p>
          <a:r>
            <a:rPr lang="en-US" sz="1800" dirty="0" smtClean="0"/>
            <a:t>Spotlight Engine + </a:t>
          </a:r>
          <a:r>
            <a:rPr lang="en-US" sz="1800" dirty="0" err="1" smtClean="0"/>
            <a:t>Thresholding</a:t>
          </a:r>
          <a:endParaRPr lang="en-US" sz="1800" dirty="0"/>
        </a:p>
      </dgm:t>
    </dgm:pt>
    <dgm:pt modelId="{7496BEB3-F28C-4ACD-9C05-7E7AEE49BCB4}" type="parTrans" cxnId="{93440D5F-DE8B-4CF5-B7D9-174D47197575}">
      <dgm:prSet/>
      <dgm:spPr/>
      <dgm:t>
        <a:bodyPr/>
        <a:lstStyle/>
        <a:p>
          <a:endParaRPr lang="en-US"/>
        </a:p>
      </dgm:t>
    </dgm:pt>
    <dgm:pt modelId="{3F8AD63B-E866-4E17-AB5F-9770D7E10396}" type="sibTrans" cxnId="{93440D5F-DE8B-4CF5-B7D9-174D47197575}">
      <dgm:prSet/>
      <dgm:spPr/>
      <dgm:t>
        <a:bodyPr/>
        <a:lstStyle/>
        <a:p>
          <a:endParaRPr lang="en-US"/>
        </a:p>
      </dgm:t>
    </dgm:pt>
    <dgm:pt modelId="{AE7E201D-B153-4AA0-BCF3-EE564F1510D5}">
      <dgm:prSet phldrT="[Text]" custT="1"/>
      <dgm:spPr/>
      <dgm:t>
        <a:bodyPr/>
        <a:lstStyle/>
        <a:p>
          <a:r>
            <a:rPr lang="en-US" sz="1800" dirty="0" smtClean="0"/>
            <a:t>Labeling Engine</a:t>
          </a:r>
          <a:endParaRPr lang="en-US" sz="1800" dirty="0"/>
        </a:p>
      </dgm:t>
    </dgm:pt>
    <dgm:pt modelId="{91EA244B-9680-4FF9-9F57-DBFBC18E3816}" type="parTrans" cxnId="{1E5ABBDF-AFFD-4768-851F-AE91A3E00BD7}">
      <dgm:prSet/>
      <dgm:spPr/>
      <dgm:t>
        <a:bodyPr/>
        <a:lstStyle/>
        <a:p>
          <a:endParaRPr lang="en-US"/>
        </a:p>
      </dgm:t>
    </dgm:pt>
    <dgm:pt modelId="{E5CA81BE-DFAA-4B81-9382-782F7A24C3F7}" type="sibTrans" cxnId="{1E5ABBDF-AFFD-4768-851F-AE91A3E00BD7}">
      <dgm:prSet/>
      <dgm:spPr/>
      <dgm:t>
        <a:bodyPr/>
        <a:lstStyle/>
        <a:p>
          <a:endParaRPr lang="en-US"/>
        </a:p>
      </dgm:t>
    </dgm:pt>
    <dgm:pt modelId="{1F1C0BC2-2108-4D2C-896D-BDA559D0B243}" type="pres">
      <dgm:prSet presAssocID="{2E0A2CED-4651-499E-B1F9-6983BCC25D1F}" presName="outerComposite" presStyleCnt="0">
        <dgm:presLayoutVars>
          <dgm:chMax val="5"/>
          <dgm:dir/>
          <dgm:resizeHandles val="exact"/>
        </dgm:presLayoutVars>
      </dgm:prSet>
      <dgm:spPr/>
      <dgm:t>
        <a:bodyPr/>
        <a:lstStyle/>
        <a:p>
          <a:endParaRPr lang="zh-CN" altLang="en-US"/>
        </a:p>
      </dgm:t>
    </dgm:pt>
    <dgm:pt modelId="{4FC70842-BB68-4DBD-9C30-2204149B9B8C}" type="pres">
      <dgm:prSet presAssocID="{2E0A2CED-4651-499E-B1F9-6983BCC25D1F}" presName="dummyMaxCanvas" presStyleCnt="0">
        <dgm:presLayoutVars/>
      </dgm:prSet>
      <dgm:spPr/>
    </dgm:pt>
    <dgm:pt modelId="{C70CFF63-FCF0-40C7-B748-583877E4E282}" type="pres">
      <dgm:prSet presAssocID="{2E0A2CED-4651-499E-B1F9-6983BCC25D1F}" presName="ThreeNodes_1" presStyleLbl="node1" presStyleIdx="0" presStyleCnt="3" custScaleX="46418" custLinFactNeighborX="-27781" custLinFactNeighborY="6149">
        <dgm:presLayoutVars>
          <dgm:bulletEnabled val="1"/>
        </dgm:presLayoutVars>
      </dgm:prSet>
      <dgm:spPr/>
      <dgm:t>
        <a:bodyPr/>
        <a:lstStyle/>
        <a:p>
          <a:endParaRPr lang="en-US"/>
        </a:p>
      </dgm:t>
    </dgm:pt>
    <dgm:pt modelId="{ABE1A20F-8373-4B1B-807D-A9C3D71351B7}" type="pres">
      <dgm:prSet presAssocID="{2E0A2CED-4651-499E-B1F9-6983BCC25D1F}" presName="ThreeNodes_2" presStyleLbl="node1" presStyleIdx="1" presStyleCnt="3" custScaleX="46416" custLinFactNeighborX="-36780" custLinFactNeighborY="167">
        <dgm:presLayoutVars>
          <dgm:bulletEnabled val="1"/>
        </dgm:presLayoutVars>
      </dgm:prSet>
      <dgm:spPr/>
      <dgm:t>
        <a:bodyPr/>
        <a:lstStyle/>
        <a:p>
          <a:endParaRPr lang="zh-CN" altLang="en-US"/>
        </a:p>
      </dgm:t>
    </dgm:pt>
    <dgm:pt modelId="{564C6F9C-3F58-478F-94DF-E9598C3F9F16}" type="pres">
      <dgm:prSet presAssocID="{2E0A2CED-4651-499E-B1F9-6983BCC25D1F}" presName="ThreeNodes_3" presStyleLbl="node1" presStyleIdx="2" presStyleCnt="3" custScaleX="46767" custLinFactNeighborX="-45428" custLinFactNeighborY="-5816">
        <dgm:presLayoutVars>
          <dgm:bulletEnabled val="1"/>
        </dgm:presLayoutVars>
      </dgm:prSet>
      <dgm:spPr/>
      <dgm:t>
        <a:bodyPr/>
        <a:lstStyle/>
        <a:p>
          <a:endParaRPr lang="zh-CN" altLang="en-US"/>
        </a:p>
      </dgm:t>
    </dgm:pt>
    <dgm:pt modelId="{0CCC0D76-FAD4-469D-9D9F-A75805424338}" type="pres">
      <dgm:prSet presAssocID="{2E0A2CED-4651-499E-B1F9-6983BCC25D1F}" presName="ThreeConn_1-2" presStyleLbl="fgAccFollowNode1" presStyleIdx="0" presStyleCnt="2" custLinFactX="-289174" custLinFactNeighborX="-300000" custLinFactNeighborY="6316">
        <dgm:presLayoutVars>
          <dgm:bulletEnabled val="1"/>
        </dgm:presLayoutVars>
      </dgm:prSet>
      <dgm:spPr/>
      <dgm:t>
        <a:bodyPr/>
        <a:lstStyle/>
        <a:p>
          <a:endParaRPr lang="zh-CN" altLang="en-US"/>
        </a:p>
      </dgm:t>
    </dgm:pt>
    <dgm:pt modelId="{19EDE89F-44EE-43A3-832A-F019892052FF}" type="pres">
      <dgm:prSet presAssocID="{2E0A2CED-4651-499E-B1F9-6983BCC25D1F}" presName="ThreeConn_2-3" presStyleLbl="fgAccFollowNode1" presStyleIdx="1" presStyleCnt="2" custLinFactX="-300000" custLinFactNeighborX="-360835" custLinFactNeighborY="17058">
        <dgm:presLayoutVars>
          <dgm:bulletEnabled val="1"/>
        </dgm:presLayoutVars>
      </dgm:prSet>
      <dgm:spPr/>
      <dgm:t>
        <a:bodyPr/>
        <a:lstStyle/>
        <a:p>
          <a:endParaRPr lang="zh-CN" altLang="en-US"/>
        </a:p>
      </dgm:t>
    </dgm:pt>
    <dgm:pt modelId="{5BF975AB-5FEE-4655-B3B5-BFBC370058BA}" type="pres">
      <dgm:prSet presAssocID="{2E0A2CED-4651-499E-B1F9-6983BCC25D1F}" presName="ThreeNodes_1_text" presStyleLbl="node1" presStyleIdx="2" presStyleCnt="3">
        <dgm:presLayoutVars>
          <dgm:bulletEnabled val="1"/>
        </dgm:presLayoutVars>
      </dgm:prSet>
      <dgm:spPr/>
      <dgm:t>
        <a:bodyPr/>
        <a:lstStyle/>
        <a:p>
          <a:endParaRPr lang="en-US"/>
        </a:p>
      </dgm:t>
    </dgm:pt>
    <dgm:pt modelId="{FD7931D2-6DFF-4047-8910-428A400475FC}" type="pres">
      <dgm:prSet presAssocID="{2E0A2CED-4651-499E-B1F9-6983BCC25D1F}" presName="ThreeNodes_2_text" presStyleLbl="node1" presStyleIdx="2" presStyleCnt="3">
        <dgm:presLayoutVars>
          <dgm:bulletEnabled val="1"/>
        </dgm:presLayoutVars>
      </dgm:prSet>
      <dgm:spPr/>
      <dgm:t>
        <a:bodyPr/>
        <a:lstStyle/>
        <a:p>
          <a:endParaRPr lang="zh-CN" altLang="en-US"/>
        </a:p>
      </dgm:t>
    </dgm:pt>
    <dgm:pt modelId="{DA7716C1-A518-44B0-935D-44A26EB97F19}" type="pres">
      <dgm:prSet presAssocID="{2E0A2CED-4651-499E-B1F9-6983BCC25D1F}" presName="ThreeNodes_3_text" presStyleLbl="node1" presStyleIdx="2" presStyleCnt="3">
        <dgm:presLayoutVars>
          <dgm:bulletEnabled val="1"/>
        </dgm:presLayoutVars>
      </dgm:prSet>
      <dgm:spPr/>
      <dgm:t>
        <a:bodyPr/>
        <a:lstStyle/>
        <a:p>
          <a:endParaRPr lang="zh-CN" altLang="en-US"/>
        </a:p>
      </dgm:t>
    </dgm:pt>
  </dgm:ptLst>
  <dgm:cxnLst>
    <dgm:cxn modelId="{C8E4F266-BFF7-4F21-A114-723546BD5083}" type="presOf" srcId="{AE7E201D-B153-4AA0-BCF3-EE564F1510D5}" destId="{DA7716C1-A518-44B0-935D-44A26EB97F19}" srcOrd="1" destOrd="0" presId="urn:microsoft.com/office/officeart/2005/8/layout/vProcess5"/>
    <dgm:cxn modelId="{93440D5F-DE8B-4CF5-B7D9-174D47197575}" srcId="{2E0A2CED-4651-499E-B1F9-6983BCC25D1F}" destId="{AEF3CABB-92C7-400C-ACF2-F80B033C14B4}" srcOrd="1" destOrd="0" parTransId="{7496BEB3-F28C-4ACD-9C05-7E7AEE49BCB4}" sibTransId="{3F8AD63B-E866-4E17-AB5F-9770D7E10396}"/>
    <dgm:cxn modelId="{E4CBEBF2-A148-46E2-9A60-4F9563CAFA88}" type="presOf" srcId="{AEF3CABB-92C7-400C-ACF2-F80B033C14B4}" destId="{ABE1A20F-8373-4B1B-807D-A9C3D71351B7}" srcOrd="0" destOrd="0" presId="urn:microsoft.com/office/officeart/2005/8/layout/vProcess5"/>
    <dgm:cxn modelId="{9EF5FD71-D317-431A-8104-DF0E798D1E2E}" type="presOf" srcId="{AE7E201D-B153-4AA0-BCF3-EE564F1510D5}" destId="{564C6F9C-3F58-478F-94DF-E9598C3F9F16}" srcOrd="0" destOrd="0" presId="urn:microsoft.com/office/officeart/2005/8/layout/vProcess5"/>
    <dgm:cxn modelId="{81512C20-4DEB-4348-8920-27AF9787D55F}" srcId="{2E0A2CED-4651-499E-B1F9-6983BCC25D1F}" destId="{CD794BF8-5165-4E0F-B353-7C8538E86617}" srcOrd="0" destOrd="0" parTransId="{E1E55849-28FA-4CA4-8D77-58EA35D5FD58}" sibTransId="{5E4FC782-8817-43FB-B6AE-618D248990F4}"/>
    <dgm:cxn modelId="{E68FAC42-4522-4A23-8B9D-C980690C66C5}" type="presOf" srcId="{CD794BF8-5165-4E0F-B353-7C8538E86617}" destId="{5BF975AB-5FEE-4655-B3B5-BFBC370058BA}" srcOrd="1" destOrd="0" presId="urn:microsoft.com/office/officeart/2005/8/layout/vProcess5"/>
    <dgm:cxn modelId="{37B19855-E573-42C1-9D58-035059374792}" type="presOf" srcId="{2E0A2CED-4651-499E-B1F9-6983BCC25D1F}" destId="{1F1C0BC2-2108-4D2C-896D-BDA559D0B243}" srcOrd="0" destOrd="0" presId="urn:microsoft.com/office/officeart/2005/8/layout/vProcess5"/>
    <dgm:cxn modelId="{A29B1D12-C285-4941-B6A0-BDF9ED934EAF}" type="presOf" srcId="{5E4FC782-8817-43FB-B6AE-618D248990F4}" destId="{0CCC0D76-FAD4-469D-9D9F-A75805424338}" srcOrd="0" destOrd="0" presId="urn:microsoft.com/office/officeart/2005/8/layout/vProcess5"/>
    <dgm:cxn modelId="{417B26E9-4280-44C1-97EC-F4F28153A7A5}" type="presOf" srcId="{3F8AD63B-E866-4E17-AB5F-9770D7E10396}" destId="{19EDE89F-44EE-43A3-832A-F019892052FF}" srcOrd="0" destOrd="0" presId="urn:microsoft.com/office/officeart/2005/8/layout/vProcess5"/>
    <dgm:cxn modelId="{1E5ABBDF-AFFD-4768-851F-AE91A3E00BD7}" srcId="{2E0A2CED-4651-499E-B1F9-6983BCC25D1F}" destId="{AE7E201D-B153-4AA0-BCF3-EE564F1510D5}" srcOrd="2" destOrd="0" parTransId="{91EA244B-9680-4FF9-9F57-DBFBC18E3816}" sibTransId="{E5CA81BE-DFAA-4B81-9382-782F7A24C3F7}"/>
    <dgm:cxn modelId="{CDF0F7E8-48B6-41CA-9658-BC61BA24AABE}" type="presOf" srcId="{AEF3CABB-92C7-400C-ACF2-F80B033C14B4}" destId="{FD7931D2-6DFF-4047-8910-428A400475FC}" srcOrd="1" destOrd="0" presId="urn:microsoft.com/office/officeart/2005/8/layout/vProcess5"/>
    <dgm:cxn modelId="{FED37B1B-C8EA-437F-B452-EAE1E23F57A1}" type="presOf" srcId="{CD794BF8-5165-4E0F-B353-7C8538E86617}" destId="{C70CFF63-FCF0-40C7-B748-583877E4E282}" srcOrd="0" destOrd="0" presId="urn:microsoft.com/office/officeart/2005/8/layout/vProcess5"/>
    <dgm:cxn modelId="{013433DD-9AA7-43DA-B0D9-9B60A1B1D9EF}" type="presParOf" srcId="{1F1C0BC2-2108-4D2C-896D-BDA559D0B243}" destId="{4FC70842-BB68-4DBD-9C30-2204149B9B8C}" srcOrd="0" destOrd="0" presId="urn:microsoft.com/office/officeart/2005/8/layout/vProcess5"/>
    <dgm:cxn modelId="{8B2E6F5E-F9BF-435C-9D37-68445B18F08B}" type="presParOf" srcId="{1F1C0BC2-2108-4D2C-896D-BDA559D0B243}" destId="{C70CFF63-FCF0-40C7-B748-583877E4E282}" srcOrd="1" destOrd="0" presId="urn:microsoft.com/office/officeart/2005/8/layout/vProcess5"/>
    <dgm:cxn modelId="{916CDD09-5AE9-42EF-8128-026C3B3C6D6A}" type="presParOf" srcId="{1F1C0BC2-2108-4D2C-896D-BDA559D0B243}" destId="{ABE1A20F-8373-4B1B-807D-A9C3D71351B7}" srcOrd="2" destOrd="0" presId="urn:microsoft.com/office/officeart/2005/8/layout/vProcess5"/>
    <dgm:cxn modelId="{9DB4A429-C0CC-4F66-9F46-FD409E4FD69C}" type="presParOf" srcId="{1F1C0BC2-2108-4D2C-896D-BDA559D0B243}" destId="{564C6F9C-3F58-478F-94DF-E9598C3F9F16}" srcOrd="3" destOrd="0" presId="urn:microsoft.com/office/officeart/2005/8/layout/vProcess5"/>
    <dgm:cxn modelId="{E6ECCB25-E77C-4CBF-9BE2-B8644D61ED2C}" type="presParOf" srcId="{1F1C0BC2-2108-4D2C-896D-BDA559D0B243}" destId="{0CCC0D76-FAD4-469D-9D9F-A75805424338}" srcOrd="4" destOrd="0" presId="urn:microsoft.com/office/officeart/2005/8/layout/vProcess5"/>
    <dgm:cxn modelId="{1B1DBDB7-03E1-4A66-9E69-A7B9B20DBE0D}" type="presParOf" srcId="{1F1C0BC2-2108-4D2C-896D-BDA559D0B243}" destId="{19EDE89F-44EE-43A3-832A-F019892052FF}" srcOrd="5" destOrd="0" presId="urn:microsoft.com/office/officeart/2005/8/layout/vProcess5"/>
    <dgm:cxn modelId="{E83A287B-917F-4C1A-A51E-B75BD0202227}" type="presParOf" srcId="{1F1C0BC2-2108-4D2C-896D-BDA559D0B243}" destId="{5BF975AB-5FEE-4655-B3B5-BFBC370058BA}" srcOrd="6" destOrd="0" presId="urn:microsoft.com/office/officeart/2005/8/layout/vProcess5"/>
    <dgm:cxn modelId="{39F3EF14-15D8-4CB2-8738-702A5D574998}" type="presParOf" srcId="{1F1C0BC2-2108-4D2C-896D-BDA559D0B243}" destId="{FD7931D2-6DFF-4047-8910-428A400475FC}" srcOrd="7" destOrd="0" presId="urn:microsoft.com/office/officeart/2005/8/layout/vProcess5"/>
    <dgm:cxn modelId="{DDE6BA27-486C-4191-95FF-B859BA10E10F}" type="presParOf" srcId="{1F1C0BC2-2108-4D2C-896D-BDA559D0B243}" destId="{DA7716C1-A518-44B0-935D-44A26EB97F19}"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BD2189-3845-4E35-AF77-4D78A740BAA0}" type="datetimeFigureOut">
              <a:rPr lang="zh-CN" altLang="en-US" smtClean="0"/>
              <a:pPr/>
              <a:t>2011/11/2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E3C76F-D0A6-430F-AC52-DF9AD7066AD0}" type="slidenum">
              <a:rPr lang="zh-CN" altLang="en-US" smtClean="0"/>
              <a:pPr/>
              <a:t>‹#›</a:t>
            </a:fld>
            <a:endParaRPr lang="zh-CN" altLang="en-US"/>
          </a:p>
        </p:txBody>
      </p:sp>
    </p:spTree>
    <p:extLst>
      <p:ext uri="{BB962C8B-B14F-4D97-AF65-F5344CB8AC3E}">
        <p14:creationId xmlns:p14="http://schemas.microsoft.com/office/powerpoint/2010/main" xmlns="" val="202747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AE3C76F-D0A6-430F-AC52-DF9AD7066AD0}" type="slidenum">
              <a:rPr lang="zh-CN" altLang="en-US" smtClean="0"/>
              <a:pPr/>
              <a:t>4</a:t>
            </a:fld>
            <a:endParaRPr lang="zh-CN" altLang="en-US"/>
          </a:p>
        </p:txBody>
      </p:sp>
    </p:spTree>
    <p:extLst>
      <p:ext uri="{BB962C8B-B14F-4D97-AF65-F5344CB8AC3E}">
        <p14:creationId xmlns:p14="http://schemas.microsoft.com/office/powerpoint/2010/main" xmlns="" val="563788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AE3C76F-D0A6-430F-AC52-DF9AD7066AD0}" type="slidenum">
              <a:rPr lang="zh-CN" altLang="en-US" smtClean="0"/>
              <a:pPr/>
              <a:t>7</a:t>
            </a:fld>
            <a:endParaRPr lang="zh-CN" altLang="en-US"/>
          </a:p>
        </p:txBody>
      </p:sp>
    </p:spTree>
    <p:extLst>
      <p:ext uri="{BB962C8B-B14F-4D97-AF65-F5344CB8AC3E}">
        <p14:creationId xmlns:p14="http://schemas.microsoft.com/office/powerpoint/2010/main" xmlns="" val="4208181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Talk about masks,</a:t>
            </a:r>
            <a:r>
              <a:rPr lang="en-US" baseline="0" dirty="0" smtClean="0"/>
              <a:t> Cp is the pixel under question, what does the equation say, then how by using masks we can distinguish between taillights and other bright objects like lane markers etc, what happens when sizes of Ps and Pf are changed</a:t>
            </a:r>
            <a:r>
              <a:rPr lang="en-US" dirty="0" smtClean="0"/>
              <a:t> </a:t>
            </a:r>
            <a:endParaRPr lang="en-US" dirty="0"/>
          </a:p>
        </p:txBody>
      </p:sp>
      <p:sp>
        <p:nvSpPr>
          <p:cNvPr id="4" name="Slide Number Placeholder 3"/>
          <p:cNvSpPr>
            <a:spLocks noGrp="1"/>
          </p:cNvSpPr>
          <p:nvPr>
            <p:ph type="sldNum" sz="quarter" idx="10"/>
          </p:nvPr>
        </p:nvSpPr>
        <p:spPr/>
        <p:txBody>
          <a:bodyPr/>
          <a:lstStyle/>
          <a:p>
            <a:fld id="{DAE3C76F-D0A6-430F-AC52-DF9AD7066AD0}" type="slidenum">
              <a:rPr lang="zh-CN" altLang="en-US" smtClean="0"/>
              <a:pPr/>
              <a:t>34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5" name="圆角矩形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圆角矩形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标题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zh-CN" altLang="en-US" smtClean="0"/>
              <a:t>单击此处编辑母版标题样式</a:t>
            </a:r>
            <a:endParaRPr kumimoji="0" lang="en-US"/>
          </a:p>
        </p:txBody>
      </p:sp>
      <p:sp>
        <p:nvSpPr>
          <p:cNvPr id="20" name="副标题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CN" altLang="en-US" smtClean="0"/>
              <a:t>单击此处编辑母版副标题样式</a:t>
            </a:r>
            <a:endParaRPr kumimoji="0" lang="en-US"/>
          </a:p>
        </p:txBody>
      </p:sp>
      <p:sp>
        <p:nvSpPr>
          <p:cNvPr id="19" name="日期占位符 18"/>
          <p:cNvSpPr>
            <a:spLocks noGrp="1"/>
          </p:cNvSpPr>
          <p:nvPr>
            <p:ph type="dt" sz="half" idx="10"/>
          </p:nvPr>
        </p:nvSpPr>
        <p:spPr/>
        <p:txBody>
          <a:bodyPr/>
          <a:lstStyle>
            <a:extLst/>
          </a:lstStyle>
          <a:p>
            <a:fld id="{CA793242-869F-4704-BCEE-989ECF66DC35}" type="datetimeFigureOut">
              <a:rPr lang="zh-CN" altLang="en-US" smtClean="0"/>
              <a:pPr/>
              <a:t>2011/11/2</a:t>
            </a:fld>
            <a:endParaRPr lang="zh-CN" altLang="en-US"/>
          </a:p>
        </p:txBody>
      </p:sp>
      <p:sp>
        <p:nvSpPr>
          <p:cNvPr id="8" name="页脚占位符 7"/>
          <p:cNvSpPr>
            <a:spLocks noGrp="1"/>
          </p:cNvSpPr>
          <p:nvPr>
            <p:ph type="ftr" sz="quarter" idx="11"/>
          </p:nvPr>
        </p:nvSpPr>
        <p:spPr/>
        <p:txBody>
          <a:bodyPr/>
          <a:lstStyle>
            <a:extLst/>
          </a:lstStyle>
          <a:p>
            <a:endParaRPr lang="zh-CN" altLang="en-US"/>
          </a:p>
        </p:txBody>
      </p:sp>
      <p:sp>
        <p:nvSpPr>
          <p:cNvPr id="11" name="灯片编号占位符 10"/>
          <p:cNvSpPr>
            <a:spLocks noGrp="1"/>
          </p:cNvSpPr>
          <p:nvPr>
            <p:ph type="sldNum" sz="quarter" idx="12"/>
          </p:nvPr>
        </p:nvSpPr>
        <p:spPr/>
        <p:txBody>
          <a:bodyPr/>
          <a:lstStyle>
            <a:extLst/>
          </a:lstStyle>
          <a:p>
            <a:fld id="{100E417E-FB0B-46F0-AC7E-DDFDD7A80447}"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502920" y="4983480"/>
            <a:ext cx="8183880" cy="1051560"/>
          </a:xfrm>
        </p:spPr>
        <p:txBody>
          <a:bodyPr/>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502920" y="530352"/>
            <a:ext cx="8183880" cy="4187952"/>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CA793242-869F-4704-BCEE-989ECF66DC35}" type="datetimeFigureOut">
              <a:rPr lang="zh-CN" altLang="en-US" smtClean="0"/>
              <a:pPr/>
              <a:t>2011/11/2</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100E417E-FB0B-46F0-AC7E-DDFDD7A80447}"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533404"/>
            <a:ext cx="1981200" cy="5257799"/>
          </a:xfrm>
        </p:spPr>
        <p:txBody>
          <a:bodyPr vert="eaVert"/>
          <a:lstStyle>
            <a:extLs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533400" y="533402"/>
            <a:ext cx="5943600" cy="5257801"/>
          </a:xfrm>
        </p:spPr>
        <p:txBody>
          <a:bodyPr vert="eaVert"/>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CA793242-869F-4704-BCEE-989ECF66DC35}" type="datetimeFigureOut">
              <a:rPr lang="zh-CN" altLang="en-US" smtClean="0"/>
              <a:pPr/>
              <a:t>2011/11/2</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100E417E-FB0B-46F0-AC7E-DDFDD7A80447}"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02920" y="4983480"/>
            <a:ext cx="8183880" cy="1051560"/>
          </a:xfrm>
        </p:spPr>
        <p:txBody>
          <a:bodyPr/>
          <a:lstStyle>
            <a:extLst/>
          </a:lstStyle>
          <a:p>
            <a:r>
              <a:rPr kumimoji="0" lang="zh-CN" altLang="en-US" smtClean="0"/>
              <a:t>单击此处编辑母版标题样式</a:t>
            </a:r>
            <a:endParaRPr kumimoji="0" lang="en-US"/>
          </a:p>
        </p:txBody>
      </p:sp>
      <p:sp>
        <p:nvSpPr>
          <p:cNvPr id="3" name="内容占位符 2"/>
          <p:cNvSpPr>
            <a:spLocks noGrp="1"/>
          </p:cNvSpPr>
          <p:nvPr>
            <p:ph idx="1"/>
          </p:nvPr>
        </p:nvSpPr>
        <p:spPr>
          <a:xfrm>
            <a:off x="502920" y="530352"/>
            <a:ext cx="8183880" cy="4187952"/>
          </a:xfrm>
        </p:spPr>
        <p:txBody>
          <a:bodyPr/>
          <a:lstStyle>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extLst/>
          </a:lstStyle>
          <a:p>
            <a:fld id="{CA793242-869F-4704-BCEE-989ECF66DC35}" type="datetimeFigureOut">
              <a:rPr lang="zh-CN" altLang="en-US" smtClean="0"/>
              <a:pPr/>
              <a:t>2011/11/2</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100E417E-FB0B-46F0-AC7E-DDFDD7A80447}"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14" name="圆角矩形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圆角矩形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标题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CN" altLang="en-US" smtClean="0"/>
              <a:t>单击此处编辑母版文本样式</a:t>
            </a:r>
          </a:p>
        </p:txBody>
      </p:sp>
      <p:sp>
        <p:nvSpPr>
          <p:cNvPr id="4" name="日期占位符 3"/>
          <p:cNvSpPr>
            <a:spLocks noGrp="1"/>
          </p:cNvSpPr>
          <p:nvPr>
            <p:ph type="dt" sz="half" idx="10"/>
          </p:nvPr>
        </p:nvSpPr>
        <p:spPr/>
        <p:txBody>
          <a:bodyPr/>
          <a:lstStyle>
            <a:extLst/>
          </a:lstStyle>
          <a:p>
            <a:fld id="{CA793242-869F-4704-BCEE-989ECF66DC35}" type="datetimeFigureOut">
              <a:rPr lang="zh-CN" altLang="en-US" smtClean="0"/>
              <a:pPr/>
              <a:t>2011/11/2</a:t>
            </a:fld>
            <a:endParaRPr lang="zh-CN" altLang="en-US"/>
          </a:p>
        </p:txBody>
      </p:sp>
      <p:sp>
        <p:nvSpPr>
          <p:cNvPr id="5" name="页脚占位符 4"/>
          <p:cNvSpPr>
            <a:spLocks noGrp="1"/>
          </p:cNvSpPr>
          <p:nvPr>
            <p:ph type="ftr" sz="quarter" idx="11"/>
          </p:nvPr>
        </p:nvSpPr>
        <p:spPr/>
        <p:txBody>
          <a:bodyPr/>
          <a:lstStyle>
            <a:extLst/>
          </a:lstStyle>
          <a:p>
            <a:endParaRPr lang="zh-CN" altLang="en-US"/>
          </a:p>
        </p:txBody>
      </p:sp>
      <p:sp>
        <p:nvSpPr>
          <p:cNvPr id="6" name="灯片编号占位符 5"/>
          <p:cNvSpPr>
            <a:spLocks noGrp="1"/>
          </p:cNvSpPr>
          <p:nvPr>
            <p:ph type="sldNum" sz="quarter" idx="12"/>
          </p:nvPr>
        </p:nvSpPr>
        <p:spPr/>
        <p:txBody>
          <a:bodyPr/>
          <a:lstStyle>
            <a:extLst/>
          </a:lstStyle>
          <a:p>
            <a:fld id="{100E417E-FB0B-46F0-AC7E-DDFDD7A80447}"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CA793242-869F-4704-BCEE-989ECF66DC35}" type="datetimeFigureOut">
              <a:rPr lang="zh-CN" altLang="en-US" smtClean="0"/>
              <a:pPr/>
              <a:t>2011/11/2</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100E417E-FB0B-46F0-AC7E-DDFDD7A80447}"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02920" y="4983480"/>
            <a:ext cx="8183880" cy="1051560"/>
          </a:xfrm>
        </p:spPr>
        <p:txBody>
          <a:bodyPr anchor="b"/>
          <a:lstStyle>
            <a:lvl1pPr>
              <a:defRPr b="1"/>
            </a:lvl1pPr>
            <a:extLst/>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4" name="文本占位符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CN" altLang="en-US" smtClean="0"/>
              <a:t>单击此处编辑母版文本样式</a:t>
            </a:r>
          </a:p>
        </p:txBody>
      </p:sp>
      <p:sp>
        <p:nvSpPr>
          <p:cNvPr id="5" name="内容占位符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extLst/>
          </a:lstStyle>
          <a:p>
            <a:fld id="{CA793242-869F-4704-BCEE-989ECF66DC35}" type="datetimeFigureOut">
              <a:rPr lang="zh-CN" altLang="en-US" smtClean="0"/>
              <a:pPr/>
              <a:t>2011/11/2</a:t>
            </a:fld>
            <a:endParaRPr lang="zh-CN" altLang="en-US"/>
          </a:p>
        </p:txBody>
      </p:sp>
      <p:sp>
        <p:nvSpPr>
          <p:cNvPr id="8" name="页脚占位符 7"/>
          <p:cNvSpPr>
            <a:spLocks noGrp="1"/>
          </p:cNvSpPr>
          <p:nvPr>
            <p:ph type="ftr" sz="quarter" idx="11"/>
          </p:nvPr>
        </p:nvSpPr>
        <p:spPr/>
        <p:txBody>
          <a:bodyPr/>
          <a:lstStyle>
            <a:extLst/>
          </a:lstStyle>
          <a:p>
            <a:endParaRPr lang="zh-CN" altLang="en-US"/>
          </a:p>
        </p:txBody>
      </p:sp>
      <p:sp>
        <p:nvSpPr>
          <p:cNvPr id="9" name="灯片编号占位符 8"/>
          <p:cNvSpPr>
            <a:spLocks noGrp="1"/>
          </p:cNvSpPr>
          <p:nvPr>
            <p:ph type="sldNum" sz="quarter" idx="12"/>
          </p:nvPr>
        </p:nvSpPr>
        <p:spPr/>
        <p:txBody>
          <a:bodyPr/>
          <a:lstStyle>
            <a:extLst/>
          </a:lstStyle>
          <a:p>
            <a:fld id="{100E417E-FB0B-46F0-AC7E-DDFDD7A80447}"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extLst/>
          </a:lstStyle>
          <a:p>
            <a:fld id="{CA793242-869F-4704-BCEE-989ECF66DC35}" type="datetimeFigureOut">
              <a:rPr lang="zh-CN" altLang="en-US" smtClean="0"/>
              <a:pPr/>
              <a:t>2011/11/2</a:t>
            </a:fld>
            <a:endParaRPr lang="zh-CN" altLang="en-US"/>
          </a:p>
        </p:txBody>
      </p:sp>
      <p:sp>
        <p:nvSpPr>
          <p:cNvPr id="4" name="页脚占位符 3"/>
          <p:cNvSpPr>
            <a:spLocks noGrp="1"/>
          </p:cNvSpPr>
          <p:nvPr>
            <p:ph type="ftr" sz="quarter" idx="11"/>
          </p:nvPr>
        </p:nvSpPr>
        <p:spPr/>
        <p:txBody>
          <a:bodyPr/>
          <a:lstStyle>
            <a:extLst/>
          </a:lstStyle>
          <a:p>
            <a:endParaRPr lang="zh-CN" altLang="en-US"/>
          </a:p>
        </p:txBody>
      </p:sp>
      <p:sp>
        <p:nvSpPr>
          <p:cNvPr id="5" name="灯片编号占位符 4"/>
          <p:cNvSpPr>
            <a:spLocks noGrp="1"/>
          </p:cNvSpPr>
          <p:nvPr>
            <p:ph type="sldNum" sz="quarter" idx="12"/>
          </p:nvPr>
        </p:nvSpPr>
        <p:spPr/>
        <p:txBody>
          <a:bodyPr/>
          <a:lstStyle>
            <a:extLst/>
          </a:lstStyle>
          <a:p>
            <a:fld id="{100E417E-FB0B-46F0-AC7E-DDFDD7A80447}"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7" name="圆角矩形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期占位符 1"/>
          <p:cNvSpPr>
            <a:spLocks noGrp="1"/>
          </p:cNvSpPr>
          <p:nvPr>
            <p:ph type="dt" sz="half" idx="10"/>
          </p:nvPr>
        </p:nvSpPr>
        <p:spPr/>
        <p:txBody>
          <a:bodyPr/>
          <a:lstStyle>
            <a:extLst/>
          </a:lstStyle>
          <a:p>
            <a:fld id="{CA793242-869F-4704-BCEE-989ECF66DC35}" type="datetimeFigureOut">
              <a:rPr lang="zh-CN" altLang="en-US" smtClean="0"/>
              <a:pPr/>
              <a:t>2011/11/2</a:t>
            </a:fld>
            <a:endParaRPr lang="zh-CN" altLang="en-US"/>
          </a:p>
        </p:txBody>
      </p:sp>
      <p:sp>
        <p:nvSpPr>
          <p:cNvPr id="3" name="页脚占位符 2"/>
          <p:cNvSpPr>
            <a:spLocks noGrp="1"/>
          </p:cNvSpPr>
          <p:nvPr>
            <p:ph type="ftr" sz="quarter" idx="11"/>
          </p:nvPr>
        </p:nvSpPr>
        <p:spPr/>
        <p:txBody>
          <a:bodyPr/>
          <a:lstStyle>
            <a:extLst/>
          </a:lstStyle>
          <a:p>
            <a:endParaRPr lang="zh-CN" altLang="en-US"/>
          </a:p>
        </p:txBody>
      </p:sp>
      <p:sp>
        <p:nvSpPr>
          <p:cNvPr id="4" name="灯片编号占位符 3"/>
          <p:cNvSpPr>
            <a:spLocks noGrp="1"/>
          </p:cNvSpPr>
          <p:nvPr>
            <p:ph type="sldNum" sz="quarter" idx="12"/>
          </p:nvPr>
        </p:nvSpPr>
        <p:spPr/>
        <p:txBody>
          <a:bodyPr/>
          <a:lstStyle>
            <a:extLst/>
          </a:lstStyle>
          <a:p>
            <a:fld id="{100E417E-FB0B-46F0-AC7E-DDFDD7A80447}"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CA793242-869F-4704-BCEE-989ECF66DC35}" type="datetimeFigureOut">
              <a:rPr lang="zh-CN" altLang="en-US" smtClean="0"/>
              <a:pPr/>
              <a:t>2011/11/2</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100E417E-FB0B-46F0-AC7E-DDFDD7A80447}"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5" name="圆角矩形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单圆角矩形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标题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extLst/>
          </a:lstStyle>
          <a:p>
            <a:fld id="{CA793242-869F-4704-BCEE-989ECF66DC35}" type="datetimeFigureOut">
              <a:rPr lang="zh-CN" altLang="en-US" smtClean="0"/>
              <a:pPr/>
              <a:t>2011/11/2</a:t>
            </a:fld>
            <a:endParaRPr lang="zh-CN" altLang="en-US"/>
          </a:p>
        </p:txBody>
      </p:sp>
      <p:sp>
        <p:nvSpPr>
          <p:cNvPr id="6" name="页脚占位符 5"/>
          <p:cNvSpPr>
            <a:spLocks noGrp="1"/>
          </p:cNvSpPr>
          <p:nvPr>
            <p:ph type="ftr" sz="quarter" idx="11"/>
          </p:nvPr>
        </p:nvSpPr>
        <p:spPr/>
        <p:txBody>
          <a:bodyPr/>
          <a:lstStyle>
            <a:extLst/>
          </a:lstStyle>
          <a:p>
            <a:endParaRPr lang="zh-CN" altLang="en-US"/>
          </a:p>
        </p:txBody>
      </p:sp>
      <p:sp>
        <p:nvSpPr>
          <p:cNvPr id="7" name="灯片编号占位符 6"/>
          <p:cNvSpPr>
            <a:spLocks noGrp="1"/>
          </p:cNvSpPr>
          <p:nvPr>
            <p:ph type="sldNum" sz="quarter" idx="12"/>
          </p:nvPr>
        </p:nvSpPr>
        <p:spPr/>
        <p:txBody>
          <a:bodyPr/>
          <a:lstStyle>
            <a:extLst/>
          </a:lstStyle>
          <a:p>
            <a:fld id="{100E417E-FB0B-46F0-AC7E-DDFDD7A80447}" type="slidenum">
              <a:rPr lang="zh-CN" altLang="en-US" smtClean="0"/>
              <a:pPr/>
              <a:t>‹#›</a:t>
            </a:fld>
            <a:endParaRPr lang="zh-CN" altLang="en-US"/>
          </a:p>
        </p:txBody>
      </p:sp>
      <p:sp>
        <p:nvSpPr>
          <p:cNvPr id="3" name="图片占位符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zh-CN" altLang="en-US" smtClean="0"/>
              <a:t>单击图标添加图片</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圆角矩形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圆角矩形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标题占位符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zh-CN" altLang="en-US" smtClean="0"/>
              <a:t>单击此处编辑母版标题样式</a:t>
            </a:r>
            <a:endParaRPr kumimoji="0" lang="en-US"/>
          </a:p>
        </p:txBody>
      </p:sp>
      <p:sp>
        <p:nvSpPr>
          <p:cNvPr id="4" name="文本占位符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zh-CN" altLang="en-US" smtClean="0"/>
              <a:t>单击此处编辑母版文本样式</a:t>
            </a:r>
          </a:p>
          <a:p>
            <a:pPr lvl="1" eaLnBrk="1" latinLnBrk="0" hangingPunct="1"/>
            <a:r>
              <a:rPr kumimoji="0" lang="zh-CN" altLang="en-US" smtClean="0"/>
              <a:t>第二级</a:t>
            </a:r>
          </a:p>
          <a:p>
            <a:pPr lvl="2" eaLnBrk="1" latinLnBrk="0" hangingPunct="1"/>
            <a:r>
              <a:rPr kumimoji="0" lang="zh-CN" altLang="en-US" smtClean="0"/>
              <a:t>第三级</a:t>
            </a:r>
          </a:p>
          <a:p>
            <a:pPr lvl="3" eaLnBrk="1" latinLnBrk="0" hangingPunct="1"/>
            <a:r>
              <a:rPr kumimoji="0" lang="zh-CN" altLang="en-US" smtClean="0"/>
              <a:t>第四级</a:t>
            </a:r>
          </a:p>
          <a:p>
            <a:pPr lvl="4" eaLnBrk="1" latinLnBrk="0" hangingPunct="1"/>
            <a:r>
              <a:rPr kumimoji="0" lang="zh-CN" altLang="en-US" smtClean="0"/>
              <a:t>第五级</a:t>
            </a:r>
            <a:endParaRPr kumimoji="0" lang="en-US"/>
          </a:p>
        </p:txBody>
      </p:sp>
      <p:sp>
        <p:nvSpPr>
          <p:cNvPr id="25" name="日期占位符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A793242-869F-4704-BCEE-989ECF66DC35}" type="datetimeFigureOut">
              <a:rPr lang="zh-CN" altLang="en-US" smtClean="0"/>
              <a:pPr/>
              <a:t>2011/11/2</a:t>
            </a:fld>
            <a:endParaRPr lang="zh-CN" altLang="en-US"/>
          </a:p>
        </p:txBody>
      </p:sp>
      <p:sp>
        <p:nvSpPr>
          <p:cNvPr id="18" name="页脚占位符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zh-CN" altLang="en-US"/>
          </a:p>
        </p:txBody>
      </p:sp>
      <p:sp>
        <p:nvSpPr>
          <p:cNvPr id="5" name="灯片编号占位符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00E417E-FB0B-46F0-AC7E-DDFDD7A8044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p:txBody>
          <a:bodyPr/>
          <a:lstStyle/>
          <a:p>
            <a:r>
              <a:rPr lang="en-US" altLang="zh-CN" dirty="0" smtClean="0"/>
              <a:t>HW/SW Co-Design </a:t>
            </a:r>
            <a:endParaRPr lang="zh-CN" altLang="en-US" dirty="0"/>
          </a:p>
        </p:txBody>
      </p:sp>
      <p:sp>
        <p:nvSpPr>
          <p:cNvPr id="2" name="副标题 1"/>
          <p:cNvSpPr>
            <a:spLocks noGrp="1"/>
          </p:cNvSpPr>
          <p:nvPr>
            <p:ph type="subTitle" idx="1"/>
          </p:nvPr>
        </p:nvSpPr>
        <p:spPr/>
        <p:txBody>
          <a:bodyPr/>
          <a:lstStyle/>
          <a:p>
            <a:r>
              <a:rPr lang="en-US" altLang="zh-CN" dirty="0" err="1" smtClean="0"/>
              <a:t>Mingwei</a:t>
            </a:r>
            <a:r>
              <a:rPr lang="en-US" altLang="zh-CN" dirty="0" smtClean="0"/>
              <a:t> Liu</a:t>
            </a:r>
          </a:p>
          <a:p>
            <a:r>
              <a:rPr lang="en-US" altLang="zh-CN" dirty="0" err="1" smtClean="0"/>
              <a:t>Varun</a:t>
            </a:r>
            <a:r>
              <a:rPr lang="en-US" altLang="zh-CN" dirty="0" smtClean="0"/>
              <a:t> </a:t>
            </a:r>
            <a:r>
              <a:rPr lang="en-US" altLang="zh-CN" dirty="0" err="1" smtClean="0"/>
              <a:t>Mathur</a:t>
            </a:r>
            <a:endParaRPr lang="zh-CN" altLang="en-US" dirty="0"/>
          </a:p>
        </p:txBody>
      </p:sp>
    </p:spTree>
    <p:extLst>
      <p:ext uri="{BB962C8B-B14F-4D97-AF65-F5344CB8AC3E}">
        <p14:creationId xmlns:p14="http://schemas.microsoft.com/office/powerpoint/2010/main" xmlns="" val="2762461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7006" y="4797152"/>
            <a:ext cx="6805384" cy="1051560"/>
          </a:xfrm>
        </p:spPr>
        <p:txBody>
          <a:bodyPr/>
          <a:lstStyle/>
          <a:p>
            <a:r>
              <a:rPr lang="en-US" altLang="zh-CN" dirty="0"/>
              <a:t>DEM Controller</a:t>
            </a:r>
            <a:endParaRPr lang="zh-CN" altLang="en-US" dirty="0"/>
          </a:p>
        </p:txBody>
      </p:sp>
      <p:sp>
        <p:nvSpPr>
          <p:cNvPr id="3" name="内容占位符 2"/>
          <p:cNvSpPr>
            <a:spLocks noGrp="1"/>
          </p:cNvSpPr>
          <p:nvPr>
            <p:ph idx="1"/>
          </p:nvPr>
        </p:nvSpPr>
        <p:spPr/>
        <p:txBody>
          <a:bodyPr/>
          <a:lstStyle/>
          <a:p>
            <a:r>
              <a:rPr lang="en-US" altLang="zh-CN" dirty="0" smtClean="0"/>
              <a:t>Parallel processing </a:t>
            </a:r>
            <a:r>
              <a:rPr lang="en-US" altLang="zh-CN" dirty="0"/>
              <a:t>will be carried out because each stage of the </a:t>
            </a:r>
            <a:r>
              <a:rPr lang="en-US" altLang="zh-CN" dirty="0" err="1" smtClean="0"/>
              <a:t>macroblock</a:t>
            </a:r>
            <a:r>
              <a:rPr lang="en-US" altLang="zh-CN" dirty="0"/>
              <a:t> </a:t>
            </a:r>
            <a:r>
              <a:rPr lang="en-US" altLang="zh-CN" dirty="0" smtClean="0"/>
              <a:t>can </a:t>
            </a:r>
            <a:r>
              <a:rPr lang="en-US" altLang="zh-CN" dirty="0"/>
              <a:t>execute its computation concurrently with the stages of </a:t>
            </a:r>
            <a:r>
              <a:rPr lang="en-US" altLang="zh-CN" dirty="0" smtClean="0"/>
              <a:t>other </a:t>
            </a:r>
            <a:r>
              <a:rPr lang="en-US" altLang="zh-CN" dirty="0" err="1" smtClean="0"/>
              <a:t>macroblocks</a:t>
            </a:r>
            <a:r>
              <a:rPr lang="en-US" altLang="zh-CN" dirty="0"/>
              <a:t>.</a:t>
            </a:r>
            <a:endParaRPr lang="zh-CN" alt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4139952" y="2420888"/>
            <a:ext cx="4464496" cy="2967525"/>
          </a:xfrm>
          <a:prstGeom prst="rect">
            <a:avLst/>
          </a:prstGeom>
        </p:spPr>
      </p:pic>
    </p:spTree>
    <p:extLst>
      <p:ext uri="{BB962C8B-B14F-4D97-AF65-F5344CB8AC3E}">
        <p14:creationId xmlns:p14="http://schemas.microsoft.com/office/powerpoint/2010/main" xmlns="" val="1081834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52718"/>
            <a:ext cx="7499176" cy="1371600"/>
          </a:xfrm>
        </p:spPr>
        <p:txBody>
          <a:bodyPr/>
          <a:lstStyle/>
          <a:p>
            <a:r>
              <a:rPr lang="en-US" altLang="zh-CN" dirty="0" smtClean="0"/>
              <a:t>Outline of the paper</a:t>
            </a:r>
            <a:endParaRPr lang="zh-CN" altLang="en-US" dirty="0"/>
          </a:p>
        </p:txBody>
      </p:sp>
      <p:sp>
        <p:nvSpPr>
          <p:cNvPr id="3" name="内容占位符 2"/>
          <p:cNvSpPr>
            <a:spLocks noGrp="1"/>
          </p:cNvSpPr>
          <p:nvPr>
            <p:ph idx="1"/>
          </p:nvPr>
        </p:nvSpPr>
        <p:spPr>
          <a:xfrm>
            <a:off x="467544" y="1700808"/>
            <a:ext cx="8183880" cy="4187952"/>
          </a:xfrm>
        </p:spPr>
        <p:txBody>
          <a:bodyPr>
            <a:normAutofit/>
          </a:bodyPr>
          <a:lstStyle/>
          <a:p>
            <a:pPr marL="342900" indent="-342900" algn="just">
              <a:buFont typeface="Arial" pitchFamily="34" charset="0"/>
              <a:buChar char="•"/>
            </a:pPr>
            <a:r>
              <a:rPr lang="en-US" altLang="zh-CN" dirty="0" smtClean="0"/>
              <a:t>Explore </a:t>
            </a:r>
            <a:r>
              <a:rPr lang="en-US" altLang="zh-CN" dirty="0"/>
              <a:t>the memory access </a:t>
            </a:r>
            <a:r>
              <a:rPr lang="en-US" altLang="zh-CN" dirty="0" smtClean="0"/>
              <a:t>bandwidth requirement, in order to minimize memory bandwidth cost.</a:t>
            </a:r>
            <a:endParaRPr lang="en-US" altLang="zh-CN" dirty="0"/>
          </a:p>
          <a:p>
            <a:pPr marL="342900" indent="-342900" algn="just">
              <a:buFont typeface="Arial" pitchFamily="34" charset="0"/>
              <a:buChar char="•"/>
            </a:pPr>
            <a:r>
              <a:rPr lang="en-US" altLang="zh-CN" dirty="0" smtClean="0"/>
              <a:t>Explore different </a:t>
            </a:r>
            <a:r>
              <a:rPr lang="en-US" altLang="zh-CN" dirty="0"/>
              <a:t>software/hardware partitions </a:t>
            </a:r>
            <a:r>
              <a:rPr lang="en-US" altLang="zh-CN" dirty="0" smtClean="0"/>
              <a:t>adopting </a:t>
            </a:r>
            <a:r>
              <a:rPr lang="en-US" altLang="zh-CN" dirty="0"/>
              <a:t>a DEM (Data </a:t>
            </a:r>
            <a:r>
              <a:rPr lang="en-US" altLang="zh-CN" dirty="0" smtClean="0"/>
              <a:t>Exchange Mechanism</a:t>
            </a:r>
            <a:r>
              <a:rPr lang="en-US" altLang="zh-CN" dirty="0"/>
              <a:t>) controller to fit the best tradeoff </a:t>
            </a:r>
            <a:r>
              <a:rPr lang="en-US" altLang="zh-CN" dirty="0" smtClean="0"/>
              <a:t>between performance </a:t>
            </a:r>
            <a:r>
              <a:rPr lang="en-US" altLang="zh-CN" dirty="0"/>
              <a:t>and cost when realizing H.264 video </a:t>
            </a:r>
            <a:r>
              <a:rPr lang="en-US" altLang="zh-CN" dirty="0" smtClean="0"/>
              <a:t>decoder.</a:t>
            </a:r>
            <a:endParaRPr lang="zh-CN" altLang="en-US" dirty="0"/>
          </a:p>
        </p:txBody>
      </p:sp>
    </p:spTree>
    <p:extLst>
      <p:ext uri="{BB962C8B-B14F-4D97-AF65-F5344CB8AC3E}">
        <p14:creationId xmlns:p14="http://schemas.microsoft.com/office/powerpoint/2010/main" xmlns="" val="3474615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lang="en-US" altLang="zh-CN" dirty="0" smtClean="0"/>
              <a:t>Intra Prediction</a:t>
            </a:r>
            <a:endParaRPr lang="zh-CN" altLang="en-US" dirty="0"/>
          </a:p>
        </p:txBody>
      </p:sp>
      <p:pic>
        <p:nvPicPr>
          <p:cNvPr id="4" name="内容占位符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03238" y="1194648"/>
            <a:ext cx="8183562" cy="2858978"/>
          </a:xfrm>
        </p:spPr>
      </p:pic>
    </p:spTree>
    <p:extLst>
      <p:ext uri="{BB962C8B-B14F-4D97-AF65-F5344CB8AC3E}">
        <p14:creationId xmlns:p14="http://schemas.microsoft.com/office/powerpoint/2010/main" xmlns="" val="3376301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548680"/>
            <a:ext cx="8183880" cy="936104"/>
          </a:xfrm>
        </p:spPr>
        <p:txBody>
          <a:bodyPr/>
          <a:lstStyle/>
          <a:p>
            <a:pPr algn="ctr"/>
            <a:r>
              <a:rPr lang="en-US" altLang="zh-CN" dirty="0" smtClean="0"/>
              <a:t>Intra Prediction</a:t>
            </a:r>
            <a:endParaRPr lang="zh-CN" altLang="en-US" dirty="0"/>
          </a:p>
        </p:txBody>
      </p:sp>
      <p:sp>
        <p:nvSpPr>
          <p:cNvPr id="3" name="内容占位符 2"/>
          <p:cNvSpPr>
            <a:spLocks noGrp="1"/>
          </p:cNvSpPr>
          <p:nvPr>
            <p:ph idx="1"/>
          </p:nvPr>
        </p:nvSpPr>
        <p:spPr>
          <a:xfrm>
            <a:off x="626074" y="1556792"/>
            <a:ext cx="8208912" cy="2880320"/>
          </a:xfrm>
        </p:spPr>
        <p:txBody>
          <a:bodyPr>
            <a:normAutofit fontScale="85000" lnSpcReduction="20000"/>
          </a:bodyPr>
          <a:lstStyle/>
          <a:p>
            <a:r>
              <a:rPr lang="en-US" altLang="zh-CN" b="0" dirty="0"/>
              <a:t>In the first solution, we get all the reference data from </a:t>
            </a:r>
            <a:r>
              <a:rPr lang="en-US" altLang="zh-CN" b="0" dirty="0" smtClean="0"/>
              <a:t>the</a:t>
            </a:r>
            <a:br>
              <a:rPr lang="en-US" altLang="zh-CN" b="0" dirty="0" smtClean="0"/>
            </a:br>
            <a:r>
              <a:rPr lang="en-US" altLang="zh-CN" b="0" dirty="0" smtClean="0"/>
              <a:t>external memory. </a:t>
            </a:r>
          </a:p>
          <a:p>
            <a:r>
              <a:rPr lang="en-US" altLang="zh-CN" b="0" dirty="0" smtClean="0"/>
              <a:t>In </a:t>
            </a:r>
            <a:r>
              <a:rPr lang="en-US" altLang="zh-CN" b="0" dirty="0"/>
              <a:t>the second solution, we get all the reference data from </a:t>
            </a:r>
            <a:r>
              <a:rPr lang="en-US" altLang="zh-CN" b="0" dirty="0" smtClean="0"/>
              <a:t>the internal memory </a:t>
            </a:r>
          </a:p>
          <a:p>
            <a:r>
              <a:rPr lang="en-US" altLang="zh-CN" b="0" dirty="0" smtClean="0"/>
              <a:t>In </a:t>
            </a:r>
            <a:r>
              <a:rPr lang="en-US" altLang="zh-CN" b="0" dirty="0"/>
              <a:t>the third solution, we get the reference data of the </a:t>
            </a:r>
            <a:r>
              <a:rPr lang="en-US" altLang="zh-CN" b="0" dirty="0" smtClean="0"/>
              <a:t>left </a:t>
            </a:r>
            <a:r>
              <a:rPr lang="en-US" altLang="zh-CN" b="0" dirty="0" err="1" smtClean="0"/>
              <a:t>macroblock</a:t>
            </a:r>
            <a:r>
              <a:rPr lang="en-US" altLang="zh-CN" b="0" dirty="0" smtClean="0"/>
              <a:t> </a:t>
            </a:r>
            <a:r>
              <a:rPr lang="en-US" altLang="zh-CN" b="0" dirty="0"/>
              <a:t>from the internal memory and get the upper </a:t>
            </a:r>
            <a:r>
              <a:rPr lang="en-US" altLang="zh-CN" b="0" dirty="0" smtClean="0"/>
              <a:t>reference data </a:t>
            </a:r>
            <a:r>
              <a:rPr lang="en-US" altLang="zh-CN" b="0" dirty="0"/>
              <a:t>from the external </a:t>
            </a:r>
            <a:r>
              <a:rPr lang="en-US" altLang="zh-CN" b="0" dirty="0" smtClean="0"/>
              <a:t>memory</a:t>
            </a:r>
            <a:endParaRPr lang="zh-CN" alt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94226" y="4437112"/>
            <a:ext cx="5472609" cy="16519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09816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2576" y="548680"/>
            <a:ext cx="8183880" cy="1051560"/>
          </a:xfrm>
        </p:spPr>
        <p:txBody>
          <a:bodyPr/>
          <a:lstStyle/>
          <a:p>
            <a:pPr algn="ctr"/>
            <a:r>
              <a:rPr lang="en-US" altLang="zh-CN" dirty="0" smtClean="0"/>
              <a:t>Intra Prediction</a:t>
            </a:r>
            <a:endParaRPr lang="zh-CN" altLang="en-US" dirty="0"/>
          </a:p>
        </p:txBody>
      </p:sp>
      <p:sp>
        <p:nvSpPr>
          <p:cNvPr id="3" name="内容占位符 2"/>
          <p:cNvSpPr>
            <a:spLocks noGrp="1"/>
          </p:cNvSpPr>
          <p:nvPr>
            <p:ph idx="1"/>
          </p:nvPr>
        </p:nvSpPr>
        <p:spPr>
          <a:xfrm>
            <a:off x="492576" y="1761328"/>
            <a:ext cx="8183880" cy="4187952"/>
          </a:xfrm>
        </p:spPr>
        <p:txBody>
          <a:bodyPr>
            <a:normAutofit/>
          </a:bodyPr>
          <a:lstStyle/>
          <a:p>
            <a:r>
              <a:rPr lang="en-US" altLang="zh-CN" b="0" dirty="0" smtClean="0"/>
              <a:t>solution </a:t>
            </a:r>
            <a:r>
              <a:rPr lang="en-US" altLang="zh-CN" b="0" dirty="0"/>
              <a:t>3 is a better method among them under the consideration</a:t>
            </a:r>
          </a:p>
          <a:p>
            <a:r>
              <a:rPr lang="en-US" altLang="zh-CN" b="0" dirty="0"/>
              <a:t>between cost and performance.</a:t>
            </a:r>
            <a:endParaRPr lang="zh-CN" alt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3284984"/>
            <a:ext cx="7845307" cy="30243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21181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Inter Prediction</a:t>
            </a:r>
            <a:endParaRPr lang="zh-CN" altLang="en-US" dirty="0"/>
          </a:p>
        </p:txBody>
      </p:sp>
      <p:sp>
        <p:nvSpPr>
          <p:cNvPr id="3" name="内容占位符 2"/>
          <p:cNvSpPr>
            <a:spLocks noGrp="1"/>
          </p:cNvSpPr>
          <p:nvPr>
            <p:ph idx="1"/>
          </p:nvPr>
        </p:nvSpPr>
        <p:spPr/>
        <p:txBody>
          <a:bodyPr/>
          <a:lstStyle/>
          <a:p>
            <a:r>
              <a:rPr lang="en-US" altLang="zh-CN" b="0" dirty="0"/>
              <a:t>16×16, </a:t>
            </a:r>
            <a:r>
              <a:rPr lang="en-US" altLang="zh-CN" b="0" dirty="0" smtClean="0"/>
              <a:t> 16×8</a:t>
            </a:r>
            <a:r>
              <a:rPr lang="en-US" altLang="zh-CN" b="0" dirty="0"/>
              <a:t>, </a:t>
            </a:r>
            <a:r>
              <a:rPr lang="en-US" altLang="zh-CN" b="0" dirty="0" smtClean="0"/>
              <a:t>   8×16</a:t>
            </a:r>
            <a:r>
              <a:rPr lang="en-US" altLang="zh-CN" b="0" dirty="0"/>
              <a:t>, </a:t>
            </a:r>
            <a:r>
              <a:rPr lang="en-US" altLang="zh-CN" b="0" dirty="0" smtClean="0"/>
              <a:t>   8×8</a:t>
            </a:r>
            <a:r>
              <a:rPr lang="en-US" altLang="zh-CN" b="0" dirty="0"/>
              <a:t>, </a:t>
            </a:r>
            <a:r>
              <a:rPr lang="en-US" altLang="zh-CN" b="0" dirty="0" smtClean="0"/>
              <a:t>    8×4</a:t>
            </a:r>
            <a:r>
              <a:rPr lang="en-US" altLang="zh-CN" b="0" dirty="0"/>
              <a:t>, 4×8, </a:t>
            </a:r>
            <a:r>
              <a:rPr lang="en-US" altLang="zh-CN" b="0" dirty="0" smtClean="0"/>
              <a:t>4×4  </a:t>
            </a:r>
          </a:p>
          <a:p>
            <a:r>
              <a:rPr lang="en-US" altLang="zh-CN" b="0" dirty="0"/>
              <a:t>21×21, 21×13, 13×21, 13×13, 13×9, </a:t>
            </a:r>
            <a:r>
              <a:rPr lang="en-US" altLang="zh-CN" b="0" dirty="0" smtClean="0"/>
              <a:t>9×13, 9×9</a:t>
            </a:r>
            <a:endParaRPr lang="zh-CN" alt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3848" y="2204864"/>
            <a:ext cx="4968553" cy="32090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051040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Inter Prediction</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3688" y="1196752"/>
            <a:ext cx="5558151" cy="41764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8354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274638"/>
            <a:ext cx="7402016" cy="778098"/>
          </a:xfrm>
        </p:spPr>
        <p:txBody>
          <a:bodyPr/>
          <a:lstStyle/>
          <a:p>
            <a:r>
              <a:rPr lang="en-US" altLang="zh-CN" dirty="0" err="1" smtClean="0"/>
              <a:t>Deblocking</a:t>
            </a:r>
            <a:r>
              <a:rPr lang="en-US" altLang="zh-CN" i="1" dirty="0" smtClean="0"/>
              <a:t> </a:t>
            </a:r>
            <a:r>
              <a:rPr lang="en-US" altLang="zh-CN" dirty="0" smtClean="0"/>
              <a:t>Filter</a:t>
            </a:r>
            <a:endParaRPr lang="zh-CN" altLang="en-US" dirty="0"/>
          </a:p>
        </p:txBody>
      </p:sp>
      <p:sp>
        <p:nvSpPr>
          <p:cNvPr id="3" name="内容占位符 2"/>
          <p:cNvSpPr>
            <a:spLocks noGrp="1"/>
          </p:cNvSpPr>
          <p:nvPr>
            <p:ph idx="1"/>
          </p:nvPr>
        </p:nvSpPr>
        <p:spPr/>
        <p:txBody>
          <a:bodyPr>
            <a:normAutofit fontScale="92500" lnSpcReduction="20000"/>
          </a:bodyPr>
          <a:lstStyle/>
          <a:p>
            <a:endParaRPr lang="en-US" altLang="zh-CN" dirty="0" smtClean="0"/>
          </a:p>
          <a:p>
            <a:endParaRPr lang="en-US" altLang="zh-CN" dirty="0"/>
          </a:p>
          <a:p>
            <a:endParaRPr lang="en-US" altLang="zh-CN" dirty="0" smtClean="0"/>
          </a:p>
          <a:p>
            <a:r>
              <a:rPr lang="en-US" altLang="zh-CN" dirty="0" smtClean="0"/>
              <a:t>1</a:t>
            </a:r>
            <a:r>
              <a:rPr lang="en-US" altLang="zh-CN" baseline="30000" dirty="0" smtClean="0"/>
              <a:t>st</a:t>
            </a:r>
            <a:r>
              <a:rPr lang="en-US" altLang="zh-CN" dirty="0" smtClean="0"/>
              <a:t> solution </a:t>
            </a:r>
            <a:r>
              <a:rPr lang="en-US" altLang="zh-CN" dirty="0"/>
              <a:t>all the reference data from the</a:t>
            </a:r>
          </a:p>
          <a:p>
            <a:pPr marL="0" indent="0">
              <a:buNone/>
            </a:pPr>
            <a:r>
              <a:rPr lang="en-US" altLang="zh-CN" dirty="0"/>
              <a:t>external </a:t>
            </a:r>
            <a:r>
              <a:rPr lang="en-US" altLang="zh-CN" dirty="0" smtClean="0"/>
              <a:t>memory</a:t>
            </a:r>
          </a:p>
          <a:p>
            <a:r>
              <a:rPr lang="en-US" altLang="zh-CN" dirty="0" smtClean="0"/>
              <a:t>2</a:t>
            </a:r>
            <a:r>
              <a:rPr lang="en-US" altLang="zh-CN" baseline="30000" dirty="0" smtClean="0"/>
              <a:t>nd</a:t>
            </a:r>
            <a:r>
              <a:rPr lang="en-US" altLang="zh-CN" dirty="0" smtClean="0"/>
              <a:t> solution </a:t>
            </a:r>
            <a:r>
              <a:rPr lang="en-US" altLang="zh-CN" dirty="0"/>
              <a:t>all the reference data from the</a:t>
            </a:r>
          </a:p>
          <a:p>
            <a:pPr marL="0" indent="0">
              <a:buNone/>
            </a:pPr>
            <a:r>
              <a:rPr lang="en-US" altLang="zh-CN" dirty="0"/>
              <a:t>internal </a:t>
            </a:r>
            <a:r>
              <a:rPr lang="en-US" altLang="zh-CN" dirty="0" smtClean="0"/>
              <a:t>memory</a:t>
            </a:r>
          </a:p>
          <a:p>
            <a:r>
              <a:rPr lang="en-US" altLang="zh-CN" dirty="0" smtClean="0"/>
              <a:t>3</a:t>
            </a:r>
            <a:r>
              <a:rPr lang="en-US" altLang="zh-CN" baseline="30000" dirty="0" smtClean="0"/>
              <a:t>rd</a:t>
            </a:r>
            <a:r>
              <a:rPr lang="en-US" altLang="zh-CN" dirty="0" smtClean="0"/>
              <a:t> solution </a:t>
            </a:r>
            <a:r>
              <a:rPr lang="en-US" altLang="zh-CN" dirty="0"/>
              <a:t>get the reference data of the left</a:t>
            </a:r>
          </a:p>
          <a:p>
            <a:pPr marL="0" indent="0">
              <a:buNone/>
            </a:pPr>
            <a:r>
              <a:rPr lang="en-US" altLang="zh-CN" dirty="0" err="1"/>
              <a:t>macroblock</a:t>
            </a:r>
            <a:r>
              <a:rPr lang="en-US" altLang="zh-CN" dirty="0"/>
              <a:t> from the internal memory and get the reference data </a:t>
            </a:r>
            <a:r>
              <a:rPr lang="en-US" altLang="zh-CN" dirty="0" smtClean="0"/>
              <a:t>of the </a:t>
            </a:r>
            <a:r>
              <a:rPr lang="en-US" altLang="zh-CN" dirty="0"/>
              <a:t>upper </a:t>
            </a:r>
            <a:r>
              <a:rPr lang="en-US" altLang="zh-CN" dirty="0" err="1"/>
              <a:t>macroblock</a:t>
            </a:r>
            <a:r>
              <a:rPr lang="en-US" altLang="zh-CN" dirty="0"/>
              <a:t> from the external memory</a:t>
            </a:r>
            <a:endParaRPr lang="zh-CN" alt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5656" y="4365104"/>
            <a:ext cx="5327221" cy="15832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612061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199" y="152718"/>
            <a:ext cx="7325387" cy="1476082"/>
          </a:xfrm>
        </p:spPr>
        <p:txBody>
          <a:bodyPr>
            <a:normAutofit/>
          </a:bodyPr>
          <a:lstStyle/>
          <a:p>
            <a:r>
              <a:rPr lang="en-US" altLang="zh-CN" dirty="0" smtClean="0"/>
              <a:t>Configurable Architecture </a:t>
            </a:r>
            <a:r>
              <a:rPr lang="en-US" altLang="zh-CN" dirty="0"/>
              <a:t>for H.264 </a:t>
            </a:r>
            <a:r>
              <a:rPr lang="en-US" altLang="zh-CN" dirty="0" smtClean="0"/>
              <a:t>Video Decoder</a:t>
            </a:r>
            <a:endParaRPr lang="zh-CN" altLang="en-US" dirty="0"/>
          </a:p>
        </p:txBody>
      </p:sp>
      <p:sp>
        <p:nvSpPr>
          <p:cNvPr id="3" name="内容占位符 2"/>
          <p:cNvSpPr>
            <a:spLocks noGrp="1"/>
          </p:cNvSpPr>
          <p:nvPr>
            <p:ph idx="1"/>
          </p:nvPr>
        </p:nvSpPr>
        <p:spPr/>
        <p:txBody>
          <a:bodyPr/>
          <a:lstStyle/>
          <a:p>
            <a:endParaRPr lang="zh-CN" altLang="en-US"/>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9632" y="1772816"/>
            <a:ext cx="6668122" cy="41044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437176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52718"/>
            <a:ext cx="5791200" cy="828010"/>
          </a:xfrm>
        </p:spPr>
        <p:txBody>
          <a:bodyPr/>
          <a:lstStyle/>
          <a:p>
            <a:r>
              <a:rPr lang="en-US" altLang="zh-CN" dirty="0" smtClean="0"/>
              <a:t>Partition 1</a:t>
            </a:r>
            <a:endParaRPr lang="zh-CN" altLang="en-US" dirty="0"/>
          </a:p>
        </p:txBody>
      </p:sp>
      <p:sp>
        <p:nvSpPr>
          <p:cNvPr id="3" name="内容占位符 2"/>
          <p:cNvSpPr>
            <a:spLocks noGrp="1"/>
          </p:cNvSpPr>
          <p:nvPr>
            <p:ph idx="1"/>
          </p:nvPr>
        </p:nvSpPr>
        <p:spPr>
          <a:xfrm>
            <a:off x="457200" y="1124744"/>
            <a:ext cx="7620000" cy="5001419"/>
          </a:xfrm>
        </p:spPr>
        <p:txBody>
          <a:bodyPr/>
          <a:lstStyle/>
          <a:p>
            <a:r>
              <a:rPr lang="en-US" altLang="zh-CN" b="0" dirty="0"/>
              <a:t>According to the complexity profiling of H.264 decoder, </a:t>
            </a:r>
            <a:r>
              <a:rPr lang="en-US" altLang="zh-CN" b="0" dirty="0" smtClean="0"/>
              <a:t>we refer </a:t>
            </a:r>
            <a:r>
              <a:rPr lang="en-US" altLang="zh-CN" b="0" dirty="0"/>
              <a:t>the intra prediction and inter prediction to the hardware </a:t>
            </a:r>
            <a:r>
              <a:rPr lang="en-US" altLang="zh-CN" b="0" dirty="0" smtClean="0"/>
              <a:t>part since </a:t>
            </a:r>
            <a:r>
              <a:rPr lang="en-US" altLang="zh-CN" b="0" dirty="0"/>
              <a:t>they </a:t>
            </a:r>
            <a:r>
              <a:rPr lang="en-US" altLang="zh-CN" b="0" dirty="0" smtClean="0"/>
              <a:t>occupy the most part of computation.</a:t>
            </a:r>
            <a:endParaRPr lang="zh-CN" altLang="en-US"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11171" y="3356992"/>
            <a:ext cx="4136302" cy="3249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3356992"/>
            <a:ext cx="4032448" cy="309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1513" y="3622675"/>
            <a:ext cx="4042455" cy="356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543779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fontScale="90000"/>
          </a:bodyPr>
          <a:lstStyle/>
          <a:p>
            <a:pPr algn="ctr"/>
            <a:r>
              <a:rPr lang="en-US" altLang="zh-CN" sz="3600" b="1" dirty="0">
                <a:solidFill>
                  <a:schemeClr val="accent1"/>
                </a:solidFill>
                <a:effectLst>
                  <a:outerShdw blurRad="38100" dist="38100" dir="2700000" algn="tl">
                    <a:srgbClr val="000000">
                      <a:alpha val="43137"/>
                    </a:srgbClr>
                  </a:outerShdw>
                </a:effectLst>
              </a:rPr>
              <a:t>A System Architecture Exploration on the Configurable HW/SW Co-design for H.264 Video</a:t>
            </a:r>
            <a:br>
              <a:rPr lang="en-US" altLang="zh-CN" sz="3600" b="1" dirty="0">
                <a:solidFill>
                  <a:schemeClr val="accent1"/>
                </a:solidFill>
                <a:effectLst>
                  <a:outerShdw blurRad="38100" dist="38100" dir="2700000" algn="tl">
                    <a:srgbClr val="000000">
                      <a:alpha val="43137"/>
                    </a:srgbClr>
                  </a:outerShdw>
                </a:effectLst>
              </a:rPr>
            </a:br>
            <a:r>
              <a:rPr lang="en-US" altLang="zh-CN" sz="3600" b="1" dirty="0">
                <a:solidFill>
                  <a:schemeClr val="accent1"/>
                </a:solidFill>
                <a:effectLst>
                  <a:outerShdw blurRad="38100" dist="38100" dir="2700000" algn="tl">
                    <a:srgbClr val="000000">
                      <a:alpha val="43137"/>
                    </a:srgbClr>
                  </a:outerShdw>
                </a:effectLst>
              </a:rPr>
              <a:t>Decoder</a:t>
            </a:r>
            <a:endParaRPr lang="zh-CN" altLang="en-US" sz="3600" dirty="0">
              <a:solidFill>
                <a:schemeClr val="accent1"/>
              </a:solidFill>
              <a:effectLst>
                <a:outerShdw blurRad="38100" dist="38100" dir="2700000" algn="tl">
                  <a:srgbClr val="000000">
                    <a:alpha val="43137"/>
                  </a:srgbClr>
                </a:outerShdw>
              </a:effectLst>
            </a:endParaRPr>
          </a:p>
        </p:txBody>
      </p:sp>
      <p:sp>
        <p:nvSpPr>
          <p:cNvPr id="3" name="副标题 2"/>
          <p:cNvSpPr>
            <a:spLocks noGrp="1"/>
          </p:cNvSpPr>
          <p:nvPr>
            <p:ph type="subTitle" idx="1"/>
          </p:nvPr>
        </p:nvSpPr>
        <p:spPr>
          <a:xfrm>
            <a:off x="457200" y="4293096"/>
            <a:ext cx="6858000" cy="1421904"/>
          </a:xfrm>
        </p:spPr>
        <p:txBody>
          <a:bodyPr>
            <a:normAutofit fontScale="92500" lnSpcReduction="10000"/>
          </a:bodyPr>
          <a:lstStyle/>
          <a:p>
            <a:r>
              <a:rPr lang="en-US" altLang="zh-CN" i="1" dirty="0" err="1">
                <a:solidFill>
                  <a:schemeClr val="tx1"/>
                </a:solidFill>
              </a:rPr>
              <a:t>Guo</a:t>
            </a:r>
            <a:r>
              <a:rPr lang="en-US" altLang="zh-CN" i="1" dirty="0">
                <a:solidFill>
                  <a:schemeClr val="tx1"/>
                </a:solidFill>
              </a:rPr>
              <a:t>-An </a:t>
            </a:r>
            <a:r>
              <a:rPr lang="en-US" altLang="zh-CN" i="1" dirty="0" err="1">
                <a:solidFill>
                  <a:schemeClr val="tx1"/>
                </a:solidFill>
              </a:rPr>
              <a:t>Jian</a:t>
            </a:r>
            <a:r>
              <a:rPr lang="en-US" altLang="zh-CN" dirty="0">
                <a:solidFill>
                  <a:schemeClr val="tx1"/>
                </a:solidFill>
              </a:rPr>
              <a:t>, </a:t>
            </a:r>
            <a:r>
              <a:rPr lang="en-US" altLang="zh-CN" i="1" dirty="0" err="1">
                <a:solidFill>
                  <a:schemeClr val="tx1"/>
                </a:solidFill>
              </a:rPr>
              <a:t>Jui</a:t>
            </a:r>
            <a:r>
              <a:rPr lang="en-US" altLang="zh-CN" i="1" dirty="0">
                <a:solidFill>
                  <a:schemeClr val="tx1"/>
                </a:solidFill>
              </a:rPr>
              <a:t>-Chin Chu</a:t>
            </a:r>
            <a:r>
              <a:rPr lang="en-US" altLang="zh-CN" dirty="0">
                <a:solidFill>
                  <a:schemeClr val="tx1"/>
                </a:solidFill>
              </a:rPr>
              <a:t>, </a:t>
            </a:r>
            <a:r>
              <a:rPr lang="en-US" altLang="zh-CN" i="1" dirty="0">
                <a:solidFill>
                  <a:schemeClr val="tx1"/>
                </a:solidFill>
              </a:rPr>
              <a:t>Ting-Yu Huang</a:t>
            </a:r>
            <a:r>
              <a:rPr lang="en-US" altLang="zh-CN" dirty="0">
                <a:solidFill>
                  <a:schemeClr val="tx1"/>
                </a:solidFill>
              </a:rPr>
              <a:t>, </a:t>
            </a:r>
            <a:r>
              <a:rPr lang="en-US" altLang="zh-CN" i="1" dirty="0">
                <a:solidFill>
                  <a:schemeClr val="tx1"/>
                </a:solidFill>
              </a:rPr>
              <a:t>Tao-Cheng Chang</a:t>
            </a:r>
            <a:r>
              <a:rPr lang="en-US" altLang="zh-CN" dirty="0">
                <a:solidFill>
                  <a:schemeClr val="tx1"/>
                </a:solidFill>
              </a:rPr>
              <a:t>, and </a:t>
            </a:r>
            <a:r>
              <a:rPr lang="en-US" altLang="zh-CN" i="1" dirty="0" err="1">
                <a:solidFill>
                  <a:schemeClr val="tx1"/>
                </a:solidFill>
              </a:rPr>
              <a:t>Jiun</a:t>
            </a:r>
            <a:r>
              <a:rPr lang="en-US" altLang="zh-CN" i="1" dirty="0">
                <a:solidFill>
                  <a:schemeClr val="tx1"/>
                </a:solidFill>
              </a:rPr>
              <a:t>-In </a:t>
            </a:r>
            <a:r>
              <a:rPr lang="en-US" altLang="zh-CN" i="1" dirty="0" err="1">
                <a:solidFill>
                  <a:schemeClr val="tx1"/>
                </a:solidFill>
              </a:rPr>
              <a:t>Guo</a:t>
            </a:r>
            <a:endParaRPr lang="en-US" altLang="zh-CN" i="1" dirty="0">
              <a:solidFill>
                <a:schemeClr val="tx1"/>
              </a:solidFill>
            </a:endParaRPr>
          </a:p>
          <a:p>
            <a:r>
              <a:rPr lang="en-US" altLang="zh-CN" dirty="0">
                <a:solidFill>
                  <a:schemeClr val="tx1"/>
                </a:solidFill>
              </a:rPr>
              <a:t>Department of Computer Science and Information Engineering, National Chung Cheng University, Chia-Yi, Taiwan, R.O.C.</a:t>
            </a:r>
            <a:endParaRPr lang="zh-CN" altLang="en-US" dirty="0">
              <a:solidFill>
                <a:schemeClr val="tx1"/>
              </a:solidFill>
            </a:endParaRPr>
          </a:p>
        </p:txBody>
      </p:sp>
    </p:spTree>
    <p:extLst>
      <p:ext uri="{BB962C8B-B14F-4D97-AF65-F5344CB8AC3E}">
        <p14:creationId xmlns:p14="http://schemas.microsoft.com/office/powerpoint/2010/main" xmlns="" val="10223491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Partition 2</a:t>
            </a:r>
            <a:endParaRPr lang="zh-CN" altLang="en-US" dirty="0"/>
          </a:p>
        </p:txBody>
      </p:sp>
      <p:sp>
        <p:nvSpPr>
          <p:cNvPr id="3" name="内容占位符 2"/>
          <p:cNvSpPr>
            <a:spLocks noGrp="1"/>
          </p:cNvSpPr>
          <p:nvPr>
            <p:ph idx="1"/>
          </p:nvPr>
        </p:nvSpPr>
        <p:spPr/>
        <p:txBody>
          <a:bodyPr/>
          <a:lstStyle/>
          <a:p>
            <a:pPr marL="0" indent="0">
              <a:buNone/>
            </a:pPr>
            <a:r>
              <a:rPr lang="en-US" altLang="zh-CN" b="0" dirty="0" smtClean="0"/>
              <a:t/>
            </a:r>
            <a:br>
              <a:rPr lang="en-US" altLang="zh-CN" b="0" dirty="0" smtClean="0"/>
            </a:br>
            <a:endParaRPr lang="en-US" altLang="zh-CN" b="0" dirty="0" smtClean="0"/>
          </a:p>
          <a:p>
            <a:endParaRPr lang="en-US" altLang="zh-CN" dirty="0"/>
          </a:p>
          <a:p>
            <a:r>
              <a:rPr lang="en-US" altLang="zh-CN" b="0" dirty="0" smtClean="0"/>
              <a:t>Based </a:t>
            </a:r>
            <a:r>
              <a:rPr lang="en-US" altLang="zh-CN" b="0" dirty="0"/>
              <a:t>on partition 1, we add the second most part of computation, i.e. </a:t>
            </a:r>
            <a:r>
              <a:rPr lang="en-US" altLang="zh-CN" b="0" dirty="0" err="1"/>
              <a:t>deblocking</a:t>
            </a:r>
            <a:r>
              <a:rPr lang="en-US" altLang="zh-CN" b="0" dirty="0"/>
              <a:t>, into the hardware part in partition 2.</a:t>
            </a:r>
          </a:p>
          <a:p>
            <a:r>
              <a:rPr lang="en-US" altLang="zh-CN" b="0" dirty="0"/>
              <a:t>The most important issue of partition 2 is the data exchange between the external memory and the internal memory.</a:t>
            </a:r>
            <a:endParaRPr lang="zh-CN" altLang="en-US" dirty="0"/>
          </a:p>
          <a:p>
            <a:endParaRPr lang="zh-CN" altLang="en-US"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9632" y="828107"/>
            <a:ext cx="6336704" cy="4855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59632" y="1302792"/>
            <a:ext cx="6336704" cy="5826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46120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Partition 3</a:t>
            </a:r>
            <a:endParaRPr lang="zh-CN" altLang="en-US" dirty="0"/>
          </a:p>
        </p:txBody>
      </p:sp>
      <p:sp>
        <p:nvSpPr>
          <p:cNvPr id="3" name="内容占位符 2"/>
          <p:cNvSpPr>
            <a:spLocks noGrp="1"/>
          </p:cNvSpPr>
          <p:nvPr>
            <p:ph idx="1"/>
          </p:nvPr>
        </p:nvSpPr>
        <p:spPr/>
        <p:txBody>
          <a:bodyPr/>
          <a:lstStyle/>
          <a:p>
            <a:endParaRPr lang="en-US" altLang="zh-CN" b="0" dirty="0" smtClean="0"/>
          </a:p>
          <a:p>
            <a:endParaRPr lang="en-US" altLang="zh-CN" dirty="0"/>
          </a:p>
          <a:p>
            <a:endParaRPr lang="en-US" altLang="zh-CN" b="0" dirty="0" smtClean="0"/>
          </a:p>
          <a:p>
            <a:endParaRPr lang="en-US" altLang="zh-CN" dirty="0"/>
          </a:p>
          <a:p>
            <a:r>
              <a:rPr lang="en-US" altLang="zh-CN" b="0" dirty="0" smtClean="0"/>
              <a:t>In </a:t>
            </a:r>
            <a:r>
              <a:rPr lang="en-US" altLang="zh-CN" b="0" dirty="0"/>
              <a:t>partition 3, we consider about the memory access </a:t>
            </a:r>
            <a:r>
              <a:rPr lang="en-US" altLang="zh-CN" b="0" dirty="0" smtClean="0"/>
              <a:t>of </a:t>
            </a:r>
            <a:r>
              <a:rPr lang="en-US" altLang="zh-CN" b="0" dirty="0" err="1" smtClean="0"/>
              <a:t>Deblock</a:t>
            </a:r>
            <a:r>
              <a:rPr lang="en-US" altLang="zh-CN" b="0" dirty="0" smtClean="0"/>
              <a:t> </a:t>
            </a:r>
            <a:r>
              <a:rPr lang="en-US" altLang="zh-CN" b="0" dirty="0"/>
              <a:t>IP so that we move </a:t>
            </a:r>
            <a:r>
              <a:rPr lang="en-US" altLang="zh-CN" b="0" dirty="0" err="1"/>
              <a:t>Deblocking</a:t>
            </a:r>
            <a:r>
              <a:rPr lang="en-US" altLang="zh-CN" b="0" dirty="0"/>
              <a:t> to the software part </a:t>
            </a:r>
            <a:r>
              <a:rPr lang="en-US" altLang="zh-CN" b="0" dirty="0" err="1" smtClean="0"/>
              <a:t>andadded</a:t>
            </a:r>
            <a:r>
              <a:rPr lang="en-US" altLang="zh-CN" b="0" dirty="0" smtClean="0"/>
              <a:t> </a:t>
            </a:r>
            <a:r>
              <a:rPr lang="en-US" altLang="zh-CN" b="0" dirty="0"/>
              <a:t>IQ and IT into the hardware part.</a:t>
            </a:r>
            <a:endParaRPr lang="zh-CN" altLang="en-US"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729342"/>
            <a:ext cx="6336704" cy="4855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7624" y="1214913"/>
            <a:ext cx="6336704" cy="558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818684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Partition 4</a:t>
            </a:r>
            <a:endParaRPr lang="zh-CN" altLang="en-US" dirty="0"/>
          </a:p>
        </p:txBody>
      </p:sp>
      <p:sp>
        <p:nvSpPr>
          <p:cNvPr id="3" name="内容占位符 2"/>
          <p:cNvSpPr>
            <a:spLocks noGrp="1"/>
          </p:cNvSpPr>
          <p:nvPr>
            <p:ph idx="1"/>
          </p:nvPr>
        </p:nvSpPr>
        <p:spPr/>
        <p:txBody>
          <a:bodyPr>
            <a:normAutofit/>
          </a:bodyPr>
          <a:lstStyle/>
          <a:p>
            <a:endParaRPr lang="en-US" altLang="zh-CN" dirty="0" smtClean="0"/>
          </a:p>
          <a:p>
            <a:endParaRPr lang="en-US" altLang="zh-CN" dirty="0"/>
          </a:p>
          <a:p>
            <a:endParaRPr lang="en-US" altLang="zh-CN" dirty="0" smtClean="0"/>
          </a:p>
          <a:p>
            <a:r>
              <a:rPr lang="en-US" altLang="zh-CN" dirty="0"/>
              <a:t>In partition 4, we add most components into the hardware </a:t>
            </a:r>
            <a:r>
              <a:rPr lang="en-US" altLang="zh-CN" dirty="0" smtClean="0"/>
              <a:t>part except </a:t>
            </a:r>
            <a:r>
              <a:rPr lang="en-US" altLang="zh-CN" dirty="0"/>
              <a:t>VLD</a:t>
            </a:r>
            <a:r>
              <a:rPr lang="en-US" altLang="zh-CN" dirty="0" smtClean="0"/>
              <a:t>.</a:t>
            </a:r>
          </a:p>
          <a:p>
            <a:r>
              <a:rPr lang="en-US" altLang="zh-CN" dirty="0"/>
              <a:t>This partition has the most hardware accelerators and the </a:t>
            </a:r>
            <a:r>
              <a:rPr lang="en-US" altLang="zh-CN" dirty="0" smtClean="0"/>
              <a:t>maximal size </a:t>
            </a:r>
            <a:r>
              <a:rPr lang="en-US" altLang="zh-CN" dirty="0"/>
              <a:t>of the internal memory.</a:t>
            </a:r>
            <a:endParaRPr lang="zh-CN" altLang="en-US" dirty="0"/>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710836"/>
            <a:ext cx="6336704" cy="4855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87624" y="1196408"/>
            <a:ext cx="6336704" cy="5914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683373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52718"/>
            <a:ext cx="5791200" cy="1044034"/>
          </a:xfrm>
        </p:spPr>
        <p:txBody>
          <a:bodyPr/>
          <a:lstStyle/>
          <a:p>
            <a:r>
              <a:rPr lang="en-US" altLang="zh-CN" dirty="0" smtClean="0"/>
              <a:t>Summary</a:t>
            </a:r>
            <a:endParaRPr lang="zh-CN" altLang="en-US" dirty="0"/>
          </a:p>
        </p:txBody>
      </p:sp>
      <p:sp>
        <p:nvSpPr>
          <p:cNvPr id="3" name="内容占位符 2"/>
          <p:cNvSpPr>
            <a:spLocks noGrp="1"/>
          </p:cNvSpPr>
          <p:nvPr>
            <p:ph idx="1"/>
          </p:nvPr>
        </p:nvSpPr>
        <p:spPr/>
        <p:txBody>
          <a:bodyPr/>
          <a:lstStyle/>
          <a:p>
            <a:endParaRPr lang="zh-CN" alt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409823"/>
            <a:ext cx="8668618" cy="34674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235776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CONCLUSION</a:t>
            </a:r>
            <a:endParaRPr lang="zh-CN" altLang="en-US" dirty="0"/>
          </a:p>
        </p:txBody>
      </p:sp>
      <p:sp>
        <p:nvSpPr>
          <p:cNvPr id="3" name="内容占位符 2"/>
          <p:cNvSpPr>
            <a:spLocks noGrp="1"/>
          </p:cNvSpPr>
          <p:nvPr>
            <p:ph idx="1"/>
          </p:nvPr>
        </p:nvSpPr>
        <p:spPr>
          <a:xfrm>
            <a:off x="502920" y="530352"/>
            <a:ext cx="8183880" cy="4698848"/>
          </a:xfrm>
        </p:spPr>
        <p:txBody>
          <a:bodyPr>
            <a:normAutofit fontScale="77500" lnSpcReduction="20000"/>
          </a:bodyPr>
          <a:lstStyle/>
          <a:p>
            <a:endParaRPr lang="en-US" altLang="zh-CN" dirty="0" smtClean="0"/>
          </a:p>
          <a:p>
            <a:endParaRPr lang="en-US" altLang="zh-CN" dirty="0"/>
          </a:p>
          <a:p>
            <a:endParaRPr lang="en-US" altLang="zh-CN" dirty="0" smtClean="0"/>
          </a:p>
          <a:p>
            <a:endParaRPr lang="en-US" altLang="zh-CN" dirty="0"/>
          </a:p>
          <a:p>
            <a:endParaRPr lang="en-US" altLang="zh-CN" dirty="0" smtClean="0"/>
          </a:p>
          <a:p>
            <a:endParaRPr lang="en-US" altLang="zh-CN" dirty="0"/>
          </a:p>
          <a:p>
            <a:pPr algn="just"/>
            <a:endParaRPr lang="en-US" altLang="zh-CN" b="0" dirty="0" smtClean="0"/>
          </a:p>
          <a:p>
            <a:pPr algn="just"/>
            <a:endParaRPr lang="en-US" altLang="zh-CN" dirty="0"/>
          </a:p>
          <a:p>
            <a:pPr algn="just"/>
            <a:r>
              <a:rPr lang="en-US" altLang="zh-CN" b="0" dirty="0" smtClean="0"/>
              <a:t>In </a:t>
            </a:r>
            <a:r>
              <a:rPr lang="en-US" altLang="zh-CN" b="0" dirty="0"/>
              <a:t>this paper, we explore memory access bandwidth </a:t>
            </a:r>
            <a:r>
              <a:rPr lang="en-US" altLang="zh-CN" b="0" dirty="0" smtClean="0"/>
              <a:t>and different software/hardware </a:t>
            </a:r>
            <a:r>
              <a:rPr lang="en-US" altLang="zh-CN" b="0" dirty="0"/>
              <a:t>partitions for H.264 video decoder </a:t>
            </a:r>
            <a:r>
              <a:rPr lang="en-US" altLang="zh-CN" b="0" dirty="0" smtClean="0"/>
              <a:t>and propose </a:t>
            </a:r>
            <a:r>
              <a:rPr lang="en-US" altLang="zh-CN" b="0" dirty="0"/>
              <a:t>a configurable architecture adopting the DEM (</a:t>
            </a:r>
            <a:r>
              <a:rPr lang="en-US" altLang="zh-CN" b="0" dirty="0" smtClean="0"/>
              <a:t>Data Exchange </a:t>
            </a:r>
            <a:r>
              <a:rPr lang="en-US" altLang="zh-CN" b="0" dirty="0"/>
              <a:t>Mechanism) controller. The proposed architecture </a:t>
            </a:r>
            <a:r>
              <a:rPr lang="en-US" altLang="zh-CN" b="0" dirty="0" smtClean="0"/>
              <a:t>can achieve </a:t>
            </a:r>
            <a:r>
              <a:rPr lang="en-US" altLang="zh-CN" b="0" dirty="0"/>
              <a:t>more than three times acceleration in performance.</a:t>
            </a:r>
            <a:endParaRPr lang="zh-CN" alt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64743" y="480865"/>
            <a:ext cx="4248472" cy="22574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2588" y="404664"/>
            <a:ext cx="4733925" cy="2333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311573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762000"/>
            <a:ext cx="6477000" cy="3581400"/>
          </a:xfrm>
        </p:spPr>
        <p:txBody>
          <a:bodyPr>
            <a:normAutofit fontScale="90000"/>
          </a:bodyPr>
          <a:lstStyle/>
          <a:p>
            <a:r>
              <a:rPr lang="en-US" dirty="0" smtClean="0">
                <a:solidFill>
                  <a:schemeClr val="accent1"/>
                </a:solidFill>
              </a:rPr>
              <a:t>Hardware/software architecture of an algorithm for vision-based real-time vehicle detection in dark environments</a:t>
            </a:r>
            <a:endParaRPr lang="en-US" dirty="0">
              <a:solidFill>
                <a:schemeClr val="accent1"/>
              </a:solidFill>
            </a:endParaRPr>
          </a:p>
        </p:txBody>
      </p:sp>
      <p:sp>
        <p:nvSpPr>
          <p:cNvPr id="3" name="Subtitle 2"/>
          <p:cNvSpPr>
            <a:spLocks noGrp="1"/>
          </p:cNvSpPr>
          <p:nvPr>
            <p:ph type="subTitle" idx="1"/>
          </p:nvPr>
        </p:nvSpPr>
        <p:spPr>
          <a:xfrm>
            <a:off x="1143000" y="4724400"/>
            <a:ext cx="6629400" cy="792237"/>
          </a:xfrm>
        </p:spPr>
        <p:txBody>
          <a:bodyPr>
            <a:normAutofit fontScale="92500"/>
          </a:bodyPr>
          <a:lstStyle/>
          <a:p>
            <a:r>
              <a:rPr lang="en-US" dirty="0" smtClean="0"/>
              <a:t>Nicolas Alt, Christopher Claus, Walter </a:t>
            </a:r>
            <a:r>
              <a:rPr lang="en-US" dirty="0" err="1" smtClean="0"/>
              <a:t>Stechele</a:t>
            </a:r>
            <a:r>
              <a:rPr lang="en-US" dirty="0" smtClean="0"/>
              <a:t> </a:t>
            </a:r>
            <a:r>
              <a:rPr lang="en-US" sz="1900" dirty="0" err="1" smtClean="0"/>
              <a:t>Technische</a:t>
            </a:r>
            <a:r>
              <a:rPr lang="en-US" sz="1900" dirty="0" smtClean="0"/>
              <a:t> </a:t>
            </a:r>
            <a:r>
              <a:rPr lang="en-US" sz="1900" dirty="0" err="1" smtClean="0"/>
              <a:t>Universitat</a:t>
            </a:r>
            <a:r>
              <a:rPr lang="en-US" sz="1900" dirty="0" smtClean="0"/>
              <a:t> </a:t>
            </a:r>
            <a:r>
              <a:rPr lang="en-US" sz="1900" dirty="0" err="1" smtClean="0"/>
              <a:t>Munchen</a:t>
            </a:r>
            <a:r>
              <a:rPr lang="en-US" sz="1900" dirty="0" smtClean="0"/>
              <a:t>, </a:t>
            </a:r>
            <a:r>
              <a:rPr lang="en-US" sz="1900" dirty="0" err="1" smtClean="0"/>
              <a:t>Munchen</a:t>
            </a:r>
            <a:r>
              <a:rPr lang="en-US" sz="1900" dirty="0" smtClean="0"/>
              <a:t>, Germany</a:t>
            </a:r>
            <a:endParaRPr lang="en-US" sz="1900" dirty="0"/>
          </a:p>
        </p:txBody>
      </p:sp>
    </p:spTree>
    <p:extLst>
      <p:ext uri="{BB962C8B-B14F-4D97-AF65-F5344CB8AC3E}">
        <p14:creationId xmlns:p14="http://schemas.microsoft.com/office/powerpoint/2010/main" xmlns="" val="17955610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02920" y="530352"/>
            <a:ext cx="8183880" cy="5337048"/>
          </a:xfrm>
        </p:spPr>
        <p:txBody>
          <a:bodyPr/>
          <a:lstStyle/>
          <a:p>
            <a:pPr>
              <a:buNone/>
            </a:pPr>
            <a:r>
              <a:rPr lang="en-US" dirty="0" smtClean="0"/>
              <a:t>Why Hardware/Software </a:t>
            </a:r>
            <a:r>
              <a:rPr lang="en-US" dirty="0" err="1" smtClean="0"/>
              <a:t>Codesign</a:t>
            </a:r>
            <a:r>
              <a:rPr lang="en-US" dirty="0" smtClean="0"/>
              <a:t> ?</a:t>
            </a:r>
          </a:p>
          <a:p>
            <a:endParaRPr lang="en-US" dirty="0" smtClean="0"/>
          </a:p>
          <a:p>
            <a:r>
              <a:rPr lang="en-US" dirty="0" smtClean="0"/>
              <a:t>Software is flexible but slow.</a:t>
            </a:r>
          </a:p>
          <a:p>
            <a:pPr>
              <a:buNone/>
            </a:pPr>
            <a:endParaRPr lang="en-US" dirty="0" smtClean="0"/>
          </a:p>
          <a:p>
            <a:r>
              <a:rPr lang="en-US" dirty="0" smtClean="0"/>
              <a:t>Hardware is fast but inflexible.</a:t>
            </a:r>
          </a:p>
          <a:p>
            <a:endParaRPr lang="en-US" dirty="0" smtClean="0"/>
          </a:p>
          <a:p>
            <a:r>
              <a:rPr lang="en-US" dirty="0" smtClean="0"/>
              <a:t>Therefore a combined approach offers the advantages of both.</a:t>
            </a:r>
            <a:endParaRPr lang="en-US" dirty="0"/>
          </a:p>
        </p:txBody>
      </p:sp>
    </p:spTree>
    <p:extLst>
      <p:ext uri="{BB962C8B-B14F-4D97-AF65-F5344CB8AC3E}">
        <p14:creationId xmlns:p14="http://schemas.microsoft.com/office/powerpoint/2010/main" xmlns="" val="22338873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85800" y="533400"/>
            <a:ext cx="7824784" cy="609600"/>
          </a:xfrm>
        </p:spPr>
        <p:txBody>
          <a:bodyPr>
            <a:normAutofit/>
          </a:bodyPr>
          <a:lstStyle/>
          <a:p>
            <a:r>
              <a:rPr lang="en-US" dirty="0" smtClean="0"/>
              <a:t>Their work at a glance : </a:t>
            </a:r>
            <a:endParaRPr lang="en-US" dirty="0"/>
          </a:p>
        </p:txBody>
      </p:sp>
      <p:sp>
        <p:nvSpPr>
          <p:cNvPr id="11" name="Text Placeholder 10"/>
          <p:cNvSpPr>
            <a:spLocks noGrp="1"/>
          </p:cNvSpPr>
          <p:nvPr>
            <p:ph type="body" idx="2"/>
          </p:nvPr>
        </p:nvSpPr>
        <p:spPr>
          <a:xfrm>
            <a:off x="4572000" y="1447802"/>
            <a:ext cx="3938647" cy="4206112"/>
          </a:xfrm>
        </p:spPr>
        <p:txBody>
          <a:bodyPr>
            <a:noAutofit/>
          </a:bodyPr>
          <a:lstStyle/>
          <a:p>
            <a:pPr>
              <a:buFont typeface="Arial" pitchFamily="34" charset="0"/>
              <a:buChar char="•"/>
            </a:pPr>
            <a:r>
              <a:rPr lang="en-US" sz="1600" dirty="0" smtClean="0"/>
              <a:t>A vision-based algorithm for detection of cars using taillight pairs and license plate illumination is proposed and its hw/</a:t>
            </a:r>
            <a:r>
              <a:rPr lang="en-US" sz="1600" dirty="0" err="1" smtClean="0"/>
              <a:t>sw</a:t>
            </a:r>
            <a:r>
              <a:rPr lang="en-US" sz="1600" dirty="0" smtClean="0"/>
              <a:t> implementation is presented.</a:t>
            </a:r>
          </a:p>
          <a:p>
            <a:pPr>
              <a:buFont typeface="Arial" pitchFamily="34" charset="0"/>
              <a:buChar char="•"/>
            </a:pPr>
            <a:endParaRPr lang="en-US" sz="1600" dirty="0" smtClean="0"/>
          </a:p>
          <a:p>
            <a:pPr>
              <a:buFont typeface="Arial" pitchFamily="34" charset="0"/>
              <a:buChar char="•"/>
            </a:pPr>
            <a:r>
              <a:rPr lang="en-US" sz="1600" dirty="0" smtClean="0"/>
              <a:t>Instead of using expensive sensors such as RADAR, grayscale images taken by a low cost on-board camera are used for detection.</a:t>
            </a:r>
          </a:p>
          <a:p>
            <a:pPr>
              <a:buFont typeface="Arial" pitchFamily="34" charset="0"/>
              <a:buChar char="•"/>
            </a:pPr>
            <a:endParaRPr lang="en-US" sz="1600" dirty="0" smtClean="0"/>
          </a:p>
          <a:p>
            <a:pPr>
              <a:buFont typeface="Arial" pitchFamily="34" charset="0"/>
              <a:buChar char="•"/>
            </a:pPr>
            <a:r>
              <a:rPr lang="en-US" sz="1600" dirty="0" smtClean="0"/>
              <a:t>With this architecture it possible to process the incoming video stream at 25fps and detect cars in real time on an embedded system.</a:t>
            </a:r>
            <a:endParaRPr lang="en-US" sz="1600" dirty="0"/>
          </a:p>
        </p:txBody>
      </p:sp>
      <p:pic>
        <p:nvPicPr>
          <p:cNvPr id="1026" name="Picture 2"/>
          <p:cNvPicPr>
            <a:picLocks noGrp="1" noChangeAspect="1" noChangeArrowheads="1"/>
          </p:cNvPicPr>
          <p:nvPr>
            <p:ph sz="half" idx="1"/>
          </p:nvPr>
        </p:nvPicPr>
        <p:blipFill>
          <a:blip r:embed="rId2" cstate="print"/>
          <a:stretch>
            <a:fillRect/>
          </a:stretch>
        </p:blipFill>
        <p:spPr bwMode="auto">
          <a:xfrm>
            <a:off x="762000" y="1343783"/>
            <a:ext cx="3809999" cy="4295017"/>
          </a:xfrm>
          <a:prstGeom prst="rect">
            <a:avLst/>
          </a:prstGeom>
          <a:noFill/>
          <a:ln w="9525">
            <a:noFill/>
            <a:miter lim="800000"/>
            <a:headEnd/>
            <a:tailEnd/>
          </a:ln>
        </p:spPr>
      </p:pic>
    </p:spTree>
    <p:extLst>
      <p:ext uri="{BB962C8B-B14F-4D97-AF65-F5344CB8AC3E}">
        <p14:creationId xmlns:p14="http://schemas.microsoft.com/office/powerpoint/2010/main" xmlns="" val="40333016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824784" cy="609600"/>
          </a:xfrm>
        </p:spPr>
        <p:txBody>
          <a:bodyPr>
            <a:normAutofit/>
          </a:bodyPr>
          <a:lstStyle/>
          <a:p>
            <a:r>
              <a:rPr lang="en-US" sz="2800" dirty="0" smtClean="0"/>
              <a:t>Hardware/Software Partitioning :</a:t>
            </a:r>
            <a:endParaRPr lang="en-US" sz="2800" dirty="0"/>
          </a:p>
        </p:txBody>
      </p:sp>
      <p:graphicFrame>
        <p:nvGraphicFramePr>
          <p:cNvPr id="6" name="Diagram 5"/>
          <p:cNvGraphicFramePr/>
          <p:nvPr/>
        </p:nvGraphicFramePr>
        <p:xfrm>
          <a:off x="609600" y="1066800"/>
          <a:ext cx="8001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Arrow Connector 7"/>
          <p:cNvCxnSpPr/>
          <p:nvPr/>
        </p:nvCxnSpPr>
        <p:spPr>
          <a:xfrm flipH="1">
            <a:off x="2667000" y="2514600"/>
            <a:ext cx="11430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267200" y="2514600"/>
            <a:ext cx="1295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2000" y="4572000"/>
            <a:ext cx="3200400" cy="1200329"/>
          </a:xfrm>
          <a:prstGeom prst="rect">
            <a:avLst/>
          </a:prstGeom>
          <a:noFill/>
        </p:spPr>
        <p:txBody>
          <a:bodyPr wrap="square" rtlCol="0">
            <a:spAutoFit/>
          </a:bodyPr>
          <a:lstStyle/>
          <a:p>
            <a:r>
              <a:rPr lang="en-US" dirty="0" smtClean="0"/>
              <a:t>Pixel level operations are highly parallel and computation intensive so mapped onto hardware.</a:t>
            </a:r>
            <a:endParaRPr lang="en-US" dirty="0"/>
          </a:p>
        </p:txBody>
      </p:sp>
      <p:sp>
        <p:nvSpPr>
          <p:cNvPr id="12" name="TextBox 11"/>
          <p:cNvSpPr txBox="1"/>
          <p:nvPr/>
        </p:nvSpPr>
        <p:spPr>
          <a:xfrm>
            <a:off x="4648200" y="4495800"/>
            <a:ext cx="3429000" cy="1200329"/>
          </a:xfrm>
          <a:prstGeom prst="rect">
            <a:avLst/>
          </a:prstGeom>
          <a:noFill/>
        </p:spPr>
        <p:txBody>
          <a:bodyPr wrap="square" rtlCol="0">
            <a:spAutoFit/>
          </a:bodyPr>
          <a:lstStyle/>
          <a:p>
            <a:r>
              <a:rPr lang="en-US" dirty="0" smtClean="0"/>
              <a:t>High level application code is implemented fully programmable on an embedded CPU core.</a:t>
            </a:r>
            <a:endParaRPr lang="en-US" dirty="0"/>
          </a:p>
        </p:txBody>
      </p:sp>
    </p:spTree>
    <p:extLst>
      <p:ext uri="{BB962C8B-B14F-4D97-AF65-F5344CB8AC3E}">
        <p14:creationId xmlns:p14="http://schemas.microsoft.com/office/powerpoint/2010/main" xmlns="" val="23878723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748584" cy="914400"/>
          </a:xfrm>
        </p:spPr>
        <p:txBody>
          <a:bodyPr/>
          <a:lstStyle/>
          <a:p>
            <a:r>
              <a:rPr lang="en-US" dirty="0" smtClean="0"/>
              <a:t>Disclaimer : </a:t>
            </a:r>
            <a:endParaRPr lang="en-US" dirty="0"/>
          </a:p>
        </p:txBody>
      </p:sp>
      <p:sp>
        <p:nvSpPr>
          <p:cNvPr id="3" name="Text Placeholder 2"/>
          <p:cNvSpPr>
            <a:spLocks noGrp="1"/>
          </p:cNvSpPr>
          <p:nvPr>
            <p:ph type="body" idx="2"/>
          </p:nvPr>
        </p:nvSpPr>
        <p:spPr>
          <a:xfrm>
            <a:off x="838200" y="5029200"/>
            <a:ext cx="7672447" cy="624714"/>
          </a:xfrm>
        </p:spPr>
        <p:txBody>
          <a:bodyPr>
            <a:normAutofit/>
          </a:bodyPr>
          <a:lstStyle/>
          <a:p>
            <a:r>
              <a:rPr lang="en-US" dirty="0" smtClean="0"/>
              <a:t>The system is designed specifically for tunnels or night time driving on roads with separated lanes for each direction, like freeways.</a:t>
            </a:r>
            <a:endParaRPr lang="en-US" dirty="0"/>
          </a:p>
        </p:txBody>
      </p:sp>
      <p:pic>
        <p:nvPicPr>
          <p:cNvPr id="2052" name="Picture 4"/>
          <p:cNvPicPr>
            <a:picLocks noGrp="1" noChangeAspect="1" noChangeArrowheads="1"/>
          </p:cNvPicPr>
          <p:nvPr>
            <p:ph sz="half" idx="1"/>
          </p:nvPr>
        </p:nvPicPr>
        <p:blipFill>
          <a:blip r:embed="rId2" cstate="print"/>
          <a:srcRect/>
          <a:stretch>
            <a:fillRect/>
          </a:stretch>
        </p:blipFill>
        <p:spPr bwMode="auto">
          <a:xfrm>
            <a:off x="838200" y="1524000"/>
            <a:ext cx="3429000" cy="3276600"/>
          </a:xfrm>
          <a:prstGeom prst="rect">
            <a:avLst/>
          </a:prstGeom>
          <a:noFill/>
          <a:ln w="9525">
            <a:noFill/>
            <a:miter lim="800000"/>
            <a:headEnd/>
            <a:tailEnd/>
          </a:ln>
        </p:spPr>
      </p:pic>
      <p:pic>
        <p:nvPicPr>
          <p:cNvPr id="2053" name="Picture 5"/>
          <p:cNvPicPr>
            <a:picLocks noChangeAspect="1" noChangeArrowheads="1"/>
          </p:cNvPicPr>
          <p:nvPr/>
        </p:nvPicPr>
        <p:blipFill>
          <a:blip r:embed="rId3" cstate="print"/>
          <a:srcRect/>
          <a:stretch>
            <a:fillRect/>
          </a:stretch>
        </p:blipFill>
        <p:spPr bwMode="auto">
          <a:xfrm>
            <a:off x="4381500" y="1524000"/>
            <a:ext cx="4152900" cy="3276600"/>
          </a:xfrm>
          <a:prstGeom prst="rect">
            <a:avLst/>
          </a:prstGeom>
          <a:noFill/>
          <a:ln w="9525">
            <a:noFill/>
            <a:miter lim="800000"/>
            <a:headEnd/>
            <a:tailEnd/>
          </a:ln>
        </p:spPr>
      </p:pic>
    </p:spTree>
    <p:extLst>
      <p:ext uri="{BB962C8B-B14F-4D97-AF65-F5344CB8AC3E}">
        <p14:creationId xmlns:p14="http://schemas.microsoft.com/office/powerpoint/2010/main" xmlns="" val="3683824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52718"/>
            <a:ext cx="7715200" cy="1371600"/>
          </a:xfrm>
        </p:spPr>
        <p:txBody>
          <a:bodyPr>
            <a:normAutofit/>
          </a:bodyPr>
          <a:lstStyle/>
          <a:p>
            <a:r>
              <a:rPr lang="en-US" altLang="zh-CN" dirty="0" smtClean="0">
                <a:effectLst>
                  <a:outerShdw blurRad="38100" dist="38100" dir="2700000" algn="tl">
                    <a:srgbClr val="000000">
                      <a:alpha val="43137"/>
                    </a:srgbClr>
                  </a:outerShdw>
                </a:effectLst>
              </a:rPr>
              <a:t>Model of design in old days </a:t>
            </a:r>
            <a:endParaRPr lang="zh-CN" altLang="en-US" dirty="0">
              <a:effectLst>
                <a:outerShdw blurRad="38100" dist="38100" dir="2700000" algn="tl">
                  <a:srgbClr val="000000">
                    <a:alpha val="43137"/>
                  </a:srgbClr>
                </a:outerShdw>
              </a:effectLst>
            </a:endParaRPr>
          </a:p>
        </p:txBody>
      </p:sp>
      <p:sp>
        <p:nvSpPr>
          <p:cNvPr id="3" name="内容占位符 2"/>
          <p:cNvSpPr>
            <a:spLocks noGrp="1"/>
          </p:cNvSpPr>
          <p:nvPr>
            <p:ph idx="1"/>
          </p:nvPr>
        </p:nvSpPr>
        <p:spPr>
          <a:xfrm>
            <a:off x="457200" y="1752600"/>
            <a:ext cx="7715200" cy="4628728"/>
          </a:xfrm>
        </p:spPr>
        <p:txBody>
          <a:bodyPr/>
          <a:lstStyle/>
          <a:p>
            <a:endParaRPr lang="zh-CN" alt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1673899"/>
            <a:ext cx="8000379" cy="41395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745500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748584" cy="914400"/>
          </a:xfrm>
        </p:spPr>
        <p:txBody>
          <a:bodyPr/>
          <a:lstStyle/>
          <a:p>
            <a:r>
              <a:rPr lang="en-US" dirty="0" smtClean="0"/>
              <a:t>Some useful terms :</a:t>
            </a:r>
            <a:endParaRPr lang="en-US" dirty="0"/>
          </a:p>
        </p:txBody>
      </p:sp>
      <p:sp>
        <p:nvSpPr>
          <p:cNvPr id="4" name="Content Placeholder 3"/>
          <p:cNvSpPr>
            <a:spLocks noGrp="1"/>
          </p:cNvSpPr>
          <p:nvPr>
            <p:ph sz="half" idx="1"/>
          </p:nvPr>
        </p:nvSpPr>
        <p:spPr>
          <a:xfrm>
            <a:off x="761372" y="1676400"/>
            <a:ext cx="7696828" cy="3978146"/>
          </a:xfrm>
        </p:spPr>
        <p:txBody>
          <a:bodyPr>
            <a:normAutofit/>
          </a:bodyPr>
          <a:lstStyle/>
          <a:p>
            <a:r>
              <a:rPr lang="en-US" sz="2000" dirty="0" smtClean="0"/>
              <a:t>Spotlight : They are local, bright regions in an image that are ideally round and surrounded by relatively dark pixels.</a:t>
            </a:r>
          </a:p>
          <a:p>
            <a:endParaRPr lang="en-US" sz="2000" dirty="0" smtClean="0"/>
          </a:p>
          <a:p>
            <a:pPr>
              <a:buNone/>
            </a:pPr>
            <a:endParaRPr lang="en-US" sz="2000" dirty="0" smtClean="0"/>
          </a:p>
          <a:p>
            <a:r>
              <a:rPr lang="en-US" sz="2000" dirty="0" err="1" smtClean="0"/>
              <a:t>Thresholding</a:t>
            </a:r>
            <a:r>
              <a:rPr lang="en-US" sz="2000" dirty="0" smtClean="0"/>
              <a:t> : It is an important method for image segmentation in which pixels with similar brightness levels are grouped together.</a:t>
            </a:r>
            <a:endParaRPr lang="en-US" sz="2000" dirty="0"/>
          </a:p>
        </p:txBody>
      </p:sp>
    </p:spTree>
    <p:extLst>
      <p:ext uri="{BB962C8B-B14F-4D97-AF65-F5344CB8AC3E}">
        <p14:creationId xmlns:p14="http://schemas.microsoft.com/office/powerpoint/2010/main" xmlns="" val="29731756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748584" cy="914400"/>
          </a:xfrm>
        </p:spPr>
        <p:txBody>
          <a:bodyPr/>
          <a:lstStyle/>
          <a:p>
            <a:r>
              <a:rPr lang="en-US" dirty="0" smtClean="0"/>
              <a:t>Hardware part :</a:t>
            </a:r>
            <a:endParaRPr lang="en-US" dirty="0"/>
          </a:p>
        </p:txBody>
      </p:sp>
      <p:graphicFrame>
        <p:nvGraphicFramePr>
          <p:cNvPr id="5" name="Content Placeholder 4"/>
          <p:cNvGraphicFramePr>
            <a:graphicFrameLocks noGrp="1"/>
          </p:cNvGraphicFramePr>
          <p:nvPr>
            <p:ph sz="half" idx="1"/>
          </p:nvPr>
        </p:nvGraphicFramePr>
        <p:xfrm>
          <a:off x="762000" y="1524000"/>
          <a:ext cx="7696200" cy="4130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962400" y="1752600"/>
            <a:ext cx="4495800" cy="923330"/>
          </a:xfrm>
          <a:prstGeom prst="rect">
            <a:avLst/>
          </a:prstGeom>
          <a:noFill/>
        </p:spPr>
        <p:txBody>
          <a:bodyPr wrap="square" rtlCol="0">
            <a:spAutoFit/>
          </a:bodyPr>
          <a:lstStyle/>
          <a:p>
            <a:pPr>
              <a:buFont typeface="Arial" pitchFamily="34" charset="0"/>
              <a:buChar char="•"/>
            </a:pPr>
            <a:r>
              <a:rPr lang="en-US" dirty="0" smtClean="0"/>
              <a:t>Standard Video Camera</a:t>
            </a:r>
          </a:p>
          <a:p>
            <a:pPr>
              <a:buFont typeface="Arial" pitchFamily="34" charset="0"/>
              <a:buChar char="•"/>
            </a:pPr>
            <a:r>
              <a:rPr lang="en-US" dirty="0" smtClean="0"/>
              <a:t>Sensitive to visible light</a:t>
            </a:r>
          </a:p>
          <a:p>
            <a:pPr>
              <a:buFont typeface="Arial" pitchFamily="34" charset="0"/>
              <a:buChar char="•"/>
            </a:pPr>
            <a:r>
              <a:rPr lang="en-US" dirty="0" smtClean="0"/>
              <a:t>Recording grayscale images@25fps</a:t>
            </a:r>
            <a:endParaRPr lang="en-US" dirty="0"/>
          </a:p>
        </p:txBody>
      </p:sp>
      <p:sp>
        <p:nvSpPr>
          <p:cNvPr id="7" name="TextBox 6"/>
          <p:cNvSpPr txBox="1"/>
          <p:nvPr/>
        </p:nvSpPr>
        <p:spPr>
          <a:xfrm>
            <a:off x="4038600" y="3048000"/>
            <a:ext cx="4114800" cy="923330"/>
          </a:xfrm>
          <a:prstGeom prst="rect">
            <a:avLst/>
          </a:prstGeom>
          <a:noFill/>
        </p:spPr>
        <p:txBody>
          <a:bodyPr wrap="square" rtlCol="0">
            <a:spAutoFit/>
          </a:bodyPr>
          <a:lstStyle/>
          <a:p>
            <a:r>
              <a:rPr lang="en-US" dirty="0" smtClean="0"/>
              <a:t>These two processes extract all the spotlights from the image and produce a binary image.</a:t>
            </a:r>
            <a:endParaRPr lang="en-US" dirty="0"/>
          </a:p>
        </p:txBody>
      </p:sp>
      <p:sp>
        <p:nvSpPr>
          <p:cNvPr id="8" name="TextBox 7"/>
          <p:cNvSpPr txBox="1"/>
          <p:nvPr/>
        </p:nvSpPr>
        <p:spPr>
          <a:xfrm>
            <a:off x="4038600" y="4419600"/>
            <a:ext cx="4495800" cy="1323439"/>
          </a:xfrm>
          <a:prstGeom prst="rect">
            <a:avLst/>
          </a:prstGeom>
          <a:noFill/>
        </p:spPr>
        <p:txBody>
          <a:bodyPr wrap="square" rtlCol="0">
            <a:spAutoFit/>
          </a:bodyPr>
          <a:lstStyle/>
          <a:p>
            <a:pPr>
              <a:buFont typeface="Arial" pitchFamily="34" charset="0"/>
              <a:buChar char="•"/>
            </a:pPr>
            <a:r>
              <a:rPr lang="en-US" sz="1600" dirty="0" smtClean="0"/>
              <a:t>Searches the binary image for regions of   connected white pixels.</a:t>
            </a:r>
          </a:p>
          <a:p>
            <a:pPr>
              <a:buFont typeface="Arial" pitchFamily="34" charset="0"/>
              <a:buChar char="•"/>
            </a:pPr>
            <a:r>
              <a:rPr lang="en-US" sz="1600" dirty="0" smtClean="0"/>
              <a:t>Creates a label for each region.</a:t>
            </a:r>
          </a:p>
          <a:p>
            <a:pPr>
              <a:buFont typeface="Arial" pitchFamily="34" charset="0"/>
              <a:buChar char="•"/>
            </a:pPr>
            <a:r>
              <a:rPr lang="en-US" sz="1600" dirty="0" smtClean="0"/>
              <a:t>Provides the list of labels to the software.</a:t>
            </a:r>
            <a:endParaRPr lang="en-US" sz="1600" dirty="0"/>
          </a:p>
        </p:txBody>
      </p:sp>
    </p:spTree>
    <p:extLst>
      <p:ext uri="{BB962C8B-B14F-4D97-AF65-F5344CB8AC3E}">
        <p14:creationId xmlns:p14="http://schemas.microsoft.com/office/powerpoint/2010/main" xmlns="" val="34513197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1"/>
          </p:nvPr>
        </p:nvPicPr>
        <p:blipFill>
          <a:blip r:embed="rId2" cstate="print"/>
          <a:srcRect/>
          <a:stretch>
            <a:fillRect/>
          </a:stretch>
        </p:blipFill>
        <p:spPr bwMode="auto">
          <a:xfrm>
            <a:off x="685800" y="533400"/>
            <a:ext cx="3733800" cy="21336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724400" y="2514600"/>
            <a:ext cx="3810000" cy="2133600"/>
          </a:xfrm>
          <a:prstGeom prst="rect">
            <a:avLst/>
          </a:prstGeom>
          <a:noFill/>
          <a:ln w="9525">
            <a:noFill/>
            <a:miter lim="800000"/>
            <a:headEnd/>
            <a:tailEnd/>
          </a:ln>
        </p:spPr>
      </p:pic>
      <p:sp>
        <p:nvSpPr>
          <p:cNvPr id="9" name="TextBox 8"/>
          <p:cNvSpPr txBox="1"/>
          <p:nvPr/>
        </p:nvSpPr>
        <p:spPr>
          <a:xfrm>
            <a:off x="5410200" y="1143000"/>
            <a:ext cx="2133600" cy="646331"/>
          </a:xfrm>
          <a:prstGeom prst="rect">
            <a:avLst/>
          </a:prstGeom>
          <a:noFill/>
          <a:ln>
            <a:solidFill>
              <a:schemeClr val="tx1"/>
            </a:solidFill>
          </a:ln>
        </p:spPr>
        <p:txBody>
          <a:bodyPr wrap="square" rtlCol="0">
            <a:spAutoFit/>
          </a:bodyPr>
          <a:lstStyle/>
          <a:p>
            <a:r>
              <a:rPr lang="en-US" dirty="0" smtClean="0"/>
              <a:t>Spotlight Engine + </a:t>
            </a:r>
            <a:r>
              <a:rPr lang="en-US" dirty="0" err="1" smtClean="0"/>
              <a:t>Thresholding</a:t>
            </a:r>
            <a:endParaRPr lang="en-US" dirty="0"/>
          </a:p>
        </p:txBody>
      </p:sp>
      <p:sp>
        <p:nvSpPr>
          <p:cNvPr id="10" name="TextBox 9"/>
          <p:cNvSpPr txBox="1"/>
          <p:nvPr/>
        </p:nvSpPr>
        <p:spPr>
          <a:xfrm>
            <a:off x="914400" y="3429000"/>
            <a:ext cx="2057400" cy="369332"/>
          </a:xfrm>
          <a:prstGeom prst="rect">
            <a:avLst/>
          </a:prstGeom>
          <a:noFill/>
          <a:ln>
            <a:solidFill>
              <a:schemeClr val="tx1"/>
            </a:solidFill>
          </a:ln>
        </p:spPr>
        <p:txBody>
          <a:bodyPr wrap="square" rtlCol="0">
            <a:spAutoFit/>
          </a:bodyPr>
          <a:lstStyle/>
          <a:p>
            <a:r>
              <a:rPr lang="en-US" dirty="0" smtClean="0"/>
              <a:t>Labeling Engine</a:t>
            </a:r>
            <a:endParaRPr lang="en-US" dirty="0"/>
          </a:p>
        </p:txBody>
      </p:sp>
      <p:sp>
        <p:nvSpPr>
          <p:cNvPr id="22" name="TextBox 21"/>
          <p:cNvSpPr txBox="1"/>
          <p:nvPr/>
        </p:nvSpPr>
        <p:spPr>
          <a:xfrm>
            <a:off x="990600" y="5029200"/>
            <a:ext cx="1981200" cy="369332"/>
          </a:xfrm>
          <a:prstGeom prst="rect">
            <a:avLst/>
          </a:prstGeom>
          <a:noFill/>
        </p:spPr>
        <p:txBody>
          <a:bodyPr wrap="square" rtlCol="0">
            <a:spAutoFit/>
          </a:bodyPr>
          <a:lstStyle/>
          <a:p>
            <a:r>
              <a:rPr lang="en-US" dirty="0" smtClean="0"/>
              <a:t>List of Labels</a:t>
            </a:r>
          </a:p>
        </p:txBody>
      </p:sp>
      <p:sp>
        <p:nvSpPr>
          <p:cNvPr id="23" name="Right Arrow 22"/>
          <p:cNvSpPr/>
          <p:nvPr/>
        </p:nvSpPr>
        <p:spPr>
          <a:xfrm>
            <a:off x="4419600" y="1371600"/>
            <a:ext cx="990600" cy="3048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Down Arrow 24"/>
          <p:cNvSpPr/>
          <p:nvPr/>
        </p:nvSpPr>
        <p:spPr>
          <a:xfrm flipH="1">
            <a:off x="6400799" y="1828800"/>
            <a:ext cx="304801" cy="6858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p:cNvSpPr/>
          <p:nvPr/>
        </p:nvSpPr>
        <p:spPr>
          <a:xfrm rot="10800000">
            <a:off x="2971800" y="3505200"/>
            <a:ext cx="1752600" cy="228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a:off x="1600200" y="3810000"/>
            <a:ext cx="381000" cy="12192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7140002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824784" cy="914400"/>
          </a:xfrm>
        </p:spPr>
        <p:txBody>
          <a:bodyPr/>
          <a:lstStyle/>
          <a:p>
            <a:r>
              <a:rPr lang="en-US" dirty="0" smtClean="0"/>
              <a:t>Spotlight Engine :</a:t>
            </a:r>
            <a:endParaRPr lang="en-US" dirty="0"/>
          </a:p>
        </p:txBody>
      </p:sp>
      <p:sp>
        <p:nvSpPr>
          <p:cNvPr id="4" name="Content Placeholder 3"/>
          <p:cNvSpPr>
            <a:spLocks noGrp="1"/>
          </p:cNvSpPr>
          <p:nvPr>
            <p:ph sz="half" idx="1"/>
          </p:nvPr>
        </p:nvSpPr>
        <p:spPr>
          <a:xfrm>
            <a:off x="685800" y="1600200"/>
            <a:ext cx="7620000" cy="3962402"/>
          </a:xfrm>
        </p:spPr>
        <p:txBody>
          <a:bodyPr>
            <a:normAutofit lnSpcReduction="10000"/>
          </a:bodyPr>
          <a:lstStyle/>
          <a:p>
            <a:pPr>
              <a:buFont typeface="Arial" pitchFamily="34" charset="0"/>
              <a:buChar char="•"/>
            </a:pPr>
            <a:r>
              <a:rPr lang="en-US" sz="1800" dirty="0" smtClean="0"/>
              <a:t>It scans the image and filters out the spotlights.</a:t>
            </a:r>
          </a:p>
          <a:p>
            <a:pPr>
              <a:buFont typeface="Arial" pitchFamily="34" charset="0"/>
              <a:buChar char="•"/>
            </a:pPr>
            <a:endParaRPr lang="en-US" sz="1800" dirty="0" smtClean="0"/>
          </a:p>
          <a:p>
            <a:pPr>
              <a:buFont typeface="Arial" pitchFamily="34" charset="0"/>
              <a:buChar char="•"/>
            </a:pPr>
            <a:r>
              <a:rPr lang="en-US" sz="1800" dirty="0" smtClean="0"/>
              <a:t>Input – grayscale image, Output – Binary bitmap(</a:t>
            </a:r>
            <a:r>
              <a:rPr lang="en-US" sz="1800" dirty="0" err="1" smtClean="0"/>
              <a:t>Black&amp;White</a:t>
            </a:r>
            <a:r>
              <a:rPr lang="en-US" sz="1800" dirty="0" smtClean="0"/>
              <a:t>)</a:t>
            </a:r>
          </a:p>
          <a:p>
            <a:pPr>
              <a:buFont typeface="Arial" pitchFamily="34" charset="0"/>
              <a:buChar char="•"/>
            </a:pPr>
            <a:endParaRPr lang="en-US" sz="1800" dirty="0" smtClean="0"/>
          </a:p>
          <a:p>
            <a:pPr>
              <a:buFont typeface="Arial" pitchFamily="34" charset="0"/>
              <a:buChar char="•"/>
            </a:pPr>
            <a:r>
              <a:rPr lang="en-US" sz="1800" dirty="0" smtClean="0"/>
              <a:t>Previous algorithms use just </a:t>
            </a:r>
            <a:r>
              <a:rPr lang="en-US" sz="1800" b="1" dirty="0" err="1" smtClean="0"/>
              <a:t>Thresholding</a:t>
            </a:r>
            <a:r>
              <a:rPr lang="en-US" sz="1800" dirty="0" smtClean="0"/>
              <a:t> to do this.</a:t>
            </a:r>
          </a:p>
          <a:p>
            <a:pPr>
              <a:buNone/>
            </a:pPr>
            <a:r>
              <a:rPr lang="en-US" sz="1800" dirty="0" smtClean="0"/>
              <a:t>   </a:t>
            </a:r>
            <a:r>
              <a:rPr lang="en-US" sz="1800" b="1" dirty="0" smtClean="0"/>
              <a:t>Drawback</a:t>
            </a:r>
            <a:r>
              <a:rPr lang="en-US" sz="1800" dirty="0" smtClean="0"/>
              <a:t> – it does not consider the shape and size of the bright objects and therefore </a:t>
            </a:r>
            <a:r>
              <a:rPr lang="en-US" sz="1800" b="1" dirty="0" smtClean="0"/>
              <a:t>cannot distinguish taillights from lane markers, reflecting traffic signs or bright tunnel exit.</a:t>
            </a:r>
          </a:p>
          <a:p>
            <a:pPr>
              <a:buNone/>
            </a:pPr>
            <a:endParaRPr lang="en-US" sz="1800" b="1" dirty="0" smtClean="0"/>
          </a:p>
          <a:p>
            <a:pPr>
              <a:buFont typeface="Arial" pitchFamily="34" charset="0"/>
              <a:buChar char="•"/>
            </a:pPr>
            <a:r>
              <a:rPr lang="en-US" sz="1800" dirty="0" smtClean="0"/>
              <a:t>Proposed algorithm overcomes that by applying a simple shape filter.</a:t>
            </a:r>
          </a:p>
        </p:txBody>
      </p:sp>
    </p:spTree>
    <p:extLst>
      <p:ext uri="{BB962C8B-B14F-4D97-AF65-F5344CB8AC3E}">
        <p14:creationId xmlns:p14="http://schemas.microsoft.com/office/powerpoint/2010/main" xmlns="" val="19764784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748584" cy="914400"/>
          </a:xfrm>
        </p:spPr>
        <p:txBody>
          <a:bodyPr/>
          <a:lstStyle/>
          <a:p>
            <a:r>
              <a:rPr lang="en-US" dirty="0" smtClean="0"/>
              <a:t>Masks : </a:t>
            </a:r>
            <a:endParaRPr lang="en-US" dirty="0"/>
          </a:p>
        </p:txBody>
      </p:sp>
      <p:pic>
        <p:nvPicPr>
          <p:cNvPr id="4100" name="Picture 4"/>
          <p:cNvPicPr>
            <a:picLocks noChangeAspect="1" noChangeArrowheads="1"/>
          </p:cNvPicPr>
          <p:nvPr/>
        </p:nvPicPr>
        <p:blipFill>
          <a:blip r:embed="rId3" cstate="print"/>
          <a:srcRect/>
          <a:stretch>
            <a:fillRect/>
          </a:stretch>
        </p:blipFill>
        <p:spPr bwMode="auto">
          <a:xfrm>
            <a:off x="990600" y="1600201"/>
            <a:ext cx="2209800" cy="1752600"/>
          </a:xfrm>
          <a:prstGeom prst="rect">
            <a:avLst/>
          </a:prstGeom>
          <a:noFill/>
          <a:ln w="9525">
            <a:noFill/>
            <a:miter lim="800000"/>
            <a:headEnd/>
            <a:tailEnd/>
          </a:ln>
        </p:spPr>
      </p:pic>
      <p:pic>
        <p:nvPicPr>
          <p:cNvPr id="4101" name="Picture 5"/>
          <p:cNvPicPr>
            <a:picLocks noChangeAspect="1" noChangeArrowheads="1"/>
          </p:cNvPicPr>
          <p:nvPr/>
        </p:nvPicPr>
        <p:blipFill>
          <a:blip r:embed="rId4" cstate="print"/>
          <a:srcRect/>
          <a:stretch>
            <a:fillRect/>
          </a:stretch>
        </p:blipFill>
        <p:spPr bwMode="auto">
          <a:xfrm>
            <a:off x="4876800" y="1600200"/>
            <a:ext cx="2133600" cy="1752600"/>
          </a:xfrm>
          <a:prstGeom prst="rect">
            <a:avLst/>
          </a:prstGeom>
          <a:noFill/>
          <a:ln w="9525">
            <a:noFill/>
            <a:miter lim="800000"/>
            <a:headEnd/>
            <a:tailEnd/>
          </a:ln>
        </p:spPr>
      </p:pic>
      <p:pic>
        <p:nvPicPr>
          <p:cNvPr id="4102" name="Picture 6"/>
          <p:cNvPicPr>
            <a:picLocks noChangeAspect="1" noChangeArrowheads="1"/>
          </p:cNvPicPr>
          <p:nvPr/>
        </p:nvPicPr>
        <p:blipFill>
          <a:blip r:embed="rId5" cstate="print"/>
          <a:srcRect/>
          <a:stretch>
            <a:fillRect/>
          </a:stretch>
        </p:blipFill>
        <p:spPr bwMode="auto">
          <a:xfrm>
            <a:off x="914400" y="3962400"/>
            <a:ext cx="4086225" cy="228600"/>
          </a:xfrm>
          <a:prstGeom prst="rect">
            <a:avLst/>
          </a:prstGeom>
          <a:noFill/>
          <a:ln w="9525">
            <a:noFill/>
            <a:miter lim="800000"/>
            <a:headEnd/>
            <a:tailEnd/>
          </a:ln>
        </p:spPr>
      </p:pic>
      <p:sp>
        <p:nvSpPr>
          <p:cNvPr id="11" name="TextBox 10"/>
          <p:cNvSpPr txBox="1"/>
          <p:nvPr/>
        </p:nvSpPr>
        <p:spPr>
          <a:xfrm>
            <a:off x="990600" y="3505200"/>
            <a:ext cx="6248400" cy="369332"/>
          </a:xfrm>
          <a:prstGeom prst="rect">
            <a:avLst/>
          </a:prstGeom>
          <a:noFill/>
        </p:spPr>
        <p:txBody>
          <a:bodyPr wrap="square" rtlCol="0">
            <a:spAutoFit/>
          </a:bodyPr>
          <a:lstStyle/>
          <a:p>
            <a:r>
              <a:rPr lang="en-US" dirty="0" smtClean="0"/>
              <a:t>For Cp to be a spotlight pixel :</a:t>
            </a:r>
            <a:endParaRPr lang="en-US" dirty="0"/>
          </a:p>
        </p:txBody>
      </p:sp>
      <p:pic>
        <p:nvPicPr>
          <p:cNvPr id="4103" name="Picture 7"/>
          <p:cNvPicPr>
            <a:picLocks noChangeAspect="1" noChangeArrowheads="1"/>
          </p:cNvPicPr>
          <p:nvPr/>
        </p:nvPicPr>
        <p:blipFill>
          <a:blip r:embed="rId6" cstate="print"/>
          <a:srcRect/>
          <a:stretch>
            <a:fillRect/>
          </a:stretch>
        </p:blipFill>
        <p:spPr bwMode="auto">
          <a:xfrm>
            <a:off x="1143000" y="4267200"/>
            <a:ext cx="2057400" cy="1730829"/>
          </a:xfrm>
          <a:prstGeom prst="rect">
            <a:avLst/>
          </a:prstGeom>
          <a:noFill/>
          <a:ln w="9525">
            <a:noFill/>
            <a:miter lim="800000"/>
            <a:headEnd/>
            <a:tailEnd/>
          </a:ln>
        </p:spPr>
      </p:pic>
      <p:pic>
        <p:nvPicPr>
          <p:cNvPr id="4104" name="Picture 8"/>
          <p:cNvPicPr>
            <a:picLocks noChangeAspect="1" noChangeArrowheads="1"/>
          </p:cNvPicPr>
          <p:nvPr/>
        </p:nvPicPr>
        <p:blipFill>
          <a:blip r:embed="rId7" cstate="print"/>
          <a:srcRect/>
          <a:stretch>
            <a:fillRect/>
          </a:stretch>
        </p:blipFill>
        <p:spPr bwMode="auto">
          <a:xfrm>
            <a:off x="5181600" y="4267200"/>
            <a:ext cx="1924180" cy="1752600"/>
          </a:xfrm>
          <a:prstGeom prst="rect">
            <a:avLst/>
          </a:prstGeom>
          <a:noFill/>
          <a:ln w="9525">
            <a:noFill/>
            <a:miter lim="800000"/>
            <a:headEnd/>
            <a:tailEnd/>
          </a:ln>
        </p:spPr>
      </p:pic>
    </p:spTree>
    <p:extLst>
      <p:ext uri="{BB962C8B-B14F-4D97-AF65-F5344CB8AC3E}">
        <p14:creationId xmlns:p14="http://schemas.microsoft.com/office/powerpoint/2010/main" xmlns="" val="21847365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824784" cy="914400"/>
          </a:xfrm>
        </p:spPr>
        <p:txBody>
          <a:bodyPr/>
          <a:lstStyle/>
          <a:p>
            <a:r>
              <a:rPr lang="en-US" dirty="0" smtClean="0"/>
              <a:t>Labeling Engine :</a:t>
            </a:r>
            <a:endParaRPr lang="en-US" dirty="0"/>
          </a:p>
        </p:txBody>
      </p:sp>
      <p:sp>
        <p:nvSpPr>
          <p:cNvPr id="4" name="Content Placeholder 3"/>
          <p:cNvSpPr>
            <a:spLocks noGrp="1"/>
          </p:cNvSpPr>
          <p:nvPr>
            <p:ph sz="half" idx="1"/>
          </p:nvPr>
        </p:nvSpPr>
        <p:spPr>
          <a:xfrm>
            <a:off x="761372" y="1524000"/>
            <a:ext cx="7696828" cy="4130546"/>
          </a:xfrm>
        </p:spPr>
        <p:txBody>
          <a:bodyPr/>
          <a:lstStyle/>
          <a:p>
            <a:r>
              <a:rPr lang="en-US" sz="1800" dirty="0" smtClean="0"/>
              <a:t>Input – Binary bitmap, Output – List of labels, one label for every spotlight.</a:t>
            </a:r>
          </a:p>
          <a:p>
            <a:r>
              <a:rPr lang="en-US" sz="1800" dirty="0" smtClean="0"/>
              <a:t>It searches for regions of connected 1-pixels.</a:t>
            </a:r>
          </a:p>
          <a:p>
            <a:r>
              <a:rPr lang="en-US" sz="1800" dirty="0" smtClean="0"/>
              <a:t>It gives a single label to every group of connected 1-pixels</a:t>
            </a:r>
            <a:r>
              <a:rPr lang="en-US" sz="1800" dirty="0" smtClean="0"/>
              <a:t>.</a:t>
            </a:r>
          </a:p>
          <a:p>
            <a:r>
              <a:rPr lang="en-US" sz="1800" dirty="0" smtClean="0"/>
              <a:t>All 1-pixels not connected to each other should have a different label.</a:t>
            </a:r>
          </a:p>
          <a:p>
            <a:r>
              <a:rPr lang="en-US" sz="1800" dirty="0" smtClean="0"/>
              <a:t>All 0-pixels are ignored. They form the background.</a:t>
            </a:r>
            <a:endParaRPr lang="en-US" sz="1800" dirty="0" smtClean="0"/>
          </a:p>
          <a:p>
            <a:r>
              <a:rPr lang="en-US" sz="1800" dirty="0" smtClean="0"/>
              <a:t>Then it provides this list of labels to the software. The information it provides includes :</a:t>
            </a:r>
          </a:p>
          <a:p>
            <a:pPr marL="400050" indent="-400050">
              <a:buFont typeface="+mj-lt"/>
              <a:buAutoNum type="romanUcPeriod"/>
            </a:pPr>
            <a:r>
              <a:rPr lang="en-US" sz="1800" dirty="0" smtClean="0"/>
              <a:t>    Bounding rectangle</a:t>
            </a:r>
          </a:p>
          <a:p>
            <a:pPr marL="400050" indent="-400050">
              <a:buFont typeface="+mj-lt"/>
              <a:buAutoNum type="romanUcPeriod"/>
            </a:pPr>
            <a:r>
              <a:rPr lang="en-US" sz="1800" dirty="0" smtClean="0"/>
              <a:t>    Position in the image</a:t>
            </a:r>
          </a:p>
          <a:p>
            <a:pPr marL="400050" indent="-400050">
              <a:buFont typeface="+mj-lt"/>
              <a:buAutoNum type="romanUcPeriod"/>
            </a:pPr>
            <a:r>
              <a:rPr lang="en-US" sz="1800" dirty="0" smtClean="0"/>
              <a:t>    Total brightness </a:t>
            </a:r>
          </a:p>
          <a:p>
            <a:pPr marL="400050" indent="-400050">
              <a:buFont typeface="+mj-lt"/>
              <a:buAutoNum type="romanUcPeriod"/>
            </a:pPr>
            <a:r>
              <a:rPr lang="en-US" sz="1800" dirty="0" smtClean="0"/>
              <a:t>    Number of pixels (size)</a:t>
            </a:r>
            <a:endParaRPr lang="en-US" sz="1800" dirty="0"/>
          </a:p>
        </p:txBody>
      </p:sp>
    </p:spTree>
    <p:extLst>
      <p:ext uri="{BB962C8B-B14F-4D97-AF65-F5344CB8AC3E}">
        <p14:creationId xmlns:p14="http://schemas.microsoft.com/office/powerpoint/2010/main" xmlns="" val="15803395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824784" cy="914400"/>
          </a:xfrm>
        </p:spPr>
        <p:txBody>
          <a:bodyPr/>
          <a:lstStyle/>
          <a:p>
            <a:r>
              <a:rPr lang="en-US" dirty="0" smtClean="0"/>
              <a:t>Software portion : </a:t>
            </a:r>
            <a:endParaRPr lang="en-US" dirty="0"/>
          </a:p>
        </p:txBody>
      </p:sp>
      <p:pic>
        <p:nvPicPr>
          <p:cNvPr id="5123" name="Picture 3"/>
          <p:cNvPicPr>
            <a:picLocks noChangeAspect="1" noChangeArrowheads="1"/>
          </p:cNvPicPr>
          <p:nvPr/>
        </p:nvPicPr>
        <p:blipFill>
          <a:blip r:embed="rId2" cstate="print"/>
          <a:srcRect/>
          <a:stretch>
            <a:fillRect/>
          </a:stretch>
        </p:blipFill>
        <p:spPr bwMode="auto">
          <a:xfrm>
            <a:off x="685800" y="1447800"/>
            <a:ext cx="7848600" cy="4143375"/>
          </a:xfrm>
          <a:prstGeom prst="rect">
            <a:avLst/>
          </a:prstGeom>
          <a:noFill/>
          <a:ln w="9525">
            <a:noFill/>
            <a:miter lim="800000"/>
            <a:headEnd/>
            <a:tailEnd/>
          </a:ln>
        </p:spPr>
      </p:pic>
    </p:spTree>
    <p:extLst>
      <p:ext uri="{BB962C8B-B14F-4D97-AF65-F5344CB8AC3E}">
        <p14:creationId xmlns:p14="http://schemas.microsoft.com/office/powerpoint/2010/main" xmlns="" val="22324980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533400"/>
            <a:ext cx="8183880" cy="1051560"/>
          </a:xfrm>
        </p:spPr>
        <p:txBody>
          <a:bodyPr/>
          <a:lstStyle/>
          <a:p>
            <a:r>
              <a:rPr lang="en-US" dirty="0" smtClean="0"/>
              <a:t>Determining Static lights : </a:t>
            </a:r>
            <a:endParaRPr lang="en-US" dirty="0"/>
          </a:p>
        </p:txBody>
      </p:sp>
      <p:sp>
        <p:nvSpPr>
          <p:cNvPr id="6" name="Content Placeholder 5"/>
          <p:cNvSpPr>
            <a:spLocks noGrp="1"/>
          </p:cNvSpPr>
          <p:nvPr>
            <p:ph idx="1"/>
          </p:nvPr>
        </p:nvSpPr>
        <p:spPr>
          <a:xfrm>
            <a:off x="381000" y="1828800"/>
            <a:ext cx="8183880" cy="4187952"/>
          </a:xfrm>
        </p:spPr>
        <p:txBody>
          <a:bodyPr>
            <a:normAutofit/>
          </a:bodyPr>
          <a:lstStyle/>
          <a:p>
            <a:pPr>
              <a:buFont typeface="Arial" pitchFamily="34" charset="0"/>
              <a:buChar char="•"/>
            </a:pPr>
            <a:r>
              <a:rPr lang="en-US" sz="1800" dirty="0" smtClean="0"/>
              <a:t>This tries to filter out lights which do not move relative to the road like: </a:t>
            </a:r>
          </a:p>
          <a:p>
            <a:pPr marL="400050" indent="-400050">
              <a:buFont typeface="+mj-lt"/>
              <a:buAutoNum type="romanUcPeriod"/>
            </a:pPr>
            <a:r>
              <a:rPr lang="en-US" sz="1800" dirty="0" smtClean="0"/>
              <a:t>  Tunnel lighting</a:t>
            </a:r>
          </a:p>
          <a:p>
            <a:pPr marL="571500" indent="-571500">
              <a:buFont typeface="+mj-lt"/>
              <a:buAutoNum type="romanUcPeriod"/>
            </a:pPr>
            <a:r>
              <a:rPr lang="en-US" sz="1800" dirty="0" smtClean="0"/>
              <a:t>Lit road signs </a:t>
            </a:r>
          </a:p>
          <a:p>
            <a:pPr marL="571500" indent="-571500">
              <a:buFont typeface="+mj-lt"/>
              <a:buAutoNum type="romanUcPeriod"/>
            </a:pPr>
            <a:r>
              <a:rPr lang="en-US" sz="1800" dirty="0" smtClean="0"/>
              <a:t>Reflections</a:t>
            </a:r>
          </a:p>
          <a:p>
            <a:pPr marL="571500" indent="-571500">
              <a:buFont typeface="Arial" pitchFamily="34" charset="0"/>
              <a:buChar char="•"/>
            </a:pPr>
            <a:endParaRPr lang="en-US" sz="1800" dirty="0" smtClean="0"/>
          </a:p>
          <a:p>
            <a:pPr marL="571500" indent="-571500">
              <a:buFont typeface="Arial" pitchFamily="34" charset="0"/>
              <a:buChar char="•"/>
            </a:pPr>
            <a:r>
              <a:rPr lang="en-US" sz="1800" dirty="0" smtClean="0"/>
              <a:t> They track motion vectors using light tracking to determine static </a:t>
            </a:r>
            <a:r>
              <a:rPr lang="en-US" sz="1800" dirty="0" smtClean="0"/>
              <a:t>lights.</a:t>
            </a:r>
          </a:p>
          <a:p>
            <a:pPr marL="571500" indent="-571500">
              <a:buFont typeface="Arial" pitchFamily="34" charset="0"/>
              <a:buChar char="•"/>
            </a:pPr>
            <a:endParaRPr lang="en-US" sz="1800" dirty="0" smtClean="0"/>
          </a:p>
          <a:p>
            <a:pPr marL="571500" indent="-571500">
              <a:buFont typeface="Arial" pitchFamily="34" charset="0"/>
              <a:buChar char="•"/>
            </a:pPr>
            <a:r>
              <a:rPr lang="en-US" sz="1800" dirty="0" smtClean="0"/>
              <a:t>Assumption : Vanishing point remains stationary. Holds for straight roads in a tunnel.</a:t>
            </a:r>
            <a:endParaRPr lang="en-US" sz="1800" dirty="0" smtClean="0"/>
          </a:p>
          <a:p>
            <a:pPr marL="571500" indent="-571500">
              <a:buNone/>
            </a:pPr>
            <a:endParaRPr lang="en-US" sz="1800" dirty="0"/>
          </a:p>
        </p:txBody>
      </p:sp>
    </p:spTree>
    <p:extLst>
      <p:ext uri="{BB962C8B-B14F-4D97-AF65-F5344CB8AC3E}">
        <p14:creationId xmlns:p14="http://schemas.microsoft.com/office/powerpoint/2010/main" xmlns="" val="26828302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533400"/>
            <a:ext cx="7824784" cy="914400"/>
          </a:xfrm>
        </p:spPr>
        <p:txBody>
          <a:bodyPr>
            <a:normAutofit/>
          </a:bodyPr>
          <a:lstStyle/>
          <a:p>
            <a:r>
              <a:rPr lang="en-US" dirty="0" smtClean="0"/>
              <a:t>Finding light pairs to characterize as taillights :</a:t>
            </a:r>
            <a:endParaRPr lang="en-US" dirty="0"/>
          </a:p>
        </p:txBody>
      </p:sp>
      <p:sp>
        <p:nvSpPr>
          <p:cNvPr id="5" name="Content Placeholder 4"/>
          <p:cNvSpPr>
            <a:spLocks noGrp="1"/>
          </p:cNvSpPr>
          <p:nvPr>
            <p:ph sz="half" idx="1"/>
          </p:nvPr>
        </p:nvSpPr>
        <p:spPr>
          <a:xfrm>
            <a:off x="761372" y="1600200"/>
            <a:ext cx="7696828" cy="4054346"/>
          </a:xfrm>
        </p:spPr>
        <p:txBody>
          <a:bodyPr/>
          <a:lstStyle/>
          <a:p>
            <a:r>
              <a:rPr lang="en-US" sz="1800" dirty="0" smtClean="0"/>
              <a:t>All possible combinations of lights are </a:t>
            </a:r>
            <a:r>
              <a:rPr lang="en-US" sz="1800" dirty="0" smtClean="0"/>
              <a:t>formed(</a:t>
            </a:r>
            <a:r>
              <a:rPr lang="en-US" sz="1800" baseline="30000" dirty="0" smtClean="0"/>
              <a:t>N</a:t>
            </a:r>
            <a:r>
              <a:rPr lang="en-US" sz="1800" dirty="0" smtClean="0"/>
              <a:t>C</a:t>
            </a:r>
            <a:r>
              <a:rPr lang="en-US" sz="1800" baseline="-25000" dirty="0" smtClean="0"/>
              <a:t>2</a:t>
            </a:r>
            <a:r>
              <a:rPr lang="en-US" sz="1800" dirty="0" smtClean="0"/>
              <a:t>). </a:t>
            </a:r>
            <a:endParaRPr lang="en-US" sz="1800" dirty="0" smtClean="0"/>
          </a:p>
          <a:p>
            <a:r>
              <a:rPr lang="en-US" sz="1800" dirty="0" smtClean="0"/>
              <a:t>Combinations in which the lights are too far apart in the y direction are </a:t>
            </a:r>
            <a:r>
              <a:rPr lang="en-US" sz="1800" dirty="0" smtClean="0"/>
              <a:t>removed (less than 2N remained in all cases).</a:t>
            </a:r>
            <a:endParaRPr lang="en-US" sz="1800" dirty="0" smtClean="0"/>
          </a:p>
          <a:p>
            <a:r>
              <a:rPr lang="en-US" sz="1800" dirty="0" smtClean="0"/>
              <a:t>Then for each potential combination several properties are tested :</a:t>
            </a:r>
          </a:p>
          <a:p>
            <a:pPr marL="400050" indent="-400050">
              <a:buFont typeface="+mj-lt"/>
              <a:buAutoNum type="romanUcPeriod"/>
            </a:pPr>
            <a:r>
              <a:rPr lang="en-US" sz="1800" dirty="0" smtClean="0"/>
              <a:t>Distance of lights in the y direction</a:t>
            </a:r>
          </a:p>
          <a:p>
            <a:pPr marL="400050" indent="-400050">
              <a:buFont typeface="+mj-lt"/>
              <a:buAutoNum type="romanUcPeriod"/>
            </a:pPr>
            <a:r>
              <a:rPr lang="en-US" sz="1800" dirty="0" smtClean="0"/>
              <a:t>Distance of lights in the x direction</a:t>
            </a:r>
          </a:p>
          <a:p>
            <a:pPr marL="400050" indent="-400050">
              <a:buFont typeface="+mj-lt"/>
              <a:buAutoNum type="romanUcPeriod"/>
            </a:pPr>
            <a:r>
              <a:rPr lang="en-US" sz="1800" dirty="0" smtClean="0"/>
              <a:t>Ratio of brightness</a:t>
            </a:r>
          </a:p>
          <a:p>
            <a:pPr marL="400050" indent="-400050">
              <a:buFont typeface="+mj-lt"/>
              <a:buAutoNum type="romanUcPeriod"/>
            </a:pPr>
            <a:r>
              <a:rPr lang="en-US" sz="1800" dirty="0" smtClean="0"/>
              <a:t>Existence of additional light between the pair </a:t>
            </a:r>
          </a:p>
          <a:p>
            <a:pPr marL="400050" indent="-400050">
              <a:buFont typeface="+mj-lt"/>
              <a:buAutoNum type="romanUcPeriod"/>
            </a:pPr>
            <a:r>
              <a:rPr lang="en-US" sz="1800" dirty="0" smtClean="0"/>
              <a:t>License plate visibility </a:t>
            </a:r>
          </a:p>
          <a:p>
            <a:pPr marL="400050" indent="-400050">
              <a:buFont typeface="+mj-lt"/>
              <a:buAutoNum type="romanUcPeriod"/>
            </a:pPr>
            <a:r>
              <a:rPr lang="en-US" sz="1800" dirty="0" smtClean="0"/>
              <a:t>Temporal continuity</a:t>
            </a:r>
          </a:p>
        </p:txBody>
      </p:sp>
    </p:spTree>
    <p:extLst>
      <p:ext uri="{BB962C8B-B14F-4D97-AF65-F5344CB8AC3E}">
        <p14:creationId xmlns:p14="http://schemas.microsoft.com/office/powerpoint/2010/main" xmlns="" val="11874961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824784" cy="914400"/>
          </a:xfrm>
        </p:spPr>
        <p:txBody>
          <a:bodyPr/>
          <a:lstStyle/>
          <a:p>
            <a:r>
              <a:rPr lang="en-US" dirty="0" smtClean="0"/>
              <a:t>System Implementation :</a:t>
            </a:r>
            <a:endParaRPr lang="en-US" dirty="0"/>
          </a:p>
        </p:txBody>
      </p:sp>
      <p:sp>
        <p:nvSpPr>
          <p:cNvPr id="4" name="Content Placeholder 3"/>
          <p:cNvSpPr>
            <a:spLocks noGrp="1"/>
          </p:cNvSpPr>
          <p:nvPr>
            <p:ph sz="half" idx="1"/>
          </p:nvPr>
        </p:nvSpPr>
        <p:spPr>
          <a:xfrm>
            <a:off x="761372" y="1676400"/>
            <a:ext cx="7773028" cy="2362200"/>
          </a:xfrm>
        </p:spPr>
        <p:txBody>
          <a:bodyPr>
            <a:normAutofit lnSpcReduction="10000"/>
          </a:bodyPr>
          <a:lstStyle/>
          <a:p>
            <a:r>
              <a:rPr lang="en-US" sz="1800" dirty="0" smtClean="0"/>
              <a:t>System was implemented on an ML310 evaluation board with a Xilinx </a:t>
            </a:r>
            <a:r>
              <a:rPr lang="en-US" sz="1800" dirty="0" err="1" smtClean="0"/>
              <a:t>Virtex</a:t>
            </a:r>
            <a:r>
              <a:rPr lang="en-US" sz="1800" dirty="0" smtClean="0"/>
              <a:t>-II pro FPGA.</a:t>
            </a:r>
          </a:p>
          <a:p>
            <a:r>
              <a:rPr lang="en-US" sz="1800" dirty="0" smtClean="0"/>
              <a:t>The FPGA also has 2 embedded 300MHz PowerPC CPU cores.</a:t>
            </a:r>
          </a:p>
          <a:p>
            <a:r>
              <a:rPr lang="en-US" sz="1800" dirty="0" smtClean="0"/>
              <a:t>A kernel driver was developed to provide access to Spotlight and </a:t>
            </a:r>
            <a:r>
              <a:rPr lang="en-US" sz="1800" dirty="0" err="1" smtClean="0"/>
              <a:t>Labelling</a:t>
            </a:r>
            <a:r>
              <a:rPr lang="en-US" sz="1800" dirty="0" smtClean="0"/>
              <a:t> Engines. </a:t>
            </a:r>
          </a:p>
          <a:p>
            <a:r>
              <a:rPr lang="en-US" sz="1800" dirty="0" smtClean="0"/>
              <a:t>The hardware resources required by the Spotlight and </a:t>
            </a:r>
            <a:r>
              <a:rPr lang="en-US" sz="1800" dirty="0" err="1" smtClean="0"/>
              <a:t>Labelling</a:t>
            </a:r>
            <a:r>
              <a:rPr lang="en-US" sz="1800" dirty="0" smtClean="0"/>
              <a:t> Engines were as follows :</a:t>
            </a:r>
          </a:p>
          <a:p>
            <a:pPr>
              <a:buNone/>
            </a:pPr>
            <a:r>
              <a:rPr lang="en-US" sz="1800" dirty="0" smtClean="0"/>
              <a:t> </a:t>
            </a:r>
            <a:endParaRPr lang="en-US" sz="1800" dirty="0"/>
          </a:p>
        </p:txBody>
      </p:sp>
      <p:pic>
        <p:nvPicPr>
          <p:cNvPr id="6147" name="Picture 3"/>
          <p:cNvPicPr>
            <a:picLocks noChangeAspect="1" noChangeArrowheads="1"/>
          </p:cNvPicPr>
          <p:nvPr/>
        </p:nvPicPr>
        <p:blipFill>
          <a:blip r:embed="rId2" cstate="print"/>
          <a:srcRect/>
          <a:stretch>
            <a:fillRect/>
          </a:stretch>
        </p:blipFill>
        <p:spPr bwMode="auto">
          <a:xfrm>
            <a:off x="1143000" y="3962400"/>
            <a:ext cx="7162800" cy="1676400"/>
          </a:xfrm>
          <a:prstGeom prst="rect">
            <a:avLst/>
          </a:prstGeom>
          <a:noFill/>
          <a:ln w="9525">
            <a:noFill/>
            <a:miter lim="800000"/>
            <a:headEnd/>
            <a:tailEnd/>
          </a:ln>
        </p:spPr>
      </p:pic>
    </p:spTree>
    <p:extLst>
      <p:ext uri="{BB962C8B-B14F-4D97-AF65-F5344CB8AC3E}">
        <p14:creationId xmlns:p14="http://schemas.microsoft.com/office/powerpoint/2010/main" xmlns="" val="3917315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4077072"/>
            <a:ext cx="8183880" cy="1051560"/>
          </a:xfrm>
        </p:spPr>
        <p:txBody>
          <a:bodyPr/>
          <a:lstStyle/>
          <a:p>
            <a:r>
              <a:rPr lang="en-US" altLang="zh-CN" dirty="0" smtClean="0">
                <a:effectLst>
                  <a:outerShdw blurRad="38100" dist="38100" dir="2700000" algn="tl">
                    <a:srgbClr val="000000">
                      <a:alpha val="43137"/>
                    </a:srgbClr>
                  </a:outerShdw>
                </a:effectLst>
              </a:rPr>
              <a:t>Facing </a:t>
            </a:r>
            <a:r>
              <a:rPr lang="en-US" altLang="zh-CN" dirty="0">
                <a:effectLst>
                  <a:outerShdw blurRad="38100" dist="38100" dir="2700000" algn="tl">
                    <a:srgbClr val="000000">
                      <a:alpha val="43137"/>
                    </a:srgbClr>
                  </a:outerShdw>
                </a:effectLst>
              </a:rPr>
              <a:t>P</a:t>
            </a:r>
            <a:r>
              <a:rPr lang="en-US" altLang="zh-CN" dirty="0" smtClean="0">
                <a:effectLst>
                  <a:outerShdw blurRad="38100" dist="38100" dir="2700000" algn="tl">
                    <a:srgbClr val="000000">
                      <a:alpha val="43137"/>
                    </a:srgbClr>
                  </a:outerShdw>
                </a:effectLst>
              </a:rPr>
              <a:t>roblems</a:t>
            </a:r>
            <a:endParaRPr lang="zh-CN" altLang="en-US" dirty="0">
              <a:effectLst>
                <a:outerShdw blurRad="38100" dist="38100" dir="2700000" algn="tl">
                  <a:srgbClr val="000000">
                    <a:alpha val="43137"/>
                  </a:srgbClr>
                </a:outerShdw>
              </a:effectLst>
            </a:endParaRPr>
          </a:p>
        </p:txBody>
      </p:sp>
      <p:sp>
        <p:nvSpPr>
          <p:cNvPr id="3" name="内容占位符 2"/>
          <p:cNvSpPr>
            <a:spLocks noGrp="1"/>
          </p:cNvSpPr>
          <p:nvPr>
            <p:ph idx="1"/>
          </p:nvPr>
        </p:nvSpPr>
        <p:spPr/>
        <p:txBody>
          <a:bodyPr/>
          <a:lstStyle/>
          <a:p>
            <a:r>
              <a:rPr lang="en-US" altLang="zh-CN" dirty="0" smtClean="0"/>
              <a:t>Partitions based on old experience</a:t>
            </a:r>
          </a:p>
          <a:p>
            <a:r>
              <a:rPr lang="en-US" altLang="zh-CN" dirty="0" smtClean="0"/>
              <a:t>Cannot verify the whole system</a:t>
            </a:r>
          </a:p>
          <a:p>
            <a:r>
              <a:rPr lang="en-US" altLang="zh-CN" dirty="0" smtClean="0"/>
              <a:t>Incompatible at the boundary of HW and SW</a:t>
            </a:r>
          </a:p>
          <a:p>
            <a:r>
              <a:rPr lang="en-US" altLang="zh-CN" dirty="0"/>
              <a:t>Lack of </a:t>
            </a:r>
            <a:r>
              <a:rPr lang="en-US" altLang="zh-CN" dirty="0" smtClean="0"/>
              <a:t>mature design process</a:t>
            </a:r>
          </a:p>
          <a:p>
            <a:r>
              <a:rPr lang="en-US" altLang="zh-CN" dirty="0" smtClean="0"/>
              <a:t>Hard to estimate the time </a:t>
            </a:r>
            <a:r>
              <a:rPr lang="en-US" altLang="zh-CN" dirty="0"/>
              <a:t>to market</a:t>
            </a:r>
            <a:endParaRPr lang="zh-CN" altLang="en-US" dirty="0"/>
          </a:p>
        </p:txBody>
      </p:sp>
    </p:spTree>
    <p:extLst>
      <p:ext uri="{BB962C8B-B14F-4D97-AF65-F5344CB8AC3E}">
        <p14:creationId xmlns:p14="http://schemas.microsoft.com/office/powerpoint/2010/main" xmlns="" val="28923590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824784" cy="914400"/>
          </a:xfrm>
        </p:spPr>
        <p:txBody>
          <a:bodyPr/>
          <a:lstStyle/>
          <a:p>
            <a:r>
              <a:rPr lang="en-US" dirty="0" smtClean="0"/>
              <a:t>Experimental results : </a:t>
            </a:r>
            <a:endParaRPr lang="en-US" dirty="0"/>
          </a:p>
        </p:txBody>
      </p:sp>
      <p:sp>
        <p:nvSpPr>
          <p:cNvPr id="4" name="Content Placeholder 3"/>
          <p:cNvSpPr>
            <a:spLocks noGrp="1"/>
          </p:cNvSpPr>
          <p:nvPr>
            <p:ph sz="half" idx="1"/>
          </p:nvPr>
        </p:nvSpPr>
        <p:spPr>
          <a:xfrm>
            <a:off x="761372" y="1524000"/>
            <a:ext cx="7620628" cy="2209800"/>
          </a:xfrm>
        </p:spPr>
        <p:txBody>
          <a:bodyPr>
            <a:normAutofit/>
          </a:bodyPr>
          <a:lstStyle/>
          <a:p>
            <a:r>
              <a:rPr lang="en-US" sz="1900" dirty="0" smtClean="0"/>
              <a:t>It </a:t>
            </a:r>
            <a:r>
              <a:rPr lang="en-US" sz="1800" dirty="0" smtClean="0"/>
              <a:t>was crucial for the presented system to work in real time.</a:t>
            </a:r>
          </a:p>
          <a:p>
            <a:pPr>
              <a:buNone/>
            </a:pPr>
            <a:endParaRPr lang="en-US" sz="1800" dirty="0" smtClean="0"/>
          </a:p>
          <a:p>
            <a:r>
              <a:rPr lang="en-US" sz="1800" dirty="0" smtClean="0"/>
              <a:t>25fps = 40ms for the processing of every frame.</a:t>
            </a:r>
          </a:p>
          <a:p>
            <a:pPr>
              <a:buNone/>
            </a:pPr>
            <a:endParaRPr lang="en-US" sz="1800" dirty="0" smtClean="0"/>
          </a:p>
          <a:p>
            <a:r>
              <a:rPr lang="en-US" sz="1800" dirty="0" smtClean="0"/>
              <a:t>At 100 MHz the following results were obtained :</a:t>
            </a:r>
          </a:p>
          <a:p>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609600" y="3657600"/>
            <a:ext cx="7772400" cy="1905000"/>
          </a:xfrm>
          <a:prstGeom prst="rect">
            <a:avLst/>
          </a:prstGeom>
          <a:noFill/>
          <a:ln w="9525">
            <a:noFill/>
            <a:miter lim="800000"/>
            <a:headEnd/>
            <a:tailEnd/>
          </a:ln>
        </p:spPr>
      </p:pic>
    </p:spTree>
    <p:extLst>
      <p:ext uri="{BB962C8B-B14F-4D97-AF65-F5344CB8AC3E}">
        <p14:creationId xmlns:p14="http://schemas.microsoft.com/office/powerpoint/2010/main" xmlns="" val="6035159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748584" cy="914400"/>
          </a:xfrm>
        </p:spPr>
        <p:txBody>
          <a:bodyPr>
            <a:normAutofit/>
          </a:bodyPr>
          <a:lstStyle/>
          <a:p>
            <a:r>
              <a:rPr lang="en-US" dirty="0" smtClean="0"/>
              <a:t>Detection statistics of the Taillight Engine</a:t>
            </a:r>
            <a:endParaRPr lang="en-US" dirty="0"/>
          </a:p>
        </p:txBody>
      </p:sp>
      <p:sp>
        <p:nvSpPr>
          <p:cNvPr id="4" name="Content Placeholder 3"/>
          <p:cNvSpPr>
            <a:spLocks noGrp="1"/>
          </p:cNvSpPr>
          <p:nvPr>
            <p:ph sz="half" idx="1"/>
          </p:nvPr>
        </p:nvSpPr>
        <p:spPr>
          <a:xfrm>
            <a:off x="761372" y="1600200"/>
            <a:ext cx="7620628" cy="1143000"/>
          </a:xfrm>
        </p:spPr>
        <p:txBody>
          <a:bodyPr>
            <a:normAutofit/>
          </a:bodyPr>
          <a:lstStyle/>
          <a:p>
            <a:r>
              <a:rPr lang="en-US" sz="1800" dirty="0" smtClean="0"/>
              <a:t>Results produced by the system when it was fed 20sec long </a:t>
            </a:r>
            <a:r>
              <a:rPr lang="en-US" sz="1800" dirty="0" err="1" smtClean="0"/>
              <a:t>unpreprocessed</a:t>
            </a:r>
            <a:r>
              <a:rPr lang="en-US" sz="1800" dirty="0" smtClean="0"/>
              <a:t> video sequences recorded during different instances of tunnel driving.</a:t>
            </a:r>
            <a:endParaRPr lang="en-US" sz="1800" dirty="0"/>
          </a:p>
        </p:txBody>
      </p:sp>
      <p:pic>
        <p:nvPicPr>
          <p:cNvPr id="8194" name="Picture 2"/>
          <p:cNvPicPr>
            <a:picLocks noChangeAspect="1" noChangeArrowheads="1"/>
          </p:cNvPicPr>
          <p:nvPr/>
        </p:nvPicPr>
        <p:blipFill>
          <a:blip r:embed="rId2" cstate="print"/>
          <a:srcRect/>
          <a:stretch>
            <a:fillRect/>
          </a:stretch>
        </p:blipFill>
        <p:spPr bwMode="auto">
          <a:xfrm>
            <a:off x="1143000" y="2895600"/>
            <a:ext cx="6324600" cy="1219200"/>
          </a:xfrm>
          <a:prstGeom prst="rect">
            <a:avLst/>
          </a:prstGeom>
          <a:noFill/>
          <a:ln w="9525">
            <a:noFill/>
            <a:miter lim="800000"/>
            <a:headEnd/>
            <a:tailEnd/>
          </a:ln>
        </p:spPr>
      </p:pic>
      <p:sp>
        <p:nvSpPr>
          <p:cNvPr id="6" name="TextBox 5"/>
          <p:cNvSpPr txBox="1"/>
          <p:nvPr/>
        </p:nvSpPr>
        <p:spPr>
          <a:xfrm>
            <a:off x="1143000" y="4648200"/>
            <a:ext cx="6477000" cy="646331"/>
          </a:xfrm>
          <a:prstGeom prst="rect">
            <a:avLst/>
          </a:prstGeom>
          <a:noFill/>
        </p:spPr>
        <p:txBody>
          <a:bodyPr wrap="square" rtlCol="0">
            <a:spAutoFit/>
          </a:bodyPr>
          <a:lstStyle/>
          <a:p>
            <a:r>
              <a:rPr lang="en-US" b="1" dirty="0" smtClean="0"/>
              <a:t>Certainty</a:t>
            </a:r>
            <a:r>
              <a:rPr lang="en-US" dirty="0" smtClean="0"/>
              <a:t> is a number assigned based on temporal continuity of the taillights.</a:t>
            </a:r>
            <a:endParaRPr lang="en-US" dirty="0"/>
          </a:p>
        </p:txBody>
      </p:sp>
    </p:spTree>
    <p:extLst>
      <p:ext uri="{BB962C8B-B14F-4D97-AF65-F5344CB8AC3E}">
        <p14:creationId xmlns:p14="http://schemas.microsoft.com/office/powerpoint/2010/main" xmlns="" val="29739808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748584" cy="914400"/>
          </a:xfrm>
        </p:spPr>
        <p:txBody>
          <a:bodyPr/>
          <a:lstStyle/>
          <a:p>
            <a:r>
              <a:rPr lang="en-US" dirty="0" smtClean="0"/>
              <a:t>Limitations  and Future work: </a:t>
            </a:r>
            <a:endParaRPr lang="en-US" dirty="0"/>
          </a:p>
        </p:txBody>
      </p:sp>
      <p:sp>
        <p:nvSpPr>
          <p:cNvPr id="4" name="Content Placeholder 3"/>
          <p:cNvSpPr>
            <a:spLocks noGrp="1"/>
          </p:cNvSpPr>
          <p:nvPr>
            <p:ph sz="half" idx="1"/>
          </p:nvPr>
        </p:nvSpPr>
        <p:spPr>
          <a:xfrm>
            <a:off x="761372" y="1600200"/>
            <a:ext cx="7773028" cy="4054346"/>
          </a:xfrm>
        </p:spPr>
        <p:txBody>
          <a:bodyPr>
            <a:normAutofit/>
          </a:bodyPr>
          <a:lstStyle/>
          <a:p>
            <a:r>
              <a:rPr lang="en-US" sz="1800" dirty="0" smtClean="0"/>
              <a:t>10% of the vehicles were not detected because of an activated indicator.</a:t>
            </a:r>
          </a:p>
          <a:p>
            <a:r>
              <a:rPr lang="en-US" sz="1800" dirty="0" smtClean="0"/>
              <a:t>Vehicles with solely one taillight, like motorbikes cannot be detected.</a:t>
            </a:r>
          </a:p>
          <a:p>
            <a:r>
              <a:rPr lang="en-US" sz="1800" dirty="0" smtClean="0"/>
              <a:t>Cannot detect non-moving cars right now.</a:t>
            </a:r>
          </a:p>
          <a:p>
            <a:r>
              <a:rPr lang="en-US" sz="1800" dirty="0" smtClean="0"/>
              <a:t>Changes in the environment such as curved or hilly roads might break some assumptions.</a:t>
            </a:r>
          </a:p>
          <a:p>
            <a:r>
              <a:rPr lang="en-US" sz="1800" dirty="0" smtClean="0"/>
              <a:t>Urban traffic needs to be considered to make it more robust.</a:t>
            </a:r>
          </a:p>
          <a:p>
            <a:r>
              <a:rPr lang="en-US" sz="1800" dirty="0" smtClean="0"/>
              <a:t>Need to be enhanced to work for daylight driving.</a:t>
            </a:r>
          </a:p>
          <a:p>
            <a:r>
              <a:rPr lang="en-US" sz="1800" dirty="0" smtClean="0"/>
              <a:t>Finally the system should be ported to a real car to demonstrate its actual real time benefits.</a:t>
            </a:r>
            <a:endParaRPr lang="en-US" sz="1800" dirty="0"/>
          </a:p>
        </p:txBody>
      </p:sp>
    </p:spTree>
    <p:extLst>
      <p:ext uri="{BB962C8B-B14F-4D97-AF65-F5344CB8AC3E}">
        <p14:creationId xmlns:p14="http://schemas.microsoft.com/office/powerpoint/2010/main" xmlns="" val="9899844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pPr algn="ctr"/>
            <a:r>
              <a:rPr lang="en-US" altLang="zh-CN" dirty="0" smtClean="0"/>
              <a:t>Questions?</a:t>
            </a:r>
            <a:endParaRPr lang="zh-CN" altLang="en-US" dirty="0"/>
          </a:p>
        </p:txBody>
      </p:sp>
      <p:sp>
        <p:nvSpPr>
          <p:cNvPr id="3" name="副标题 2"/>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xmlns="" val="3143759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Contemporary way</a:t>
            </a:r>
            <a:endParaRPr lang="zh-CN" altLang="en-US" dirty="0"/>
          </a:p>
        </p:txBody>
      </p:sp>
      <p:sp>
        <p:nvSpPr>
          <p:cNvPr id="3" name="内容占位符 2"/>
          <p:cNvSpPr>
            <a:spLocks noGrp="1"/>
          </p:cNvSpPr>
          <p:nvPr>
            <p:ph idx="1"/>
          </p:nvPr>
        </p:nvSpPr>
        <p:spPr/>
        <p:txBody>
          <a:bodyPr/>
          <a:lstStyle/>
          <a:p>
            <a:endParaRPr lang="zh-CN" altLang="en-US"/>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548680"/>
            <a:ext cx="7776864" cy="47334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56083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332656"/>
            <a:ext cx="8183880" cy="1051560"/>
          </a:xfrm>
        </p:spPr>
        <p:txBody>
          <a:bodyPr>
            <a:normAutofit/>
          </a:bodyPr>
          <a:lstStyle/>
          <a:p>
            <a:r>
              <a:rPr lang="en-US" altLang="zh-CN" dirty="0" smtClean="0"/>
              <a:t>H.264 Encoding and Decoding</a:t>
            </a:r>
            <a:endParaRPr lang="zh-CN" altLang="en-US" dirty="0"/>
          </a:p>
        </p:txBody>
      </p:sp>
      <p:sp>
        <p:nvSpPr>
          <p:cNvPr id="3" name="内容占位符 2"/>
          <p:cNvSpPr>
            <a:spLocks noGrp="1"/>
          </p:cNvSpPr>
          <p:nvPr>
            <p:ph idx="1"/>
          </p:nvPr>
        </p:nvSpPr>
        <p:spPr>
          <a:xfrm>
            <a:off x="467544" y="1329280"/>
            <a:ext cx="8183880" cy="4187952"/>
          </a:xfrm>
        </p:spPr>
        <p:txBody>
          <a:bodyPr/>
          <a:lstStyle/>
          <a:p>
            <a:r>
              <a:rPr lang="en-US" altLang="zh-CN" dirty="0"/>
              <a:t>S</a:t>
            </a:r>
            <a:r>
              <a:rPr lang="en-US" altLang="zh-CN" dirty="0" smtClean="0"/>
              <a:t>lice: an independent encoding unit</a:t>
            </a:r>
          </a:p>
          <a:p>
            <a:r>
              <a:rPr lang="en-US" altLang="zh-CN" dirty="0" err="1" smtClean="0"/>
              <a:t>Macroblock</a:t>
            </a:r>
            <a:r>
              <a:rPr lang="en-US" altLang="zh-CN" dirty="0" smtClean="0"/>
              <a:t>:  each slice contains several </a:t>
            </a:r>
            <a:r>
              <a:rPr lang="en-US" altLang="zh-CN" dirty="0" err="1" smtClean="0"/>
              <a:t>marcoblocks</a:t>
            </a:r>
            <a:endParaRPr lang="en-US" altLang="zh-CN" dirty="0" smtClean="0"/>
          </a:p>
          <a:p>
            <a:r>
              <a:rPr lang="en-US" altLang="zh-CN" dirty="0" smtClean="0"/>
              <a:t>Blocks: one </a:t>
            </a:r>
            <a:r>
              <a:rPr lang="en-US" altLang="zh-CN" dirty="0" err="1" smtClean="0"/>
              <a:t>macroblock</a:t>
            </a:r>
            <a:r>
              <a:rPr lang="en-US" altLang="zh-CN" dirty="0" smtClean="0"/>
              <a:t> can be divided into several  blocks</a:t>
            </a:r>
          </a:p>
          <a:p>
            <a:endParaRPr lang="zh-CN" altLang="en-US" dirty="0"/>
          </a:p>
        </p:txBody>
      </p:sp>
      <p:pic>
        <p:nvPicPr>
          <p:cNvPr id="4" name="图片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92581" y="3608918"/>
            <a:ext cx="4783675" cy="2814771"/>
          </a:xfrm>
          <a:prstGeom prst="rect">
            <a:avLst/>
          </a:prstGeom>
        </p:spPr>
      </p:pic>
    </p:spTree>
    <p:extLst>
      <p:ext uri="{BB962C8B-B14F-4D97-AF65-F5344CB8AC3E}">
        <p14:creationId xmlns:p14="http://schemas.microsoft.com/office/powerpoint/2010/main" xmlns="" val="3036951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476672"/>
            <a:ext cx="7840488" cy="1371600"/>
          </a:xfrm>
        </p:spPr>
        <p:txBody>
          <a:bodyPr>
            <a:normAutofit/>
          </a:bodyPr>
          <a:lstStyle/>
          <a:p>
            <a:r>
              <a:rPr lang="en-US" altLang="zh-CN" dirty="0" smtClean="0"/>
              <a:t>Process of H.264 encoding and decoding</a:t>
            </a:r>
            <a:endParaRPr lang="zh-CN" altLang="en-US" dirty="0"/>
          </a:p>
        </p:txBody>
      </p:sp>
      <p:pic>
        <p:nvPicPr>
          <p:cNvPr id="4" name="内容占位符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441114" y="3429000"/>
            <a:ext cx="8183562" cy="2066781"/>
          </a:xfrm>
        </p:spPr>
      </p:pic>
      <p:sp>
        <p:nvSpPr>
          <p:cNvPr id="6" name="矩形 5"/>
          <p:cNvSpPr/>
          <p:nvPr/>
        </p:nvSpPr>
        <p:spPr>
          <a:xfrm>
            <a:off x="5436096" y="4574615"/>
            <a:ext cx="2232248"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668344" y="4509120"/>
            <a:ext cx="86409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5220072" y="3429000"/>
            <a:ext cx="2088232" cy="369332"/>
          </a:xfrm>
          <a:prstGeom prst="rect">
            <a:avLst/>
          </a:prstGeom>
          <a:noFill/>
        </p:spPr>
        <p:txBody>
          <a:bodyPr wrap="square" rtlCol="0">
            <a:spAutoFit/>
          </a:bodyPr>
          <a:lstStyle/>
          <a:p>
            <a:r>
              <a:rPr lang="en-US" altLang="zh-CN" dirty="0" smtClean="0"/>
              <a:t>IPPPPPPPPP</a:t>
            </a:r>
            <a:endParaRPr lang="zh-CN" altLang="en-US" dirty="0"/>
          </a:p>
        </p:txBody>
      </p:sp>
    </p:spTree>
    <p:extLst>
      <p:ext uri="{BB962C8B-B14F-4D97-AF65-F5344CB8AC3E}">
        <p14:creationId xmlns:p14="http://schemas.microsoft.com/office/powerpoint/2010/main" xmlns="" val="263284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260648"/>
            <a:ext cx="8183880" cy="1051560"/>
          </a:xfrm>
        </p:spPr>
        <p:txBody>
          <a:bodyPr>
            <a:normAutofit fontScale="90000"/>
          </a:bodyPr>
          <a:lstStyle/>
          <a:p>
            <a:r>
              <a:rPr lang="en-US" altLang="zh-CN" dirty="0" smtClean="0"/>
              <a:t>Two Old Solutions and One New</a:t>
            </a:r>
            <a:endParaRPr lang="zh-CN" altLang="en-US" dirty="0"/>
          </a:p>
        </p:txBody>
      </p:sp>
      <p:sp>
        <p:nvSpPr>
          <p:cNvPr id="3" name="内容占位符 2"/>
          <p:cNvSpPr>
            <a:spLocks noGrp="1"/>
          </p:cNvSpPr>
          <p:nvPr>
            <p:ph idx="1"/>
          </p:nvPr>
        </p:nvSpPr>
        <p:spPr>
          <a:xfrm>
            <a:off x="395536" y="1772816"/>
            <a:ext cx="7859216" cy="4373563"/>
          </a:xfrm>
        </p:spPr>
        <p:txBody>
          <a:bodyPr>
            <a:normAutofit fontScale="85000" lnSpcReduction="20000"/>
          </a:bodyPr>
          <a:lstStyle/>
          <a:p>
            <a:r>
              <a:rPr lang="en-US" altLang="zh-CN" dirty="0" smtClean="0"/>
              <a:t>ASIC (</a:t>
            </a:r>
            <a:r>
              <a:rPr lang="en-US" altLang="zh-CN" b="0" dirty="0" smtClean="0"/>
              <a:t>Application Specific </a:t>
            </a:r>
            <a:r>
              <a:rPr lang="en-US" altLang="zh-CN" b="0" dirty="0"/>
              <a:t>Integrated </a:t>
            </a:r>
            <a:r>
              <a:rPr lang="en-US" altLang="zh-CN" b="0" dirty="0" smtClean="0"/>
              <a:t>Circuit)</a:t>
            </a:r>
            <a:r>
              <a:rPr lang="en-US" altLang="zh-CN" dirty="0" smtClean="0"/>
              <a:t>: limited by inflexible hardware structure</a:t>
            </a:r>
          </a:p>
          <a:p>
            <a:r>
              <a:rPr lang="en-US" altLang="zh-CN" dirty="0" smtClean="0"/>
              <a:t>Processor-based</a:t>
            </a:r>
            <a:r>
              <a:rPr lang="en-US" altLang="zh-CN" b="0" dirty="0" smtClean="0"/>
              <a:t>: Lack of computation power and cannot achieve real time requirement</a:t>
            </a:r>
          </a:p>
          <a:p>
            <a:endParaRPr lang="en-US" altLang="zh-CN" dirty="0" smtClean="0"/>
          </a:p>
          <a:p>
            <a:r>
              <a:rPr lang="en-US" altLang="zh-CN" dirty="0" smtClean="0"/>
              <a:t>DEM </a:t>
            </a:r>
            <a:r>
              <a:rPr lang="en-US" altLang="zh-CN" b="0" dirty="0" smtClean="0"/>
              <a:t>(Data Exchange Mechanism) </a:t>
            </a:r>
            <a:r>
              <a:rPr lang="en-US" altLang="zh-CN" dirty="0" smtClean="0"/>
              <a:t>controller:</a:t>
            </a:r>
            <a:r>
              <a:rPr lang="en-US" altLang="zh-CN" dirty="0"/>
              <a:t> </a:t>
            </a:r>
            <a:r>
              <a:rPr lang="en-US" altLang="zh-CN" b="0" dirty="0" smtClean="0"/>
              <a:t>focus </a:t>
            </a:r>
            <a:r>
              <a:rPr lang="en-US" altLang="zh-CN" b="0" dirty="0"/>
              <a:t>on </a:t>
            </a:r>
            <a:r>
              <a:rPr lang="en-US" altLang="zh-CN" b="0" dirty="0" smtClean="0"/>
              <a:t>the exploration </a:t>
            </a:r>
            <a:r>
              <a:rPr lang="en-US" altLang="zh-CN" b="0" dirty="0"/>
              <a:t>of memory </a:t>
            </a:r>
            <a:r>
              <a:rPr lang="en-US" altLang="zh-CN" b="0" dirty="0" smtClean="0"/>
              <a:t>access requirement </a:t>
            </a:r>
            <a:r>
              <a:rPr lang="en-US" altLang="zh-CN" b="0" dirty="0"/>
              <a:t>for </a:t>
            </a:r>
            <a:r>
              <a:rPr lang="en-US" altLang="zh-CN" b="0" dirty="0" smtClean="0"/>
              <a:t>different software/hardware </a:t>
            </a:r>
            <a:r>
              <a:rPr lang="en-US" altLang="zh-CN" b="0" dirty="0"/>
              <a:t>partitions in </a:t>
            </a:r>
            <a:r>
              <a:rPr lang="en-US" altLang="zh-CN" b="0" dirty="0" smtClean="0"/>
              <a:t>an application-specific processor architecture.</a:t>
            </a:r>
            <a:r>
              <a:rPr lang="en-US" altLang="zh-CN" dirty="0"/>
              <a:t> </a:t>
            </a:r>
            <a:endParaRPr lang="en-US" altLang="zh-CN" dirty="0" smtClean="0"/>
          </a:p>
          <a:p>
            <a:r>
              <a:rPr lang="en-US" altLang="zh-CN" b="0" dirty="0" smtClean="0"/>
              <a:t>It is more </a:t>
            </a:r>
            <a:r>
              <a:rPr lang="en-US" altLang="zh-CN" b="0" dirty="0"/>
              <a:t>flexible than ASIC solution and more efficient than the processor-based solution for H.264 video decoder. </a:t>
            </a:r>
          </a:p>
          <a:p>
            <a:endParaRPr lang="zh-CN" altLang="en-US" b="0" dirty="0"/>
          </a:p>
        </p:txBody>
      </p:sp>
    </p:spTree>
    <p:extLst>
      <p:ext uri="{BB962C8B-B14F-4D97-AF65-F5344CB8AC3E}">
        <p14:creationId xmlns:p14="http://schemas.microsoft.com/office/powerpoint/2010/main" xmlns="" val="15848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mtClean="0"/>
              <a:t>DEM Controller</a:t>
            </a:r>
            <a:endParaRPr lang="zh-CN" altLang="en-US" dirty="0"/>
          </a:p>
        </p:txBody>
      </p:sp>
      <p:sp>
        <p:nvSpPr>
          <p:cNvPr id="3" name="内容占位符 2"/>
          <p:cNvSpPr>
            <a:spLocks noGrp="1"/>
          </p:cNvSpPr>
          <p:nvPr>
            <p:ph idx="1"/>
          </p:nvPr>
        </p:nvSpPr>
        <p:spPr/>
        <p:txBody>
          <a:bodyPr/>
          <a:lstStyle/>
          <a:p>
            <a:r>
              <a:rPr lang="en-US" altLang="zh-CN" smtClean="0"/>
              <a:t>serves as the bridge between the software (tasks executed in processors) and the hardware accelerators.</a:t>
            </a:r>
          </a:p>
          <a:p>
            <a:r>
              <a:rPr lang="en-US" altLang="zh-CN" smtClean="0"/>
              <a:t>DEM controller is the only one master in the architecture and the other hardware accelerators are all slaves.</a:t>
            </a:r>
          </a:p>
          <a:p>
            <a:r>
              <a:rPr lang="en-US" altLang="zh-CN" smtClean="0"/>
              <a:t>users can add or delete hardware accelerators easily since there is no data dependency among hardware accelerators.</a:t>
            </a:r>
            <a:endParaRPr lang="zh-CN" altLang="en-US" dirty="0"/>
          </a:p>
        </p:txBody>
      </p:sp>
    </p:spTree>
    <p:extLst>
      <p:ext uri="{BB962C8B-B14F-4D97-AF65-F5344CB8AC3E}">
        <p14:creationId xmlns:p14="http://schemas.microsoft.com/office/powerpoint/2010/main" xmlns="" val="40807892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视点">
  <a:themeElements>
    <a:clrScheme name="视点">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视点">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视点">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1504</TotalTime>
  <Words>1513</Words>
  <Application>Microsoft Office PowerPoint</Application>
  <PresentationFormat>On-screen Show (4:3)</PresentationFormat>
  <Paragraphs>200</Paragraphs>
  <Slides>43</Slides>
  <Notes>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视点</vt:lpstr>
      <vt:lpstr>HW/SW Co-Design </vt:lpstr>
      <vt:lpstr>A System Architecture Exploration on the Configurable HW/SW Co-design for H.264 Video Decoder</vt:lpstr>
      <vt:lpstr>Model of design in old days </vt:lpstr>
      <vt:lpstr>Facing Problems</vt:lpstr>
      <vt:lpstr>Contemporary way</vt:lpstr>
      <vt:lpstr>H.264 Encoding and Decoding</vt:lpstr>
      <vt:lpstr>Process of H.264 encoding and decoding</vt:lpstr>
      <vt:lpstr>Two Old Solutions and One New</vt:lpstr>
      <vt:lpstr>DEM Controller</vt:lpstr>
      <vt:lpstr>DEM Controller</vt:lpstr>
      <vt:lpstr>Outline of the paper</vt:lpstr>
      <vt:lpstr>Intra Prediction</vt:lpstr>
      <vt:lpstr>Intra Prediction</vt:lpstr>
      <vt:lpstr>Intra Prediction</vt:lpstr>
      <vt:lpstr>Inter Prediction</vt:lpstr>
      <vt:lpstr>Inter Prediction</vt:lpstr>
      <vt:lpstr>Deblocking Filter</vt:lpstr>
      <vt:lpstr>Configurable Architecture for H.264 Video Decoder</vt:lpstr>
      <vt:lpstr>Partition 1</vt:lpstr>
      <vt:lpstr>Partition 2</vt:lpstr>
      <vt:lpstr>Partition 3</vt:lpstr>
      <vt:lpstr>Partition 4</vt:lpstr>
      <vt:lpstr>Summary</vt:lpstr>
      <vt:lpstr>CONCLUSION</vt:lpstr>
      <vt:lpstr>Hardware/software architecture of an algorithm for vision-based real-time vehicle detection in dark environments</vt:lpstr>
      <vt:lpstr>Slide 26</vt:lpstr>
      <vt:lpstr>Their work at a glance : </vt:lpstr>
      <vt:lpstr>Hardware/Software Partitioning :</vt:lpstr>
      <vt:lpstr>Disclaimer : </vt:lpstr>
      <vt:lpstr>Some useful terms :</vt:lpstr>
      <vt:lpstr>Hardware part :</vt:lpstr>
      <vt:lpstr>Slide 32</vt:lpstr>
      <vt:lpstr>Spotlight Engine :</vt:lpstr>
      <vt:lpstr>Masks : </vt:lpstr>
      <vt:lpstr>Labeling Engine :</vt:lpstr>
      <vt:lpstr>Software portion : </vt:lpstr>
      <vt:lpstr>Determining Static lights : </vt:lpstr>
      <vt:lpstr>Finding light pairs to characterize as taillights :</vt:lpstr>
      <vt:lpstr>System Implementation :</vt:lpstr>
      <vt:lpstr>Experimental results : </vt:lpstr>
      <vt:lpstr>Detection statistics of the Taillight Engine</vt:lpstr>
      <vt:lpstr>Limitations  and Future work: </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Mingwei</dc:creator>
  <cp:lastModifiedBy>varun</cp:lastModifiedBy>
  <cp:revision>46</cp:revision>
  <dcterms:created xsi:type="dcterms:W3CDTF">2011-10-24T15:28:36Z</dcterms:created>
  <dcterms:modified xsi:type="dcterms:W3CDTF">2011-11-03T00:00:07Z</dcterms:modified>
</cp:coreProperties>
</file>