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3" r:id="rId3"/>
    <p:sldId id="258" r:id="rId4"/>
    <p:sldId id="257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October 11,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11, 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Icap</a:t>
            </a:r>
            <a:r>
              <a:rPr lang="en-US" dirty="0" smtClean="0"/>
              <a:t> Controller for high-reliable internal scrubbing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Quinn Martin</a:t>
            </a:r>
          </a:p>
          <a:p>
            <a:r>
              <a:rPr lang="en-US" dirty="0" smtClean="0"/>
              <a:t>Steven </a:t>
            </a:r>
            <a:r>
              <a:rPr lang="en-US" dirty="0" err="1" smtClean="0"/>
              <a:t>Fingulin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0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Reliability Scrubber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Internal ICAP scrubber is susceptible to SEUs</a:t>
            </a:r>
          </a:p>
          <a:p>
            <a:pPr lvl="1"/>
            <a:r>
              <a:rPr lang="en-US" sz="2400" dirty="0"/>
              <a:t>Upset could jeopardize device configuration</a:t>
            </a:r>
          </a:p>
          <a:p>
            <a:r>
              <a:rPr lang="en-US" sz="2800" dirty="0"/>
              <a:t>Two methods to make scrubber more reliable</a:t>
            </a:r>
          </a:p>
          <a:p>
            <a:pPr lvl="1"/>
            <a:r>
              <a:rPr lang="en-US" sz="2400" dirty="0"/>
              <a:t>Triple Modular Redundancy (TMR)</a:t>
            </a:r>
          </a:p>
          <a:p>
            <a:pPr lvl="1"/>
            <a:r>
              <a:rPr lang="en-US" sz="2400" dirty="0"/>
              <a:t>BRAM scrubbing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2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1380"/>
            <a:ext cx="8229600" cy="990600"/>
          </a:xfrm>
        </p:spPr>
        <p:txBody>
          <a:bodyPr/>
          <a:lstStyle/>
          <a:p>
            <a:r>
              <a:rPr lang="en-US" dirty="0"/>
              <a:t>Triple Modular Redundancy (TMR)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2740"/>
            <a:ext cx="5935264" cy="4876800"/>
          </a:xfrm>
        </p:spPr>
        <p:txBody>
          <a:bodyPr>
            <a:noAutofit/>
          </a:bodyPr>
          <a:lstStyle/>
          <a:p>
            <a:r>
              <a:rPr lang="en-US" sz="2800" dirty="0"/>
              <a:t>Triplicate each component and use voting to verify correct operation</a:t>
            </a:r>
          </a:p>
          <a:p>
            <a:pPr lvl="1"/>
            <a:r>
              <a:rPr lang="en-US" sz="2400" dirty="0"/>
              <a:t>Two of the three modules would need to be corrupt to give incorrect output</a:t>
            </a:r>
          </a:p>
          <a:p>
            <a:r>
              <a:rPr lang="en-US" sz="2800" dirty="0"/>
              <a:t>Feedback TMR</a:t>
            </a:r>
          </a:p>
          <a:p>
            <a:pPr lvl="1"/>
            <a:r>
              <a:rPr lang="en-US" sz="2400" dirty="0"/>
              <a:t>Uses voters on the feedback loops within the circuit</a:t>
            </a:r>
          </a:p>
          <a:p>
            <a:pPr lvl="1"/>
            <a:r>
              <a:rPr lang="en-US" sz="2400" dirty="0"/>
              <a:t>Reduces number of single points of failure</a:t>
            </a:r>
          </a:p>
          <a:p>
            <a:r>
              <a:rPr lang="en-US" sz="2800" dirty="0"/>
              <a:t>BL-TMR tools used to apply TMR</a:t>
            </a:r>
          </a:p>
          <a:p>
            <a:pPr lvl="1"/>
            <a:r>
              <a:rPr lang="en-US" sz="2400" dirty="0"/>
              <a:t>ICAP, Frame ECC, </a:t>
            </a:r>
            <a:r>
              <a:rPr lang="en-US" sz="2400" dirty="0" err="1"/>
              <a:t>PicoBlaze</a:t>
            </a:r>
            <a:r>
              <a:rPr lang="en-US" sz="2400" dirty="0"/>
              <a:t> program BRAM not triplicated due to resources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295400"/>
            <a:ext cx="2228589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464" y="4114800"/>
            <a:ext cx="2522936" cy="2668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467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Memory Scrubbing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BRAM contents change during operation so BRAMs cannot be scrubbed with “golden” copy</a:t>
            </a:r>
          </a:p>
          <a:p>
            <a:r>
              <a:rPr lang="en-US" sz="2800" dirty="0"/>
              <a:t>Three types of BRAMs in design</a:t>
            </a:r>
          </a:p>
          <a:p>
            <a:pPr lvl="1"/>
            <a:r>
              <a:rPr lang="en-US" sz="2400" dirty="0" err="1"/>
              <a:t>PicoBlaze</a:t>
            </a:r>
            <a:r>
              <a:rPr lang="en-US" sz="2400" dirty="0"/>
              <a:t> processor’s stack, </a:t>
            </a:r>
            <a:r>
              <a:rPr lang="en-US" sz="2400" dirty="0" err="1"/>
              <a:t>scrath</a:t>
            </a:r>
            <a:r>
              <a:rPr lang="en-US" sz="2400" dirty="0"/>
              <a:t> pad, store, and register memory</a:t>
            </a:r>
          </a:p>
          <a:p>
            <a:pPr lvl="1"/>
            <a:r>
              <a:rPr lang="en-US" sz="2400" dirty="0"/>
              <a:t>DMA BRAM</a:t>
            </a:r>
          </a:p>
          <a:p>
            <a:pPr lvl="1"/>
            <a:r>
              <a:rPr lang="en-US" sz="2400" dirty="0" err="1"/>
              <a:t>PicoBlaze</a:t>
            </a:r>
            <a:r>
              <a:rPr lang="en-US" sz="2400" dirty="0"/>
              <a:t> program BRAM</a:t>
            </a:r>
          </a:p>
          <a:p>
            <a:r>
              <a:rPr lang="en-US" sz="2800" dirty="0"/>
              <a:t>BRAM scrubber algorithm</a:t>
            </a:r>
          </a:p>
          <a:p>
            <a:pPr lvl="1"/>
            <a:r>
              <a:rPr lang="en-US" sz="2400" dirty="0"/>
              <a:t>Data at address </a:t>
            </a:r>
            <a:r>
              <a:rPr lang="en-US" sz="2400" dirty="0" err="1"/>
              <a:t>AddrB</a:t>
            </a:r>
            <a:r>
              <a:rPr lang="en-US" sz="2400" dirty="0"/>
              <a:t> is </a:t>
            </a:r>
            <a:br>
              <a:rPr lang="en-US" sz="2400" dirty="0"/>
            </a:br>
            <a:r>
              <a:rPr lang="en-US" sz="2400" dirty="0"/>
              <a:t>read from each of three BRAMs</a:t>
            </a:r>
            <a:br>
              <a:rPr lang="en-US" sz="2400" dirty="0"/>
            </a:br>
            <a:r>
              <a:rPr lang="en-US" sz="2400" dirty="0"/>
              <a:t> using second data port</a:t>
            </a:r>
          </a:p>
          <a:p>
            <a:pPr lvl="1"/>
            <a:r>
              <a:rPr lang="en-US" sz="2400" dirty="0"/>
              <a:t>Data is voted on then sent as </a:t>
            </a:r>
            <a:br>
              <a:rPr lang="en-US" sz="2400" dirty="0"/>
            </a:br>
            <a:r>
              <a:rPr lang="en-US" sz="2400" dirty="0" err="1"/>
              <a:t>dataIn</a:t>
            </a:r>
            <a:r>
              <a:rPr lang="en-US" sz="2400" dirty="0"/>
              <a:t> back to each BRAM</a:t>
            </a:r>
          </a:p>
          <a:p>
            <a:pPr lvl="1"/>
            <a:r>
              <a:rPr lang="en-US" sz="2400" dirty="0"/>
              <a:t>If an error is found, then WEB </a:t>
            </a:r>
            <a:br>
              <a:rPr lang="en-US" sz="2400" dirty="0"/>
            </a:br>
            <a:r>
              <a:rPr lang="en-US" sz="2400" dirty="0"/>
              <a:t>(write enable) is set</a:t>
            </a:r>
          </a:p>
          <a:p>
            <a:pPr lvl="1"/>
            <a:r>
              <a:rPr lang="en-US" sz="2400" dirty="0"/>
              <a:t>Address is incremented, repeat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857" y="3335799"/>
            <a:ext cx="4212561" cy="286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66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Goals</a:t>
            </a:r>
          </a:p>
          <a:p>
            <a:pPr lvl="1"/>
            <a:r>
              <a:rPr lang="en-US" dirty="0"/>
              <a:t>Demonstrate a working scrubber in an environment where upsets are present</a:t>
            </a:r>
          </a:p>
          <a:p>
            <a:pPr lvl="1"/>
            <a:r>
              <a:rPr lang="en-US" dirty="0"/>
              <a:t>Determine amount of reliability provided by TMR and memory scrubbing</a:t>
            </a:r>
          </a:p>
          <a:p>
            <a:pPr lvl="1"/>
            <a:r>
              <a:rPr lang="en-US" dirty="0"/>
              <a:t>Identify ways of improving reliability and on-line functionality of the circuit</a:t>
            </a:r>
          </a:p>
          <a:p>
            <a:r>
              <a:rPr lang="en-US" dirty="0"/>
              <a:t>Avnet Virtex-4 LX-25 evaluation board</a:t>
            </a:r>
          </a:p>
          <a:p>
            <a:pPr lvl="1"/>
            <a:r>
              <a:rPr lang="en-US" dirty="0"/>
              <a:t>Aluminum shield protects components other than FPGA</a:t>
            </a:r>
          </a:p>
          <a:p>
            <a:r>
              <a:rPr lang="en-US" dirty="0"/>
              <a:t>UART cable connects host PC to </a:t>
            </a:r>
            <a:r>
              <a:rPr lang="en-US" dirty="0" err="1"/>
              <a:t>PicoBlaze</a:t>
            </a:r>
            <a:r>
              <a:rPr lang="en-US" dirty="0"/>
              <a:t> processor for status information</a:t>
            </a:r>
          </a:p>
          <a:p>
            <a:r>
              <a:rPr lang="en-US" dirty="0"/>
              <a:t>Two designs used</a:t>
            </a:r>
          </a:p>
          <a:p>
            <a:pPr lvl="1"/>
            <a:r>
              <a:rPr lang="en-US" dirty="0"/>
              <a:t>First design used internal scrubber circuit, but no TMR</a:t>
            </a:r>
          </a:p>
          <a:p>
            <a:pPr lvl="1"/>
            <a:r>
              <a:rPr lang="en-US" dirty="0"/>
              <a:t>Second design did make use of TMR</a:t>
            </a:r>
          </a:p>
          <a:p>
            <a:pPr lvl="2"/>
            <a:r>
              <a:rPr lang="en-US" dirty="0"/>
              <a:t>TMR design did not triplicate clock or UART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582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Radiation Test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test program consisted of: </a:t>
            </a:r>
          </a:p>
          <a:p>
            <a:pPr lvl="1"/>
            <a:r>
              <a:rPr lang="en-US" sz="2200" dirty="0" err="1"/>
              <a:t>PicoBlaze</a:t>
            </a:r>
            <a:r>
              <a:rPr lang="en-US" sz="2200" dirty="0"/>
              <a:t> detecting and correcting errors</a:t>
            </a:r>
          </a:p>
          <a:p>
            <a:pPr lvl="1"/>
            <a:r>
              <a:rPr lang="en-US" sz="2200" dirty="0"/>
              <a:t>UART communication</a:t>
            </a:r>
          </a:p>
          <a:p>
            <a:pPr lvl="1"/>
            <a:r>
              <a:rPr lang="en-US" sz="2200" dirty="0"/>
              <a:t>Read/Write configuration registers</a:t>
            </a:r>
          </a:p>
          <a:p>
            <a:pPr lvl="1"/>
            <a:r>
              <a:rPr lang="en-US" sz="2200" dirty="0"/>
              <a:t>Transmit BRAM data to host computer</a:t>
            </a:r>
          </a:p>
          <a:p>
            <a:r>
              <a:rPr lang="en-US" sz="2800" dirty="0"/>
              <a:t>One inch aluminum </a:t>
            </a:r>
            <a:br>
              <a:rPr lang="en-US" sz="2800" dirty="0"/>
            </a:br>
            <a:r>
              <a:rPr lang="en-US" sz="2800" dirty="0"/>
              <a:t>shield protects all of</a:t>
            </a:r>
            <a:br>
              <a:rPr lang="en-US" sz="2800" dirty="0"/>
            </a:br>
            <a:r>
              <a:rPr lang="en-US" sz="2800" dirty="0"/>
              <a:t> the board except </a:t>
            </a:r>
            <a:br>
              <a:rPr lang="en-US" sz="2800" dirty="0"/>
            </a:br>
            <a:r>
              <a:rPr lang="en-US" sz="2800" dirty="0"/>
              <a:t>FPGA</a:t>
            </a:r>
          </a:p>
          <a:p>
            <a:r>
              <a:rPr lang="en-US" sz="2800" dirty="0"/>
              <a:t>Proton beam set to </a:t>
            </a:r>
            <a:br>
              <a:rPr lang="en-US" sz="2800" dirty="0"/>
            </a:br>
            <a:r>
              <a:rPr lang="en-US" sz="2800" dirty="0"/>
              <a:t>63 MeV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5887" y="3833497"/>
            <a:ext cx="4434537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7997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Average of 24.75 Multiple Bit Upsets (MBUs) per failure for design two (TMR protected)</a:t>
            </a:r>
          </a:p>
          <a:p>
            <a:r>
              <a:rPr lang="en-US" dirty="0"/>
              <a:t>Average of 10.68 MBUs per failure for design one (no TMR)</a:t>
            </a:r>
          </a:p>
          <a:p>
            <a:r>
              <a:rPr lang="en-US" dirty="0"/>
              <a:t>1.7% of all upsets were MBUs</a:t>
            </a:r>
          </a:p>
          <a:p>
            <a:r>
              <a:rPr lang="en-US" dirty="0"/>
              <a:t>Types of failures:</a:t>
            </a:r>
          </a:p>
          <a:p>
            <a:pPr lvl="1"/>
            <a:r>
              <a:rPr lang="en-US" dirty="0"/>
              <a:t>Program crash</a:t>
            </a:r>
          </a:p>
          <a:p>
            <a:pPr lvl="1"/>
            <a:r>
              <a:rPr lang="en-US" dirty="0"/>
              <a:t>Invalid response from UART</a:t>
            </a:r>
          </a:p>
          <a:p>
            <a:pPr lvl="1"/>
            <a:r>
              <a:rPr lang="en-US" dirty="0"/>
              <a:t>Repeat FAR (Frame Address Register) and/or syndrome values/sets of values</a:t>
            </a:r>
          </a:p>
          <a:p>
            <a:pPr lvl="1"/>
            <a:r>
              <a:rPr lang="en-US" dirty="0"/>
              <a:t>Failure during reconfiguration</a:t>
            </a:r>
          </a:p>
          <a:p>
            <a:pPr lvl="1"/>
            <a:r>
              <a:rPr lang="en-US" dirty="0"/>
              <a:t>Errors present at end of test</a:t>
            </a:r>
          </a:p>
          <a:p>
            <a:r>
              <a:rPr lang="en-US" dirty="0"/>
              <a:t>45.45% of tests on TMR design failed</a:t>
            </a:r>
          </a:p>
          <a:p>
            <a:r>
              <a:rPr lang="en-US" dirty="0"/>
              <a:t>74.19% of tests on design without TMR failed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942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16487" cy="4876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TMR design was 3.6x less likely to fail than unmitigated design</a:t>
            </a:r>
          </a:p>
          <a:p>
            <a:r>
              <a:rPr lang="en-US" dirty="0"/>
              <a:t>TMR design also tolerated more MBUs</a:t>
            </a:r>
          </a:p>
          <a:p>
            <a:r>
              <a:rPr lang="en-US" dirty="0"/>
              <a:t>Single points of failure introduced at UART and communication points</a:t>
            </a:r>
          </a:p>
          <a:p>
            <a:r>
              <a:rPr lang="en-US" dirty="0"/>
              <a:t>Able to detect, but not fix MBUs</a:t>
            </a:r>
          </a:p>
          <a:p>
            <a:r>
              <a:rPr lang="en-US" dirty="0"/>
              <a:t>Future work will reduce amount of single points of failure and attempt to correct multiple bits within a frame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29100"/>
            <a:ext cx="4038600" cy="2367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5698"/>
            <a:ext cx="4038600" cy="245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1184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07827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Field-programmable gate arrays (FPGAs) perform well in space </a:t>
            </a:r>
          </a:p>
          <a:p>
            <a:pPr lvl="1"/>
            <a:r>
              <a:rPr lang="en-US" dirty="0" smtClean="0"/>
              <a:t>Low non-recurring engineering (NRE) costs compared to application-specific IC (ASIC)</a:t>
            </a:r>
          </a:p>
          <a:p>
            <a:pPr lvl="1"/>
            <a:r>
              <a:rPr lang="en-US" dirty="0" smtClean="0"/>
              <a:t>Good performance per watt compared to microprocessor</a:t>
            </a:r>
          </a:p>
          <a:p>
            <a:pPr lvl="1"/>
            <a:r>
              <a:rPr lang="en-US" dirty="0" err="1" smtClean="0"/>
              <a:t>Reconfigurability</a:t>
            </a:r>
            <a:endParaRPr lang="en-US" dirty="0" smtClean="0"/>
          </a:p>
          <a:p>
            <a:r>
              <a:rPr lang="en-US" dirty="0" smtClean="0"/>
              <a:t>However, they are susceptible to radiation effects</a:t>
            </a:r>
          </a:p>
          <a:p>
            <a:pPr lvl="1"/>
            <a:r>
              <a:rPr lang="en-US" dirty="0" smtClean="0"/>
              <a:t>Generally more susceptible than ASIC</a:t>
            </a:r>
          </a:p>
          <a:p>
            <a:pPr lvl="1"/>
            <a:r>
              <a:rPr lang="en-US" dirty="0" smtClean="0"/>
              <a:t>Can cause unpredictable behavior or system failure</a:t>
            </a:r>
          </a:p>
          <a:p>
            <a:r>
              <a:rPr lang="en-US" dirty="0" smtClean="0"/>
              <a:t>Therefore, want develop efficient ways to improve reliability of FPGA-based systems in space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5027" y="3316242"/>
            <a:ext cx="1421773" cy="17754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2507" y="671016"/>
            <a:ext cx="2138190" cy="14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8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Effects on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20272"/>
          </a:xfrm>
        </p:spPr>
        <p:txBody>
          <a:bodyPr>
            <a:normAutofit/>
          </a:bodyPr>
          <a:lstStyle/>
          <a:p>
            <a:r>
              <a:rPr lang="en-US" dirty="0" smtClean="0"/>
              <a:t>Single event effects – trapped protons and heavy ions in space/upper atmosphere can affect electronic operation when they encounter device</a:t>
            </a:r>
          </a:p>
          <a:p>
            <a:pPr lvl="1"/>
            <a:r>
              <a:rPr lang="en-US" dirty="0" smtClean="0"/>
              <a:t>Single event </a:t>
            </a:r>
            <a:r>
              <a:rPr lang="en-US" dirty="0" err="1" smtClean="0"/>
              <a:t>latchup</a:t>
            </a:r>
            <a:r>
              <a:rPr lang="en-US" dirty="0" smtClean="0"/>
              <a:t> (SEL) – Event that causes a certain overcurrent condition that can permanently damage device</a:t>
            </a:r>
          </a:p>
          <a:p>
            <a:pPr lvl="1"/>
            <a:r>
              <a:rPr lang="en-US" dirty="0" smtClean="0"/>
              <a:t>Single even upset (SEU) – Event that results in the change of a flip-flop value</a:t>
            </a:r>
          </a:p>
          <a:p>
            <a:pPr lvl="1"/>
            <a:r>
              <a:rPr lang="en-US" dirty="0" smtClean="0"/>
              <a:t>Single event transient (SET) – Event that results in a pulse through the circuit. If latched, becomes an SEU.</a:t>
            </a:r>
            <a:endParaRPr lang="en-US" dirty="0"/>
          </a:p>
          <a:p>
            <a:pPr lvl="1"/>
            <a:r>
              <a:rPr lang="en-US" dirty="0" smtClean="0"/>
              <a:t>Single event functional interrupt (SEFI) –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Event that results in interruption of basic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device function. Usually requires a full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reset to repair.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540" y="4632473"/>
            <a:ext cx="3296794" cy="200326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752600"/>
            <a:ext cx="8229600" cy="3205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4957890"/>
            <a:ext cx="3307612" cy="112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98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Field-Programmable Gate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970649" cy="2411423"/>
          </a:xfrm>
        </p:spPr>
        <p:txBody>
          <a:bodyPr>
            <a:normAutofit/>
          </a:bodyPr>
          <a:lstStyle/>
          <a:p>
            <a:r>
              <a:rPr lang="en-US" dirty="0" smtClean="0"/>
              <a:t>Reconfigurable field-programmable gate arrays (FPGAs) provide a fabric that can be used to implement arbitrary digital logic</a:t>
            </a:r>
          </a:p>
          <a:p>
            <a:r>
              <a:rPr lang="en-US" dirty="0" smtClean="0"/>
              <a:t>Configuration (logic and routing information) is stored in SRAM 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953" y="3808570"/>
            <a:ext cx="3445847" cy="26684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1631" y="3606550"/>
            <a:ext cx="4783753" cy="266843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SRAM is highly susceptible to SEUs</a:t>
            </a:r>
          </a:p>
          <a:p>
            <a:r>
              <a:rPr lang="en-US" dirty="0"/>
              <a:t>Some radiation-hardened FPGAs are available, but cost up to 100x more than equivalent commercial off-the-shelf (COTS) part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21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Memory Scrubbing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 smtClean="0"/>
              <a:t>Scrubbing </a:t>
            </a:r>
            <a:r>
              <a:rPr lang="en-US" dirty="0" smtClean="0"/>
              <a:t>corrects SEUs in configuration memory</a:t>
            </a:r>
            <a:endParaRPr lang="en-US" i="1" dirty="0" smtClean="0"/>
          </a:p>
          <a:p>
            <a:pPr lvl="1"/>
            <a:r>
              <a:rPr lang="en-US" dirty="0" smtClean="0"/>
              <a:t>Takes advantage of </a:t>
            </a:r>
            <a:r>
              <a:rPr lang="en-US" dirty="0" err="1" smtClean="0"/>
              <a:t>reconfigurability</a:t>
            </a:r>
            <a:r>
              <a:rPr lang="en-US" dirty="0" smtClean="0"/>
              <a:t> of FPGA to repair upsets quickly after the occur</a:t>
            </a:r>
          </a:p>
          <a:p>
            <a:pPr lvl="1"/>
            <a:r>
              <a:rPr lang="en-US" dirty="0" smtClean="0"/>
              <a:t>Uses redundant configuration data</a:t>
            </a:r>
          </a:p>
          <a:p>
            <a:r>
              <a:rPr lang="en-US" dirty="0" smtClean="0"/>
              <a:t>Scrubbing can </a:t>
            </a:r>
            <a:r>
              <a:rPr lang="en-US" i="1" dirty="0" smtClean="0"/>
              <a:t>not </a:t>
            </a:r>
            <a:r>
              <a:rPr lang="en-US" dirty="0" smtClean="0"/>
              <a:t>correct user flip-flop values or SETs</a:t>
            </a:r>
          </a:p>
          <a:p>
            <a:pPr lvl="1"/>
            <a:r>
              <a:rPr lang="en-US" dirty="0" smtClean="0"/>
              <a:t>Must use other fault-tolerant techniques like triple-modular redundancy (TMR) or algorithm-based fault tolerance (ABFT)</a:t>
            </a:r>
          </a:p>
          <a:p>
            <a:r>
              <a:rPr lang="en-US" dirty="0" smtClean="0"/>
              <a:t>Two main scrubbing strategies</a:t>
            </a:r>
          </a:p>
          <a:p>
            <a:pPr lvl="1"/>
            <a:r>
              <a:rPr lang="en-US" dirty="0" smtClean="0"/>
              <a:t>Blind scrubbing: Write over all configuration memory periodically or continuously with a “golden copy” stored externally</a:t>
            </a:r>
          </a:p>
          <a:p>
            <a:pPr lvl="1"/>
            <a:r>
              <a:rPr lang="en-US" dirty="0" err="1" smtClean="0"/>
              <a:t>Readback</a:t>
            </a:r>
            <a:r>
              <a:rPr lang="en-US" dirty="0" smtClean="0"/>
              <a:t> scrubbing: Read the configuration memory and only correct when upset detected</a:t>
            </a:r>
          </a:p>
          <a:p>
            <a:pPr lvl="2"/>
            <a:r>
              <a:rPr lang="en-US" dirty="0" smtClean="0"/>
              <a:t>Detection commonly done using Cyclic Redundancy Check (CRC) or Hamming error correction 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2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1-10-12 at 5.15.5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12" y="3625712"/>
            <a:ext cx="3199864" cy="32826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vs. External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7040"/>
            <a:ext cx="5834824" cy="3277241"/>
          </a:xfrm>
        </p:spPr>
        <p:txBody>
          <a:bodyPr/>
          <a:lstStyle/>
          <a:p>
            <a:r>
              <a:rPr lang="en-US" dirty="0" smtClean="0"/>
              <a:t>External scrubbing</a:t>
            </a:r>
          </a:p>
          <a:p>
            <a:pPr lvl="1"/>
            <a:r>
              <a:rPr lang="en-US" dirty="0" smtClean="0"/>
              <a:t> Traditional method of scrubbing the FPGA uses an external, usually radiation-hardened, microcontroller or one-time-programmable (OTP) FPGA</a:t>
            </a:r>
          </a:p>
          <a:p>
            <a:r>
              <a:rPr lang="en-US" dirty="0" smtClean="0"/>
              <a:t>Internal scrubbing</a:t>
            </a:r>
          </a:p>
          <a:p>
            <a:pPr lvl="1"/>
            <a:r>
              <a:rPr lang="en-US" dirty="0" smtClean="0"/>
              <a:t>Takes advantage of internal configuration access port  (ICAP) to implement the scrubbing controller in the FPGA fabric</a:t>
            </a:r>
            <a:endParaRPr lang="en-US" dirty="0"/>
          </a:p>
        </p:txBody>
      </p:sp>
      <p:pic>
        <p:nvPicPr>
          <p:cNvPr id="11" name="Picture 10" descr="Screen shot 2011-10-12 at 5.13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" y="4607001"/>
            <a:ext cx="4202942" cy="23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69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Internal Configuration Access </a:t>
            </a:r>
            <a:r>
              <a:rPr lang="en-US" dirty="0" smtClean="0"/>
              <a:t>Port (ICAP)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Configuration Access Port (ICAP) provides direct access to FPGA configuration data from user logic designs</a:t>
            </a:r>
          </a:p>
          <a:p>
            <a:r>
              <a:rPr lang="en-US" dirty="0" smtClean="0"/>
              <a:t>Built into </a:t>
            </a:r>
            <a:r>
              <a:rPr lang="en-US" dirty="0" err="1" smtClean="0"/>
              <a:t>Virtex</a:t>
            </a:r>
            <a:r>
              <a:rPr lang="en-US" dirty="0" smtClean="0"/>
              <a:t>-II and above FPGAs from Xilinx</a:t>
            </a:r>
          </a:p>
          <a:p>
            <a:r>
              <a:rPr lang="en-US" dirty="0" smtClean="0"/>
              <a:t>Can be used to partially reconfigure the device</a:t>
            </a:r>
          </a:p>
          <a:p>
            <a:r>
              <a:rPr lang="en-US" dirty="0" smtClean="0"/>
              <a:t>Uses the </a:t>
            </a:r>
            <a:r>
              <a:rPr lang="en-US" dirty="0" err="1" smtClean="0"/>
              <a:t>SelectMAP</a:t>
            </a:r>
            <a:r>
              <a:rPr lang="en-US" dirty="0" smtClean="0"/>
              <a:t> interface</a:t>
            </a:r>
          </a:p>
          <a:p>
            <a:pPr lvl="1"/>
            <a:r>
              <a:rPr lang="en-US" dirty="0" smtClean="0"/>
              <a:t>A parallel interface to the configuration logic</a:t>
            </a:r>
          </a:p>
          <a:p>
            <a:pPr lvl="1"/>
            <a:r>
              <a:rPr lang="en-US" dirty="0" smtClean="0"/>
              <a:t>Gives access to special device registers</a:t>
            </a:r>
          </a:p>
          <a:p>
            <a:pPr lvl="1"/>
            <a:r>
              <a:rPr lang="en-US" dirty="0" smtClean="0"/>
              <a:t>Allows addressing of individual configuration</a:t>
            </a:r>
          </a:p>
          <a:p>
            <a:pPr marL="274320" lvl="1" indent="0">
              <a:buNone/>
            </a:pPr>
            <a:r>
              <a:rPr lang="en-US" dirty="0" smtClean="0"/>
              <a:t>  frames (sets of 41 32-byte words) for read or</a:t>
            </a:r>
          </a:p>
          <a:p>
            <a:pPr marL="274320" lvl="1" indent="0">
              <a:buNone/>
            </a:pPr>
            <a:r>
              <a:rPr lang="en-US" dirty="0" smtClean="0"/>
              <a:t>  write</a:t>
            </a:r>
          </a:p>
          <a:p>
            <a:pPr marL="274320" lvl="1" indent="0">
              <a:buNone/>
            </a:pPr>
            <a:r>
              <a:rPr lang="en-US" dirty="0" smtClean="0"/>
              <a:t>		</a:t>
            </a:r>
          </a:p>
        </p:txBody>
      </p:sp>
      <p:pic>
        <p:nvPicPr>
          <p:cNvPr id="4" name="Picture 3" descr="Screen shot 2011-10-12 at 9.59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09" y="4095059"/>
            <a:ext cx="2651391" cy="23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76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FRAME_ECC Primitive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 logic primitive built into Virtex-4 and above</a:t>
            </a:r>
          </a:p>
          <a:p>
            <a:r>
              <a:rPr lang="en-US" dirty="0" smtClean="0"/>
              <a:t>Works in conjunction with 12-bit single error correction, double error detection (SECDED) Hamming code stored in the frame during configuration</a:t>
            </a:r>
          </a:p>
          <a:p>
            <a:r>
              <a:rPr lang="en-US" dirty="0" smtClean="0"/>
              <a:t>Calculates error syndrome on frame data that is read back through ICAP</a:t>
            </a:r>
          </a:p>
          <a:p>
            <a:r>
              <a:rPr lang="en-US" dirty="0" err="1" smtClean="0"/>
              <a:t>Readback</a:t>
            </a:r>
            <a:r>
              <a:rPr lang="en-US" dirty="0" smtClean="0"/>
              <a:t> and repair must be done in user logic</a:t>
            </a:r>
          </a:p>
        </p:txBody>
      </p:sp>
    </p:spTree>
    <p:extLst>
      <p:ext uri="{BB962C8B-B14F-4D97-AF65-F5344CB8AC3E}">
        <p14:creationId xmlns:p14="http://schemas.microsoft.com/office/powerpoint/2010/main" val="1833935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PicoBlaze</a:t>
            </a:r>
            <a:r>
              <a:rPr lang="en-US" dirty="0" smtClean="0"/>
              <a:t> Processor</a:t>
            </a:r>
            <a:endParaRPr lang="en-US" dirty="0"/>
          </a:p>
        </p:txBody>
      </p:sp>
      <p:pic>
        <p:nvPicPr>
          <p:cNvPr id="5" name="Picture 4" descr="Screen shot 2011-10-12 at 10.00.1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" y="2949189"/>
            <a:ext cx="5498243" cy="2877804"/>
          </a:xfrm>
          <a:prstGeom prst="rect">
            <a:avLst/>
          </a:prstGeom>
        </p:spPr>
      </p:pic>
      <p:pic>
        <p:nvPicPr>
          <p:cNvPr id="4" name="Picture 3" descr="Screen shot 2011-10-12 at 10.00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482" y="449925"/>
            <a:ext cx="3610518" cy="354031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565806" y="3990238"/>
            <a:ext cx="3387856" cy="2994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Used in this system to handle control of the scrubber (Figure 5)</a:t>
            </a:r>
          </a:p>
          <a:p>
            <a:pPr lvl="1"/>
            <a:r>
              <a:rPr lang="en-US" dirty="0" smtClean="0"/>
              <a:t>Performs “run” scan until it detects an error</a:t>
            </a:r>
          </a:p>
          <a:p>
            <a:pPr lvl="1"/>
            <a:r>
              <a:rPr lang="en-US" dirty="0" smtClean="0"/>
              <a:t>Then performs “walk” to correct the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76282" cy="4876800"/>
          </a:xfrm>
        </p:spPr>
        <p:txBody>
          <a:bodyPr/>
          <a:lstStyle/>
          <a:p>
            <a:r>
              <a:rPr lang="en-US" dirty="0" smtClean="0"/>
              <a:t>A small 8-bit processor</a:t>
            </a:r>
          </a:p>
          <a:p>
            <a:r>
              <a:rPr lang="en-US" dirty="0" smtClean="0"/>
              <a:t>Fetches instructions and data from a small block RAM (BRAM) on the FPGA</a:t>
            </a:r>
          </a:p>
          <a:p>
            <a:pPr marL="27432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414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1049</TotalTime>
  <Words>1053</Words>
  <Application>Microsoft Macintosh PowerPoint</Application>
  <PresentationFormat>On-screen Show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Clarity</vt:lpstr>
      <vt:lpstr>Icap Controller for high-reliable internal scrubbing</vt:lpstr>
      <vt:lpstr>Motivation</vt:lpstr>
      <vt:lpstr>Radiation Effects on Electronics</vt:lpstr>
      <vt:lpstr>Field-Programmable Gate Arrays</vt:lpstr>
      <vt:lpstr>Configuration Memory Scrubbing</vt:lpstr>
      <vt:lpstr>Internal vs. External Implementation</vt:lpstr>
      <vt:lpstr>Internal Configuration Access Port (ICAP)</vt:lpstr>
      <vt:lpstr>FRAME_ECC Primitive</vt:lpstr>
      <vt:lpstr>PicoBlaze Processor</vt:lpstr>
      <vt:lpstr>High Reliability Scrubber</vt:lpstr>
      <vt:lpstr>Triple Modular Redundancy (TMR)</vt:lpstr>
      <vt:lpstr>Block Memory Scrubbing</vt:lpstr>
      <vt:lpstr>Radiation Test</vt:lpstr>
      <vt:lpstr>Radiation Test</vt:lpstr>
      <vt:lpstr>Results</vt:lpstr>
      <vt:lpstr>Results and Conclusions</vt:lpstr>
    </vt:vector>
  </TitlesOfParts>
  <Company>Arctic Fox Audio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Icap Controller for high-reliable internal scrubbing</dc:title>
  <dc:creator>Quinn Martin</dc:creator>
  <cp:lastModifiedBy>Quinn Martin</cp:lastModifiedBy>
  <cp:revision>17</cp:revision>
  <dcterms:created xsi:type="dcterms:W3CDTF">2011-10-12T03:56:45Z</dcterms:created>
  <dcterms:modified xsi:type="dcterms:W3CDTF">2011-10-12T21:26:22Z</dcterms:modified>
</cp:coreProperties>
</file>