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280" r:id="rId3"/>
    <p:sldId id="258" r:id="rId4"/>
    <p:sldId id="281" r:id="rId5"/>
    <p:sldId id="282" r:id="rId6"/>
    <p:sldId id="285" r:id="rId7"/>
    <p:sldId id="290" r:id="rId8"/>
    <p:sldId id="286" r:id="rId9"/>
    <p:sldId id="291" r:id="rId10"/>
    <p:sldId id="284" r:id="rId11"/>
    <p:sldId id="288" r:id="rId12"/>
    <p:sldId id="287" r:id="rId13"/>
    <p:sldId id="292" r:id="rId14"/>
    <p:sldId id="293" r:id="rId15"/>
    <p:sldId id="289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10" r:id="rId28"/>
    <p:sldId id="305" r:id="rId29"/>
    <p:sldId id="306" r:id="rId30"/>
    <p:sldId id="307" r:id="rId31"/>
    <p:sldId id="308" r:id="rId32"/>
    <p:sldId id="309" r:id="rId33"/>
    <p:sldId id="279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72518" autoAdjust="0"/>
  </p:normalViewPr>
  <p:slideViewPr>
    <p:cSldViewPr>
      <p:cViewPr varScale="1">
        <p:scale>
          <a:sx n="92" d="100"/>
          <a:sy n="92" d="100"/>
        </p:scale>
        <p:origin x="-16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300"/>
            </a:lvl1pPr>
          </a:lstStyle>
          <a:p>
            <a:fld id="{2E80E0C7-C138-49F9-AF9E-F98716607912}" type="datetimeFigureOut">
              <a:rPr lang="en-US" smtClean="0"/>
              <a:pPr/>
              <a:t>10/24/2011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4" tIns="48322" rIns="96644" bIns="483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300"/>
            </a:lvl1pPr>
          </a:lstStyle>
          <a:p>
            <a:fld id="{ABEC58C7-3591-4F7F-93C3-2EFF2DE3A6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7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58C7-3591-4F7F-93C3-2EFF2DE3A64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58C7-3591-4F7F-93C3-2EFF2DE3A6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Nembus Home Automation aims to bring home automation to the masses and capture a significant portion of the multi-billion dollar industry. Nembus will accomplish its goals by focusing on the comprehensive customer experience through: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Creating easy-to-use apps for smartphones, media boxes, and HDTVs.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Building a social network where customers connect with home automation installers, find home automation products, and get questions answered.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Designing a home automation-focused media box with easy-to-setup hardware.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Creating an HTN professional certification program that trains electricians how to install and wire home automation hardware.</a:t>
            </a:r>
          </a:p>
          <a:p>
            <a:endParaRPr lang="en-US" dirty="0"/>
          </a:p>
          <a:p>
            <a:r>
              <a:rPr lang="en-US" dirty="0"/>
              <a:t>Nembus Home Automation is seeking $500,000 to complete product development. The majority of the funding will be used for salaries, hardware prototyping, and research and development. The $500,000 will support Nembus until month thirteen when Nembus’ products are ready for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58C7-3591-4F7F-93C3-2EFF2DE3A64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>
            <p:custDataLst>
              <p:tags r:id="rId1"/>
            </p:custDataLst>
          </p:nvPr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 userDrawn="1">
            <p:custDataLst>
              <p:tags r:id="rId4"/>
            </p:custDataLst>
          </p:nvPr>
        </p:nvGrpSpPr>
        <p:grpSpPr>
          <a:xfrm>
            <a:off x="-3765" y="5257800"/>
            <a:ext cx="9147765" cy="1607288"/>
            <a:chOff x="-3765" y="4880373"/>
            <a:chExt cx="9147765" cy="1984715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71800" y="5156841"/>
              <a:ext cx="6172200" cy="81688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1DF82C-79A5-4E4C-B3FE-534A1DDD2CE0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C3F87520-D852-4CB3-8B20-F9231116A334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7F8EB2D6-1953-466D-908C-9F639A63E340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fld id="{FF6245B0-079C-4FF8-BAA6-C2F1935575BA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A76CDF9E-9B92-4F84-89FB-A88A4D184A25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>
            <p:custDataLst>
              <p:tags r:id="rId6"/>
            </p:custDataLst>
          </p:nvPr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>
            <p:custDataLst>
              <p:tags r:id="rId7"/>
            </p:custDataLst>
          </p:nvPr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DAD005B0-78B4-4DEB-B664-6875C0D7CFDE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extLst/>
          </a:lstStyle>
          <a:p>
            <a:fld id="{6B7A2372-0E3B-416F-A396-ECD6CFC7F7CC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fld id="{E9C14BB0-7E17-4DC8-BF24-09D86C71C2EF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fld id="{4436EA08-6C55-4601-9C68-DB94D6876302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4269F5-4959-4B0A-A740-FAB936751010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C2E336-F3DB-4A46-9378-73234A07B364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>
            <p:custDataLst>
              <p:tags r:id="rId10"/>
            </p:custDataLst>
          </p:nvPr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>
            <p:custDataLst>
              <p:tags r:id="rId11"/>
            </p:custDataLst>
          </p:nvPr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>
            <p:custDataLst>
              <p:tags r:id="rId12"/>
            </p:custDataLst>
          </p:nvPr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 userDrawn="1">
            <p:custDataLst>
              <p:tags r:id="rId14"/>
            </p:custDataLst>
          </p:nvPr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>
            <p:custDataLst>
              <p:tags r:id="rId15"/>
            </p:custDataLst>
          </p:nvPr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3EDB0C-AA31-494C-9EA8-553BBA383F05}" type="datetime1">
              <a:rPr lang="en-US" smtClean="0"/>
              <a:t>10/24/2011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8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3.xml"/><Relationship Id="rId7" Type="http://schemas.openxmlformats.org/officeDocument/2006/relationships/image" Target="../media/image9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12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1.xml"/><Relationship Id="rId7" Type="http://schemas.openxmlformats.org/officeDocument/2006/relationships/image" Target="../media/image13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16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" Type="http://schemas.openxmlformats.org/officeDocument/2006/relationships/tags" Target="../tags/tag177.xml"/><Relationship Id="rId21" Type="http://schemas.openxmlformats.org/officeDocument/2006/relationships/tags" Target="../tags/tag195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8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9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20.xml"/><Relationship Id="rId7" Type="http://schemas.openxmlformats.org/officeDocument/2006/relationships/image" Target="../media/image21.png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2.xml"/><Relationship Id="rId4" Type="http://schemas.openxmlformats.org/officeDocument/2006/relationships/tags" Target="../tags/tag2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25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4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5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6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457200"/>
            <a:ext cx="7696200" cy="16773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HOME AUTOMATION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NETWORKS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2392406"/>
            <a:ext cx="7772400" cy="3017794"/>
          </a:xfrm>
        </p:spPr>
        <p:txBody>
          <a:bodyPr>
            <a:normAutofit/>
          </a:bodyPr>
          <a:lstStyle/>
          <a:p>
            <a:pPr algn="ctr"/>
            <a:endParaRPr lang="en-US" sz="2600" b="1" dirty="0" smtClean="0">
              <a:latin typeface="+mj-lt"/>
            </a:endParaRPr>
          </a:p>
          <a:p>
            <a:pPr algn="ctr"/>
            <a:r>
              <a:rPr lang="en-US" sz="2600" b="1" dirty="0" smtClean="0">
                <a:latin typeface="+mj-lt"/>
              </a:rPr>
              <a:t>Oliver Pankiewicz</a:t>
            </a:r>
          </a:p>
          <a:p>
            <a:pPr algn="ctr"/>
            <a:endParaRPr lang="en-US" sz="2600" b="1" dirty="0" smtClean="0">
              <a:latin typeface="+mj-lt"/>
            </a:endParaRPr>
          </a:p>
          <a:p>
            <a:pPr algn="ctr"/>
            <a:r>
              <a:rPr lang="en-US" sz="2600" b="1" dirty="0" smtClean="0">
                <a:latin typeface="+mj-lt"/>
              </a:rPr>
              <a:t>EEL 6935</a:t>
            </a:r>
          </a:p>
          <a:p>
            <a:pPr algn="ctr"/>
            <a:r>
              <a:rPr lang="en-US" sz="2600" b="1" dirty="0" smtClean="0">
                <a:latin typeface="+mj-lt"/>
              </a:rPr>
              <a:t>Embedded Systems</a:t>
            </a:r>
          </a:p>
          <a:p>
            <a:pPr algn="ctr"/>
            <a:r>
              <a:rPr lang="en-US" sz="2600" b="1" dirty="0" smtClean="0">
                <a:latin typeface="+mj-lt"/>
              </a:rPr>
              <a:t>10-25-11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Insteon 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66800"/>
            <a:ext cx="6019800" cy="56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8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Peer-to-peer network</a:t>
            </a:r>
          </a:p>
          <a:p>
            <a:r>
              <a:rPr lang="en-US" sz="2800" dirty="0" smtClean="0"/>
              <a:t>No master controller</a:t>
            </a:r>
          </a:p>
          <a:p>
            <a:r>
              <a:rPr lang="en-US" sz="2800" dirty="0" smtClean="0"/>
              <a:t>Simulcast transmission method</a:t>
            </a:r>
          </a:p>
          <a:p>
            <a:r>
              <a:rPr lang="en-US" sz="2800" dirty="0" smtClean="0"/>
              <a:t>Any device can be a sender, receiver, or repeater</a:t>
            </a:r>
          </a:p>
          <a:p>
            <a:r>
              <a:rPr lang="en-US" sz="2800" dirty="0" smtClean="0"/>
              <a:t>Max 3 hops, 4 total transmissions.</a:t>
            </a:r>
          </a:p>
          <a:p>
            <a:r>
              <a:rPr lang="en-US" sz="2800" dirty="0" smtClean="0"/>
              <a:t>Sends RF signals and through powerline</a:t>
            </a:r>
          </a:p>
          <a:p>
            <a:r>
              <a:rPr lang="en-US" sz="2800" dirty="0" smtClean="0"/>
              <a:t>No collision avoidance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Insteon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3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3581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24 bit packet</a:t>
            </a:r>
          </a:p>
          <a:p>
            <a:r>
              <a:rPr lang="en-US" sz="2000" dirty="0" smtClean="0"/>
              <a:t>Sent at zero crossing</a:t>
            </a:r>
          </a:p>
          <a:p>
            <a:r>
              <a:rPr lang="en-US" sz="2000" dirty="0" smtClean="0"/>
              <a:t>13 kbps</a:t>
            </a:r>
          </a:p>
          <a:p>
            <a:r>
              <a:rPr lang="en-US" sz="2000" dirty="0" smtClean="0"/>
              <a:t>Uses rolling codes for encryption</a:t>
            </a:r>
          </a:p>
          <a:p>
            <a:r>
              <a:rPr lang="en-US" sz="2000" dirty="0" smtClean="0"/>
              <a:t>Standard message = 120 raw bits</a:t>
            </a:r>
          </a:p>
          <a:p>
            <a:r>
              <a:rPr lang="en-US" sz="2000" dirty="0" smtClean="0"/>
              <a:t>Extended message </a:t>
            </a:r>
            <a:r>
              <a:rPr lang="en-US" sz="2000" dirty="0"/>
              <a:t>= 264 raw </a:t>
            </a:r>
            <a:r>
              <a:rPr lang="en-US" sz="2000" dirty="0" smtClean="0"/>
              <a:t>bits</a:t>
            </a:r>
          </a:p>
          <a:p>
            <a:r>
              <a:rPr lang="en-US" sz="2000" dirty="0" smtClean="0"/>
              <a:t>RF uses FSK</a:t>
            </a:r>
          </a:p>
          <a:p>
            <a:r>
              <a:rPr lang="en-US" sz="2000" dirty="0" smtClean="0"/>
              <a:t>Powerline uses BPSK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Insteon Signals</a:t>
            </a:r>
            <a:endParaRPr lang="en-US" dirty="0"/>
          </a:p>
        </p:txBody>
      </p:sp>
      <p:pic>
        <p:nvPicPr>
          <p:cNvPr id="2050" name="Picture 2" descr="\\LIGHTNING\Lightning_HTN\Home Automation\Insteon_timing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037556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4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Insteon Powerline Packets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86" y="1143000"/>
            <a:ext cx="7097214" cy="223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137400" cy="305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6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Insteon RF Packets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99" y="1371600"/>
            <a:ext cx="85276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3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Z-Wave Alliance</a:t>
            </a:r>
          </a:p>
          <a:p>
            <a:r>
              <a:rPr lang="en-US" sz="2800" dirty="0" smtClean="0"/>
              <a:t>9.6 to 200 kbps</a:t>
            </a:r>
          </a:p>
          <a:p>
            <a:r>
              <a:rPr lang="en-US" sz="2800" dirty="0" smtClean="0"/>
              <a:t>908 MHz in U.S.</a:t>
            </a:r>
          </a:p>
          <a:p>
            <a:r>
              <a:rPr lang="en-US" sz="2800" dirty="0" smtClean="0"/>
              <a:t>868 MHz in Europe</a:t>
            </a:r>
          </a:p>
          <a:p>
            <a:r>
              <a:rPr lang="en-US" sz="2800" dirty="0" smtClean="0"/>
              <a:t>New 2.4 GHz</a:t>
            </a:r>
          </a:p>
          <a:p>
            <a:r>
              <a:rPr lang="en-US" sz="2800" dirty="0" smtClean="0"/>
              <a:t>90’ to 300’ range</a:t>
            </a:r>
          </a:p>
          <a:p>
            <a:r>
              <a:rPr lang="en-US" sz="2800" dirty="0" smtClean="0"/>
              <a:t>232 nodes max</a:t>
            </a:r>
          </a:p>
          <a:p>
            <a:r>
              <a:rPr lang="en-US" sz="2800" dirty="0" smtClean="0"/>
              <a:t>Master and slave architecture</a:t>
            </a:r>
          </a:p>
          <a:p>
            <a:r>
              <a:rPr lang="en-US" sz="2800" dirty="0" smtClean="0"/>
              <a:t>Uses mesh networking</a:t>
            </a:r>
          </a:p>
          <a:p>
            <a:r>
              <a:rPr lang="en-US" sz="2800" dirty="0" smtClean="0"/>
              <a:t>BPSK</a:t>
            </a:r>
          </a:p>
          <a:p>
            <a:r>
              <a:rPr lang="en-US" sz="2800" dirty="0" smtClean="0"/>
              <a:t>Collision Avoidance</a:t>
            </a:r>
          </a:p>
          <a:p>
            <a:r>
              <a:rPr lang="en-US" sz="2800" dirty="0" smtClean="0"/>
              <a:t>Random </a:t>
            </a:r>
            <a:r>
              <a:rPr lang="en-US" sz="2800" dirty="0" smtClean="0"/>
              <a:t>back off </a:t>
            </a:r>
            <a:r>
              <a:rPr lang="en-US" sz="2800" dirty="0" smtClean="0"/>
              <a:t>times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Z-Wave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74638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9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Controllers:</a:t>
            </a:r>
          </a:p>
          <a:p>
            <a:pPr lvl="1"/>
            <a:r>
              <a:rPr lang="en-US" sz="2400" dirty="0" smtClean="0"/>
              <a:t>Host routing tables for mesh network</a:t>
            </a:r>
          </a:p>
          <a:p>
            <a:pPr lvl="2"/>
            <a:r>
              <a:rPr lang="en-US" sz="2200" dirty="0" smtClean="0"/>
              <a:t>Used to calculate best route for a signal to get to a slave</a:t>
            </a:r>
          </a:p>
          <a:p>
            <a:pPr lvl="1"/>
            <a:r>
              <a:rPr lang="en-US" sz="2400" dirty="0" smtClean="0"/>
              <a:t>Routes retransmitted by slave nodes</a:t>
            </a:r>
          </a:p>
          <a:p>
            <a:pPr lvl="1"/>
            <a:r>
              <a:rPr lang="en-US" sz="2400" dirty="0" smtClean="0"/>
              <a:t>Only one primary controller</a:t>
            </a:r>
          </a:p>
          <a:p>
            <a:pPr lvl="2"/>
            <a:r>
              <a:rPr lang="en-US" sz="2200" dirty="0" smtClean="0"/>
              <a:t>Can include/exclude devices</a:t>
            </a:r>
          </a:p>
          <a:p>
            <a:pPr lvl="2"/>
            <a:r>
              <a:rPr lang="en-US" sz="2200" dirty="0" smtClean="0"/>
              <a:t>Manage allocation of Node Ids</a:t>
            </a:r>
          </a:p>
          <a:p>
            <a:pPr lvl="1"/>
            <a:r>
              <a:rPr lang="en-US" sz="2400" dirty="0" smtClean="0"/>
              <a:t>Secondary controllers get copies of routing tables</a:t>
            </a:r>
          </a:p>
          <a:p>
            <a:r>
              <a:rPr lang="en-US" sz="2800" dirty="0" smtClean="0"/>
              <a:t>Slave Devices</a:t>
            </a:r>
          </a:p>
          <a:p>
            <a:pPr lvl="1"/>
            <a:r>
              <a:rPr lang="en-US" sz="2400" dirty="0" smtClean="0"/>
              <a:t>Do not compute routing tables</a:t>
            </a:r>
          </a:p>
          <a:p>
            <a:pPr lvl="1"/>
            <a:r>
              <a:rPr lang="en-US" sz="2400" dirty="0" smtClean="0"/>
              <a:t>Can store routing tables</a:t>
            </a:r>
          </a:p>
          <a:p>
            <a:pPr lvl="1"/>
            <a:r>
              <a:rPr lang="en-US" sz="2400" dirty="0" smtClean="0"/>
              <a:t>Act as a repeater</a:t>
            </a:r>
          </a:p>
          <a:p>
            <a:pPr lvl="1"/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Z-Wave Devise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Z-Wave Routing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8" y="1259956"/>
            <a:ext cx="7391400" cy="24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8" y="3962400"/>
            <a:ext cx="7391400" cy="226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6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Z-Wave Packets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/>
          <p:nvPr>
            <p:custDataLst>
              <p:tags r:id="rId4"/>
            </p:custDataLst>
          </p:nvPr>
        </p:nvPicPr>
        <p:blipFill>
          <a:blip r:embed="rId6" cstate="print"/>
          <a:srcRect t="6831" b="11849"/>
          <a:stretch>
            <a:fillRect/>
          </a:stretch>
        </p:blipFill>
        <p:spPr bwMode="auto">
          <a:xfrm>
            <a:off x="381000" y="13716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8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ZigBee Alliance</a:t>
            </a:r>
          </a:p>
          <a:p>
            <a:r>
              <a:rPr lang="en-US" sz="2800" dirty="0" smtClean="0"/>
              <a:t>Based on IEEE 802.15.4</a:t>
            </a:r>
          </a:p>
          <a:p>
            <a:r>
              <a:rPr lang="en-US" sz="2800" dirty="0" smtClean="0"/>
              <a:t>Design goals:</a:t>
            </a:r>
          </a:p>
          <a:p>
            <a:pPr lvl="1"/>
            <a:r>
              <a:rPr lang="en-US" sz="2400" dirty="0" smtClean="0"/>
              <a:t>Wireless networks</a:t>
            </a:r>
          </a:p>
          <a:p>
            <a:pPr lvl="1"/>
            <a:r>
              <a:rPr lang="en-US" sz="2400" dirty="0" smtClean="0"/>
              <a:t>Low data rates</a:t>
            </a:r>
          </a:p>
          <a:p>
            <a:pPr lvl="1"/>
            <a:r>
              <a:rPr lang="en-US" sz="2400" dirty="0" smtClean="0"/>
              <a:t>Self organizing mesh networks</a:t>
            </a:r>
          </a:p>
          <a:p>
            <a:pPr lvl="1"/>
            <a:r>
              <a:rPr lang="en-US" sz="2400" dirty="0" smtClean="0"/>
              <a:t>Low power </a:t>
            </a:r>
          </a:p>
          <a:p>
            <a:r>
              <a:rPr lang="en-US" sz="2800" dirty="0" smtClean="0"/>
              <a:t>Released in 2005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ZigBee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19" y="4419600"/>
            <a:ext cx="4496981" cy="171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6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Home Automation Protocols:</a:t>
            </a:r>
          </a:p>
          <a:p>
            <a:pPr lvl="1"/>
            <a:r>
              <a:rPr lang="en-US" dirty="0" smtClean="0"/>
              <a:t>Insteon</a:t>
            </a:r>
          </a:p>
          <a:p>
            <a:pPr lvl="1"/>
            <a:r>
              <a:rPr lang="en-US" dirty="0" smtClean="0"/>
              <a:t>Z-Wave</a:t>
            </a:r>
          </a:p>
          <a:p>
            <a:pPr lvl="1"/>
            <a:r>
              <a:rPr lang="en-US" dirty="0" smtClean="0"/>
              <a:t>ZigBee</a:t>
            </a:r>
            <a:endParaRPr lang="en-US" dirty="0" smtClean="0"/>
          </a:p>
          <a:p>
            <a:pPr lvl="1"/>
            <a:r>
              <a:rPr lang="en-US" dirty="0" smtClean="0"/>
              <a:t>X10</a:t>
            </a:r>
          </a:p>
          <a:p>
            <a:pPr lvl="1"/>
            <a:r>
              <a:rPr lang="en-US" dirty="0" smtClean="0"/>
              <a:t>Wi-Fi</a:t>
            </a:r>
          </a:p>
          <a:p>
            <a:r>
              <a:rPr lang="en-US" dirty="0" smtClean="0"/>
              <a:t>Network Layers</a:t>
            </a:r>
          </a:p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7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IEEE 802.15.4</a:t>
            </a:r>
          </a:p>
          <a:p>
            <a:r>
              <a:rPr lang="en-US" sz="2800" dirty="0" smtClean="0"/>
              <a:t>915 MHz and 2.4 GHz in U.S.</a:t>
            </a:r>
          </a:p>
          <a:p>
            <a:r>
              <a:rPr lang="en-US" sz="2800" dirty="0" smtClean="0"/>
              <a:t>868 MHz and 2.4 GHz in Europe</a:t>
            </a:r>
          </a:p>
          <a:p>
            <a:r>
              <a:rPr lang="en-US" sz="2800" dirty="0" smtClean="0"/>
              <a:t>Supports up to 64,000 nodes</a:t>
            </a:r>
          </a:p>
          <a:p>
            <a:r>
              <a:rPr lang="en-US" sz="2800" dirty="0" smtClean="0"/>
              <a:t>Mesh networking</a:t>
            </a:r>
          </a:p>
          <a:p>
            <a:r>
              <a:rPr lang="en-US" sz="2800" dirty="0" smtClean="0"/>
              <a:t>128 Bytes packet size</a:t>
            </a:r>
          </a:p>
          <a:p>
            <a:r>
              <a:rPr lang="en-US" sz="2800" dirty="0" smtClean="0"/>
              <a:t>20/40/250 kbps data rate</a:t>
            </a:r>
          </a:p>
          <a:p>
            <a:r>
              <a:rPr lang="en-US" sz="2800" dirty="0" smtClean="0"/>
              <a:t>10 to 100 meter range</a:t>
            </a:r>
          </a:p>
          <a:p>
            <a:r>
              <a:rPr lang="en-US" sz="2800" dirty="0" smtClean="0"/>
              <a:t>Uses CSMA/CA</a:t>
            </a:r>
          </a:p>
          <a:p>
            <a:r>
              <a:rPr lang="en-US" sz="2800" dirty="0" smtClean="0"/>
              <a:t>128 bit encryption keys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ZigBee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8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ZigBee Coordinators</a:t>
            </a:r>
          </a:p>
          <a:p>
            <a:pPr lvl="1"/>
            <a:r>
              <a:rPr lang="en-US" sz="2400" dirty="0" smtClean="0"/>
              <a:t>Controller</a:t>
            </a:r>
          </a:p>
          <a:p>
            <a:pPr lvl="1"/>
            <a:r>
              <a:rPr lang="en-US" sz="2400" dirty="0" smtClean="0"/>
              <a:t>Discovers other devices</a:t>
            </a:r>
          </a:p>
          <a:p>
            <a:pPr lvl="1"/>
            <a:r>
              <a:rPr lang="en-US" sz="2400" dirty="0" smtClean="0"/>
              <a:t>Stores security information</a:t>
            </a:r>
          </a:p>
          <a:p>
            <a:pPr lvl="1"/>
            <a:r>
              <a:rPr lang="en-US" sz="2400" dirty="0" smtClean="0"/>
              <a:t>One per network</a:t>
            </a:r>
          </a:p>
          <a:p>
            <a:r>
              <a:rPr lang="en-US" sz="2800" dirty="0" smtClean="0"/>
              <a:t>ZigBee Router</a:t>
            </a:r>
          </a:p>
          <a:p>
            <a:pPr lvl="1"/>
            <a:r>
              <a:rPr lang="en-US" sz="2400" dirty="0" smtClean="0"/>
              <a:t>Can pass data from other devices</a:t>
            </a:r>
          </a:p>
          <a:p>
            <a:r>
              <a:rPr lang="en-US" sz="2800" dirty="0" smtClean="0"/>
              <a:t>ZigBee End Device</a:t>
            </a:r>
          </a:p>
          <a:p>
            <a:pPr lvl="1"/>
            <a:r>
              <a:rPr lang="en-US" sz="2400" dirty="0" smtClean="0"/>
              <a:t>Low capabilities</a:t>
            </a:r>
          </a:p>
          <a:p>
            <a:pPr lvl="1"/>
            <a:r>
              <a:rPr lang="en-US" sz="2400" dirty="0" smtClean="0"/>
              <a:t>Can’t relay data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ZigBee Device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7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ZigBee Software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199"/>
            <a:ext cx="7467600" cy="551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6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ZigBee Packet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4114800"/>
            <a:ext cx="1219200" cy="9144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" y="4419600"/>
            <a:ext cx="1098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latin typeface="Arial" charset="0"/>
              </a:rPr>
              <a:t>Preamble</a:t>
            </a:r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114800"/>
            <a:ext cx="1219200" cy="9144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81200" y="4191000"/>
            <a:ext cx="10556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charset="0"/>
              </a:rPr>
              <a:t>Start of</a:t>
            </a:r>
          </a:p>
          <a:p>
            <a:pPr algn="ctr" eaLnBrk="0" hangingPunct="0"/>
            <a:r>
              <a:rPr lang="en-US" sz="1600" b="1" dirty="0">
                <a:latin typeface="Arial" charset="0"/>
              </a:rPr>
              <a:t>Packet</a:t>
            </a:r>
          </a:p>
          <a:p>
            <a:pPr algn="ctr" eaLnBrk="0" hangingPunct="0"/>
            <a:r>
              <a:rPr lang="en-US" sz="1600" b="1" dirty="0">
                <a:latin typeface="Arial" charset="0"/>
              </a:rPr>
              <a:t>Delimiter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4114800"/>
            <a:ext cx="1219200" cy="914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4267200"/>
            <a:ext cx="871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charset="0"/>
              </a:rPr>
              <a:t>PHY</a:t>
            </a:r>
          </a:p>
          <a:p>
            <a:pPr algn="ctr" eaLnBrk="0" hangingPunct="0"/>
            <a:r>
              <a:rPr lang="en-US" sz="1600" b="1" dirty="0">
                <a:latin typeface="Arial" charset="0"/>
              </a:rPr>
              <a:t>Header</a:t>
            </a:r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43400" y="4114800"/>
            <a:ext cx="41910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86400" y="4267200"/>
            <a:ext cx="1831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" charset="0"/>
              </a:rPr>
              <a:t>PHY Service</a:t>
            </a:r>
          </a:p>
          <a:p>
            <a:pPr algn="ctr" eaLnBrk="0" hangingPunct="0"/>
            <a:r>
              <a:rPr lang="en-US" sz="1600" b="1" dirty="0">
                <a:latin typeface="Arial" charset="0"/>
              </a:rPr>
              <a:t>Data Unit (PSDU)</a:t>
            </a:r>
          </a:p>
        </p:txBody>
      </p:sp>
      <p:sp>
        <p:nvSpPr>
          <p:cNvPr id="14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" y="1447800"/>
            <a:ext cx="74676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PHY Packet Fields</a:t>
            </a: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  Preamble (32 bits) – synchronization  </a:t>
            </a: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  Start of Packet Delimiter (8 bits)</a:t>
            </a: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  PHY Header (8 bits) – PSDU length</a:t>
            </a:r>
          </a:p>
          <a:p>
            <a:pPr>
              <a:buFontTx/>
              <a:buChar char="•"/>
            </a:pPr>
            <a:r>
              <a:rPr lang="en-US" sz="2400" dirty="0">
                <a:latin typeface="Arial" charset="0"/>
              </a:rPr>
              <a:t>  PSDU (0 to 1016 bits) – Data field</a:t>
            </a:r>
          </a:p>
        </p:txBody>
      </p:sp>
      <p:sp>
        <p:nvSpPr>
          <p:cNvPr id="15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5963" y="514191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6 Octets</a:t>
            </a:r>
          </a:p>
        </p:txBody>
      </p:sp>
      <p:sp>
        <p:nvSpPr>
          <p:cNvPr id="16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99125" y="5141913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0-127 Octets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85800" y="5105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85800" y="5334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124200" y="5334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343400" y="5105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343400" y="5341938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15200" y="5334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534400" y="5105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4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Powerline networking</a:t>
            </a:r>
          </a:p>
          <a:p>
            <a:r>
              <a:rPr lang="en-US" sz="2800" dirty="0" smtClean="0"/>
              <a:t>Designed in the 1970’s</a:t>
            </a:r>
          </a:p>
          <a:p>
            <a:r>
              <a:rPr lang="en-US" sz="2800" dirty="0" smtClean="0"/>
              <a:t>Max 256 devices</a:t>
            </a:r>
          </a:p>
          <a:p>
            <a:r>
              <a:rPr lang="en-US" sz="2800" dirty="0" smtClean="0"/>
              <a:t>16 Command codes</a:t>
            </a:r>
          </a:p>
          <a:p>
            <a:r>
              <a:rPr lang="en-US" sz="2800" dirty="0" smtClean="0"/>
              <a:t>60 bps</a:t>
            </a:r>
          </a:p>
          <a:p>
            <a:r>
              <a:rPr lang="en-US" sz="2800" dirty="0" smtClean="0"/>
              <a:t>No acknowledgments</a:t>
            </a:r>
          </a:p>
          <a:p>
            <a:r>
              <a:rPr lang="en-US" sz="2800" dirty="0" smtClean="0"/>
              <a:t>No security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X10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3352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Insteon compatible with X10</a:t>
            </a:r>
          </a:p>
          <a:p>
            <a:r>
              <a:rPr lang="en-US" sz="2000" dirty="0" smtClean="0"/>
              <a:t>Manchester coding</a:t>
            </a:r>
          </a:p>
          <a:p>
            <a:r>
              <a:rPr lang="en-US" sz="2000" dirty="0" smtClean="0"/>
              <a:t>Insteon starts 800us before X10</a:t>
            </a:r>
          </a:p>
          <a:p>
            <a:r>
              <a:rPr lang="en-US" sz="2000" dirty="0" smtClean="0"/>
              <a:t>Zero crossing </a:t>
            </a:r>
          </a:p>
          <a:p>
            <a:r>
              <a:rPr lang="en-US" sz="2000" dirty="0" smtClean="0"/>
              <a:t>60 bps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X10 Signals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399"/>
            <a:ext cx="51054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5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487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Code (4-bit)</a:t>
            </a:r>
          </a:p>
          <a:p>
            <a:r>
              <a:rPr lang="en-US" sz="2800" dirty="0" smtClean="0"/>
              <a:t>House Code (8-bit)</a:t>
            </a:r>
          </a:p>
          <a:p>
            <a:r>
              <a:rPr lang="en-US" sz="2800" dirty="0" smtClean="0"/>
              <a:t>Key Code (10-bit)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X10 Packet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9"/>
          <a:stretch/>
        </p:blipFill>
        <p:spPr bwMode="auto">
          <a:xfrm>
            <a:off x="4648200" y="1245375"/>
            <a:ext cx="3586537" cy="517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1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3716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IPv6 over Low power Wireless Personal Area Network</a:t>
            </a:r>
          </a:p>
          <a:p>
            <a:r>
              <a:rPr lang="en-US" sz="2800" dirty="0" smtClean="0"/>
              <a:t>Use existing internet network infrastructure</a:t>
            </a:r>
          </a:p>
          <a:p>
            <a:r>
              <a:rPr lang="en-US" sz="2800" dirty="0" smtClean="0"/>
              <a:t>IPv6 packets on top of IEEE 802.15.4 network</a:t>
            </a:r>
          </a:p>
          <a:p>
            <a:r>
              <a:rPr lang="en-US" sz="2800" dirty="0" smtClean="0"/>
              <a:t>Issues:</a:t>
            </a:r>
          </a:p>
          <a:p>
            <a:pPr lvl="1"/>
            <a:r>
              <a:rPr lang="en-US" sz="2400" dirty="0" smtClean="0"/>
              <a:t>IPv6 not designed for sensor networks</a:t>
            </a:r>
          </a:p>
          <a:p>
            <a:pPr lvl="1"/>
            <a:r>
              <a:rPr lang="en-US" sz="2400" dirty="0" smtClean="0"/>
              <a:t>1280 byte IPv6 packets</a:t>
            </a:r>
          </a:p>
          <a:p>
            <a:pPr lvl="1"/>
            <a:r>
              <a:rPr lang="en-US" sz="2400" dirty="0" smtClean="0"/>
              <a:t>127 byte IEEE 802.15.4 frames</a:t>
            </a:r>
          </a:p>
          <a:p>
            <a:pPr lvl="1"/>
            <a:r>
              <a:rPr lang="en-US" sz="2400" dirty="0" smtClean="0"/>
              <a:t>40 byte IPv6 header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6LoWPAN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Physical Layer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32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3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Link Layer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0" y="1752600"/>
            <a:ext cx="8251200" cy="35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9323"/>
            <a:ext cx="8229600" cy="3870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3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19400" y="1562102"/>
            <a:ext cx="6019800" cy="514098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Oliver Pankiewicz </a:t>
            </a:r>
          </a:p>
          <a:p>
            <a:pPr lvl="1"/>
            <a:r>
              <a:rPr lang="en-US" sz="2400" dirty="0" smtClean="0"/>
              <a:t>Electrical engineer</a:t>
            </a:r>
          </a:p>
          <a:p>
            <a:pPr lvl="1"/>
            <a:r>
              <a:rPr lang="en-US" sz="2400" dirty="0" smtClean="0"/>
              <a:t>Live in Orlando</a:t>
            </a:r>
          </a:p>
          <a:p>
            <a:pPr lvl="1"/>
            <a:r>
              <a:rPr lang="en-US" sz="2400" dirty="0" smtClean="0"/>
              <a:t>Work at Kennedy Space Center since 2003</a:t>
            </a:r>
          </a:p>
          <a:p>
            <a:pPr lvl="1"/>
            <a:r>
              <a:rPr lang="en-US" sz="2400" dirty="0" smtClean="0"/>
              <a:t>NASA contractor</a:t>
            </a:r>
          </a:p>
          <a:p>
            <a:pPr lvl="1"/>
            <a:r>
              <a:rPr lang="en-US" sz="2400" dirty="0" smtClean="0"/>
              <a:t>Ground support equipment design</a:t>
            </a:r>
          </a:p>
          <a:p>
            <a:pPr lvl="1"/>
            <a:r>
              <a:rPr lang="en-US" sz="2400" dirty="0" smtClean="0"/>
              <a:t>Interests in home automation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My Background</a:t>
            </a:r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 t="6349"/>
          <a:stretch>
            <a:fillRect/>
          </a:stretch>
        </p:blipFill>
        <p:spPr bwMode="auto">
          <a:xfrm>
            <a:off x="533400" y="1562101"/>
            <a:ext cx="1981200" cy="24352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Communication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1"/>
          <a:stretch/>
        </p:blipFill>
        <p:spPr bwMode="auto">
          <a:xfrm>
            <a:off x="457199" y="1721318"/>
            <a:ext cx="8229601" cy="42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9323"/>
            <a:ext cx="8229600" cy="3870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>
            <p:custDataLst>
              <p:tags r:id="rId6"/>
            </p:custDataLst>
          </p:nvPr>
        </p:nvCxnSpPr>
        <p:spPr>
          <a:xfrm>
            <a:off x="457200" y="1676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464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Network Layer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33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5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Application Layer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2"/>
          <a:stretch/>
        </p:blipFill>
        <p:spPr bwMode="auto">
          <a:xfrm>
            <a:off x="457201" y="1124687"/>
            <a:ext cx="8153400" cy="32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0"/>
          <a:stretch/>
        </p:blipFill>
        <p:spPr bwMode="auto">
          <a:xfrm>
            <a:off x="457200" y="1524000"/>
            <a:ext cx="8153401" cy="433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4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76" y="1295400"/>
            <a:ext cx="7772400" cy="18288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Questions?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762000" y="3429000"/>
            <a:ext cx="76962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Please post any questions on Sakai</a:t>
            </a:r>
            <a:endParaRPr lang="en-US" sz="2000" dirty="0" smtClean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Wireless Home Automation Networks: A Survey of Architectures and Technologies</a:t>
            </a:r>
          </a:p>
          <a:p>
            <a:r>
              <a:rPr lang="en-US" dirty="0" smtClean="0"/>
              <a:t>Research and Design of Smart Home System Based on </a:t>
            </a:r>
            <a:r>
              <a:rPr lang="en-US" dirty="0" smtClean="0"/>
              <a:t>ZigBee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Home Area Network Technology Assessment for Demand Response in Smart Grid Environment</a:t>
            </a:r>
          </a:p>
          <a:p>
            <a:endParaRPr lang="en-US" dirty="0"/>
          </a:p>
          <a:p>
            <a:r>
              <a:rPr lang="en-US" dirty="0" smtClean="0"/>
              <a:t>Other Sources:</a:t>
            </a:r>
          </a:p>
          <a:p>
            <a:pPr lvl="1"/>
            <a:r>
              <a:rPr lang="en-US" dirty="0"/>
              <a:t>Z-Wave Node Type Overview and Network Installation Guide</a:t>
            </a:r>
          </a:p>
          <a:p>
            <a:pPr lvl="1"/>
            <a:r>
              <a:rPr lang="en-US" dirty="0" smtClean="0"/>
              <a:t>Insteon Compared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6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43600" y="14478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Light Control</a:t>
            </a:r>
          </a:p>
          <a:p>
            <a:r>
              <a:rPr lang="en-US" b="1" dirty="0" smtClean="0"/>
              <a:t>Security</a:t>
            </a:r>
          </a:p>
          <a:p>
            <a:r>
              <a:rPr lang="en-US" b="1" dirty="0" smtClean="0"/>
              <a:t>HVAC</a:t>
            </a:r>
          </a:p>
          <a:p>
            <a:r>
              <a:rPr lang="en-US" b="1" dirty="0" smtClean="0"/>
              <a:t>Smart Grid</a:t>
            </a:r>
          </a:p>
          <a:p>
            <a:r>
              <a:rPr lang="en-US" b="1" dirty="0" smtClean="0"/>
              <a:t>Sensors</a:t>
            </a:r>
          </a:p>
          <a:p>
            <a:r>
              <a:rPr lang="en-US" b="1" dirty="0" smtClean="0"/>
              <a:t>Door Locks</a:t>
            </a:r>
          </a:p>
          <a:p>
            <a:r>
              <a:rPr lang="en-US" b="1" dirty="0" smtClean="0"/>
              <a:t>Windows</a:t>
            </a:r>
          </a:p>
          <a:p>
            <a:r>
              <a:rPr lang="en-US" b="1" dirty="0" smtClean="0"/>
              <a:t>Power Outlets</a:t>
            </a:r>
          </a:p>
          <a:p>
            <a:r>
              <a:rPr lang="en-US" b="1" dirty="0" smtClean="0"/>
              <a:t>Home Theater</a:t>
            </a:r>
          </a:p>
          <a:p>
            <a:r>
              <a:rPr lang="en-US" b="1" dirty="0" smtClean="0"/>
              <a:t>Scenarios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Home Automation Applications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5816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4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Home Automation Diagram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6"/>
          <a:stretch/>
        </p:blipFill>
        <p:spPr bwMode="auto">
          <a:xfrm>
            <a:off x="1219200" y="1143001"/>
            <a:ext cx="7010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5486400" y="30480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5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Ad-Hoc network</a:t>
            </a:r>
          </a:p>
          <a:p>
            <a:r>
              <a:rPr lang="en-US" dirty="0" smtClean="0"/>
              <a:t>Independent devices</a:t>
            </a:r>
          </a:p>
          <a:p>
            <a:r>
              <a:rPr lang="en-US" dirty="0" smtClean="0"/>
              <a:t>Self-routing</a:t>
            </a:r>
          </a:p>
          <a:p>
            <a:r>
              <a:rPr lang="en-US" dirty="0" smtClean="0"/>
              <a:t>Healing properties</a:t>
            </a:r>
          </a:p>
          <a:p>
            <a:r>
              <a:rPr lang="en-US" dirty="0" smtClean="0"/>
              <a:t>Increased reliability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Mesh Networking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http://www.capturedesign.com/wp-content/uploads/iStock_000005722073Medium1-300x199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752600"/>
            <a:ext cx="4135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/>
              <a:t>ZigBee</a:t>
            </a:r>
            <a:endParaRPr lang="en-US" b="1" dirty="0" smtClean="0"/>
          </a:p>
          <a:p>
            <a:r>
              <a:rPr lang="en-US" b="1" dirty="0" smtClean="0"/>
              <a:t>Z-Wave</a:t>
            </a:r>
          </a:p>
          <a:p>
            <a:r>
              <a:rPr lang="en-US" b="1" dirty="0" smtClean="0"/>
              <a:t>Insteon</a:t>
            </a:r>
          </a:p>
          <a:p>
            <a:r>
              <a:rPr lang="en-US" b="1" dirty="0" smtClean="0"/>
              <a:t>HomePlug</a:t>
            </a:r>
            <a:endParaRPr lang="en-US" b="1" dirty="0" smtClean="0"/>
          </a:p>
          <a:p>
            <a:r>
              <a:rPr lang="en-US" b="1" dirty="0" smtClean="0"/>
              <a:t>X10</a:t>
            </a:r>
          </a:p>
          <a:p>
            <a:r>
              <a:rPr lang="en-US" b="1" dirty="0" smtClean="0"/>
              <a:t>Wavenis</a:t>
            </a:r>
            <a:endParaRPr lang="en-US" b="1" dirty="0" smtClean="0"/>
          </a:p>
          <a:p>
            <a:r>
              <a:rPr lang="en-US" b="1" dirty="0" smtClean="0"/>
              <a:t>6LoWPAN</a:t>
            </a:r>
          </a:p>
          <a:p>
            <a:r>
              <a:rPr lang="en-US" b="1" dirty="0" smtClean="0"/>
              <a:t>WiFi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Home Automation Protocols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416378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2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219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Dual mesh network</a:t>
            </a:r>
          </a:p>
          <a:p>
            <a:pPr lvl="1"/>
            <a:r>
              <a:rPr lang="en-US" sz="2400" dirty="0" smtClean="0"/>
              <a:t>Powerlines</a:t>
            </a:r>
          </a:p>
          <a:p>
            <a:pPr lvl="1"/>
            <a:r>
              <a:rPr lang="en-US" sz="2400" dirty="0" smtClean="0"/>
              <a:t>RF</a:t>
            </a:r>
          </a:p>
          <a:p>
            <a:r>
              <a:rPr lang="en-US" sz="2800" dirty="0" smtClean="0"/>
              <a:t>Advantage of using home’s existing powerline infrastructure</a:t>
            </a:r>
          </a:p>
          <a:p>
            <a:r>
              <a:rPr lang="en-US" sz="2800" dirty="0" smtClean="0"/>
              <a:t>Powerline phase issue</a:t>
            </a:r>
          </a:p>
          <a:p>
            <a:r>
              <a:rPr lang="en-US" sz="2800" dirty="0" smtClean="0"/>
              <a:t>ISM frequency at 904 MHz</a:t>
            </a:r>
          </a:p>
          <a:p>
            <a:r>
              <a:rPr lang="en-US" sz="2800" dirty="0" smtClean="0"/>
              <a:t>RF issues:</a:t>
            </a:r>
          </a:p>
          <a:p>
            <a:pPr lvl="1"/>
            <a:r>
              <a:rPr lang="en-US" sz="2400" dirty="0" smtClean="0"/>
              <a:t>Interference from other wireless devices</a:t>
            </a:r>
          </a:p>
          <a:p>
            <a:pPr lvl="1"/>
            <a:r>
              <a:rPr lang="en-US" sz="2400" dirty="0" smtClean="0"/>
              <a:t>Interference from walls and objects</a:t>
            </a:r>
          </a:p>
          <a:p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Insteon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2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AXh9R3Vd5ZGpuFLS7AM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8Nv3cKjKqrwSJVJbrmo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RN0mZpdvy6alkdCXNGe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2BoPq4LZDgdnDM4PakY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08AYb16NQxMqQJ6uNFom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eh0z65BgbOBZFUACiNZ7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LH3OFy8GIpyj9gKYkWT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lyD6QghocXBGNjhjN1r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iT7Mk8WP2TJtl4TkQUr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EIF9wEW830q5Zwo4iOZo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7hPcbUv2pzmU2kMX8wB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SYR6tRNiDmx2mnoV8xyN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lxcLQxkEvbl1rRTYbjIeJ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M6TmzpNlnYqNRfhnjeYJ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efDSmqRfLKacEVjyzuP5y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xoorbSQFuxmAg05Bacv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14ct3uzE4Wqqm8Mn2dEOi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rwRfsCBalhVAJmHpAN9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7BO5yykTxdCNP4Xz4gS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Ec9bvovNvzG09mpf2jzI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M6TmzpNlnYqNRfhnjeYJ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4R2UOb2Y5WHDrFdFHEVK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f9zupDUfAitsnh7ExI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sDVdNn3z3WHDDsGt9muZ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qyykXztiU8iVPIcbZV5b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sflHb0vFEuxFHb4rd1AJ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qyykXztiU8iVPIcbZV5b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YK4bVOjsH0xOzM2j0sK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tYx8CLY7d5ndCd6QbYx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MiApuRwNM72U5Wq9lk9Px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qyykXztiU8iVPIcbZV5b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jVwHLloThJqah6EMbx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FDnBHgAlzMDyKP7hMh0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BqOOZU0lY1XUcQLCFEsh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uVqyb7f2EEtMbw6fhMk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LaHUK6GDZ4it36MwD9QH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CN6713FgAxCVNPfMXMH5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Ev8UmKurNortYiPbFNZI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qlaOcahMmpK2EBBV0DJj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NrW0cpMZAtDRvaxW8eCv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FxfhxJGm9CUzYjDE06r4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qer2agxRQsDLyIRcXSZ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MHGSba4E47Di7W6L14Pk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Z5IQlSAdYGCbZStMUPQ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oM6qo3uvHjiM1Iz9ewrJ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bzoh931TVlGJKxAExwiu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VFbHyf5mewpgw6uU00Dab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7hRPrBBcnF7Iw3bvoCR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Cobyamxi21YnDI5svMOy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beJCO5WgKvZb9PEWJSum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ju1uaDwiRnBD2NvZ4IPWu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tLG9DODtV6DdymOzYye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ARSUcuDWmhpUgR8Vir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QMjXIST9ReXJXrZwqZBM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wB6zVjwN6OwaaOgIB9PY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OD6Wr2fNPKeulhODykqy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o5GjFzQXd4maNstZRtxj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WGtZUYAuyabce1g7mFW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8atl9ztX0QCC90QGFRnJ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ZAesIJ6Sm6eLxivyO01B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ACSghG04uNDWaS7HRJQ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onsxb73nIV1E0BzssqRi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8B7Cr79hK0R4euNKvT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UwSv7ogpgbSXeRpyFWe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4glpAoqegoQmq4wuSJi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NVn5FHVYgvkrGBJVZK0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cggWlWd5SFwTIX82Jzui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CNbNPKWtpQg8J6OJmZLb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UMTMNW0rQsKOEtKx6s8o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CAe1d0dvwJKXSoU3X0tX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nUslYOSj2epe9ixLI0e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8tLOxuRmDct5HxGcTMK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9gxFoL60ljZ52qtkZY9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LM5KvSbRYDrUI2BihuI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M0FiXwI5IaFVcS1oOYN0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4HAmD3v8ViGOcjyS2oD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qzHNrnwV9KcGms6vAX9hU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xEfCvbhsJETnQLLCbOO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TB1VZW6St58cvzjQTy2o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bpCSIZ1l2pvedrgClSna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vwyiioPRJ3pLyiMHJQlN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xl5ecQYPHIjy9W61yjQ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5yS0VqSOI70TqZ86vMo6j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VwmuSArOvaUcSuJATfL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UPtN6qdOoMcq6TwhYqu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a3hBOv9gu3QxuqfKpJxC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Kaj2RiCPWE7GpXGhnYX2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mIPdugkpXF5KMcciU3yU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SBtgxzHWh3QxVSYiEZ9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pGtydrDykpN0QeJeJLI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oS8iEBe4XGIeOHGTyAc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Lww2YrBaBz9GGvyv3vrF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1TehjjCpyK5t0cNMYmfjI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MJzaqdoq9hQNMrTyE1ASH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bZZv2PkuiRou7oOyfmRv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n2dIhGXEr2msFkOfreS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JU2KyqgoVRtnMfhT809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wP1WrKptHFisvmgy4Yi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ppusl4TkJYcOkaqJBKEm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MDnLtR15UU9zuwyUNRU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ijGP7iFNDj3zKQXQBZc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yn3RnKtRiKz5xhhIvQpo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lgET9XS0wbgpNUfR0HI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3cOe1nbfEuLMedl9kiv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D7KIydTrseqXgu1SghC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NYCJvsFTPLodzHtjOY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mgXR8r2dbxa4jL5PHrM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y2UjoXtD2rxgClMDkdR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T41S8UKkDFdDN1BcEa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3vnIdZgUrt8HIUWO25K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x39K346yHM5HZpWGJtn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7UCRHwbMS1lkYjytWcN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lB1VwRllg9nHtVe7bmzm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lErD8gxbj7iLiBVaFPq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CunjlKPdwQsyFg5ed5I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a9VvgcUxuhbo1WfOUNl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jKWF4qBkTTT3kdoQuDi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mge8ZpbVDXYJQbzB7uV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vYC1q4jINC57nFqWrc9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ppCloNAOAL8ZnsEwDbg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V4AncgTvO3cO4LgwXY7CU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DINUab2J0p2zU1DdNpc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jiTaqtd2llLJWEpmIkLj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2clujLjcHbLLou00KzvX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Na4ZOrHScgFVgGOV9sI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XbgUlHzcOfkmobpkWRvP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6tekcPp3fV2edTIU6Zi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AUiDvOvQDOAr5MF0vKM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j9XwB2LvwY3FTk2zjAy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ELOWe5uyeHqaA8FZcs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RpCsINjZAJvvFBfNwWJP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opTlYWrbcB85vbIFOF0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fJJUTjo5i8V2np2S6x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1uCthxDq7kR299B437N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asOjCWytQHQqHfhp2Rr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blfSg2uZfov1k9FXUHR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bIsmND4WFrYyhs3JFwY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VGU7J4WJZm81awqTeQUi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2LScTa1lFBHINLrFT0Z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qgixjMh7W9JQD9fxbMH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krIFrzXUjOCqlCTmRf3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vND9x8xUODI5xdIW4Nu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ZW7iqmOddMUTVRODkIa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edNDDOVsA9RMrMx99A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vsG2xdVlmDH4IUuMI0h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29p26byAVKjnHlXAhHx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5m3CEmR5OQDKqwDv6KM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Kkc9P8IAdXYO42Zuwc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KXVqWMBNrZw8CIpuwJm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LBsBvCdA4R0gAfepbWY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iVqg41FYtHR4cjXlgYz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7l8ag7yqfbaMjwbfxbU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tSM2gPFjhPepUOOzfbs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pw2UrPG0QE3DO48ULyp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Up0ra0qoWPgOVC7lFJJ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JFI67DpmGkQJCDU0FFz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nZ8wMpSGjdloGkJ3TM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YcZurF33FSOviIXAR0t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ndWzgBLMt65q0WwhYdC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zb206jVY78VmOMyRosi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TwWjcWlq0DSicANncP4t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8sLKAxKZtknQenU5Mmq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QB87QS5qbcpSmZzjjNY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MA324zSWlth7jLmvSHeu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uhPY47gUbyv4egVQpPRY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EL94fVNMFEVK5ROkVDvU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QgvOwdGutWb0OMx5LbxV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ZRT69pg9eotpo6USlSq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yiZuHWqyNkjAwih7x9UU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q5vR1IV5ZoCT6AArwnD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XkbmHFS0eZk7C9CsHSU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qm1Uvs2D2chlENWubqy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xempHR564HmMTPkM9pX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aPllnXAioWzyIwZzpjt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Q8jT7vyi9vsB5cYdK6r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FjucNLjGPa3wqJIXsZidJ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BT1xe4EM21ZfhDUp3hek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xoorbSQFuxmAg05Bacv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KEKDzihH3dw7899lytYu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mvJCbs0Baha6QA282sYO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q8OgYVO9mTGNmC9MSLV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SGnUks62Pgs5YfDVTVQ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tTsEssojJwXUYg7T4Am2k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0XzK8XJAqNFZ4HBKni0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WvD7KJ7OaXF3RLah5elX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12840</TotalTime>
  <Words>832</Words>
  <Application>Microsoft Office PowerPoint</Application>
  <PresentationFormat>On-screen Show (4:3)</PresentationFormat>
  <Paragraphs>258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HOME AUTOMATION NETWORKS</vt:lpstr>
      <vt:lpstr>PowerPoint Presentation</vt:lpstr>
      <vt:lpstr>My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Pankiewicz</dc:creator>
  <cp:lastModifiedBy>Oliver Pankiewicz</cp:lastModifiedBy>
  <cp:revision>239</cp:revision>
  <cp:lastPrinted>2011-09-07T02:15:49Z</cp:lastPrinted>
  <dcterms:created xsi:type="dcterms:W3CDTF">2011-07-25T04:06:28Z</dcterms:created>
  <dcterms:modified xsi:type="dcterms:W3CDTF">2011-10-24T23:22:31Z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1ocj6-0FiHJhHuT7AgHuUOJ_9I3xPJMTKVxJau879SK0</vt:lpwstr>
  </property>
  <property fmtid="{D5CDD505-2E9C-101B-9397-08002B2CF9AE}" pid="4" name="Google.Documents.RevisionId">
    <vt:lpwstr>15125368118972173445</vt:lpwstr>
  </property>
  <property fmtid="{D5CDD505-2E9C-101B-9397-08002B2CF9AE}" pid="5" name="Google.Documents.PreviousRevisionId">
    <vt:lpwstr>03774437258414295220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