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2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79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0" autoAdjust="0"/>
    <p:restoredTop sz="72518" autoAdjust="0"/>
  </p:normalViewPr>
  <p:slideViewPr>
    <p:cSldViewPr>
      <p:cViewPr varScale="1">
        <p:scale>
          <a:sx n="132" d="100"/>
          <a:sy n="132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22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300"/>
            </a:lvl1pPr>
          </a:lstStyle>
          <a:p>
            <a:fld id="{2E80E0C7-C138-49F9-AF9E-F98716607912}" type="datetimeFigureOut">
              <a:rPr lang="en-US" smtClean="0"/>
              <a:pPr/>
              <a:t>11/11/2011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2" rIns="96644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4" tIns="48322" rIns="96644" bIns="483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300"/>
            </a:lvl1pPr>
          </a:lstStyle>
          <a:p>
            <a:fld id="{ABEC58C7-3591-4F7F-93C3-2EFF2DE3A6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7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C58C7-3591-4F7F-93C3-2EFF2DE3A64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Nembus Home Automation aims to bring home automation to the masses and capture a significant portion of the multi-billion dollar industry. Nembus will accomplish its goals by focusing on the comprehensive customer experience through:</a:t>
            </a:r>
          </a:p>
          <a:p>
            <a:pPr marL="181208" indent="-181208" fontAlgn="base">
              <a:buFont typeface="Arial" pitchFamily="34" charset="0"/>
              <a:buChar char="•"/>
            </a:pPr>
            <a:r>
              <a:rPr lang="en-US" dirty="0"/>
              <a:t>Creating easy-to-use apps for smartphones, media boxes, and HDTVs.</a:t>
            </a:r>
          </a:p>
          <a:p>
            <a:pPr marL="181208" indent="-181208" fontAlgn="base">
              <a:buFont typeface="Arial" pitchFamily="34" charset="0"/>
              <a:buChar char="•"/>
            </a:pPr>
            <a:r>
              <a:rPr lang="en-US" dirty="0"/>
              <a:t>Building a social network where customers connect with home automation installers, find home automation products, and get questions answered.</a:t>
            </a:r>
          </a:p>
          <a:p>
            <a:pPr marL="181208" indent="-181208" fontAlgn="base">
              <a:buFont typeface="Arial" pitchFamily="34" charset="0"/>
              <a:buChar char="•"/>
            </a:pPr>
            <a:r>
              <a:rPr lang="en-US" dirty="0"/>
              <a:t>Designing a home automation-focused media box with easy-to-setup hardware.</a:t>
            </a:r>
          </a:p>
          <a:p>
            <a:pPr marL="181208" indent="-181208" fontAlgn="base">
              <a:buFont typeface="Arial" pitchFamily="34" charset="0"/>
              <a:buChar char="•"/>
            </a:pPr>
            <a:r>
              <a:rPr lang="en-US" dirty="0"/>
              <a:t>Creating an HTN professional certification program that trains electricians how to install and wire home automation hardware.</a:t>
            </a:r>
          </a:p>
          <a:p>
            <a:endParaRPr lang="en-US" dirty="0"/>
          </a:p>
          <a:p>
            <a:r>
              <a:rPr lang="en-US" dirty="0"/>
              <a:t>Nembus Home Automation is seeking $500,000 to complete product development. The majority of the funding will be used for salaries, hardware prototyping, and research and development. The $500,000 will support Nembus until month thirteen when Nembus’ products are ready for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C58C7-3591-4F7F-93C3-2EFF2DE3A64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>
            <p:custDataLst>
              <p:tags r:id="rId1"/>
            </p:custDataLst>
          </p:nvPr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 userDrawn="1">
            <p:custDataLst>
              <p:tags r:id="rId4"/>
            </p:custDataLst>
          </p:nvPr>
        </p:nvGrpSpPr>
        <p:grpSpPr>
          <a:xfrm>
            <a:off x="-3765" y="5257800"/>
            <a:ext cx="9147765" cy="1607288"/>
            <a:chOff x="-3765" y="4880373"/>
            <a:chExt cx="9147765" cy="1984715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71800" y="5156841"/>
              <a:ext cx="6172200" cy="81688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1DF82C-79A5-4E4C-B3FE-534A1DDD2CE0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C3F87520-D852-4CB3-8B20-F9231116A334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7F8EB2D6-1953-466D-908C-9F639A63E340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fld id="{FF6245B0-079C-4FF8-BAA6-C2F1935575BA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A76CDF9E-9B92-4F84-89FB-A88A4D184A25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>
            <p:custDataLst>
              <p:tags r:id="rId6"/>
            </p:custDataLst>
          </p:nvPr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>
            <p:custDataLst>
              <p:tags r:id="rId7"/>
            </p:custDataLst>
          </p:nvPr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DAD005B0-78B4-4DEB-B664-6875C0D7CFDE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extLst/>
          </a:lstStyle>
          <a:p>
            <a:fld id="{6B7A2372-0E3B-416F-A396-ECD6CFC7F7CC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fld id="{E9C14BB0-7E17-4DC8-BF24-09D86C71C2EF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fld id="{4436EA08-6C55-4601-9C68-DB94D6876302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4269F5-4959-4B0A-A740-FAB936751010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C2E336-F3DB-4A46-9378-73234A07B364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>
            <p:custDataLst>
              <p:tags r:id="rId10"/>
            </p:custDataLst>
          </p:nvPr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>
            <p:custDataLst>
              <p:tags r:id="rId11"/>
            </p:custDataLst>
          </p:nvPr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>
            <p:custDataLst>
              <p:tags r:id="rId12"/>
            </p:custDataLst>
          </p:nvPr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 userDrawn="1">
            <p:custDataLst>
              <p:tags r:id="rId14"/>
            </p:custDataLst>
          </p:nvPr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>
            <p:custDataLst>
              <p:tags r:id="rId15"/>
            </p:custDataLst>
          </p:nvPr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3EDB0C-AA31-494C-9EA8-553BBA383F05}" type="datetime1">
              <a:rPr lang="en-US" smtClean="0"/>
              <a:t>11/11/2011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A09712-A97D-4E50-8CA1-B5FE6B343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6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7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8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openxmlformats.org/officeDocument/2006/relationships/image" Target="../media/image10.png"/><Relationship Id="rId4" Type="http://schemas.openxmlformats.org/officeDocument/2006/relationships/tags" Target="../tags/tag135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3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2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4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5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685800"/>
            <a:ext cx="7696200" cy="14487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SPACE BASED WIRELESS PICO-SATELLITE SENSOR NETWORKS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2392406"/>
            <a:ext cx="7772400" cy="3017794"/>
          </a:xfrm>
        </p:spPr>
        <p:txBody>
          <a:bodyPr>
            <a:normAutofit/>
          </a:bodyPr>
          <a:lstStyle/>
          <a:p>
            <a:pPr algn="ctr"/>
            <a:endParaRPr lang="en-US" sz="2600" b="1" dirty="0" smtClean="0">
              <a:latin typeface="+mj-lt"/>
            </a:endParaRPr>
          </a:p>
          <a:p>
            <a:pPr algn="ctr"/>
            <a:r>
              <a:rPr lang="en-US" sz="2600" b="1" dirty="0" smtClean="0">
                <a:latin typeface="+mj-lt"/>
              </a:rPr>
              <a:t>Oliver Pankiewicz</a:t>
            </a:r>
          </a:p>
          <a:p>
            <a:pPr algn="ctr"/>
            <a:endParaRPr lang="en-US" sz="2600" b="1" dirty="0" smtClean="0">
              <a:latin typeface="+mj-lt"/>
            </a:endParaRPr>
          </a:p>
          <a:p>
            <a:pPr algn="ctr"/>
            <a:r>
              <a:rPr lang="en-US" sz="2600" b="1" dirty="0" smtClean="0">
                <a:latin typeface="+mj-lt"/>
              </a:rPr>
              <a:t>EEL 6935</a:t>
            </a:r>
          </a:p>
          <a:p>
            <a:pPr algn="ctr"/>
            <a:r>
              <a:rPr lang="en-US" sz="2600" b="1" dirty="0" smtClean="0">
                <a:latin typeface="+mj-lt"/>
              </a:rPr>
              <a:t>Embedded Systems</a:t>
            </a:r>
          </a:p>
          <a:p>
            <a:pPr algn="ctr"/>
            <a:r>
              <a:rPr lang="en-US" sz="2600" b="1" dirty="0" smtClean="0">
                <a:latin typeface="+mj-lt"/>
              </a:rPr>
              <a:t>11-15-11</a:t>
            </a:r>
            <a:endParaRPr lang="en-US" sz="26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Distributive</a:t>
            </a:r>
          </a:p>
          <a:p>
            <a:r>
              <a:rPr lang="en-US" dirty="0" smtClean="0"/>
              <a:t>Adaptable</a:t>
            </a:r>
          </a:p>
          <a:p>
            <a:r>
              <a:rPr lang="en-US" dirty="0" smtClean="0"/>
              <a:t>Uses portion of Virtual Force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"/>
          <a:stretch/>
        </p:blipFill>
        <p:spPr bwMode="auto">
          <a:xfrm>
            <a:off x="867600" y="3581400"/>
            <a:ext cx="709651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1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295400"/>
            <a:ext cx="821340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/>
              <a:t>Decision Flow Chart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9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481328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Simulates:</a:t>
            </a:r>
          </a:p>
          <a:p>
            <a:pPr lvl="1"/>
            <a:r>
              <a:rPr lang="en-US" dirty="0" smtClean="0"/>
              <a:t>Decision making algorithm</a:t>
            </a:r>
          </a:p>
          <a:p>
            <a:pPr lvl="1"/>
            <a:r>
              <a:rPr lang="en-US" dirty="0" smtClean="0"/>
              <a:t>Virtual Force</a:t>
            </a:r>
          </a:p>
          <a:p>
            <a:endParaRPr lang="en-US" dirty="0"/>
          </a:p>
          <a:p>
            <a:r>
              <a:rPr lang="en-US" sz="2400" dirty="0" smtClean="0"/>
              <a:t>Start with all satellites in 20m x 20m area</a:t>
            </a:r>
          </a:p>
          <a:p>
            <a:r>
              <a:rPr lang="en-US" sz="2400" dirty="0" smtClean="0"/>
              <a:t>Stop when 95% find correct position</a:t>
            </a:r>
          </a:p>
          <a:p>
            <a:r>
              <a:rPr lang="en-US" sz="2400" dirty="0" smtClean="0"/>
              <a:t>Goal is to conserve fuel and limit time.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030951" cy="314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/>
              <a:t>Simulation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2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1"/>
            <a:ext cx="381000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4060848" cy="282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533400" y="4800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Number of Nodes Deployed</a:t>
            </a:r>
            <a:endParaRPr lang="en-US" sz="2400" b="1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773624" y="4800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Errors in Position Measurement</a:t>
            </a:r>
            <a:endParaRPr lang="en-US" sz="2400" b="1" dirty="0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Simulation Results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3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Only compare their VF and DM algorithms</a:t>
            </a:r>
          </a:p>
          <a:p>
            <a:r>
              <a:rPr lang="en-US" dirty="0" smtClean="0"/>
              <a:t>2-D only</a:t>
            </a:r>
          </a:p>
          <a:p>
            <a:r>
              <a:rPr lang="en-US" dirty="0" smtClean="0"/>
              <a:t>Does not go into detail of how Rs and Rc is used in their algorithm</a:t>
            </a:r>
          </a:p>
          <a:p>
            <a:r>
              <a:rPr lang="en-US" dirty="0" smtClean="0"/>
              <a:t>Doesn't go into details on how the Wi equation works in the decision tree</a:t>
            </a:r>
          </a:p>
          <a:p>
            <a:r>
              <a:rPr lang="en-US" dirty="0" smtClean="0"/>
              <a:t>Simulation results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Paper Limitations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7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Decision Making Algorithm</a:t>
            </a:r>
          </a:p>
          <a:p>
            <a:r>
              <a:rPr lang="en-US" dirty="0" smtClean="0"/>
              <a:t>Designed for Space Based Wireless Satellite Sensor Networks</a:t>
            </a:r>
          </a:p>
          <a:p>
            <a:r>
              <a:rPr lang="en-US" dirty="0" smtClean="0"/>
              <a:t>Optimize in energy and distribution</a:t>
            </a:r>
          </a:p>
          <a:p>
            <a:r>
              <a:rPr lang="en-US" dirty="0" smtClean="0"/>
              <a:t>Improvement over Virtual Force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2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76" y="1295400"/>
            <a:ext cx="7772400" cy="18288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Questions?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762000" y="3429000"/>
            <a:ext cx="76962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Please post any questions on Sakai</a:t>
            </a:r>
            <a:endParaRPr lang="en-US" sz="2000" dirty="0" smtClean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2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Satellite Background Information</a:t>
            </a:r>
          </a:p>
          <a:p>
            <a:r>
              <a:rPr lang="en-US" dirty="0" smtClean="0"/>
              <a:t>Algorithm Goals and Assumptions</a:t>
            </a:r>
          </a:p>
          <a:p>
            <a:r>
              <a:rPr lang="en-US" dirty="0" smtClean="0"/>
              <a:t>Deployments</a:t>
            </a:r>
          </a:p>
          <a:p>
            <a:r>
              <a:rPr lang="en-US" dirty="0" smtClean="0"/>
              <a:t>Decision making algorithm</a:t>
            </a:r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Simulation Results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7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Distributed Adaptability and Mobility in Space Based Wireless Pico-Satellite Sensor Networks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Wei </a:t>
            </a:r>
            <a:r>
              <a:rPr lang="en-US" dirty="0" smtClean="0"/>
              <a:t>Li, </a:t>
            </a:r>
            <a:r>
              <a:rPr lang="en-US" dirty="0" smtClean="0"/>
              <a:t>Tughrul</a:t>
            </a:r>
            <a:r>
              <a:rPr lang="en-US" dirty="0" smtClean="0"/>
              <a:t> </a:t>
            </a:r>
            <a:r>
              <a:rPr lang="en-US" dirty="0" smtClean="0"/>
              <a:t>Arslan</a:t>
            </a:r>
            <a:r>
              <a:rPr lang="en-US" dirty="0" smtClean="0"/>
              <a:t>, </a:t>
            </a:r>
            <a:r>
              <a:rPr lang="en-US" dirty="0"/>
              <a:t>Ahmed O. </a:t>
            </a:r>
            <a:r>
              <a:rPr lang="en-US" dirty="0" smtClean="0"/>
              <a:t>El-</a:t>
            </a:r>
            <a:r>
              <a:rPr lang="en-US" dirty="0" smtClean="0"/>
              <a:t>Rayis</a:t>
            </a:r>
            <a:r>
              <a:rPr lang="en-US" dirty="0" smtClean="0"/>
              <a:t>, </a:t>
            </a:r>
            <a:r>
              <a:rPr lang="en-US" dirty="0"/>
              <a:t>Nakul</a:t>
            </a:r>
            <a:r>
              <a:rPr lang="en-US" dirty="0"/>
              <a:t> </a:t>
            </a:r>
            <a:r>
              <a:rPr lang="en-US" dirty="0" smtClean="0"/>
              <a:t>Haridas</a:t>
            </a:r>
            <a:r>
              <a:rPr lang="en-US" dirty="0" smtClean="0"/>
              <a:t>, </a:t>
            </a:r>
            <a:r>
              <a:rPr lang="en-US" dirty="0"/>
              <a:t>Ahmet</a:t>
            </a:r>
            <a:r>
              <a:rPr lang="en-US" dirty="0"/>
              <a:t> T. </a:t>
            </a:r>
            <a:r>
              <a:rPr lang="en-US" dirty="0" smtClean="0"/>
              <a:t>Erdogan</a:t>
            </a:r>
            <a:r>
              <a:rPr lang="en-US" dirty="0" smtClean="0"/>
              <a:t>, </a:t>
            </a:r>
            <a:r>
              <a:rPr lang="en-US" dirty="0"/>
              <a:t>E. </a:t>
            </a:r>
            <a:r>
              <a:rPr lang="en-US" dirty="0" smtClean="0"/>
              <a:t>Yang, S</a:t>
            </a:r>
            <a:r>
              <a:rPr lang="en-US" i="1" dirty="0" smtClean="0"/>
              <a:t>chool </a:t>
            </a:r>
            <a:r>
              <a:rPr lang="en-US" i="1" dirty="0"/>
              <a:t>of Electronic and Information Engineering, Xi’an </a:t>
            </a:r>
            <a:r>
              <a:rPr lang="en-US" i="1" dirty="0"/>
              <a:t>Jiaotong</a:t>
            </a:r>
            <a:r>
              <a:rPr lang="en-US" i="1" dirty="0"/>
              <a:t> University, </a:t>
            </a:r>
            <a:r>
              <a:rPr lang="en-US" i="1" dirty="0" smtClean="0"/>
              <a:t>China, School </a:t>
            </a:r>
            <a:r>
              <a:rPr lang="en-US" i="1" dirty="0"/>
              <a:t>of Engineering and Electronics, University of Edinburgh</a:t>
            </a:r>
            <a:r>
              <a:rPr lang="en-US" i="1" dirty="0" smtClean="0"/>
              <a:t>, Edinburgh </a:t>
            </a:r>
            <a:r>
              <a:rPr lang="en-US" i="1" dirty="0"/>
              <a:t>EH9 3JL, United </a:t>
            </a:r>
            <a:r>
              <a:rPr lang="en-US" i="1" dirty="0" smtClean="0"/>
              <a:t>Kingdom</a:t>
            </a:r>
          </a:p>
          <a:p>
            <a:endParaRPr lang="en-US" dirty="0"/>
          </a:p>
          <a:p>
            <a:r>
              <a:rPr lang="en-US" dirty="0" smtClean="0"/>
              <a:t>Presented at NASA/ESA Conference on Adaptive Hardware and Systems in 2008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33039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6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of Satellites:</a:t>
            </a:r>
          </a:p>
          <a:p>
            <a:pPr lvl="1"/>
            <a:r>
              <a:rPr lang="en-US" dirty="0" smtClean="0"/>
              <a:t>Telecommunications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Weather</a:t>
            </a:r>
          </a:p>
          <a:p>
            <a:pPr lvl="1"/>
            <a:r>
              <a:rPr lang="en-US" dirty="0" smtClean="0"/>
              <a:t>Remote Sensors</a:t>
            </a:r>
          </a:p>
          <a:p>
            <a:pPr lvl="1"/>
            <a:endParaRPr lang="en-US" dirty="0"/>
          </a:p>
          <a:p>
            <a:r>
              <a:rPr lang="en-US" dirty="0" smtClean="0"/>
              <a:t>Space Based Wireless Satellite Sensor Networks (SBWSSN)</a:t>
            </a:r>
          </a:p>
          <a:p>
            <a:pPr lvl="1"/>
            <a:r>
              <a:rPr lang="en-US" dirty="0" smtClean="0"/>
              <a:t>Pico-satellites</a:t>
            </a:r>
          </a:p>
          <a:p>
            <a:pPr lvl="1"/>
            <a:r>
              <a:rPr lang="en-US" dirty="0" smtClean="0"/>
              <a:t>Similar to Wireless Networks</a:t>
            </a:r>
          </a:p>
          <a:p>
            <a:pPr lvl="2"/>
            <a:r>
              <a:rPr lang="en-US" dirty="0" smtClean="0"/>
              <a:t>Low power</a:t>
            </a:r>
          </a:p>
          <a:p>
            <a:pPr lvl="2"/>
            <a:r>
              <a:rPr lang="en-US" dirty="0" smtClean="0"/>
              <a:t>Short transmission distance</a:t>
            </a:r>
          </a:p>
          <a:p>
            <a:pPr lvl="2"/>
            <a:r>
              <a:rPr lang="en-US" dirty="0" smtClean="0"/>
              <a:t>Multi-hop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514600" cy="19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/>
              <a:t>Background - Satellites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7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Cheaper</a:t>
            </a:r>
          </a:p>
          <a:p>
            <a:r>
              <a:rPr lang="en-US" dirty="0" smtClean="0"/>
              <a:t>Increased reliability</a:t>
            </a:r>
          </a:p>
          <a:p>
            <a:r>
              <a:rPr lang="en-US" dirty="0" smtClean="0"/>
              <a:t>Increased security</a:t>
            </a:r>
          </a:p>
          <a:p>
            <a:endParaRPr lang="en-US" dirty="0"/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Mobile</a:t>
            </a:r>
          </a:p>
          <a:p>
            <a:pPr lvl="1"/>
            <a:r>
              <a:rPr lang="en-US" dirty="0" smtClean="0"/>
              <a:t>Self-organized</a:t>
            </a:r>
          </a:p>
          <a:p>
            <a:pPr lvl="1"/>
            <a:r>
              <a:rPr lang="en-US" dirty="0" smtClean="0"/>
              <a:t>Adaptable to target formation</a:t>
            </a:r>
          </a:p>
          <a:p>
            <a:pPr lvl="1"/>
            <a:r>
              <a:rPr lang="en-US" dirty="0" smtClean="0"/>
              <a:t>Can locate and tract</a:t>
            </a:r>
          </a:p>
          <a:p>
            <a:pPr lvl="1"/>
            <a:r>
              <a:rPr lang="en-US" dirty="0" smtClean="0"/>
              <a:t>Utilize mobility to increase communications 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/>
              <a:t>Background </a:t>
            </a:r>
            <a:r>
              <a:rPr lang="en-US" dirty="0" smtClean="0"/>
              <a:t>– Pico-Satellites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7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To design a decision making method for satellite nodes to adaptively handle the mobility of SBWSSN deployment.</a:t>
            </a:r>
          </a:p>
          <a:p>
            <a:pPr lvl="1"/>
            <a:endParaRPr lang="en-US" dirty="0"/>
          </a:p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All nodes share information</a:t>
            </a:r>
          </a:p>
          <a:p>
            <a:pPr lvl="1"/>
            <a:r>
              <a:rPr lang="en-US" dirty="0" smtClean="0"/>
              <a:t>Uniform in functionality and ability</a:t>
            </a:r>
          </a:p>
          <a:p>
            <a:pPr lvl="1"/>
            <a:r>
              <a:rPr lang="en-US" dirty="0" smtClean="0"/>
              <a:t>Measure distance  using wireless communications</a:t>
            </a:r>
          </a:p>
          <a:p>
            <a:pPr lvl="1"/>
            <a:r>
              <a:rPr lang="en-US" dirty="0" smtClean="0"/>
              <a:t>Nodes can access information such as:</a:t>
            </a:r>
          </a:p>
          <a:p>
            <a:pPr lvl="2"/>
            <a:r>
              <a:rPr lang="en-US" dirty="0" smtClean="0"/>
              <a:t>Remaining energy</a:t>
            </a:r>
          </a:p>
          <a:p>
            <a:pPr lvl="2"/>
            <a:r>
              <a:rPr lang="en-US" dirty="0" smtClean="0"/>
              <a:t>Total moving distance</a:t>
            </a:r>
          </a:p>
          <a:p>
            <a:pPr lvl="2"/>
            <a:r>
              <a:rPr lang="en-US" dirty="0" smtClean="0"/>
              <a:t>Communication leads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/>
              <a:t>Goal and Assumptions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99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Rc = Wireless communications range</a:t>
            </a:r>
          </a:p>
          <a:p>
            <a:r>
              <a:rPr lang="en-US" dirty="0" smtClean="0"/>
              <a:t>Rs = Sensing range</a:t>
            </a:r>
          </a:p>
          <a:p>
            <a:endParaRPr lang="en-US" dirty="0"/>
          </a:p>
          <a:p>
            <a:r>
              <a:rPr lang="en-US" dirty="0" smtClean="0"/>
              <a:t>Hexagonal formation</a:t>
            </a:r>
          </a:p>
          <a:p>
            <a:endParaRPr lang="en-US" dirty="0"/>
          </a:p>
          <a:p>
            <a:r>
              <a:rPr lang="en-US" dirty="0" smtClean="0"/>
              <a:t>If Rc &gt; Rs, d = Rs</a:t>
            </a:r>
          </a:p>
          <a:p>
            <a:r>
              <a:rPr lang="en-US" dirty="0" smtClean="0"/>
              <a:t>If Rc &lt; Rs, d = Rc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8" y="2514600"/>
            <a:ext cx="362393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/>
              <a:t>Full Coverage Deployment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Rc = Wireless communications range</a:t>
            </a:r>
          </a:p>
          <a:p>
            <a:r>
              <a:rPr lang="en-US" dirty="0" smtClean="0"/>
              <a:t>Rs = Sensing range</a:t>
            </a:r>
          </a:p>
          <a:p>
            <a:endParaRPr lang="en-US" sz="1700" dirty="0"/>
          </a:p>
          <a:p>
            <a:r>
              <a:rPr lang="en-US" dirty="0" smtClean="0"/>
              <a:t>Hexagonal formation</a:t>
            </a:r>
          </a:p>
          <a:p>
            <a:endParaRPr lang="en-US" sz="1500" dirty="0"/>
          </a:p>
          <a:p>
            <a:r>
              <a:rPr lang="en-US" dirty="0" smtClean="0"/>
              <a:t>If Rc &gt; 2Rs</a:t>
            </a:r>
          </a:p>
          <a:p>
            <a:pPr lvl="1"/>
            <a:r>
              <a:rPr lang="en-US" dirty="0" smtClean="0"/>
              <a:t>Leads to gap in coverage</a:t>
            </a:r>
          </a:p>
          <a:p>
            <a:r>
              <a:rPr lang="en-US" dirty="0" smtClean="0"/>
              <a:t>If Rc/2 &lt; Rs</a:t>
            </a:r>
          </a:p>
          <a:p>
            <a:pPr lvl="1"/>
            <a:r>
              <a:rPr lang="en-US" dirty="0"/>
              <a:t>Leads to no </a:t>
            </a:r>
            <a:r>
              <a:rPr lang="en-US" dirty="0" smtClean="0"/>
              <a:t>communication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gap</a:t>
            </a:r>
          </a:p>
          <a:p>
            <a:r>
              <a:rPr lang="en-US" dirty="0"/>
              <a:t>If Rc/2 </a:t>
            </a:r>
            <a:r>
              <a:rPr lang="en-US" dirty="0" smtClean="0"/>
              <a:t>= </a:t>
            </a:r>
            <a:r>
              <a:rPr lang="en-US" dirty="0"/>
              <a:t>Rs</a:t>
            </a:r>
          </a:p>
          <a:p>
            <a:pPr lvl="1"/>
            <a:r>
              <a:rPr lang="en-US" dirty="0" smtClean="0"/>
              <a:t>Is most efficient choice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82" y="2743200"/>
            <a:ext cx="3622634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/>
              <a:t>Partial Coverage </a:t>
            </a:r>
            <a:r>
              <a:rPr lang="en-US" dirty="0"/>
              <a:t>Deployment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9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Utilize position information of each node.</a:t>
            </a:r>
          </a:p>
          <a:p>
            <a:r>
              <a:rPr lang="en-US" dirty="0" smtClean="0"/>
              <a:t>Deploys nodes adaptively in distributed manner.</a:t>
            </a:r>
          </a:p>
          <a:p>
            <a:r>
              <a:rPr lang="en-US" dirty="0" smtClean="0"/>
              <a:t>Keeps nodes at distance equal to Rs and less than Rc.</a:t>
            </a:r>
          </a:p>
          <a:p>
            <a:endParaRPr lang="en-US" dirty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sz="2400" dirty="0"/>
              <a:t>Vibration during converging to </a:t>
            </a:r>
            <a:r>
              <a:rPr lang="en-US" sz="2400" dirty="0" smtClean="0"/>
              <a:t>final deployment formation.</a:t>
            </a:r>
            <a:endParaRPr lang="en-US" sz="2400" dirty="0"/>
          </a:p>
          <a:p>
            <a:pPr lvl="1"/>
            <a:r>
              <a:rPr lang="en-US" sz="2400" dirty="0" smtClean="0"/>
              <a:t>Costs </a:t>
            </a:r>
            <a:r>
              <a:rPr lang="en-US" sz="2400" dirty="0"/>
              <a:t>more convergence </a:t>
            </a:r>
            <a:r>
              <a:rPr lang="en-US" sz="2400" dirty="0" smtClean="0"/>
              <a:t>time.</a:t>
            </a:r>
            <a:endParaRPr lang="en-US" sz="2400" dirty="0"/>
          </a:p>
          <a:p>
            <a:pPr lvl="1"/>
            <a:r>
              <a:rPr lang="en-US" sz="2400" dirty="0" smtClean="0"/>
              <a:t>With </a:t>
            </a:r>
            <a:r>
              <a:rPr lang="en-US" sz="2400" dirty="0"/>
              <a:t>out boundary or virtual boundary, </a:t>
            </a:r>
            <a:r>
              <a:rPr lang="en-US" sz="2400" dirty="0" smtClean="0"/>
              <a:t>the algorithm has stochastic behavior.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BA09712-A97D-4E50-8CA1-B5FE6B3435A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solidFill>
            <a:schemeClr val="lt1">
              <a:alpha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/>
              <a:t>Virtual Force Algorithm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5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FhnlSyZctDhBR4kapB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gqHfEdiSKRMMFU9fODQk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73zkkvdFWTtO0n44cmY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paLHZoofrc015GVxqwL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KbS7Wow2V0Y3EpyDvOg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dATlzNakM33IwLzrtrsXK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NZio9EWs86GOqAORs0Io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311wYM0W1G8tnSOyfR5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mPYYOEmgX3ZMWgmDG9sb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0GWcW3ULQjO8bFcx0YmAK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BVM0bn70nwe1BGgFOvmD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4uAWxbCbV0GNm92LSBsv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RI5tgwyx88KkgzdDUQSm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EKBa5Fb6AjhBrBZvI9F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oj2ue5L8fBkjWcW1wvJU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4xA9T5Kmrnnbmh7Ar6l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AzRIt4uKli1iYYzyCNdMF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h7EMyGC9DSnUevU4cFo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WLPEUV4DzCppgtu6x3Ji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vOr3CGmTF3bvkbTXTMH4Z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uvaTaODWB6hlld9sT2wD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vPfqA67k9RdqXnBheIK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TWhB8Dh1dKc3WenfLNy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8hRd7EBc9WgpHBLnGKl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6KWziutlfobhVi9YXu3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dTrmUYWXlPcgPwFzkMy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ZjIh5fTzpRA35myATF6oH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SEj46NP3FTZCw27Vzuoi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5EtCjn9gyLYq1N3QS97h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gcZCrod4tcKwzEBttrUp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E60kSJCfaLbMngDGWK3u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0DDlp9Tag2myvQaSIo31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FudofoGFnLY2ySB6wu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lMgkQMvalQVSrw7tudyv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spkVBTNXYgQOXcpiqSw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OkHK4Pdz24KF8r8UyT9c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77Gq5Z20eFwBVXVC5HFW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Kh7NUi8QwMe5i4EKPJFfB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7MnFlzEEla0Gd1jZQaz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3dtchtcugCjgyEHjHqA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VgIBLIPLd0sUJab8hbs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nWtFhwt8dn2CicuGHtFu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OEVx7y8oykwxTM86rii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R6SZEAtZbpY47PJJoUZO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HwQHp0XIlFdBSleCeB2qv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Zaw19scCUob6OrTb2Hob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5KiHyB2mcjuKMOF8UyVy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6yPEinHTo5Ze917GW2SWO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wCNysXv2CjTTfhgsDDn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Xzw9QsSuxCQTNGBJITcUi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5KiHyB2mcjuKMOF8UyVy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6yPEinHTo5Ze917GW2SWO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Fzm2U4g0rTgzYct3feltO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wCNysXv2CjTTfhgsDDn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kqy6eYyjmrOcABWdS8SO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z2UcTMEBlpr4Qq6wO3V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ySEzXnjs6Mr4qapzKlLm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5jeLZLIQqzpz2LDf3Jn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rarPl6OkIeikWAX8MTT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CRnXpePOxppZBDnzuOi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EK1IMsW3qCE7fNcZY4D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EqzLcbQX3T9dcCWGsmR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kuoAnvQdO0aC6A90gLd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gIO2hVWu8suAv9r0egl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X1Bz3hCgqK3Q64nCNk7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93zwlxr65gvezwmZOryB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zft4CEYSmJFOY12HKaa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Cxy1CYTyeyzCZhSsOr6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vUInXLKOqmfX1CWwB1ZZ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em2LPilJd4o6DPEFd8J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FXEVVdq7pl0Nt1V0Vw4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CwjHXlMQ3IVUH47Tm8i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6PlDKdddIyiMl8Beg4k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iRyjQS19WkUczptlkBz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F2lJTNCthuT0u1FwPg4g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CUJZh7SeM7MOYMjTkb3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LI8TVtLUqiuWp7TJ23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5MAvy1HfrMd9ekXg9eWL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wtQTLqs1I7fuY7CkULw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4lI4aDzN7k7Sr41I7WOZ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YQY8wT10uJHr87OBNSd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Cx3BCNPHtTzjJebu3U5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KDSAik17xUeRer5Vgeb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SPnApiPjvsutNqI1uuG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4S0Kp7DQ9QSWK3dIUIh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6hyaIpmKKkoAFtjo7j1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nKEFdfJG6TseKvzFTIG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BQFEOMzX47fjvg6KTo6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YuwjI8fPzxJsJ8NZzqW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rZjy9OhyQTCm8l6Ek8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L7jKkX9lB99xSIOGGKf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PvqRekiMZjKtAecfouk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tcBtnQDrKkjfVBST6CRz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p3huCqhgVM6y2efLWs8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q9kiAnvoIwWGCNxbTdca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9nyDDlFpq3hYUXc13LS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z08MuoZhgNaderkCU3UJ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RqrIz3eVn51CaU2JS3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lODdHc9oBbhZv8cULCbu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XhMhZjTOa8Ef4C5ml1MZ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PlboUwXiqV1W8RlqpdPv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8lg3APog9HGJ7WBS4NVw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iVLJVWOWuGOdP8QW7Ta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pJpPw82zfhUIX7O6tk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jIMKdQODzrj3w1k6pFUU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i6aJ71pQqy3nqG2MUbL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pUBNLmUFRhCMqFAuJMdJ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G6qZ2wSWXWEQvIy2WVYL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Z9AE3DLI9OPPHg8kg3VK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KEfnbqsYoXsDUsc7jhU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WBXklowaOg4eoVoFrkf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3lG78KDQxDWIEqR43s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czG3gJDQzTWo4eTYFgnq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ArdJfzgbIbIauFCRp6M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yDpwTpM4NXM25C2ZohjI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m3pj2pYjp7TTSAkIGRo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nrA0OpIuYVsmhl7Amn6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9bJsFGBsjBNAGXI2AyB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qsfR3uoYVesSUHMrS7ki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rwjYA5u1wVdIiogmK2T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yGFaRjMxRDvbJd9G5vXi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nXEkMeOz0DmAXCipeaeZ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d7E3d3WoyiMFjIwxxyJ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RP9fwnFgM44PNJxFI1KD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NhiATHDGgLXlhvNGGg7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QwZYSOwYEZMLlXeNLz9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rucGnr15El9jWh3Aknd7p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Hcjvcv4db26cq9jMY91j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FKCG1ITxH9LyQUUslOi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nIJMAY8WYFCu0xNEOryY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tow4ylUEpf5UwyTwtlj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6o3X4eXIachsAYFdVcyDF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qSipRwNc1x9vge9WayD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sVnlzPlWVZPwYEL9tnRc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L1iEmxbK0idTpm2vXYR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SBx6KlJqATfhnNCqmM8Wb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FJgva14fbxjTam3UsNLb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i4ep6YqSl8XBlyoQmaG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GAwcFs2w3jqb8rbhLU6P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1tH4U6s1zLuzwspYtBYK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3PDk9u6E8LLU4w7gUqQZ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Wy0uvBrBucpCtIdrwnmh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pd7czBgAVOvqADEXwVC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IPIzyszrWTko9Nni1QkU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B728zMzQqF7Bqviu02N0u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cjARAuPLvIlVz3oFqDXzk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6btRzeTLn1H6IGrYF0Bv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NIh5O1NxUMJvWW6UZCxU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AJoAOy47ZSmnSnLAupRY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UncJuSK1YYjtdZSv0sIpU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MOh90njxYqjDhou3vXbN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15558</TotalTime>
  <Words>633</Words>
  <Application>Microsoft Office PowerPoint</Application>
  <PresentationFormat>On-screen Show (4:3)</PresentationFormat>
  <Paragraphs>140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SPACE BASED WIRELESS PICO-SATELLITE SENSOR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Pankiewicz</dc:creator>
  <cp:lastModifiedBy>Oliver Pankiewicz</cp:lastModifiedBy>
  <cp:revision>266</cp:revision>
  <cp:lastPrinted>2011-09-07T02:15:49Z</cp:lastPrinted>
  <dcterms:created xsi:type="dcterms:W3CDTF">2011-07-25T04:06:28Z</dcterms:created>
  <dcterms:modified xsi:type="dcterms:W3CDTF">2011-11-14T01:29:42Z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1A_efyUqsUOpszdsRpoAEeALrg_qZ0nfjDuMldCVMwlo</vt:lpwstr>
  </property>
  <property fmtid="{D5CDD505-2E9C-101B-9397-08002B2CF9AE}" pid="3" name="Google.Documents.RevisionId">
    <vt:lpwstr>12951052923171975913</vt:lpwstr>
  </property>
  <property fmtid="{D5CDD505-2E9C-101B-9397-08002B2CF9AE}" pid="4" name="Google.Documents.PreviousRevisionId">
    <vt:lpwstr>07118714391147875521</vt:lpwstr>
  </property>
  <property fmtid="{D5CDD505-2E9C-101B-9397-08002B2CF9AE}" pid="5" name="Google.Documents.PluginVersion">
    <vt:lpwstr>2.0.2424.7283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