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3"/>
  </p:notesMasterIdLst>
  <p:sldIdLst>
    <p:sldId id="256" r:id="rId2"/>
    <p:sldId id="257" r:id="rId3"/>
    <p:sldId id="276" r:id="rId4"/>
    <p:sldId id="259" r:id="rId5"/>
    <p:sldId id="261" r:id="rId6"/>
    <p:sldId id="277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049E4-653A-47F3-8924-14EE0F31D33D}" type="datetimeFigureOut">
              <a:rPr lang="en-US" smtClean="0"/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653D4-5C84-4401-9503-758452E47D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653D4-5C84-4401-9503-758452E47D5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88395A8-A2F5-47C9-9503-6D91EDB467BC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6C51F3-49F1-4E61-B5E2-E9A5E41ADFD6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6465A1-FB93-43B5-BB63-340111D42C44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E7C988-200A-4B50-AD32-8D7132460651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31F06B2-DBB6-4611-A839-B7C8BB38917E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C5698-E391-41CA-A3BA-43DA757EB7C0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AFFBCA-98EC-409B-94A1-76523D229446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72424-C5F7-4AA8-BE51-AB95CD697806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0294F6-1625-4FB6-A9F2-12C2BCA19E45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EA25052-A6AA-45D9-B7A8-0C9ABA43FBA4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011FDB6-6BB2-4D2A-B73C-CCAD828EBF3C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2E784B5-96E5-4A22-A5DE-9711969A9A9B}" type="datetime1">
              <a:rPr lang="en-US" smtClean="0"/>
              <a:t>11/7/2011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E08ABBA-461E-48C1-A9A2-044E280A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ROBTIC : On chip I-cache design for low power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Varun</a:t>
            </a:r>
            <a:r>
              <a:rPr lang="en-US" dirty="0" smtClean="0"/>
              <a:t> </a:t>
            </a:r>
            <a:r>
              <a:rPr lang="en-US" dirty="0" err="1" smtClean="0"/>
              <a:t>Mathur</a:t>
            </a:r>
            <a:endParaRPr lang="en-US" dirty="0" smtClean="0"/>
          </a:p>
          <a:p>
            <a:r>
              <a:rPr lang="en-US" dirty="0" err="1" smtClean="0"/>
              <a:t>Mingwei</a:t>
            </a:r>
            <a:r>
              <a:rPr lang="en-US" dirty="0" smtClean="0"/>
              <a:t> Liu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Cache tag size v/s cache memory coverage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077200" cy="639762"/>
          </a:xfrm>
        </p:spPr>
        <p:txBody>
          <a:bodyPr/>
          <a:lstStyle/>
          <a:p>
            <a:r>
              <a:rPr lang="en-US" sz="2400" dirty="0" smtClean="0"/>
              <a:t>      Reduced TAG = PARTIAL  MEMORY COVERAGE</a:t>
            </a:r>
            <a:endParaRPr lang="en-US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5334000" cy="4095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96000" y="2438400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Only segments of memory mapped at a time.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Mappable</a:t>
            </a:r>
            <a:r>
              <a:rPr lang="en-US" dirty="0" smtClean="0"/>
              <a:t> regions distinguished by CC-index.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scenario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648" y="1600200"/>
            <a:ext cx="825095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 : Ping-Pong effect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Consider the case of block B2.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3657599" cy="4597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Overlapped Dynamic Cache Coverage Control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639763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Dynamically shift cache coverage in overlapping manner.</a:t>
            </a:r>
          </a:p>
          <a:p>
            <a:r>
              <a:rPr lang="en-US" sz="1800" dirty="0" smtClean="0"/>
              <a:t>Some of the previously mapped addresses survive.</a:t>
            </a:r>
          </a:p>
          <a:p>
            <a:endParaRPr lang="en-US" sz="18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396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105400" y="25908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Again consider the case of Block B2.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Cache operation control flow: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600" y="1645920"/>
            <a:ext cx="80772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Three states: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Cache coverage shift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Shift when PC moves out of current coverage.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Invalidate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Always shift by cache size.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Cache flush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If Jump or Branch offset &gt; cache size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Normal cache access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coverage shift and shift detection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 1 : Range gauge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         Disadvantages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2 registers (full tag size)</a:t>
            </a:r>
          </a:p>
          <a:p>
            <a:r>
              <a:rPr lang="en-US" dirty="0" smtClean="0"/>
              <a:t>2 comparators (full tag size)</a:t>
            </a:r>
          </a:p>
          <a:p>
            <a:r>
              <a:rPr lang="en-US" dirty="0" smtClean="0"/>
              <a:t>Neutralizes savings from 1 bit tag.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2 : with gray encoding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1534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Only need to differentiate between 3 regions.</a:t>
            </a:r>
          </a:p>
          <a:p>
            <a:r>
              <a:rPr lang="en-US" dirty="0" smtClean="0"/>
              <a:t>Least two significant bits of tag sufficient.</a:t>
            </a:r>
          </a:p>
          <a:p>
            <a:r>
              <a:rPr lang="en-US" dirty="0" smtClean="0"/>
              <a:t>Called </a:t>
            </a:r>
            <a:r>
              <a:rPr lang="en-US" i="1" dirty="0" smtClean="0"/>
              <a:t>local cache coverage position (CC-</a:t>
            </a:r>
            <a:r>
              <a:rPr lang="en-US" i="1" dirty="0" err="1" smtClean="0"/>
              <a:t>lpos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Range checking will not work.</a:t>
            </a:r>
          </a:p>
          <a:p>
            <a:r>
              <a:rPr lang="en-US" dirty="0" smtClean="0"/>
              <a:t>2 bit CC-</a:t>
            </a:r>
            <a:r>
              <a:rPr lang="en-US" dirty="0" err="1" smtClean="0"/>
              <a:t>lpos</a:t>
            </a:r>
            <a:r>
              <a:rPr lang="en-US" dirty="0" smtClean="0"/>
              <a:t> (p</a:t>
            </a:r>
            <a:r>
              <a:rPr lang="en-US" baseline="-25000" dirty="0" smtClean="0"/>
              <a:t>1</a:t>
            </a:r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) -&gt; gray code value (g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Adjacent coverage regions differentiated by a bit in (g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0</a:t>
            </a:r>
            <a:r>
              <a:rPr lang="en-US" dirty="0" smtClean="0"/>
              <a:t>) called </a:t>
            </a:r>
            <a:r>
              <a:rPr lang="en-US" i="1" dirty="0" smtClean="0"/>
              <a:t>common value bit (CVB).</a:t>
            </a:r>
          </a:p>
          <a:p>
            <a:r>
              <a:rPr lang="en-US" dirty="0" smtClean="0"/>
              <a:t>Its value is called </a:t>
            </a:r>
            <a:r>
              <a:rPr lang="en-US" i="1" dirty="0" smtClean="0"/>
              <a:t>common value(CV).</a:t>
            </a:r>
          </a:p>
          <a:p>
            <a:r>
              <a:rPr lang="en-US" dirty="0" smtClean="0"/>
              <a:t>CVB and its CV uniquely identify 4 consecutive regions.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533400"/>
            <a:ext cx="817505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4572000"/>
            <a:ext cx="8229600" cy="1600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For current cache coverage :</a:t>
            </a:r>
          </a:p>
          <a:p>
            <a:r>
              <a:rPr lang="en-US" sz="1800" dirty="0" smtClean="0"/>
              <a:t>CVP = ~(g1 </a:t>
            </a:r>
            <a:r>
              <a:rPr lang="en-US" sz="1800" dirty="0" err="1" smtClean="0"/>
              <a:t>xor</a:t>
            </a:r>
            <a:r>
              <a:rPr lang="en-US" sz="1800" dirty="0" smtClean="0"/>
              <a:t> g0) = ~p0</a:t>
            </a:r>
          </a:p>
          <a:p>
            <a:r>
              <a:rPr lang="en-US" sz="1800" dirty="0" smtClean="0"/>
              <a:t>CV = g0 = p1 </a:t>
            </a:r>
            <a:r>
              <a:rPr lang="en-US" sz="1800" dirty="0" err="1" smtClean="0"/>
              <a:t>xor</a:t>
            </a:r>
            <a:r>
              <a:rPr lang="en-US" sz="1800" dirty="0" smtClean="0"/>
              <a:t> p0</a:t>
            </a:r>
          </a:p>
          <a:p>
            <a:r>
              <a:rPr lang="en-US" sz="1800" dirty="0" smtClean="0"/>
              <a:t>Hardware cost : does not increase with tag size, one 2 bit </a:t>
            </a:r>
            <a:r>
              <a:rPr lang="en-US" sz="1800" dirty="0" err="1" smtClean="0"/>
              <a:t>reg</a:t>
            </a:r>
            <a:r>
              <a:rPr lang="en-US" sz="1800" dirty="0" smtClean="0"/>
              <a:t>, one 2 bit B2G </a:t>
            </a:r>
            <a:r>
              <a:rPr lang="en-US" sz="1800" dirty="0" err="1" smtClean="0"/>
              <a:t>conv</a:t>
            </a:r>
            <a:r>
              <a:rPr lang="en-US" sz="1800" dirty="0" smtClean="0"/>
              <a:t>, one 2x1 </a:t>
            </a:r>
            <a:r>
              <a:rPr lang="en-US" sz="1800" dirty="0" err="1" smtClean="0"/>
              <a:t>mux</a:t>
            </a:r>
            <a:r>
              <a:rPr lang="en-US" sz="1800" dirty="0" smtClean="0"/>
              <a:t> and 1 bit comp.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Results of Cache Coverage Shift implementation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8305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715963"/>
          </a:xfrm>
        </p:spPr>
        <p:txBody>
          <a:bodyPr/>
          <a:lstStyle/>
          <a:p>
            <a:r>
              <a:rPr lang="en-US" dirty="0" smtClean="0"/>
              <a:t>Comparison of ROBTIC with PTC-5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667000"/>
            <a:ext cx="8382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I-cache and address tag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Instruction cache has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1800" dirty="0" smtClean="0"/>
              <a:t>Large chip area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1800" dirty="0" smtClean="0"/>
              <a:t>High access frequency=&gt;switching power</a:t>
            </a:r>
          </a:p>
          <a:p>
            <a:endParaRPr lang="en-US" sz="1800" dirty="0" smtClean="0"/>
          </a:p>
          <a:p>
            <a:r>
              <a:rPr lang="en-US" sz="1800" dirty="0" smtClean="0"/>
              <a:t>Example:</a:t>
            </a:r>
          </a:p>
          <a:p>
            <a:r>
              <a:rPr lang="en-US" sz="1800" dirty="0" smtClean="0"/>
              <a:t>Direct mapped I-cache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1800" dirty="0" smtClean="0"/>
              <a:t>1024 entries (=&gt;1024 one way sets)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1800" dirty="0" smtClean="0"/>
              <a:t>32 bit data per entry (=&gt;four 8 bit instructions per entry)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1800" dirty="0" smtClean="0"/>
              <a:t>32 bit PC address</a:t>
            </a:r>
          </a:p>
          <a:p>
            <a:r>
              <a:rPr lang="en-US" sz="1800" dirty="0" smtClean="0"/>
              <a:t>So,  </a:t>
            </a:r>
          </a:p>
          <a:p>
            <a:r>
              <a:rPr lang="en-US" sz="1800" dirty="0" smtClean="0"/>
              <a:t>10 bit index</a:t>
            </a:r>
          </a:p>
          <a:p>
            <a:r>
              <a:rPr lang="en-US" sz="1800" dirty="0" smtClean="0"/>
              <a:t>2 bit block offset </a:t>
            </a:r>
          </a:p>
          <a:p>
            <a:pPr>
              <a:buNone/>
            </a:pPr>
            <a:r>
              <a:rPr lang="en-US" sz="1800" dirty="0" smtClean="0"/>
              <a:t>      Therefore, 32-(10+2) = 20 bit tag</a:t>
            </a:r>
          </a:p>
          <a:p>
            <a:pPr>
              <a:buNone/>
            </a:pPr>
            <a:r>
              <a:rPr lang="en-US" sz="1800" dirty="0" smtClean="0"/>
              <a:t>      Cache area taken by tag = (20/(20+1+32)) = 37.7%</a:t>
            </a:r>
          </a:p>
          <a:p>
            <a:r>
              <a:rPr lang="en-US" sz="1800" dirty="0" smtClean="0"/>
              <a:t>Larger the cache tag =&gt; more area and power consumption.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1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87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Comparison of standard &amp; custom ROBTIC designs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8153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and future work: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 jump instruction, the cache is flushed irrespective of the offset.</a:t>
            </a:r>
          </a:p>
          <a:p>
            <a:r>
              <a:rPr lang="en-US" dirty="0" smtClean="0"/>
              <a:t>For future work, they want to investigate multi-way associative structure in ROBTIC.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Previous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a filter cache </a:t>
            </a:r>
            <a:r>
              <a:rPr lang="en-US" altLang="zh-CN" sz="2400" dirty="0" smtClean="0"/>
              <a:t>or </a:t>
            </a:r>
            <a:r>
              <a:rPr lang="en-US" altLang="zh-CN" sz="2400" dirty="0"/>
              <a:t>L0-cache</a:t>
            </a:r>
            <a:endParaRPr lang="en-US" altLang="zh-CN" sz="2400" dirty="0" smtClean="0"/>
          </a:p>
          <a:p>
            <a:r>
              <a:rPr lang="en-US" altLang="zh-CN" sz="2400" dirty="0" smtClean="0"/>
              <a:t>tag </a:t>
            </a:r>
            <a:r>
              <a:rPr lang="en-US" altLang="zh-CN" sz="2400" dirty="0"/>
              <a:t>comparison </a:t>
            </a:r>
            <a:r>
              <a:rPr lang="en-US" altLang="zh-CN" sz="2400" dirty="0" smtClean="0"/>
              <a:t>before data fetch</a:t>
            </a:r>
          </a:p>
          <a:p>
            <a:r>
              <a:rPr lang="en-US" altLang="zh-CN" sz="2400" dirty="0"/>
              <a:t>buffer the address of the </a:t>
            </a:r>
            <a:r>
              <a:rPr lang="en-US" altLang="zh-CN" sz="2400" dirty="0" smtClean="0"/>
              <a:t>previously hit </a:t>
            </a:r>
            <a:r>
              <a:rPr lang="en-US" altLang="zh-CN" sz="2400" dirty="0"/>
              <a:t>cache </a:t>
            </a:r>
            <a:r>
              <a:rPr lang="en-US" altLang="zh-CN" sz="2400" dirty="0" smtClean="0"/>
              <a:t>line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(non-branch </a:t>
            </a:r>
            <a:r>
              <a:rPr lang="en-US" altLang="zh-CN" sz="2400" dirty="0"/>
              <a:t>or </a:t>
            </a:r>
            <a:r>
              <a:rPr lang="en-US" altLang="zh-CN" sz="2400" dirty="0" smtClean="0"/>
              <a:t>un-taken)</a:t>
            </a:r>
          </a:p>
          <a:p>
            <a:r>
              <a:rPr lang="en-US" altLang="zh-CN" sz="2400" dirty="0"/>
              <a:t>use a couple of the least significant bits </a:t>
            </a:r>
            <a:r>
              <a:rPr lang="en-US" altLang="zh-CN" sz="2400" dirty="0" smtClean="0"/>
              <a:t>of the tag for comparison</a:t>
            </a:r>
          </a:p>
          <a:p>
            <a:pPr marL="0" indent="0">
              <a:buNone/>
            </a:pPr>
            <a:endParaRPr lang="en-US" altLang="zh-CN" sz="3600" b="1" i="1" dirty="0" smtClean="0"/>
          </a:p>
          <a:p>
            <a:pPr marL="0" indent="0">
              <a:buNone/>
            </a:pPr>
            <a:r>
              <a:rPr lang="en-US" altLang="zh-CN" sz="3600" b="1" i="1" dirty="0" smtClean="0"/>
              <a:t>Reduced </a:t>
            </a:r>
            <a:r>
              <a:rPr lang="en-US" altLang="zh-CN" sz="3600" b="1" i="1" dirty="0"/>
              <a:t>One-Bit </a:t>
            </a:r>
            <a:r>
              <a:rPr lang="en-US" altLang="zh-CN" sz="3600" b="1" i="1" dirty="0" smtClean="0"/>
              <a:t>Tag Instruction </a:t>
            </a:r>
            <a:r>
              <a:rPr lang="en-US" altLang="zh-CN" sz="3600" b="1" i="1" dirty="0"/>
              <a:t>Cache (</a:t>
            </a:r>
            <a:r>
              <a:rPr lang="en-US" altLang="zh-CN" sz="3600" b="1" i="1"/>
              <a:t>ROBTIC</a:t>
            </a:r>
            <a:r>
              <a:rPr lang="en-US" altLang="zh-CN" sz="3600" b="1" i="1" smtClean="0"/>
              <a:t>)</a:t>
            </a:r>
            <a:endParaRPr lang="zh-CN" alt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25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Their work is directed at: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Application programs have a lot of loops.</a:t>
            </a:r>
          </a:p>
          <a:p>
            <a:endParaRPr lang="en-US" sz="2400" dirty="0" smtClean="0"/>
          </a:p>
          <a:p>
            <a:r>
              <a:rPr lang="en-US" sz="2400" dirty="0" smtClean="0"/>
              <a:t>Loops have high temporal and spatial locality.</a:t>
            </a:r>
          </a:p>
          <a:p>
            <a:endParaRPr lang="en-US" sz="2400" dirty="0" smtClean="0"/>
          </a:p>
          <a:p>
            <a:r>
              <a:rPr lang="en-US" sz="2400" dirty="0" smtClean="0"/>
              <a:t>Exploit this locality to reduce tag size.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cache size for ROBTIC: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 range of benchmarks surveyed.</a:t>
            </a:r>
          </a:p>
          <a:p>
            <a:r>
              <a:rPr lang="en-US" dirty="0" smtClean="0"/>
              <a:t>Apps most time within certain loop blocks.</a:t>
            </a:r>
          </a:p>
          <a:p>
            <a:r>
              <a:rPr lang="en-US" dirty="0" smtClean="0"/>
              <a:t>90% of loops have &lt; 30 instructions.</a:t>
            </a:r>
          </a:p>
          <a:p>
            <a:r>
              <a:rPr lang="en-US" dirty="0" smtClean="0"/>
              <a:t>ROBTIC’s standard capacity = 32 inst</a:t>
            </a:r>
          </a:p>
          <a:p>
            <a:r>
              <a:rPr lang="en-US" dirty="0" smtClean="0"/>
              <a:t>Enough to capture most of temporal and spatial locality.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ROBTIC </a:t>
            </a:r>
            <a:r>
              <a:rPr lang="en-US" altLang="zh-CN" dirty="0" err="1" smtClean="0"/>
              <a:t>Archetecture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1"/>
            <a:ext cx="4227109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05200"/>
            <a:ext cx="4436046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5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Cache tag size v/s cache memory coverage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 : identifies which memory location stored at particular cache location</a:t>
            </a:r>
          </a:p>
          <a:p>
            <a:r>
              <a:rPr lang="en-US" dirty="0" smtClean="0"/>
              <a:t>Cache memory coverage : cache </a:t>
            </a:r>
            <a:r>
              <a:rPr lang="en-US" dirty="0" err="1" smtClean="0"/>
              <a:t>mappable</a:t>
            </a:r>
            <a:r>
              <a:rPr lang="en-US" dirty="0" smtClean="0"/>
              <a:t> address space of main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ROBTIC: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678363"/>
          </a:xfrm>
        </p:spPr>
        <p:txBody>
          <a:bodyPr>
            <a:normAutofit fontScale="55000" lnSpcReduction="20000"/>
          </a:bodyPr>
          <a:lstStyle/>
          <a:p>
            <a:r>
              <a:rPr lang="en-US" sz="4100" dirty="0" smtClean="0"/>
              <a:t>Direct mapped</a:t>
            </a:r>
          </a:p>
          <a:p>
            <a:endParaRPr lang="en-US" sz="4100" dirty="0" smtClean="0"/>
          </a:p>
          <a:p>
            <a:r>
              <a:rPr lang="en-US" sz="4100" dirty="0" smtClean="0"/>
              <a:t>Each cache entry contains :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4100" dirty="0" smtClean="0"/>
              <a:t>Cache line (data)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4100" dirty="0" smtClean="0"/>
              <a:t>1 bit tag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4100" dirty="0" smtClean="0"/>
              <a:t>Valid bit</a:t>
            </a:r>
          </a:p>
          <a:p>
            <a:endParaRPr lang="en-US" sz="4100" dirty="0" smtClean="0"/>
          </a:p>
          <a:p>
            <a:r>
              <a:rPr lang="en-US" sz="4100" dirty="0" smtClean="0"/>
              <a:t>Cache size extensively reduced</a:t>
            </a:r>
          </a:p>
          <a:p>
            <a:endParaRPr lang="en-US" sz="4100" dirty="0" smtClean="0"/>
          </a:p>
          <a:p>
            <a:r>
              <a:rPr lang="en-US" sz="4100" dirty="0" smtClean="0"/>
              <a:t>Due to 1 bit tag, cache operational control unit reqd.</a:t>
            </a:r>
          </a:p>
          <a:p>
            <a:endParaRPr lang="en-US" sz="4100" dirty="0" smtClean="0"/>
          </a:p>
          <a:p>
            <a:r>
              <a:rPr lang="en-US" sz="4100" dirty="0" smtClean="0"/>
              <a:t>Performance retained.</a:t>
            </a:r>
          </a:p>
          <a:p>
            <a:endParaRPr lang="en-US" sz="4100" dirty="0" smtClean="0"/>
          </a:p>
          <a:p>
            <a:r>
              <a:rPr lang="en-US" sz="4100" dirty="0" smtClean="0"/>
              <a:t>Reduced size + maintained performance=&gt;reduced power consumption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4232 L -0.00191 -0.2907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0.02891 L -0.00086 -0.30412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555 L 0.00244 -0.31753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Cache tag size v/s cache memory coverage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133600"/>
            <a:ext cx="792480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8686800" cy="639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FULL TAG = FULL MEMORY COVERAGE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ABBA-461E-48C1-A9A2-044E280A3AF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1518</TotalTime>
  <Words>686</Words>
  <Application>Microsoft Office PowerPoint</Application>
  <PresentationFormat>On-screen Show (4:3)</PresentationFormat>
  <Paragraphs>129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Foundry</vt:lpstr>
      <vt:lpstr>ROBTIC : On chip I-cache design for low power embedded systems</vt:lpstr>
      <vt:lpstr>I-cache and address tag   </vt:lpstr>
      <vt:lpstr>Previous work</vt:lpstr>
      <vt:lpstr>Their work is directed at:</vt:lpstr>
      <vt:lpstr>Standard cache size for ROBTIC:</vt:lpstr>
      <vt:lpstr>ROBTIC Archetecture</vt:lpstr>
      <vt:lpstr>Cache tag size v/s cache memory coverage</vt:lpstr>
      <vt:lpstr>Features of ROBTIC:</vt:lpstr>
      <vt:lpstr>Cache tag size v/s cache memory coverage</vt:lpstr>
      <vt:lpstr>Cache tag size v/s cache memory coverage</vt:lpstr>
      <vt:lpstr>Ideal scenario</vt:lpstr>
      <vt:lpstr>Reality : Ping-Pong effect</vt:lpstr>
      <vt:lpstr>Overlapped Dynamic Cache Coverage Control</vt:lpstr>
      <vt:lpstr>Cache operation control flow:</vt:lpstr>
      <vt:lpstr>Cache coverage shift and shift detection</vt:lpstr>
      <vt:lpstr>Method 2 : with gray encoding</vt:lpstr>
      <vt:lpstr>Slide 17</vt:lpstr>
      <vt:lpstr>Experimental Results:</vt:lpstr>
      <vt:lpstr>Experimental Results:</vt:lpstr>
      <vt:lpstr>Experimental Results:</vt:lpstr>
      <vt:lpstr>Limitations and future work: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ROBTIC : On chip I-cache design for low power embedded systems</dc:title>
  <dc:creator>varun</dc:creator>
  <cp:lastModifiedBy>varun</cp:lastModifiedBy>
  <cp:revision>70</cp:revision>
  <dcterms:created xsi:type="dcterms:W3CDTF">2011-11-06T18:46:14Z</dcterms:created>
  <dcterms:modified xsi:type="dcterms:W3CDTF">2011-11-08T00:23:33Z</dcterms:modified>
</cp:coreProperties>
</file>