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November 7, 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November 7, 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Run-time reconfiguration for automatic hardware/software partitioning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59134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Tom Davidson, </a:t>
            </a:r>
            <a:r>
              <a:rPr lang="en-US" dirty="0" err="1" smtClean="0"/>
              <a:t>Karel</a:t>
            </a:r>
            <a:r>
              <a:rPr lang="en-US" dirty="0" smtClean="0"/>
              <a:t> </a:t>
            </a:r>
            <a:r>
              <a:rPr lang="en-US" dirty="0" err="1" smtClean="0"/>
              <a:t>Bruneel</a:t>
            </a:r>
            <a:r>
              <a:rPr lang="en-US" dirty="0" smtClean="0"/>
              <a:t>, Dirk </a:t>
            </a:r>
            <a:r>
              <a:rPr lang="en-US" dirty="0" err="1" smtClean="0"/>
              <a:t>Stroobandt</a:t>
            </a:r>
            <a:endParaRPr lang="en-US" dirty="0" smtClean="0"/>
          </a:p>
          <a:p>
            <a:r>
              <a:rPr lang="en-US" i="1" dirty="0" smtClean="0"/>
              <a:t>Ghent University, Belgium</a:t>
            </a:r>
          </a:p>
          <a:p>
            <a:endParaRPr lang="en-US" dirty="0"/>
          </a:p>
          <a:p>
            <a:r>
              <a:rPr lang="en-US" dirty="0" smtClean="0"/>
              <a:t>Presenting: Steven </a:t>
            </a:r>
            <a:r>
              <a:rPr lang="en-US" dirty="0" err="1" smtClean="0"/>
              <a:t>Fingulin</a:t>
            </a:r>
            <a:r>
              <a:rPr lang="en-US" dirty="0" smtClean="0"/>
              <a:t>, Quinn Martin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4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other implementations</a:t>
            </a:r>
            <a:endParaRPr lang="en-US" dirty="0"/>
          </a:p>
        </p:txBody>
      </p:sp>
      <p:pic>
        <p:nvPicPr>
          <p:cNvPr id="4" name="Picture 3" descr="Screen Shot 2011-11-08 at 6.44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164" y="5139940"/>
            <a:ext cx="4668936" cy="15690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k_AES</a:t>
            </a:r>
            <a:r>
              <a:rPr lang="en-US" dirty="0" smtClean="0"/>
              <a:t> algorithm also compared to open-source cores</a:t>
            </a:r>
          </a:p>
          <a:p>
            <a:pPr lvl="1"/>
            <a:r>
              <a:rPr lang="en-US" dirty="0" err="1" smtClean="0"/>
              <a:t>Crytopan</a:t>
            </a:r>
            <a:endParaRPr lang="en-US" dirty="0" smtClean="0"/>
          </a:p>
          <a:p>
            <a:pPr lvl="2"/>
            <a:r>
              <a:rPr lang="en-US" dirty="0"/>
              <a:t>More sequential than </a:t>
            </a:r>
            <a:r>
              <a:rPr lang="en-US" dirty="0" err="1"/>
              <a:t>k_AES</a:t>
            </a:r>
            <a:r>
              <a:rPr lang="en-US" dirty="0"/>
              <a:t> (state machine)</a:t>
            </a:r>
          </a:p>
          <a:p>
            <a:pPr lvl="2"/>
            <a:r>
              <a:rPr lang="en-US" dirty="0"/>
              <a:t>Same throughput (128 bits/cycle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Less resource usage before HW/SW </a:t>
            </a:r>
            <a:r>
              <a:rPr lang="en-US" dirty="0" err="1" smtClean="0"/>
              <a:t>paritioning</a:t>
            </a:r>
            <a:r>
              <a:rPr lang="en-US" dirty="0" smtClean="0"/>
              <a:t> because already hardware optimized</a:t>
            </a:r>
          </a:p>
          <a:p>
            <a:pPr lvl="2"/>
            <a:r>
              <a:rPr lang="en-US" dirty="0" smtClean="0"/>
              <a:t>Smaller gains because less parallelizable</a:t>
            </a:r>
          </a:p>
          <a:p>
            <a:pPr lvl="1"/>
            <a:r>
              <a:rPr lang="en-US" dirty="0" err="1" smtClean="0"/>
              <a:t>Avalon_AES</a:t>
            </a:r>
            <a:endParaRPr lang="en-US" dirty="0" smtClean="0"/>
          </a:p>
          <a:p>
            <a:pPr lvl="2"/>
            <a:r>
              <a:rPr lang="en-US" dirty="0" smtClean="0"/>
              <a:t>Even more sequential than </a:t>
            </a:r>
            <a:r>
              <a:rPr lang="en-US" dirty="0" err="1" smtClean="0"/>
              <a:t>Cryptopan</a:t>
            </a:r>
            <a:endParaRPr lang="en-US" dirty="0" smtClean="0"/>
          </a:p>
          <a:p>
            <a:pPr lvl="2"/>
            <a:r>
              <a:rPr lang="en-US" dirty="0" smtClean="0"/>
              <a:t>However, 10x lower throughput</a:t>
            </a:r>
          </a:p>
          <a:p>
            <a:pPr lvl="2"/>
            <a:r>
              <a:rPr lang="en-US" dirty="0" smtClean="0"/>
              <a:t>Hard to compare designs because they are both Pareto optimal</a:t>
            </a:r>
          </a:p>
          <a:p>
            <a:r>
              <a:rPr lang="en-US" dirty="0" smtClean="0"/>
              <a:t>TMAP gains are small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because of low levels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parallellism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5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k_AES</a:t>
            </a:r>
            <a:r>
              <a:rPr lang="en-US" dirty="0" smtClean="0"/>
              <a:t>, we see that real gains can be achieved with TMAP</a:t>
            </a:r>
          </a:p>
          <a:p>
            <a:pPr lvl="1"/>
            <a:r>
              <a:rPr lang="en-US" dirty="0" smtClean="0"/>
              <a:t>TMAP is fast and automatic, works well for algorithms with clear partitioning</a:t>
            </a:r>
          </a:p>
          <a:p>
            <a:pPr lvl="1"/>
            <a:r>
              <a:rPr lang="en-US" dirty="0" smtClean="0"/>
              <a:t>Nearly as good as manual partitioning</a:t>
            </a:r>
          </a:p>
          <a:p>
            <a:r>
              <a:rPr lang="en-US" dirty="0" smtClean="0"/>
              <a:t>Not every app has a clear hardware software boundary</a:t>
            </a:r>
          </a:p>
          <a:p>
            <a:pPr lvl="1"/>
            <a:r>
              <a:rPr lang="en-US" dirty="0" smtClean="0"/>
              <a:t>Will explore the effect of using TMAP on some of these cases</a:t>
            </a:r>
          </a:p>
          <a:p>
            <a:r>
              <a:rPr lang="en-US" dirty="0" smtClean="0"/>
              <a:t>Two case studies</a:t>
            </a:r>
          </a:p>
          <a:p>
            <a:pPr lvl="1"/>
            <a:r>
              <a:rPr lang="en-US" dirty="0" smtClean="0"/>
              <a:t>Triple DES Encryption</a:t>
            </a:r>
          </a:p>
          <a:p>
            <a:pPr lvl="1"/>
            <a:r>
              <a:rPr lang="en-US" dirty="0" smtClean="0"/>
              <a:t>Quadratic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Triple 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symmetric key encryption/decryption scheme using Data Encryption Standard (DES)</a:t>
            </a:r>
          </a:p>
          <a:p>
            <a:pPr lvl="1"/>
            <a:r>
              <a:rPr lang="en-US" dirty="0" smtClean="0"/>
              <a:t>Encrypts with key 1, decrypts with key 2, then encrypts with key 3</a:t>
            </a:r>
          </a:p>
          <a:p>
            <a:pPr lvl="1"/>
            <a:r>
              <a:rPr lang="en-US" dirty="0" smtClean="0"/>
              <a:t>Extra steps add layers of additional security</a:t>
            </a:r>
          </a:p>
          <a:p>
            <a:r>
              <a:rPr lang="en-US" dirty="0" smtClean="0"/>
              <a:t>TMAP able to improve area usage by 28.7% over hardware-only implementation</a:t>
            </a:r>
          </a:p>
          <a:p>
            <a:pPr lvl="1"/>
            <a:r>
              <a:rPr lang="en-US" dirty="0" smtClean="0"/>
              <a:t>From 3584 to 2552 LUTs</a:t>
            </a:r>
          </a:p>
          <a:p>
            <a:r>
              <a:rPr lang="en-US" dirty="0" smtClean="0"/>
              <a:t>Main design effort in finding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parameters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0065" y="3809831"/>
            <a:ext cx="3708986" cy="286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95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186" y="159338"/>
            <a:ext cx="3893149" cy="27293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Quadratic polynomial solver</a:t>
            </a:r>
          </a:p>
          <a:p>
            <a:pPr lvl="1"/>
            <a:r>
              <a:rPr lang="en-US" dirty="0" smtClean="0"/>
              <a:t>Solves an equation of the form ax</a:t>
            </a:r>
            <a:r>
              <a:rPr lang="en-US" baseline="30000" dirty="0" smtClean="0"/>
              <a:t>2</a:t>
            </a:r>
            <a:r>
              <a:rPr lang="en-US" dirty="0" smtClean="0"/>
              <a:t>+bx+c</a:t>
            </a:r>
          </a:p>
          <a:p>
            <a:r>
              <a:rPr lang="en-US" dirty="0" smtClean="0"/>
              <a:t>Easily </a:t>
            </a:r>
            <a:r>
              <a:rPr lang="en-US" dirty="0" err="1" smtClean="0"/>
              <a:t>parameterizable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oefficients are parameters</a:t>
            </a:r>
          </a:p>
          <a:p>
            <a:pPr lvl="1"/>
            <a:r>
              <a:rPr lang="en-US" dirty="0" smtClean="0"/>
              <a:t>Therefore easy to partition using TMAP</a:t>
            </a:r>
          </a:p>
          <a:p>
            <a:r>
              <a:rPr lang="en-US" dirty="0" smtClean="0"/>
              <a:t>Not easily partitioned manually</a:t>
            </a:r>
          </a:p>
          <a:p>
            <a:pPr lvl="1"/>
            <a:r>
              <a:rPr lang="en-US" dirty="0" smtClean="0"/>
              <a:t>Unclear how coefficients map to partitioning with design-space exploration</a:t>
            </a:r>
          </a:p>
          <a:p>
            <a:r>
              <a:rPr lang="en-US" dirty="0" smtClean="0"/>
              <a:t>TMAP sees area gain of of 21.9%</a:t>
            </a:r>
          </a:p>
          <a:p>
            <a:pPr lvl="1"/>
            <a:r>
              <a:rPr lang="en-US" dirty="0" smtClean="0"/>
              <a:t>Partly due to run-time reconfiguration advantage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30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 selection the most important choice for TMAP</a:t>
            </a:r>
          </a:p>
          <a:p>
            <a:pPr lvl="1"/>
            <a:r>
              <a:rPr lang="en-US" dirty="0" smtClean="0"/>
              <a:t>Other than parameters, tool flow is fully automatic</a:t>
            </a:r>
          </a:p>
          <a:p>
            <a:r>
              <a:rPr lang="en-US" dirty="0" smtClean="0"/>
              <a:t>Implementation choices greatly affect </a:t>
            </a:r>
            <a:r>
              <a:rPr lang="en-US" dirty="0" err="1" smtClean="0"/>
              <a:t>partitionability</a:t>
            </a:r>
            <a:endParaRPr lang="en-US" dirty="0" smtClean="0"/>
          </a:p>
          <a:p>
            <a:pPr lvl="1"/>
            <a:r>
              <a:rPr lang="en-US" dirty="0" err="1" smtClean="0"/>
              <a:t>k_AES</a:t>
            </a:r>
            <a:r>
              <a:rPr lang="en-US" dirty="0" smtClean="0"/>
              <a:t> saw large gains, but not </a:t>
            </a:r>
            <a:r>
              <a:rPr lang="en-US" dirty="0" err="1" smtClean="0"/>
              <a:t>Cryptonpan</a:t>
            </a:r>
            <a:r>
              <a:rPr lang="en-US" dirty="0" smtClean="0"/>
              <a:t> or </a:t>
            </a:r>
            <a:r>
              <a:rPr lang="en-US" dirty="0" err="1" smtClean="0"/>
              <a:t>Avalon_AES</a:t>
            </a:r>
            <a:endParaRPr lang="en-US" dirty="0" smtClean="0"/>
          </a:p>
          <a:p>
            <a:pPr lvl="1"/>
            <a:r>
              <a:rPr lang="en-US" dirty="0" smtClean="0"/>
              <a:t>Since parameter-dependent parts are optimized in hardware by design-space exploration, they should be as parallel as possible</a:t>
            </a:r>
          </a:p>
          <a:p>
            <a:pPr lvl="1"/>
            <a:r>
              <a:rPr lang="en-US" dirty="0" smtClean="0"/>
              <a:t>Often in conflict with traditional hardware-optimized designs that are largely parameter independent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8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TMAP tool flow successful at automatic hardware/software partitioning</a:t>
            </a:r>
          </a:p>
          <a:p>
            <a:pPr lvl="1"/>
            <a:r>
              <a:rPr lang="en-US" dirty="0" smtClean="0"/>
              <a:t>Can reduce FPGA resource utilization by 20%</a:t>
            </a:r>
          </a:p>
          <a:p>
            <a:pPr lvl="1"/>
            <a:r>
              <a:rPr lang="en-US" dirty="0" smtClean="0"/>
              <a:t>Highly dependent on parameter and implementation choices</a:t>
            </a:r>
          </a:p>
          <a:p>
            <a:pPr lvl="1"/>
            <a:r>
              <a:rPr lang="en-US" dirty="0" smtClean="0"/>
              <a:t>Still needs an expert user</a:t>
            </a:r>
          </a:p>
          <a:p>
            <a:r>
              <a:rPr lang="en-US" dirty="0" smtClean="0"/>
              <a:t>Reconfiguration time penalty should be explored more thoroughly</a:t>
            </a:r>
          </a:p>
          <a:p>
            <a:r>
              <a:rPr lang="en-US" dirty="0" smtClean="0"/>
              <a:t>No specifics on FPGA/microprocessor platform used for implementation</a:t>
            </a:r>
          </a:p>
          <a:p>
            <a:pPr lvl="1"/>
            <a:r>
              <a:rPr lang="en-US" dirty="0" smtClean="0"/>
              <a:t>Maximum frequency consideration could offset gains</a:t>
            </a:r>
          </a:p>
        </p:txBody>
      </p:sp>
    </p:spTree>
    <p:extLst>
      <p:ext uri="{BB962C8B-B14F-4D97-AF65-F5344CB8AC3E}">
        <p14:creationId xmlns:p14="http://schemas.microsoft.com/office/powerpoint/2010/main" val="2075787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6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Reconfiguration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FPGAs store configuration data in SRAMs</a:t>
            </a:r>
          </a:p>
          <a:p>
            <a:pPr lvl="1"/>
            <a:r>
              <a:rPr lang="en-US" dirty="0" smtClean="0"/>
              <a:t>Allows configuration to be changed during run-time</a:t>
            </a:r>
          </a:p>
          <a:p>
            <a:pPr lvl="1"/>
            <a:r>
              <a:rPr lang="en-US" dirty="0" smtClean="0"/>
              <a:t>Can change functionality quickly without needing to restart</a:t>
            </a:r>
          </a:p>
          <a:p>
            <a:r>
              <a:rPr lang="en-US" dirty="0" err="1" smtClean="0"/>
              <a:t>Parameterisable</a:t>
            </a:r>
            <a:r>
              <a:rPr lang="en-US" dirty="0" smtClean="0"/>
              <a:t> configurations</a:t>
            </a:r>
          </a:p>
          <a:p>
            <a:pPr lvl="1"/>
            <a:r>
              <a:rPr lang="en-US" dirty="0" smtClean="0"/>
              <a:t>FPGA configuration where bits are expressed as Boolean functions rather than Boolean values</a:t>
            </a:r>
          </a:p>
          <a:p>
            <a:pPr lvl="1"/>
            <a:r>
              <a:rPr lang="en-US" dirty="0" smtClean="0"/>
              <a:t>Allows for one configuration to represent several designs</a:t>
            </a:r>
          </a:p>
          <a:p>
            <a:pPr lvl="1"/>
            <a:r>
              <a:rPr lang="en-US" dirty="0" smtClean="0"/>
              <a:t>Previous reconfiguration techniques required all possible configurations externally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5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TMAP Tool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799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TMAP tool flow is a modification of traditional FPGA mappers</a:t>
            </a:r>
          </a:p>
          <a:p>
            <a:pPr lvl="1"/>
            <a:r>
              <a:rPr lang="en-US" dirty="0" smtClean="0"/>
              <a:t>Inputs are either parameters (change slowly) or regular signals (change frequently)</a:t>
            </a:r>
          </a:p>
          <a:p>
            <a:r>
              <a:rPr lang="en-US" dirty="0" smtClean="0"/>
              <a:t>TMAP generates </a:t>
            </a:r>
            <a:r>
              <a:rPr lang="en-US" dirty="0" err="1" smtClean="0"/>
              <a:t>parameterisable</a:t>
            </a:r>
            <a:r>
              <a:rPr lang="en-US" dirty="0" smtClean="0"/>
              <a:t> configuration based on the design</a:t>
            </a:r>
          </a:p>
          <a:p>
            <a:pPr lvl="1"/>
            <a:r>
              <a:rPr lang="en-US" dirty="0" smtClean="0"/>
              <a:t>For different parameter values, a new configuration must be generated</a:t>
            </a:r>
          </a:p>
          <a:p>
            <a:pPr lvl="2"/>
            <a:r>
              <a:rPr lang="en-US" dirty="0" smtClean="0"/>
              <a:t>User specifies which signals are parameters by</a:t>
            </a:r>
            <a:br>
              <a:rPr lang="en-US" dirty="0" smtClean="0"/>
            </a:br>
            <a:r>
              <a:rPr lang="en-US" dirty="0" smtClean="0"/>
              <a:t>annotating VHDL</a:t>
            </a:r>
          </a:p>
          <a:p>
            <a:pPr lvl="1"/>
            <a:r>
              <a:rPr lang="en-US" dirty="0" smtClean="0"/>
              <a:t>After generating a new configuration, the FPGA can be reconfigured</a:t>
            </a:r>
          </a:p>
          <a:p>
            <a:pPr lvl="2"/>
            <a:r>
              <a:rPr lang="en-US" dirty="0" smtClean="0"/>
              <a:t>Only values in truth tables (LUTs) can be reconfigured</a:t>
            </a:r>
          </a:p>
          <a:p>
            <a:pPr lvl="2"/>
            <a:r>
              <a:rPr lang="en-US" dirty="0" smtClean="0"/>
              <a:t>Prevents need to place and route entire design</a:t>
            </a:r>
          </a:p>
          <a:p>
            <a:pPr lvl="1"/>
            <a:r>
              <a:rPr lang="en-US" dirty="0" smtClean="0"/>
              <a:t>This overhead of generating new configurations and applying them is application dependent</a:t>
            </a:r>
          </a:p>
          <a:p>
            <a:pPr lvl="2"/>
            <a:r>
              <a:rPr lang="en-US" dirty="0" smtClean="0"/>
              <a:t>Usually on the order of milliseconds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250" y="2514600"/>
            <a:ext cx="3481622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615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Encryption Standard (AES)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715000" cy="4190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AES specifies how to encode 128-bits of data using a specific key-value</a:t>
            </a:r>
          </a:p>
          <a:p>
            <a:r>
              <a:rPr lang="en-US" dirty="0" smtClean="0"/>
              <a:t>Data Encoding</a:t>
            </a:r>
          </a:p>
          <a:p>
            <a:pPr lvl="1"/>
            <a:r>
              <a:rPr lang="en-US" dirty="0" smtClean="0"/>
              <a:t>128-bits split to 16 bytes</a:t>
            </a:r>
          </a:p>
          <a:p>
            <a:pPr lvl="1"/>
            <a:r>
              <a:rPr lang="en-US" dirty="0" smtClean="0"/>
              <a:t>Each byte is assigned a location in 4x4 state matrix</a:t>
            </a:r>
          </a:p>
          <a:p>
            <a:pPr lvl="1"/>
            <a:r>
              <a:rPr lang="en-US" dirty="0" smtClean="0"/>
              <a:t>Byte transformation are performed in rounds according to current </a:t>
            </a:r>
            <a:r>
              <a:rPr lang="en-US" dirty="0" err="1" smtClean="0"/>
              <a:t>RoundKey</a:t>
            </a:r>
            <a:endParaRPr lang="en-US" dirty="0" smtClean="0"/>
          </a:p>
          <a:p>
            <a:pPr lvl="2"/>
            <a:r>
              <a:rPr lang="en-US" dirty="0" err="1" smtClean="0"/>
              <a:t>SubBytes</a:t>
            </a:r>
            <a:endParaRPr lang="en-US" dirty="0" smtClean="0"/>
          </a:p>
          <a:p>
            <a:pPr lvl="2"/>
            <a:r>
              <a:rPr lang="en-US" dirty="0" err="1" smtClean="0"/>
              <a:t>ShiftRows</a:t>
            </a:r>
            <a:endParaRPr lang="en-US" dirty="0" smtClean="0"/>
          </a:p>
          <a:p>
            <a:pPr lvl="2"/>
            <a:r>
              <a:rPr lang="en-US" dirty="0" err="1" smtClean="0"/>
              <a:t>AddRoundKey</a:t>
            </a:r>
            <a:endParaRPr lang="en-US" dirty="0" smtClean="0"/>
          </a:p>
          <a:p>
            <a:pPr lvl="2"/>
            <a:r>
              <a:rPr lang="en-US" dirty="0" err="1" smtClean="0"/>
              <a:t>MixColumns</a:t>
            </a:r>
            <a:endParaRPr lang="en-US" dirty="0" smtClean="0"/>
          </a:p>
          <a:p>
            <a:pPr lvl="1"/>
            <a:r>
              <a:rPr lang="en-US" dirty="0" err="1" smtClean="0"/>
              <a:t>RoundKey</a:t>
            </a:r>
            <a:r>
              <a:rPr lang="en-US" dirty="0" smtClean="0"/>
              <a:t> changes every round</a:t>
            </a:r>
          </a:p>
          <a:p>
            <a:pPr lvl="1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17" y="1388490"/>
            <a:ext cx="2722486" cy="2126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18" y="3722348"/>
            <a:ext cx="2722485" cy="134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637182"/>
            <a:ext cx="3124200" cy="117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17" y="4956410"/>
            <a:ext cx="2722485" cy="1465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069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48" y="3383510"/>
            <a:ext cx="4810140" cy="373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Expansion</a:t>
            </a:r>
          </a:p>
          <a:p>
            <a:pPr lvl="1"/>
            <a:r>
              <a:rPr lang="en-US" dirty="0" smtClean="0"/>
              <a:t>Used to generate keys for each round of the algorithm</a:t>
            </a:r>
          </a:p>
          <a:p>
            <a:pPr lvl="1"/>
            <a:r>
              <a:rPr lang="en-US" dirty="0" smtClean="0"/>
              <a:t>Input Key is used for first round</a:t>
            </a:r>
          </a:p>
          <a:p>
            <a:pPr lvl="1"/>
            <a:r>
              <a:rPr lang="en-US" dirty="0" smtClean="0"/>
              <a:t>Three operations</a:t>
            </a:r>
          </a:p>
          <a:p>
            <a:pPr lvl="2"/>
            <a:r>
              <a:rPr lang="en-US" dirty="0" err="1" smtClean="0"/>
              <a:t>Rcon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– constant value dependent upon </a:t>
            </a:r>
            <a:r>
              <a:rPr lang="en-US" dirty="0" err="1" smtClean="0"/>
              <a:t>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dirty="0" err="1" smtClean="0"/>
              <a:t>SubWord</a:t>
            </a:r>
            <a:r>
              <a:rPr lang="en-US" dirty="0" smtClean="0"/>
              <a:t>() – applies </a:t>
            </a:r>
            <a:r>
              <a:rPr lang="en-US" dirty="0" err="1" smtClean="0"/>
              <a:t>Rijndael</a:t>
            </a:r>
            <a:r>
              <a:rPr lang="en-US" dirty="0" smtClean="0"/>
              <a:t> S-box transformation</a:t>
            </a:r>
          </a:p>
          <a:p>
            <a:pPr lvl="2"/>
            <a:r>
              <a:rPr lang="en-US" dirty="0" err="1" smtClean="0"/>
              <a:t>RotWord</a:t>
            </a:r>
            <a:r>
              <a:rPr lang="en-US" dirty="0" smtClean="0"/>
              <a:t>() – Cyclic rotate word 8 bits left</a:t>
            </a:r>
          </a:p>
          <a:p>
            <a:pPr lvl="1"/>
            <a:r>
              <a:rPr lang="en-US" dirty="0" smtClean="0"/>
              <a:t>Full explanation is beyond scope of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882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Hardware/Software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research is focused on system level and algorithm aspects of HW/SW partitioning</a:t>
            </a:r>
          </a:p>
          <a:p>
            <a:r>
              <a:rPr lang="en-US" dirty="0" smtClean="0"/>
              <a:t>Goal of TMAP tool flow is to optimize hardware design and automatically partition HW and SW components</a:t>
            </a:r>
          </a:p>
          <a:p>
            <a:pPr lvl="1"/>
            <a:r>
              <a:rPr lang="en-US" dirty="0" smtClean="0"/>
              <a:t>Frequently changing inputs lead to static segments of configuration and coded in hardware</a:t>
            </a:r>
          </a:p>
          <a:p>
            <a:pPr lvl="1"/>
            <a:r>
              <a:rPr lang="en-US" dirty="0" smtClean="0"/>
              <a:t>Parameter inputs change more slowly and can be computed by software</a:t>
            </a:r>
          </a:p>
          <a:p>
            <a:pPr lvl="2"/>
            <a:r>
              <a:rPr lang="en-US" dirty="0" smtClean="0"/>
              <a:t>Configuration manager (CM) such as PowerPC processor will compute values to complete FPGA configuration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3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985" y="1550293"/>
            <a:ext cx="3688579" cy="1811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Hardware/Software Boundary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181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Conventional HW/SW partitioning</a:t>
            </a:r>
          </a:p>
          <a:p>
            <a:pPr lvl="1"/>
            <a:r>
              <a:rPr lang="en-US" dirty="0" smtClean="0"/>
              <a:t>Does not use Run-time reconfiguration</a:t>
            </a:r>
          </a:p>
          <a:p>
            <a:pPr lvl="2"/>
            <a:r>
              <a:rPr lang="en-US" dirty="0" smtClean="0"/>
              <a:t>Hardware must be general for different parameter values</a:t>
            </a:r>
          </a:p>
          <a:p>
            <a:pPr lvl="1"/>
            <a:r>
              <a:rPr lang="en-US" dirty="0" smtClean="0"/>
              <a:t>All operations dependent upon Parameters are computed in SW</a:t>
            </a:r>
          </a:p>
          <a:p>
            <a:pPr lvl="2"/>
            <a:r>
              <a:rPr lang="en-US" dirty="0" smtClean="0"/>
              <a:t>Software writes values to registers for HW to read</a:t>
            </a:r>
          </a:p>
          <a:p>
            <a:r>
              <a:rPr lang="en-US" dirty="0" smtClean="0"/>
              <a:t>Run-time reconfiguration</a:t>
            </a:r>
          </a:p>
          <a:p>
            <a:pPr lvl="1"/>
            <a:r>
              <a:rPr lang="en-US" dirty="0" smtClean="0"/>
              <a:t>Can alter configuration memory (LUT values) rather than write to registers</a:t>
            </a:r>
          </a:p>
          <a:p>
            <a:pPr lvl="1"/>
            <a:r>
              <a:rPr lang="en-US" dirty="0" smtClean="0"/>
              <a:t>Hardware circuit can be more specialized and faster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561" y="4314825"/>
            <a:ext cx="3651906" cy="1781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78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k_AES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Manually partitioning AES would naturally lead to encoding in HW and key generation in SW</a:t>
            </a:r>
          </a:p>
          <a:p>
            <a:r>
              <a:rPr lang="en-US" dirty="0" smtClean="0"/>
              <a:t>Authors write implementation: </a:t>
            </a:r>
            <a:r>
              <a:rPr lang="en-US" dirty="0" err="1" smtClean="0"/>
              <a:t>k_AES</a:t>
            </a:r>
            <a:endParaRPr lang="en-US" dirty="0" smtClean="0"/>
          </a:p>
          <a:p>
            <a:pPr lvl="1"/>
            <a:r>
              <a:rPr lang="en-US" dirty="0" smtClean="0"/>
              <a:t>Pipelined chain of 10 rounds that implements encoding</a:t>
            </a:r>
          </a:p>
          <a:p>
            <a:pPr lvl="1"/>
            <a:r>
              <a:rPr lang="en-US" dirty="0" smtClean="0"/>
              <a:t>Combinatorial 10 </a:t>
            </a:r>
            <a:r>
              <a:rPr lang="en-US" dirty="0" err="1" smtClean="0"/>
              <a:t>k_rounds</a:t>
            </a:r>
            <a:r>
              <a:rPr lang="en-US" dirty="0" smtClean="0"/>
              <a:t> that perform key expansion</a:t>
            </a:r>
          </a:p>
          <a:p>
            <a:pPr lvl="1"/>
            <a:r>
              <a:rPr lang="en-US" dirty="0" smtClean="0"/>
              <a:t>128-bits of encoded data output each clock cycle</a:t>
            </a:r>
          </a:p>
          <a:p>
            <a:pPr lvl="1"/>
            <a:r>
              <a:rPr lang="en-US" dirty="0" smtClean="0"/>
              <a:t>Design is not optimized for simplicity</a:t>
            </a:r>
          </a:p>
          <a:p>
            <a:r>
              <a:rPr lang="en-US" dirty="0" smtClean="0"/>
              <a:t>TMAP tool flow applied to design</a:t>
            </a:r>
          </a:p>
          <a:p>
            <a:pPr lvl="1"/>
            <a:r>
              <a:rPr lang="en-US" dirty="0" smtClean="0"/>
              <a:t>Key for encoding is selected as parameter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1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</a:t>
            </a:r>
            <a:r>
              <a:rPr lang="en-US" dirty="0" err="1" smtClean="0"/>
              <a:t>k_AES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k_AES</a:t>
            </a:r>
            <a:r>
              <a:rPr lang="en-US" dirty="0" smtClean="0"/>
              <a:t>, there is a fairly large area gain (20.3%)</a:t>
            </a:r>
          </a:p>
          <a:p>
            <a:pPr lvl="1"/>
            <a:r>
              <a:rPr lang="en-US" dirty="0" err="1" smtClean="0"/>
              <a:t>k_AES</a:t>
            </a:r>
            <a:r>
              <a:rPr lang="en-US" dirty="0" smtClean="0"/>
              <a:t> algorithm is fairly easy to </a:t>
            </a:r>
            <a:r>
              <a:rPr lang="en-US" dirty="0" err="1" smtClean="0"/>
              <a:t>parition</a:t>
            </a:r>
            <a:endParaRPr lang="en-US" dirty="0" smtClean="0"/>
          </a:p>
          <a:p>
            <a:pPr lvl="1"/>
            <a:r>
              <a:rPr lang="en-US" dirty="0" smtClean="0"/>
              <a:t>Converted key input (parameter-dependent) part to software</a:t>
            </a:r>
          </a:p>
          <a:p>
            <a:r>
              <a:rPr lang="en-US" dirty="0" smtClean="0"/>
              <a:t>Also must consider reconfiguration penalties</a:t>
            </a:r>
          </a:p>
          <a:p>
            <a:pPr lvl="1"/>
            <a:r>
              <a:rPr lang="en-US" dirty="0" smtClean="0"/>
              <a:t>Several milliseconds to load new FPGA configuration</a:t>
            </a:r>
          </a:p>
          <a:p>
            <a:pPr lvl="1"/>
            <a:r>
              <a:rPr lang="en-US" dirty="0" smtClean="0"/>
              <a:t>Memory to store bit files</a:t>
            </a:r>
          </a:p>
          <a:p>
            <a:r>
              <a:rPr lang="en-US" dirty="0" smtClean="0"/>
              <a:t>Manual partitioning showed .7% gain over TMAP</a:t>
            </a:r>
          </a:p>
          <a:p>
            <a:pPr lvl="1"/>
            <a:r>
              <a:rPr lang="en-US" dirty="0" smtClean="0"/>
              <a:t>Minimal effort to partition this application manually</a:t>
            </a:r>
          </a:p>
          <a:p>
            <a:pPr lvl="1"/>
            <a:r>
              <a:rPr lang="en-US" dirty="0" smtClean="0"/>
              <a:t>Motivation to see if other less clearly partitioned applications see performance gains</a:t>
            </a:r>
            <a:endParaRPr lang="en-US" dirty="0"/>
          </a:p>
        </p:txBody>
      </p:sp>
      <p:pic>
        <p:nvPicPr>
          <p:cNvPr id="6" name="Picture 5" descr="Screen Shot 2011-11-08 at 6.34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853" y="5532774"/>
            <a:ext cx="4462513" cy="63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150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561</TotalTime>
  <Words>917</Words>
  <Application>Microsoft Macintosh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Run-time reconfiguration for automatic hardware/software partitioning</vt:lpstr>
      <vt:lpstr>Run-time Reconfiguration</vt:lpstr>
      <vt:lpstr>TMAP Tool Flow</vt:lpstr>
      <vt:lpstr>Advanced Encryption Standard (AES)</vt:lpstr>
      <vt:lpstr>AES Continued</vt:lpstr>
      <vt:lpstr>Automatic Hardware/Software Partitioning</vt:lpstr>
      <vt:lpstr>Hardware/Software Boundary</vt:lpstr>
      <vt:lpstr>An Example: k_AES</vt:lpstr>
      <vt:lpstr>Results for k_AES</vt:lpstr>
      <vt:lpstr>Comparison to other implementations</vt:lpstr>
      <vt:lpstr>Other Applications</vt:lpstr>
      <vt:lpstr>Triple DES</vt:lpstr>
      <vt:lpstr>Quadratic</vt:lpstr>
      <vt:lpstr>General Guidelines</vt:lpstr>
      <vt:lpstr>Conclusions/Thoughts</vt:lpstr>
      <vt:lpstr>Questions?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Run-time reconfiguration for automatic hardware/software partitioning</dc:title>
  <dc:creator>Quinn Martin</dc:creator>
  <cp:lastModifiedBy>Quinn Martin</cp:lastModifiedBy>
  <cp:revision>6</cp:revision>
  <dcterms:created xsi:type="dcterms:W3CDTF">2011-11-08T03:05:31Z</dcterms:created>
  <dcterms:modified xsi:type="dcterms:W3CDTF">2011-11-08T12:26:49Z</dcterms:modified>
</cp:coreProperties>
</file>