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34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1" r:id="rId11"/>
    <p:sldId id="265" r:id="rId12"/>
    <p:sldId id="267" r:id="rId13"/>
    <p:sldId id="268" r:id="rId14"/>
    <p:sldId id="270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0924-A8BA-8542-A20B-24087E448DA6}" type="datetimeFigureOut">
              <a:rPr lang="en-US" smtClean="0"/>
              <a:t>10/19/11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09551-7A46-E24B-927F-17717B6D39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0924-A8BA-8542-A20B-24087E448DA6}" type="datetimeFigureOut">
              <a:rPr lang="en-US" smtClean="0"/>
              <a:t>10/19/11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09551-7A46-E24B-927F-17717B6D39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0924-A8BA-8542-A20B-24087E448DA6}" type="datetimeFigureOut">
              <a:rPr lang="en-US" smtClean="0"/>
              <a:t>10/19/11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09551-7A46-E24B-927F-17717B6D39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0924-A8BA-8542-A20B-24087E448DA6}" type="datetimeFigureOut">
              <a:rPr lang="en-US" smtClean="0"/>
              <a:t>10/19/11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09551-7A46-E24B-927F-17717B6D39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0924-A8BA-8542-A20B-24087E448DA6}" type="datetimeFigureOut">
              <a:rPr lang="en-US" smtClean="0"/>
              <a:t>10/19/11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09551-7A46-E24B-927F-17717B6D39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0924-A8BA-8542-A20B-24087E448DA6}" type="datetimeFigureOut">
              <a:rPr lang="en-US" smtClean="0"/>
              <a:t>10/19/11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09551-7A46-E24B-927F-17717B6D39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0924-A8BA-8542-A20B-24087E448DA6}" type="datetimeFigureOut">
              <a:rPr lang="en-US" smtClean="0"/>
              <a:t>10/19/11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09551-7A46-E24B-927F-17717B6D39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0924-A8BA-8542-A20B-24087E448DA6}" type="datetimeFigureOut">
              <a:rPr lang="en-US" smtClean="0"/>
              <a:t>10/19/11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0924-A8BA-8542-A20B-24087E448DA6}" type="datetimeFigureOut">
              <a:rPr lang="en-US" smtClean="0"/>
              <a:t>10/19/11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409551-7A46-E24B-927F-17717B6D397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3409551-7A46-E24B-927F-17717B6D397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0900924-A8BA-8542-A20B-24087E448DA6}" type="datetimeFigureOut">
              <a:rPr lang="en-US" smtClean="0"/>
              <a:t>10/19/11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3" r:id="rId1"/>
    <p:sldLayoutId id="2147484344" r:id="rId2"/>
    <p:sldLayoutId id="2147484345" r:id="rId3"/>
    <p:sldLayoutId id="2147484346" r:id="rId4"/>
    <p:sldLayoutId id="2147484347" r:id="rId5"/>
    <p:sldLayoutId id="2147484348" r:id="rId6"/>
    <p:sldLayoutId id="2147484349" r:id="rId7"/>
    <p:sldLayoutId id="2147484350" r:id="rId8"/>
    <p:sldLayoutId id="2147484351" r:id="rId9"/>
    <p:sldLayoutId id="2147484352" r:id="rId10"/>
    <p:sldLayoutId id="214748435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70987"/>
            <a:ext cx="7543800" cy="2593975"/>
          </a:xfrm>
        </p:spPr>
        <p:txBody>
          <a:bodyPr/>
          <a:lstStyle/>
          <a:p>
            <a:r>
              <a:rPr lang="en-US" sz="4800" dirty="0" smtClean="0"/>
              <a:t>A Generalized Framework for System-Wide Energy Saving in Hard Real-Time Embedded Systems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001100"/>
            <a:ext cx="6461760" cy="147480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Gang </a:t>
            </a:r>
            <a:r>
              <a:rPr lang="en-US" dirty="0" err="1" smtClean="0"/>
              <a:t>Zeng</a:t>
            </a:r>
            <a:r>
              <a:rPr lang="en-US" dirty="0" smtClean="0"/>
              <a:t>, Hiroyuki </a:t>
            </a:r>
            <a:r>
              <a:rPr lang="en-US" dirty="0" err="1" smtClean="0"/>
              <a:t>Tomiyama</a:t>
            </a:r>
            <a:r>
              <a:rPr lang="en-US" dirty="0" smtClean="0"/>
              <a:t>, Hiroki Takada</a:t>
            </a:r>
          </a:p>
          <a:p>
            <a:r>
              <a:rPr lang="en-US" i="1" dirty="0" smtClean="0"/>
              <a:t>Graduate School of Information Science, Nagoya University</a:t>
            </a:r>
          </a:p>
          <a:p>
            <a:endParaRPr lang="en-US" sz="1200" i="1" dirty="0"/>
          </a:p>
          <a:p>
            <a:r>
              <a:rPr lang="en-US" dirty="0" err="1" smtClean="0"/>
              <a:t>Tohru</a:t>
            </a:r>
            <a:r>
              <a:rPr lang="en-US" dirty="0" smtClean="0"/>
              <a:t> Ishihara</a:t>
            </a:r>
          </a:p>
          <a:p>
            <a:r>
              <a:rPr lang="en-US" i="1" dirty="0" smtClean="0"/>
              <a:t>System LSI Research Center, Kyushu University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5732234"/>
            <a:ext cx="6461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Presenters: Quinn Martin, Steven </a:t>
            </a:r>
            <a:r>
              <a:rPr lang="en-US" dirty="0" err="1" smtClean="0"/>
              <a:t>Fingulin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258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1-10-20 at 8.59.14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5866" y="2842599"/>
            <a:ext cx="5197772" cy="35746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Formulation (2)</a:t>
            </a:r>
            <a:endParaRPr lang="en-US" dirty="0"/>
          </a:p>
        </p:txBody>
      </p:sp>
      <p:pic>
        <p:nvPicPr>
          <p:cNvPr id="4" name="Picture 3" descr="Screen Shot 2011-10-20 at 8.59.05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5865" y="1417638"/>
            <a:ext cx="5197773" cy="1419744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2748665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 English: Minimize energy of all the tasks over a </a:t>
            </a:r>
            <a:r>
              <a:rPr lang="en-US" dirty="0" err="1" smtClean="0"/>
              <a:t>hyperperiod</a:t>
            </a:r>
            <a:r>
              <a:rPr lang="en-US" dirty="0" smtClean="0"/>
              <a:t> (1) subject to either Rate Monotonic (2) or Earliest Deadline First (3) scheduling</a:t>
            </a:r>
          </a:p>
          <a:p>
            <a:r>
              <a:rPr lang="en-US" dirty="0" smtClean="0"/>
              <a:t>Selecting the optimal configuration is NP-hard – was solved using linear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807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Scheme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>
              <a:buFont typeface="+mj-lt"/>
              <a:buAutoNum type="arabicPeriod"/>
            </a:pPr>
            <a:r>
              <a:rPr lang="en-US" dirty="0" smtClean="0">
                <a:solidFill>
                  <a:srgbClr val="0000FF"/>
                </a:solidFill>
              </a:rPr>
              <a:t>Find the set of </a:t>
            </a:r>
            <a:r>
              <a:rPr lang="en-US" i="1" dirty="0" smtClean="0">
                <a:solidFill>
                  <a:srgbClr val="0000FF"/>
                </a:solidFill>
              </a:rPr>
              <a:t>effective</a:t>
            </a:r>
            <a:r>
              <a:rPr lang="en-US" dirty="0" smtClean="0">
                <a:solidFill>
                  <a:srgbClr val="0000FF"/>
                </a:solidFill>
              </a:rPr>
              <a:t> DEPS configurations (those with lowest power for their execution time) 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 smtClean="0">
                <a:solidFill>
                  <a:srgbClr val="0000FF"/>
                </a:solidFill>
              </a:rPr>
              <a:t>Find the energy time relations for these configurations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 smtClean="0">
                <a:solidFill>
                  <a:srgbClr val="0000FF"/>
                </a:solidFill>
              </a:rPr>
              <a:t>Solve the optimization problem described previously using linear programming or similar method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 smtClean="0">
                <a:solidFill>
                  <a:srgbClr val="0000FF"/>
                </a:solidFill>
              </a:rPr>
              <a:t>Store the derived optimal configurations into a configuration table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The OS scheduler uses the table to load the best configuration for the currently scheduled task</a:t>
            </a:r>
          </a:p>
          <a:p>
            <a:pPr marL="571500" indent="-457200">
              <a:buFont typeface="+mj-lt"/>
              <a:buAutoNum type="arabicPeriod"/>
            </a:pPr>
            <a:endParaRPr lang="en-US" dirty="0">
              <a:solidFill>
                <a:srgbClr val="FF0000"/>
              </a:solidFill>
            </a:endParaRPr>
          </a:p>
          <a:p>
            <a:pPr marL="571500" indent="-457200">
              <a:buFont typeface="+mj-lt"/>
              <a:buAutoNum type="arabicPeriod"/>
            </a:pPr>
            <a:r>
              <a:rPr lang="en-US" dirty="0" smtClean="0">
                <a:solidFill>
                  <a:srgbClr val="0000FF"/>
                </a:solidFill>
              </a:rPr>
              <a:t>Off-line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On-line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29085" y="5495896"/>
            <a:ext cx="273000" cy="237404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29085" y="5897571"/>
            <a:ext cx="273000" cy="237404"/>
          </a:xfrm>
          <a:prstGeom prst="rect">
            <a:avLst/>
          </a:prstGeom>
          <a:solidFill>
            <a:srgbClr val="FF0000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7806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Study/Simulation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Energy savings possible highly dependent on employed technologies</a:t>
            </a:r>
          </a:p>
          <a:p>
            <a:r>
              <a:rPr lang="en-US" dirty="0" smtClean="0"/>
              <a:t>Simulation case study performed using a </a:t>
            </a:r>
            <a:r>
              <a:rPr lang="en-US" dirty="0" err="1" smtClean="0"/>
              <a:t>SimpleScalar</a:t>
            </a:r>
            <a:r>
              <a:rPr lang="en-US" dirty="0" smtClean="0"/>
              <a:t>/ARM-based power analyzer, </a:t>
            </a:r>
            <a:r>
              <a:rPr lang="en-US" dirty="0" err="1" smtClean="0"/>
              <a:t>Sim-Panalyzer</a:t>
            </a:r>
            <a:endParaRPr lang="en-US" dirty="0"/>
          </a:p>
        </p:txBody>
      </p:sp>
      <p:pic>
        <p:nvPicPr>
          <p:cNvPr id="4" name="Picture 3" descr="Screen Shot 2011-10-20 at 9.18.49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153787"/>
            <a:ext cx="3300322" cy="2365849"/>
          </a:xfrm>
          <a:prstGeom prst="rect">
            <a:avLst/>
          </a:prstGeom>
        </p:spPr>
      </p:pic>
      <p:pic>
        <p:nvPicPr>
          <p:cNvPr id="5" name="Picture 4" descr="Screen Shot 2011-10-20 at 9.19.18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675851"/>
            <a:ext cx="3579904" cy="724949"/>
          </a:xfrm>
          <a:prstGeom prst="rect">
            <a:avLst/>
          </a:prstGeom>
        </p:spPr>
      </p:pic>
      <p:pic>
        <p:nvPicPr>
          <p:cNvPr id="6" name="Picture 5" descr="Screen Shot 2011-10-20 at 9.19.27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7104" y="3153787"/>
            <a:ext cx="3776270" cy="1724859"/>
          </a:xfrm>
          <a:prstGeom prst="rect">
            <a:avLst/>
          </a:prstGeom>
        </p:spPr>
      </p:pic>
      <p:pic>
        <p:nvPicPr>
          <p:cNvPr id="7" name="Picture 6" descr="Screen Shot 2011-10-20 at 9.19.32 A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6918" y="5300313"/>
            <a:ext cx="2915939" cy="75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8252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of Static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 two benchmarks on the simulation setup – g3fax and V42</a:t>
            </a:r>
          </a:p>
          <a:p>
            <a:r>
              <a:rPr lang="en-US" dirty="0"/>
              <a:t>As expected, DEPS can save much power when CPU utilization is low</a:t>
            </a:r>
          </a:p>
          <a:p>
            <a:r>
              <a:rPr lang="en-US" dirty="0"/>
              <a:t>Static DEPS is more effective than DVFS </a:t>
            </a:r>
            <a:r>
              <a:rPr lang="en-US" dirty="0" smtClean="0"/>
              <a:t>or DHRC alone by about 14%, </a:t>
            </a:r>
            <a:r>
              <a:rPr lang="en-US" dirty="0"/>
              <a:t>and dynamic DEPS is more effective than static</a:t>
            </a:r>
          </a:p>
          <a:p>
            <a:endParaRPr lang="en-US" dirty="0" smtClean="0"/>
          </a:p>
        </p:txBody>
      </p:sp>
      <p:pic>
        <p:nvPicPr>
          <p:cNvPr id="5" name="Picture 4" descr="Screen Shot 2011-10-20 at 9.27.34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962" y="3652868"/>
            <a:ext cx="3868901" cy="2747932"/>
          </a:xfrm>
          <a:prstGeom prst="rect">
            <a:avLst/>
          </a:prstGeom>
        </p:spPr>
      </p:pic>
      <p:pic>
        <p:nvPicPr>
          <p:cNvPr id="6" name="Picture 5" descr="Screen Shot 2011-10-20 at 9.27.44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5095" y="3747827"/>
            <a:ext cx="3850411" cy="2336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085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Conclusions/Comments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DEPS is a useful framework for improving performance of embedded hard real-time systems</a:t>
            </a:r>
          </a:p>
          <a:p>
            <a:r>
              <a:rPr lang="en-US" dirty="0" smtClean="0"/>
              <a:t>Future work will apply DEPS to use on a multiprocessor</a:t>
            </a:r>
          </a:p>
          <a:p>
            <a:endParaRPr lang="en-US" dirty="0"/>
          </a:p>
          <a:p>
            <a:r>
              <a:rPr lang="en-US" dirty="0" smtClean="0"/>
              <a:t>Dynamic DEPS and the DPM memory aspect of the static DEPS system was explored in the paper but not covered due to time</a:t>
            </a:r>
            <a:endParaRPr lang="en-US" dirty="0"/>
          </a:p>
          <a:p>
            <a:r>
              <a:rPr lang="en-US" dirty="0" smtClean="0"/>
              <a:t>Since performance is so application dependent, comparison against a larger set of benchmarks would have added validity to the work</a:t>
            </a:r>
          </a:p>
          <a:p>
            <a:r>
              <a:rPr lang="en-US" dirty="0" smtClean="0"/>
              <a:t>“System” element of the framework is weak – only one off-chip component is included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4789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post on the discussion topic on Sakai. Thanks!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577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Power and energy consumption a major concern in embedded systems</a:t>
            </a:r>
          </a:p>
          <a:p>
            <a:pPr lvl="1"/>
            <a:r>
              <a:rPr lang="en-US" dirty="0" smtClean="0"/>
              <a:t>Battery lifetime</a:t>
            </a:r>
          </a:p>
          <a:p>
            <a:pPr lvl="1"/>
            <a:r>
              <a:rPr lang="en-US" dirty="0" smtClean="0"/>
              <a:t>Cooling costs</a:t>
            </a:r>
          </a:p>
          <a:p>
            <a:pPr lvl="1"/>
            <a:r>
              <a:rPr lang="en-US" dirty="0" smtClean="0"/>
              <a:t>Reliability</a:t>
            </a:r>
          </a:p>
          <a:p>
            <a:r>
              <a:rPr lang="en-US" dirty="0" smtClean="0"/>
              <a:t>Three main approaches for energy savings</a:t>
            </a:r>
          </a:p>
          <a:p>
            <a:pPr lvl="1"/>
            <a:r>
              <a:rPr lang="en-US" dirty="0" smtClean="0"/>
              <a:t>Dynamic Hardware Resource Configuration (DHRC)</a:t>
            </a:r>
          </a:p>
          <a:p>
            <a:pPr lvl="1"/>
            <a:r>
              <a:rPr lang="en-US" dirty="0" smtClean="0"/>
              <a:t>Dynamic Voltage Frequency Scaling (DVFS)</a:t>
            </a:r>
          </a:p>
          <a:p>
            <a:pPr lvl="1"/>
            <a:r>
              <a:rPr lang="en-US" dirty="0" smtClean="0"/>
              <a:t>Dynamic Power Management (DPM)</a:t>
            </a:r>
          </a:p>
          <a:p>
            <a:r>
              <a:rPr lang="en-US" dirty="0" smtClean="0"/>
              <a:t>Real-time systems in particular have a good chance of benefitting from these techniques</a:t>
            </a:r>
          </a:p>
          <a:p>
            <a:pPr lvl="1"/>
            <a:r>
              <a:rPr lang="en-US" dirty="0" smtClean="0"/>
              <a:t>Typically have “slack” as a consequence of deadlines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1220" y="2099325"/>
            <a:ext cx="978992" cy="128367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6963" y="2099325"/>
            <a:ext cx="1319778" cy="131163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37647" y="2348600"/>
            <a:ext cx="1872250" cy="1402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669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Hardware Resource Configuration (DHRC)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7030"/>
            <a:ext cx="7620000" cy="4800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Attempts to dynamically tune processor resources in  order to be more efficient, thus saving power</a:t>
            </a:r>
          </a:p>
          <a:p>
            <a:pPr lvl="1"/>
            <a:r>
              <a:rPr lang="en-US" sz="2400" dirty="0" smtClean="0"/>
              <a:t>Adaptive branch predictor</a:t>
            </a:r>
          </a:p>
          <a:p>
            <a:pPr lvl="1"/>
            <a:r>
              <a:rPr lang="en-US" sz="2400" dirty="0" smtClean="0"/>
              <a:t>Selective cache way (associativity)</a:t>
            </a:r>
          </a:p>
          <a:p>
            <a:r>
              <a:rPr lang="en-US" sz="2400" dirty="0" smtClean="0"/>
              <a:t>Performance is heavily application-dependent</a:t>
            </a:r>
          </a:p>
          <a:p>
            <a:pPr lvl="1"/>
            <a:r>
              <a:rPr lang="en-US" sz="2400" dirty="0" smtClean="0"/>
              <a:t>A technique may be effective for some applications but not for others</a:t>
            </a:r>
          </a:p>
          <a:p>
            <a:pPr lvl="1"/>
            <a:r>
              <a:rPr lang="en-US" sz="2400" dirty="0"/>
              <a:t>A</a:t>
            </a:r>
            <a:r>
              <a:rPr lang="en-US" sz="2400" dirty="0" smtClean="0"/>
              <a:t>n application with random branch behavior would not benefit from a dynamic branch predictor, and may actually suffer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23523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Voltage Frequency Scaling (DVFS)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Lowers voltage and frequency to save power</a:t>
            </a:r>
          </a:p>
          <a:p>
            <a:pPr marL="342900" lvl="1">
              <a:buClr>
                <a:schemeClr val="accent1"/>
              </a:buClr>
            </a:pPr>
            <a:r>
              <a:rPr lang="en-US" sz="2400" dirty="0" smtClean="0"/>
              <a:t>Dynamic power for CMOS is </a:t>
            </a:r>
            <a:r>
              <a:rPr lang="en-US" sz="2400" dirty="0"/>
              <a:t>P = ACV</a:t>
            </a:r>
            <a:r>
              <a:rPr lang="en-US" sz="2400" baseline="30000" dirty="0"/>
              <a:t>2</a:t>
            </a:r>
            <a:r>
              <a:rPr lang="en-US" sz="2400" dirty="0"/>
              <a:t>F</a:t>
            </a:r>
          </a:p>
          <a:p>
            <a:pPr lvl="1"/>
            <a:r>
              <a:rPr lang="en-US" sz="2400" dirty="0"/>
              <a:t>P</a:t>
            </a:r>
            <a:r>
              <a:rPr lang="en-US" sz="2400" dirty="0" smtClean="0"/>
              <a:t>roportional to frequency and square of voltage</a:t>
            </a:r>
          </a:p>
          <a:p>
            <a:pPr lvl="1"/>
            <a:r>
              <a:rPr lang="en-US" sz="2400" dirty="0" smtClean="0"/>
              <a:t>Easy to predict effect on power consumption</a:t>
            </a:r>
          </a:p>
          <a:p>
            <a:r>
              <a:rPr lang="en-US" sz="2400" dirty="0" smtClean="0"/>
              <a:t>Embedded processors often have several voltage and/or frequency levels</a:t>
            </a:r>
          </a:p>
          <a:p>
            <a:pPr lvl="1"/>
            <a:r>
              <a:rPr lang="en-US" sz="2400" dirty="0" smtClean="0"/>
              <a:t>Can use digitally-controlled oscillators and dividers to provide different clocks to different part of the chip</a:t>
            </a:r>
          </a:p>
          <a:p>
            <a:r>
              <a:rPr lang="en-US" sz="2400" dirty="0" smtClean="0"/>
              <a:t>Generally has similar effectiveness on different applications</a:t>
            </a:r>
          </a:p>
        </p:txBody>
      </p:sp>
    </p:spTree>
    <p:extLst>
      <p:ext uri="{BB962C8B-B14F-4D97-AF65-F5344CB8AC3E}">
        <p14:creationId xmlns:p14="http://schemas.microsoft.com/office/powerpoint/2010/main" val="2843890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Power Management (DPM)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Transfers a device in idle state to a low power or “sleep” mode</a:t>
            </a:r>
          </a:p>
          <a:p>
            <a:r>
              <a:rPr lang="en-US" sz="2400" dirty="0" smtClean="0"/>
              <a:t>Applies not only to the microprocessor/microcontroller, but also to external peripherals (e.g. memories)</a:t>
            </a:r>
          </a:p>
          <a:p>
            <a:r>
              <a:rPr lang="en-US" sz="2400" dirty="0" smtClean="0"/>
              <a:t>Challenging to balance power savings with performance degradation incurred from transferring to and from low power mod</a:t>
            </a:r>
          </a:p>
          <a:p>
            <a:pPr lvl="1"/>
            <a:r>
              <a:rPr lang="en-US" sz="2400" dirty="0" smtClean="0"/>
              <a:t>Often takes time and energy to sleep and wake</a:t>
            </a:r>
          </a:p>
          <a:p>
            <a:pPr lvl="1"/>
            <a:r>
              <a:rPr lang="en-US" sz="2400" dirty="0" smtClean="0"/>
              <a:t>Must decide which of potentially several low power modes to use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26970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Motivation/DEPS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Since each of these technologies contributes to power savings, why not combine them?</a:t>
            </a:r>
          </a:p>
          <a:p>
            <a:pPr lvl="1"/>
            <a:r>
              <a:rPr lang="en-US" sz="2800" dirty="0" smtClean="0"/>
              <a:t>Evaluating the effectiveness of such a scheme has been difficult, especially for hard real-time systems</a:t>
            </a:r>
          </a:p>
          <a:p>
            <a:r>
              <a:rPr lang="en-US" sz="2800" dirty="0" smtClean="0"/>
              <a:t>Energy savings in the processor does not necessarily indicate energy savings in the system</a:t>
            </a:r>
          </a:p>
          <a:p>
            <a:pPr lvl="1"/>
            <a:r>
              <a:rPr lang="en-US" sz="2800" dirty="0" smtClean="0"/>
              <a:t>Must consider the entire system when evaluating power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4146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DEPS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993879" cy="4800600"/>
          </a:xfrm>
        </p:spPr>
        <p:txBody>
          <a:bodyPr/>
          <a:lstStyle/>
          <a:p>
            <a:r>
              <a:rPr lang="en-US" dirty="0" smtClean="0"/>
              <a:t>Three Layers</a:t>
            </a:r>
          </a:p>
          <a:p>
            <a:pPr lvl="1"/>
            <a:r>
              <a:rPr lang="en-US" dirty="0" smtClean="0"/>
              <a:t>Power-controllable hardware</a:t>
            </a:r>
          </a:p>
          <a:p>
            <a:pPr lvl="1"/>
            <a:r>
              <a:rPr lang="en-US" dirty="0" smtClean="0"/>
              <a:t>Power-aware software</a:t>
            </a:r>
          </a:p>
          <a:p>
            <a:pPr lvl="1"/>
            <a:r>
              <a:rPr lang="en-US" dirty="0" smtClean="0"/>
              <a:t>Power analysis tools</a:t>
            </a:r>
          </a:p>
          <a:p>
            <a:r>
              <a:rPr lang="en-US" dirty="0" smtClean="0"/>
              <a:t>Implemented in the scheduler of the real-time OS</a:t>
            </a:r>
          </a:p>
          <a:p>
            <a:r>
              <a:rPr lang="en-US" dirty="0" smtClean="0"/>
              <a:t>Software-centric approach to power optimization offers greater flexibility than traditional hardware-centric approach</a:t>
            </a:r>
          </a:p>
          <a:p>
            <a:endParaRPr lang="en-US" dirty="0"/>
          </a:p>
        </p:txBody>
      </p:sp>
      <p:pic>
        <p:nvPicPr>
          <p:cNvPr id="5" name="Picture 4" descr="Screen Shot 2011-10-20 at 2.11.32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2095" y="2112894"/>
            <a:ext cx="3745105" cy="3427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017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0695"/>
            <a:ext cx="4611095" cy="419245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Includes a processor</a:t>
            </a:r>
          </a:p>
          <a:p>
            <a:pPr lvl="1"/>
            <a:r>
              <a:rPr lang="en-US" sz="2400" dirty="0" smtClean="0"/>
              <a:t>Configurable core and cache for DHRC</a:t>
            </a:r>
          </a:p>
          <a:p>
            <a:pPr lvl="1"/>
            <a:r>
              <a:rPr lang="en-US" sz="2400" dirty="0" smtClean="0"/>
              <a:t>Capable of DVFS</a:t>
            </a:r>
          </a:p>
          <a:p>
            <a:r>
              <a:rPr lang="en-US" sz="2400" dirty="0" smtClean="0"/>
              <a:t>Also includes a memory </a:t>
            </a:r>
          </a:p>
          <a:p>
            <a:pPr lvl="1"/>
            <a:r>
              <a:rPr lang="en-US" sz="2400" dirty="0" smtClean="0"/>
              <a:t>Demonstrates system aspect of framework</a:t>
            </a:r>
          </a:p>
          <a:p>
            <a:pPr lvl="1"/>
            <a:r>
              <a:rPr lang="en-US" sz="2400" dirty="0" smtClean="0"/>
              <a:t>Capable of DPM</a:t>
            </a:r>
            <a:endParaRPr lang="en-US" sz="2400" dirty="0"/>
          </a:p>
        </p:txBody>
      </p:sp>
      <p:pic>
        <p:nvPicPr>
          <p:cNvPr id="4" name="Picture 3" descr="Screen Shot 2011-10-20 at 2.11.45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2884" y="1783298"/>
            <a:ext cx="2975347" cy="3798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772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Formulation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n periodic real-time tasks </a:t>
            </a:r>
            <a:r>
              <a:rPr lang="el-GR" dirty="0" smtClean="0"/>
              <a:t>Γ </a:t>
            </a:r>
            <a:r>
              <a:rPr lang="el-GR" dirty="0"/>
              <a:t>= {τ</a:t>
            </a:r>
            <a:r>
              <a:rPr lang="el-GR" baseline="-25000" dirty="0"/>
              <a:t>1</a:t>
            </a:r>
            <a:r>
              <a:rPr lang="el-GR" dirty="0"/>
              <a:t>, τ</a:t>
            </a:r>
            <a:r>
              <a:rPr lang="el-GR" baseline="-25000" dirty="0"/>
              <a:t>2</a:t>
            </a:r>
            <a:r>
              <a:rPr lang="el-GR" dirty="0"/>
              <a:t>, ..., τ</a:t>
            </a:r>
            <a:r>
              <a:rPr lang="el-GR" baseline="-25000" dirty="0"/>
              <a:t>n</a:t>
            </a:r>
            <a:r>
              <a:rPr lang="el-GR" dirty="0"/>
              <a:t>} </a:t>
            </a:r>
            <a:endParaRPr lang="en-US" dirty="0" smtClean="0"/>
          </a:p>
          <a:p>
            <a:r>
              <a:rPr lang="en-US" dirty="0"/>
              <a:t>Each task </a:t>
            </a:r>
            <a:r>
              <a:rPr lang="en-US" dirty="0" err="1"/>
              <a:t>τ</a:t>
            </a:r>
            <a:r>
              <a:rPr lang="en-US" baseline="-25000" dirty="0" err="1"/>
              <a:t>i</a:t>
            </a:r>
            <a:r>
              <a:rPr lang="en-US" dirty="0"/>
              <a:t> has a period </a:t>
            </a:r>
            <a:r>
              <a:rPr lang="en-US" dirty="0" smtClean="0"/>
              <a:t>P</a:t>
            </a:r>
            <a:r>
              <a:rPr lang="en-US" baseline="-25000" dirty="0" smtClean="0"/>
              <a:t>i</a:t>
            </a:r>
            <a:r>
              <a:rPr lang="en-US" dirty="0" smtClean="0"/>
              <a:t> and m</a:t>
            </a:r>
            <a:r>
              <a:rPr lang="en-US" baseline="-25000" dirty="0" smtClean="0"/>
              <a:t>i</a:t>
            </a:r>
            <a:r>
              <a:rPr lang="en-US" dirty="0" smtClean="0"/>
              <a:t> effective DEPS configurations denoted C</a:t>
            </a:r>
            <a:r>
              <a:rPr lang="en-US" baseline="-25000" dirty="0" smtClean="0"/>
              <a:t>i1</a:t>
            </a:r>
            <a:r>
              <a:rPr lang="en-US" dirty="0" smtClean="0"/>
              <a:t>, C</a:t>
            </a:r>
            <a:r>
              <a:rPr lang="en-US" baseline="-25000" dirty="0" smtClean="0"/>
              <a:t>i2</a:t>
            </a:r>
            <a:r>
              <a:rPr lang="en-US" dirty="0" smtClean="0"/>
              <a:t>, …,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im</a:t>
            </a:r>
            <a:r>
              <a:rPr lang="en-US" dirty="0" smtClean="0"/>
              <a:t>.</a:t>
            </a:r>
          </a:p>
          <a:p>
            <a:r>
              <a:rPr lang="en-US" dirty="0" smtClean="0"/>
              <a:t>Each configuration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ij</a:t>
            </a:r>
            <a:r>
              <a:rPr lang="en-US" dirty="0" smtClean="0"/>
              <a:t> has an associated energy-time relation that can be represented by (</a:t>
            </a:r>
            <a:r>
              <a:rPr lang="en-US" dirty="0" err="1" smtClean="0"/>
              <a:t>T</a:t>
            </a:r>
            <a:r>
              <a:rPr lang="en-US" baseline="-25000" dirty="0" err="1" smtClean="0"/>
              <a:t>ij</a:t>
            </a:r>
            <a:r>
              <a:rPr lang="en-US" dirty="0" smtClean="0"/>
              <a:t>,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ij</a:t>
            </a:r>
            <a:r>
              <a:rPr lang="en-US" dirty="0" smtClean="0"/>
              <a:t>).</a:t>
            </a:r>
          </a:p>
          <a:p>
            <a:pPr lvl="1"/>
            <a:r>
              <a:rPr lang="en-US" dirty="0" err="1" smtClean="0"/>
              <a:t>T</a:t>
            </a:r>
            <a:r>
              <a:rPr lang="en-US" baseline="-25000" dirty="0" err="1" smtClean="0"/>
              <a:t>ij</a:t>
            </a:r>
            <a:r>
              <a:rPr lang="en-US" baseline="-25000" dirty="0" smtClean="0"/>
              <a:t> </a:t>
            </a:r>
            <a:r>
              <a:rPr lang="en-US" dirty="0" smtClean="0"/>
              <a:t>is the worst-case execution time (WCET)</a:t>
            </a:r>
          </a:p>
          <a:p>
            <a:pPr lvl="1"/>
            <a:r>
              <a:rPr lang="en-US" dirty="0" err="1" smtClean="0"/>
              <a:t>E</a:t>
            </a:r>
            <a:r>
              <a:rPr lang="en-US" baseline="-25000" dirty="0" err="1" smtClean="0"/>
              <a:t>ij</a:t>
            </a:r>
            <a:r>
              <a:rPr lang="en-US" dirty="0" smtClean="0"/>
              <a:t> is the energy consumption</a:t>
            </a:r>
          </a:p>
          <a:p>
            <a:r>
              <a:rPr lang="en-US" dirty="0" smtClean="0"/>
              <a:t>A </a:t>
            </a:r>
            <a:r>
              <a:rPr lang="en-US" dirty="0" err="1" smtClean="0"/>
              <a:t>hyperperiod</a:t>
            </a:r>
            <a:r>
              <a:rPr lang="en-US" dirty="0" smtClean="0"/>
              <a:t> = LCM(P</a:t>
            </a:r>
            <a:r>
              <a:rPr lang="en-US" baseline="-25000" dirty="0" smtClean="0"/>
              <a:t>1</a:t>
            </a:r>
            <a:r>
              <a:rPr lang="en-US" dirty="0" smtClean="0"/>
              <a:t>, P</a:t>
            </a:r>
            <a:r>
              <a:rPr lang="en-US" baseline="-25000" dirty="0" smtClean="0"/>
              <a:t>2</a:t>
            </a:r>
            <a:r>
              <a:rPr lang="en-US" dirty="0" smtClean="0"/>
              <a:t>, …,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Essentially the fundamental period of all tasks</a:t>
            </a:r>
          </a:p>
          <a:p>
            <a:r>
              <a:rPr lang="en-US" dirty="0" smtClean="0"/>
              <a:t>The problem is finding the optimal DEPS configuration for each task such that energy usage over a </a:t>
            </a:r>
            <a:r>
              <a:rPr lang="en-US" dirty="0" err="1" smtClean="0"/>
              <a:t>hyperperiod</a:t>
            </a:r>
            <a:r>
              <a:rPr lang="en-US" dirty="0" smtClean="0"/>
              <a:t> is minimized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4647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943</TotalTime>
  <Words>886</Words>
  <Application>Microsoft Macintosh PowerPoint</Application>
  <PresentationFormat>On-screen Show (4:3)</PresentationFormat>
  <Paragraphs>95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Adjacency</vt:lpstr>
      <vt:lpstr>A Generalized Framework for System-Wide Energy Saving in Hard Real-Time Embedded Systems</vt:lpstr>
      <vt:lpstr>Introduction</vt:lpstr>
      <vt:lpstr>Dynamic Hardware Resource Configuration (DHRC)</vt:lpstr>
      <vt:lpstr>Dynamic Voltage Frequency Scaling (DVFS)</vt:lpstr>
      <vt:lpstr>Dynamic Power Management (DPM)</vt:lpstr>
      <vt:lpstr>Motivation/DEPS</vt:lpstr>
      <vt:lpstr>DEPS Framework</vt:lpstr>
      <vt:lpstr>System Model</vt:lpstr>
      <vt:lpstr>Problem Formulation (1)</vt:lpstr>
      <vt:lpstr>Problem Formulation (2)</vt:lpstr>
      <vt:lpstr>Static Scheme Implementation</vt:lpstr>
      <vt:lpstr>Case Study/Simulation Setup</vt:lpstr>
      <vt:lpstr>Simulation of Static Scheme</vt:lpstr>
      <vt:lpstr>Conclusions/Comments</vt:lpstr>
      <vt:lpstr>Questions?</vt:lpstr>
    </vt:vector>
  </TitlesOfParts>
  <Company>University of Florida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Generalized Framework for System-Wide Energy Saving in Hard Real-Time Embedded Systems</dc:title>
  <dc:creator>Quinn Martin</dc:creator>
  <cp:lastModifiedBy>Quinn Martin</cp:lastModifiedBy>
  <cp:revision>24</cp:revision>
  <dcterms:created xsi:type="dcterms:W3CDTF">2011-10-19T21:57:25Z</dcterms:created>
  <dcterms:modified xsi:type="dcterms:W3CDTF">2011-10-20T13:40:48Z</dcterms:modified>
</cp:coreProperties>
</file>