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65" r:id="rId3"/>
    <p:sldId id="266" r:id="rId4"/>
    <p:sldId id="268" r:id="rId5"/>
    <p:sldId id="269" r:id="rId6"/>
    <p:sldId id="276" r:id="rId7"/>
    <p:sldId id="277" r:id="rId8"/>
    <p:sldId id="278" r:id="rId9"/>
    <p:sldId id="270" r:id="rId10"/>
    <p:sldId id="279" r:id="rId11"/>
    <p:sldId id="271" r:id="rId12"/>
    <p:sldId id="280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06" autoAdjust="0"/>
  </p:normalViewPr>
  <p:slideViewPr>
    <p:cSldViewPr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01F48-A4BD-406F-95C4-928168716883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E8CC2-43C2-4719-8D9B-BBC003BB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E8CC2-43C2-4719-8D9B-BBC003BBAA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E8CC2-43C2-4719-8D9B-BBC003BBAA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2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E8CC2-43C2-4719-8D9B-BBC003BBAA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0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68B81C7-6B50-4B5A-AD30-58E6DF26642D}" type="datetime1">
              <a:rPr lang="en-US" smtClean="0"/>
              <a:t>10/10/2011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7EA-7B57-4FE2-919B-40EDD117B1FA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A870-F221-47C1-BA0F-AED9A3F3F63E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E8B2-79BE-47CC-9895-474C52360080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‹#›</a:t>
            </a:fld>
            <a:r>
              <a:rPr lang="en-US" dirty="0" smtClean="0"/>
              <a:t> of 14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746A6C8-0B4E-4549-B970-04EF114EDFE5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2114-D76E-4F4B-98E2-A4D65C08ECB1}" type="datetime1">
              <a:rPr lang="en-US" smtClean="0"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5E48-8DE8-4D70-BA93-EF86E6E36D11}" type="datetime1">
              <a:rPr lang="en-US" smtClean="0"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4E4D-0A15-486B-88C5-E9868B5A82B8}" type="datetime1">
              <a:rPr lang="en-US" smtClean="0"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5119-9D0D-434A-A144-CF2859C039EA}" type="datetime1">
              <a:rPr lang="en-US" smtClean="0"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0535-4B17-4E9D-9488-E79856EEA009}" type="datetime1">
              <a:rPr lang="en-US" smtClean="0"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E8E3-B359-4777-BE14-EAC4C981EE84}" type="datetime1">
              <a:rPr lang="en-US" smtClean="0"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1370F3-E592-4883-BB4A-E195BAF9D4EE}" type="datetime1">
              <a:rPr lang="en-US" smtClean="0"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‹#›</a:t>
            </a:fld>
            <a:r>
              <a:rPr lang="en-US" dirty="0" smtClean="0"/>
              <a:t> of 14</a:t>
            </a: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2: Communications</a:t>
            </a:r>
            <a:br>
              <a:rPr lang="en-US" dirty="0" smtClean="0"/>
            </a:br>
            <a:r>
              <a:rPr lang="en-US" dirty="0" smtClean="0"/>
              <a:t>(Short Lecture)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Jorge J. Gómez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Set-up</a:t>
            </a:r>
          </a:p>
          <a:p>
            <a:pPr lvl="1"/>
            <a:r>
              <a:rPr lang="en-US" dirty="0" smtClean="0"/>
              <a:t>60 nodes with software implemented topology shown here</a:t>
            </a:r>
          </a:p>
          <a:p>
            <a:pPr lvl="2"/>
            <a:r>
              <a:rPr lang="en-US" dirty="0" smtClean="0"/>
              <a:t>Topology meant to mimic multi-hop real-life network, but all nodes in experimental set-up need to be in range of metric gathering station</a:t>
            </a:r>
          </a:p>
          <a:p>
            <a:pPr lvl="1"/>
            <a:r>
              <a:rPr lang="en-US" dirty="0" smtClean="0"/>
              <a:t>Root node (ID1) is in center, back up (ID2) is on edge</a:t>
            </a:r>
          </a:p>
          <a:p>
            <a:pPr lvl="1"/>
            <a:r>
              <a:rPr lang="en-US" dirty="0" smtClean="0"/>
              <a:t>Parameters tuned to 30 second re-sync and 3 minute root declaration</a:t>
            </a:r>
            <a:endParaRPr lang="en-US" dirty="0" smtClean="0"/>
          </a:p>
          <a:p>
            <a:r>
              <a:rPr lang="en-US" dirty="0" smtClean="0"/>
              <a:t>Script for graph on next slide</a:t>
            </a:r>
          </a:p>
          <a:p>
            <a:pPr lvl="1"/>
            <a:r>
              <a:rPr lang="en-US" dirty="0" smtClean="0"/>
              <a:t>A) All motes turned on at 0:04</a:t>
            </a:r>
          </a:p>
          <a:p>
            <a:pPr lvl="1"/>
            <a:r>
              <a:rPr lang="en-US" dirty="0" smtClean="0"/>
              <a:t>B) At 1:00 root was turned off causing ID2 to become root eventually</a:t>
            </a:r>
          </a:p>
          <a:p>
            <a:pPr lvl="1"/>
            <a:r>
              <a:rPr lang="en-US" dirty="0" smtClean="0"/>
              <a:t>C) For 15 minutes, starting at 2:00, nodes were reset randomly on a 30 second period</a:t>
            </a:r>
          </a:p>
          <a:p>
            <a:pPr lvl="1"/>
            <a:r>
              <a:rPr lang="en-US" dirty="0" smtClean="0"/>
              <a:t>D) At 2:30 all odd node IDs were </a:t>
            </a:r>
            <a:br>
              <a:rPr lang="en-US" dirty="0" smtClean="0"/>
            </a:br>
            <a:r>
              <a:rPr lang="en-US" dirty="0" smtClean="0"/>
              <a:t>turned off</a:t>
            </a:r>
          </a:p>
          <a:p>
            <a:pPr lvl="1"/>
            <a:r>
              <a:rPr lang="en-US" dirty="0" smtClean="0"/>
              <a:t>E) At 3:01 all odd nodes were turned </a:t>
            </a:r>
            <a:br>
              <a:rPr lang="en-US" dirty="0" smtClean="0"/>
            </a:br>
            <a:r>
              <a:rPr lang="en-US" dirty="0" smtClean="0"/>
              <a:t>back on</a:t>
            </a:r>
          </a:p>
          <a:p>
            <a:pPr lvl="1"/>
            <a:r>
              <a:rPr lang="en-US" dirty="0" smtClean="0"/>
              <a:t>F) At 4:02 the experiment was ended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"/>
          <a:stretch/>
        </p:blipFill>
        <p:spPr bwMode="auto">
          <a:xfrm>
            <a:off x="4953000" y="4267200"/>
            <a:ext cx="4114800" cy="18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10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64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" y="1219200"/>
            <a:ext cx="903771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11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61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and Comparison to Previous Approaches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experiment starts, large percentage of nodes declare themselves root, no real sync</a:t>
            </a:r>
          </a:p>
          <a:p>
            <a:pPr lvl="1"/>
            <a:r>
              <a:rPr lang="en-US" dirty="0" smtClean="0"/>
              <a:t>Eventually, system converges</a:t>
            </a:r>
          </a:p>
          <a:p>
            <a:pPr lvl="2"/>
            <a:r>
              <a:rPr lang="en-US" dirty="0" smtClean="0"/>
              <a:t>Took 14 minutes (idealized result would have been 9-12 minutes)</a:t>
            </a:r>
          </a:p>
          <a:p>
            <a:r>
              <a:rPr lang="en-US" dirty="0" smtClean="0"/>
              <a:t>During election of new root, error stays low</a:t>
            </a:r>
          </a:p>
          <a:p>
            <a:pPr lvl="1"/>
            <a:r>
              <a:rPr lang="en-US" dirty="0" smtClean="0"/>
              <a:t>Nodes declare themselves new root but do not throw out their regression tables</a:t>
            </a:r>
          </a:p>
          <a:p>
            <a:pPr lvl="1"/>
            <a:r>
              <a:rPr lang="en-US" dirty="0" smtClean="0"/>
              <a:t>This voting round only took 6 minutes</a:t>
            </a:r>
          </a:p>
          <a:p>
            <a:r>
              <a:rPr lang="en-US" dirty="0" smtClean="0"/>
              <a:t>Errors under root ID2 were greater than under root ID1</a:t>
            </a:r>
          </a:p>
          <a:p>
            <a:pPr lvl="1"/>
            <a:r>
              <a:rPr lang="en-US" dirty="0" smtClean="0"/>
              <a:t>First network is 60-mote, 6 max hop to root</a:t>
            </a:r>
          </a:p>
          <a:p>
            <a:pPr lvl="1"/>
            <a:r>
              <a:rPr lang="en-US" dirty="0" smtClean="0"/>
              <a:t>Second network is 59-mote, 11 max hop to root</a:t>
            </a:r>
          </a:p>
          <a:p>
            <a:pPr lvl="1"/>
            <a:r>
              <a:rPr lang="en-US" dirty="0" smtClean="0"/>
              <a:t>Average per-hop error only </a:t>
            </a:r>
            <a:r>
              <a:rPr lang="en-US" dirty="0"/>
              <a:t>increased from </a:t>
            </a:r>
            <a:r>
              <a:rPr lang="en-US" dirty="0" smtClean="0"/>
              <a:t>0.5</a:t>
            </a:r>
            <a:r>
              <a:rPr lang="el-GR" dirty="0"/>
              <a:t>μ</a:t>
            </a:r>
            <a:r>
              <a:rPr lang="en-US" dirty="0"/>
              <a:t>s </a:t>
            </a:r>
            <a:r>
              <a:rPr lang="en-US" dirty="0" smtClean="0"/>
              <a:t>to 1.6</a:t>
            </a:r>
            <a:r>
              <a:rPr lang="el-GR" dirty="0"/>
              <a:t>μ</a:t>
            </a:r>
            <a:r>
              <a:rPr lang="en-US" dirty="0"/>
              <a:t>s </a:t>
            </a:r>
            <a:endParaRPr lang="en-US" dirty="0" smtClean="0"/>
          </a:p>
          <a:p>
            <a:r>
              <a:rPr lang="en-US" dirty="0" smtClean="0"/>
              <a:t>TPSN and RBS algorithms were tested in a two-node experiment on identical hardware</a:t>
            </a:r>
          </a:p>
          <a:p>
            <a:pPr lvl="1"/>
            <a:r>
              <a:rPr lang="en-US" dirty="0" smtClean="0"/>
              <a:t>16.9 and 29.1</a:t>
            </a:r>
            <a:r>
              <a:rPr lang="el-GR" dirty="0"/>
              <a:t>μ</a:t>
            </a:r>
            <a:r>
              <a:rPr lang="en-US" dirty="0"/>
              <a:t>s </a:t>
            </a:r>
            <a:r>
              <a:rPr lang="en-US" dirty="0" smtClean="0"/>
              <a:t>average errors compared to 3</a:t>
            </a:r>
            <a:r>
              <a:rPr lang="el-GR" dirty="0"/>
              <a:t>μ</a:t>
            </a:r>
            <a:r>
              <a:rPr lang="en-US" dirty="0"/>
              <a:t>s </a:t>
            </a:r>
            <a:r>
              <a:rPr lang="en-US" dirty="0" smtClean="0"/>
              <a:t>in FTSP case</a:t>
            </a:r>
          </a:p>
          <a:p>
            <a:pPr lvl="1"/>
            <a:r>
              <a:rPr lang="en-US" dirty="0" smtClean="0"/>
              <a:t>Message overhead also much less than RBS, slightly less than TPSN</a:t>
            </a:r>
          </a:p>
          <a:p>
            <a:pPr lvl="1"/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12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49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and 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Used in real-world test experiment: Counter-sniper sensor network</a:t>
            </a:r>
          </a:p>
          <a:p>
            <a:pPr lvl="1"/>
            <a:r>
              <a:rPr lang="en-US" dirty="0" smtClean="0"/>
              <a:t>60 motes with special FPGA-accelerated acoustical sensing algorithm</a:t>
            </a:r>
          </a:p>
          <a:p>
            <a:pPr lvl="1"/>
            <a:r>
              <a:rPr lang="en-US" dirty="0" smtClean="0"/>
              <a:t>Repeated tests of 4-8 hours with fluctuations in humidity and temperature affecting clock drift</a:t>
            </a:r>
          </a:p>
          <a:p>
            <a:pPr lvl="1"/>
            <a:r>
              <a:rPr lang="en-US" dirty="0" smtClean="0"/>
              <a:t>No FTSP metrics collected but application was successful and performance did not degrade over time</a:t>
            </a:r>
          </a:p>
          <a:p>
            <a:r>
              <a:rPr lang="en-US" dirty="0" smtClean="0"/>
              <a:t>Further Improvements</a:t>
            </a:r>
          </a:p>
          <a:p>
            <a:pPr lvl="1"/>
            <a:r>
              <a:rPr lang="en-US" dirty="0" smtClean="0"/>
              <a:t>Perform examination of scaling to thousands of nodes</a:t>
            </a:r>
          </a:p>
          <a:p>
            <a:pPr lvl="1"/>
            <a:r>
              <a:rPr lang="en-US" dirty="0" smtClean="0"/>
              <a:t>Improve convergence by using two different broadcast periods (remember trickle?)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572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13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99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Flooding Time Synchronization Protocol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Miklós</a:t>
            </a:r>
            <a:r>
              <a:rPr lang="en-US" dirty="0" smtClean="0"/>
              <a:t> </a:t>
            </a:r>
            <a:r>
              <a:rPr lang="en-US" dirty="0" err="1" smtClean="0"/>
              <a:t>Maróti</a:t>
            </a:r>
            <a:r>
              <a:rPr lang="en-US" dirty="0" smtClean="0"/>
              <a:t>, </a:t>
            </a:r>
            <a:r>
              <a:rPr lang="en-US" dirty="0" err="1" smtClean="0"/>
              <a:t>Branislav</a:t>
            </a:r>
            <a:r>
              <a:rPr lang="en-US" dirty="0" smtClean="0"/>
              <a:t> </a:t>
            </a:r>
            <a:r>
              <a:rPr lang="en-US" dirty="0" err="1" smtClean="0"/>
              <a:t>Kusy</a:t>
            </a:r>
            <a:r>
              <a:rPr lang="en-US" dirty="0" smtClean="0"/>
              <a:t>, </a:t>
            </a:r>
            <a:r>
              <a:rPr lang="en-US" dirty="0" err="1" smtClean="0"/>
              <a:t>Gyula</a:t>
            </a:r>
            <a:r>
              <a:rPr lang="en-US" dirty="0" smtClean="0"/>
              <a:t> Simon, </a:t>
            </a:r>
            <a:r>
              <a:rPr lang="en-US" dirty="0" err="1" smtClean="0"/>
              <a:t>Ákos</a:t>
            </a:r>
            <a:r>
              <a:rPr lang="en-US" dirty="0" smtClean="0"/>
              <a:t> </a:t>
            </a:r>
            <a:r>
              <a:rPr lang="en-US" dirty="0" err="1" smtClean="0"/>
              <a:t>Lédeczi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Institute for Software Integrated Systems, </a:t>
            </a:r>
            <a:r>
              <a:rPr lang="en-US" dirty="0"/>
              <a:t>Vanderbilt </a:t>
            </a:r>
            <a:r>
              <a:rPr lang="en-US" dirty="0" smtClean="0"/>
              <a:t>University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Proceedings of the 2nd international conference on Embedded networked sensor systems (</a:t>
            </a:r>
            <a:r>
              <a:rPr lang="en-US" dirty="0" err="1"/>
              <a:t>SenSys</a:t>
            </a:r>
            <a:r>
              <a:rPr lang="en-US" dirty="0"/>
              <a:t> '04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3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Typical sensor network applications need time synchronization</a:t>
            </a:r>
          </a:p>
          <a:p>
            <a:pPr lvl="1"/>
            <a:r>
              <a:rPr lang="en-US" dirty="0" smtClean="0"/>
              <a:t>Doesn’t need to be as heavy as distributed computing world</a:t>
            </a:r>
          </a:p>
          <a:p>
            <a:pPr lvl="1"/>
            <a:r>
              <a:rPr lang="en-US" dirty="0" smtClean="0"/>
              <a:t>Better precision leads to better, more consistent, sensing</a:t>
            </a:r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Target tracking</a:t>
            </a:r>
          </a:p>
          <a:p>
            <a:pPr lvl="1"/>
            <a:r>
              <a:rPr lang="en-US" dirty="0" smtClean="0"/>
              <a:t>Surveillance</a:t>
            </a:r>
          </a:p>
          <a:p>
            <a:pPr lvl="1"/>
            <a:r>
              <a:rPr lang="en-US" dirty="0" smtClean="0"/>
              <a:t>Battlefield monitoring</a:t>
            </a:r>
          </a:p>
          <a:p>
            <a:pPr lvl="1"/>
            <a:r>
              <a:rPr lang="en-US" dirty="0" smtClean="0"/>
              <a:t>Counter-sniper systems</a:t>
            </a:r>
          </a:p>
          <a:p>
            <a:r>
              <a:rPr lang="en-US" dirty="0" smtClean="0"/>
              <a:t>Target platform is Mica2</a:t>
            </a:r>
          </a:p>
          <a:p>
            <a:pPr lvl="1"/>
            <a:r>
              <a:rPr lang="en-US" dirty="0" smtClean="0"/>
              <a:t>7.37 MHz processor</a:t>
            </a:r>
          </a:p>
          <a:p>
            <a:pPr lvl="1"/>
            <a:r>
              <a:rPr lang="en-US" dirty="0" smtClean="0"/>
              <a:t>4kB RAM, 128kB flash</a:t>
            </a:r>
          </a:p>
          <a:p>
            <a:pPr lvl="1"/>
            <a:r>
              <a:rPr lang="en-US" dirty="0" smtClean="0"/>
              <a:t>433 MHz radio (38.4 kbps, 500 </a:t>
            </a:r>
            <a:r>
              <a:rPr lang="en-US" dirty="0" err="1" smtClean="0"/>
              <a:t>ft</a:t>
            </a:r>
            <a:r>
              <a:rPr lang="en-US" dirty="0" smtClean="0"/>
              <a:t> range)</a:t>
            </a:r>
          </a:p>
          <a:p>
            <a:pPr lvl="1"/>
            <a:r>
              <a:rPr lang="en-US" dirty="0" err="1" smtClean="0"/>
              <a:t>TinyOS</a:t>
            </a:r>
            <a:r>
              <a:rPr lang="en-US" dirty="0" smtClean="0"/>
              <a:t> operating system</a:t>
            </a:r>
          </a:p>
          <a:p>
            <a:pPr lvl="2"/>
            <a:r>
              <a:rPr lang="en-US" dirty="0" smtClean="0"/>
              <a:t>Allows application developers to override OS operations like scheduling and radio communication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23" y="2438400"/>
            <a:ext cx="344038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Time 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Network Time Protocol (NTP)</a:t>
            </a:r>
          </a:p>
          <a:p>
            <a:pPr lvl="1"/>
            <a:r>
              <a:rPr lang="en-US" dirty="0" smtClean="0"/>
              <a:t>Most widely adopted protocol</a:t>
            </a:r>
          </a:p>
          <a:p>
            <a:pPr lvl="1"/>
            <a:r>
              <a:rPr lang="en-US" dirty="0" smtClean="0"/>
              <a:t>Used primarily in data centers</a:t>
            </a:r>
          </a:p>
          <a:p>
            <a:pPr lvl="1"/>
            <a:r>
              <a:rPr lang="en-US" dirty="0" smtClean="0"/>
              <a:t>Accuracy in order of milliseconds</a:t>
            </a:r>
          </a:p>
          <a:p>
            <a:pPr lvl="2"/>
            <a:r>
              <a:rPr lang="en-US" dirty="0" smtClean="0"/>
              <a:t>In DSNs, non-determinism of wireless communications add substantial imprecision</a:t>
            </a:r>
          </a:p>
          <a:p>
            <a:r>
              <a:rPr lang="en-US" dirty="0" smtClean="0"/>
              <a:t>Popular DSN time protocols</a:t>
            </a:r>
          </a:p>
          <a:p>
            <a:pPr lvl="1"/>
            <a:r>
              <a:rPr lang="en-US" dirty="0" smtClean="0"/>
              <a:t>Reference Broadcast Synchronization (RBS)</a:t>
            </a:r>
          </a:p>
          <a:p>
            <a:pPr lvl="2"/>
            <a:r>
              <a:rPr lang="en-US" dirty="0" smtClean="0"/>
              <a:t>A reference message is broadcast, nodes timestamp the receipt </a:t>
            </a:r>
          </a:p>
          <a:p>
            <a:pPr lvl="2"/>
            <a:r>
              <a:rPr lang="en-US" dirty="0" smtClean="0"/>
              <a:t>Nodes exchange time-stamp of reference message in order to sync</a:t>
            </a:r>
          </a:p>
          <a:p>
            <a:pPr lvl="2"/>
            <a:r>
              <a:rPr lang="en-US" dirty="0" smtClean="0"/>
              <a:t>Large message overhead for communicating local time-stamps</a:t>
            </a:r>
          </a:p>
          <a:p>
            <a:pPr lvl="1"/>
            <a:r>
              <a:rPr lang="en-US" dirty="0" smtClean="0"/>
              <a:t>Timing-sync Protocol for Sensor Networks (TPSN)</a:t>
            </a:r>
          </a:p>
          <a:p>
            <a:pPr lvl="2"/>
            <a:r>
              <a:rPr lang="en-US" dirty="0" smtClean="0"/>
              <a:t>Builds a spanning tree of the network topology</a:t>
            </a:r>
          </a:p>
          <a:p>
            <a:pPr lvl="2"/>
            <a:r>
              <a:rPr lang="en-US" dirty="0" smtClean="0"/>
              <a:t>Pairwise message exchange on edges, always syncing to root node</a:t>
            </a:r>
          </a:p>
          <a:p>
            <a:pPr lvl="2"/>
            <a:r>
              <a:rPr lang="en-US" dirty="0" smtClean="0"/>
              <a:t>Does not handle clock drift and topology changes</a:t>
            </a:r>
          </a:p>
          <a:p>
            <a:r>
              <a:rPr lang="en-US" dirty="0" smtClean="0"/>
              <a:t>The proposed protocol: FTSP</a:t>
            </a:r>
          </a:p>
          <a:p>
            <a:pPr lvl="1"/>
            <a:r>
              <a:rPr lang="en-US" dirty="0" smtClean="0"/>
              <a:t>Uses less messages than TPSN</a:t>
            </a:r>
          </a:p>
          <a:p>
            <a:pPr lvl="1"/>
            <a:r>
              <a:rPr lang="en-US" dirty="0" smtClean="0"/>
              <a:t>Handles clock drift between synchronization periods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4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4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Non-deterministic delays in wireless communications limit the precision of any time protocol</a:t>
            </a:r>
          </a:p>
          <a:p>
            <a:r>
              <a:rPr lang="en-US" dirty="0" smtClean="0"/>
              <a:t>Sources of uncertainty can be </a:t>
            </a:r>
            <a:br>
              <a:rPr lang="en-US" dirty="0" smtClean="0"/>
            </a:br>
            <a:r>
              <a:rPr lang="en-US" dirty="0" smtClean="0"/>
              <a:t>classified as</a:t>
            </a:r>
          </a:p>
          <a:p>
            <a:pPr lvl="1"/>
            <a:r>
              <a:rPr lang="en-US" dirty="0" smtClean="0"/>
              <a:t>Send time– time to assemble a </a:t>
            </a:r>
            <a:br>
              <a:rPr lang="en-US" dirty="0" smtClean="0"/>
            </a:br>
            <a:r>
              <a:rPr lang="en-US" dirty="0" smtClean="0"/>
              <a:t>message and issue the request to </a:t>
            </a:r>
            <a:br>
              <a:rPr lang="en-US" dirty="0" smtClean="0"/>
            </a:br>
            <a:r>
              <a:rPr lang="en-US" dirty="0" smtClean="0"/>
              <a:t>the MAC layer</a:t>
            </a:r>
          </a:p>
          <a:p>
            <a:pPr lvl="1"/>
            <a:r>
              <a:rPr lang="en-US" dirty="0" smtClean="0"/>
              <a:t>Access time– delay of waiting for </a:t>
            </a:r>
            <a:br>
              <a:rPr lang="en-US" dirty="0" smtClean="0"/>
            </a:br>
            <a:r>
              <a:rPr lang="en-US" dirty="0" smtClean="0"/>
              <a:t>the medium to become free</a:t>
            </a:r>
          </a:p>
          <a:p>
            <a:pPr lvl="1"/>
            <a:r>
              <a:rPr lang="en-US" dirty="0" smtClean="0"/>
              <a:t>Transmission time– time it takes to </a:t>
            </a:r>
            <a:br>
              <a:rPr lang="en-US" dirty="0" smtClean="0"/>
            </a:br>
            <a:r>
              <a:rPr lang="en-US" dirty="0" smtClean="0"/>
              <a:t>send the message</a:t>
            </a:r>
          </a:p>
          <a:p>
            <a:pPr lvl="1"/>
            <a:r>
              <a:rPr lang="en-US" dirty="0" smtClean="0"/>
              <a:t>Propagation time– time it takes a bit </a:t>
            </a:r>
            <a:br>
              <a:rPr lang="en-US" dirty="0" smtClean="0"/>
            </a:br>
            <a:r>
              <a:rPr lang="en-US" dirty="0" smtClean="0"/>
              <a:t>to arrive at the receiver</a:t>
            </a:r>
          </a:p>
          <a:p>
            <a:pPr lvl="1"/>
            <a:r>
              <a:rPr lang="en-US" dirty="0" smtClean="0"/>
              <a:t>Reception time– same as transmission </a:t>
            </a:r>
            <a:br>
              <a:rPr lang="en-US" dirty="0" smtClean="0"/>
            </a:br>
            <a:r>
              <a:rPr lang="en-US" dirty="0" smtClean="0"/>
              <a:t>time but at receiver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0" y="1752600"/>
            <a:ext cx="425030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Uncertainties in Radio Message Delivery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40" y="4953000"/>
            <a:ext cx="3786559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5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63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28" y="1295400"/>
            <a:ext cx="400863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Uncertainties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Sources of uncertainty cont.</a:t>
            </a:r>
          </a:p>
          <a:p>
            <a:pPr lvl="1"/>
            <a:r>
              <a:rPr lang="en-US" sz="1800" dirty="0" smtClean="0"/>
              <a:t>Interrupt handling time– delay from </a:t>
            </a:r>
            <a:br>
              <a:rPr lang="en-US" sz="1800" dirty="0" smtClean="0"/>
            </a:br>
            <a:r>
              <a:rPr lang="en-US" sz="1800" dirty="0" smtClean="0"/>
              <a:t>radio issuing an interrupt and the </a:t>
            </a:r>
            <a:br>
              <a:rPr lang="en-US" sz="1800" dirty="0" smtClean="0"/>
            </a:br>
            <a:r>
              <a:rPr lang="en-US" sz="1800" dirty="0" smtClean="0"/>
              <a:t>CPU responding</a:t>
            </a:r>
          </a:p>
          <a:p>
            <a:pPr lvl="1"/>
            <a:r>
              <a:rPr lang="en-US" sz="1800" dirty="0" smtClean="0"/>
              <a:t>Encoding time– time taken to transform </a:t>
            </a:r>
            <a:br>
              <a:rPr lang="en-US" sz="1800" dirty="0" smtClean="0"/>
            </a:br>
            <a:r>
              <a:rPr lang="en-US" sz="1800" dirty="0" smtClean="0"/>
              <a:t>bit stream to wireless pattern</a:t>
            </a:r>
          </a:p>
          <a:p>
            <a:pPr lvl="1"/>
            <a:r>
              <a:rPr lang="en-US" sz="1800" dirty="0" smtClean="0"/>
              <a:t>Decoding time– time taken to transform </a:t>
            </a:r>
            <a:br>
              <a:rPr lang="en-US" sz="1800" dirty="0" smtClean="0"/>
            </a:br>
            <a:r>
              <a:rPr lang="en-US" sz="1800" dirty="0" smtClean="0"/>
              <a:t>wireless pattern to bit stream</a:t>
            </a:r>
          </a:p>
          <a:p>
            <a:pPr lvl="1"/>
            <a:r>
              <a:rPr lang="en-US" sz="1800" dirty="0" smtClean="0"/>
              <a:t>Byte alignment time– time required </a:t>
            </a:r>
            <a:br>
              <a:rPr lang="en-US" sz="1800" dirty="0" smtClean="0"/>
            </a:br>
            <a:r>
              <a:rPr lang="en-US" sz="1800" dirty="0" smtClean="0"/>
              <a:t>to align sender’s bit stream at the </a:t>
            </a:r>
            <a:br>
              <a:rPr lang="en-US" sz="1800" dirty="0" smtClean="0"/>
            </a:br>
            <a:r>
              <a:rPr lang="en-US" sz="1800" dirty="0" smtClean="0"/>
              <a:t>receiver</a:t>
            </a:r>
          </a:p>
          <a:p>
            <a:r>
              <a:rPr lang="en-US" sz="2000" dirty="0" smtClean="0"/>
              <a:t>Table outlines magnitudes and </a:t>
            </a:r>
            <a:br>
              <a:rPr lang="en-US" sz="2000" dirty="0" smtClean="0"/>
            </a:br>
            <a:r>
              <a:rPr lang="en-US" sz="2000" dirty="0" smtClean="0"/>
              <a:t>distributions</a:t>
            </a:r>
          </a:p>
          <a:p>
            <a:pPr lvl="1"/>
            <a:r>
              <a:rPr lang="en-US" sz="1700" dirty="0" smtClean="0"/>
              <a:t>We see that send/receive and access time</a:t>
            </a:r>
            <a:br>
              <a:rPr lang="en-US" sz="1700" dirty="0" smtClean="0"/>
            </a:br>
            <a:r>
              <a:rPr lang="en-US" sz="1700" dirty="0" smtClean="0"/>
              <a:t>are biggest issues</a:t>
            </a:r>
            <a:endParaRPr lang="en-US" sz="17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6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5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Time Synchronization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</a:t>
            </a:r>
          </a:p>
          <a:p>
            <a:pPr lvl="1"/>
            <a:r>
              <a:rPr lang="en-US" dirty="0" smtClean="0"/>
              <a:t>Assume each node has local clock</a:t>
            </a:r>
          </a:p>
          <a:p>
            <a:pPr lvl="2"/>
            <a:r>
              <a:rPr lang="en-US" dirty="0" smtClean="0"/>
              <a:t>Can have drift due to crystal’s timing errors</a:t>
            </a:r>
          </a:p>
          <a:p>
            <a:pPr lvl="1"/>
            <a:r>
              <a:rPr lang="en-US" dirty="0" smtClean="0"/>
              <a:t>Nodes can communicate over wireless link to some neighbors</a:t>
            </a:r>
          </a:p>
          <a:p>
            <a:pPr lvl="2"/>
            <a:r>
              <a:rPr lang="en-US" dirty="0" smtClean="0"/>
              <a:t>Unreliable but error corrected</a:t>
            </a:r>
          </a:p>
          <a:p>
            <a:pPr lvl="1"/>
            <a:r>
              <a:rPr lang="en-US" dirty="0" smtClean="0"/>
              <a:t>FTSP synchronizes one sender to multiple receivers</a:t>
            </a:r>
          </a:p>
          <a:p>
            <a:pPr lvl="2"/>
            <a:r>
              <a:rPr lang="en-US" dirty="0" smtClean="0"/>
              <a:t>Single message MAC layer time-stamped at sender and receiver</a:t>
            </a:r>
          </a:p>
          <a:p>
            <a:pPr lvl="2"/>
            <a:r>
              <a:rPr lang="en-US" dirty="0" smtClean="0"/>
              <a:t>Linear regression used to compensate for clock drift between sync periods</a:t>
            </a:r>
            <a:endParaRPr lang="en-US" dirty="0" smtClean="0"/>
          </a:p>
          <a:p>
            <a:r>
              <a:rPr lang="en-US" dirty="0" smtClean="0"/>
              <a:t>Time-stamping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Multiple time-stamps are generated as byte boundaries pass</a:t>
            </a:r>
          </a:p>
          <a:p>
            <a:pPr lvl="2"/>
            <a:r>
              <a:rPr lang="en-US" dirty="0" smtClean="0"/>
              <a:t>Interrupt handling time–minimum of these stamps</a:t>
            </a:r>
          </a:p>
          <a:p>
            <a:pPr lvl="2"/>
            <a:r>
              <a:rPr lang="en-US" dirty="0" smtClean="0"/>
              <a:t>Encoding/decoding time– average of the time stamps</a:t>
            </a:r>
            <a:endParaRPr lang="en-US" dirty="0" smtClean="0"/>
          </a:p>
          <a:p>
            <a:pPr lvl="2"/>
            <a:r>
              <a:rPr lang="en-US" dirty="0" smtClean="0"/>
              <a:t>Alignment time– calculated from transmission speed and byte offset</a:t>
            </a:r>
          </a:p>
          <a:p>
            <a:pPr lvl="1"/>
            <a:r>
              <a:rPr lang="en-US" dirty="0" smtClean="0"/>
              <a:t>With 6 time stamps used to calculate single error corrected final time stamp</a:t>
            </a:r>
          </a:p>
          <a:p>
            <a:pPr lvl="2"/>
            <a:r>
              <a:rPr lang="en-US" dirty="0" smtClean="0"/>
              <a:t>Errors on Mica set-up was 1.4</a:t>
            </a:r>
            <a:r>
              <a:rPr lang="el-GR" dirty="0" smtClean="0">
                <a:latin typeface="Calibri"/>
                <a:cs typeface="Calibri"/>
              </a:rPr>
              <a:t>μ</a:t>
            </a:r>
            <a:r>
              <a:rPr lang="en-US" dirty="0" smtClean="0">
                <a:latin typeface="Calibri"/>
                <a:cs typeface="Calibri"/>
              </a:rPr>
              <a:t>s (average), 4.2</a:t>
            </a:r>
            <a:r>
              <a:rPr lang="el-GR" dirty="0" smtClean="0">
                <a:latin typeface="Calibri"/>
                <a:cs typeface="Calibri"/>
              </a:rPr>
              <a:t>μ</a:t>
            </a:r>
            <a:r>
              <a:rPr lang="en-US" dirty="0" smtClean="0">
                <a:latin typeface="Calibri"/>
                <a:cs typeface="Calibri"/>
              </a:rPr>
              <a:t>s (max)</a:t>
            </a: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7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8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Drift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95800" cy="49377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Crystals in Mica can drift 40</a:t>
            </a:r>
            <a:r>
              <a:rPr lang="el-GR" dirty="0"/>
              <a:t>μ</a:t>
            </a:r>
            <a:r>
              <a:rPr lang="en-US" dirty="0"/>
              <a:t>s </a:t>
            </a:r>
            <a:r>
              <a:rPr lang="en-US" dirty="0" smtClean="0"/>
              <a:t>per second</a:t>
            </a:r>
          </a:p>
          <a:p>
            <a:pPr lvl="1"/>
            <a:r>
              <a:rPr lang="en-US" dirty="0" smtClean="0"/>
              <a:t>If we wanted </a:t>
            </a:r>
            <a:r>
              <a:rPr lang="el-GR" dirty="0"/>
              <a:t>μ</a:t>
            </a:r>
            <a:r>
              <a:rPr lang="en-US" dirty="0"/>
              <a:t>s </a:t>
            </a:r>
            <a:r>
              <a:rPr lang="en-US" dirty="0" smtClean="0"/>
              <a:t>precision, sync period would have to be less than one second</a:t>
            </a:r>
          </a:p>
          <a:p>
            <a:pPr lvl="1"/>
            <a:r>
              <a:rPr lang="en-US" dirty="0" smtClean="0"/>
              <a:t>Assume drift is linear provided short-</a:t>
            </a:r>
            <a:r>
              <a:rPr lang="en-US" dirty="0" err="1" smtClean="0"/>
              <a:t>ish</a:t>
            </a:r>
            <a:r>
              <a:rPr lang="en-US" dirty="0" smtClean="0"/>
              <a:t> sync period</a:t>
            </a:r>
          </a:p>
          <a:p>
            <a:r>
              <a:rPr lang="en-US" dirty="0" smtClean="0"/>
              <a:t>Using linear regression of previous time offsets we can predict clock drift</a:t>
            </a:r>
          </a:p>
          <a:p>
            <a:r>
              <a:rPr lang="en-US" dirty="0" smtClean="0"/>
              <a:t>Tested linear properties of drift in following experiment</a:t>
            </a:r>
          </a:p>
          <a:p>
            <a:pPr lvl="1"/>
            <a:r>
              <a:rPr lang="en-US" dirty="0" smtClean="0"/>
              <a:t>Off-line linear regression of time stamps</a:t>
            </a:r>
          </a:p>
          <a:p>
            <a:pPr lvl="2"/>
            <a:r>
              <a:rPr lang="en-US" dirty="0" smtClean="0"/>
              <a:t>Ideal case, not practical</a:t>
            </a:r>
          </a:p>
          <a:p>
            <a:pPr lvl="1"/>
            <a:r>
              <a:rPr lang="en-US" dirty="0" smtClean="0"/>
              <a:t>Last 8 points used for on-line calculation</a:t>
            </a:r>
          </a:p>
          <a:p>
            <a:pPr lvl="2"/>
            <a:r>
              <a:rPr lang="en-US" dirty="0" smtClean="0"/>
              <a:t>Re-sync period of 30s or 300s</a:t>
            </a:r>
          </a:p>
          <a:p>
            <a:pPr lvl="2"/>
            <a:r>
              <a:rPr lang="en-US" dirty="0" smtClean="0"/>
              <a:t>Shorter period only marginally better</a:t>
            </a:r>
          </a:p>
          <a:p>
            <a:pPr lvl="1"/>
            <a:r>
              <a:rPr lang="en-US" dirty="0" smtClean="0"/>
              <a:t>Requires re-sync (see </a:t>
            </a:r>
            <a:r>
              <a:rPr lang="en-US" dirty="0" smtClean="0">
                <a:latin typeface="Calibri"/>
                <a:cs typeface="Calibri"/>
              </a:rPr>
              <a:t>→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25" y="1259732"/>
            <a:ext cx="4197909" cy="270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86718"/>
            <a:ext cx="4060207" cy="253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8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82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Multi-hop Time 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 practical DSNs network radius is larger than single radio’s range</a:t>
            </a:r>
          </a:p>
          <a:p>
            <a:pPr lvl="1"/>
            <a:r>
              <a:rPr lang="en-US" dirty="0" smtClean="0"/>
              <a:t>Multiple nodes will need to broadcast reference times</a:t>
            </a:r>
          </a:p>
          <a:p>
            <a:r>
              <a:rPr lang="en-US" dirty="0" smtClean="0"/>
              <a:t>FTSP’s solution</a:t>
            </a:r>
          </a:p>
          <a:p>
            <a:pPr lvl="1"/>
            <a:r>
              <a:rPr lang="en-US" dirty="0" smtClean="0"/>
              <a:t>Root node is reference</a:t>
            </a:r>
          </a:p>
          <a:p>
            <a:pPr lvl="1"/>
            <a:r>
              <a:rPr lang="en-US" dirty="0" smtClean="0"/>
              <a:t>A node is synchronized if enough sync periods have been gathered</a:t>
            </a:r>
          </a:p>
          <a:p>
            <a:pPr lvl="1"/>
            <a:r>
              <a:rPr lang="en-US" dirty="0" smtClean="0"/>
              <a:t>Synchronized nodes can broadcast synchronization messages</a:t>
            </a:r>
          </a:p>
          <a:p>
            <a:r>
              <a:rPr lang="en-US" dirty="0" smtClean="0"/>
              <a:t>Subtleties</a:t>
            </a:r>
          </a:p>
          <a:p>
            <a:pPr lvl="1"/>
            <a:r>
              <a:rPr lang="en-US" dirty="0" smtClean="0"/>
              <a:t>Synchronization message format</a:t>
            </a:r>
          </a:p>
          <a:p>
            <a:pPr lvl="2"/>
            <a:r>
              <a:rPr lang="en-US" dirty="0" smtClean="0"/>
              <a:t>Contains timestamp, root ID, and sequence number</a:t>
            </a:r>
          </a:p>
          <a:p>
            <a:pPr lvl="2"/>
            <a:r>
              <a:rPr lang="en-US" dirty="0" smtClean="0"/>
              <a:t>Sequence number is set and incremented by root and used to handle redundant synchronization</a:t>
            </a:r>
          </a:p>
          <a:p>
            <a:pPr lvl="1"/>
            <a:r>
              <a:rPr lang="en-US" dirty="0" smtClean="0"/>
              <a:t>Managing redundant information</a:t>
            </a:r>
          </a:p>
          <a:p>
            <a:pPr lvl="2"/>
            <a:r>
              <a:rPr lang="en-US" dirty="0" smtClean="0"/>
              <a:t>Regression table needs 8 entries</a:t>
            </a:r>
          </a:p>
          <a:p>
            <a:pPr lvl="3"/>
            <a:r>
              <a:rPr lang="en-US" dirty="0" smtClean="0"/>
              <a:t>New entry can only come from (</a:t>
            </a:r>
            <a:r>
              <a:rPr lang="en-US" dirty="0" err="1" smtClean="0"/>
              <a:t>rootID</a:t>
            </a:r>
            <a:r>
              <a:rPr lang="en-US" dirty="0" smtClean="0"/>
              <a:t> &gt;= </a:t>
            </a:r>
            <a:r>
              <a:rPr lang="en-US" dirty="0" err="1" smtClean="0"/>
              <a:t>myRoot</a:t>
            </a:r>
            <a:r>
              <a:rPr lang="en-US" dirty="0"/>
              <a:t> </a:t>
            </a:r>
            <a:r>
              <a:rPr lang="en-US" dirty="0" smtClean="0"/>
              <a:t>&amp;&amp; </a:t>
            </a:r>
            <a:r>
              <a:rPr lang="en-US" dirty="0" err="1" smtClean="0"/>
              <a:t>seqNum</a:t>
            </a:r>
            <a:r>
              <a:rPr lang="en-US" dirty="0" smtClean="0"/>
              <a:t> &gt; </a:t>
            </a:r>
            <a:r>
              <a:rPr lang="en-US" dirty="0" err="1" smtClean="0"/>
              <a:t>highestSeqNum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Longer period of time contained in regression table leads to better regression results</a:t>
            </a:r>
          </a:p>
          <a:p>
            <a:pPr lvl="1"/>
            <a:r>
              <a:rPr lang="en-US" dirty="0" smtClean="0"/>
              <a:t>Root election</a:t>
            </a:r>
          </a:p>
          <a:p>
            <a:pPr lvl="2"/>
            <a:r>
              <a:rPr lang="en-US" dirty="0" smtClean="0"/>
              <a:t>Root is node with smallest ID in the network</a:t>
            </a:r>
          </a:p>
          <a:p>
            <a:pPr lvl="2"/>
            <a:r>
              <a:rPr lang="en-US" dirty="0" smtClean="0"/>
              <a:t>Possibility of multiple roots in network but if message received with root ID lower than node ID, that node stops claiming to be root</a:t>
            </a:r>
          </a:p>
          <a:p>
            <a:pPr lvl="1"/>
            <a:r>
              <a:rPr lang="en-US" dirty="0" smtClean="0"/>
              <a:t>Convergence</a:t>
            </a:r>
          </a:p>
          <a:p>
            <a:pPr lvl="2"/>
            <a:r>
              <a:rPr lang="en-US" dirty="0" smtClean="0"/>
              <a:t>Choice of synchronization period is a tradeoff between power consumption, accuracy, and speed of convergence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9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0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1105</TotalTime>
  <Words>1020</Words>
  <Application>Microsoft Office PowerPoint</Application>
  <PresentationFormat>On-screen Show (4:3)</PresentationFormat>
  <Paragraphs>151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Topic 2: Communications (Short Lecture)</vt:lpstr>
      <vt:lpstr>The Flooding Time Synchronization Protocol</vt:lpstr>
      <vt:lpstr>Introduction</vt:lpstr>
      <vt:lpstr>Approaches to Time Synchronization</vt:lpstr>
      <vt:lpstr>Uncertainties in Radio Message Delivery</vt:lpstr>
      <vt:lpstr>Uncertainties cont.</vt:lpstr>
      <vt:lpstr>Flooding Time Synchronization Protocol</vt:lpstr>
      <vt:lpstr>Clock Drift Management</vt:lpstr>
      <vt:lpstr>Multi-hop Time Synchronization</vt:lpstr>
      <vt:lpstr>Experimental Set-up</vt:lpstr>
      <vt:lpstr>Results</vt:lpstr>
      <vt:lpstr>Discussion and Comparison to Previous Approaches</vt:lpstr>
      <vt:lpstr>Applications and Conclusions</vt:lpstr>
    </vt:vector>
  </TitlesOfParts>
  <Company>CHREC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1: Communications In  Embedded Systems</dc:title>
  <dc:creator>Jorge Gomez</dc:creator>
  <cp:lastModifiedBy>Jorge Gomez</cp:lastModifiedBy>
  <cp:revision>58</cp:revision>
  <dcterms:created xsi:type="dcterms:W3CDTF">2011-09-26T23:58:39Z</dcterms:created>
  <dcterms:modified xsi:type="dcterms:W3CDTF">2011-10-10T19:19:04Z</dcterms:modified>
</cp:coreProperties>
</file>