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4"/>
  </p:notesMasterIdLst>
  <p:sldIdLst>
    <p:sldId id="256" r:id="rId2"/>
    <p:sldId id="265" r:id="rId3"/>
    <p:sldId id="266" r:id="rId4"/>
    <p:sldId id="268" r:id="rId5"/>
    <p:sldId id="269" r:id="rId6"/>
    <p:sldId id="276" r:id="rId7"/>
    <p:sldId id="281" r:id="rId8"/>
    <p:sldId id="278" r:id="rId9"/>
    <p:sldId id="270" r:id="rId10"/>
    <p:sldId id="283" r:id="rId11"/>
    <p:sldId id="282" r:id="rId12"/>
    <p:sldId id="27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606" autoAdjust="0"/>
  </p:normalViewPr>
  <p:slideViewPr>
    <p:cSldViewPr>
      <p:cViewPr varScale="1">
        <p:scale>
          <a:sx n="98" d="100"/>
          <a:sy n="98" d="100"/>
        </p:scale>
        <p:origin x="-27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201F48-A4BD-406F-95C4-928168716883}" type="datetimeFigureOut">
              <a:rPr lang="en-US" smtClean="0"/>
              <a:t>10/12/2011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5E8CC2-43C2-4719-8D9B-BBC003BBAA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3561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5E8CC2-43C2-4719-8D9B-BBC003BBAAD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332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5E8CC2-43C2-4719-8D9B-BBC003BBAAD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9457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5E8CC2-43C2-4719-8D9B-BBC003BBAAD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4250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5E8CC2-43C2-4719-8D9B-BBC003BBAAD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4250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168B81C7-6B50-4B5A-AD30-58E6DF26642D}" type="datetime1">
              <a:rPr lang="en-US" smtClean="0"/>
              <a:t>10/12/2011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2B7D46D-415E-41B3-AFDC-E36FD9FE3BB1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607EA-7B57-4FE2-919B-40EDD117B1FA}" type="datetime1">
              <a:rPr lang="en-US" smtClean="0"/>
              <a:t>10/12/2011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7D46D-415E-41B3-AFDC-E36FD9FE3B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7A870-F221-47C1-BA0F-AED9A3F3F63E}" type="datetime1">
              <a:rPr lang="en-US" smtClean="0"/>
              <a:t>10/12/2011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7D46D-415E-41B3-AFDC-E36FD9FE3BB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8E8B2-79BE-47CC-9895-474C52360080}" type="datetime1">
              <a:rPr lang="en-US" smtClean="0"/>
              <a:t>10/12/2011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B2B7D46D-415E-41B3-AFDC-E36FD9FE3BB1}" type="slidenum">
              <a:rPr lang="en-US" smtClean="0"/>
              <a:pPr/>
              <a:t>‹#›</a:t>
            </a:fld>
            <a:r>
              <a:rPr lang="en-US" dirty="0" smtClean="0"/>
              <a:t> of 10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A746A6C8-0B4E-4549-B970-04EF114EDFE5}" type="datetime1">
              <a:rPr lang="en-US" smtClean="0"/>
              <a:t>10/12/2011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82114-D76E-4F4B-98E2-A4D65C08ECB1}" type="datetime1">
              <a:rPr lang="en-US" smtClean="0"/>
              <a:t>10/12/2011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7D46D-415E-41B3-AFDC-E36FD9FE3BB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5E48-8DE8-4D70-BA93-EF86E6E36D11}" type="datetime1">
              <a:rPr lang="en-US" smtClean="0"/>
              <a:t>10/12/2011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7D46D-415E-41B3-AFDC-E36FD9FE3BB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F4E4D-0A15-486B-88C5-E9868B5A82B8}" type="datetime1">
              <a:rPr lang="en-US" smtClean="0"/>
              <a:t>10/12/2011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7D46D-415E-41B3-AFDC-E36FD9FE3BB1}" type="slidenum">
              <a:rPr lang="en-US" smtClean="0"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45119-9D0D-434A-A144-CF2859C039EA}" type="datetime1">
              <a:rPr lang="en-US" smtClean="0"/>
              <a:t>10/12/2011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7D46D-415E-41B3-AFDC-E36FD9FE3BB1}" type="slidenum">
              <a:rPr lang="en-US" smtClean="0"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80535-4B17-4E9D-9488-E79856EEA009}" type="datetime1">
              <a:rPr lang="en-US" smtClean="0"/>
              <a:t>10/12/2011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7D46D-415E-41B3-AFDC-E36FD9FE3BB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CE8E3-B359-4777-BE14-EAC4C981EE84}" type="datetime1">
              <a:rPr lang="en-US" smtClean="0"/>
              <a:t>10/12/2011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7D46D-415E-41B3-AFDC-E36FD9FE3BB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A1370F3-E592-4883-BB4A-E195BAF9D4EE}" type="datetime1">
              <a:rPr lang="en-US" smtClean="0"/>
              <a:t>10/12/2011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Slide </a:t>
            </a:r>
            <a:fld id="{B2B7D46D-415E-41B3-AFDC-E36FD9FE3BB1}" type="slidenum">
              <a:rPr lang="en-US" smtClean="0"/>
              <a:pPr/>
              <a:t>‹#›</a:t>
            </a:fld>
            <a:r>
              <a:rPr lang="en-US" dirty="0" smtClean="0"/>
              <a:t> of 14</a:t>
            </a:r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Topic 3: Aero-space Applications</a:t>
            </a:r>
            <a:br>
              <a:rPr lang="en-US" dirty="0" smtClean="0"/>
            </a:br>
            <a:r>
              <a:rPr lang="en-US" dirty="0" smtClean="0"/>
              <a:t>(Short Lecture)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Jorge J. Gómez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9892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cont.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153400" cy="493776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Effect of satellite failures</a:t>
            </a:r>
          </a:p>
          <a:p>
            <a:pPr lvl="1"/>
            <a:r>
              <a:rPr lang="en-US" dirty="0" smtClean="0"/>
              <a:t>Percent deviation from optimal </a:t>
            </a:r>
            <a:br>
              <a:rPr lang="en-US" dirty="0" smtClean="0"/>
            </a:br>
            <a:r>
              <a:rPr lang="en-US" dirty="0" smtClean="0"/>
              <a:t>studied versus latitude of failed </a:t>
            </a:r>
            <a:br>
              <a:rPr lang="en-US" dirty="0" smtClean="0"/>
            </a:br>
            <a:r>
              <a:rPr lang="en-US" dirty="0" smtClean="0"/>
              <a:t>satellite</a:t>
            </a:r>
          </a:p>
          <a:p>
            <a:pPr lvl="2"/>
            <a:r>
              <a:rPr lang="en-US" dirty="0" smtClean="0"/>
              <a:t>Longitude of satellite follows the </a:t>
            </a:r>
            <a:br>
              <a:rPr lang="en-US" dirty="0" smtClean="0"/>
            </a:br>
            <a:r>
              <a:rPr lang="en-US" dirty="0" smtClean="0"/>
              <a:t>same pattern</a:t>
            </a:r>
          </a:p>
          <a:p>
            <a:pPr lvl="1"/>
            <a:r>
              <a:rPr lang="en-US" dirty="0" smtClean="0"/>
              <a:t>Deviation falls from 6.25% to 4.4% </a:t>
            </a:r>
            <a:br>
              <a:rPr lang="en-US" dirty="0" smtClean="0"/>
            </a:br>
            <a:r>
              <a:rPr lang="en-US" dirty="0" smtClean="0"/>
              <a:t>while moving north from equator</a:t>
            </a:r>
          </a:p>
          <a:p>
            <a:pPr lvl="2"/>
            <a:r>
              <a:rPr lang="en-US" dirty="0" smtClean="0"/>
              <a:t>Links get shorter</a:t>
            </a:r>
          </a:p>
          <a:p>
            <a:pPr lvl="1"/>
            <a:r>
              <a:rPr lang="en-US" dirty="0" smtClean="0"/>
              <a:t>When the satellite is in </a:t>
            </a:r>
            <a:r>
              <a:rPr lang="en-US" dirty="0" err="1" smtClean="0"/>
              <a:t>LATmin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the deviation increases to 15%, </a:t>
            </a:r>
            <a:br>
              <a:rPr lang="en-US" dirty="0" smtClean="0"/>
            </a:br>
            <a:r>
              <a:rPr lang="en-US" dirty="0" smtClean="0"/>
              <a:t>16% for satellites in the polar region</a:t>
            </a:r>
          </a:p>
          <a:p>
            <a:pPr lvl="2"/>
            <a:r>
              <a:rPr lang="en-US" dirty="0" smtClean="0"/>
              <a:t>Failures inside of next to polar region causes the packets to be sent back to satellites outside that region</a:t>
            </a:r>
          </a:p>
          <a:p>
            <a:pPr lvl="2"/>
            <a:r>
              <a:rPr lang="en-US" dirty="0" smtClean="0"/>
              <a:t>Increases the difference in the propagation delay</a:t>
            </a:r>
          </a:p>
          <a:p>
            <a:pPr lvl="1"/>
            <a:r>
              <a:rPr lang="en-US" dirty="0" smtClean="0"/>
              <a:t>The increases in this case are still minimal</a:t>
            </a:r>
          </a:p>
          <a:p>
            <a:pPr lvl="2"/>
            <a:r>
              <a:rPr lang="en-US" dirty="0" smtClean="0"/>
              <a:t>Satellite failures are rare and typically short lived</a:t>
            </a:r>
            <a:endParaRPr lang="en-US" dirty="0" smtClean="0"/>
          </a:p>
          <a:p>
            <a:pPr lvl="2"/>
            <a:endParaRPr lang="en-US" dirty="0" smtClean="0"/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6856" y="1066800"/>
            <a:ext cx="4237143" cy="3505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</p:spPr>
        <p:txBody>
          <a:bodyPr/>
          <a:lstStyle/>
          <a:p>
            <a:r>
              <a:rPr lang="en-US" dirty="0" smtClean="0"/>
              <a:t>Slide </a:t>
            </a:r>
            <a:fld id="{B2B7D46D-415E-41B3-AFDC-E36FD9FE3BB1}" type="slidenum">
              <a:rPr lang="en-US" smtClean="0"/>
              <a:pPr/>
              <a:t>10</a:t>
            </a:fld>
            <a:r>
              <a:rPr lang="en-US" dirty="0" smtClean="0"/>
              <a:t> of </a:t>
            </a:r>
            <a:r>
              <a:rPr lang="en-US" dirty="0" smtClean="0"/>
              <a:t>12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90463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Performance cont.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3429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Typical propagation delay values</a:t>
            </a:r>
          </a:p>
          <a:p>
            <a:pPr lvl="1"/>
            <a:r>
              <a:rPr lang="en-US" dirty="0" smtClean="0"/>
              <a:t>Real-life scenario of packets travelling from continental North America (40N, 120W) to Central Europe (55N, 12E)</a:t>
            </a:r>
          </a:p>
          <a:p>
            <a:pPr lvl="2"/>
            <a:r>
              <a:rPr lang="en-US" dirty="0" smtClean="0"/>
              <a:t>Satellite constellation is identical to the other experiments</a:t>
            </a:r>
          </a:p>
          <a:p>
            <a:pPr lvl="2"/>
            <a:r>
              <a:rPr lang="en-US" dirty="0" smtClean="0"/>
              <a:t>All satellites ~1375 km above the surface</a:t>
            </a:r>
          </a:p>
          <a:p>
            <a:pPr lvl="1"/>
            <a:r>
              <a:rPr lang="en-US" dirty="0" smtClean="0"/>
              <a:t>We start with initial alignment of the satellites and examine the change in propagation delay over each quarter of the movement period</a:t>
            </a:r>
          </a:p>
          <a:p>
            <a:pPr lvl="2"/>
            <a:r>
              <a:rPr lang="en-US" dirty="0" smtClean="0"/>
              <a:t>Bellman’s algorithm yields values between 43.5 and 47.1 milliseconds one way, while this algorithm deviates from that by less than a millisecond at the worst case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99" y="4419600"/>
            <a:ext cx="4853215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2170" y="4533900"/>
            <a:ext cx="4256105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</p:spPr>
        <p:txBody>
          <a:bodyPr/>
          <a:lstStyle/>
          <a:p>
            <a:r>
              <a:rPr lang="en-US" dirty="0" smtClean="0"/>
              <a:t>Slide </a:t>
            </a:r>
            <a:fld id="{B2B7D46D-415E-41B3-AFDC-E36FD9FE3BB1}" type="slidenum">
              <a:rPr lang="en-US" smtClean="0"/>
              <a:pPr/>
              <a:t>11</a:t>
            </a:fld>
            <a:r>
              <a:rPr lang="en-US" dirty="0" smtClean="0"/>
              <a:t> of </a:t>
            </a:r>
            <a:r>
              <a:rPr lang="en-US" dirty="0" smtClean="0"/>
              <a:t>12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9799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B2B7D46D-415E-41B3-AFDC-E36FD9FE3BB1}" type="slidenum">
              <a:rPr lang="en-US" smtClean="0"/>
              <a:pPr/>
              <a:t>12</a:t>
            </a:fld>
            <a:r>
              <a:rPr lang="en-US" dirty="0" smtClean="0"/>
              <a:t> of </a:t>
            </a:r>
            <a:r>
              <a:rPr lang="en-US" dirty="0" smtClean="0"/>
              <a:t>12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199"/>
            <a:ext cx="8229600" cy="4343401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Introduced a datagram routing algorithm for LEO satellite networks</a:t>
            </a:r>
          </a:p>
          <a:p>
            <a:pPr lvl="1"/>
            <a:r>
              <a:rPr lang="en-US" dirty="0" smtClean="0"/>
              <a:t>Algorithm is distributed </a:t>
            </a:r>
          </a:p>
          <a:p>
            <a:pPr lvl="1"/>
            <a:r>
              <a:rPr lang="en-US" dirty="0" smtClean="0"/>
              <a:t>Routing decisions are made on a per packet basis</a:t>
            </a:r>
          </a:p>
          <a:p>
            <a:r>
              <a:rPr lang="en-US" dirty="0" smtClean="0"/>
              <a:t>The generated paths are loop free and shown to be durable</a:t>
            </a:r>
          </a:p>
          <a:p>
            <a:pPr lvl="1"/>
            <a:r>
              <a:rPr lang="en-US" dirty="0" smtClean="0"/>
              <a:t>Satellite movements have negligible effect on optimality</a:t>
            </a:r>
          </a:p>
          <a:p>
            <a:pPr lvl="1"/>
            <a:r>
              <a:rPr lang="en-US" dirty="0" smtClean="0"/>
              <a:t>Protocol can route around failures with minimal performance degradation</a:t>
            </a:r>
          </a:p>
          <a:p>
            <a:pPr lvl="1"/>
            <a:r>
              <a:rPr lang="en-US" dirty="0" smtClean="0"/>
              <a:t>Can avoid congested</a:t>
            </a:r>
            <a:br>
              <a:rPr lang="en-US" dirty="0" smtClean="0"/>
            </a:br>
            <a:r>
              <a:rPr lang="en-US" dirty="0" smtClean="0"/>
              <a:t>satellites using only </a:t>
            </a:r>
            <a:br>
              <a:rPr lang="en-US" dirty="0" smtClean="0"/>
            </a:br>
            <a:r>
              <a:rPr lang="en-US" dirty="0" smtClean="0"/>
              <a:t>local data</a:t>
            </a:r>
          </a:p>
          <a:p>
            <a:r>
              <a:rPr lang="en-US" dirty="0" smtClean="0"/>
              <a:t>Viable routing </a:t>
            </a:r>
            <a:br>
              <a:rPr lang="en-US" dirty="0" smtClean="0"/>
            </a:br>
            <a:r>
              <a:rPr lang="en-US" dirty="0" smtClean="0"/>
              <a:t>algorithm for </a:t>
            </a:r>
            <a:br>
              <a:rPr lang="en-US" dirty="0" smtClean="0"/>
            </a:br>
            <a:r>
              <a:rPr lang="en-US" dirty="0" smtClean="0"/>
              <a:t>satellites providing </a:t>
            </a:r>
            <a:br>
              <a:rPr lang="en-US" dirty="0" smtClean="0"/>
            </a:br>
            <a:r>
              <a:rPr lang="en-US" dirty="0" smtClean="0"/>
              <a:t>Next Generation </a:t>
            </a:r>
            <a:br>
              <a:rPr lang="en-US" dirty="0" smtClean="0"/>
            </a:br>
            <a:r>
              <a:rPr lang="en-US" dirty="0" smtClean="0"/>
              <a:t>Internet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3352800"/>
            <a:ext cx="5941950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19903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A Distributed Routing Algorithm for Datagram Traffic in LEO Satellite Networks</a:t>
            </a:r>
            <a:endParaRPr lang="en-US" sz="2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Eylem</a:t>
            </a:r>
            <a:r>
              <a:rPr lang="en-US" dirty="0" smtClean="0"/>
              <a:t> </a:t>
            </a:r>
            <a:r>
              <a:rPr lang="en-US" dirty="0" err="1" smtClean="0"/>
              <a:t>Ekici</a:t>
            </a:r>
            <a:r>
              <a:rPr lang="en-US" dirty="0" smtClean="0"/>
              <a:t>, Ian F. </a:t>
            </a:r>
            <a:r>
              <a:rPr lang="en-US" dirty="0" err="1" smtClean="0"/>
              <a:t>Akyildiz</a:t>
            </a:r>
            <a:r>
              <a:rPr lang="en-US" dirty="0" smtClean="0"/>
              <a:t>, Michael D. Bender</a:t>
            </a:r>
            <a:br>
              <a:rPr lang="en-US" dirty="0" smtClean="0"/>
            </a:br>
            <a:r>
              <a:rPr lang="en-US" dirty="0" smtClean="0"/>
              <a:t>Georgia Institute of Technology and National Security Agency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IEEE/ACM Transactions on Networking April 2001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4730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Satellite networks meet specialized communications needs of business, government, and individuals</a:t>
            </a:r>
          </a:p>
          <a:p>
            <a:pPr lvl="1"/>
            <a:r>
              <a:rPr lang="en-US" dirty="0" smtClean="0"/>
              <a:t>Next-Generation Internet (NGI)</a:t>
            </a:r>
          </a:p>
          <a:p>
            <a:pPr lvl="2"/>
            <a:r>
              <a:rPr lang="en-US" dirty="0" smtClean="0"/>
              <a:t>Rural, remote, and inaccessible areas</a:t>
            </a:r>
          </a:p>
          <a:p>
            <a:pPr lvl="2"/>
            <a:r>
              <a:rPr lang="en-US" dirty="0" smtClean="0"/>
              <a:t>Flexible bandwidth on demand</a:t>
            </a:r>
          </a:p>
          <a:p>
            <a:pPr lvl="2"/>
            <a:r>
              <a:rPr lang="en-US" dirty="0" smtClean="0"/>
              <a:t>Trivial to add new users</a:t>
            </a:r>
          </a:p>
          <a:p>
            <a:r>
              <a:rPr lang="en-US" dirty="0" smtClean="0"/>
              <a:t>Satellite networking is very challenging</a:t>
            </a:r>
          </a:p>
          <a:p>
            <a:pPr lvl="1"/>
            <a:r>
              <a:rPr lang="en-US" dirty="0" smtClean="0"/>
              <a:t>Satellites move</a:t>
            </a:r>
            <a:r>
              <a:rPr lang="en-US" dirty="0"/>
              <a:t> </a:t>
            </a:r>
            <a:r>
              <a:rPr lang="en-US" dirty="0" smtClean="0"/>
              <a:t>causing changes in network topology</a:t>
            </a:r>
          </a:p>
          <a:p>
            <a:pPr lvl="1"/>
            <a:r>
              <a:rPr lang="en-US" dirty="0" smtClean="0"/>
              <a:t>Distinction between logical and physical locations of satellites with respect to ground stations (destination) </a:t>
            </a:r>
            <a:endParaRPr lang="en-US" dirty="0" smtClean="0"/>
          </a:p>
          <a:p>
            <a:pPr lvl="2"/>
            <a:r>
              <a:rPr lang="en-US" dirty="0" smtClean="0"/>
              <a:t>Satellites move with respect to each other and with respect to their final, logical destination on the ground</a:t>
            </a:r>
            <a:endParaRPr lang="en-US" dirty="0" smtClean="0"/>
          </a:p>
          <a:p>
            <a:r>
              <a:rPr lang="en-US" dirty="0" smtClean="0"/>
              <a:t>This work extends existing datagram routing algorithms</a:t>
            </a:r>
          </a:p>
          <a:p>
            <a:pPr lvl="1"/>
            <a:r>
              <a:rPr lang="en-US" dirty="0" smtClean="0"/>
              <a:t>Distributed algorithms to find minimum propagation delay paths</a:t>
            </a:r>
          </a:p>
          <a:p>
            <a:pPr lvl="1"/>
            <a:r>
              <a:rPr lang="en-US" dirty="0" smtClean="0"/>
              <a:t>Off-line (pre-launch) calculations not required</a:t>
            </a:r>
          </a:p>
          <a:p>
            <a:pPr lvl="1"/>
            <a:r>
              <a:rPr lang="en-US" dirty="0" smtClean="0"/>
              <a:t>No overhead because no topology information needs to be exchanged between satellites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</p:spPr>
        <p:txBody>
          <a:bodyPr/>
          <a:lstStyle/>
          <a:p>
            <a:r>
              <a:rPr lang="en-US" dirty="0" smtClean="0"/>
              <a:t>Slide </a:t>
            </a:r>
            <a:fld id="{B2B7D46D-415E-41B3-AFDC-E36FD9FE3BB1}" type="slidenum">
              <a:rPr lang="en-US" smtClean="0"/>
              <a:pPr/>
              <a:t>3</a:t>
            </a:fld>
            <a:r>
              <a:rPr lang="en-US" dirty="0" smtClean="0"/>
              <a:t> of </a:t>
            </a:r>
            <a:r>
              <a:rPr lang="en-US" dirty="0" smtClean="0"/>
              <a:t>12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9575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Satellite Network Architecture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Satellite Networks in LEO composed of</a:t>
            </a:r>
          </a:p>
          <a:p>
            <a:pPr lvl="1"/>
            <a:r>
              <a:rPr lang="en-US" dirty="0" smtClean="0"/>
              <a:t>N – polar orbits (planes)</a:t>
            </a:r>
          </a:p>
          <a:p>
            <a:pPr lvl="1"/>
            <a:r>
              <a:rPr lang="en-US" dirty="0" smtClean="0"/>
              <a:t>With M satellites per orbit</a:t>
            </a:r>
          </a:p>
          <a:p>
            <a:r>
              <a:rPr lang="en-US" dirty="0" smtClean="0"/>
              <a:t>Inter-satellite distances</a:t>
            </a:r>
          </a:p>
          <a:p>
            <a:pPr lvl="1"/>
            <a:r>
              <a:rPr lang="en-US" dirty="0" smtClean="0"/>
              <a:t>Constant within a plane (intra-plane links)</a:t>
            </a:r>
          </a:p>
          <a:p>
            <a:pPr lvl="2"/>
            <a:r>
              <a:rPr lang="en-US" dirty="0" smtClean="0"/>
              <a:t>North-south routing</a:t>
            </a:r>
          </a:p>
          <a:p>
            <a:pPr lvl="2"/>
            <a:r>
              <a:rPr lang="en-US" dirty="0" smtClean="0"/>
              <a:t>Length computation can be done off-line</a:t>
            </a:r>
          </a:p>
          <a:p>
            <a:pPr lvl="1"/>
            <a:r>
              <a:rPr lang="en-US" dirty="0" smtClean="0"/>
              <a:t>Changes between planes (east-west routing)</a:t>
            </a:r>
          </a:p>
          <a:p>
            <a:pPr lvl="2"/>
            <a:r>
              <a:rPr lang="en-US" dirty="0" smtClean="0"/>
              <a:t>Length varies but can be calculated easily</a:t>
            </a:r>
          </a:p>
          <a:p>
            <a:pPr lvl="2"/>
            <a:r>
              <a:rPr lang="en-US" dirty="0" smtClean="0"/>
              <a:t>Inter-plane links are shorter the closer to the poles they get</a:t>
            </a:r>
          </a:p>
          <a:p>
            <a:pPr lvl="2"/>
            <a:r>
              <a:rPr lang="en-US" dirty="0" smtClean="0"/>
              <a:t>Inter-plane links are shut down while crossing the poles </a:t>
            </a:r>
            <a:br>
              <a:rPr lang="en-US" dirty="0" smtClean="0"/>
            </a:br>
            <a:r>
              <a:rPr lang="en-US" dirty="0" smtClean="0"/>
              <a:t>because neighbors change locations</a:t>
            </a:r>
          </a:p>
          <a:p>
            <a:r>
              <a:rPr lang="en-US" dirty="0" smtClean="0"/>
              <a:t>Routing is done with respect to logical locations</a:t>
            </a:r>
          </a:p>
          <a:p>
            <a:pPr lvl="1"/>
            <a:r>
              <a:rPr lang="en-US" dirty="0" smtClean="0"/>
              <a:t>Logical location (base state) has one satellite </a:t>
            </a:r>
            <a:br>
              <a:rPr lang="en-US" dirty="0" smtClean="0"/>
            </a:br>
            <a:r>
              <a:rPr lang="en-US" dirty="0" smtClean="0"/>
              <a:t>associated with it at a time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1219200"/>
            <a:ext cx="3563566" cy="2764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0360" y="4191000"/>
            <a:ext cx="2273786" cy="22533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</p:spPr>
        <p:txBody>
          <a:bodyPr/>
          <a:lstStyle/>
          <a:p>
            <a:r>
              <a:rPr lang="en-US" dirty="0" smtClean="0"/>
              <a:t>Slide </a:t>
            </a:r>
            <a:fld id="{B2B7D46D-415E-41B3-AFDC-E36FD9FE3BB1}" type="slidenum">
              <a:rPr lang="en-US" smtClean="0"/>
              <a:pPr/>
              <a:t>4</a:t>
            </a:fld>
            <a:r>
              <a:rPr lang="en-US" dirty="0" smtClean="0"/>
              <a:t> of </a:t>
            </a:r>
            <a:r>
              <a:rPr lang="en-US" dirty="0" smtClean="0"/>
              <a:t>12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96491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Definitions</a:t>
            </a:r>
          </a:p>
          <a:p>
            <a:pPr lvl="1"/>
            <a:r>
              <a:rPr lang="en-US" dirty="0" smtClean="0"/>
              <a:t>Neighbors</a:t>
            </a:r>
          </a:p>
          <a:p>
            <a:pPr lvl="2"/>
            <a:r>
              <a:rPr lang="en-US" dirty="0" smtClean="0"/>
              <a:t>Each satellite has two inter-plane neighbors (up, down) and two </a:t>
            </a:r>
            <a:br>
              <a:rPr lang="en-US" dirty="0" smtClean="0"/>
            </a:br>
            <a:r>
              <a:rPr lang="en-US" dirty="0" smtClean="0"/>
              <a:t>intra-plane neighbors (left, right)</a:t>
            </a:r>
          </a:p>
          <a:p>
            <a:pPr lvl="1"/>
            <a:r>
              <a:rPr lang="en-US" dirty="0" smtClean="0"/>
              <a:t>Eastern and Western Hemispheres</a:t>
            </a:r>
          </a:p>
          <a:p>
            <a:pPr lvl="2"/>
            <a:r>
              <a:rPr lang="en-US" dirty="0" smtClean="0"/>
              <a:t>The boundary where a satellite moving north has a neighbor to its </a:t>
            </a:r>
            <a:br>
              <a:rPr lang="en-US" dirty="0" smtClean="0"/>
            </a:br>
            <a:r>
              <a:rPr lang="en-US" dirty="0" smtClean="0"/>
              <a:t>west moving south</a:t>
            </a:r>
            <a:r>
              <a:rPr lang="en-US" dirty="0"/>
              <a:t> </a:t>
            </a:r>
            <a:r>
              <a:rPr lang="en-US" dirty="0" smtClean="0"/>
              <a:t>(called seam)</a:t>
            </a:r>
            <a:r>
              <a:rPr lang="en-US" dirty="0"/>
              <a:t> </a:t>
            </a:r>
            <a:r>
              <a:rPr lang="en-US" dirty="0" smtClean="0"/>
              <a:t>separates the logical east and west</a:t>
            </a:r>
          </a:p>
          <a:p>
            <a:pPr lvl="1"/>
            <a:r>
              <a:rPr lang="en-US" dirty="0" smtClean="0"/>
              <a:t>Initial Alignment</a:t>
            </a:r>
          </a:p>
          <a:p>
            <a:pPr lvl="2"/>
            <a:r>
              <a:rPr lang="en-US" dirty="0" smtClean="0"/>
              <a:t>When all satellites are over logical locations and all inter-plane links are parallel to the equator</a:t>
            </a:r>
          </a:p>
          <a:p>
            <a:pPr lvl="1"/>
            <a:r>
              <a:rPr lang="en-US" dirty="0" smtClean="0"/>
              <a:t>Horizontal Ring</a:t>
            </a:r>
          </a:p>
          <a:p>
            <a:pPr lvl="2"/>
            <a:r>
              <a:rPr lang="en-US" dirty="0" smtClean="0"/>
              <a:t>The satellites on the same latitude in initial alignment make up a horizontal ring</a:t>
            </a:r>
            <a:endParaRPr lang="en-US" dirty="0"/>
          </a:p>
          <a:p>
            <a:pPr lvl="2"/>
            <a:r>
              <a:rPr lang="en-US" dirty="0" smtClean="0"/>
              <a:t>The horizontal rings closest to the polar regions are said to be at </a:t>
            </a:r>
            <a:r>
              <a:rPr lang="en-US" dirty="0" err="1" smtClean="0"/>
              <a:t>LATmin</a:t>
            </a:r>
            <a:endParaRPr lang="en-US" dirty="0" smtClean="0"/>
          </a:p>
          <a:p>
            <a:pPr lvl="1"/>
            <a:r>
              <a:rPr lang="en-US" dirty="0" smtClean="0"/>
              <a:t>Multi-hop path</a:t>
            </a:r>
          </a:p>
          <a:p>
            <a:pPr lvl="2"/>
            <a:r>
              <a:rPr lang="en-US" dirty="0" smtClean="0"/>
              <a:t>Any source-destination satellite pair can be connected by a multi-hop path</a:t>
            </a:r>
          </a:p>
          <a:p>
            <a:pPr lvl="2"/>
            <a:r>
              <a:rPr lang="en-US" dirty="0" smtClean="0"/>
              <a:t>Total propagation delay– the delay over a multi-hop path</a:t>
            </a:r>
          </a:p>
          <a:p>
            <a:pPr lvl="2"/>
            <a:r>
              <a:rPr lang="en-US" dirty="0" smtClean="0"/>
              <a:t>Minimum propagation delay path– the multi-hop path that minimizes total propagation delay for a given source-destination pair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Satellite Network </a:t>
            </a:r>
            <a:r>
              <a:rPr lang="en-US" dirty="0" smtClean="0"/>
              <a:t>Architecture cont.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1295400"/>
            <a:ext cx="2438400" cy="2011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</p:spPr>
        <p:txBody>
          <a:bodyPr/>
          <a:lstStyle/>
          <a:p>
            <a:r>
              <a:rPr lang="en-US" dirty="0" smtClean="0"/>
              <a:t>Slide </a:t>
            </a:r>
            <a:fld id="{B2B7D46D-415E-41B3-AFDC-E36FD9FE3BB1}" type="slidenum">
              <a:rPr lang="en-US" smtClean="0"/>
              <a:pPr/>
              <a:t>5</a:t>
            </a:fld>
            <a:r>
              <a:rPr lang="en-US" dirty="0" smtClean="0"/>
              <a:t> of </a:t>
            </a:r>
            <a:r>
              <a:rPr lang="en-US" dirty="0" smtClean="0"/>
              <a:t>12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36304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Datagram Routing Algorithm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Satellite network can be considered a spherical Manhattan Network</a:t>
            </a:r>
          </a:p>
          <a:p>
            <a:pPr lvl="1"/>
            <a:r>
              <a:rPr lang="en-US" sz="1800" dirty="0" smtClean="0"/>
              <a:t>Special care taken with polar regions where only north-south links are active</a:t>
            </a:r>
          </a:p>
          <a:p>
            <a:r>
              <a:rPr lang="en-US" sz="2000" dirty="0" smtClean="0"/>
              <a:t>Strict Manhattan Networking is sub-optimal</a:t>
            </a:r>
          </a:p>
          <a:p>
            <a:pPr lvl="1"/>
            <a:r>
              <a:rPr lang="en-US" sz="1800" dirty="0" smtClean="0"/>
              <a:t>Inter-plane links further north are shorter and therefore have shorter </a:t>
            </a:r>
            <a:br>
              <a:rPr lang="en-US" sz="1800" dirty="0" smtClean="0"/>
            </a:br>
            <a:r>
              <a:rPr lang="en-US" sz="1800" dirty="0" smtClean="0"/>
              <a:t>inter-plane delays</a:t>
            </a:r>
          </a:p>
          <a:p>
            <a:r>
              <a:rPr lang="en-US" sz="2000" dirty="0" smtClean="0"/>
              <a:t>Decision map created to decide whether </a:t>
            </a:r>
            <a:br>
              <a:rPr lang="en-US" sz="2000" dirty="0" smtClean="0"/>
            </a:br>
            <a:r>
              <a:rPr lang="en-US" sz="2000" dirty="0" smtClean="0"/>
              <a:t>to pass over pole to get to destination</a:t>
            </a:r>
          </a:p>
          <a:p>
            <a:pPr lvl="1"/>
            <a:r>
              <a:rPr lang="en-US" sz="1800" dirty="0" smtClean="0"/>
              <a:t>Two equations presented which serve as </a:t>
            </a:r>
            <a:br>
              <a:rPr lang="en-US" sz="1800" dirty="0" smtClean="0"/>
            </a:br>
            <a:r>
              <a:rPr lang="en-US" sz="1800" dirty="0" smtClean="0"/>
              <a:t>decision metric for the north direction in </a:t>
            </a:r>
            <a:br>
              <a:rPr lang="en-US" sz="1800" dirty="0" smtClean="0"/>
            </a:br>
            <a:r>
              <a:rPr lang="en-US" sz="1800" dirty="0" err="1" smtClean="0"/>
              <a:t>LATmin</a:t>
            </a:r>
            <a:r>
              <a:rPr lang="en-US" sz="1800" dirty="0" smtClean="0"/>
              <a:t> horizontal ring</a:t>
            </a:r>
          </a:p>
          <a:p>
            <a:pPr lvl="1"/>
            <a:r>
              <a:rPr lang="en-US" sz="1800" dirty="0" smtClean="0"/>
              <a:t>Logically, delay of going strictly horizontally </a:t>
            </a:r>
            <a:br>
              <a:rPr lang="en-US" sz="1800" dirty="0" smtClean="0"/>
            </a:br>
            <a:r>
              <a:rPr lang="en-US" sz="1800" dirty="0" smtClean="0"/>
              <a:t>is greater than going north twice and</a:t>
            </a:r>
            <a:br>
              <a:rPr lang="en-US" sz="1800" dirty="0" smtClean="0"/>
            </a:br>
            <a:r>
              <a:rPr lang="en-US" sz="1800" dirty="0" smtClean="0"/>
              <a:t>finishing the rotation in opposite </a:t>
            </a:r>
            <a:br>
              <a:rPr lang="en-US" sz="1800" dirty="0" smtClean="0"/>
            </a:br>
            <a:r>
              <a:rPr lang="en-US" sz="1800" dirty="0" smtClean="0"/>
              <a:t>hemisphere</a:t>
            </a:r>
          </a:p>
          <a:p>
            <a:pPr lvl="1"/>
            <a:endParaRPr lang="en-US" sz="1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8356" y="2590799"/>
            <a:ext cx="4177535" cy="1752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8372" y="4419600"/>
            <a:ext cx="4135628" cy="16573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</p:spPr>
        <p:txBody>
          <a:bodyPr/>
          <a:lstStyle/>
          <a:p>
            <a:r>
              <a:rPr lang="en-US" dirty="0" smtClean="0"/>
              <a:t>Slide </a:t>
            </a:r>
            <a:fld id="{B2B7D46D-415E-41B3-AFDC-E36FD9FE3BB1}" type="slidenum">
              <a:rPr lang="en-US" smtClean="0"/>
              <a:pPr/>
              <a:t>6</a:t>
            </a:fld>
            <a:r>
              <a:rPr lang="en-US" dirty="0" smtClean="0"/>
              <a:t> of </a:t>
            </a:r>
            <a:r>
              <a:rPr lang="en-US" dirty="0" smtClean="0"/>
              <a:t>12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0565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Datagram Routing Algorithm cont.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First step: Direction Estimation</a:t>
            </a:r>
          </a:p>
          <a:p>
            <a:pPr lvl="1"/>
            <a:r>
              <a:rPr lang="en-US" dirty="0" smtClean="0"/>
              <a:t>Assume all links have equal delay and position is over logical locations</a:t>
            </a:r>
          </a:p>
          <a:p>
            <a:pPr lvl="1"/>
            <a:r>
              <a:rPr lang="en-US" dirty="0" smtClean="0"/>
              <a:t>Output of this step is two directions dv and dh with three possible values each </a:t>
            </a:r>
            <a:br>
              <a:rPr lang="en-US" dirty="0" smtClean="0"/>
            </a:br>
            <a:r>
              <a:rPr lang="en-US" dirty="0" smtClean="0"/>
              <a:t>{-1, 0, 1} for up/right, no change, or down/left</a:t>
            </a:r>
          </a:p>
          <a:p>
            <a:pPr lvl="1"/>
            <a:r>
              <a:rPr lang="en-US" dirty="0" smtClean="0"/>
              <a:t>Simple look up table created for every destination</a:t>
            </a:r>
          </a:p>
          <a:p>
            <a:r>
              <a:rPr lang="en-US" dirty="0" smtClean="0"/>
              <a:t>Second step: Direction Enhancement</a:t>
            </a:r>
          </a:p>
          <a:p>
            <a:pPr lvl="1"/>
            <a:r>
              <a:rPr lang="en-US" dirty="0" smtClean="0"/>
              <a:t>Considers output of last step but relaxes assumption of equal delay links</a:t>
            </a:r>
          </a:p>
          <a:p>
            <a:pPr lvl="1"/>
            <a:r>
              <a:rPr lang="en-US" dirty="0" smtClean="0"/>
              <a:t>Simple rules for enhancement</a:t>
            </a:r>
          </a:p>
          <a:p>
            <a:pPr lvl="2"/>
            <a:r>
              <a:rPr lang="en-US" dirty="0" smtClean="0"/>
              <a:t>If in polar region, take dv as dh is unavailable</a:t>
            </a:r>
          </a:p>
          <a:p>
            <a:pPr lvl="2"/>
            <a:r>
              <a:rPr lang="en-US" dirty="0" smtClean="0"/>
              <a:t>If in </a:t>
            </a:r>
            <a:r>
              <a:rPr lang="en-US" dirty="0" err="1" smtClean="0"/>
              <a:t>LATmin</a:t>
            </a:r>
            <a:r>
              <a:rPr lang="en-US" dirty="0" smtClean="0"/>
              <a:t>, prefer dh unless polar crossing is shorter (decision map)</a:t>
            </a:r>
          </a:p>
          <a:p>
            <a:pPr lvl="2"/>
            <a:r>
              <a:rPr lang="en-US" dirty="0" smtClean="0"/>
              <a:t>Anywhere else, compute minimum delay based on simple equation set</a:t>
            </a:r>
          </a:p>
          <a:p>
            <a:pPr lvl="1"/>
            <a:r>
              <a:rPr lang="en-US" dirty="0" smtClean="0"/>
              <a:t>Outputs preferred direction and secondary direction in case of congestion or faults</a:t>
            </a:r>
          </a:p>
          <a:p>
            <a:r>
              <a:rPr lang="en-US" dirty="0" smtClean="0"/>
              <a:t>Third step: Congestion Avoidance</a:t>
            </a:r>
          </a:p>
          <a:p>
            <a:pPr lvl="1"/>
            <a:r>
              <a:rPr lang="en-US" dirty="0" smtClean="0"/>
              <a:t>Take secondary direction if output buffer in preferred direction is larger than preset metric</a:t>
            </a:r>
          </a:p>
          <a:p>
            <a:pPr lvl="1"/>
            <a:r>
              <a:rPr lang="en-US" dirty="0" smtClean="0"/>
              <a:t>Resulting path will still be minimum-hop but may not be minimum-delay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</p:spPr>
        <p:txBody>
          <a:bodyPr/>
          <a:lstStyle/>
          <a:p>
            <a:r>
              <a:rPr lang="en-US" dirty="0" smtClean="0"/>
              <a:t>Slide </a:t>
            </a:r>
            <a:fld id="{B2B7D46D-415E-41B3-AFDC-E36FD9FE3BB1}" type="slidenum">
              <a:rPr lang="en-US" smtClean="0"/>
              <a:pPr/>
              <a:t>7</a:t>
            </a:fld>
            <a:r>
              <a:rPr lang="en-US" dirty="0" smtClean="0"/>
              <a:t> of </a:t>
            </a:r>
            <a:r>
              <a:rPr lang="en-US" dirty="0" smtClean="0"/>
              <a:t>12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05383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Datagram Routing Algorithm cont.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5929744" cy="493776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Fault-tolerance</a:t>
            </a:r>
          </a:p>
          <a:p>
            <a:pPr lvl="1"/>
            <a:r>
              <a:rPr lang="en-US" dirty="0" smtClean="0"/>
              <a:t>If currently in polar region and north neighbor failed, send back</a:t>
            </a:r>
          </a:p>
          <a:p>
            <a:pPr lvl="1"/>
            <a:r>
              <a:rPr lang="en-US" dirty="0" smtClean="0"/>
              <a:t>If satellite in primary direction failed, use secondary</a:t>
            </a:r>
          </a:p>
          <a:p>
            <a:pPr lvl="1"/>
            <a:r>
              <a:rPr lang="en-US" dirty="0" smtClean="0"/>
              <a:t>If satellite in primary direction </a:t>
            </a:r>
            <a:br>
              <a:rPr lang="en-US" dirty="0" smtClean="0"/>
            </a:br>
            <a:r>
              <a:rPr lang="en-US" dirty="0" smtClean="0"/>
              <a:t>failed and no secondary direction </a:t>
            </a:r>
            <a:br>
              <a:rPr lang="en-US" dirty="0" smtClean="0"/>
            </a:br>
            <a:r>
              <a:rPr lang="en-US" dirty="0" smtClean="0"/>
              <a:t>identified send in a direction </a:t>
            </a:r>
            <a:br>
              <a:rPr lang="en-US" dirty="0" smtClean="0"/>
            </a:br>
            <a:r>
              <a:rPr lang="en-US" dirty="0" smtClean="0"/>
              <a:t>orthogonal to primary</a:t>
            </a:r>
          </a:p>
          <a:p>
            <a:r>
              <a:rPr lang="en-US" dirty="0" smtClean="0"/>
              <a:t>Time and space complexity</a:t>
            </a:r>
          </a:p>
          <a:p>
            <a:pPr lvl="1"/>
            <a:r>
              <a:rPr lang="en-US" dirty="0" smtClean="0"/>
              <a:t>Packet forwarding decision is </a:t>
            </a:r>
            <a:br>
              <a:rPr lang="en-US" dirty="0" smtClean="0"/>
            </a:br>
            <a:r>
              <a:rPr lang="en-US" dirty="0" smtClean="0"/>
              <a:t>O(1)</a:t>
            </a:r>
            <a:endParaRPr lang="en-US" dirty="0"/>
          </a:p>
          <a:p>
            <a:pPr lvl="1"/>
            <a:r>
              <a:rPr lang="en-US" dirty="0" smtClean="0"/>
              <a:t>Connectivity and lookup tables are </a:t>
            </a:r>
            <a:br>
              <a:rPr lang="en-US" dirty="0" smtClean="0"/>
            </a:br>
            <a:r>
              <a:rPr lang="en-US" dirty="0" smtClean="0"/>
              <a:t>of size M</a:t>
            </a:r>
            <a:r>
              <a:rPr lang="en-US" baseline="30000" dirty="0" smtClean="0"/>
              <a:t>2</a:t>
            </a:r>
            <a:r>
              <a:rPr lang="en-US" dirty="0" smtClean="0"/>
              <a:t>xN</a:t>
            </a:r>
            <a:r>
              <a:rPr lang="en-US" baseline="30000" dirty="0" smtClean="0"/>
              <a:t>2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3333" y="3200400"/>
            <a:ext cx="3870167" cy="312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6944" y="1219200"/>
            <a:ext cx="2566555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</p:spPr>
        <p:txBody>
          <a:bodyPr/>
          <a:lstStyle/>
          <a:p>
            <a:r>
              <a:rPr lang="en-US" dirty="0" smtClean="0"/>
              <a:t>Slide </a:t>
            </a:r>
            <a:fld id="{B2B7D46D-415E-41B3-AFDC-E36FD9FE3BB1}" type="slidenum">
              <a:rPr lang="en-US" smtClean="0"/>
              <a:pPr/>
              <a:t>8</a:t>
            </a:fld>
            <a:r>
              <a:rPr lang="en-US" dirty="0" smtClean="0"/>
              <a:t> of </a:t>
            </a:r>
            <a:r>
              <a:rPr lang="en-US" dirty="0" smtClean="0"/>
              <a:t>12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68235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3581400"/>
          </a:xfrm>
        </p:spPr>
        <p:txBody>
          <a:bodyPr>
            <a:normAutofit fontScale="77500" lnSpcReduction="20000"/>
          </a:bodyPr>
          <a:lstStyle/>
          <a:p>
            <a:r>
              <a:rPr lang="en-US" smtClean="0"/>
              <a:t>In all experiments constellation is 12 planes with 24 satellites per plane</a:t>
            </a:r>
          </a:p>
          <a:p>
            <a:pPr lvl="1"/>
            <a:r>
              <a:rPr lang="en-US" smtClean="0"/>
              <a:t>Results based on all possible source-destination pairs</a:t>
            </a:r>
          </a:p>
          <a:p>
            <a:pPr lvl="1"/>
            <a:r>
              <a:rPr lang="en-US" smtClean="0"/>
              <a:t>Comparisons based on Bellman’s algorithm O(N</a:t>
            </a:r>
            <a:r>
              <a:rPr lang="en-US" baseline="30000" smtClean="0"/>
              <a:t>3</a:t>
            </a:r>
            <a:r>
              <a:rPr lang="en-US" smtClean="0"/>
              <a:t>) max O(N*log(N)) average</a:t>
            </a:r>
          </a:p>
          <a:p>
            <a:r>
              <a:rPr lang="en-US" smtClean="0"/>
              <a:t>Path Optimality</a:t>
            </a:r>
          </a:p>
          <a:p>
            <a:pPr lvl="1"/>
            <a:r>
              <a:rPr lang="en-US" smtClean="0"/>
              <a:t>Authors made assumption that all routing happens with satellites positioned over logical locations</a:t>
            </a:r>
          </a:p>
          <a:p>
            <a:pPr lvl="1"/>
            <a:r>
              <a:rPr lang="en-US" smtClean="0"/>
              <a:t>Effect of deviating from that assumption is minimal</a:t>
            </a:r>
          </a:p>
          <a:p>
            <a:pPr lvl="2"/>
            <a:r>
              <a:rPr lang="en-US" smtClean="0"/>
              <a:t>Max deviation from results of Bellman’s is 0.35% with direction enhancement stage turned on</a:t>
            </a:r>
          </a:p>
          <a:p>
            <a:pPr lvl="2"/>
            <a:r>
              <a:rPr lang="en-US" smtClean="0"/>
              <a:t>Constantly 8% without direction enhancement</a:t>
            </a:r>
          </a:p>
          <a:p>
            <a:pPr lvl="2"/>
            <a:r>
              <a:rPr lang="en-US" smtClean="0"/>
              <a:t>Enhancement phase is critical in the algorithm for minimum delay paths</a:t>
            </a:r>
            <a:endParaRPr lang="en-US" dirty="0" smtClean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99" y="4431923"/>
            <a:ext cx="4660669" cy="20450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4610758"/>
            <a:ext cx="4419601" cy="18662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</p:spPr>
        <p:txBody>
          <a:bodyPr/>
          <a:lstStyle/>
          <a:p>
            <a:r>
              <a:rPr lang="en-US" dirty="0" smtClean="0"/>
              <a:t>Slide </a:t>
            </a:r>
            <a:fld id="{B2B7D46D-415E-41B3-AFDC-E36FD9FE3BB1}" type="slidenum">
              <a:rPr lang="en-US" smtClean="0"/>
              <a:pPr/>
              <a:t>9</a:t>
            </a:fld>
            <a:r>
              <a:rPr lang="en-US" dirty="0" smtClean="0"/>
              <a:t> of </a:t>
            </a:r>
            <a:r>
              <a:rPr lang="en-US" dirty="0" smtClean="0"/>
              <a:t>12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6076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2001</TotalTime>
  <Words>636</Words>
  <Application>Microsoft Office PowerPoint</Application>
  <PresentationFormat>On-screen Show (4:3)</PresentationFormat>
  <Paragraphs>129</Paragraphs>
  <Slides>12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Origin</vt:lpstr>
      <vt:lpstr>Topic 3: Aero-space Applications (Short Lecture)</vt:lpstr>
      <vt:lpstr>A Distributed Routing Algorithm for Datagram Traffic in LEO Satellite Networks</vt:lpstr>
      <vt:lpstr>Introduction</vt:lpstr>
      <vt:lpstr>Satellite Network Architecture</vt:lpstr>
      <vt:lpstr>Satellite Network Architecture cont.</vt:lpstr>
      <vt:lpstr>Datagram Routing Algorithm</vt:lpstr>
      <vt:lpstr>Datagram Routing Algorithm cont.</vt:lpstr>
      <vt:lpstr>Datagram Routing Algorithm cont.</vt:lpstr>
      <vt:lpstr>Performance</vt:lpstr>
      <vt:lpstr>Performance cont.</vt:lpstr>
      <vt:lpstr>Performance cont.</vt:lpstr>
      <vt:lpstr>Conclusions</vt:lpstr>
    </vt:vector>
  </TitlesOfParts>
  <Company>CHREC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Topic 1: Communications In  Embedded Systems</dc:title>
  <dc:creator>Jorge Gomez</dc:creator>
  <cp:lastModifiedBy>Jorge Gomez</cp:lastModifiedBy>
  <cp:revision>85</cp:revision>
  <dcterms:created xsi:type="dcterms:W3CDTF">2011-09-26T23:58:39Z</dcterms:created>
  <dcterms:modified xsi:type="dcterms:W3CDTF">2011-10-13T01:32:19Z</dcterms:modified>
</cp:coreProperties>
</file>