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060" autoAdjust="0"/>
  </p:normalViewPr>
  <p:slideViewPr>
    <p:cSldViewPr>
      <p:cViewPr varScale="1">
        <p:scale>
          <a:sx n="60" d="100"/>
          <a:sy n="60" d="100"/>
        </p:scale>
        <p:origin x="-10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A7806-89C9-4480-81D1-F55EC0A4A393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04ACD-3F0D-48E8-85BB-B073FBE53A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08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04ACD-3F0D-48E8-85BB-B073FBE53AD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88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Assess the vigilance capacity of an operator before the work is performed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04ACD-3F0D-48E8-85BB-B073FBE53AD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73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04ACD-3F0D-48E8-85BB-B073FBE53A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58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step comprises a process of segmentation of the frames from the video stream in order to isolate the regions that could correspond to the driver’s eyes.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***Adaptive Threshold***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04ACD-3F0D-48E8-85BB-B073FBE53A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Accordingly to the face model described in Sect. 3, connected component pairs has been checked against the selected shape and geometric rules.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The shape test detects binary blobs satisfying size and shape constraints (driver’s eyes have a quasi-circular shape), while other bright components are discarded.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To detect if a blob has a quasi-circular shape the following heuristic tests were performed: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1)) the blob’s bounding box is almost similar to a square;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2)) the blob’s area (computed as the number of pixels) is similar to the area of an ideal circle with radius equal to the half of the mean among bounding-box dimensions;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**[4) check and validate inclination and distance between all possible connected components]** keep this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04ACD-3F0D-48E8-85BB-B073FBE53A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Accordingly to the face model described in Sect. 3, connected component pairs has been checked against the selected shape and geometric rules.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The shape test detects binary blobs satisfying size and shape constraints (driver’s eyes have a quasi-circular shape), while other bright components are discarded.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To detect if a blob has a quasi-circular shape the following heuristic tests were performed: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1)) the blob’s bounding box is almost similar to a square;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2)) the blob’s area (computed as the number of pixels) is similar to the area of an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idxeal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circle with radius equal to the half of the mean among bounding-box dimensions;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**[4) check and validate inclination and distance between all possible connected components]** keep this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driver’s eyes are marked as open when the number of occurrences of the predominant class exceeds half of the temporal window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04ACD-3F0D-48E8-85BB-B073FBE53A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04ACD-3F0D-48E8-85BB-B073FBE53A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7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Percentage of Eye Closure(PERCLOS)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PERCLOS measures the proportion of time that the pupils are at least 80% covered by the eyelids</a:t>
            </a:r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PERCLOS value is directly related to the number of frames with no driver’s eye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However, experimental trials have suggested that a robust measure of the level of fatigue has to follow sudden changes by incorporating information about the past history of those levels. So, PERCLOS value is carried out by a weighted function including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present value as well as the weighted past values.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the alarm system is activated either when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overall_PERCLOS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&lt;= 0.5 or driver’s eyes are undetected in 18 consecutive frames (300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04ACD-3F0D-48E8-85BB-B073FBE53A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IOB row reports information about board input-output blocks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MULT18X18 reports information about board combinational signed 18-bit 9 18-bit multipliers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BLOCKRAM row reports information about board SRAM memory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BUFGMUX row reports information about board multiplexed global clock buffers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SLICE row reports information about board logical cells contained in the Configurable Logic Block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04ACD-3F0D-48E8-85BB-B073FBE53AD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13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F41C-8948-4101-ADB2-EC73BC5D7634}" type="datetime1">
              <a:rPr lang="en-US" altLang="zh-TW" smtClean="0"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BEA7-3950-43B1-9135-5CDA171094C8}" type="slidenum">
              <a:rPr lang="en-US" smtClean="0"/>
              <a:pPr/>
              <a:t>‹#›</a:t>
            </a:fld>
            <a:r>
              <a:rPr lang="en-US" dirty="0" smtClean="0"/>
              <a:t> / 20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8645-6DCD-4C5E-8127-FD8D19D4F11A}" type="datetime1">
              <a:rPr lang="en-US" altLang="zh-TW" smtClean="0"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BEA7-3950-43B1-9135-5CDA17109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43F4-B02E-4826-813D-F53BE4CEAD87}" type="datetime1">
              <a:rPr lang="en-US" altLang="zh-TW" smtClean="0"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BEA7-3950-43B1-9135-5CDA17109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08EE-3EBA-44CA-8BAB-C6E215CF82A3}" type="datetime1">
              <a:rPr lang="en-US" altLang="zh-TW" smtClean="0"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BEA7-3950-43B1-9135-5CDA171094C8}" type="slidenum">
              <a:rPr lang="en-US" smtClean="0"/>
              <a:pPr/>
              <a:t>‹#›</a:t>
            </a:fld>
            <a:r>
              <a:rPr lang="en-US" smtClean="0"/>
              <a:t> / 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DFC0-4979-4892-9453-0A5E4B1083EF}" type="datetime1">
              <a:rPr lang="en-US" altLang="zh-TW" smtClean="0"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BEA7-3950-43B1-9135-5CDA171094C8}" type="slidenum">
              <a:rPr lang="en-US" smtClean="0"/>
              <a:pPr/>
              <a:t>‹#›</a:t>
            </a:fld>
            <a:r>
              <a:rPr lang="en-US" smtClean="0"/>
              <a:t> / 20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F3C1-58F0-4B21-99F7-635FBD97CE95}" type="datetime1">
              <a:rPr lang="en-US" altLang="zh-TW" smtClean="0"/>
              <a:t>10/19/2011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BEA7-3950-43B1-9135-5CDA171094C8}" type="slidenum">
              <a:rPr lang="en-US" smtClean="0"/>
              <a:pPr/>
              <a:t>‹#›</a:t>
            </a:fld>
            <a:r>
              <a:rPr lang="en-US" smtClean="0"/>
              <a:t> / 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5E72-4CA3-4928-8A84-14BFD147B3C0}" type="datetime1">
              <a:rPr lang="en-US" altLang="zh-TW" smtClean="0"/>
              <a:t>10/19/2011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BEA7-3950-43B1-9135-5CDA171094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DBE9-6E14-4EFE-A987-61504B78EC3B}" type="datetime1">
              <a:rPr lang="en-US" altLang="zh-TW" smtClean="0"/>
              <a:t>10/19/2011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BEA7-3950-43B1-9135-5CDA171094C8}" type="slidenum">
              <a:rPr lang="en-US" smtClean="0"/>
              <a:pPr/>
              <a:t>‹#›</a:t>
            </a:fld>
            <a:r>
              <a:rPr lang="en-US" smtClean="0"/>
              <a:t> of 20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DD15-C572-45ED-86CB-F71222155297}" type="datetime1">
              <a:rPr lang="en-US" altLang="zh-TW" smtClean="0"/>
              <a:t>10/19/2011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BEA7-3950-43B1-9135-5CDA17109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36BC-5959-40A3-BF06-FA7BBCD941B7}" type="datetime1">
              <a:rPr lang="en-US" altLang="zh-TW" smtClean="0"/>
              <a:t>10/19/2011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BEA7-3950-43B1-9135-5CDA171094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9802A1F-DDC0-4126-9946-00AF6A8DC386}" type="datetime1">
              <a:rPr lang="en-US" altLang="zh-TW" smtClean="0"/>
              <a:t>10/19/2011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B3EBEA7-3950-43B1-9135-5CDA17109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C3AC98E-91C6-4A85-9966-FE50BE216992}" type="datetime1">
              <a:rPr lang="en-US" altLang="zh-TW" smtClean="0"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5" y="6324600"/>
            <a:ext cx="939603" cy="426719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800" baseline="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3EBEA7-3950-43B1-9135-5CDA171094C8}" type="slidenum">
              <a:rPr lang="en-US" smtClean="0"/>
              <a:pPr/>
              <a:t>‹#›</a:t>
            </a:fld>
            <a:r>
              <a:rPr lang="en-US" dirty="0" smtClean="0"/>
              <a:t> / 20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www2.bren.ucsb.edu/~dturney/WebResources_13/RemoteSensing/RemoteSensing.ht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895600"/>
            <a:ext cx="8458200" cy="16733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Real-time Non-intrusive FPGA-based Drowsiness Detection System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95400"/>
            <a:ext cx="8077200" cy="1499616"/>
          </a:xfrm>
        </p:spPr>
        <p:txBody>
          <a:bodyPr/>
          <a:lstStyle/>
          <a:p>
            <a:r>
              <a:rPr lang="it-IT" dirty="0"/>
              <a:t>Salvatore </a:t>
            </a:r>
            <a:r>
              <a:rPr lang="it-IT" dirty="0" smtClean="0"/>
              <a:t>Vitabile,  </a:t>
            </a:r>
            <a:r>
              <a:rPr lang="it-IT" dirty="0"/>
              <a:t>Alessandra De </a:t>
            </a:r>
            <a:r>
              <a:rPr lang="it-IT" dirty="0" smtClean="0"/>
              <a:t>Paola, </a:t>
            </a:r>
            <a:r>
              <a:rPr lang="en-US" dirty="0" smtClean="0"/>
              <a:t>Filippo Sorbello</a:t>
            </a:r>
          </a:p>
          <a:p>
            <a:r>
              <a:rPr lang="en-US" dirty="0"/>
              <a:t>Department of Biopathology and Medical Biotechnology and</a:t>
            </a:r>
            <a:br>
              <a:rPr lang="en-US" dirty="0"/>
            </a:br>
            <a:r>
              <a:rPr lang="en-US" dirty="0"/>
              <a:t>Forensics, University of </a:t>
            </a:r>
            <a:r>
              <a:rPr lang="en-US" dirty="0" smtClean="0"/>
              <a:t>Palermo,</a:t>
            </a:r>
            <a:r>
              <a:rPr lang="en-US" dirty="0"/>
              <a:t> Italy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BEA7-3950-43B1-9135-5CDA171094C8}" type="slidenum">
              <a:rPr lang="en-US" smtClean="0"/>
              <a:pPr/>
              <a:t>1</a:t>
            </a:fld>
            <a:r>
              <a:rPr lang="en-US" smtClean="0"/>
              <a:t> / 20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33400" y="4419600"/>
            <a:ext cx="8077200" cy="609600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None/>
              <a:defRPr kumimoji="0"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i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Journal of  Ambient Intelligence and Humanized Computing</a:t>
            </a:r>
          </a:p>
          <a:p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Published on 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March 30, 2011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724400" y="5181600"/>
            <a:ext cx="4419600" cy="1295400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None/>
              <a:defRPr kumimoji="0"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altLang="zh-TW" sz="2400" dirty="0"/>
              <a:t>Chien-Chih(Paul) Chao</a:t>
            </a:r>
          </a:p>
          <a:p>
            <a:r>
              <a:rPr lang="en-US" altLang="zh-TW" sz="2400" dirty="0"/>
              <a:t>Chih-Chiang(Michael) Chang</a:t>
            </a:r>
          </a:p>
          <a:p>
            <a:r>
              <a:rPr lang="en-US" altLang="zh-TW" sz="2400" dirty="0"/>
              <a:t>Instructor: Dr. Ann Gordon-Ross</a:t>
            </a:r>
            <a:endParaRPr lang="zh-TW" altLang="en-US" sz="2400" dirty="0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8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Eye Regions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096" y="1446669"/>
            <a:ext cx="5580904" cy="434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BEA7-3950-43B1-9135-5CDA171094C8}" type="slidenum">
              <a:rPr lang="en-US" smtClean="0"/>
              <a:pPr/>
              <a:t>10</a:t>
            </a:fld>
            <a:r>
              <a:rPr lang="en-US" smtClean="0"/>
              <a:t> / 20</a:t>
            </a:r>
            <a:endParaRPr lang="en-US" dirty="0"/>
          </a:p>
        </p:txBody>
      </p:sp>
      <p:pic>
        <p:nvPicPr>
          <p:cNvPr id="3077" name="Picture 5" descr="http://t1.gstatic.com/images?q=tbn:ANd9GcT7QOZTSUtfRQhZCdxq0Yi9UvPdD888lBkqriZnCOBVAGlD6GEMQQ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8" t="7806" r="13343" b="12437"/>
          <a:stretch/>
        </p:blipFill>
        <p:spPr bwMode="auto">
          <a:xfrm>
            <a:off x="3586137" y="3581400"/>
            <a:ext cx="833463" cy="5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02041"/>
            <a:ext cx="2548525" cy="1574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5983" y="2362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A list of blobs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578" y="2784157"/>
            <a:ext cx="29798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C000"/>
                </a:solidFill>
              </a:rPr>
              <a:t>Possible Eye Pairs</a:t>
            </a:r>
            <a:endParaRPr lang="en-US" sz="2600" b="1" dirty="0">
              <a:solidFill>
                <a:srgbClr val="FFC000"/>
              </a:solidFill>
            </a:endParaRP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8" t="19398" r="56140" b="68995"/>
          <a:stretch/>
        </p:blipFill>
        <p:spPr bwMode="auto">
          <a:xfrm>
            <a:off x="138521" y="3886200"/>
            <a:ext cx="916609" cy="106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1180180" y="1905000"/>
            <a:ext cx="34382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55130" y="3810000"/>
            <a:ext cx="3135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Square Bounding Box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55130" y="4267200"/>
            <a:ext cx="3135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 = ½ a </a:t>
            </a:r>
            <a:endParaRPr lang="en-US" sz="2400" b="1" dirty="0"/>
          </a:p>
        </p:txBody>
      </p:sp>
      <p:sp>
        <p:nvSpPr>
          <p:cNvPr id="21" name="Rectangle 20"/>
          <p:cNvSpPr/>
          <p:nvPr/>
        </p:nvSpPr>
        <p:spPr>
          <a:xfrm>
            <a:off x="457200" y="4114800"/>
            <a:ext cx="423111" cy="532268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0578" y="3400753"/>
            <a:ext cx="3135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Quasi-circular shape: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20275" y="4191000"/>
            <a:ext cx="29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R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00" y="4648200"/>
            <a:ext cx="29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30" y="4906941"/>
            <a:ext cx="300037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205" y="4914900"/>
            <a:ext cx="27813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8"/>
          <p:cNvSpPr>
            <a:spLocks/>
          </p:cNvSpPr>
          <p:nvPr/>
        </p:nvSpPr>
        <p:spPr>
          <a:xfrm rot="2940000">
            <a:off x="1519987" y="5164774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>
            <a:spLocks/>
          </p:cNvSpPr>
          <p:nvPr/>
        </p:nvSpPr>
        <p:spPr>
          <a:xfrm rot="16200000">
            <a:off x="2174317" y="5832021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>
            <a:spLocks/>
          </p:cNvSpPr>
          <p:nvPr/>
        </p:nvSpPr>
        <p:spPr>
          <a:xfrm rot="5400000">
            <a:off x="2432565" y="4802088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2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4" grpId="0"/>
      <p:bldP spid="14" grpId="1"/>
      <p:bldP spid="8" grpId="0" animBg="1"/>
      <p:bldP spid="8" grpId="1" animBg="1"/>
      <p:bldP spid="17" grpId="0"/>
      <p:bldP spid="17" grpId="1"/>
      <p:bldP spid="18" grpId="0"/>
      <p:bldP spid="18" grpId="1"/>
      <p:bldP spid="21" grpId="0" animBg="1"/>
      <p:bldP spid="21" grpId="1" animBg="1"/>
      <p:bldP spid="22" grpId="0"/>
      <p:bldP spid="22" grpId="1"/>
      <p:bldP spid="24" grpId="0"/>
      <p:bldP spid="24" grpId="1"/>
      <p:bldP spid="26" grpId="0"/>
      <p:bldP spid="26" grpId="1"/>
      <p:bldP spid="9" grpId="0" animBg="1"/>
      <p:bldP spid="9" grpId="1" animBg="1"/>
      <p:bldP spid="9" grpId="2" animBg="1"/>
      <p:bldP spid="30" grpId="0" animBg="1"/>
      <p:bldP spid="30" grpId="1" animBg="1"/>
      <p:bldP spid="30" grpId="2" animBg="1"/>
      <p:bldP spid="31" grpId="0" animBg="1"/>
      <p:bldP spid="3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Driver’s Eyes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096" y="1446669"/>
            <a:ext cx="5580904" cy="434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BEA7-3950-43B1-9135-5CDA171094C8}" type="slidenum">
              <a:rPr lang="en-US" smtClean="0"/>
              <a:pPr/>
              <a:t>11</a:t>
            </a:fld>
            <a:r>
              <a:rPr lang="en-US" smtClean="0"/>
              <a:t> / 20</a:t>
            </a:r>
            <a:endParaRPr lang="en-US" dirty="0"/>
          </a:p>
        </p:txBody>
      </p:sp>
      <p:pic>
        <p:nvPicPr>
          <p:cNvPr id="3077" name="Picture 5" descr="http://t1.gstatic.com/images?q=tbn:ANd9GcT7QOZTSUtfRQhZCdxq0Yi9UvPdD888lBkqriZnCOBVAGlD6GEMQQ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8" t="7806" r="13343" b="12437"/>
          <a:stretch/>
        </p:blipFill>
        <p:spPr bwMode="auto">
          <a:xfrm>
            <a:off x="3586137" y="3581400"/>
            <a:ext cx="833463" cy="5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" r="65107"/>
          <a:stretch/>
        </p:blipFill>
        <p:spPr bwMode="auto">
          <a:xfrm>
            <a:off x="107385" y="2209800"/>
            <a:ext cx="22880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6" r="12761"/>
          <a:stretch/>
        </p:blipFill>
        <p:spPr bwMode="auto">
          <a:xfrm>
            <a:off x="0" y="3099667"/>
            <a:ext cx="3602899" cy="1056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38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526E-6 L 0.004 0.181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90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Driver’s Eyes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BEA7-3950-43B1-9135-5CDA171094C8}" type="slidenum">
              <a:rPr lang="en-US" smtClean="0"/>
              <a:pPr/>
              <a:t>12</a:t>
            </a:fld>
            <a:r>
              <a:rPr lang="en-US" smtClean="0"/>
              <a:t> / 20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8018352" cy="218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02299" y="3733800"/>
            <a:ext cx="1524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Frame 1</a:t>
            </a:r>
            <a:endParaRPr lang="en-US" sz="2000" b="1" dirty="0"/>
          </a:p>
        </p:txBody>
      </p:sp>
      <p:grpSp>
        <p:nvGrpSpPr>
          <p:cNvPr id="44" name="Group 43"/>
          <p:cNvGrpSpPr/>
          <p:nvPr/>
        </p:nvGrpSpPr>
        <p:grpSpPr>
          <a:xfrm>
            <a:off x="1902299" y="4191000"/>
            <a:ext cx="1524000" cy="1475874"/>
            <a:chOff x="1902299" y="4191000"/>
            <a:chExt cx="1524000" cy="1475874"/>
          </a:xfrm>
        </p:grpSpPr>
        <p:sp>
          <p:nvSpPr>
            <p:cNvPr id="6" name="Rectangle 5"/>
            <p:cNvSpPr/>
            <p:nvPr/>
          </p:nvSpPr>
          <p:spPr>
            <a:xfrm>
              <a:off x="1902299" y="4191000"/>
              <a:ext cx="1524000" cy="10186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[ (X1, Y1) , (X2, Y2) ]</a:t>
              </a:r>
            </a:p>
            <a:p>
              <a:pPr algn="ctr"/>
              <a:r>
                <a:rPr lang="en-US" sz="2400" b="1" dirty="0" smtClean="0"/>
                <a:t>t = 4</a:t>
              </a:r>
              <a:endParaRPr lang="en-US" sz="24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02299" y="5209674"/>
              <a:ext cx="1524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Class 1</a:t>
              </a:r>
              <a:endParaRPr lang="en-US" sz="20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2099" y="4174958"/>
            <a:ext cx="1524000" cy="1475874"/>
            <a:chOff x="838200" y="4977063"/>
            <a:chExt cx="1524000" cy="1475874"/>
          </a:xfrm>
        </p:grpSpPr>
        <p:sp>
          <p:nvSpPr>
            <p:cNvPr id="12" name="Rectangle 11"/>
            <p:cNvSpPr/>
            <p:nvPr/>
          </p:nvSpPr>
          <p:spPr>
            <a:xfrm>
              <a:off x="838200" y="4977063"/>
              <a:ext cx="1524000" cy="101867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Coordinate </a:t>
              </a:r>
            </a:p>
            <a:p>
              <a:pPr algn="ctr"/>
              <a:r>
                <a:rPr lang="en-US" dirty="0" smtClean="0"/>
                <a:t>At t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38200" y="5995737"/>
              <a:ext cx="1524000" cy="457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Class </a:t>
              </a:r>
              <a:endParaRPr lang="en-US" sz="2000" b="1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3426299" y="3741821"/>
            <a:ext cx="1524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Frame 2</a:t>
            </a:r>
            <a:endParaRPr lang="en-US" sz="2000" b="1" dirty="0"/>
          </a:p>
        </p:txBody>
      </p:sp>
      <p:grpSp>
        <p:nvGrpSpPr>
          <p:cNvPr id="45" name="Group 44"/>
          <p:cNvGrpSpPr/>
          <p:nvPr/>
        </p:nvGrpSpPr>
        <p:grpSpPr>
          <a:xfrm>
            <a:off x="3426299" y="4199021"/>
            <a:ext cx="1524000" cy="1475874"/>
            <a:chOff x="3426299" y="4199021"/>
            <a:chExt cx="1524000" cy="1475874"/>
          </a:xfrm>
        </p:grpSpPr>
        <p:sp>
          <p:nvSpPr>
            <p:cNvPr id="17" name="Rectangle 16"/>
            <p:cNvSpPr/>
            <p:nvPr/>
          </p:nvSpPr>
          <p:spPr>
            <a:xfrm>
              <a:off x="3426299" y="4199021"/>
              <a:ext cx="1524000" cy="10186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[ (X1, Y1) , (X2, Y2) ]</a:t>
              </a:r>
            </a:p>
            <a:p>
              <a:pPr algn="ctr"/>
              <a:r>
                <a:rPr lang="en-US" sz="2400" b="1" dirty="0" smtClean="0"/>
                <a:t>t = 3</a:t>
              </a:r>
              <a:endParaRPr lang="en-US" sz="2400" b="1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426299" y="5217695"/>
              <a:ext cx="1524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Class 1</a:t>
              </a:r>
              <a:endParaRPr lang="en-US" sz="2000" b="1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4943588" y="3733800"/>
            <a:ext cx="1524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Frame 3</a:t>
            </a:r>
            <a:endParaRPr lang="en-US" sz="2000" b="1" dirty="0"/>
          </a:p>
        </p:txBody>
      </p:sp>
      <p:grpSp>
        <p:nvGrpSpPr>
          <p:cNvPr id="46" name="Group 45"/>
          <p:cNvGrpSpPr/>
          <p:nvPr/>
        </p:nvGrpSpPr>
        <p:grpSpPr>
          <a:xfrm>
            <a:off x="4943588" y="4191000"/>
            <a:ext cx="1524000" cy="1475874"/>
            <a:chOff x="4943588" y="4191000"/>
            <a:chExt cx="1524000" cy="1475874"/>
          </a:xfrm>
        </p:grpSpPr>
        <p:sp>
          <p:nvSpPr>
            <p:cNvPr id="21" name="Rectangle 20"/>
            <p:cNvSpPr/>
            <p:nvPr/>
          </p:nvSpPr>
          <p:spPr>
            <a:xfrm>
              <a:off x="4943588" y="4191000"/>
              <a:ext cx="1524000" cy="10186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[ (X1, Y1) , (X2, Y2) ]</a:t>
              </a:r>
            </a:p>
            <a:p>
              <a:pPr algn="ctr"/>
              <a:r>
                <a:rPr lang="en-US" sz="2400" b="1" dirty="0" smtClean="0"/>
                <a:t>t = 2</a:t>
              </a:r>
              <a:endParaRPr lang="en-US" sz="2400" b="1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43588" y="5209674"/>
              <a:ext cx="1524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Class 1</a:t>
              </a:r>
              <a:endParaRPr lang="en-US" sz="2000" b="1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6491651" y="3733800"/>
            <a:ext cx="1524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Frame 4</a:t>
            </a:r>
            <a:endParaRPr lang="en-US" sz="2000" b="1" dirty="0"/>
          </a:p>
        </p:txBody>
      </p:sp>
      <p:grpSp>
        <p:nvGrpSpPr>
          <p:cNvPr id="47" name="Group 46"/>
          <p:cNvGrpSpPr/>
          <p:nvPr/>
        </p:nvGrpSpPr>
        <p:grpSpPr>
          <a:xfrm>
            <a:off x="6491651" y="4191000"/>
            <a:ext cx="1524000" cy="1475874"/>
            <a:chOff x="6491651" y="4191000"/>
            <a:chExt cx="1524000" cy="1475874"/>
          </a:xfrm>
        </p:grpSpPr>
        <p:sp>
          <p:nvSpPr>
            <p:cNvPr id="25" name="Rectangle 24"/>
            <p:cNvSpPr/>
            <p:nvPr/>
          </p:nvSpPr>
          <p:spPr>
            <a:xfrm>
              <a:off x="6491651" y="4191000"/>
              <a:ext cx="1524000" cy="10186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[ (X1, Y1) , (X2, Y2) ]</a:t>
              </a:r>
            </a:p>
            <a:p>
              <a:pPr algn="ctr"/>
              <a:r>
                <a:rPr lang="en-US" sz="2400" b="1" dirty="0" smtClean="0"/>
                <a:t>t = 1</a:t>
              </a:r>
              <a:endParaRPr lang="en-US" sz="2400" b="1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491651" y="5209674"/>
              <a:ext cx="1524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Class 1</a:t>
              </a:r>
              <a:endParaRPr lang="en-US" sz="2000" b="1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1906310" y="5791200"/>
            <a:ext cx="1145701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Class 1</a:t>
            </a:r>
            <a:endParaRPr lang="en-US" sz="2000" b="1" dirty="0"/>
          </a:p>
        </p:txBody>
      </p:sp>
      <p:sp>
        <p:nvSpPr>
          <p:cNvPr id="29" name="Rectangle 28"/>
          <p:cNvSpPr/>
          <p:nvPr/>
        </p:nvSpPr>
        <p:spPr>
          <a:xfrm>
            <a:off x="756598" y="6248400"/>
            <a:ext cx="1145701" cy="457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Weight</a:t>
            </a:r>
            <a:endParaRPr lang="en-US" sz="2000" b="1" dirty="0"/>
          </a:p>
        </p:txBody>
      </p:sp>
      <p:sp>
        <p:nvSpPr>
          <p:cNvPr id="30" name="Rectangle 29"/>
          <p:cNvSpPr/>
          <p:nvPr/>
        </p:nvSpPr>
        <p:spPr>
          <a:xfrm>
            <a:off x="1919651" y="6232358"/>
            <a:ext cx="1145701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4</a:t>
            </a:r>
            <a:endParaRPr lang="en-US" sz="2000" b="1" dirty="0"/>
          </a:p>
        </p:txBody>
      </p:sp>
      <p:sp>
        <p:nvSpPr>
          <p:cNvPr id="31" name="Rectangle 30"/>
          <p:cNvSpPr/>
          <p:nvPr/>
        </p:nvSpPr>
        <p:spPr>
          <a:xfrm>
            <a:off x="3065352" y="5775158"/>
            <a:ext cx="1145701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Class 2</a:t>
            </a:r>
            <a:endParaRPr lang="en-US" sz="2000" b="1" dirty="0"/>
          </a:p>
        </p:txBody>
      </p:sp>
      <p:sp>
        <p:nvSpPr>
          <p:cNvPr id="32" name="Rectangle 31"/>
          <p:cNvSpPr/>
          <p:nvPr/>
        </p:nvSpPr>
        <p:spPr>
          <a:xfrm>
            <a:off x="4211053" y="5775158"/>
            <a:ext cx="1145701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Class 3</a:t>
            </a:r>
            <a:endParaRPr lang="en-US" sz="2000" b="1" dirty="0"/>
          </a:p>
        </p:txBody>
      </p:sp>
      <p:sp>
        <p:nvSpPr>
          <p:cNvPr id="33" name="Rectangle 32"/>
          <p:cNvSpPr/>
          <p:nvPr/>
        </p:nvSpPr>
        <p:spPr>
          <a:xfrm>
            <a:off x="5334000" y="5791200"/>
            <a:ext cx="1145701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Class 4</a:t>
            </a:r>
            <a:endParaRPr lang="en-US" sz="2000" b="1" dirty="0"/>
          </a:p>
        </p:txBody>
      </p:sp>
      <p:sp>
        <p:nvSpPr>
          <p:cNvPr id="34" name="Rectangle 33"/>
          <p:cNvSpPr/>
          <p:nvPr/>
        </p:nvSpPr>
        <p:spPr>
          <a:xfrm>
            <a:off x="6477000" y="5791200"/>
            <a:ext cx="1145701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Class 5</a:t>
            </a:r>
            <a:endParaRPr lang="en-US" sz="2000" b="1" dirty="0"/>
          </a:p>
        </p:txBody>
      </p:sp>
      <p:sp>
        <p:nvSpPr>
          <p:cNvPr id="35" name="Rectangle 34"/>
          <p:cNvSpPr/>
          <p:nvPr/>
        </p:nvSpPr>
        <p:spPr>
          <a:xfrm>
            <a:off x="3048000" y="6248400"/>
            <a:ext cx="1145701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191000" y="6248400"/>
            <a:ext cx="1145701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0</a:t>
            </a:r>
            <a:endParaRPr lang="en-US" sz="2000" b="1" dirty="0"/>
          </a:p>
        </p:txBody>
      </p:sp>
      <p:sp>
        <p:nvSpPr>
          <p:cNvPr id="37" name="Rectangle 36"/>
          <p:cNvSpPr/>
          <p:nvPr/>
        </p:nvSpPr>
        <p:spPr>
          <a:xfrm>
            <a:off x="5334000" y="6248400"/>
            <a:ext cx="1145701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0</a:t>
            </a:r>
            <a:endParaRPr lang="en-US" sz="2000" b="1" dirty="0"/>
          </a:p>
        </p:txBody>
      </p:sp>
      <p:sp>
        <p:nvSpPr>
          <p:cNvPr id="38" name="Rectangle 37"/>
          <p:cNvSpPr/>
          <p:nvPr/>
        </p:nvSpPr>
        <p:spPr>
          <a:xfrm>
            <a:off x="6477000" y="6248400"/>
            <a:ext cx="1145701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0</a:t>
            </a:r>
            <a:endParaRPr lang="en-US" sz="2000" b="1" dirty="0"/>
          </a:p>
        </p:txBody>
      </p:sp>
      <p:grpSp>
        <p:nvGrpSpPr>
          <p:cNvPr id="48" name="Group 47"/>
          <p:cNvGrpSpPr/>
          <p:nvPr/>
        </p:nvGrpSpPr>
        <p:grpSpPr>
          <a:xfrm>
            <a:off x="1899598" y="4190999"/>
            <a:ext cx="1529402" cy="1475875"/>
            <a:chOff x="6486249" y="4191000"/>
            <a:chExt cx="1529402" cy="1475875"/>
          </a:xfrm>
        </p:grpSpPr>
        <p:sp>
          <p:nvSpPr>
            <p:cNvPr id="49" name="Rectangle 48"/>
            <p:cNvSpPr/>
            <p:nvPr/>
          </p:nvSpPr>
          <p:spPr>
            <a:xfrm>
              <a:off x="6491651" y="4191000"/>
              <a:ext cx="1524000" cy="101867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[ (X1, Y1) , (X2, Y2) ]</a:t>
              </a:r>
            </a:p>
            <a:p>
              <a:pPr algn="ctr"/>
              <a:r>
                <a:rPr lang="en-US" sz="2400" b="1" dirty="0" smtClean="0"/>
                <a:t>t = 5</a:t>
              </a:r>
              <a:endParaRPr lang="en-US" sz="2400" b="1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486249" y="5209675"/>
              <a:ext cx="1524000" cy="4572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Class 2</a:t>
              </a:r>
              <a:endParaRPr lang="en-US" sz="2000" b="1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862849" y="6248400"/>
            <a:ext cx="2307444" cy="473242"/>
            <a:chOff x="2072051" y="6384758"/>
            <a:chExt cx="2307444" cy="473242"/>
          </a:xfrm>
        </p:grpSpPr>
        <p:sp>
          <p:nvSpPr>
            <p:cNvPr id="51" name="Rectangle 50"/>
            <p:cNvSpPr/>
            <p:nvPr/>
          </p:nvSpPr>
          <p:spPr>
            <a:xfrm>
              <a:off x="2072051" y="6384758"/>
              <a:ext cx="1145701" cy="4572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3</a:t>
              </a:r>
              <a:endParaRPr lang="en-US" sz="2000" b="1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233794" y="6400800"/>
              <a:ext cx="1145701" cy="4572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1</a:t>
              </a:r>
            </a:p>
          </p:txBody>
        </p:sp>
      </p:grpSp>
      <p:sp>
        <p:nvSpPr>
          <p:cNvPr id="54" name="Footer Placeholder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1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9.24855E-7 L 0.16701 0.0034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1" y="16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71676E-6 L 0.16702 0.0023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1" y="11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5.78035E-7 L 0.17465 -0.0023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3" y="-11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22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Drowsiness Level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PERCLOS</a:t>
            </a:r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096" y="1446669"/>
            <a:ext cx="5580904" cy="434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BEA7-3950-43B1-9135-5CDA171094C8}" type="slidenum">
              <a:rPr lang="en-US" smtClean="0"/>
              <a:pPr/>
              <a:t>13</a:t>
            </a:fld>
            <a:r>
              <a:rPr lang="en-US" smtClean="0"/>
              <a:t> / 20</a:t>
            </a:r>
            <a:endParaRPr lang="en-US" dirty="0"/>
          </a:p>
        </p:txBody>
      </p:sp>
      <p:pic>
        <p:nvPicPr>
          <p:cNvPr id="3077" name="Picture 5" descr="http://t1.gstatic.com/images?q=tbn:ANd9GcT7QOZTSUtfRQhZCdxq0Yi9UvPdD888lBkqriZnCOBVAGlD6GEMQQ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8" t="7806" r="13343" b="12437"/>
          <a:stretch/>
        </p:blipFill>
        <p:spPr bwMode="auto">
          <a:xfrm>
            <a:off x="3563096" y="4876800"/>
            <a:ext cx="833463" cy="5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74" r="4838" b="17408"/>
          <a:stretch/>
        </p:blipFill>
        <p:spPr bwMode="auto">
          <a:xfrm>
            <a:off x="480848" y="3577465"/>
            <a:ext cx="3334496" cy="102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80" b="45531"/>
          <a:stretch/>
        </p:blipFill>
        <p:spPr bwMode="auto">
          <a:xfrm>
            <a:off x="0" y="2971800"/>
            <a:ext cx="2765792" cy="79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49502" y="6001348"/>
            <a:ext cx="4684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alarm system is activated!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5559678"/>
            <a:ext cx="3662942" cy="38849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1" y="6096000"/>
            <a:ext cx="3662944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18 consecutive frames w/o eyes</a:t>
            </a:r>
          </a:p>
          <a:p>
            <a:r>
              <a:rPr lang="en-US" sz="2000" b="1" dirty="0" smtClean="0"/>
              <a:t>(300 </a:t>
            </a:r>
            <a:r>
              <a:rPr lang="en-US" sz="2000" b="1" dirty="0" err="1" smtClean="0"/>
              <a:t>ms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7585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87283E-6 L 5.55556E-7 0.04602 C 5.55556E-7 0.06659 0.08437 0.09226 0.1533 0.09226 L 0.3066 0.09226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0" y="4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JSP </a:t>
            </a:r>
            <a:r>
              <a:rPr lang="en-US" dirty="0" smtClean="0"/>
              <a:t>DF-402 infrared-sensitive camera</a:t>
            </a:r>
          </a:p>
          <a:p>
            <a:pPr lvl="1"/>
            <a:r>
              <a:rPr lang="en-US" dirty="0" smtClean="0"/>
              <a:t>Color camera in daytime</a:t>
            </a:r>
          </a:p>
          <a:p>
            <a:pPr lvl="1"/>
            <a:r>
              <a:rPr lang="en-US" dirty="0" smtClean="0"/>
              <a:t>Infrared camera under low light cond.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BEA7-3950-43B1-9135-5CDA171094C8}" type="slidenum">
              <a:rPr lang="en-US" smtClean="0"/>
              <a:pPr/>
              <a:t>14</a:t>
            </a:fld>
            <a:r>
              <a:rPr lang="en-US" smtClean="0"/>
              <a:t> / 20</a:t>
            </a:r>
            <a:endParaRPr lang="en-US" dirty="0"/>
          </a:p>
        </p:txBody>
      </p:sp>
      <p:pic>
        <p:nvPicPr>
          <p:cNvPr id="7172" name="Picture 4" descr="http://www2.bren.ucsb.edu/~dturney/WebResources_13/RemoteSensing/INFRARED_Spectral-Range-Ch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2" r="1557" b="27772"/>
          <a:stretch/>
        </p:blipFill>
        <p:spPr bwMode="auto">
          <a:xfrm>
            <a:off x="2895600" y="3793958"/>
            <a:ext cx="5419494" cy="253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jsp-cn.com/eproduct_more/UploadFiles/2005511114137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4384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6324601"/>
            <a:ext cx="6929115" cy="381000"/>
          </a:xfrm>
        </p:spPr>
        <p:txBody>
          <a:bodyPr/>
          <a:lstStyle/>
          <a:p>
            <a:r>
              <a:rPr lang="en-US" smtClean="0">
                <a:hlinkClick r:id="rId4"/>
              </a:rPr>
              <a:t>http://www.es.ele.tue.nl/education/oo2/fpga/board.php</a:t>
            </a:r>
            <a:endParaRPr lang="en-US" dirty="0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4" t="24189" r="8468"/>
          <a:stretch/>
        </p:blipFill>
        <p:spPr bwMode="auto">
          <a:xfrm>
            <a:off x="1923950" y="3476873"/>
            <a:ext cx="3645302" cy="260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3234489" y="4302040"/>
            <a:ext cx="846221" cy="7572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0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Celoxica</a:t>
            </a:r>
            <a:r>
              <a:rPr lang="en-US" dirty="0"/>
              <a:t> </a:t>
            </a:r>
            <a:r>
              <a:rPr lang="en-US" dirty="0" smtClean="0"/>
              <a:t>RC203E</a:t>
            </a:r>
          </a:p>
          <a:p>
            <a:pPr lvl="1"/>
            <a:r>
              <a:rPr lang="pt-BR" dirty="0" smtClean="0"/>
              <a:t>XilinX </a:t>
            </a:r>
            <a:r>
              <a:rPr lang="pt-BR" dirty="0"/>
              <a:t>XC2V3000-4 Virtex II </a:t>
            </a:r>
            <a:r>
              <a:rPr lang="pt-BR" dirty="0" smtClean="0"/>
              <a:t>FPGA</a:t>
            </a:r>
          </a:p>
          <a:p>
            <a:pPr lvl="1"/>
            <a:r>
              <a:rPr lang="en-US" dirty="0" smtClean="0"/>
              <a:t>Handel-C</a:t>
            </a:r>
          </a:p>
          <a:p>
            <a:pPr lvl="2"/>
            <a:r>
              <a:rPr lang="en-US" dirty="0" err="1" smtClean="0"/>
              <a:t>PixelStreams</a:t>
            </a:r>
            <a:r>
              <a:rPr lang="en-US" dirty="0" smtClean="0"/>
              <a:t> Library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514492"/>
            <a:ext cx="5507719" cy="274320"/>
          </a:xfrm>
        </p:spPr>
        <p:txBody>
          <a:bodyPr/>
          <a:lstStyle/>
          <a:p>
            <a:r>
              <a:rPr lang="en-US" dirty="0" smtClean="0"/>
              <a:t>http://www.es.ele.tue.nl/education/oo2/fpga/board.php</a:t>
            </a:r>
            <a:endParaRPr lang="en-US" dirty="0"/>
          </a:p>
        </p:txBody>
      </p:sp>
      <p:pic>
        <p:nvPicPr>
          <p:cNvPr id="9218" name="Picture 2" descr="http://www.es.ele.tue.nl/education/oo2/files/fpga/rc200_board_on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95600"/>
            <a:ext cx="4501225" cy="361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es.ele.tue.nl/education/oo2/files/fpga/rc203_diagr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75546"/>
            <a:ext cx="4806025" cy="385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BEA7-3950-43B1-9135-5CDA171094C8}" type="slidenum">
              <a:rPr lang="en-US" smtClean="0"/>
              <a:pPr/>
              <a:t>15</a:t>
            </a:fld>
            <a:r>
              <a:rPr lang="en-US" dirty="0" smtClean="0"/>
              <a:t> / 20</a:t>
            </a:r>
            <a:endParaRPr lang="en-US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5" y="4495800"/>
            <a:ext cx="43434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10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light </a:t>
            </a:r>
            <a:r>
              <a:rPr lang="en-US" dirty="0"/>
              <a:t>c</a:t>
            </a:r>
            <a:r>
              <a:rPr lang="en-US" dirty="0" smtClean="0"/>
              <a:t>ontrolled </a:t>
            </a:r>
            <a:r>
              <a:rPr lang="en-US" dirty="0"/>
              <a:t>e</a:t>
            </a:r>
            <a:r>
              <a:rPr lang="en-US" dirty="0" smtClean="0"/>
              <a:t>nvironment</a:t>
            </a:r>
            <a:endParaRPr lang="en-US" dirty="0" smtClean="0"/>
          </a:p>
          <a:p>
            <a:r>
              <a:rPr lang="en-US" dirty="0" smtClean="0"/>
              <a:t>Drive-Camera </a:t>
            </a:r>
            <a:r>
              <a:rPr lang="en-US" dirty="0" smtClean="0"/>
              <a:t>relative distance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Not affected by driver-camera relative distance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BEA7-3950-43B1-9135-5CDA171094C8}" type="slidenum">
              <a:rPr lang="en-US" smtClean="0"/>
              <a:pPr/>
              <a:t>16</a:t>
            </a:fld>
            <a:r>
              <a:rPr lang="en-US" smtClean="0"/>
              <a:t> / 20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75" y="3276600"/>
            <a:ext cx="73818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72400" y="5076795"/>
            <a:ext cx="1455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ID =1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9993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</a:t>
            </a:r>
            <a:r>
              <a:rPr lang="en-US" dirty="0" smtClean="0"/>
              <a:t>Trials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Vertical and Horizontal of head movement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BEA7-3950-43B1-9135-5CDA171094C8}" type="slidenum">
              <a:rPr lang="en-US" smtClean="0"/>
              <a:pPr/>
              <a:t>17</a:t>
            </a:fld>
            <a:r>
              <a:rPr lang="en-US" smtClean="0"/>
              <a:t> / 20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809" y="4418848"/>
            <a:ext cx="485775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471" y="2394535"/>
            <a:ext cx="49244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29400" y="5981814"/>
            <a:ext cx="1455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ID =2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1823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Trials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 operation condition </a:t>
            </a:r>
            <a:br>
              <a:rPr lang="en-US" dirty="0" smtClean="0"/>
            </a:br>
            <a:r>
              <a:rPr lang="en-US" dirty="0" smtClean="0"/>
              <a:t>(External illumination not controlled)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BEA7-3950-43B1-9135-5CDA171094C8}" type="slidenum">
              <a:rPr lang="en-US" smtClean="0"/>
              <a:pPr/>
              <a:t>18</a:t>
            </a:fld>
            <a:r>
              <a:rPr lang="en-US" smtClean="0"/>
              <a:t> / 20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8446974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60" y="3067739"/>
            <a:ext cx="7507454" cy="2779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24800" y="5496042"/>
            <a:ext cx="1455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ID =3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9294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</a:t>
            </a:r>
            <a:r>
              <a:rPr lang="en-US" dirty="0" smtClean="0"/>
              <a:t>n </a:t>
            </a:r>
            <a:r>
              <a:rPr lang="en-US" dirty="0" smtClean="0"/>
              <a:t>algorithm </a:t>
            </a:r>
            <a:r>
              <a:rPr lang="en-US" dirty="0"/>
              <a:t>to detect and track the driver’s eyes has </a:t>
            </a:r>
            <a:r>
              <a:rPr lang="en-US" dirty="0" smtClean="0"/>
              <a:t>been </a:t>
            </a:r>
            <a:r>
              <a:rPr lang="en-US" dirty="0" smtClean="0"/>
              <a:t>developed b</a:t>
            </a:r>
            <a:r>
              <a:rPr lang="en-US" dirty="0" smtClean="0"/>
              <a:t>y </a:t>
            </a:r>
            <a:r>
              <a:rPr lang="en-US" dirty="0"/>
              <a:t>exploiting </a:t>
            </a:r>
            <a:r>
              <a:rPr lang="en-US" b="1" u="sng" dirty="0"/>
              <a:t>bright pupils</a:t>
            </a:r>
            <a:r>
              <a:rPr lang="en-US" b="1" dirty="0"/>
              <a:t> </a:t>
            </a:r>
            <a:r>
              <a:rPr lang="en-US" dirty="0"/>
              <a:t>phenomenon</a:t>
            </a:r>
            <a:endParaRPr lang="en-US" dirty="0" smtClean="0"/>
          </a:p>
          <a:p>
            <a:r>
              <a:rPr lang="en-US" dirty="0" smtClean="0"/>
              <a:t>Good performance on rapid movements of driver’s head.</a:t>
            </a:r>
          </a:p>
          <a:p>
            <a:r>
              <a:rPr lang="en-US" dirty="0" smtClean="0"/>
              <a:t>Performance not affected by driver-camera relative distance. </a:t>
            </a:r>
            <a:endParaRPr lang="en-US" dirty="0"/>
          </a:p>
          <a:p>
            <a:r>
              <a:rPr lang="en-US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drowsiness </a:t>
            </a:r>
            <a:r>
              <a:rPr lang="en-US" dirty="0" smtClean="0"/>
              <a:t>monitoring system </a:t>
            </a:r>
            <a:r>
              <a:rPr lang="en-US" dirty="0"/>
              <a:t>can be used with low light </a:t>
            </a:r>
            <a:r>
              <a:rPr lang="en-US" dirty="0" smtClean="0"/>
              <a:t>conditions </a:t>
            </a:r>
            <a:r>
              <a:rPr lang="en-US" dirty="0" smtClean="0"/>
              <a:t>by using  </a:t>
            </a:r>
            <a:r>
              <a:rPr lang="en-US" dirty="0"/>
              <a:t>infrared </a:t>
            </a:r>
            <a:r>
              <a:rPr lang="en-US" dirty="0" smtClean="0"/>
              <a:t>camera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BEA7-3950-43B1-9135-5CDA171094C8}" type="slidenum">
              <a:rPr lang="en-US" smtClean="0"/>
              <a:pPr/>
              <a:t>19</a:t>
            </a:fld>
            <a:r>
              <a:rPr lang="en-US" smtClean="0"/>
              <a:t> /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61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embedded monitoring system to detect symptoms of driver’s drowsiness.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BEA7-3950-43B1-9135-5CDA171094C8}" type="slidenum">
              <a:rPr lang="en-US" smtClean="0"/>
              <a:pPr/>
              <a:t>2</a:t>
            </a:fld>
            <a:r>
              <a:rPr lang="en-US" smtClean="0"/>
              <a:t> / 20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752600" y="6476998"/>
            <a:ext cx="6395715" cy="304801"/>
          </a:xfrm>
        </p:spPr>
        <p:txBody>
          <a:bodyPr/>
          <a:lstStyle/>
          <a:p>
            <a:endParaRPr 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Sleep and dri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95600"/>
            <a:ext cx="4876800" cy="350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01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&amp;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Faulty </a:t>
            </a:r>
            <a:r>
              <a:rPr lang="en-US" dirty="0"/>
              <a:t>operations </a:t>
            </a:r>
            <a:endParaRPr lang="en-US" dirty="0" smtClean="0"/>
          </a:p>
          <a:p>
            <a:pPr lvl="1"/>
            <a:r>
              <a:rPr lang="en-US" dirty="0"/>
              <a:t>the driver is wearing glasses </a:t>
            </a:r>
          </a:p>
          <a:p>
            <a:pPr lvl="1"/>
            <a:r>
              <a:rPr lang="en-US" dirty="0"/>
              <a:t>the driver’s IR-reflecting objects such as </a:t>
            </a:r>
            <a:r>
              <a:rPr lang="en-US" dirty="0" smtClean="0"/>
              <a:t>earring</a:t>
            </a:r>
          </a:p>
          <a:p>
            <a:r>
              <a:rPr lang="en-US" dirty="0" smtClean="0"/>
              <a:t>Drowsiness usually happen </a:t>
            </a:r>
            <a:r>
              <a:rPr lang="en-US" dirty="0"/>
              <a:t>during the evening/night </a:t>
            </a:r>
            <a:r>
              <a:rPr lang="en-US" dirty="0" smtClean="0"/>
              <a:t>hours</a:t>
            </a:r>
          </a:p>
          <a:p>
            <a:pPr lvl="1"/>
            <a:r>
              <a:rPr lang="en-US" dirty="0" smtClean="0"/>
              <a:t>Light poles might be recognized as eye candidates due to the </a:t>
            </a:r>
            <a:r>
              <a:rPr lang="en-US" dirty="0"/>
              <a:t>shape and </a:t>
            </a:r>
            <a:r>
              <a:rPr lang="en-US" dirty="0" smtClean="0"/>
              <a:t>size on screen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BEA7-3950-43B1-9135-5CDA171094C8}" type="slidenum">
              <a:rPr lang="en-US" smtClean="0"/>
              <a:pPr/>
              <a:t>20</a:t>
            </a:fld>
            <a:r>
              <a:rPr lang="en-US" smtClean="0"/>
              <a:t> /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50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Related works</a:t>
            </a:r>
          </a:p>
          <a:p>
            <a:r>
              <a:rPr lang="en-US" dirty="0"/>
              <a:t>Drowsiness Monitoring </a:t>
            </a:r>
            <a:r>
              <a:rPr lang="en-US" dirty="0" smtClean="0"/>
              <a:t>System</a:t>
            </a:r>
          </a:p>
          <a:p>
            <a:pPr lvl="1"/>
            <a:r>
              <a:rPr lang="en-US" dirty="0"/>
              <a:t>Eye Regions </a:t>
            </a:r>
            <a:r>
              <a:rPr lang="en-US" dirty="0" smtClean="0"/>
              <a:t>Segmentation</a:t>
            </a:r>
          </a:p>
          <a:p>
            <a:pPr lvl="1"/>
            <a:r>
              <a:rPr lang="en-US" dirty="0"/>
              <a:t>Candidate Eye Regions </a:t>
            </a:r>
            <a:r>
              <a:rPr lang="en-US" dirty="0" smtClean="0"/>
              <a:t>Selection</a:t>
            </a:r>
          </a:p>
          <a:p>
            <a:pPr lvl="1"/>
            <a:r>
              <a:rPr lang="en-US" dirty="0"/>
              <a:t>Driver’s Eyes </a:t>
            </a:r>
            <a:r>
              <a:rPr lang="en-US" dirty="0" smtClean="0"/>
              <a:t>Detection</a:t>
            </a:r>
          </a:p>
          <a:p>
            <a:pPr lvl="1"/>
            <a:r>
              <a:rPr lang="en-US" dirty="0"/>
              <a:t>Drowsiness Level Computation</a:t>
            </a:r>
            <a:endParaRPr lang="en-US" dirty="0" smtClean="0"/>
          </a:p>
          <a:p>
            <a:r>
              <a:rPr lang="en-US" dirty="0"/>
              <a:t>Experimental </a:t>
            </a:r>
            <a:r>
              <a:rPr lang="en-US" dirty="0" smtClean="0"/>
              <a:t>trials</a:t>
            </a:r>
          </a:p>
          <a:p>
            <a:r>
              <a:rPr lang="en-US" dirty="0"/>
              <a:t>Conclusion </a:t>
            </a:r>
            <a:endParaRPr lang="en-US" dirty="0" smtClean="0"/>
          </a:p>
          <a:p>
            <a:r>
              <a:rPr lang="en-US" dirty="0"/>
              <a:t>Limitations &amp; Future Work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BEA7-3950-43B1-9135-5CDA171094C8}" type="slidenum">
              <a:rPr lang="en-US" smtClean="0"/>
              <a:pPr/>
              <a:t>3</a:t>
            </a:fld>
            <a:r>
              <a:rPr lang="en-US" smtClean="0"/>
              <a:t> / 20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2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Motivation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3400" y="1775191"/>
            <a:ext cx="8153400" cy="4320809"/>
          </a:xfrm>
        </p:spPr>
        <p:txBody>
          <a:bodyPr>
            <a:normAutofit fontScale="92500"/>
          </a:bodyPr>
          <a:lstStyle/>
          <a:p>
            <a:r>
              <a:rPr lang="en-US" altLang="zh-TW" dirty="0" smtClean="0"/>
              <a:t>10-20% of all European traffic accidents are due to the diminished level of attention caused by fatigue.</a:t>
            </a:r>
          </a:p>
          <a:p>
            <a:r>
              <a:rPr lang="en-US" altLang="zh-TW" dirty="0" smtClean="0"/>
              <a:t>In the trucking industry about 60% of vehicular accidents are related to driver hypo-vigilance. [1]</a:t>
            </a:r>
          </a:p>
          <a:p>
            <a:r>
              <a:rPr lang="en-US" altLang="zh-TW" dirty="0" smtClean="0"/>
              <a:t>Automotive has gained several benefit from the Ambient Intelligent researches involving the development of sensors and hardware devices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BEA7-3950-43B1-9135-5CDA171094C8}" type="slidenum">
              <a:rPr lang="en-US" smtClean="0"/>
              <a:pPr/>
              <a:t>4</a:t>
            </a:fld>
            <a:r>
              <a:rPr lang="en-US" smtClean="0"/>
              <a:t> / 20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048000" y="6172200"/>
            <a:ext cx="5100315" cy="579119"/>
          </a:xfrm>
        </p:spPr>
        <p:txBody>
          <a:bodyPr/>
          <a:lstStyle/>
          <a:p>
            <a:r>
              <a:rPr lang="en-US" dirty="0" smtClean="0"/>
              <a:t>[1] Awake </a:t>
            </a:r>
            <a:r>
              <a:rPr lang="en-US" dirty="0"/>
              <a:t>Consortium (IST 2000-28062), System for effective </a:t>
            </a:r>
            <a:r>
              <a:rPr lang="en-US" dirty="0" smtClean="0"/>
              <a:t>assessment of  </a:t>
            </a:r>
          </a:p>
          <a:p>
            <a:r>
              <a:rPr lang="en-US" dirty="0"/>
              <a:t> </a:t>
            </a:r>
            <a:r>
              <a:rPr lang="en-US" dirty="0" smtClean="0"/>
              <a:t>     driver </a:t>
            </a:r>
            <a:r>
              <a:rPr lang="en-US" dirty="0"/>
              <a:t>vigilance and warning according to traffic risk </a:t>
            </a:r>
            <a:r>
              <a:rPr lang="en-US" dirty="0" smtClean="0"/>
              <a:t>estimation (AWAKE</a:t>
            </a:r>
            <a:r>
              <a:rPr lang="en-US" dirty="0"/>
              <a:t>),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Sep </a:t>
            </a:r>
            <a:r>
              <a:rPr lang="en-US" dirty="0"/>
              <a:t>2001–2004 [Online], available: http://www.awake-eu.org</a:t>
            </a:r>
          </a:p>
        </p:txBody>
      </p:sp>
    </p:spTree>
    <p:extLst>
      <p:ext uri="{BB962C8B-B14F-4D97-AF65-F5344CB8AC3E}">
        <p14:creationId xmlns:p14="http://schemas.microsoft.com/office/powerpoint/2010/main" val="71239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Related works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</a:t>
            </a:r>
            <a:r>
              <a:rPr lang="en-US" dirty="0" smtClean="0"/>
              <a:t>technique categories for </a:t>
            </a:r>
            <a:r>
              <a:rPr lang="en-US" dirty="0"/>
              <a:t>preventing driver’s </a:t>
            </a:r>
            <a:r>
              <a:rPr lang="en-US" dirty="0" smtClean="0"/>
              <a:t>drowsiness [2]</a:t>
            </a:r>
          </a:p>
          <a:p>
            <a:pPr lvl="1"/>
            <a:r>
              <a:rPr lang="en-US" dirty="0"/>
              <a:t>Readiness-to-perform and fitness-for-duty </a:t>
            </a:r>
            <a:r>
              <a:rPr lang="en-US" dirty="0" smtClean="0"/>
              <a:t>technologies </a:t>
            </a:r>
          </a:p>
          <a:p>
            <a:pPr lvl="1"/>
            <a:r>
              <a:rPr lang="en-US" dirty="0" smtClean="0"/>
              <a:t>Mathematical models of dynamics alertness</a:t>
            </a:r>
          </a:p>
          <a:p>
            <a:pPr lvl="1"/>
            <a:r>
              <a:rPr lang="en-US" dirty="0" smtClean="0"/>
              <a:t>Vehicle-based </a:t>
            </a:r>
            <a:r>
              <a:rPr lang="en-US" dirty="0"/>
              <a:t>performance </a:t>
            </a:r>
            <a:r>
              <a:rPr lang="en-US" dirty="0" smtClean="0"/>
              <a:t>technologies</a:t>
            </a:r>
          </a:p>
          <a:p>
            <a:pPr lvl="2"/>
            <a:r>
              <a:rPr lang="en-US" dirty="0"/>
              <a:t>The lateral position</a:t>
            </a:r>
          </a:p>
          <a:p>
            <a:pPr lvl="2"/>
            <a:r>
              <a:rPr lang="en-US" dirty="0"/>
              <a:t>Steering wheel movements</a:t>
            </a:r>
          </a:p>
          <a:p>
            <a:pPr lvl="2"/>
            <a:r>
              <a:rPr lang="en-US" dirty="0"/>
              <a:t>time-to-line </a:t>
            </a:r>
            <a:r>
              <a:rPr lang="en-US" dirty="0" smtClean="0"/>
              <a:t>crossing</a:t>
            </a:r>
          </a:p>
          <a:p>
            <a:pPr lvl="1"/>
            <a:r>
              <a:rPr lang="en-US" dirty="0" smtClean="0"/>
              <a:t>Real-time </a:t>
            </a:r>
            <a:r>
              <a:rPr lang="en-US" dirty="0"/>
              <a:t>technologies for monitoring driver’s </a:t>
            </a:r>
            <a:r>
              <a:rPr lang="en-US" dirty="0" smtClean="0"/>
              <a:t>status</a:t>
            </a:r>
          </a:p>
          <a:p>
            <a:pPr lvl="2"/>
            <a:r>
              <a:rPr lang="en-US" dirty="0" smtClean="0"/>
              <a:t>Intrusive monitoring systems</a:t>
            </a:r>
          </a:p>
          <a:p>
            <a:pPr lvl="2"/>
            <a:r>
              <a:rPr lang="en-US" dirty="0" smtClean="0"/>
              <a:t>Non-intrusive </a:t>
            </a:r>
            <a:r>
              <a:rPr lang="en-US" dirty="0"/>
              <a:t>monitoring </a:t>
            </a:r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BEA7-3950-43B1-9135-5CDA171094C8}" type="slidenum">
              <a:rPr lang="en-US" smtClean="0"/>
              <a:pPr/>
              <a:t>5</a:t>
            </a:fld>
            <a:r>
              <a:rPr lang="en-US" smtClean="0"/>
              <a:t> / 20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640596" y="6096000"/>
            <a:ext cx="5507719" cy="655319"/>
          </a:xfrm>
        </p:spPr>
        <p:txBody>
          <a:bodyPr/>
          <a:lstStyle/>
          <a:p>
            <a:r>
              <a:rPr lang="en-US" dirty="0" smtClean="0"/>
              <a:t>[2] </a:t>
            </a:r>
            <a:r>
              <a:rPr lang="en-US" dirty="0"/>
              <a:t>Hartley L, </a:t>
            </a:r>
            <a:r>
              <a:rPr lang="en-US" dirty="0" err="1"/>
              <a:t>Horberry</a:t>
            </a:r>
            <a:r>
              <a:rPr lang="en-US" dirty="0"/>
              <a:t> T, </a:t>
            </a:r>
            <a:r>
              <a:rPr lang="en-US" dirty="0" err="1"/>
              <a:t>Mabbott</a:t>
            </a:r>
            <a:r>
              <a:rPr lang="en-US" dirty="0"/>
              <a:t> N, Krueger G (2000) Review </a:t>
            </a:r>
            <a:r>
              <a:rPr lang="en-US" dirty="0" smtClean="0"/>
              <a:t>of fatigue </a:t>
            </a:r>
            <a:r>
              <a:rPr lang="en-US" dirty="0"/>
              <a:t>detection and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prediction </a:t>
            </a:r>
            <a:r>
              <a:rPr lang="en-US" dirty="0"/>
              <a:t>technologies. National </a:t>
            </a:r>
            <a:r>
              <a:rPr lang="en-US" dirty="0" smtClean="0"/>
              <a:t>Road Transport </a:t>
            </a:r>
            <a:r>
              <a:rPr lang="en-US" dirty="0"/>
              <a:t>Commission report 642(54469)</a:t>
            </a:r>
          </a:p>
        </p:txBody>
      </p:sp>
    </p:spTree>
    <p:extLst>
      <p:ext uri="{BB962C8B-B14F-4D97-AF65-F5344CB8AC3E}">
        <p14:creationId xmlns:p14="http://schemas.microsoft.com/office/powerpoint/2010/main" val="184395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Related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accurate techniques are based on physiological </a:t>
            </a:r>
            <a:r>
              <a:rPr lang="en-US" dirty="0" smtClean="0"/>
              <a:t>measures</a:t>
            </a:r>
          </a:p>
          <a:p>
            <a:pPr lvl="1"/>
            <a:r>
              <a:rPr lang="en-US" dirty="0"/>
              <a:t>Brain waves</a:t>
            </a:r>
          </a:p>
          <a:p>
            <a:pPr lvl="1"/>
            <a:r>
              <a:rPr lang="en-US" dirty="0"/>
              <a:t>Heart rate</a:t>
            </a:r>
          </a:p>
          <a:p>
            <a:pPr lvl="1"/>
            <a:r>
              <a:rPr lang="en-US"/>
              <a:t>Pulse </a:t>
            </a:r>
            <a:r>
              <a:rPr lang="en-US" smtClean="0"/>
              <a:t>rate</a:t>
            </a:r>
            <a:endParaRPr lang="en-US" dirty="0" smtClean="0"/>
          </a:p>
          <a:p>
            <a:r>
              <a:rPr lang="en-US" dirty="0" smtClean="0"/>
              <a:t>Causing annoyance due to require electrodes </a:t>
            </a:r>
            <a:r>
              <a:rPr lang="en-US" dirty="0"/>
              <a:t>to be attached to the </a:t>
            </a:r>
            <a:r>
              <a:rPr lang="en-US" dirty="0" smtClean="0"/>
              <a:t>drivers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BEA7-3950-43B1-9135-5CDA171094C8}" type="slidenum">
              <a:rPr lang="en-US" smtClean="0"/>
              <a:pPr/>
              <a:t>6</a:t>
            </a:fld>
            <a:r>
              <a:rPr lang="en-US" smtClean="0"/>
              <a:t> /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24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Drowsiness Monitoring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non-intrusive</a:t>
            </a:r>
            <a:r>
              <a:rPr lang="en-US" dirty="0"/>
              <a:t>, real-time </a:t>
            </a:r>
            <a:r>
              <a:rPr lang="en-US" dirty="0" smtClean="0"/>
              <a:t>drowsiness detection system.</a:t>
            </a:r>
          </a:p>
          <a:p>
            <a:r>
              <a:rPr lang="en-US" dirty="0" smtClean="0"/>
              <a:t>Using FPGA instead of ASIC of DSP</a:t>
            </a:r>
          </a:p>
          <a:p>
            <a:pPr lvl="1"/>
            <a:r>
              <a:rPr lang="en-US" dirty="0"/>
              <a:t>Re-programmability</a:t>
            </a:r>
          </a:p>
          <a:p>
            <a:pPr lvl="1"/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Costs</a:t>
            </a:r>
          </a:p>
          <a:p>
            <a:r>
              <a:rPr lang="en-US" dirty="0" smtClean="0"/>
              <a:t>IR camera</a:t>
            </a:r>
          </a:p>
          <a:p>
            <a:pPr lvl="1"/>
            <a:r>
              <a:rPr lang="en-US" dirty="0" smtClean="0"/>
              <a:t>Low </a:t>
            </a:r>
            <a:r>
              <a:rPr lang="en-US" dirty="0"/>
              <a:t>light </a:t>
            </a:r>
            <a:r>
              <a:rPr lang="en-US" dirty="0" smtClean="0"/>
              <a:t>conditions</a:t>
            </a:r>
          </a:p>
          <a:p>
            <a:pPr lvl="1"/>
            <a:r>
              <a:rPr lang="en-US" dirty="0" smtClean="0"/>
              <a:t>‘‘Bright </a:t>
            </a:r>
            <a:r>
              <a:rPr lang="en-US" dirty="0"/>
              <a:t>pupil’’ </a:t>
            </a:r>
            <a:r>
              <a:rPr lang="en-US" dirty="0" smtClean="0"/>
              <a:t>phenomenon to detect the eyes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BEA7-3950-43B1-9135-5CDA171094C8}" type="slidenum">
              <a:rPr lang="en-US" smtClean="0"/>
              <a:pPr/>
              <a:t>7</a:t>
            </a:fld>
            <a:r>
              <a:rPr lang="en-US" smtClean="0"/>
              <a:t> /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23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PERCLOS </a:t>
            </a:r>
            <a:r>
              <a:rPr lang="en-US" dirty="0" smtClean="0"/>
              <a:t>(Percentage of Eye Closure) </a:t>
            </a:r>
            <a:endParaRPr lang="en-US" dirty="0"/>
          </a:p>
          <a:p>
            <a:r>
              <a:rPr lang="en-US" dirty="0" smtClean="0"/>
              <a:t>The driver eyes </a:t>
            </a:r>
            <a:r>
              <a:rPr lang="en-US" dirty="0"/>
              <a:t>are closed more</a:t>
            </a:r>
            <a:r>
              <a:rPr lang="en-US" dirty="0" smtClean="0"/>
              <a:t> </a:t>
            </a:r>
            <a:r>
              <a:rPr lang="en-US" dirty="0"/>
              <a:t>than 80% within a specified </a:t>
            </a:r>
            <a:r>
              <a:rPr lang="en-US" dirty="0" smtClean="0"/>
              <a:t>time interval is defined as drowsiness. [3]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Drowsiness Monitoring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BEA7-3950-43B1-9135-5CDA171094C8}" type="slidenum">
              <a:rPr lang="en-US" smtClean="0"/>
              <a:pPr/>
              <a:t>8</a:t>
            </a:fld>
            <a:r>
              <a:rPr lang="en-US" smtClean="0"/>
              <a:t> / 20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0"/>
            <a:ext cx="7385407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583871" y="5638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40596" y="6019800"/>
            <a:ext cx="5507719" cy="731519"/>
          </a:xfrm>
        </p:spPr>
        <p:txBody>
          <a:bodyPr/>
          <a:lstStyle/>
          <a:p>
            <a:r>
              <a:rPr lang="en-US" dirty="0" smtClean="0"/>
              <a:t>[3] W</a:t>
            </a:r>
            <a:r>
              <a:rPr lang="en-US" dirty="0"/>
              <a:t>. W. </a:t>
            </a:r>
            <a:r>
              <a:rPr lang="en-US" dirty="0" err="1"/>
              <a:t>Wierwille</a:t>
            </a:r>
            <a:r>
              <a:rPr lang="en-US" dirty="0"/>
              <a:t>: Historical perspective on slow eyelid closure: </a:t>
            </a:r>
            <a:r>
              <a:rPr lang="en-US" dirty="0" smtClean="0"/>
              <a:t>Whence PERCLOS</a:t>
            </a:r>
            <a:r>
              <a:rPr lang="en-US" dirty="0"/>
              <a:t>?,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In </a:t>
            </a:r>
            <a:r>
              <a:rPr lang="en-US" dirty="0"/>
              <a:t>Technical Proceedings Ocular Measures of Driver </a:t>
            </a:r>
            <a:r>
              <a:rPr lang="en-US" dirty="0" smtClean="0"/>
              <a:t>Alertness Conference</a:t>
            </a:r>
            <a:r>
              <a:rPr lang="en-US" dirty="0"/>
              <a:t>, Federal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Highway </a:t>
            </a:r>
            <a:r>
              <a:rPr lang="en-US" dirty="0"/>
              <a:t>Admin., Office Motor Carrier </a:t>
            </a:r>
            <a:r>
              <a:rPr lang="en-US" dirty="0" smtClean="0"/>
              <a:t>Highway Safety</a:t>
            </a:r>
            <a:r>
              <a:rPr lang="en-US" dirty="0"/>
              <a:t>, R. J. Carroll Ed. Washington,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D.C</a:t>
            </a:r>
            <a:r>
              <a:rPr lang="en-US" dirty="0"/>
              <a:t>., FHWA Tech. Rep. </a:t>
            </a:r>
            <a:r>
              <a:rPr lang="en-US" dirty="0" smtClean="0"/>
              <a:t>No. MC-99-136</a:t>
            </a:r>
            <a:r>
              <a:rPr lang="en-US" dirty="0"/>
              <a:t>, 1999</a:t>
            </a:r>
          </a:p>
        </p:txBody>
      </p:sp>
    </p:spTree>
    <p:extLst>
      <p:ext uri="{BB962C8B-B14F-4D97-AF65-F5344CB8AC3E}">
        <p14:creationId xmlns:p14="http://schemas.microsoft.com/office/powerpoint/2010/main" val="4688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5.20231E-7 L 0.62917 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 Regions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096" y="1446669"/>
            <a:ext cx="5580904" cy="434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BEA7-3950-43B1-9135-5CDA171094C8}" type="slidenum">
              <a:rPr lang="en-US" smtClean="0"/>
              <a:pPr/>
              <a:t>9</a:t>
            </a:fld>
            <a:r>
              <a:rPr lang="en-US" smtClean="0"/>
              <a:t> / 20</a:t>
            </a:r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76" y="1558573"/>
            <a:ext cx="2548523" cy="171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ttp://t1.gstatic.com/images?q=tbn:ANd9GcT7QOZTSUtfRQhZCdxq0Yi9UvPdD888lBkqriZnCOBVAGlD6GEMQQ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8" t="7806" r="13343" b="12437"/>
          <a:stretch/>
        </p:blipFill>
        <p:spPr bwMode="auto">
          <a:xfrm>
            <a:off x="2729633" y="1851450"/>
            <a:ext cx="833463" cy="5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76" y="3284621"/>
            <a:ext cx="2548523" cy="181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74" y="5102947"/>
            <a:ext cx="2548525" cy="1574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0316" y="4306669"/>
            <a:ext cx="3142504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“Bright Pupil”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Threshold Operation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896" y="6096000"/>
            <a:ext cx="3142504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Clipping &amp; Morphological Operation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3505200"/>
            <a:ext cx="1447800" cy="801469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3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38728E-6 L 0.04583 -1.38728E-6 C 0.06614 -1.38728E-6 0.09166 0.04439 0.09166 0.08116 L 0.09166 0.16301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8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67 0.16301 L 0.08941 0.2554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62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46821E-6 L -0.00226 -0.4915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24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2" grpId="0"/>
      <p:bldP spid="12" grpId="1"/>
      <p:bldP spid="6" grpId="0" animBg="1"/>
      <p:bldP spid="6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1245</TotalTime>
  <Words>1355</Words>
  <Application>Microsoft Office PowerPoint</Application>
  <PresentationFormat>On-screen Show (4:3)</PresentationFormat>
  <Paragraphs>216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Module</vt:lpstr>
      <vt:lpstr>A Real-time Non-intrusive FPGA-based Drowsiness Detection System </vt:lpstr>
      <vt:lpstr>Overview</vt:lpstr>
      <vt:lpstr>Agenda</vt:lpstr>
      <vt:lpstr>Motivation</vt:lpstr>
      <vt:lpstr>Related works</vt:lpstr>
      <vt:lpstr>Related works</vt:lpstr>
      <vt:lpstr>Drowsiness Monitoring System</vt:lpstr>
      <vt:lpstr>Drowsiness Monitoring System</vt:lpstr>
      <vt:lpstr>Eye Regions Segmentation</vt:lpstr>
      <vt:lpstr>Candidate Eye Regions Selection</vt:lpstr>
      <vt:lpstr>Driver’s Eyes Detection</vt:lpstr>
      <vt:lpstr>Driver’s Eyes Detection</vt:lpstr>
      <vt:lpstr>Drowsiness Level Computation</vt:lpstr>
      <vt:lpstr>Experimental Devices</vt:lpstr>
      <vt:lpstr>Experimental Devices</vt:lpstr>
      <vt:lpstr>Experimental Trials</vt:lpstr>
      <vt:lpstr>Experimental Trials (cont.)</vt:lpstr>
      <vt:lpstr>Experimental Trials Result</vt:lpstr>
      <vt:lpstr>Conclusion </vt:lpstr>
      <vt:lpstr>Limitations &amp; Future Work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Chang, Chih-Chiang</dc:creator>
  <cp:lastModifiedBy>Chang, Chih-Chiang</cp:lastModifiedBy>
  <cp:revision>23</cp:revision>
  <dcterms:created xsi:type="dcterms:W3CDTF">2011-10-18T18:29:07Z</dcterms:created>
  <dcterms:modified xsi:type="dcterms:W3CDTF">2011-10-19T21:23:04Z</dcterms:modified>
</cp:coreProperties>
</file>