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6" r:id="rId3"/>
    <p:sldId id="309" r:id="rId4"/>
    <p:sldId id="262" r:id="rId5"/>
    <p:sldId id="305" r:id="rId6"/>
    <p:sldId id="266" r:id="rId7"/>
    <p:sldId id="307" r:id="rId8"/>
    <p:sldId id="265" r:id="rId9"/>
    <p:sldId id="273" r:id="rId10"/>
    <p:sldId id="281" r:id="rId11"/>
    <p:sldId id="282" r:id="rId12"/>
    <p:sldId id="283" r:id="rId13"/>
    <p:sldId id="29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9506B-667D-4788-852C-C88CC98888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D6C2D-45FF-457E-B607-E9A94A17151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Memory</a:t>
          </a:r>
          <a:endParaRPr lang="en-US" b="1" dirty="0"/>
        </a:p>
      </dgm:t>
    </dgm:pt>
    <dgm:pt modelId="{DE67ED4F-DC47-4E6D-98AE-394013941437}" type="parTrans" cxnId="{155BC904-3BA9-4526-8205-D1A6003D359E}">
      <dgm:prSet/>
      <dgm:spPr/>
      <dgm:t>
        <a:bodyPr/>
        <a:lstStyle/>
        <a:p>
          <a:endParaRPr lang="en-US"/>
        </a:p>
      </dgm:t>
    </dgm:pt>
    <dgm:pt modelId="{ED0DFACF-7FD5-4E37-B9A8-BE9824C867A0}" type="sibTrans" cxnId="{155BC904-3BA9-4526-8205-D1A6003D359E}">
      <dgm:prSet/>
      <dgm:spPr/>
      <dgm:t>
        <a:bodyPr/>
        <a:lstStyle/>
        <a:p>
          <a:endParaRPr lang="en-US"/>
        </a:p>
      </dgm:t>
    </dgm:pt>
    <dgm:pt modelId="{76865E8B-D34B-4F24-8B0D-F14DCEAEA34D}" type="pres">
      <dgm:prSet presAssocID="{75A9506B-667D-4788-852C-C88CC9888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A583F-D2AF-4A60-9CC2-F9EE4F5BA77C}" type="pres">
      <dgm:prSet presAssocID="{33BD6C2D-45FF-457E-B607-E9A94A17151A}" presName="node" presStyleLbl="node1" presStyleIdx="0" presStyleCnt="1" custLinFactNeighborX="-49" custLinFactNeighborY="-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BC904-3BA9-4526-8205-D1A6003D359E}" srcId="{75A9506B-667D-4788-852C-C88CC9888810}" destId="{33BD6C2D-45FF-457E-B607-E9A94A17151A}" srcOrd="0" destOrd="0" parTransId="{DE67ED4F-DC47-4E6D-98AE-394013941437}" sibTransId="{ED0DFACF-7FD5-4E37-B9A8-BE9824C867A0}"/>
    <dgm:cxn modelId="{D67B4D85-3896-43D0-89D2-A8CD56318491}" type="presOf" srcId="{75A9506B-667D-4788-852C-C88CC9888810}" destId="{76865E8B-D34B-4F24-8B0D-F14DCEAEA34D}" srcOrd="0" destOrd="0" presId="urn:microsoft.com/office/officeart/2005/8/layout/process1"/>
    <dgm:cxn modelId="{42D407B5-4888-4CB0-9A66-195B867707D4}" type="presOf" srcId="{33BD6C2D-45FF-457E-B607-E9A94A17151A}" destId="{6EFA583F-D2AF-4A60-9CC2-F9EE4F5BA77C}" srcOrd="0" destOrd="0" presId="urn:microsoft.com/office/officeart/2005/8/layout/process1"/>
    <dgm:cxn modelId="{E2E4D633-40C4-4F4A-A227-1B83BB9A2833}" type="presParOf" srcId="{76865E8B-D34B-4F24-8B0D-F14DCEAEA34D}" destId="{6EFA583F-D2AF-4A60-9CC2-F9EE4F5BA77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1FD15-29B8-480D-883B-97DB632324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DBEE8-CC30-4463-95CD-EAA4C9C7DB8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 smtClean="0"/>
            <a:t>FPGA</a:t>
          </a:r>
          <a:endParaRPr lang="en-US" dirty="0"/>
        </a:p>
      </dgm:t>
    </dgm:pt>
    <dgm:pt modelId="{841F4D01-B684-4982-83C3-59F2397ACFCB}" type="parTrans" cxnId="{E3B74F93-222D-439B-8DE3-5FB677DBFD0A}">
      <dgm:prSet/>
      <dgm:spPr/>
      <dgm:t>
        <a:bodyPr/>
        <a:lstStyle/>
        <a:p>
          <a:endParaRPr lang="en-US"/>
        </a:p>
      </dgm:t>
    </dgm:pt>
    <dgm:pt modelId="{B3DBA480-EFCF-4537-B45D-8425844C3B99}" type="sibTrans" cxnId="{E3B74F93-222D-439B-8DE3-5FB677DBFD0A}">
      <dgm:prSet/>
      <dgm:spPr/>
      <dgm:t>
        <a:bodyPr/>
        <a:lstStyle/>
        <a:p>
          <a:endParaRPr lang="en-US"/>
        </a:p>
      </dgm:t>
    </dgm:pt>
    <dgm:pt modelId="{6F3121EB-07DD-4B0D-B2AB-5F6D44002D6B}" type="pres">
      <dgm:prSet presAssocID="{0DF1FD15-29B8-480D-883B-97DB632324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371E9-EF67-40EB-8E63-D4CD74CF690C}" type="pres">
      <dgm:prSet presAssocID="{16ADBEE8-CC30-4463-95CD-EAA4C9C7DB84}" presName="node" presStyleLbl="node1" presStyleIdx="0" presStyleCnt="1" custLinFactNeighborX="-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0208B-4560-47DD-A1B6-7BD2B4C45812}" type="presOf" srcId="{0DF1FD15-29B8-480D-883B-97DB63232411}" destId="{6F3121EB-07DD-4B0D-B2AB-5F6D44002D6B}" srcOrd="0" destOrd="0" presId="urn:microsoft.com/office/officeart/2005/8/layout/process1"/>
    <dgm:cxn modelId="{E3B74F93-222D-439B-8DE3-5FB677DBFD0A}" srcId="{0DF1FD15-29B8-480D-883B-97DB63232411}" destId="{16ADBEE8-CC30-4463-95CD-EAA4C9C7DB84}" srcOrd="0" destOrd="0" parTransId="{841F4D01-B684-4982-83C3-59F2397ACFCB}" sibTransId="{B3DBA480-EFCF-4537-B45D-8425844C3B99}"/>
    <dgm:cxn modelId="{41E472FE-DC73-4A0A-83BF-35DF31131C8E}" type="presOf" srcId="{16ADBEE8-CC30-4463-95CD-EAA4C9C7DB84}" destId="{56B371E9-EF67-40EB-8E63-D4CD74CF690C}" srcOrd="0" destOrd="0" presId="urn:microsoft.com/office/officeart/2005/8/layout/process1"/>
    <dgm:cxn modelId="{9418DD5F-F46A-4DB8-BCF1-35265A223BAF}" type="presParOf" srcId="{6F3121EB-07DD-4B0D-B2AB-5F6D44002D6B}" destId="{56B371E9-EF67-40EB-8E63-D4CD74CF690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03D7-CBAD-46AF-8D91-5FB4DC1749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A3688-6F9D-4C53-A469-D8227099DA7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Processor</a:t>
          </a:r>
          <a:endParaRPr lang="en-US" b="1" dirty="0"/>
        </a:p>
      </dgm:t>
    </dgm:pt>
    <dgm:pt modelId="{48F6092D-74FD-4851-A0C2-40F5492047FE}" type="parTrans" cxnId="{6FD851F6-34CF-47B4-A65A-FBAD4C90BEDE}">
      <dgm:prSet/>
      <dgm:spPr/>
      <dgm:t>
        <a:bodyPr/>
        <a:lstStyle/>
        <a:p>
          <a:endParaRPr lang="en-US"/>
        </a:p>
      </dgm:t>
    </dgm:pt>
    <dgm:pt modelId="{0DC1347C-BD4E-45F0-8CD3-899463236CFB}" type="sibTrans" cxnId="{6FD851F6-34CF-47B4-A65A-FBAD4C90BEDE}">
      <dgm:prSet/>
      <dgm:spPr/>
      <dgm:t>
        <a:bodyPr/>
        <a:lstStyle/>
        <a:p>
          <a:endParaRPr lang="en-US"/>
        </a:p>
      </dgm:t>
    </dgm:pt>
    <dgm:pt modelId="{849C072B-F65A-4C24-81A4-6F76658A08DA}" type="pres">
      <dgm:prSet presAssocID="{3A0503D7-CBAD-46AF-8D91-5FB4DC1749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75253-4C11-4C6A-B19D-D18B8E9CDCD4}" type="pres">
      <dgm:prSet presAssocID="{4E6A3688-6F9D-4C53-A469-D8227099DA7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851F6-34CF-47B4-A65A-FBAD4C90BEDE}" srcId="{3A0503D7-CBAD-46AF-8D91-5FB4DC174957}" destId="{4E6A3688-6F9D-4C53-A469-D8227099DA77}" srcOrd="0" destOrd="0" parTransId="{48F6092D-74FD-4851-A0C2-40F5492047FE}" sibTransId="{0DC1347C-BD4E-45F0-8CD3-899463236CFB}"/>
    <dgm:cxn modelId="{4E24BB22-F969-4B9F-B3E9-9A65EC3B0278}" type="presOf" srcId="{4E6A3688-6F9D-4C53-A469-D8227099DA77}" destId="{17275253-4C11-4C6A-B19D-D18B8E9CDCD4}" srcOrd="0" destOrd="0" presId="urn:microsoft.com/office/officeart/2005/8/layout/process1"/>
    <dgm:cxn modelId="{8C3D8A9E-315F-428C-89E5-FA37E69F8F4E}" type="presOf" srcId="{3A0503D7-CBAD-46AF-8D91-5FB4DC174957}" destId="{849C072B-F65A-4C24-81A4-6F76658A08DA}" srcOrd="0" destOrd="0" presId="urn:microsoft.com/office/officeart/2005/8/layout/process1"/>
    <dgm:cxn modelId="{8FFC373A-5B8F-45BC-85DF-98675E3A171E}" type="presParOf" srcId="{849C072B-F65A-4C24-81A4-6F76658A08DA}" destId="{17275253-4C11-4C6A-B19D-D18B8E9CDC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F73080-05AE-4812-A8E8-871F61B725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1FAD2-1834-48AC-990F-AE1C98F09F2B}">
      <dgm:prSet phldrT="[Text]"/>
      <dgm:spPr/>
      <dgm:t>
        <a:bodyPr/>
        <a:lstStyle/>
        <a:p>
          <a:r>
            <a:rPr lang="en-US" dirty="0" smtClean="0"/>
            <a:t>Execution modes</a:t>
          </a:r>
          <a:endParaRPr lang="en-US" dirty="0"/>
        </a:p>
      </dgm:t>
    </dgm:pt>
    <dgm:pt modelId="{44C6984A-1141-4C3D-8D8F-B27DE4C10F6E}" type="parTrans" cxnId="{88F195FF-A82E-45E9-928D-EBA923D74E3C}">
      <dgm:prSet/>
      <dgm:spPr/>
      <dgm:t>
        <a:bodyPr/>
        <a:lstStyle/>
        <a:p>
          <a:endParaRPr lang="en-US"/>
        </a:p>
      </dgm:t>
    </dgm:pt>
    <dgm:pt modelId="{2C7740F8-73BD-46B1-A3ED-7C816B5295A8}" type="sibTrans" cxnId="{88F195FF-A82E-45E9-928D-EBA923D74E3C}">
      <dgm:prSet/>
      <dgm:spPr/>
      <dgm:t>
        <a:bodyPr/>
        <a:lstStyle/>
        <a:p>
          <a:endParaRPr lang="en-US"/>
        </a:p>
      </dgm:t>
    </dgm:pt>
    <dgm:pt modelId="{09A64DEF-095C-47A5-A961-3A72AD3827B5}">
      <dgm:prSet phldrT="[Text]"/>
      <dgm:spPr/>
      <dgm:t>
        <a:bodyPr/>
        <a:lstStyle/>
        <a:p>
          <a:r>
            <a:rPr lang="en-US" dirty="0" smtClean="0"/>
            <a:t>Key/ data sizes</a:t>
          </a:r>
          <a:endParaRPr lang="en-US" dirty="0"/>
        </a:p>
      </dgm:t>
    </dgm:pt>
    <dgm:pt modelId="{0949680D-8B28-4717-A3EC-49A3918B3915}" type="parTrans" cxnId="{8FBB430A-DC19-4DFE-B113-D205E88FBC84}">
      <dgm:prSet/>
      <dgm:spPr/>
      <dgm:t>
        <a:bodyPr/>
        <a:lstStyle/>
        <a:p>
          <a:endParaRPr lang="en-US"/>
        </a:p>
      </dgm:t>
    </dgm:pt>
    <dgm:pt modelId="{6CBDB062-0B7A-4128-9C40-849BBC320EF8}" type="sibTrans" cxnId="{8FBB430A-DC19-4DFE-B113-D205E88FBC84}">
      <dgm:prSet/>
      <dgm:spPr/>
      <dgm:t>
        <a:bodyPr/>
        <a:lstStyle/>
        <a:p>
          <a:endParaRPr lang="en-US"/>
        </a:p>
      </dgm:t>
    </dgm:pt>
    <dgm:pt modelId="{DE3DDD5F-FB05-43F0-BC9D-D3D007DBB65D}">
      <dgm:prSet phldrT="[Text]"/>
      <dgm:spPr/>
      <dgm:t>
        <a:bodyPr/>
        <a:lstStyle/>
        <a:p>
          <a:r>
            <a:rPr lang="en-US" dirty="0" smtClean="0"/>
            <a:t>Architectural Modes</a:t>
          </a:r>
          <a:endParaRPr lang="en-US" dirty="0"/>
        </a:p>
      </dgm:t>
    </dgm:pt>
    <dgm:pt modelId="{914DBBCC-39DD-40BF-8E58-0FC5DA96EDB6}" type="sibTrans" cxnId="{4DA0F6FC-6044-4D7B-BB93-761485E70C1D}">
      <dgm:prSet/>
      <dgm:spPr/>
      <dgm:t>
        <a:bodyPr/>
        <a:lstStyle/>
        <a:p>
          <a:endParaRPr lang="en-US"/>
        </a:p>
      </dgm:t>
    </dgm:pt>
    <dgm:pt modelId="{BB413E9E-CD3B-4AB0-97AE-8990393B0DEB}" type="parTrans" cxnId="{4DA0F6FC-6044-4D7B-BB93-761485E70C1D}">
      <dgm:prSet/>
      <dgm:spPr/>
      <dgm:t>
        <a:bodyPr/>
        <a:lstStyle/>
        <a:p>
          <a:endParaRPr lang="en-US"/>
        </a:p>
      </dgm:t>
    </dgm:pt>
    <dgm:pt modelId="{63401CC6-7185-4218-BB72-E2F378897CF4}">
      <dgm:prSet phldrT="[Text]"/>
      <dgm:spPr/>
      <dgm:t>
        <a:bodyPr/>
        <a:lstStyle/>
        <a:p>
          <a:r>
            <a:rPr lang="en-US" dirty="0" smtClean="0"/>
            <a:t>Algorithm parameters</a:t>
          </a:r>
          <a:endParaRPr lang="en-US" dirty="0"/>
        </a:p>
      </dgm:t>
    </dgm:pt>
    <dgm:pt modelId="{B8F29471-DFB9-4420-84AB-69FB0B2D54E7}" type="parTrans" cxnId="{D656B2BD-15FF-4B47-A3A3-5389921684DA}">
      <dgm:prSet/>
      <dgm:spPr/>
      <dgm:t>
        <a:bodyPr/>
        <a:lstStyle/>
        <a:p>
          <a:endParaRPr lang="en-US"/>
        </a:p>
      </dgm:t>
    </dgm:pt>
    <dgm:pt modelId="{5163C2DE-CA83-4CCE-9546-DB15D5383066}" type="sibTrans" cxnId="{D656B2BD-15FF-4B47-A3A3-5389921684DA}">
      <dgm:prSet/>
      <dgm:spPr/>
      <dgm:t>
        <a:bodyPr/>
        <a:lstStyle/>
        <a:p>
          <a:endParaRPr lang="en-US"/>
        </a:p>
      </dgm:t>
    </dgm:pt>
    <dgm:pt modelId="{34EFDF27-BF07-41B5-BC61-C90BE03A3812}">
      <dgm:prSet phldrT="[Text]"/>
      <dgm:spPr/>
      <dgm:t>
        <a:bodyPr/>
        <a:lstStyle/>
        <a:p>
          <a:r>
            <a:rPr lang="en-US" dirty="0" smtClean="0"/>
            <a:t>Fault Detection/ Tolerance</a:t>
          </a:r>
          <a:endParaRPr lang="en-US" dirty="0"/>
        </a:p>
      </dgm:t>
    </dgm:pt>
    <dgm:pt modelId="{29622B1B-9178-4DB6-825A-31F10464E231}" type="parTrans" cxnId="{556E7AEA-C617-4211-9614-6C6D1BF2D2C0}">
      <dgm:prSet/>
      <dgm:spPr/>
      <dgm:t>
        <a:bodyPr/>
        <a:lstStyle/>
        <a:p>
          <a:endParaRPr lang="en-US"/>
        </a:p>
      </dgm:t>
    </dgm:pt>
    <dgm:pt modelId="{E580A3C3-2851-42EA-8C54-64124F09B785}" type="sibTrans" cxnId="{556E7AEA-C617-4211-9614-6C6D1BF2D2C0}">
      <dgm:prSet/>
      <dgm:spPr/>
      <dgm:t>
        <a:bodyPr/>
        <a:lstStyle/>
        <a:p>
          <a:endParaRPr lang="en-US"/>
        </a:p>
      </dgm:t>
    </dgm:pt>
    <dgm:pt modelId="{40D2D911-B901-4B97-AB61-B8202D866D5B}">
      <dgm:prSet phldrT="[Text]"/>
      <dgm:spPr/>
      <dgm:t>
        <a:bodyPr/>
        <a:lstStyle/>
        <a:p>
          <a:r>
            <a:rPr lang="en-US" dirty="0" smtClean="0"/>
            <a:t>Throughput, Area, Energy</a:t>
          </a:r>
          <a:endParaRPr lang="en-US" dirty="0"/>
        </a:p>
      </dgm:t>
    </dgm:pt>
    <dgm:pt modelId="{923C6A18-C29C-4049-ACA9-E75262A0817F}" type="parTrans" cxnId="{DA191522-E1BF-446A-BB62-C0BA3C457C11}">
      <dgm:prSet/>
      <dgm:spPr/>
      <dgm:t>
        <a:bodyPr/>
        <a:lstStyle/>
        <a:p>
          <a:endParaRPr lang="en-US"/>
        </a:p>
      </dgm:t>
    </dgm:pt>
    <dgm:pt modelId="{2522A5F3-86AC-4D0A-80F6-E8BE777B0215}" type="sibTrans" cxnId="{DA191522-E1BF-446A-BB62-C0BA3C457C11}">
      <dgm:prSet/>
      <dgm:spPr/>
      <dgm:t>
        <a:bodyPr/>
        <a:lstStyle/>
        <a:p>
          <a:endParaRPr lang="en-US"/>
        </a:p>
      </dgm:t>
    </dgm:pt>
    <dgm:pt modelId="{7A4BE47F-9AF3-4A62-A15C-5582E4476E94}" type="pres">
      <dgm:prSet presAssocID="{26F73080-05AE-4812-A8E8-871F61B725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4BAAAC-BE04-4D71-BB2B-E01519D5E0A7}" type="pres">
      <dgm:prSet presAssocID="{DE3DDD5F-FB05-43F0-BC9D-D3D007DBB65D}" presName="hierRoot1" presStyleCnt="0"/>
      <dgm:spPr/>
    </dgm:pt>
    <dgm:pt modelId="{EA2F48BF-16AF-4B7C-9ED7-01FE3641AFC3}" type="pres">
      <dgm:prSet presAssocID="{DE3DDD5F-FB05-43F0-BC9D-D3D007DBB65D}" presName="composite" presStyleCnt="0"/>
      <dgm:spPr/>
    </dgm:pt>
    <dgm:pt modelId="{7BDC06EA-AD08-4394-951F-6DD86AEF1056}" type="pres">
      <dgm:prSet presAssocID="{DE3DDD5F-FB05-43F0-BC9D-D3D007DBB65D}" presName="background" presStyleLbl="node0" presStyleIdx="0" presStyleCnt="2"/>
      <dgm:spPr/>
    </dgm:pt>
    <dgm:pt modelId="{26D2FA6D-7A83-45F1-B022-E8F60D53F07E}" type="pres">
      <dgm:prSet presAssocID="{DE3DDD5F-FB05-43F0-BC9D-D3D007DBB65D}" presName="text" presStyleLbl="fgAcc0" presStyleIdx="0" presStyleCnt="2" custLinFactY="-27687" custLinFactNeighborX="6248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4E380-71CC-4A0A-A515-8ED955956845}" type="pres">
      <dgm:prSet presAssocID="{DE3DDD5F-FB05-43F0-BC9D-D3D007DBB65D}" presName="hierChild2" presStyleCnt="0"/>
      <dgm:spPr/>
    </dgm:pt>
    <dgm:pt modelId="{44FD38DD-8A7F-4B7B-9CCE-13100F0E00B0}" type="pres">
      <dgm:prSet presAssocID="{29622B1B-9178-4DB6-825A-31F10464E23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C25ECF14-04FC-416E-9E1F-E2B337E8EF7E}" type="pres">
      <dgm:prSet presAssocID="{34EFDF27-BF07-41B5-BC61-C90BE03A3812}" presName="hierRoot2" presStyleCnt="0"/>
      <dgm:spPr/>
    </dgm:pt>
    <dgm:pt modelId="{CF10B291-F65C-4EB3-92DA-4DB7FA600C83}" type="pres">
      <dgm:prSet presAssocID="{34EFDF27-BF07-41B5-BC61-C90BE03A3812}" presName="composite2" presStyleCnt="0"/>
      <dgm:spPr/>
    </dgm:pt>
    <dgm:pt modelId="{AF4ECE22-10C8-462C-85EF-EB148C5E1459}" type="pres">
      <dgm:prSet presAssocID="{34EFDF27-BF07-41B5-BC61-C90BE03A3812}" presName="background2" presStyleLbl="node2" presStyleIdx="0" presStyleCnt="4"/>
      <dgm:spPr/>
    </dgm:pt>
    <dgm:pt modelId="{349E6B3C-0728-46A2-BE0D-6A2D73718192}" type="pres">
      <dgm:prSet presAssocID="{34EFDF27-BF07-41B5-BC61-C90BE03A3812}" presName="text2" presStyleLbl="fgAcc2" presStyleIdx="0" presStyleCnt="4" custLinFactY="-145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C3D6C-CCD7-40F4-B368-4608FB51E4DE}" type="pres">
      <dgm:prSet presAssocID="{34EFDF27-BF07-41B5-BC61-C90BE03A3812}" presName="hierChild3" presStyleCnt="0"/>
      <dgm:spPr/>
    </dgm:pt>
    <dgm:pt modelId="{AC4F168D-DCF4-466A-B9EC-BF538B647416}" type="pres">
      <dgm:prSet presAssocID="{923C6A18-C29C-4049-ACA9-E75262A0817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5CB39A0D-AFC2-4D89-B9D3-EE0CA4F86E03}" type="pres">
      <dgm:prSet presAssocID="{40D2D911-B901-4B97-AB61-B8202D866D5B}" presName="hierRoot2" presStyleCnt="0"/>
      <dgm:spPr/>
    </dgm:pt>
    <dgm:pt modelId="{F897B7AD-1FBE-4A44-AAFE-2A3209F7AC3D}" type="pres">
      <dgm:prSet presAssocID="{40D2D911-B901-4B97-AB61-B8202D866D5B}" presName="composite2" presStyleCnt="0"/>
      <dgm:spPr/>
    </dgm:pt>
    <dgm:pt modelId="{F0BF434A-093B-42EF-B7A7-E1B99ABD7C77}" type="pres">
      <dgm:prSet presAssocID="{40D2D911-B901-4B97-AB61-B8202D866D5B}" presName="background2" presStyleLbl="node2" presStyleIdx="1" presStyleCnt="4"/>
      <dgm:spPr/>
    </dgm:pt>
    <dgm:pt modelId="{583C3449-A21E-4D7A-9CD2-239D3B04417D}" type="pres">
      <dgm:prSet presAssocID="{40D2D911-B901-4B97-AB61-B8202D866D5B}" presName="text2" presStyleLbl="fgAcc2" presStyleIdx="1" presStyleCnt="4" custLinFactY="-8695" custLinFactNeighborX="13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E241D-522E-49F9-A0E7-C5B383E7BC8B}" type="pres">
      <dgm:prSet presAssocID="{40D2D911-B901-4B97-AB61-B8202D866D5B}" presName="hierChild3" presStyleCnt="0"/>
      <dgm:spPr/>
    </dgm:pt>
    <dgm:pt modelId="{9F58F1C1-F621-41A1-B9A4-A413F03E8820}" type="pres">
      <dgm:prSet presAssocID="{63401CC6-7185-4218-BB72-E2F378897CF4}" presName="hierRoot1" presStyleCnt="0"/>
      <dgm:spPr/>
    </dgm:pt>
    <dgm:pt modelId="{29688012-39C8-48C6-AAE0-AD352A0320C7}" type="pres">
      <dgm:prSet presAssocID="{63401CC6-7185-4218-BB72-E2F378897CF4}" presName="composite" presStyleCnt="0"/>
      <dgm:spPr/>
    </dgm:pt>
    <dgm:pt modelId="{BC98EB74-2640-46CE-BB5F-2A2749CAFFA4}" type="pres">
      <dgm:prSet presAssocID="{63401CC6-7185-4218-BB72-E2F378897CF4}" presName="background" presStyleLbl="node0" presStyleIdx="1" presStyleCnt="2"/>
      <dgm:spPr/>
    </dgm:pt>
    <dgm:pt modelId="{51C679C5-CC5D-4C7E-A9DE-208681334001}" type="pres">
      <dgm:prSet presAssocID="{63401CC6-7185-4218-BB72-E2F378897CF4}" presName="text" presStyleLbl="fgAcc0" presStyleIdx="1" presStyleCnt="2" custLinFactY="-22874" custLinFactNeighborX="-4117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F10BF-DFBD-439E-9D56-19A64F689244}" type="pres">
      <dgm:prSet presAssocID="{63401CC6-7185-4218-BB72-E2F378897CF4}" presName="hierChild2" presStyleCnt="0"/>
      <dgm:spPr/>
    </dgm:pt>
    <dgm:pt modelId="{B3F93F17-5FAF-408E-8809-C1F458F57564}" type="pres">
      <dgm:prSet presAssocID="{44C6984A-1141-4C3D-8D8F-B27DE4C10F6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9795B89-C6EE-4B00-9BEE-024314067CED}" type="pres">
      <dgm:prSet presAssocID="{7B61FAD2-1834-48AC-990F-AE1C98F09F2B}" presName="hierRoot2" presStyleCnt="0"/>
      <dgm:spPr/>
    </dgm:pt>
    <dgm:pt modelId="{BFF01954-C1EA-4557-B559-5DD4B3935B16}" type="pres">
      <dgm:prSet presAssocID="{7B61FAD2-1834-48AC-990F-AE1C98F09F2B}" presName="composite2" presStyleCnt="0"/>
      <dgm:spPr/>
    </dgm:pt>
    <dgm:pt modelId="{DEB6986E-B6FA-49F7-BAFE-8CE2EE5650F4}" type="pres">
      <dgm:prSet presAssocID="{7B61FAD2-1834-48AC-990F-AE1C98F09F2B}" presName="background2" presStyleLbl="node2" presStyleIdx="2" presStyleCnt="4"/>
      <dgm:spPr/>
    </dgm:pt>
    <dgm:pt modelId="{2120FCDC-6066-44FB-8255-54E55E4E6977}" type="pres">
      <dgm:prSet presAssocID="{7B61FAD2-1834-48AC-990F-AE1C98F09F2B}" presName="text2" presStyleLbl="fgAcc2" presStyleIdx="2" presStyleCnt="4" custLinFactX="21522" custLinFactY="-517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34B3BA-02EE-4D20-9BF7-535623BA78EF}" type="pres">
      <dgm:prSet presAssocID="{7B61FAD2-1834-48AC-990F-AE1C98F09F2B}" presName="hierChild3" presStyleCnt="0"/>
      <dgm:spPr/>
    </dgm:pt>
    <dgm:pt modelId="{D6484124-E429-4E34-A228-63C6E738CE83}" type="pres">
      <dgm:prSet presAssocID="{0949680D-8B28-4717-A3EC-49A3918B391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97BBB71-18A2-4058-AE10-E9D6418A6FE2}" type="pres">
      <dgm:prSet presAssocID="{09A64DEF-095C-47A5-A961-3A72AD3827B5}" presName="hierRoot2" presStyleCnt="0"/>
      <dgm:spPr/>
    </dgm:pt>
    <dgm:pt modelId="{6BAB598E-B83B-40DC-8CB5-0A48157058A1}" type="pres">
      <dgm:prSet presAssocID="{09A64DEF-095C-47A5-A961-3A72AD3827B5}" presName="composite2" presStyleCnt="0"/>
      <dgm:spPr/>
    </dgm:pt>
    <dgm:pt modelId="{AD956765-747C-4670-8CA8-901AF2D35121}" type="pres">
      <dgm:prSet presAssocID="{09A64DEF-095C-47A5-A961-3A72AD3827B5}" presName="background2" presStyleLbl="node2" presStyleIdx="3" presStyleCnt="4"/>
      <dgm:spPr/>
    </dgm:pt>
    <dgm:pt modelId="{9E78D6B0-17ED-454F-A645-14C0F0F4EEB3}" type="pres">
      <dgm:prSet presAssocID="{09A64DEF-095C-47A5-A961-3A72AD3827B5}" presName="text2" presStyleLbl="fgAcc2" presStyleIdx="3" presStyleCnt="4" custLinFactX="-20215" custLinFactY="-425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F700C-EFC1-4748-A6DE-62473A99096B}" type="pres">
      <dgm:prSet presAssocID="{09A64DEF-095C-47A5-A961-3A72AD3827B5}" presName="hierChild3" presStyleCnt="0"/>
      <dgm:spPr/>
    </dgm:pt>
  </dgm:ptLst>
  <dgm:cxnLst>
    <dgm:cxn modelId="{BDC0247A-5314-46F4-B563-FCBC8EAF58AA}" type="presOf" srcId="{7B61FAD2-1834-48AC-990F-AE1C98F09F2B}" destId="{2120FCDC-6066-44FB-8255-54E55E4E6977}" srcOrd="0" destOrd="0" presId="urn:microsoft.com/office/officeart/2005/8/layout/hierarchy1"/>
    <dgm:cxn modelId="{4DA0F6FC-6044-4D7B-BB93-761485E70C1D}" srcId="{26F73080-05AE-4812-A8E8-871F61B725A6}" destId="{DE3DDD5F-FB05-43F0-BC9D-D3D007DBB65D}" srcOrd="0" destOrd="0" parTransId="{BB413E9E-CD3B-4AB0-97AE-8990393B0DEB}" sibTransId="{914DBBCC-39DD-40BF-8E58-0FC5DA96EDB6}"/>
    <dgm:cxn modelId="{2111D3E5-8135-4207-B594-437A4568A9CF}" type="presOf" srcId="{26F73080-05AE-4812-A8E8-871F61B725A6}" destId="{7A4BE47F-9AF3-4A62-A15C-5582E4476E94}" srcOrd="0" destOrd="0" presId="urn:microsoft.com/office/officeart/2005/8/layout/hierarchy1"/>
    <dgm:cxn modelId="{5E3562AE-72CA-4C1D-B8A7-9B24C8D7F714}" type="presOf" srcId="{29622B1B-9178-4DB6-825A-31F10464E231}" destId="{44FD38DD-8A7F-4B7B-9CCE-13100F0E00B0}" srcOrd="0" destOrd="0" presId="urn:microsoft.com/office/officeart/2005/8/layout/hierarchy1"/>
    <dgm:cxn modelId="{F9A70E28-CC6D-4C7E-AE85-93C10B7568A5}" type="presOf" srcId="{40D2D911-B901-4B97-AB61-B8202D866D5B}" destId="{583C3449-A21E-4D7A-9CD2-239D3B04417D}" srcOrd="0" destOrd="0" presId="urn:microsoft.com/office/officeart/2005/8/layout/hierarchy1"/>
    <dgm:cxn modelId="{740FBFB8-63B5-484E-AE7D-50B287871732}" type="presOf" srcId="{63401CC6-7185-4218-BB72-E2F378897CF4}" destId="{51C679C5-CC5D-4C7E-A9DE-208681334001}" srcOrd="0" destOrd="0" presId="urn:microsoft.com/office/officeart/2005/8/layout/hierarchy1"/>
    <dgm:cxn modelId="{88F195FF-A82E-45E9-928D-EBA923D74E3C}" srcId="{63401CC6-7185-4218-BB72-E2F378897CF4}" destId="{7B61FAD2-1834-48AC-990F-AE1C98F09F2B}" srcOrd="0" destOrd="0" parTransId="{44C6984A-1141-4C3D-8D8F-B27DE4C10F6E}" sibTransId="{2C7740F8-73BD-46B1-A3ED-7C816B5295A8}"/>
    <dgm:cxn modelId="{3B18C7C2-6CA4-454C-AA6D-B85B1385ACE0}" type="presOf" srcId="{923C6A18-C29C-4049-ACA9-E75262A0817F}" destId="{AC4F168D-DCF4-466A-B9EC-BF538B647416}" srcOrd="0" destOrd="0" presId="urn:microsoft.com/office/officeart/2005/8/layout/hierarchy1"/>
    <dgm:cxn modelId="{DA191522-E1BF-446A-BB62-C0BA3C457C11}" srcId="{DE3DDD5F-FB05-43F0-BC9D-D3D007DBB65D}" destId="{40D2D911-B901-4B97-AB61-B8202D866D5B}" srcOrd="1" destOrd="0" parTransId="{923C6A18-C29C-4049-ACA9-E75262A0817F}" sibTransId="{2522A5F3-86AC-4D0A-80F6-E8BE777B0215}"/>
    <dgm:cxn modelId="{556E7AEA-C617-4211-9614-6C6D1BF2D2C0}" srcId="{DE3DDD5F-FB05-43F0-BC9D-D3D007DBB65D}" destId="{34EFDF27-BF07-41B5-BC61-C90BE03A3812}" srcOrd="0" destOrd="0" parTransId="{29622B1B-9178-4DB6-825A-31F10464E231}" sibTransId="{E580A3C3-2851-42EA-8C54-64124F09B785}"/>
    <dgm:cxn modelId="{8FBB430A-DC19-4DFE-B113-D205E88FBC84}" srcId="{63401CC6-7185-4218-BB72-E2F378897CF4}" destId="{09A64DEF-095C-47A5-A961-3A72AD3827B5}" srcOrd="1" destOrd="0" parTransId="{0949680D-8B28-4717-A3EC-49A3918B3915}" sibTransId="{6CBDB062-0B7A-4128-9C40-849BBC320EF8}"/>
    <dgm:cxn modelId="{D656B2BD-15FF-4B47-A3A3-5389921684DA}" srcId="{26F73080-05AE-4812-A8E8-871F61B725A6}" destId="{63401CC6-7185-4218-BB72-E2F378897CF4}" srcOrd="1" destOrd="0" parTransId="{B8F29471-DFB9-4420-84AB-69FB0B2D54E7}" sibTransId="{5163C2DE-CA83-4CCE-9546-DB15D5383066}"/>
    <dgm:cxn modelId="{2B715E7B-D767-4130-B937-2E5925A85575}" type="presOf" srcId="{09A64DEF-095C-47A5-A961-3A72AD3827B5}" destId="{9E78D6B0-17ED-454F-A645-14C0F0F4EEB3}" srcOrd="0" destOrd="0" presId="urn:microsoft.com/office/officeart/2005/8/layout/hierarchy1"/>
    <dgm:cxn modelId="{C3316D6F-FA3B-4331-8BF0-919223661AE6}" type="presOf" srcId="{34EFDF27-BF07-41B5-BC61-C90BE03A3812}" destId="{349E6B3C-0728-46A2-BE0D-6A2D73718192}" srcOrd="0" destOrd="0" presId="urn:microsoft.com/office/officeart/2005/8/layout/hierarchy1"/>
    <dgm:cxn modelId="{FA726214-6752-4561-86D4-9305F088F4C8}" type="presOf" srcId="{44C6984A-1141-4C3D-8D8F-B27DE4C10F6E}" destId="{B3F93F17-5FAF-408E-8809-C1F458F57564}" srcOrd="0" destOrd="0" presId="urn:microsoft.com/office/officeart/2005/8/layout/hierarchy1"/>
    <dgm:cxn modelId="{17F36AA8-9FEF-4FB5-8F9B-8116BE194D49}" type="presOf" srcId="{0949680D-8B28-4717-A3EC-49A3918B3915}" destId="{D6484124-E429-4E34-A228-63C6E738CE83}" srcOrd="0" destOrd="0" presId="urn:microsoft.com/office/officeart/2005/8/layout/hierarchy1"/>
    <dgm:cxn modelId="{0FDA8D0E-7BA4-43E8-8959-F7350995A7AA}" type="presOf" srcId="{DE3DDD5F-FB05-43F0-BC9D-D3D007DBB65D}" destId="{26D2FA6D-7A83-45F1-B022-E8F60D53F07E}" srcOrd="0" destOrd="0" presId="urn:microsoft.com/office/officeart/2005/8/layout/hierarchy1"/>
    <dgm:cxn modelId="{CF8F00A5-C4FA-437C-8921-826536F3D988}" type="presParOf" srcId="{7A4BE47F-9AF3-4A62-A15C-5582E4476E94}" destId="{224BAAAC-BE04-4D71-BB2B-E01519D5E0A7}" srcOrd="0" destOrd="0" presId="urn:microsoft.com/office/officeart/2005/8/layout/hierarchy1"/>
    <dgm:cxn modelId="{A37FF596-B71B-4F5C-A461-43EF957C3812}" type="presParOf" srcId="{224BAAAC-BE04-4D71-BB2B-E01519D5E0A7}" destId="{EA2F48BF-16AF-4B7C-9ED7-01FE3641AFC3}" srcOrd="0" destOrd="0" presId="urn:microsoft.com/office/officeart/2005/8/layout/hierarchy1"/>
    <dgm:cxn modelId="{57E9CDA7-3523-43BB-80B9-C665ED799E4B}" type="presParOf" srcId="{EA2F48BF-16AF-4B7C-9ED7-01FE3641AFC3}" destId="{7BDC06EA-AD08-4394-951F-6DD86AEF1056}" srcOrd="0" destOrd="0" presId="urn:microsoft.com/office/officeart/2005/8/layout/hierarchy1"/>
    <dgm:cxn modelId="{4172D450-4C45-4CFD-8538-B61128CEF852}" type="presParOf" srcId="{EA2F48BF-16AF-4B7C-9ED7-01FE3641AFC3}" destId="{26D2FA6D-7A83-45F1-B022-E8F60D53F07E}" srcOrd="1" destOrd="0" presId="urn:microsoft.com/office/officeart/2005/8/layout/hierarchy1"/>
    <dgm:cxn modelId="{122B7DEF-5F81-4BF5-A27B-7315AA714CD3}" type="presParOf" srcId="{224BAAAC-BE04-4D71-BB2B-E01519D5E0A7}" destId="{2E34E380-71CC-4A0A-A515-8ED955956845}" srcOrd="1" destOrd="0" presId="urn:microsoft.com/office/officeart/2005/8/layout/hierarchy1"/>
    <dgm:cxn modelId="{20FE1F9E-E2CE-40EA-9027-4213699F160C}" type="presParOf" srcId="{2E34E380-71CC-4A0A-A515-8ED955956845}" destId="{44FD38DD-8A7F-4B7B-9CCE-13100F0E00B0}" srcOrd="0" destOrd="0" presId="urn:microsoft.com/office/officeart/2005/8/layout/hierarchy1"/>
    <dgm:cxn modelId="{2997667C-95D4-4928-B455-1847CE8A78C0}" type="presParOf" srcId="{2E34E380-71CC-4A0A-A515-8ED955956845}" destId="{C25ECF14-04FC-416E-9E1F-E2B337E8EF7E}" srcOrd="1" destOrd="0" presId="urn:microsoft.com/office/officeart/2005/8/layout/hierarchy1"/>
    <dgm:cxn modelId="{2ECD3CCD-4A31-4CD0-87B7-57C53C91F9D8}" type="presParOf" srcId="{C25ECF14-04FC-416E-9E1F-E2B337E8EF7E}" destId="{CF10B291-F65C-4EB3-92DA-4DB7FA600C83}" srcOrd="0" destOrd="0" presId="urn:microsoft.com/office/officeart/2005/8/layout/hierarchy1"/>
    <dgm:cxn modelId="{CA97F4C7-5792-4641-A5BD-31B5731D728D}" type="presParOf" srcId="{CF10B291-F65C-4EB3-92DA-4DB7FA600C83}" destId="{AF4ECE22-10C8-462C-85EF-EB148C5E1459}" srcOrd="0" destOrd="0" presId="urn:microsoft.com/office/officeart/2005/8/layout/hierarchy1"/>
    <dgm:cxn modelId="{344FE7FE-3624-49AE-95B6-0AB316EC583E}" type="presParOf" srcId="{CF10B291-F65C-4EB3-92DA-4DB7FA600C83}" destId="{349E6B3C-0728-46A2-BE0D-6A2D73718192}" srcOrd="1" destOrd="0" presId="urn:microsoft.com/office/officeart/2005/8/layout/hierarchy1"/>
    <dgm:cxn modelId="{AF05905D-3EA0-4E10-8B95-04196DC33D6D}" type="presParOf" srcId="{C25ECF14-04FC-416E-9E1F-E2B337E8EF7E}" destId="{B54C3D6C-CCD7-40F4-B368-4608FB51E4DE}" srcOrd="1" destOrd="0" presId="urn:microsoft.com/office/officeart/2005/8/layout/hierarchy1"/>
    <dgm:cxn modelId="{6C54D3EF-C1CA-44C7-8804-4C4A794E941D}" type="presParOf" srcId="{2E34E380-71CC-4A0A-A515-8ED955956845}" destId="{AC4F168D-DCF4-466A-B9EC-BF538B647416}" srcOrd="2" destOrd="0" presId="urn:microsoft.com/office/officeart/2005/8/layout/hierarchy1"/>
    <dgm:cxn modelId="{E3816ECD-279A-4C1D-A001-BFC7384AE890}" type="presParOf" srcId="{2E34E380-71CC-4A0A-A515-8ED955956845}" destId="{5CB39A0D-AFC2-4D89-B9D3-EE0CA4F86E03}" srcOrd="3" destOrd="0" presId="urn:microsoft.com/office/officeart/2005/8/layout/hierarchy1"/>
    <dgm:cxn modelId="{26A4D460-8EBC-4DC1-9EDF-03DDFDD311A9}" type="presParOf" srcId="{5CB39A0D-AFC2-4D89-B9D3-EE0CA4F86E03}" destId="{F897B7AD-1FBE-4A44-AAFE-2A3209F7AC3D}" srcOrd="0" destOrd="0" presId="urn:microsoft.com/office/officeart/2005/8/layout/hierarchy1"/>
    <dgm:cxn modelId="{96E69F95-48BE-46EC-B57A-CD0BDE9A0A06}" type="presParOf" srcId="{F897B7AD-1FBE-4A44-AAFE-2A3209F7AC3D}" destId="{F0BF434A-093B-42EF-B7A7-E1B99ABD7C77}" srcOrd="0" destOrd="0" presId="urn:microsoft.com/office/officeart/2005/8/layout/hierarchy1"/>
    <dgm:cxn modelId="{EFA511CD-133E-46A1-B39B-35449C82B807}" type="presParOf" srcId="{F897B7AD-1FBE-4A44-AAFE-2A3209F7AC3D}" destId="{583C3449-A21E-4D7A-9CD2-239D3B04417D}" srcOrd="1" destOrd="0" presId="urn:microsoft.com/office/officeart/2005/8/layout/hierarchy1"/>
    <dgm:cxn modelId="{2CF43E87-D7F2-4ECC-A759-44977A314670}" type="presParOf" srcId="{5CB39A0D-AFC2-4D89-B9D3-EE0CA4F86E03}" destId="{04AE241D-522E-49F9-A0E7-C5B383E7BC8B}" srcOrd="1" destOrd="0" presId="urn:microsoft.com/office/officeart/2005/8/layout/hierarchy1"/>
    <dgm:cxn modelId="{20EE7D0E-2ED7-4202-9B91-930915526D92}" type="presParOf" srcId="{7A4BE47F-9AF3-4A62-A15C-5582E4476E94}" destId="{9F58F1C1-F621-41A1-B9A4-A413F03E8820}" srcOrd="1" destOrd="0" presId="urn:microsoft.com/office/officeart/2005/8/layout/hierarchy1"/>
    <dgm:cxn modelId="{FC995B78-5B53-4435-AC0F-B75F649DF2D7}" type="presParOf" srcId="{9F58F1C1-F621-41A1-B9A4-A413F03E8820}" destId="{29688012-39C8-48C6-AAE0-AD352A0320C7}" srcOrd="0" destOrd="0" presId="urn:microsoft.com/office/officeart/2005/8/layout/hierarchy1"/>
    <dgm:cxn modelId="{B5C86EFD-887F-406A-9000-89E4F6D28E85}" type="presParOf" srcId="{29688012-39C8-48C6-AAE0-AD352A0320C7}" destId="{BC98EB74-2640-46CE-BB5F-2A2749CAFFA4}" srcOrd="0" destOrd="0" presId="urn:microsoft.com/office/officeart/2005/8/layout/hierarchy1"/>
    <dgm:cxn modelId="{D0F1AFC4-E404-4342-B234-7D83EE9D0834}" type="presParOf" srcId="{29688012-39C8-48C6-AAE0-AD352A0320C7}" destId="{51C679C5-CC5D-4C7E-A9DE-208681334001}" srcOrd="1" destOrd="0" presId="urn:microsoft.com/office/officeart/2005/8/layout/hierarchy1"/>
    <dgm:cxn modelId="{7B9A40C7-304C-4E79-A977-1DFC79AC2A23}" type="presParOf" srcId="{9F58F1C1-F621-41A1-B9A4-A413F03E8820}" destId="{553F10BF-DFBD-439E-9D56-19A64F689244}" srcOrd="1" destOrd="0" presId="urn:microsoft.com/office/officeart/2005/8/layout/hierarchy1"/>
    <dgm:cxn modelId="{7EB94DCD-3E70-4D5A-BEF0-ADFC3F048B3B}" type="presParOf" srcId="{553F10BF-DFBD-439E-9D56-19A64F689244}" destId="{B3F93F17-5FAF-408E-8809-C1F458F57564}" srcOrd="0" destOrd="0" presId="urn:microsoft.com/office/officeart/2005/8/layout/hierarchy1"/>
    <dgm:cxn modelId="{0D458D69-BC88-42FA-AB9F-8FA4F1EDDC92}" type="presParOf" srcId="{553F10BF-DFBD-439E-9D56-19A64F689244}" destId="{B9795B89-C6EE-4B00-9BEE-024314067CED}" srcOrd="1" destOrd="0" presId="urn:microsoft.com/office/officeart/2005/8/layout/hierarchy1"/>
    <dgm:cxn modelId="{B8E06DE5-0118-40A5-9DDE-BCE1605CA21C}" type="presParOf" srcId="{B9795B89-C6EE-4B00-9BEE-024314067CED}" destId="{BFF01954-C1EA-4557-B559-5DD4B3935B16}" srcOrd="0" destOrd="0" presId="urn:microsoft.com/office/officeart/2005/8/layout/hierarchy1"/>
    <dgm:cxn modelId="{A8364D26-DCD5-46C8-B0FD-B76237842FB5}" type="presParOf" srcId="{BFF01954-C1EA-4557-B559-5DD4B3935B16}" destId="{DEB6986E-B6FA-49F7-BAFE-8CE2EE5650F4}" srcOrd="0" destOrd="0" presId="urn:microsoft.com/office/officeart/2005/8/layout/hierarchy1"/>
    <dgm:cxn modelId="{DB83D78C-551C-4239-B6F5-53CED0B934CC}" type="presParOf" srcId="{BFF01954-C1EA-4557-B559-5DD4B3935B16}" destId="{2120FCDC-6066-44FB-8255-54E55E4E6977}" srcOrd="1" destOrd="0" presId="urn:microsoft.com/office/officeart/2005/8/layout/hierarchy1"/>
    <dgm:cxn modelId="{B28307D8-2934-4446-B274-0362F094B550}" type="presParOf" srcId="{B9795B89-C6EE-4B00-9BEE-024314067CED}" destId="{9F34B3BA-02EE-4D20-9BF7-535623BA78EF}" srcOrd="1" destOrd="0" presId="urn:microsoft.com/office/officeart/2005/8/layout/hierarchy1"/>
    <dgm:cxn modelId="{CAC7DAA3-6D83-4F91-AB1F-38A2F80804D6}" type="presParOf" srcId="{553F10BF-DFBD-439E-9D56-19A64F689244}" destId="{D6484124-E429-4E34-A228-63C6E738CE83}" srcOrd="2" destOrd="0" presId="urn:microsoft.com/office/officeart/2005/8/layout/hierarchy1"/>
    <dgm:cxn modelId="{C2558A35-E0FC-49BC-B394-55ED9C18BC0D}" type="presParOf" srcId="{553F10BF-DFBD-439E-9D56-19A64F689244}" destId="{B97BBB71-18A2-4058-AE10-E9D6418A6FE2}" srcOrd="3" destOrd="0" presId="urn:microsoft.com/office/officeart/2005/8/layout/hierarchy1"/>
    <dgm:cxn modelId="{EDF9D8D5-B7A6-4CA3-A263-1EB77FD724F9}" type="presParOf" srcId="{B97BBB71-18A2-4058-AE10-E9D6418A6FE2}" destId="{6BAB598E-B83B-40DC-8CB5-0A48157058A1}" srcOrd="0" destOrd="0" presId="urn:microsoft.com/office/officeart/2005/8/layout/hierarchy1"/>
    <dgm:cxn modelId="{A83EC7E6-2B07-4E4E-9794-AFF7CEA11014}" type="presParOf" srcId="{6BAB598E-B83B-40DC-8CB5-0A48157058A1}" destId="{AD956765-747C-4670-8CA8-901AF2D35121}" srcOrd="0" destOrd="0" presId="urn:microsoft.com/office/officeart/2005/8/layout/hierarchy1"/>
    <dgm:cxn modelId="{719A135D-3E2B-422A-BBBA-B089ED212B70}" type="presParOf" srcId="{6BAB598E-B83B-40DC-8CB5-0A48157058A1}" destId="{9E78D6B0-17ED-454F-A645-14C0F0F4EEB3}" srcOrd="1" destOrd="0" presId="urn:microsoft.com/office/officeart/2005/8/layout/hierarchy1"/>
    <dgm:cxn modelId="{4C0F6939-A6B7-4320-81C0-288359702A96}" type="presParOf" srcId="{B97BBB71-18A2-4058-AE10-E9D6418A6FE2}" destId="{8E8F700C-EFC1-4748-A6DE-62473A9909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A583F-D2AF-4A60-9CC2-F9EE4F5BA77C}">
      <dsp:nvSpPr>
        <dsp:cNvPr id="0" name=""/>
        <dsp:cNvSpPr/>
      </dsp:nvSpPr>
      <dsp:spPr>
        <a:xfrm>
          <a:off x="0" y="0"/>
          <a:ext cx="1674762" cy="762000"/>
        </a:xfrm>
        <a:prstGeom prst="roundRect">
          <a:avLst>
            <a:gd name="adj" fmla="val 10000"/>
          </a:avLst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Memory</a:t>
          </a:r>
          <a:endParaRPr lang="en-US" sz="2700" b="1" kern="1200" dirty="0"/>
        </a:p>
      </dsp:txBody>
      <dsp:txXfrm>
        <a:off x="0" y="0"/>
        <a:ext cx="1674762" cy="762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371E9-EF67-40EB-8E63-D4CD74CF690C}">
      <dsp:nvSpPr>
        <dsp:cNvPr id="0" name=""/>
        <dsp:cNvSpPr/>
      </dsp:nvSpPr>
      <dsp:spPr>
        <a:xfrm>
          <a:off x="0" y="0"/>
          <a:ext cx="1674762" cy="762000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FPGA</a:t>
          </a:r>
          <a:endParaRPr lang="en-US" sz="2700" kern="1200" dirty="0"/>
        </a:p>
      </dsp:txBody>
      <dsp:txXfrm>
        <a:off x="0" y="0"/>
        <a:ext cx="1674762" cy="762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75253-4C11-4C6A-B19D-D18B8E9CDCD4}">
      <dsp:nvSpPr>
        <dsp:cNvPr id="0" name=""/>
        <dsp:cNvSpPr/>
      </dsp:nvSpPr>
      <dsp:spPr>
        <a:xfrm>
          <a:off x="818" y="0"/>
          <a:ext cx="1674762" cy="762000"/>
        </a:xfrm>
        <a:prstGeom prst="roundRect">
          <a:avLst>
            <a:gd name="adj" fmla="val 10000"/>
          </a:avLst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Processor</a:t>
          </a:r>
          <a:endParaRPr lang="en-US" sz="2400" b="1" kern="1200" dirty="0"/>
        </a:p>
      </dsp:txBody>
      <dsp:txXfrm>
        <a:off x="818" y="0"/>
        <a:ext cx="1674762" cy="762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484124-E429-4E34-A228-63C6E738CE83}">
      <dsp:nvSpPr>
        <dsp:cNvPr id="0" name=""/>
        <dsp:cNvSpPr/>
      </dsp:nvSpPr>
      <dsp:spPr>
        <a:xfrm>
          <a:off x="4018393" y="871447"/>
          <a:ext cx="242897" cy="554223"/>
        </a:xfrm>
        <a:custGeom>
          <a:avLst/>
          <a:gdLst/>
          <a:ahLst/>
          <a:cxnLst/>
          <a:rect l="0" t="0" r="0" b="0"/>
          <a:pathLst>
            <a:path>
              <a:moveTo>
                <a:pt x="242897" y="0"/>
              </a:moveTo>
              <a:lnTo>
                <a:pt x="242897" y="428710"/>
              </a:lnTo>
              <a:lnTo>
                <a:pt x="0" y="428710"/>
              </a:lnTo>
              <a:lnTo>
                <a:pt x="0" y="5542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93F17-5FAF-408E-8809-C1F458F57564}">
      <dsp:nvSpPr>
        <dsp:cNvPr id="0" name=""/>
        <dsp:cNvSpPr/>
      </dsp:nvSpPr>
      <dsp:spPr>
        <a:xfrm>
          <a:off x="4261290" y="871447"/>
          <a:ext cx="1376356" cy="54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69"/>
              </a:lnTo>
              <a:lnTo>
                <a:pt x="1376356" y="420769"/>
              </a:lnTo>
              <a:lnTo>
                <a:pt x="1376356" y="54628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F168D-DCF4-466A-B9EC-BF538B647416}">
      <dsp:nvSpPr>
        <dsp:cNvPr id="0" name=""/>
        <dsp:cNvSpPr/>
      </dsp:nvSpPr>
      <dsp:spPr>
        <a:xfrm>
          <a:off x="2308102" y="830040"/>
          <a:ext cx="91440" cy="55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919"/>
              </a:lnTo>
              <a:lnTo>
                <a:pt x="45721" y="431919"/>
              </a:lnTo>
              <a:lnTo>
                <a:pt x="45721" y="55743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38DD-8A7F-4B7B-9CCE-13100F0E00B0}">
      <dsp:nvSpPr>
        <dsp:cNvPr id="0" name=""/>
        <dsp:cNvSpPr/>
      </dsp:nvSpPr>
      <dsp:spPr>
        <a:xfrm>
          <a:off x="679325" y="830040"/>
          <a:ext cx="1674496" cy="506724"/>
        </a:xfrm>
        <a:custGeom>
          <a:avLst/>
          <a:gdLst/>
          <a:ahLst/>
          <a:cxnLst/>
          <a:rect l="0" t="0" r="0" b="0"/>
          <a:pathLst>
            <a:path>
              <a:moveTo>
                <a:pt x="1674496" y="0"/>
              </a:moveTo>
              <a:lnTo>
                <a:pt x="1674496" y="381211"/>
              </a:lnTo>
              <a:lnTo>
                <a:pt x="0" y="381211"/>
              </a:lnTo>
              <a:lnTo>
                <a:pt x="0" y="5067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C06EA-AD08-4394-951F-6DD86AEF1056}">
      <dsp:nvSpPr>
        <dsp:cNvPr id="0" name=""/>
        <dsp:cNvSpPr/>
      </dsp:nvSpPr>
      <dsp:spPr>
        <a:xfrm>
          <a:off x="1676393" y="-30293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2FA6D-7A83-45F1-B022-E8F60D53F07E}">
      <dsp:nvSpPr>
        <dsp:cNvPr id="0" name=""/>
        <dsp:cNvSpPr/>
      </dsp:nvSpPr>
      <dsp:spPr>
        <a:xfrm>
          <a:off x="1826933" y="112718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Architectural Modes</a:t>
          </a:r>
          <a:endParaRPr lang="en-US" sz="1300" kern="1200" dirty="0"/>
        </a:p>
      </dsp:txBody>
      <dsp:txXfrm>
        <a:off x="1826933" y="112718"/>
        <a:ext cx="1354856" cy="860334"/>
      </dsp:txXfrm>
    </dsp:sp>
    <dsp:sp modelId="{AF4ECE22-10C8-462C-85EF-EB148C5E1459}">
      <dsp:nvSpPr>
        <dsp:cNvPr id="0" name=""/>
        <dsp:cNvSpPr/>
      </dsp:nvSpPr>
      <dsp:spPr>
        <a:xfrm>
          <a:off x="1897" y="1336764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E6B3C-0728-46A2-BE0D-6A2D73718192}">
      <dsp:nvSpPr>
        <dsp:cNvPr id="0" name=""/>
        <dsp:cNvSpPr/>
      </dsp:nvSpPr>
      <dsp:spPr>
        <a:xfrm>
          <a:off x="152437" y="1479776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Fault Detection/ Tolerance</a:t>
          </a:r>
          <a:endParaRPr lang="en-US" sz="1300" kern="1200" dirty="0"/>
        </a:p>
      </dsp:txBody>
      <dsp:txXfrm>
        <a:off x="152437" y="1479776"/>
        <a:ext cx="1354856" cy="860334"/>
      </dsp:txXfrm>
    </dsp:sp>
    <dsp:sp modelId="{F0BF434A-093B-42EF-B7A7-E1B99ABD7C77}">
      <dsp:nvSpPr>
        <dsp:cNvPr id="0" name=""/>
        <dsp:cNvSpPr/>
      </dsp:nvSpPr>
      <dsp:spPr>
        <a:xfrm>
          <a:off x="1676395" y="1387472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C3449-A21E-4D7A-9CD2-239D3B04417D}">
      <dsp:nvSpPr>
        <dsp:cNvPr id="0" name=""/>
        <dsp:cNvSpPr/>
      </dsp:nvSpPr>
      <dsp:spPr>
        <a:xfrm>
          <a:off x="1826934" y="1530484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Throughput, Area, Energy</a:t>
          </a:r>
          <a:endParaRPr lang="en-US" sz="1300" kern="1200" dirty="0"/>
        </a:p>
      </dsp:txBody>
      <dsp:txXfrm>
        <a:off x="1826934" y="1530484"/>
        <a:ext cx="1354856" cy="860334"/>
      </dsp:txXfrm>
    </dsp:sp>
    <dsp:sp modelId="{BC98EB74-2640-46CE-BB5F-2A2749CAFFA4}">
      <dsp:nvSpPr>
        <dsp:cNvPr id="0" name=""/>
        <dsp:cNvSpPr/>
      </dsp:nvSpPr>
      <dsp:spPr>
        <a:xfrm>
          <a:off x="3583862" y="11113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679C5-CC5D-4C7E-A9DE-208681334001}">
      <dsp:nvSpPr>
        <dsp:cNvPr id="0" name=""/>
        <dsp:cNvSpPr/>
      </dsp:nvSpPr>
      <dsp:spPr>
        <a:xfrm>
          <a:off x="3734401" y="154126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Algorithm parameters</a:t>
          </a:r>
          <a:endParaRPr lang="en-US" sz="1300" kern="1200" dirty="0"/>
        </a:p>
      </dsp:txBody>
      <dsp:txXfrm>
        <a:off x="3734401" y="154126"/>
        <a:ext cx="1354856" cy="860334"/>
      </dsp:txXfrm>
    </dsp:sp>
    <dsp:sp modelId="{DEB6986E-B6FA-49F7-BAFE-8CE2EE5650F4}">
      <dsp:nvSpPr>
        <dsp:cNvPr id="0" name=""/>
        <dsp:cNvSpPr/>
      </dsp:nvSpPr>
      <dsp:spPr>
        <a:xfrm>
          <a:off x="4960218" y="1417730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0FCDC-6066-44FB-8255-54E55E4E6977}">
      <dsp:nvSpPr>
        <dsp:cNvPr id="0" name=""/>
        <dsp:cNvSpPr/>
      </dsp:nvSpPr>
      <dsp:spPr>
        <a:xfrm>
          <a:off x="5110758" y="1560742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Execution modes</a:t>
          </a:r>
          <a:endParaRPr lang="en-US" sz="1300" kern="1200" dirty="0"/>
        </a:p>
      </dsp:txBody>
      <dsp:txXfrm>
        <a:off x="5110758" y="1560742"/>
        <a:ext cx="1354856" cy="860334"/>
      </dsp:txXfrm>
    </dsp:sp>
    <dsp:sp modelId="{AD956765-747C-4670-8CA8-901AF2D35121}">
      <dsp:nvSpPr>
        <dsp:cNvPr id="0" name=""/>
        <dsp:cNvSpPr/>
      </dsp:nvSpPr>
      <dsp:spPr>
        <a:xfrm>
          <a:off x="3340964" y="1425671"/>
          <a:ext cx="1354856" cy="86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D6B0-17ED-454F-A645-14C0F0F4EEB3}">
      <dsp:nvSpPr>
        <dsp:cNvPr id="0" name=""/>
        <dsp:cNvSpPr/>
      </dsp:nvSpPr>
      <dsp:spPr>
        <a:xfrm>
          <a:off x="3491504" y="1568683"/>
          <a:ext cx="1354856" cy="86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Key/ data sizes</a:t>
          </a:r>
          <a:endParaRPr lang="en-US" sz="1300" kern="1200" dirty="0"/>
        </a:p>
      </dsp:txBody>
      <dsp:txXfrm>
        <a:off x="3491504" y="1568683"/>
        <a:ext cx="1354856" cy="86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2D6C-CA59-4C94-8503-C679BC563052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3C12-AEA1-468B-85EA-1AFE4D960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IPSec is flexible : allows negotiation of algorithm choices and configurations between communicating parties. </a:t>
            </a:r>
          </a:p>
          <a:p>
            <a:r>
              <a:rPr lang="en-US" dirty="0" smtClean="0"/>
              <a:t>Algorithm</a:t>
            </a:r>
            <a:r>
              <a:rPr lang="en-US" baseline="0" dirty="0" smtClean="0"/>
              <a:t> parameters defined during main mode, quick mode security association steps. </a:t>
            </a:r>
          </a:p>
          <a:p>
            <a:r>
              <a:rPr lang="en-US" baseline="0" dirty="0" smtClean="0"/>
              <a:t>Parameters are used to transmit data during secure data transfer step.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3C12-AEA1-468B-85EA-1AFE4D9606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518438-A38F-4114-861B-27A6EC0FE63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0B1238-F84D-4FCB-973D-2F63F8A5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62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Reconfigurable Hardware for High–Security/</a:t>
            </a:r>
            <a:br>
              <a:rPr lang="en-US" dirty="0" smtClean="0"/>
            </a:br>
            <a:r>
              <a:rPr lang="en-US" dirty="0" smtClean="0"/>
              <a:t>High Performance Embedded Systems: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The SAFES Perspective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772400" cy="11997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Guy </a:t>
            </a:r>
            <a:r>
              <a:rPr lang="en-US" dirty="0" err="1" smtClean="0"/>
              <a:t>Gogniat</a:t>
            </a:r>
            <a:r>
              <a:rPr lang="en-US" i="1" dirty="0" smtClean="0"/>
              <a:t>, </a:t>
            </a:r>
            <a:r>
              <a:rPr lang="en-US" dirty="0" smtClean="0"/>
              <a:t>Jean Philippe </a:t>
            </a:r>
            <a:r>
              <a:rPr lang="en-US" dirty="0" err="1" smtClean="0"/>
              <a:t>Diguet</a:t>
            </a:r>
            <a:r>
              <a:rPr lang="en-US" dirty="0" smtClean="0"/>
              <a:t> </a:t>
            </a:r>
            <a:r>
              <a:rPr lang="en-US" i="1" dirty="0" smtClean="0"/>
              <a:t>,</a:t>
            </a:r>
            <a:r>
              <a:rPr lang="en-US" i="1" dirty="0" err="1" smtClean="0"/>
              <a:t>Romain</a:t>
            </a:r>
            <a:r>
              <a:rPr lang="en-US" i="1" dirty="0" smtClean="0"/>
              <a:t> </a:t>
            </a:r>
            <a:r>
              <a:rPr lang="en-US" i="1" dirty="0" err="1" smtClean="0"/>
              <a:t>Vaslin</a:t>
            </a:r>
            <a:r>
              <a:rPr lang="en-US" dirty="0" err="1" smtClean="0"/>
              <a:t>,</a:t>
            </a:r>
            <a:r>
              <a:rPr lang="en-US" i="1" dirty="0" err="1" smtClean="0"/>
              <a:t>Tilman</a:t>
            </a:r>
            <a:r>
              <a:rPr lang="en-US" i="1" dirty="0" smtClean="0"/>
              <a:t> Wolf, Wayne Burleson, </a:t>
            </a:r>
            <a:r>
              <a:rPr lang="en-US" i="1" dirty="0" err="1" smtClean="0"/>
              <a:t>Lilian</a:t>
            </a:r>
            <a:r>
              <a:rPr lang="en-US" i="1" dirty="0" smtClean="0"/>
              <a:t> Bossuet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University of South </a:t>
            </a:r>
            <a:r>
              <a:rPr lang="en-US" dirty="0" err="1" smtClean="0"/>
              <a:t>Britanny</a:t>
            </a:r>
            <a:r>
              <a:rPr lang="en-US" dirty="0" smtClean="0"/>
              <a:t>, University of Massachusetts, Amherst,</a:t>
            </a:r>
            <a:r>
              <a:rPr lang="en-US" i="1" dirty="0" smtClean="0"/>
              <a:t> </a:t>
            </a:r>
            <a:r>
              <a:rPr lang="en-US" dirty="0" smtClean="0"/>
              <a:t> University of Bordeaux</a:t>
            </a:r>
          </a:p>
          <a:p>
            <a:r>
              <a:rPr lang="en-US" sz="1700" dirty="0" smtClean="0"/>
              <a:t>IEEE TRANSACTIONS ON VERY LARGE SCALE INTEGRATION (VLSI) SYSTEMS, VOL. 16, NO. 2, FEBRUARY 2008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715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Deepika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Ranade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Sharanna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Chowdhury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28600"/>
            <a:ext cx="8229600" cy="7159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b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SPC FSM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6764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1295400" cy="1295400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53340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657600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68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9624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7912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066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Config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hape 12"/>
          <p:cNvCxnSpPr>
            <a:stCxn id="3" idx="4"/>
            <a:endCxn id="6" idx="2"/>
          </p:cNvCxnSpPr>
          <p:nvPr/>
        </p:nvCxnSpPr>
        <p:spPr>
          <a:xfrm rot="16200000" flipH="1">
            <a:off x="2286000" y="2705100"/>
            <a:ext cx="13335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 flipV="1">
            <a:off x="5181600" y="4152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7"/>
            <a:endCxn id="6" idx="1"/>
          </p:cNvCxnSpPr>
          <p:nvPr/>
        </p:nvCxnSpPr>
        <p:spPr>
          <a:xfrm rot="16200000" flipH="1" flipV="1">
            <a:off x="5905500" y="1865314"/>
            <a:ext cx="152400" cy="3811586"/>
          </a:xfrm>
          <a:prstGeom prst="curvedConnector3">
            <a:avLst>
              <a:gd name="adj1" fmla="val -274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908539" y="1951892"/>
            <a:ext cx="5949461" cy="4220308"/>
          </a:xfrm>
          <a:custGeom>
            <a:avLst/>
            <a:gdLst>
              <a:gd name="connsiteX0" fmla="*/ 5949461 w 5949461"/>
              <a:gd name="connsiteY0" fmla="*/ 4220308 h 4220308"/>
              <a:gd name="connsiteX1" fmla="*/ 1553307 w 5949461"/>
              <a:gd name="connsiteY1" fmla="*/ 3481754 h 4220308"/>
              <a:gd name="connsiteX2" fmla="*/ 164123 w 5949461"/>
              <a:gd name="connsiteY2" fmla="*/ 1582616 h 4220308"/>
              <a:gd name="connsiteX3" fmla="*/ 568569 w 5949461"/>
              <a:gd name="connsiteY3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461" h="4220308">
                <a:moveTo>
                  <a:pt x="5949461" y="4220308"/>
                </a:moveTo>
                <a:cubicBezTo>
                  <a:pt x="4233495" y="4070838"/>
                  <a:pt x="2517530" y="3921369"/>
                  <a:pt x="1553307" y="3481754"/>
                </a:cubicBezTo>
                <a:cubicBezTo>
                  <a:pt x="589084" y="3042139"/>
                  <a:pt x="328246" y="2162908"/>
                  <a:pt x="164123" y="1582616"/>
                </a:cubicBezTo>
                <a:cubicBezTo>
                  <a:pt x="0" y="1002324"/>
                  <a:pt x="284284" y="501162"/>
                  <a:pt x="56856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3" idx="1"/>
          </p:cNvCxnSpPr>
          <p:nvPr/>
        </p:nvCxnSpPr>
        <p:spPr>
          <a:xfrm flipH="1">
            <a:off x="1371600" y="1866107"/>
            <a:ext cx="189707" cy="38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974123" y="1178169"/>
            <a:ext cx="2057400" cy="2743200"/>
          </a:xfrm>
          <a:custGeom>
            <a:avLst/>
            <a:gdLst>
              <a:gd name="connsiteX0" fmla="*/ 2057400 w 2057400"/>
              <a:gd name="connsiteY0" fmla="*/ 0 h 2743200"/>
              <a:gd name="connsiteX1" fmla="*/ 967154 w 2057400"/>
              <a:gd name="connsiteY1" fmla="*/ 879231 h 2743200"/>
              <a:gd name="connsiteX2" fmla="*/ 0 w 20574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743200">
                <a:moveTo>
                  <a:pt x="2057400" y="0"/>
                </a:moveTo>
                <a:cubicBezTo>
                  <a:pt x="1683727" y="211015"/>
                  <a:pt x="1310054" y="422031"/>
                  <a:pt x="967154" y="879231"/>
                </a:cubicBezTo>
                <a:cubicBezTo>
                  <a:pt x="624254" y="1336431"/>
                  <a:pt x="87923" y="2637692"/>
                  <a:pt x="0" y="27432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</p:cNvCxnSpPr>
          <p:nvPr/>
        </p:nvCxnSpPr>
        <p:spPr>
          <a:xfrm flipH="1">
            <a:off x="7391400" y="48006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00" y="76200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 Parameters modification for security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Restart Security Primitive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2667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Checking of Algorithm Parameters done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343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Security Primitive Ready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Security Primitive Terminated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Algorithm Parameters modification for performance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76800" y="1828800"/>
            <a:ext cx="4267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 smtClean="0"/>
              <a:t>CONFIGURATION</a:t>
            </a:r>
          </a:p>
          <a:p>
            <a:r>
              <a:rPr lang="en-US" dirty="0" smtClean="0"/>
              <a:t>After Processor </a:t>
            </a:r>
            <a:r>
              <a:rPr lang="en-US" dirty="0" smtClean="0"/>
              <a:t>selects algorithm parameters</a:t>
            </a:r>
          </a:p>
          <a:p>
            <a:r>
              <a:rPr lang="en-US" dirty="0" smtClean="0"/>
              <a:t>SPC selects </a:t>
            </a:r>
            <a:r>
              <a:rPr lang="en-US" dirty="0" smtClean="0"/>
              <a:t>configuration data</a:t>
            </a:r>
          </a:p>
          <a:p>
            <a:r>
              <a:rPr lang="en-US" dirty="0" smtClean="0"/>
              <a:t>Begins configuring </a:t>
            </a:r>
            <a:r>
              <a:rPr lang="en-US" dirty="0" err="1" smtClean="0"/>
              <a:t>datapath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28600"/>
            <a:ext cx="8229600" cy="7159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b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SPC FSM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6764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1295400" cy="1295400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53340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6576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68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962400"/>
            <a:ext cx="76200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7912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066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Config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hape 12"/>
          <p:cNvCxnSpPr>
            <a:stCxn id="3" idx="4"/>
            <a:endCxn id="6" idx="2"/>
          </p:cNvCxnSpPr>
          <p:nvPr/>
        </p:nvCxnSpPr>
        <p:spPr>
          <a:xfrm rot="16200000" flipH="1">
            <a:off x="2286000" y="2705100"/>
            <a:ext cx="13335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 flipV="1">
            <a:off x="5181600" y="4152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7"/>
            <a:endCxn id="6" idx="1"/>
          </p:cNvCxnSpPr>
          <p:nvPr/>
        </p:nvCxnSpPr>
        <p:spPr>
          <a:xfrm rot="16200000" flipH="1" flipV="1">
            <a:off x="5905500" y="1865314"/>
            <a:ext cx="152400" cy="3811586"/>
          </a:xfrm>
          <a:prstGeom prst="curvedConnector3">
            <a:avLst>
              <a:gd name="adj1" fmla="val -274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908539" y="1951892"/>
            <a:ext cx="5949461" cy="4220308"/>
          </a:xfrm>
          <a:custGeom>
            <a:avLst/>
            <a:gdLst>
              <a:gd name="connsiteX0" fmla="*/ 5949461 w 5949461"/>
              <a:gd name="connsiteY0" fmla="*/ 4220308 h 4220308"/>
              <a:gd name="connsiteX1" fmla="*/ 1553307 w 5949461"/>
              <a:gd name="connsiteY1" fmla="*/ 3481754 h 4220308"/>
              <a:gd name="connsiteX2" fmla="*/ 164123 w 5949461"/>
              <a:gd name="connsiteY2" fmla="*/ 1582616 h 4220308"/>
              <a:gd name="connsiteX3" fmla="*/ 568569 w 5949461"/>
              <a:gd name="connsiteY3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461" h="4220308">
                <a:moveTo>
                  <a:pt x="5949461" y="4220308"/>
                </a:moveTo>
                <a:cubicBezTo>
                  <a:pt x="4233495" y="4070838"/>
                  <a:pt x="2517530" y="3921369"/>
                  <a:pt x="1553307" y="3481754"/>
                </a:cubicBezTo>
                <a:cubicBezTo>
                  <a:pt x="589084" y="3042139"/>
                  <a:pt x="328246" y="2162908"/>
                  <a:pt x="164123" y="1582616"/>
                </a:cubicBezTo>
                <a:cubicBezTo>
                  <a:pt x="0" y="1002324"/>
                  <a:pt x="284284" y="501162"/>
                  <a:pt x="56856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3" idx="1"/>
          </p:cNvCxnSpPr>
          <p:nvPr/>
        </p:nvCxnSpPr>
        <p:spPr>
          <a:xfrm flipH="1">
            <a:off x="1371600" y="1866107"/>
            <a:ext cx="189707" cy="38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974123" y="1178169"/>
            <a:ext cx="2057400" cy="2743200"/>
          </a:xfrm>
          <a:custGeom>
            <a:avLst/>
            <a:gdLst>
              <a:gd name="connsiteX0" fmla="*/ 2057400 w 2057400"/>
              <a:gd name="connsiteY0" fmla="*/ 0 h 2743200"/>
              <a:gd name="connsiteX1" fmla="*/ 967154 w 2057400"/>
              <a:gd name="connsiteY1" fmla="*/ 879231 h 2743200"/>
              <a:gd name="connsiteX2" fmla="*/ 0 w 20574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743200">
                <a:moveTo>
                  <a:pt x="2057400" y="0"/>
                </a:moveTo>
                <a:cubicBezTo>
                  <a:pt x="1683727" y="211015"/>
                  <a:pt x="1310054" y="422031"/>
                  <a:pt x="967154" y="879231"/>
                </a:cubicBezTo>
                <a:cubicBezTo>
                  <a:pt x="624254" y="1336431"/>
                  <a:pt x="87923" y="2637692"/>
                  <a:pt x="0" y="27432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</p:cNvCxnSpPr>
          <p:nvPr/>
        </p:nvCxnSpPr>
        <p:spPr>
          <a:xfrm flipH="1">
            <a:off x="7391400" y="48006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3000" y="1905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 Parameters modification for security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Restart Security Primitive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2667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Checking of Algorithm Parameters done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343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Security Primitive Ready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Primitive Terminated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Algorithm Parameters modification for performance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14600" y="3962400"/>
            <a:ext cx="4267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 smtClean="0"/>
              <a:t>RUN</a:t>
            </a:r>
          </a:p>
          <a:p>
            <a:r>
              <a:rPr lang="en-US" dirty="0" smtClean="0"/>
              <a:t>Security Primitive is ready to run</a:t>
            </a:r>
          </a:p>
          <a:p>
            <a:r>
              <a:rPr lang="en-US" dirty="0" smtClean="0"/>
              <a:t>SPC checks system through </a:t>
            </a:r>
            <a:r>
              <a:rPr lang="en-US" dirty="0" smtClean="0"/>
              <a:t>SSC to define if primitive needs reconfiguration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28600"/>
            <a:ext cx="8229600" cy="7159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b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SPC FSM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6764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1295400" cy="1295400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5334000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6576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68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9624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715000"/>
            <a:ext cx="762000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Idle/Stop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066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Config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hape 12"/>
          <p:cNvCxnSpPr>
            <a:stCxn id="3" idx="4"/>
            <a:endCxn id="6" idx="2"/>
          </p:cNvCxnSpPr>
          <p:nvPr/>
        </p:nvCxnSpPr>
        <p:spPr>
          <a:xfrm rot="16200000" flipH="1">
            <a:off x="2286000" y="2705100"/>
            <a:ext cx="13335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 flipV="1">
            <a:off x="5181600" y="4152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7"/>
            <a:endCxn id="6" idx="1"/>
          </p:cNvCxnSpPr>
          <p:nvPr/>
        </p:nvCxnSpPr>
        <p:spPr>
          <a:xfrm rot="16200000" flipH="1" flipV="1">
            <a:off x="5905500" y="1865314"/>
            <a:ext cx="152400" cy="3811586"/>
          </a:xfrm>
          <a:prstGeom prst="curvedConnector3">
            <a:avLst>
              <a:gd name="adj1" fmla="val -274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908539" y="1951892"/>
            <a:ext cx="5949461" cy="4220308"/>
          </a:xfrm>
          <a:custGeom>
            <a:avLst/>
            <a:gdLst>
              <a:gd name="connsiteX0" fmla="*/ 5949461 w 5949461"/>
              <a:gd name="connsiteY0" fmla="*/ 4220308 h 4220308"/>
              <a:gd name="connsiteX1" fmla="*/ 1553307 w 5949461"/>
              <a:gd name="connsiteY1" fmla="*/ 3481754 h 4220308"/>
              <a:gd name="connsiteX2" fmla="*/ 164123 w 5949461"/>
              <a:gd name="connsiteY2" fmla="*/ 1582616 h 4220308"/>
              <a:gd name="connsiteX3" fmla="*/ 568569 w 5949461"/>
              <a:gd name="connsiteY3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461" h="4220308">
                <a:moveTo>
                  <a:pt x="5949461" y="4220308"/>
                </a:moveTo>
                <a:cubicBezTo>
                  <a:pt x="4233495" y="4070838"/>
                  <a:pt x="2517530" y="3921369"/>
                  <a:pt x="1553307" y="3481754"/>
                </a:cubicBezTo>
                <a:cubicBezTo>
                  <a:pt x="589084" y="3042139"/>
                  <a:pt x="328246" y="2162908"/>
                  <a:pt x="164123" y="1582616"/>
                </a:cubicBezTo>
                <a:cubicBezTo>
                  <a:pt x="0" y="1002324"/>
                  <a:pt x="284284" y="501162"/>
                  <a:pt x="56856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3" idx="1"/>
          </p:cNvCxnSpPr>
          <p:nvPr/>
        </p:nvCxnSpPr>
        <p:spPr>
          <a:xfrm flipH="1">
            <a:off x="1371600" y="1866107"/>
            <a:ext cx="189707" cy="38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974123" y="1178169"/>
            <a:ext cx="2057400" cy="2743200"/>
          </a:xfrm>
          <a:custGeom>
            <a:avLst/>
            <a:gdLst>
              <a:gd name="connsiteX0" fmla="*/ 2057400 w 2057400"/>
              <a:gd name="connsiteY0" fmla="*/ 0 h 2743200"/>
              <a:gd name="connsiteX1" fmla="*/ 967154 w 2057400"/>
              <a:gd name="connsiteY1" fmla="*/ 879231 h 2743200"/>
              <a:gd name="connsiteX2" fmla="*/ 0 w 20574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743200">
                <a:moveTo>
                  <a:pt x="2057400" y="0"/>
                </a:moveTo>
                <a:cubicBezTo>
                  <a:pt x="1683727" y="211015"/>
                  <a:pt x="1310054" y="422031"/>
                  <a:pt x="967154" y="879231"/>
                </a:cubicBezTo>
                <a:cubicBezTo>
                  <a:pt x="624254" y="1336431"/>
                  <a:pt x="87923" y="2637692"/>
                  <a:pt x="0" y="27432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</p:cNvCxnSpPr>
          <p:nvPr/>
        </p:nvCxnSpPr>
        <p:spPr>
          <a:xfrm flipH="1">
            <a:off x="7391400" y="48006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3000" y="1905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 Parameters modification for security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Restart Security Primitive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2667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Checking of Algorithm Parameters done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343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Security Primitive Ready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Security Primitive Terminated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Algorithm Parameters modification for performance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276600"/>
            <a:ext cx="4267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 smtClean="0"/>
              <a:t>IDLE/ STOP</a:t>
            </a:r>
            <a:endParaRPr lang="en-US" i="1" u="sng" dirty="0" smtClean="0"/>
          </a:p>
          <a:p>
            <a:r>
              <a:rPr lang="en-US" dirty="0" smtClean="0"/>
              <a:t>Computation performed.</a:t>
            </a:r>
          </a:p>
          <a:p>
            <a:r>
              <a:rPr lang="en-US" dirty="0" smtClean="0"/>
              <a:t>Security Primitive can be stopped (Idle)/ removed from Reconfigurable hardware(Stop)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28600"/>
            <a:ext cx="8229600" cy="7159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b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SPC FSM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6764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0" y="53340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6576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68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9624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7912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066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Config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hape 12"/>
          <p:cNvCxnSpPr>
            <a:stCxn id="3" idx="4"/>
            <a:endCxn id="6" idx="2"/>
          </p:cNvCxnSpPr>
          <p:nvPr/>
        </p:nvCxnSpPr>
        <p:spPr>
          <a:xfrm rot="16200000" flipH="1">
            <a:off x="2286000" y="2705100"/>
            <a:ext cx="13335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 flipV="1">
            <a:off x="5181600" y="4152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7"/>
            <a:endCxn id="6" idx="1"/>
          </p:cNvCxnSpPr>
          <p:nvPr/>
        </p:nvCxnSpPr>
        <p:spPr>
          <a:xfrm rot="16200000" flipH="1" flipV="1">
            <a:off x="5905500" y="1865314"/>
            <a:ext cx="152400" cy="3811586"/>
          </a:xfrm>
          <a:prstGeom prst="curvedConnector3">
            <a:avLst>
              <a:gd name="adj1" fmla="val -274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908539" y="1951892"/>
            <a:ext cx="5949461" cy="4220308"/>
          </a:xfrm>
          <a:custGeom>
            <a:avLst/>
            <a:gdLst>
              <a:gd name="connsiteX0" fmla="*/ 5949461 w 5949461"/>
              <a:gd name="connsiteY0" fmla="*/ 4220308 h 4220308"/>
              <a:gd name="connsiteX1" fmla="*/ 1553307 w 5949461"/>
              <a:gd name="connsiteY1" fmla="*/ 3481754 h 4220308"/>
              <a:gd name="connsiteX2" fmla="*/ 164123 w 5949461"/>
              <a:gd name="connsiteY2" fmla="*/ 1582616 h 4220308"/>
              <a:gd name="connsiteX3" fmla="*/ 568569 w 5949461"/>
              <a:gd name="connsiteY3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461" h="4220308">
                <a:moveTo>
                  <a:pt x="5949461" y="4220308"/>
                </a:moveTo>
                <a:cubicBezTo>
                  <a:pt x="4233495" y="4070838"/>
                  <a:pt x="2517530" y="3921369"/>
                  <a:pt x="1553307" y="3481754"/>
                </a:cubicBezTo>
                <a:cubicBezTo>
                  <a:pt x="589084" y="3042139"/>
                  <a:pt x="328246" y="2162908"/>
                  <a:pt x="164123" y="1582616"/>
                </a:cubicBezTo>
                <a:cubicBezTo>
                  <a:pt x="0" y="1002324"/>
                  <a:pt x="284284" y="501162"/>
                  <a:pt x="56856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3" idx="1"/>
          </p:cNvCxnSpPr>
          <p:nvPr/>
        </p:nvCxnSpPr>
        <p:spPr>
          <a:xfrm flipH="1">
            <a:off x="1371600" y="1866107"/>
            <a:ext cx="189707" cy="38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974123" y="1178169"/>
            <a:ext cx="2057400" cy="2743200"/>
          </a:xfrm>
          <a:custGeom>
            <a:avLst/>
            <a:gdLst>
              <a:gd name="connsiteX0" fmla="*/ 2057400 w 2057400"/>
              <a:gd name="connsiteY0" fmla="*/ 0 h 2743200"/>
              <a:gd name="connsiteX1" fmla="*/ 967154 w 2057400"/>
              <a:gd name="connsiteY1" fmla="*/ 879231 h 2743200"/>
              <a:gd name="connsiteX2" fmla="*/ 0 w 20574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743200">
                <a:moveTo>
                  <a:pt x="2057400" y="0"/>
                </a:moveTo>
                <a:cubicBezTo>
                  <a:pt x="1683727" y="211015"/>
                  <a:pt x="1310054" y="422031"/>
                  <a:pt x="967154" y="879231"/>
                </a:cubicBezTo>
                <a:cubicBezTo>
                  <a:pt x="624254" y="1336431"/>
                  <a:pt x="87923" y="2637692"/>
                  <a:pt x="0" y="27432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</p:cNvCxnSpPr>
          <p:nvPr/>
        </p:nvCxnSpPr>
        <p:spPr>
          <a:xfrm flipH="1">
            <a:off x="7391400" y="48006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3000" y="1905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 Parameters modification for security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Restart Security Primitive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2667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Checking of Algorithm Parameters done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343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Security Primitive Ready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Security Primitive Terminated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Algorithm Parameters modification for performance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838200"/>
            <a:ext cx="4267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 smtClean="0"/>
              <a:t>SECURITY</a:t>
            </a:r>
          </a:p>
          <a:p>
            <a:r>
              <a:rPr lang="en-US" dirty="0" smtClean="0"/>
              <a:t>Always active.</a:t>
            </a:r>
          </a:p>
          <a:p>
            <a:r>
              <a:rPr lang="en-US" dirty="0" smtClean="0"/>
              <a:t>Driven by </a:t>
            </a:r>
            <a:r>
              <a:rPr lang="en-US" dirty="0" smtClean="0"/>
              <a:t>SSC to indicate requirement of </a:t>
            </a:r>
            <a:r>
              <a:rPr lang="en-US" dirty="0" err="1" smtClean="0"/>
              <a:t>reconfig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Enforces </a:t>
            </a:r>
            <a:r>
              <a:rPr lang="en-US" dirty="0" smtClean="0"/>
              <a:t>activation of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state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74750"/>
          </a:xfrm>
        </p:spPr>
        <p:txBody>
          <a:bodyPr>
            <a:normAutofit/>
          </a:bodyPr>
          <a:lstStyle/>
          <a:p>
            <a:r>
              <a:rPr lang="en-US" dirty="0" smtClean="0"/>
              <a:t>Scenario 1: Attack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10000" cy="762000"/>
          </a:xfrm>
        </p:spPr>
        <p:txBody>
          <a:bodyPr/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5410200"/>
            <a:ext cx="4191001" cy="762000"/>
          </a:xfrm>
        </p:spPr>
        <p:txBody>
          <a:bodyPr/>
          <a:lstStyle/>
          <a:p>
            <a:r>
              <a:rPr lang="en-US" dirty="0" smtClean="0"/>
              <a:t>SSC’s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10000" cy="394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Irregular activity in primitive/ system</a:t>
            </a:r>
          </a:p>
          <a:p>
            <a:r>
              <a:rPr lang="en-US" dirty="0" smtClean="0"/>
              <a:t>Hijack</a:t>
            </a:r>
          </a:p>
          <a:p>
            <a:r>
              <a:rPr lang="en-US" dirty="0" smtClean="0"/>
              <a:t>Denial of service attack</a:t>
            </a:r>
          </a:p>
          <a:p>
            <a:r>
              <a:rPr lang="en-US" dirty="0" smtClean="0"/>
              <a:t>Extraction of secret information attack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444294"/>
            <a:ext cx="4343400" cy="394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SSC indicates the configuration to SPC</a:t>
            </a:r>
          </a:p>
          <a:p>
            <a:r>
              <a:rPr lang="en-US" dirty="0" smtClean="0"/>
              <a:t>Reconfigure Security primitive</a:t>
            </a:r>
          </a:p>
          <a:p>
            <a:r>
              <a:rPr lang="en-US" dirty="0" smtClean="0"/>
              <a:t>Enhance fault tolerance of primitive</a:t>
            </a:r>
          </a:p>
          <a:p>
            <a:r>
              <a:rPr lang="en-US" dirty="0" smtClean="0"/>
              <a:t>Stall I/O of primitive</a:t>
            </a:r>
          </a:p>
          <a:p>
            <a:endParaRPr lang="en-US" dirty="0"/>
          </a:p>
        </p:txBody>
      </p:sp>
      <p:pic>
        <p:nvPicPr>
          <p:cNvPr id="7170" name="Picture 2" descr="C:\Users\deepika_r\Desktop\boxing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3716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SPC defines new configuration</a:t>
            </a:r>
          </a:p>
          <a:p>
            <a:pPr lvl="1"/>
            <a:r>
              <a:rPr lang="en-US" dirty="0" smtClean="0"/>
              <a:t>Power limitation</a:t>
            </a:r>
          </a:p>
          <a:p>
            <a:pPr lvl="1"/>
            <a:r>
              <a:rPr lang="en-US" dirty="0" smtClean="0"/>
              <a:t>Evolving environment</a:t>
            </a:r>
          </a:p>
          <a:p>
            <a:r>
              <a:rPr lang="en-US" dirty="0" smtClean="0"/>
              <a:t>Protected modes require more area, power</a:t>
            </a:r>
          </a:p>
          <a:p>
            <a:pPr lvl="1"/>
            <a:r>
              <a:rPr lang="en-US" dirty="0" smtClean="0"/>
              <a:t>Kick in only when required</a:t>
            </a:r>
          </a:p>
          <a:p>
            <a:r>
              <a:rPr lang="en-US" dirty="0" smtClean="0"/>
              <a:t>For best effort performance policy</a:t>
            </a:r>
          </a:p>
          <a:p>
            <a:pPr lvl="1"/>
            <a:r>
              <a:rPr lang="en-US" dirty="0" smtClean="0"/>
              <a:t>Throughput Vs energy</a:t>
            </a:r>
          </a:p>
          <a:p>
            <a:pPr lvl="1"/>
            <a:r>
              <a:rPr lang="en-US" dirty="0" smtClean="0"/>
              <a:t>Energy-efficient architecture with lower throughput</a:t>
            </a:r>
          </a:p>
          <a:p>
            <a:pPr lvl="2"/>
            <a:r>
              <a:rPr lang="en-US" dirty="0" smtClean="0"/>
              <a:t>Battery low</a:t>
            </a:r>
          </a:p>
          <a:p>
            <a:pPr lvl="2"/>
            <a:r>
              <a:rPr lang="en-US" dirty="0" smtClean="0"/>
              <a:t>Channel quality &lt; threshold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2: Attack fended off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74750"/>
          </a:xfrm>
        </p:spPr>
        <p:txBody>
          <a:bodyPr>
            <a:normAutofit/>
          </a:bodyPr>
          <a:lstStyle/>
          <a:p>
            <a:r>
              <a:rPr lang="en-US" dirty="0" smtClean="0"/>
              <a:t>Scenario 1revisited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10000" cy="762000"/>
          </a:xfrm>
        </p:spPr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5410200"/>
            <a:ext cx="4191001" cy="762000"/>
          </a:xfrm>
        </p:spPr>
        <p:txBody>
          <a:bodyPr/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10000" cy="394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Primitive/ System evolves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444294"/>
            <a:ext cx="4343400" cy="394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configuration needs to be downloaded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deepika_r\Desktop\boxing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3716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74750"/>
          </a:xfrm>
        </p:spPr>
        <p:txBody>
          <a:bodyPr>
            <a:normAutofit/>
          </a:bodyPr>
          <a:lstStyle/>
          <a:p>
            <a:r>
              <a:rPr lang="en-US" dirty="0" smtClean="0"/>
              <a:t>Scenario 1revisited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10000" cy="762000"/>
          </a:xfrm>
        </p:spPr>
        <p:txBody>
          <a:bodyPr/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5410200"/>
            <a:ext cx="4191001" cy="762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10000" cy="394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Replace correct configuration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trusted configurations replaced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444294"/>
            <a:ext cx="4343400" cy="394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Encrypt </a:t>
            </a:r>
            <a:r>
              <a:rPr lang="en-US" dirty="0" err="1" smtClean="0"/>
              <a:t>Bitstream</a:t>
            </a:r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 err="1" smtClean="0"/>
              <a:t>bitstream</a:t>
            </a:r>
            <a:r>
              <a:rPr lang="en-US" dirty="0" smtClean="0"/>
              <a:t> to system only after integrity check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Store all </a:t>
            </a:r>
            <a:r>
              <a:rPr lang="en-US" dirty="0" err="1" smtClean="0"/>
              <a:t>bitstreams</a:t>
            </a:r>
            <a:r>
              <a:rPr lang="en-US" dirty="0" smtClean="0"/>
              <a:t> in attack-proof memory</a:t>
            </a:r>
          </a:p>
          <a:p>
            <a:endParaRPr lang="en-US" dirty="0"/>
          </a:p>
        </p:txBody>
      </p:sp>
      <p:pic>
        <p:nvPicPr>
          <p:cNvPr id="7170" name="Picture 2" descr="C:\Users\deepika_r\Desktop\boxing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3716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638800"/>
          </a:xfrm>
        </p:spPr>
        <p:txBody>
          <a:bodyPr/>
          <a:lstStyle/>
          <a:p>
            <a:r>
              <a:rPr lang="en-US" dirty="0" smtClean="0"/>
              <a:t>Xilinx </a:t>
            </a:r>
            <a:r>
              <a:rPr lang="en-US" dirty="0" err="1" smtClean="0"/>
              <a:t>Virtex</a:t>
            </a:r>
            <a:r>
              <a:rPr lang="en-US" dirty="0" smtClean="0"/>
              <a:t>-II Pro device</a:t>
            </a:r>
          </a:p>
          <a:p>
            <a:r>
              <a:rPr lang="en-US" dirty="0" smtClean="0"/>
              <a:t>Xilinx ISE, Xilinx </a:t>
            </a:r>
            <a:r>
              <a:rPr lang="en-US" dirty="0" err="1" smtClean="0"/>
              <a:t>Xpower</a:t>
            </a:r>
            <a:endParaRPr lang="en-US" dirty="0" smtClean="0"/>
          </a:p>
          <a:p>
            <a:r>
              <a:rPr lang="en-US" dirty="0" smtClean="0"/>
              <a:t>AES and RC6 algorithms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066800" y="3048000"/>
          <a:ext cx="1676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505200" y="3048000"/>
          <a:ext cx="1676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943600" y="3048000"/>
          <a:ext cx="1676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Right Arrow 6"/>
          <p:cNvSpPr/>
          <p:nvPr/>
        </p:nvSpPr>
        <p:spPr>
          <a:xfrm>
            <a:off x="2743200" y="3352800"/>
            <a:ext cx="7620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81600" y="3352800"/>
            <a:ext cx="7620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219200" y="4038600"/>
          <a:ext cx="6477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BDC06EA-AD08-4394-951F-6DD86AEF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7BDC06EA-AD08-4394-951F-6DD86AEF1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6D2FA6D-7A83-45F1-B022-E8F60D53F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graphicEl>
                                              <a:dgm id="{26D2FA6D-7A83-45F1-B022-E8F60D53F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4FD38DD-8A7F-4B7B-9CCE-13100F0E0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44FD38DD-8A7F-4B7B-9CCE-13100F0E0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4ECE22-10C8-462C-85EF-EB148C5E1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AF4ECE22-10C8-462C-85EF-EB148C5E1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9E6B3C-0728-46A2-BE0D-6A2D7371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graphicEl>
                                              <a:dgm id="{349E6B3C-0728-46A2-BE0D-6A2D73718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4F168D-DCF4-466A-B9EC-BF538B647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AC4F168D-DCF4-466A-B9EC-BF538B647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BF434A-093B-42EF-B7A7-E1B99ABD7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graphicEl>
                                              <a:dgm id="{F0BF434A-093B-42EF-B7A7-E1B99ABD7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3C3449-A21E-4D7A-9CD2-239D3B044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graphicEl>
                                              <a:dgm id="{583C3449-A21E-4D7A-9CD2-239D3B044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98EB74-2640-46CE-BB5F-2A2749CAF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graphicEl>
                                              <a:dgm id="{BC98EB74-2640-46CE-BB5F-2A2749CAF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C679C5-CC5D-4C7E-A9DE-20868133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graphicEl>
                                              <a:dgm id="{51C679C5-CC5D-4C7E-A9DE-20868133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F93F17-5FAF-408E-8809-C1F458F5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graphicEl>
                                              <a:dgm id="{B3F93F17-5FAF-408E-8809-C1F458F57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B6986E-B6FA-49F7-BAFE-8CE2EE565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graphicEl>
                                              <a:dgm id="{DEB6986E-B6FA-49F7-BAFE-8CE2EE565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20FCDC-6066-44FB-8255-54E55E4E6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>
                                            <p:graphicEl>
                                              <a:dgm id="{2120FCDC-6066-44FB-8255-54E55E4E6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484124-E429-4E34-A228-63C6E738C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graphicEl>
                                              <a:dgm id="{D6484124-E429-4E34-A228-63C6E738C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956765-747C-4670-8CA8-901AF2D35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>
                                            <p:graphicEl>
                                              <a:dgm id="{AD956765-747C-4670-8CA8-901AF2D35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78D6B0-17ED-454F-A645-14C0F0F4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graphicEl>
                                              <a:dgm id="{9E78D6B0-17ED-454F-A645-14C0F0F4E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analysis</a:t>
            </a:r>
          </a:p>
          <a:p>
            <a:r>
              <a:rPr lang="en-US" dirty="0" smtClean="0"/>
              <a:t>2 steps</a:t>
            </a:r>
          </a:p>
          <a:p>
            <a:pPr lvl="1"/>
            <a:r>
              <a:rPr lang="en-US" sz="2800" b="1" dirty="0" smtClean="0"/>
              <a:t>Offline exploration of architectures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Online select parameters</a:t>
            </a:r>
          </a:p>
          <a:p>
            <a:pPr lvl="2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Application-wise bandwidth requirement</a:t>
            </a:r>
          </a:p>
          <a:p>
            <a:pPr lvl="2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Adapt area, power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RC6</a:t>
            </a:r>
            <a:endParaRPr lang="en-US" dirty="0"/>
          </a:p>
        </p:txBody>
      </p:sp>
      <p:pic>
        <p:nvPicPr>
          <p:cNvPr id="4101" name="Picture 5" descr="C:\Users\deepika_r\Desktop\Cryp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4095750" cy="207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4953000" cy="3276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Security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Sophisticated attacks 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concerns</a:t>
            </a:r>
            <a:endParaRPr lang="en-US" dirty="0" smtClean="0"/>
          </a:p>
          <a:p>
            <a:pPr lvl="1"/>
            <a:r>
              <a:rPr lang="en-US" dirty="0" smtClean="0"/>
              <a:t>Confidentiality and privacy </a:t>
            </a:r>
          </a:p>
          <a:p>
            <a:pPr lvl="1"/>
            <a:r>
              <a:rPr lang="en-US" dirty="0" smtClean="0"/>
              <a:t>Security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 descr="thinking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33400"/>
            <a:ext cx="273538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74750"/>
          </a:xfrm>
        </p:spPr>
        <p:txBody>
          <a:bodyPr>
            <a:normAutofit/>
          </a:bodyPr>
          <a:lstStyle/>
          <a:p>
            <a:r>
              <a:rPr lang="en-US" dirty="0" smtClean="0"/>
              <a:t>RC6 Step 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10000" cy="762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5410200"/>
            <a:ext cx="4191001" cy="762000"/>
          </a:xfrm>
        </p:spPr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3810000" cy="416685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# pipeline stages</a:t>
            </a:r>
          </a:p>
          <a:p>
            <a:pPr lvl="1"/>
            <a:r>
              <a:rPr lang="en-US" dirty="0" smtClean="0"/>
              <a:t>Data (</a:t>
            </a:r>
            <a:r>
              <a:rPr lang="en-US" dirty="0" err="1" smtClean="0"/>
              <a:t>i</a:t>
            </a:r>
            <a:r>
              <a:rPr lang="en-US" dirty="0" smtClean="0"/>
              <a:t>) &amp; key (j)</a:t>
            </a:r>
          </a:p>
          <a:p>
            <a:pPr lvl="1"/>
            <a:r>
              <a:rPr lang="en-US" dirty="0" smtClean="0"/>
              <a:t>Data (i+1) &amp; key (j+1)</a:t>
            </a:r>
          </a:p>
          <a:p>
            <a:r>
              <a:rPr lang="en-US" dirty="0" smtClean="0"/>
              <a:t># of key generators </a:t>
            </a:r>
          </a:p>
          <a:p>
            <a:pPr lvl="1"/>
            <a:r>
              <a:rPr lang="en-US" dirty="0" smtClean="0"/>
              <a:t>insignificant area</a:t>
            </a:r>
          </a:p>
          <a:p>
            <a:r>
              <a:rPr lang="en-US" dirty="0" smtClean="0"/>
              <a:t>Period for computation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444294"/>
            <a:ext cx="4343400" cy="3941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Pipeline stages</a:t>
            </a:r>
          </a:p>
          <a:p>
            <a:pPr lvl="1"/>
            <a:r>
              <a:rPr lang="en-US" dirty="0" smtClean="0"/>
              <a:t>1, 2, 4, 8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generators</a:t>
            </a:r>
          </a:p>
          <a:p>
            <a:pPr lvl="1"/>
            <a:r>
              <a:rPr lang="en-US" dirty="0" smtClean="0"/>
              <a:t>1,2</a:t>
            </a:r>
          </a:p>
          <a:p>
            <a:endParaRPr lang="en-US" dirty="0" smtClean="0"/>
          </a:p>
          <a:p>
            <a:r>
              <a:rPr lang="en-US" dirty="0" smtClean="0"/>
              <a:t>If 2 KG</a:t>
            </a:r>
          </a:p>
          <a:p>
            <a:pPr lvl="1"/>
            <a:r>
              <a:rPr lang="en-US" dirty="0" smtClean="0"/>
              <a:t>Parallel Encryption and </a:t>
            </a:r>
            <a:r>
              <a:rPr lang="en-US" dirty="0" err="1" smtClean="0"/>
              <a:t>Decrytion</a:t>
            </a:r>
            <a:endParaRPr lang="en-US" dirty="0" smtClean="0"/>
          </a:p>
          <a:p>
            <a:r>
              <a:rPr lang="en-US" dirty="0" smtClean="0"/>
              <a:t>If 1 KG</a:t>
            </a:r>
          </a:p>
          <a:p>
            <a:pPr lvl="1"/>
            <a:r>
              <a:rPr lang="en-US" dirty="0" smtClean="0"/>
              <a:t>Alternate Encryption and </a:t>
            </a:r>
            <a:r>
              <a:rPr lang="en-US" dirty="0" err="1" smtClean="0"/>
              <a:t>Decrytion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RC6 Step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Throughput Vs 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ID0-3: 1 KG</a:t>
            </a:r>
          </a:p>
          <a:p>
            <a:pPr lvl="1"/>
            <a:r>
              <a:rPr lang="en-US" dirty="0" smtClean="0"/>
              <a:t>Depth of pipeline doubled</a:t>
            </a:r>
          </a:p>
          <a:p>
            <a:pPr lvl="2"/>
            <a:r>
              <a:rPr lang="en-US" dirty="0" smtClean="0"/>
              <a:t>Throughput doubles</a:t>
            </a:r>
          </a:p>
          <a:p>
            <a:r>
              <a:rPr lang="en-US" dirty="0" smtClean="0"/>
              <a:t>ID4-7: 2 KG</a:t>
            </a:r>
          </a:p>
          <a:p>
            <a:pPr lvl="1"/>
            <a:r>
              <a:rPr lang="en-US" dirty="0" smtClean="0"/>
              <a:t>Parallel Computation</a:t>
            </a:r>
          </a:p>
          <a:p>
            <a:pPr lvl="1"/>
            <a:r>
              <a:rPr lang="en-US" dirty="0" smtClean="0"/>
              <a:t>Double throughput </a:t>
            </a:r>
            <a:r>
              <a:rPr lang="en-US" dirty="0" err="1" smtClean="0"/>
              <a:t>w.r.t</a:t>
            </a:r>
            <a:r>
              <a:rPr lang="en-US" dirty="0" smtClean="0"/>
              <a:t> 1 KG 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40188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RC6 Step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444294"/>
            <a:ext cx="3505200" cy="3941763"/>
          </a:xfrm>
        </p:spPr>
        <p:txBody>
          <a:bodyPr/>
          <a:lstStyle/>
          <a:p>
            <a:r>
              <a:rPr lang="en-US" dirty="0" smtClean="0"/>
              <a:t>Energy Efficiency = Throughput / energy </a:t>
            </a:r>
          </a:p>
          <a:p>
            <a:r>
              <a:rPr lang="en-US" dirty="0" smtClean="0"/>
              <a:t>Parallel Computations provide better energy-efficiency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41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(W)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Energy Efficiency (</a:t>
                      </a:r>
                      <a:r>
                        <a:rPr lang="en-US" dirty="0" err="1" smtClean="0"/>
                        <a:t>Gbit</a:t>
                      </a:r>
                      <a:r>
                        <a:rPr lang="en-US" dirty="0" smtClean="0"/>
                        <a:t>/J)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Performance analysis</a:t>
            </a:r>
          </a:p>
          <a:p>
            <a:r>
              <a:rPr lang="en-US" dirty="0" smtClean="0"/>
              <a:t>2 steps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Offline exploration of architectures</a:t>
            </a:r>
          </a:p>
          <a:p>
            <a:pPr lvl="1"/>
            <a:r>
              <a:rPr lang="en-US" sz="2800" b="1" dirty="0" smtClean="0"/>
              <a:t>Online parameters selection</a:t>
            </a:r>
          </a:p>
          <a:p>
            <a:pPr lvl="2"/>
            <a:r>
              <a:rPr lang="en-US" dirty="0" smtClean="0"/>
              <a:t>Application-wise bandwidth requirement</a:t>
            </a:r>
          </a:p>
          <a:p>
            <a:pPr lvl="2"/>
            <a:r>
              <a:rPr lang="en-US" dirty="0" smtClean="0"/>
              <a:t>Compare Required Throughput Vs Maximum Throughput with current parameters</a:t>
            </a:r>
          </a:p>
          <a:p>
            <a:pPr lvl="2"/>
            <a:r>
              <a:rPr lang="en-US" dirty="0" smtClean="0"/>
              <a:t>Is reconfiguration needed?</a:t>
            </a:r>
          </a:p>
          <a:p>
            <a:pPr lvl="2"/>
            <a:r>
              <a:rPr lang="en-US" dirty="0" smtClean="0"/>
              <a:t>Select slower/ faster configuration</a:t>
            </a:r>
          </a:p>
          <a:p>
            <a:pPr lvl="2"/>
            <a:r>
              <a:rPr lang="en-US" dirty="0" smtClean="0"/>
              <a:t>Adapt area, power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RC6 Step 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mode without security</a:t>
            </a:r>
          </a:p>
          <a:p>
            <a:r>
              <a:rPr lang="en-US" dirty="0" smtClean="0"/>
              <a:t>Feedback mode + fault detection</a:t>
            </a:r>
          </a:p>
          <a:p>
            <a:pPr lvl="1"/>
            <a:r>
              <a:rPr lang="en-US" dirty="0" smtClean="0"/>
              <a:t>Parity-based</a:t>
            </a:r>
          </a:p>
          <a:p>
            <a:r>
              <a:rPr lang="en-US" dirty="0" smtClean="0"/>
              <a:t>Feedback mode + fault tolerant architecture</a:t>
            </a:r>
          </a:p>
          <a:p>
            <a:pPr lvl="1"/>
            <a:r>
              <a:rPr lang="en-US" dirty="0" smtClean="0"/>
              <a:t>TMR technique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pic>
        <p:nvPicPr>
          <p:cNvPr id="3073" name="Picture 1" descr="C:\Users\deepika_r\Desktop\Cryp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0"/>
            <a:ext cx="4095750" cy="207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20700" y="76200"/>
            <a:ext cx="8101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6972300" y="0"/>
            <a:ext cx="1943100" cy="2209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9400" y="3429000"/>
            <a:ext cx="24003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74713"/>
            <a:ext cx="9144000" cy="510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mode</a:t>
            </a:r>
          </a:p>
          <a:p>
            <a:r>
              <a:rPr lang="en-US" b="1" dirty="0" smtClean="0"/>
              <a:t>FB + fault detection</a:t>
            </a:r>
            <a:endParaRPr lang="en-US" dirty="0" smtClean="0"/>
          </a:p>
          <a:p>
            <a:pPr lvl="1"/>
            <a:r>
              <a:rPr lang="en-US" dirty="0" smtClean="0"/>
              <a:t>Only +2.1 % area, -2.7 % power </a:t>
            </a:r>
          </a:p>
          <a:p>
            <a:r>
              <a:rPr lang="en-US" dirty="0" smtClean="0"/>
              <a:t>FB + fault tolerant architecture</a:t>
            </a:r>
          </a:p>
          <a:p>
            <a:pPr lvl="1"/>
            <a:r>
              <a:rPr lang="en-US" dirty="0" smtClean="0"/>
              <a:t>High energy (GB/J), area overhead</a:t>
            </a:r>
          </a:p>
          <a:p>
            <a:r>
              <a:rPr lang="en-US" dirty="0" smtClean="0"/>
              <a:t>Bus monitoring</a:t>
            </a:r>
          </a:p>
          <a:p>
            <a:pPr lvl="1"/>
            <a:r>
              <a:rPr lang="en-US" dirty="0" smtClean="0"/>
              <a:t>Regular access to key memory address</a:t>
            </a:r>
          </a:p>
          <a:p>
            <a:pPr lvl="1"/>
            <a:r>
              <a:rPr lang="en-US" dirty="0" smtClean="0"/>
              <a:t>Counter for non-key n key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05000"/>
            <a:ext cx="57912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Reconfigurable hardware in Embedded Systems</a:t>
            </a:r>
          </a:p>
          <a:p>
            <a:pPr lvl="1"/>
            <a:r>
              <a:rPr lang="en-US" dirty="0" smtClean="0"/>
              <a:t>Adaptability</a:t>
            </a:r>
          </a:p>
          <a:p>
            <a:pPr lvl="1"/>
            <a:r>
              <a:rPr lang="en-US" dirty="0" smtClean="0"/>
              <a:t>Dynamic Reconfiguration</a:t>
            </a:r>
          </a:p>
          <a:p>
            <a:r>
              <a:rPr lang="en-US" dirty="0" smtClean="0"/>
              <a:t>SAFES </a:t>
            </a:r>
          </a:p>
          <a:p>
            <a:pPr lvl="1"/>
            <a:r>
              <a:rPr lang="en-US" dirty="0" smtClean="0"/>
              <a:t>Energy-efficient + Secure</a:t>
            </a:r>
          </a:p>
          <a:p>
            <a:pPr lvl="1"/>
            <a:r>
              <a:rPr lang="en-US" dirty="0" smtClean="0"/>
              <a:t>Protection + Performance</a:t>
            </a:r>
          </a:p>
          <a:p>
            <a:pPr lvl="1"/>
            <a:r>
              <a:rPr lang="en-US" dirty="0" smtClean="0"/>
              <a:t>Reconfigurable Security Primitives</a:t>
            </a:r>
          </a:p>
          <a:p>
            <a:pPr lvl="1"/>
            <a:r>
              <a:rPr lang="en-US" dirty="0" smtClean="0"/>
              <a:t>Continuous monitoring to detect abnormal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Control flow monitor within Embedded Processor</a:t>
            </a:r>
          </a:p>
          <a:p>
            <a:pPr lvl="1"/>
            <a:r>
              <a:rPr lang="en-US" dirty="0" smtClean="0"/>
              <a:t>Attack detection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Processor-based cryptography solutions</a:t>
            </a:r>
          </a:p>
          <a:p>
            <a:pPr lvl="1"/>
            <a:r>
              <a:rPr lang="en-US" dirty="0" smtClean="0"/>
              <a:t>Computation is costly</a:t>
            </a:r>
            <a:endParaRPr lang="en-US" dirty="0"/>
          </a:p>
          <a:p>
            <a:r>
              <a:rPr lang="en-US" dirty="0" smtClean="0"/>
              <a:t>Cryptography Co-processor</a:t>
            </a:r>
          </a:p>
          <a:p>
            <a:pPr lvl="1"/>
            <a:r>
              <a:rPr lang="en-US" dirty="0" smtClean="0"/>
              <a:t>Not considered energy-efficiency</a:t>
            </a:r>
          </a:p>
          <a:p>
            <a:r>
              <a:rPr lang="en-US" dirty="0" smtClean="0"/>
              <a:t>FPGA for security primitives</a:t>
            </a:r>
          </a:p>
          <a:p>
            <a:pPr lvl="1"/>
            <a:r>
              <a:rPr lang="en-US" dirty="0" smtClean="0"/>
              <a:t>Not considered flexibility of primitives</a:t>
            </a:r>
          </a:p>
          <a:p>
            <a:r>
              <a:rPr lang="en-US" dirty="0" smtClean="0"/>
              <a:t>Hardware Monitoring</a:t>
            </a:r>
          </a:p>
          <a:p>
            <a:pPr lvl="1"/>
            <a:r>
              <a:rPr lang="en-US" dirty="0" smtClean="0"/>
              <a:t>Energy Monitoring</a:t>
            </a:r>
          </a:p>
          <a:p>
            <a:r>
              <a:rPr lang="en-US" dirty="0" smtClean="0"/>
              <a:t>SAFES is the first approach to dynamically adapt security primitive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n-US" dirty="0" smtClean="0"/>
              <a:t>    Hardware Attacks and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</a:t>
            </a:r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38600" y="5791200"/>
            <a:ext cx="4648201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Classification of attacks against   </a:t>
            </a:r>
          </a:p>
          <a:p>
            <a:r>
              <a:rPr lang="en-US" dirty="0" smtClean="0"/>
              <a:t>           embedded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276600" cy="49565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Hardware Attacks</a:t>
            </a:r>
          </a:p>
          <a:p>
            <a:pPr lvl="1"/>
            <a:r>
              <a:rPr lang="en-US" dirty="0" smtClean="0"/>
              <a:t>Active</a:t>
            </a:r>
          </a:p>
          <a:p>
            <a:pPr lvl="2"/>
            <a:r>
              <a:rPr lang="en-US" dirty="0" smtClean="0"/>
              <a:t>Irreversible</a:t>
            </a:r>
            <a:r>
              <a:rPr lang="en-US" sz="1200" dirty="0" smtClean="0"/>
              <a:t> ( Invasive)</a:t>
            </a:r>
            <a:endParaRPr lang="en-US" sz="1200" dirty="0" smtClean="0"/>
          </a:p>
          <a:p>
            <a:pPr lvl="2"/>
            <a:r>
              <a:rPr lang="en-US" dirty="0" smtClean="0"/>
              <a:t>Reversible</a:t>
            </a:r>
            <a:r>
              <a:rPr lang="en-US" sz="1200" dirty="0" smtClean="0"/>
              <a:t> ( Non Invasive)</a:t>
            </a:r>
            <a:endParaRPr lang="en-US" sz="1200" dirty="0" smtClean="0"/>
          </a:p>
          <a:p>
            <a:pPr lvl="1"/>
            <a:r>
              <a:rPr lang="en-US" dirty="0" smtClean="0"/>
              <a:t>Passive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Counter Measures</a:t>
            </a:r>
          </a:p>
          <a:p>
            <a:pPr lvl="1"/>
            <a:r>
              <a:rPr lang="en-US" dirty="0" smtClean="0"/>
              <a:t>Symptom-free</a:t>
            </a:r>
            <a:endParaRPr lang="en-US" b="1" dirty="0" smtClean="0"/>
          </a:p>
          <a:p>
            <a:pPr lvl="1"/>
            <a:r>
              <a:rPr lang="en-US" dirty="0" smtClean="0"/>
              <a:t>Security-aware</a:t>
            </a:r>
          </a:p>
          <a:p>
            <a:pPr lvl="1"/>
            <a:r>
              <a:rPr lang="en-US" dirty="0" smtClean="0"/>
              <a:t>Activity-aware</a:t>
            </a:r>
          </a:p>
          <a:p>
            <a:pPr lvl="1"/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Robust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47244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ances-Scale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705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Reconfigurability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267200"/>
            <a:ext cx="1066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191000"/>
            <a:ext cx="1828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High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2144151" y="1295400"/>
            <a:ext cx="4724400" cy="16764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SOLUTION ??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590800"/>
            <a:ext cx="7543800" cy="40318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u="sng" smtClean="0"/>
              <a:t>Reconfigurable Hardware</a:t>
            </a:r>
            <a:endParaRPr lang="en-US" sz="2800" smtClean="0"/>
          </a:p>
          <a:p>
            <a:r>
              <a:rPr lang="en-US" sz="2800" smtClean="0"/>
              <a:t> </a:t>
            </a:r>
            <a:r>
              <a:rPr lang="en-US" sz="2800" dirty="0" smtClean="0"/>
              <a:t>- to deal with hardware security </a:t>
            </a:r>
            <a:r>
              <a:rPr lang="en-US" sz="2800" smtClean="0"/>
              <a:t>and performance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Properties: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Adaptability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Dynamic Property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SAFES: Reconfigurable Architecture and     </a:t>
            </a:r>
            <a:br>
              <a:rPr lang="en-US" sz="3200" dirty="0" smtClean="0"/>
            </a:br>
            <a:r>
              <a:rPr lang="en-US" sz="3200" dirty="0" smtClean="0"/>
              <a:t>                       Monitors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828800"/>
            <a:ext cx="1135144" cy="152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1828800"/>
            <a:ext cx="1135144" cy="152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4267200"/>
            <a:ext cx="667732" cy="1219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4267200"/>
            <a:ext cx="142109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5594" y="1676400"/>
            <a:ext cx="4674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5594" y="3352800"/>
            <a:ext cx="4674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867400"/>
            <a:ext cx="4674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5715000"/>
            <a:ext cx="4674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4343400"/>
            <a:ext cx="4674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3810000"/>
            <a:ext cx="5092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</p:cNvCxnSpPr>
          <p:nvPr/>
        </p:nvCxnSpPr>
        <p:spPr>
          <a:xfrm flipH="1">
            <a:off x="1600200" y="1828800"/>
            <a:ext cx="1853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1828799"/>
            <a:ext cx="0" cy="251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6400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0600" y="5864251"/>
            <a:ext cx="0" cy="3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2" idx="1"/>
          </p:cNvCxnSpPr>
          <p:nvPr/>
        </p:nvCxnSpPr>
        <p:spPr>
          <a:xfrm>
            <a:off x="4800600" y="5867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>
            <a:off x="6248400" y="4495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48400" y="44958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91200" y="5562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91200" y="5562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2"/>
          </p:cNvCxnSpPr>
          <p:nvPr/>
        </p:nvCxnSpPr>
        <p:spPr>
          <a:xfrm>
            <a:off x="5515466" y="5486400"/>
            <a:ext cx="1" cy="381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-Down Arrow 47"/>
          <p:cNvSpPr/>
          <p:nvPr/>
        </p:nvSpPr>
        <p:spPr>
          <a:xfrm>
            <a:off x="4800600" y="3429000"/>
            <a:ext cx="45719" cy="380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-Down Arrow 48"/>
          <p:cNvSpPr/>
          <p:nvPr/>
        </p:nvSpPr>
        <p:spPr>
          <a:xfrm>
            <a:off x="6477000" y="3429000"/>
            <a:ext cx="45719" cy="380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-Down Arrow 49"/>
          <p:cNvSpPr/>
          <p:nvPr/>
        </p:nvSpPr>
        <p:spPr>
          <a:xfrm>
            <a:off x="4114800" y="3810000"/>
            <a:ext cx="45719" cy="380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-Down Arrow 50"/>
          <p:cNvSpPr/>
          <p:nvPr/>
        </p:nvSpPr>
        <p:spPr>
          <a:xfrm>
            <a:off x="5486400" y="3810000"/>
            <a:ext cx="45719" cy="3809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95400" y="1447800"/>
            <a:ext cx="6629400" cy="5105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/>
          <p:cNvSpPr/>
          <p:nvPr/>
        </p:nvSpPr>
        <p:spPr>
          <a:xfrm>
            <a:off x="1905000" y="1295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2057400" y="1295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 Arrow 96"/>
          <p:cNvSpPr/>
          <p:nvPr/>
        </p:nvSpPr>
        <p:spPr>
          <a:xfrm>
            <a:off x="8077200" y="44196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447800" y="4343400"/>
            <a:ext cx="1058944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1600200" y="52578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743200" y="6096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600200" y="3505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800600" y="5867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3716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14800" y="1524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59436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16764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Bus</a:t>
            </a:r>
          </a:p>
          <a:p>
            <a:r>
              <a:rPr lang="en-US" i="1" dirty="0" smtClean="0"/>
              <a:t>Monitor</a:t>
            </a:r>
            <a:endParaRPr lang="en-US" i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Power</a:t>
            </a:r>
          </a:p>
          <a:p>
            <a:r>
              <a:rPr lang="en-US" i="1" dirty="0" smtClean="0"/>
              <a:t>Monitor</a:t>
            </a:r>
            <a:endParaRPr lang="en-US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2004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4953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410200" y="990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Secure Embedded System</a:t>
            </a:r>
            <a:endParaRPr lang="en-US" b="1" i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21336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Primitive</a:t>
            </a:r>
          </a:p>
          <a:p>
            <a:r>
              <a:rPr lang="en-US" i="1" dirty="0" smtClean="0"/>
              <a:t>Monitor</a:t>
            </a:r>
            <a:endParaRPr lang="en-US" i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6781800" y="472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Clock</a:t>
            </a:r>
          </a:p>
          <a:p>
            <a:r>
              <a:rPr lang="en-US" i="1" dirty="0" smtClean="0"/>
              <a:t>Monitor</a:t>
            </a:r>
            <a:endParaRPr lang="en-US" i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6629400" y="5638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Channel</a:t>
            </a:r>
          </a:p>
          <a:p>
            <a:r>
              <a:rPr lang="en-US" i="1" dirty="0" smtClean="0"/>
              <a:t>Monitor</a:t>
            </a:r>
            <a:endParaRPr lang="en-US" i="1" dirty="0"/>
          </a:p>
        </p:txBody>
      </p:sp>
      <p:sp>
        <p:nvSpPr>
          <p:cNvPr id="162" name="Down Arrow 161"/>
          <p:cNvSpPr/>
          <p:nvPr/>
        </p:nvSpPr>
        <p:spPr>
          <a:xfrm>
            <a:off x="5486400" y="5562600"/>
            <a:ext cx="76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0" y="4343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Executive Processor</a:t>
            </a:r>
            <a:endParaRPr lang="en-US" dirty="0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2971800" y="6096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3505200" y="5791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962400" y="5867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4343400" y="5791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429000" y="4572000"/>
            <a:ext cx="304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Security Primitive</a:t>
            </a:r>
            <a:endParaRPr lang="en-US" sz="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3810000" y="4572000"/>
            <a:ext cx="304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Security Primitive</a:t>
            </a:r>
            <a:endParaRPr lang="en-US" sz="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191000" y="4572000"/>
            <a:ext cx="304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Security Primitive</a:t>
            </a:r>
            <a:endParaRPr lang="en-US" sz="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81534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94" grpId="0" animBg="1"/>
      <p:bldP spid="95" grpId="0" animBg="1"/>
      <p:bldP spid="97" grpId="0" animBg="1"/>
      <p:bldP spid="122" grpId="0" animBg="1"/>
      <p:bldP spid="145" grpId="0"/>
      <p:bldP spid="146" grpId="0"/>
      <p:bldP spid="148" grpId="0"/>
      <p:bldP spid="149" grpId="0"/>
      <p:bldP spid="150" grpId="0"/>
      <p:bldP spid="151" grpId="0"/>
      <p:bldP spid="152" grpId="0"/>
      <p:bldP spid="155" grpId="0"/>
      <p:bldP spid="156" grpId="0"/>
      <p:bldP spid="157" grpId="0"/>
      <p:bldP spid="162" grpId="0" animBg="1"/>
      <p:bldP spid="163" grpId="0"/>
      <p:bldP spid="177" grpId="0" animBg="1"/>
      <p:bldP spid="178" grpId="0" animBg="1"/>
      <p:bldP spid="179" grpId="0" animBg="1"/>
      <p:bldP spid="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SAFES</a:t>
            </a:r>
            <a:r>
              <a:rPr lang="en-US" dirty="0" smtClean="0"/>
              <a:t>: </a:t>
            </a:r>
            <a:r>
              <a:rPr lang="en-US" dirty="0" smtClean="0"/>
              <a:t>Security Architecture for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Embedded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981200"/>
            <a:ext cx="39624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Tracks specific data of system</a:t>
            </a:r>
          </a:p>
          <a:p>
            <a:r>
              <a:rPr lang="en-US" sz="2600" dirty="0" smtClean="0"/>
              <a:t>Detects attacks </a:t>
            </a:r>
          </a:p>
          <a:p>
            <a:r>
              <a:rPr lang="en-US" sz="2600" dirty="0" smtClean="0"/>
              <a:t>C</a:t>
            </a:r>
            <a:r>
              <a:rPr lang="en-US" sz="2600" dirty="0" smtClean="0"/>
              <a:t>haracterizes normal activity</a:t>
            </a:r>
            <a:endParaRPr lang="en-US" sz="2600" dirty="0" smtClean="0"/>
          </a:p>
          <a:p>
            <a:r>
              <a:rPr lang="en-US" sz="2600" dirty="0" smtClean="0"/>
              <a:t>Monitors authenticated </a:t>
            </a:r>
            <a:r>
              <a:rPr lang="en-US" sz="2600" dirty="0" smtClean="0"/>
              <a:t>in the network</a:t>
            </a:r>
          </a:p>
          <a:p>
            <a:r>
              <a:rPr lang="en-US" sz="2600" dirty="0" smtClean="0"/>
              <a:t>Levels of </a:t>
            </a:r>
            <a:r>
              <a:rPr lang="en-US" sz="2600" dirty="0" smtClean="0"/>
              <a:t>reaction:</a:t>
            </a:r>
            <a:endParaRPr lang="en-US" sz="2600" dirty="0" smtClean="0"/>
          </a:p>
          <a:p>
            <a:pPr lvl="1"/>
            <a:r>
              <a:rPr lang="en-US" sz="2600" dirty="0" smtClean="0"/>
              <a:t>reflex or global</a:t>
            </a:r>
          </a:p>
          <a:p>
            <a:r>
              <a:rPr lang="en-US" sz="2600" dirty="0" smtClean="0"/>
              <a:t>Monitors </a:t>
            </a:r>
            <a:r>
              <a:rPr lang="en-US" sz="2600" dirty="0" smtClean="0"/>
              <a:t>linked by on-chip security network</a:t>
            </a:r>
          </a:p>
          <a:p>
            <a:pPr lvl="1"/>
            <a:r>
              <a:rPr lang="en-US" dirty="0" smtClean="0"/>
              <a:t>controlled </a:t>
            </a:r>
            <a:r>
              <a:rPr lang="en-US" dirty="0" smtClean="0"/>
              <a:t>by the security executive processor (SEP)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39624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FPGA which</a:t>
            </a:r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ontains security primitives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ynamically reconfigurable primitives</a:t>
            </a:r>
          </a:p>
          <a:p>
            <a:r>
              <a:rPr lang="en-US" dirty="0" smtClean="0"/>
              <a:t>Security Primitive</a:t>
            </a:r>
          </a:p>
          <a:p>
            <a:pPr lvl="1"/>
            <a:r>
              <a:rPr lang="en-US" sz="1500" dirty="0" smtClean="0"/>
              <a:t>Agile Hardware Accelerator</a:t>
            </a:r>
          </a:p>
          <a:p>
            <a:pPr lvl="1"/>
            <a:r>
              <a:rPr lang="en-US" sz="1500" dirty="0" smtClean="0"/>
              <a:t>Performs security Algorithm</a:t>
            </a:r>
          </a:p>
          <a:p>
            <a:r>
              <a:rPr lang="en-US" dirty="0" smtClean="0"/>
              <a:t>G</a:t>
            </a:r>
            <a:r>
              <a:rPr lang="en-US" dirty="0" smtClean="0"/>
              <a:t>oals:</a:t>
            </a:r>
          </a:p>
          <a:p>
            <a:pPr lvl="1"/>
            <a:r>
              <a:rPr lang="en-US" sz="1700" dirty="0" smtClean="0"/>
              <a:t>speedup </a:t>
            </a:r>
            <a:r>
              <a:rPr lang="en-US" sz="1700" dirty="0" smtClean="0"/>
              <a:t>computation</a:t>
            </a:r>
          </a:p>
          <a:p>
            <a:pPr lvl="1"/>
            <a:r>
              <a:rPr lang="en-US" sz="1700" dirty="0" smtClean="0"/>
              <a:t>provide </a:t>
            </a:r>
            <a:r>
              <a:rPr lang="en-US" sz="1700" dirty="0" smtClean="0"/>
              <a:t>flexibility</a:t>
            </a:r>
          </a:p>
          <a:p>
            <a:pPr lvl="1"/>
            <a:r>
              <a:rPr lang="en-US" sz="1700" dirty="0" smtClean="0"/>
              <a:t>provide </a:t>
            </a:r>
            <a:r>
              <a:rPr lang="en-US" sz="1700" dirty="0" smtClean="0"/>
              <a:t>various </a:t>
            </a:r>
            <a:r>
              <a:rPr lang="en-US" sz="1700" dirty="0" smtClean="0"/>
              <a:t>tradeoffs</a:t>
            </a:r>
            <a:endParaRPr lang="en-US" sz="17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4038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Monitoring System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1524000"/>
            <a:ext cx="4038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Reconfigurable Architecture</a:t>
            </a:r>
            <a:endParaRPr lang="en-US" b="1" dirty="0"/>
          </a:p>
        </p:txBody>
      </p:sp>
      <p:pic>
        <p:nvPicPr>
          <p:cNvPr id="7" name="Picture 6" descr="safesarchitecture.png"/>
          <p:cNvPicPr>
            <a:picLocks noChangeAspect="1"/>
          </p:cNvPicPr>
          <p:nvPr/>
        </p:nvPicPr>
        <p:blipFill>
          <a:blip r:embed="rId2" cstate="print"/>
          <a:srcRect l="12121" r="12121"/>
          <a:stretch>
            <a:fillRect/>
          </a:stretch>
        </p:blipFill>
        <p:spPr>
          <a:xfrm>
            <a:off x="4572000" y="1219200"/>
            <a:ext cx="4267200" cy="5140990"/>
          </a:xfrm>
          <a:prstGeom prst="rect">
            <a:avLst/>
          </a:prstGeom>
        </p:spPr>
      </p:pic>
      <p:pic>
        <p:nvPicPr>
          <p:cNvPr id="8" name="Picture 7" descr="safesarchitecture.png"/>
          <p:cNvPicPr>
            <a:picLocks noChangeAspect="1"/>
          </p:cNvPicPr>
          <p:nvPr/>
        </p:nvPicPr>
        <p:blipFill>
          <a:blip r:embed="rId2" cstate="print"/>
          <a:srcRect l="12121" r="12121"/>
          <a:stretch>
            <a:fillRect/>
          </a:stretch>
        </p:blipFill>
        <p:spPr>
          <a:xfrm>
            <a:off x="228600" y="1295400"/>
            <a:ext cx="42672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Security Primitive Architecture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1"/>
            <a:ext cx="4114800" cy="30777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  </a:t>
            </a:r>
            <a:r>
              <a:rPr lang="en-US" sz="1400" b="1" dirty="0" smtClean="0"/>
              <a:t>1] The security primitive </a:t>
            </a:r>
            <a:r>
              <a:rPr lang="en-US" sz="1400" b="1" dirty="0" err="1" smtClean="0"/>
              <a:t>datapath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4114800" cy="181588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2] The security primitive controller </a:t>
            </a:r>
            <a:r>
              <a:rPr lang="en-US" sz="1400" dirty="0" smtClean="0"/>
              <a:t>(</a:t>
            </a:r>
            <a:r>
              <a:rPr lang="en-US" sz="1400" b="1" dirty="0" smtClean="0"/>
              <a:t>SPC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SPC is connected to the </a:t>
            </a:r>
            <a:r>
              <a:rPr lang="en-US" sz="1400" dirty="0" err="1" smtClean="0"/>
              <a:t>datapath</a:t>
            </a:r>
            <a:endParaRPr lang="en-US" sz="1400" dirty="0" smtClean="0"/>
          </a:p>
          <a:p>
            <a:pPr lvl="3"/>
            <a:r>
              <a:rPr lang="en-US" sz="1400" dirty="0" smtClean="0"/>
              <a:t>~ for the reconfiguration of the </a:t>
            </a:r>
            <a:r>
              <a:rPr lang="en-US" sz="1400" dirty="0" err="1" smtClean="0"/>
              <a:t>datapath</a:t>
            </a:r>
            <a:endParaRPr lang="en-US" sz="1400" dirty="0" smtClean="0"/>
          </a:p>
          <a:p>
            <a:pPr lvl="1"/>
            <a:r>
              <a:rPr lang="en-US" sz="1400" dirty="0" smtClean="0"/>
              <a:t>SPC is connected to the system processor </a:t>
            </a:r>
          </a:p>
          <a:p>
            <a:pPr lvl="3"/>
            <a:r>
              <a:rPr lang="en-US" sz="1400" dirty="0" smtClean="0"/>
              <a:t>~to define the configuration </a:t>
            </a:r>
            <a:r>
              <a:rPr lang="en-US" sz="1200" dirty="0" smtClean="0"/>
              <a:t>of </a:t>
            </a:r>
            <a:r>
              <a:rPr lang="en-US" sz="1400" dirty="0" smtClean="0"/>
              <a:t>the security primitive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10001"/>
            <a:ext cx="4114800" cy="20313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4078" indent="-514350">
              <a:buNone/>
            </a:pPr>
            <a:r>
              <a:rPr lang="en-US" sz="1400" b="1" dirty="0" smtClean="0"/>
              <a:t>3]</a:t>
            </a:r>
            <a:r>
              <a:rPr lang="en-US" sz="1400" dirty="0" smtClean="0"/>
              <a:t> </a:t>
            </a:r>
            <a:r>
              <a:rPr lang="en-US" sz="1400" b="1" dirty="0" smtClean="0"/>
              <a:t>The system</a:t>
            </a:r>
            <a:r>
              <a:rPr lang="en-US" sz="1400" dirty="0" smtClean="0"/>
              <a:t> </a:t>
            </a:r>
            <a:r>
              <a:rPr lang="en-US" sz="1400" b="1" dirty="0" smtClean="0"/>
              <a:t>security</a:t>
            </a:r>
            <a:r>
              <a:rPr lang="en-US" sz="1400" dirty="0" smtClean="0"/>
              <a:t> </a:t>
            </a:r>
            <a:r>
              <a:rPr lang="en-US" sz="1400" b="1" dirty="0" smtClean="0"/>
              <a:t>controller</a:t>
            </a:r>
            <a:r>
              <a:rPr lang="en-US" sz="1400" dirty="0" smtClean="0"/>
              <a:t> (</a:t>
            </a:r>
            <a:r>
              <a:rPr lang="en-US" sz="1400" b="1" dirty="0" smtClean="0"/>
              <a:t>SSC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SSC </a:t>
            </a:r>
            <a:r>
              <a:rPr lang="en-US" sz="1400" dirty="0" smtClean="0"/>
              <a:t>is connected to the </a:t>
            </a:r>
            <a:r>
              <a:rPr lang="en-US" sz="1400" dirty="0" smtClean="0"/>
              <a:t>SPC</a:t>
            </a:r>
            <a:endParaRPr lang="en-US" sz="1400" dirty="0" smtClean="0"/>
          </a:p>
          <a:p>
            <a:pPr lvl="3"/>
            <a:r>
              <a:rPr lang="en-US" sz="1400" dirty="0" smtClean="0"/>
              <a:t>~ to monitor the </a:t>
            </a:r>
            <a:r>
              <a:rPr lang="en-US" sz="1400" dirty="0" smtClean="0"/>
              <a:t>primitive</a:t>
            </a:r>
            <a:endParaRPr lang="en-US" sz="1400" dirty="0" smtClean="0"/>
          </a:p>
          <a:p>
            <a:pPr lvl="3"/>
            <a:r>
              <a:rPr lang="en-US" sz="1400" dirty="0" smtClean="0"/>
              <a:t>~ to detect attacks against the primitive. </a:t>
            </a:r>
          </a:p>
          <a:p>
            <a:pPr lvl="1"/>
            <a:r>
              <a:rPr lang="en-US" sz="1400" dirty="0" smtClean="0"/>
              <a:t>SSC </a:t>
            </a:r>
            <a:r>
              <a:rPr lang="en-US" sz="1400" dirty="0" smtClean="0"/>
              <a:t>is connected to all monitors of the system</a:t>
            </a:r>
          </a:p>
          <a:p>
            <a:pPr lvl="3"/>
            <a:r>
              <a:rPr lang="en-US" sz="1400" dirty="0" smtClean="0"/>
              <a:t>~ to analyze the different parts of the </a:t>
            </a:r>
            <a:r>
              <a:rPr lang="en-US" sz="1400" dirty="0" smtClean="0"/>
              <a:t>system</a:t>
            </a:r>
            <a:endParaRPr lang="en-US" sz="1400" dirty="0" smtClean="0"/>
          </a:p>
        </p:txBody>
      </p:sp>
      <p:pic>
        <p:nvPicPr>
          <p:cNvPr id="85" name="Picture 84" descr="security primitive.png"/>
          <p:cNvPicPr>
            <a:picLocks noChangeAspect="1"/>
          </p:cNvPicPr>
          <p:nvPr/>
        </p:nvPicPr>
        <p:blipFill>
          <a:blip r:embed="rId2" cstate="print"/>
          <a:srcRect l="15227" t="13617" r="12698" b="10821"/>
          <a:stretch>
            <a:fillRect/>
          </a:stretch>
        </p:blipFill>
        <p:spPr>
          <a:xfrm>
            <a:off x="4572000" y="12954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28600"/>
            <a:ext cx="8229600" cy="7159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b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SPC FSM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676400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1295400" cy="1295400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53340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6576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12954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9624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791200"/>
            <a:ext cx="76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066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Config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hape 12"/>
          <p:cNvCxnSpPr>
            <a:stCxn id="3" idx="4"/>
            <a:endCxn id="6" idx="2"/>
          </p:cNvCxnSpPr>
          <p:nvPr/>
        </p:nvCxnSpPr>
        <p:spPr>
          <a:xfrm rot="16200000" flipH="1">
            <a:off x="2286000" y="2705100"/>
            <a:ext cx="13335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 flipV="1">
            <a:off x="5181600" y="4152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7"/>
            <a:endCxn id="6" idx="1"/>
          </p:cNvCxnSpPr>
          <p:nvPr/>
        </p:nvCxnSpPr>
        <p:spPr>
          <a:xfrm rot="16200000" flipH="1" flipV="1">
            <a:off x="5905500" y="1865314"/>
            <a:ext cx="152400" cy="3811586"/>
          </a:xfrm>
          <a:prstGeom prst="curvedConnector3">
            <a:avLst>
              <a:gd name="adj1" fmla="val -2744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908539" y="1951892"/>
            <a:ext cx="5949461" cy="4220308"/>
          </a:xfrm>
          <a:custGeom>
            <a:avLst/>
            <a:gdLst>
              <a:gd name="connsiteX0" fmla="*/ 5949461 w 5949461"/>
              <a:gd name="connsiteY0" fmla="*/ 4220308 h 4220308"/>
              <a:gd name="connsiteX1" fmla="*/ 1553307 w 5949461"/>
              <a:gd name="connsiteY1" fmla="*/ 3481754 h 4220308"/>
              <a:gd name="connsiteX2" fmla="*/ 164123 w 5949461"/>
              <a:gd name="connsiteY2" fmla="*/ 1582616 h 4220308"/>
              <a:gd name="connsiteX3" fmla="*/ 568569 w 5949461"/>
              <a:gd name="connsiteY3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461" h="4220308">
                <a:moveTo>
                  <a:pt x="5949461" y="4220308"/>
                </a:moveTo>
                <a:cubicBezTo>
                  <a:pt x="4233495" y="4070838"/>
                  <a:pt x="2517530" y="3921369"/>
                  <a:pt x="1553307" y="3481754"/>
                </a:cubicBezTo>
                <a:cubicBezTo>
                  <a:pt x="589084" y="3042139"/>
                  <a:pt x="328246" y="2162908"/>
                  <a:pt x="164123" y="1582616"/>
                </a:cubicBezTo>
                <a:cubicBezTo>
                  <a:pt x="0" y="1002324"/>
                  <a:pt x="284284" y="501162"/>
                  <a:pt x="56856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3" idx="1"/>
          </p:cNvCxnSpPr>
          <p:nvPr/>
        </p:nvCxnSpPr>
        <p:spPr>
          <a:xfrm flipH="1">
            <a:off x="1371600" y="1866107"/>
            <a:ext cx="189707" cy="38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974123" y="1178169"/>
            <a:ext cx="2057400" cy="2743200"/>
          </a:xfrm>
          <a:custGeom>
            <a:avLst/>
            <a:gdLst>
              <a:gd name="connsiteX0" fmla="*/ 2057400 w 2057400"/>
              <a:gd name="connsiteY0" fmla="*/ 0 h 2743200"/>
              <a:gd name="connsiteX1" fmla="*/ 967154 w 2057400"/>
              <a:gd name="connsiteY1" fmla="*/ 879231 h 2743200"/>
              <a:gd name="connsiteX2" fmla="*/ 0 w 20574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743200">
                <a:moveTo>
                  <a:pt x="2057400" y="0"/>
                </a:moveTo>
                <a:cubicBezTo>
                  <a:pt x="1683727" y="211015"/>
                  <a:pt x="1310054" y="422031"/>
                  <a:pt x="967154" y="879231"/>
                </a:cubicBezTo>
                <a:cubicBezTo>
                  <a:pt x="624254" y="1336431"/>
                  <a:pt x="87923" y="2637692"/>
                  <a:pt x="0" y="27432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</p:cNvCxnSpPr>
          <p:nvPr/>
        </p:nvCxnSpPr>
        <p:spPr>
          <a:xfrm flipH="1">
            <a:off x="7391400" y="48006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3000" y="1905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 Parameters modification for security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886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Restart Security Primitive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Checking of Algorithm Parameters done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343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Security Primitive Ready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Security Primitive Terminated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Algorithm Parameters modification for performance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3124200"/>
            <a:ext cx="53340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 smtClean="0"/>
              <a:t>INITIALIZATION</a:t>
            </a:r>
          </a:p>
          <a:p>
            <a:r>
              <a:rPr lang="en-US" dirty="0" smtClean="0"/>
              <a:t> SPC polls system state</a:t>
            </a:r>
          </a:p>
          <a:p>
            <a:pPr lvl="1"/>
            <a:r>
              <a:rPr lang="en-US" dirty="0" smtClean="0"/>
              <a:t>Battery level</a:t>
            </a:r>
          </a:p>
          <a:p>
            <a:pPr lvl="1"/>
            <a:r>
              <a:rPr lang="en-US" dirty="0" smtClean="0"/>
              <a:t>Comm. channel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Defines </a:t>
            </a:r>
            <a:r>
              <a:rPr lang="en-US" dirty="0" smtClean="0"/>
              <a:t>implementation feasible within the primitive</a:t>
            </a:r>
          </a:p>
          <a:p>
            <a:r>
              <a:rPr lang="en-US" dirty="0" smtClean="0"/>
              <a:t>Provides </a:t>
            </a:r>
            <a:r>
              <a:rPr lang="en-US" dirty="0" smtClean="0"/>
              <a:t>info. to </a:t>
            </a:r>
            <a:r>
              <a:rPr lang="en-US" dirty="0" smtClean="0"/>
              <a:t>processor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2162</TotalTime>
  <Words>1105</Words>
  <Application>Microsoft Office PowerPoint</Application>
  <PresentationFormat>On-screen Show (4:3)</PresentationFormat>
  <Paragraphs>366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Reconfigurable Hardware for High–Security/ High Performance Embedded Systems: The SAFES Perspective</vt:lpstr>
      <vt:lpstr>Motivation</vt:lpstr>
      <vt:lpstr>Related Work</vt:lpstr>
      <vt:lpstr>          Hardware Attacks and                Countermeasures</vt:lpstr>
      <vt:lpstr>Use of Reconfigurability</vt:lpstr>
      <vt:lpstr>SAFES: Reconfigurable Architecture and                             Monitors</vt:lpstr>
      <vt:lpstr> SAFES: Security Architecture for             Embedded Systems</vt:lpstr>
      <vt:lpstr>  Security Primitive Architecture </vt:lpstr>
      <vt:lpstr>Slide 9</vt:lpstr>
      <vt:lpstr>Slide 10</vt:lpstr>
      <vt:lpstr>Slide 11</vt:lpstr>
      <vt:lpstr>Slide 12</vt:lpstr>
      <vt:lpstr>Slide 13</vt:lpstr>
      <vt:lpstr>Scenario 1: Attack </vt:lpstr>
      <vt:lpstr>Scenario 2: Attack fended off</vt:lpstr>
      <vt:lpstr>Scenario 1revisited </vt:lpstr>
      <vt:lpstr>Scenario 1revisited </vt:lpstr>
      <vt:lpstr>Case Study</vt:lpstr>
      <vt:lpstr>RC6</vt:lpstr>
      <vt:lpstr>RC6 Step 1 </vt:lpstr>
      <vt:lpstr>RC6 Step 1</vt:lpstr>
      <vt:lpstr>RC6 Step 1</vt:lpstr>
      <vt:lpstr>RC6 Step 2</vt:lpstr>
      <vt:lpstr>AES</vt:lpstr>
      <vt:lpstr>Slide 25</vt:lpstr>
      <vt:lpstr>Slide 26</vt:lpstr>
      <vt:lpstr>AES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Reconfigurable Hardware for High–Security/ High Performance Embedded Systems: The SAFES Perspective</dc:title>
  <dc:creator>USRI</dc:creator>
  <cp:lastModifiedBy>USRI</cp:lastModifiedBy>
  <cp:revision>79</cp:revision>
  <dcterms:created xsi:type="dcterms:W3CDTF">2011-10-20T20:01:31Z</dcterms:created>
  <dcterms:modified xsi:type="dcterms:W3CDTF">2011-11-02T23:10:22Z</dcterms:modified>
</cp:coreProperties>
</file>