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6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56" r:id="rId22"/>
    <p:sldId id="257" r:id="rId23"/>
    <p:sldId id="258" r:id="rId24"/>
    <p:sldId id="264" r:id="rId25"/>
    <p:sldId id="268" r:id="rId26"/>
    <p:sldId id="266" r:id="rId27"/>
    <p:sldId id="267" r:id="rId28"/>
    <p:sldId id="259" r:id="rId29"/>
    <p:sldId id="260" r:id="rId30"/>
    <p:sldId id="261" r:id="rId31"/>
    <p:sldId id="269" r:id="rId32"/>
    <p:sldId id="270" r:id="rId33"/>
    <p:sldId id="271" r:id="rId34"/>
    <p:sldId id="272" r:id="rId35"/>
    <p:sldId id="274" r:id="rId36"/>
    <p:sldId id="275" r:id="rId37"/>
    <p:sldId id="287" r:id="rId38"/>
    <p:sldId id="277" r:id="rId39"/>
    <p:sldId id="279" r:id="rId40"/>
    <p:sldId id="280" r:id="rId41"/>
    <p:sldId id="281" r:id="rId42"/>
    <p:sldId id="282" r:id="rId43"/>
    <p:sldId id="283" r:id="rId44"/>
    <p:sldId id="28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CC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03B67-A96E-498A-B652-7F636ACFA4E0}" type="doc">
      <dgm:prSet loTypeId="urn:microsoft.com/office/officeart/2005/8/layout/hierarchy1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4E4EC1D-3367-4533-BD5D-910DB9A2F6D3}">
      <dgm:prSet phldrT="[Text]"/>
      <dgm:spPr/>
      <dgm:t>
        <a:bodyPr/>
        <a:lstStyle/>
        <a:p>
          <a:r>
            <a:rPr lang="en-US" dirty="0" smtClean="0"/>
            <a:t>NAND</a:t>
          </a:r>
          <a:endParaRPr lang="en-US" dirty="0"/>
        </a:p>
      </dgm:t>
    </dgm:pt>
    <dgm:pt modelId="{5C25E84C-15A8-4626-B498-042E37A88B2A}" type="sibTrans" cxnId="{E3C6B5C1-6727-47C6-B94E-1EDB6424A005}">
      <dgm:prSet/>
      <dgm:spPr/>
      <dgm:t>
        <a:bodyPr/>
        <a:lstStyle/>
        <a:p>
          <a:endParaRPr lang="en-US"/>
        </a:p>
      </dgm:t>
    </dgm:pt>
    <dgm:pt modelId="{90823A48-0E5D-436D-9A91-31744859CEB6}" type="parTrans" cxnId="{E3C6B5C1-6727-47C6-B94E-1EDB6424A005}">
      <dgm:prSet/>
      <dgm:spPr/>
      <dgm:t>
        <a:bodyPr/>
        <a:lstStyle/>
        <a:p>
          <a:endParaRPr lang="en-US"/>
        </a:p>
      </dgm:t>
    </dgm:pt>
    <dgm:pt modelId="{6EBCB081-56D2-4809-A834-3623B25F95BF}">
      <dgm:prSet phldrT="[Text]"/>
      <dgm:spPr/>
      <dgm:t>
        <a:bodyPr/>
        <a:lstStyle/>
        <a:p>
          <a:r>
            <a:rPr lang="en-US" dirty="0" smtClean="0"/>
            <a:t>NOR</a:t>
          </a:r>
          <a:endParaRPr lang="en-US" dirty="0"/>
        </a:p>
      </dgm:t>
    </dgm:pt>
    <dgm:pt modelId="{CECB4256-410B-4B14-A98C-C1966F3E57C5}" type="sibTrans" cxnId="{9C477982-66AE-4885-A9FB-F8BEABE51A03}">
      <dgm:prSet/>
      <dgm:spPr/>
      <dgm:t>
        <a:bodyPr/>
        <a:lstStyle/>
        <a:p>
          <a:endParaRPr lang="en-US"/>
        </a:p>
      </dgm:t>
    </dgm:pt>
    <dgm:pt modelId="{9348337F-BC9B-42D3-9911-F5CA300212EC}" type="parTrans" cxnId="{9C477982-66AE-4885-A9FB-F8BEABE51A03}">
      <dgm:prSet/>
      <dgm:spPr/>
      <dgm:t>
        <a:bodyPr/>
        <a:lstStyle/>
        <a:p>
          <a:endParaRPr lang="en-US"/>
        </a:p>
      </dgm:t>
    </dgm:pt>
    <dgm:pt modelId="{6B720DD8-F57F-493F-9192-1F64D22B01C7}">
      <dgm:prSet phldrT="[Text]"/>
      <dgm:spPr/>
      <dgm:t>
        <a:bodyPr/>
        <a:lstStyle/>
        <a:p>
          <a:r>
            <a:rPr lang="en-US" dirty="0" smtClean="0"/>
            <a:t>FLASH</a:t>
          </a:r>
          <a:endParaRPr lang="en-US" dirty="0"/>
        </a:p>
      </dgm:t>
    </dgm:pt>
    <dgm:pt modelId="{BC6886AE-0BF1-4CBB-9470-0AB8A34DEA1B}" type="sibTrans" cxnId="{A461B532-BE56-44BC-9AE4-A4E0DDFA69DE}">
      <dgm:prSet/>
      <dgm:spPr/>
      <dgm:t>
        <a:bodyPr/>
        <a:lstStyle/>
        <a:p>
          <a:endParaRPr lang="en-US"/>
        </a:p>
      </dgm:t>
    </dgm:pt>
    <dgm:pt modelId="{34EE3D08-FAE9-4C1D-ADA6-57752F4A3F0E}" type="parTrans" cxnId="{A461B532-BE56-44BC-9AE4-A4E0DDFA69DE}">
      <dgm:prSet/>
      <dgm:spPr/>
      <dgm:t>
        <a:bodyPr/>
        <a:lstStyle/>
        <a:p>
          <a:endParaRPr lang="en-US"/>
        </a:p>
      </dgm:t>
    </dgm:pt>
    <dgm:pt modelId="{6F6B0C46-ACF4-46E4-9E0D-DB65CEAA1121}" type="pres">
      <dgm:prSet presAssocID="{3AC03B67-A96E-498A-B652-7F636ACFA4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E4675A-2B6A-4071-B249-F764008A0B5E}" type="pres">
      <dgm:prSet presAssocID="{6B720DD8-F57F-493F-9192-1F64D22B01C7}" presName="hierRoot1" presStyleCnt="0"/>
      <dgm:spPr/>
      <dgm:t>
        <a:bodyPr/>
        <a:lstStyle/>
        <a:p>
          <a:endParaRPr lang="en-US"/>
        </a:p>
      </dgm:t>
    </dgm:pt>
    <dgm:pt modelId="{641934EE-9F84-4303-AE0C-502B847534A9}" type="pres">
      <dgm:prSet presAssocID="{6B720DD8-F57F-493F-9192-1F64D22B01C7}" presName="composite" presStyleCnt="0"/>
      <dgm:spPr/>
      <dgm:t>
        <a:bodyPr/>
        <a:lstStyle/>
        <a:p>
          <a:endParaRPr lang="en-US"/>
        </a:p>
      </dgm:t>
    </dgm:pt>
    <dgm:pt modelId="{B60BFFFD-9597-47C5-A8D7-BC3014DDD6A6}" type="pres">
      <dgm:prSet presAssocID="{6B720DD8-F57F-493F-9192-1F64D22B01C7}" presName="background" presStyleLbl="node0" presStyleIdx="0" presStyleCnt="1"/>
      <dgm:spPr/>
      <dgm:t>
        <a:bodyPr/>
        <a:lstStyle/>
        <a:p>
          <a:endParaRPr lang="en-US"/>
        </a:p>
      </dgm:t>
    </dgm:pt>
    <dgm:pt modelId="{BFED9276-8A80-4233-8270-3B6A8E19635F}" type="pres">
      <dgm:prSet presAssocID="{6B720DD8-F57F-493F-9192-1F64D22B01C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DB3D7-F9DE-463B-BCD8-29852F6E4A38}" type="pres">
      <dgm:prSet presAssocID="{6B720DD8-F57F-493F-9192-1F64D22B01C7}" presName="hierChild2" presStyleCnt="0"/>
      <dgm:spPr/>
      <dgm:t>
        <a:bodyPr/>
        <a:lstStyle/>
        <a:p>
          <a:endParaRPr lang="en-US"/>
        </a:p>
      </dgm:t>
    </dgm:pt>
    <dgm:pt modelId="{AA2986F1-9BEF-4AD8-865A-FBF985325665}" type="pres">
      <dgm:prSet presAssocID="{9348337F-BC9B-42D3-9911-F5CA300212E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1CCD13C-695D-4830-8339-0F0DB01A83DD}" type="pres">
      <dgm:prSet presAssocID="{6EBCB081-56D2-4809-A834-3623B25F95BF}" presName="hierRoot2" presStyleCnt="0"/>
      <dgm:spPr/>
      <dgm:t>
        <a:bodyPr/>
        <a:lstStyle/>
        <a:p>
          <a:endParaRPr lang="en-US"/>
        </a:p>
      </dgm:t>
    </dgm:pt>
    <dgm:pt modelId="{98FB5C66-1C50-4483-BA0D-929B51C267DA}" type="pres">
      <dgm:prSet presAssocID="{6EBCB081-56D2-4809-A834-3623B25F95BF}" presName="composite2" presStyleCnt="0"/>
      <dgm:spPr/>
      <dgm:t>
        <a:bodyPr/>
        <a:lstStyle/>
        <a:p>
          <a:endParaRPr lang="en-US"/>
        </a:p>
      </dgm:t>
    </dgm:pt>
    <dgm:pt modelId="{56EDFC56-B062-42B3-9AD1-AEDE14EE4A89}" type="pres">
      <dgm:prSet presAssocID="{6EBCB081-56D2-4809-A834-3623B25F95BF}" presName="background2" presStyleLbl="node2" presStyleIdx="0" presStyleCnt="2"/>
      <dgm:spPr/>
      <dgm:t>
        <a:bodyPr/>
        <a:lstStyle/>
        <a:p>
          <a:endParaRPr lang="en-US"/>
        </a:p>
      </dgm:t>
    </dgm:pt>
    <dgm:pt modelId="{4CDB209F-7615-4165-8534-D9FE012D1832}" type="pres">
      <dgm:prSet presAssocID="{6EBCB081-56D2-4809-A834-3623B25F95B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71A95-0D8C-4298-9D1F-CB3B788ABDA2}" type="pres">
      <dgm:prSet presAssocID="{6EBCB081-56D2-4809-A834-3623B25F95BF}" presName="hierChild3" presStyleCnt="0"/>
      <dgm:spPr/>
      <dgm:t>
        <a:bodyPr/>
        <a:lstStyle/>
        <a:p>
          <a:endParaRPr lang="en-US"/>
        </a:p>
      </dgm:t>
    </dgm:pt>
    <dgm:pt modelId="{86447E58-0682-4246-AB0D-CFE5802994A1}" type="pres">
      <dgm:prSet presAssocID="{90823A48-0E5D-436D-9A91-31744859CEB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F8F0D1D-48F0-4E0B-B5E8-D2E406AFED8E}" type="pres">
      <dgm:prSet presAssocID="{04E4EC1D-3367-4533-BD5D-910DB9A2F6D3}" presName="hierRoot2" presStyleCnt="0"/>
      <dgm:spPr/>
      <dgm:t>
        <a:bodyPr/>
        <a:lstStyle/>
        <a:p>
          <a:endParaRPr lang="en-US"/>
        </a:p>
      </dgm:t>
    </dgm:pt>
    <dgm:pt modelId="{80C5A707-3B6E-45FA-BDD6-A5999374549A}" type="pres">
      <dgm:prSet presAssocID="{04E4EC1D-3367-4533-BD5D-910DB9A2F6D3}" presName="composite2" presStyleCnt="0"/>
      <dgm:spPr/>
      <dgm:t>
        <a:bodyPr/>
        <a:lstStyle/>
        <a:p>
          <a:endParaRPr lang="en-US"/>
        </a:p>
      </dgm:t>
    </dgm:pt>
    <dgm:pt modelId="{1B0DBDCF-8523-4E59-A4B4-B9E49A38CC7D}" type="pres">
      <dgm:prSet presAssocID="{04E4EC1D-3367-4533-BD5D-910DB9A2F6D3}" presName="background2" presStyleLbl="node2" presStyleIdx="1" presStyleCnt="2"/>
      <dgm:spPr/>
      <dgm:t>
        <a:bodyPr/>
        <a:lstStyle/>
        <a:p>
          <a:endParaRPr lang="en-US"/>
        </a:p>
      </dgm:t>
    </dgm:pt>
    <dgm:pt modelId="{DBBB6BF3-5EFE-40A4-9927-41050E5455C4}" type="pres">
      <dgm:prSet presAssocID="{04E4EC1D-3367-4533-BD5D-910DB9A2F6D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3B0CC-EB2B-4F7A-8E09-DCB2C4DB6922}" type="pres">
      <dgm:prSet presAssocID="{04E4EC1D-3367-4533-BD5D-910DB9A2F6D3}" presName="hierChild3" presStyleCnt="0"/>
      <dgm:spPr/>
      <dgm:t>
        <a:bodyPr/>
        <a:lstStyle/>
        <a:p>
          <a:endParaRPr lang="en-US"/>
        </a:p>
      </dgm:t>
    </dgm:pt>
  </dgm:ptLst>
  <dgm:cxnLst>
    <dgm:cxn modelId="{8DBE5DD0-3BDE-4906-8250-64CD08DA160C}" type="presOf" srcId="{04E4EC1D-3367-4533-BD5D-910DB9A2F6D3}" destId="{DBBB6BF3-5EFE-40A4-9927-41050E5455C4}" srcOrd="0" destOrd="0" presId="urn:microsoft.com/office/officeart/2005/8/layout/hierarchy1"/>
    <dgm:cxn modelId="{17FDB793-6662-441E-857B-6291680F4695}" type="presOf" srcId="{9348337F-BC9B-42D3-9911-F5CA300212EC}" destId="{AA2986F1-9BEF-4AD8-865A-FBF985325665}" srcOrd="0" destOrd="0" presId="urn:microsoft.com/office/officeart/2005/8/layout/hierarchy1"/>
    <dgm:cxn modelId="{17762568-39AE-4632-B411-B32F1DEFD757}" type="presOf" srcId="{6B720DD8-F57F-493F-9192-1F64D22B01C7}" destId="{BFED9276-8A80-4233-8270-3B6A8E19635F}" srcOrd="0" destOrd="0" presId="urn:microsoft.com/office/officeart/2005/8/layout/hierarchy1"/>
    <dgm:cxn modelId="{FCAED826-AAC2-475B-A741-712F7BAF36D0}" type="presOf" srcId="{3AC03B67-A96E-498A-B652-7F636ACFA4E0}" destId="{6F6B0C46-ACF4-46E4-9E0D-DB65CEAA1121}" srcOrd="0" destOrd="0" presId="urn:microsoft.com/office/officeart/2005/8/layout/hierarchy1"/>
    <dgm:cxn modelId="{E3C6B5C1-6727-47C6-B94E-1EDB6424A005}" srcId="{6B720DD8-F57F-493F-9192-1F64D22B01C7}" destId="{04E4EC1D-3367-4533-BD5D-910DB9A2F6D3}" srcOrd="1" destOrd="0" parTransId="{90823A48-0E5D-436D-9A91-31744859CEB6}" sibTransId="{5C25E84C-15A8-4626-B498-042E37A88B2A}"/>
    <dgm:cxn modelId="{1FEA5A6D-AC36-45C9-BB21-E1635B481DAA}" type="presOf" srcId="{6EBCB081-56D2-4809-A834-3623B25F95BF}" destId="{4CDB209F-7615-4165-8534-D9FE012D1832}" srcOrd="0" destOrd="0" presId="urn:microsoft.com/office/officeart/2005/8/layout/hierarchy1"/>
    <dgm:cxn modelId="{9C477982-66AE-4885-A9FB-F8BEABE51A03}" srcId="{6B720DD8-F57F-493F-9192-1F64D22B01C7}" destId="{6EBCB081-56D2-4809-A834-3623B25F95BF}" srcOrd="0" destOrd="0" parTransId="{9348337F-BC9B-42D3-9911-F5CA300212EC}" sibTransId="{CECB4256-410B-4B14-A98C-C1966F3E57C5}"/>
    <dgm:cxn modelId="{47DF5071-AD1C-4FD7-9331-C7FFA1572746}" type="presOf" srcId="{90823A48-0E5D-436D-9A91-31744859CEB6}" destId="{86447E58-0682-4246-AB0D-CFE5802994A1}" srcOrd="0" destOrd="0" presId="urn:microsoft.com/office/officeart/2005/8/layout/hierarchy1"/>
    <dgm:cxn modelId="{A461B532-BE56-44BC-9AE4-A4E0DDFA69DE}" srcId="{3AC03B67-A96E-498A-B652-7F636ACFA4E0}" destId="{6B720DD8-F57F-493F-9192-1F64D22B01C7}" srcOrd="0" destOrd="0" parTransId="{34EE3D08-FAE9-4C1D-ADA6-57752F4A3F0E}" sibTransId="{BC6886AE-0BF1-4CBB-9470-0AB8A34DEA1B}"/>
    <dgm:cxn modelId="{41EDAC3E-03A0-4ED7-9915-014ECED5B4BB}" type="presParOf" srcId="{6F6B0C46-ACF4-46E4-9E0D-DB65CEAA1121}" destId="{53E4675A-2B6A-4071-B249-F764008A0B5E}" srcOrd="0" destOrd="0" presId="urn:microsoft.com/office/officeart/2005/8/layout/hierarchy1"/>
    <dgm:cxn modelId="{DD704684-C0B6-4CCE-AE5B-F4D29F9ABC08}" type="presParOf" srcId="{53E4675A-2B6A-4071-B249-F764008A0B5E}" destId="{641934EE-9F84-4303-AE0C-502B847534A9}" srcOrd="0" destOrd="0" presId="urn:microsoft.com/office/officeart/2005/8/layout/hierarchy1"/>
    <dgm:cxn modelId="{8347974C-BA15-47D7-B3F2-A1AE0F686031}" type="presParOf" srcId="{641934EE-9F84-4303-AE0C-502B847534A9}" destId="{B60BFFFD-9597-47C5-A8D7-BC3014DDD6A6}" srcOrd="0" destOrd="0" presId="urn:microsoft.com/office/officeart/2005/8/layout/hierarchy1"/>
    <dgm:cxn modelId="{DF7B2023-B8DF-4644-A32A-2954614C8E05}" type="presParOf" srcId="{641934EE-9F84-4303-AE0C-502B847534A9}" destId="{BFED9276-8A80-4233-8270-3B6A8E19635F}" srcOrd="1" destOrd="0" presId="urn:microsoft.com/office/officeart/2005/8/layout/hierarchy1"/>
    <dgm:cxn modelId="{05383B0D-680B-4427-8555-592B02A7134E}" type="presParOf" srcId="{53E4675A-2B6A-4071-B249-F764008A0B5E}" destId="{3D7DB3D7-F9DE-463B-BCD8-29852F6E4A38}" srcOrd="1" destOrd="0" presId="urn:microsoft.com/office/officeart/2005/8/layout/hierarchy1"/>
    <dgm:cxn modelId="{D0FC131A-BFC9-4A2C-A7CB-D8312F873522}" type="presParOf" srcId="{3D7DB3D7-F9DE-463B-BCD8-29852F6E4A38}" destId="{AA2986F1-9BEF-4AD8-865A-FBF985325665}" srcOrd="0" destOrd="0" presId="urn:microsoft.com/office/officeart/2005/8/layout/hierarchy1"/>
    <dgm:cxn modelId="{7A95A6EA-423F-4587-BE47-65CDD0ED1C63}" type="presParOf" srcId="{3D7DB3D7-F9DE-463B-BCD8-29852F6E4A38}" destId="{51CCD13C-695D-4830-8339-0F0DB01A83DD}" srcOrd="1" destOrd="0" presId="urn:microsoft.com/office/officeart/2005/8/layout/hierarchy1"/>
    <dgm:cxn modelId="{2A29710E-F629-4D0C-8D4B-4894A437DD29}" type="presParOf" srcId="{51CCD13C-695D-4830-8339-0F0DB01A83DD}" destId="{98FB5C66-1C50-4483-BA0D-929B51C267DA}" srcOrd="0" destOrd="0" presId="urn:microsoft.com/office/officeart/2005/8/layout/hierarchy1"/>
    <dgm:cxn modelId="{A0ECFE62-D1CE-4C32-BA7D-9D19391E823C}" type="presParOf" srcId="{98FB5C66-1C50-4483-BA0D-929B51C267DA}" destId="{56EDFC56-B062-42B3-9AD1-AEDE14EE4A89}" srcOrd="0" destOrd="0" presId="urn:microsoft.com/office/officeart/2005/8/layout/hierarchy1"/>
    <dgm:cxn modelId="{4834F2C5-5151-40D9-A147-D8B8BD789C2E}" type="presParOf" srcId="{98FB5C66-1C50-4483-BA0D-929B51C267DA}" destId="{4CDB209F-7615-4165-8534-D9FE012D1832}" srcOrd="1" destOrd="0" presId="urn:microsoft.com/office/officeart/2005/8/layout/hierarchy1"/>
    <dgm:cxn modelId="{90FC52E8-C524-46F5-B7FA-3013EE452360}" type="presParOf" srcId="{51CCD13C-695D-4830-8339-0F0DB01A83DD}" destId="{B1471A95-0D8C-4298-9D1F-CB3B788ABDA2}" srcOrd="1" destOrd="0" presId="urn:microsoft.com/office/officeart/2005/8/layout/hierarchy1"/>
    <dgm:cxn modelId="{74088639-9934-4E18-87A8-BC3823332BAE}" type="presParOf" srcId="{3D7DB3D7-F9DE-463B-BCD8-29852F6E4A38}" destId="{86447E58-0682-4246-AB0D-CFE5802994A1}" srcOrd="2" destOrd="0" presId="urn:microsoft.com/office/officeart/2005/8/layout/hierarchy1"/>
    <dgm:cxn modelId="{70BBD10B-A04D-4142-8CCD-5304E7AF8076}" type="presParOf" srcId="{3D7DB3D7-F9DE-463B-BCD8-29852F6E4A38}" destId="{EF8F0D1D-48F0-4E0B-B5E8-D2E406AFED8E}" srcOrd="3" destOrd="0" presId="urn:microsoft.com/office/officeart/2005/8/layout/hierarchy1"/>
    <dgm:cxn modelId="{0369B9B7-F02C-4FA1-8FC1-383FE9D49D0A}" type="presParOf" srcId="{EF8F0D1D-48F0-4E0B-B5E8-D2E406AFED8E}" destId="{80C5A707-3B6E-45FA-BDD6-A5999374549A}" srcOrd="0" destOrd="0" presId="urn:microsoft.com/office/officeart/2005/8/layout/hierarchy1"/>
    <dgm:cxn modelId="{D62603D2-9C72-4EC2-A946-8306FC985BD0}" type="presParOf" srcId="{80C5A707-3B6E-45FA-BDD6-A5999374549A}" destId="{1B0DBDCF-8523-4E59-A4B4-B9E49A38CC7D}" srcOrd="0" destOrd="0" presId="urn:microsoft.com/office/officeart/2005/8/layout/hierarchy1"/>
    <dgm:cxn modelId="{D4F57115-7AE7-4422-8B9F-91854E599196}" type="presParOf" srcId="{80C5A707-3B6E-45FA-BDD6-A5999374549A}" destId="{DBBB6BF3-5EFE-40A4-9927-41050E5455C4}" srcOrd="1" destOrd="0" presId="urn:microsoft.com/office/officeart/2005/8/layout/hierarchy1"/>
    <dgm:cxn modelId="{D7020F4B-EBA5-4633-AB5E-7D617F4E1E7E}" type="presParOf" srcId="{EF8F0D1D-48F0-4E0B-B5E8-D2E406AFED8E}" destId="{CCC3B0CC-EB2B-4F7A-8E09-DCB2C4DB69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D9DDF-CE49-406B-9B7E-2EEF17C6000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8F5B4D-B7D6-49D5-B4A2-773ECD735E2F}">
      <dgm:prSet phldrT="[Text]"/>
      <dgm:spPr/>
      <dgm:t>
        <a:bodyPr/>
        <a:lstStyle/>
        <a:p>
          <a:r>
            <a:rPr lang="en-US" dirty="0" smtClean="0"/>
            <a:t>Mobile SDRAM</a:t>
          </a:r>
          <a:endParaRPr lang="en-US" dirty="0"/>
        </a:p>
      </dgm:t>
    </dgm:pt>
    <dgm:pt modelId="{58D41EB6-F525-43D3-9291-C1A6DCCC542C}" type="parTrans" cxnId="{10D946E5-C920-40AB-AE5D-AB335C14B03E}">
      <dgm:prSet/>
      <dgm:spPr/>
      <dgm:t>
        <a:bodyPr/>
        <a:lstStyle/>
        <a:p>
          <a:endParaRPr lang="en-US"/>
        </a:p>
      </dgm:t>
    </dgm:pt>
    <dgm:pt modelId="{D93BE4D5-A39B-4A9C-935B-917FFDA03904}" type="sibTrans" cxnId="{10D946E5-C920-40AB-AE5D-AB335C14B03E}">
      <dgm:prSet/>
      <dgm:spPr/>
      <dgm:t>
        <a:bodyPr/>
        <a:lstStyle/>
        <a:p>
          <a:endParaRPr lang="en-US"/>
        </a:p>
      </dgm:t>
    </dgm:pt>
    <dgm:pt modelId="{C1E06364-F100-4324-9DD5-1FB26B12538D}">
      <dgm:prSet phldrT="[Text]"/>
      <dgm:spPr/>
      <dgm:t>
        <a:bodyPr/>
        <a:lstStyle/>
        <a:p>
          <a:r>
            <a:rPr lang="en-US" dirty="0" smtClean="0"/>
            <a:t>NOR</a:t>
          </a:r>
        </a:p>
        <a:p>
          <a:r>
            <a:rPr lang="en-US" dirty="0" smtClean="0"/>
            <a:t>Flash</a:t>
          </a:r>
          <a:endParaRPr lang="en-US" dirty="0"/>
        </a:p>
      </dgm:t>
    </dgm:pt>
    <dgm:pt modelId="{956C4049-653C-440A-9870-C4DFD6C32DD4}" type="parTrans" cxnId="{6FBC9D4F-F7BA-478C-8A9E-A51B773A6A62}">
      <dgm:prSet/>
      <dgm:spPr/>
      <dgm:t>
        <a:bodyPr/>
        <a:lstStyle/>
        <a:p>
          <a:endParaRPr lang="en-US"/>
        </a:p>
      </dgm:t>
    </dgm:pt>
    <dgm:pt modelId="{0D0901F1-489B-48A3-AAD8-09C79ED88A4A}" type="sibTrans" cxnId="{6FBC9D4F-F7BA-478C-8A9E-A51B773A6A62}">
      <dgm:prSet/>
      <dgm:spPr/>
      <dgm:t>
        <a:bodyPr/>
        <a:lstStyle/>
        <a:p>
          <a:endParaRPr lang="en-US"/>
        </a:p>
      </dgm:t>
    </dgm:pt>
    <dgm:pt modelId="{DAE51ECD-9D0B-459D-8C08-4F7697B48708}">
      <dgm:prSet phldrT="[Text]"/>
      <dgm:spPr/>
      <dgm:t>
        <a:bodyPr/>
        <a:lstStyle/>
        <a:p>
          <a:r>
            <a:rPr lang="en-US" dirty="0" smtClean="0"/>
            <a:t>Low power SRAM</a:t>
          </a:r>
          <a:endParaRPr lang="en-US" dirty="0"/>
        </a:p>
      </dgm:t>
    </dgm:pt>
    <dgm:pt modelId="{EA38C216-5494-425E-87C1-597C5F1E67C0}" type="parTrans" cxnId="{1F12229A-2F33-45DE-88CA-55DB6D64EC6C}">
      <dgm:prSet/>
      <dgm:spPr/>
      <dgm:t>
        <a:bodyPr/>
        <a:lstStyle/>
        <a:p>
          <a:endParaRPr lang="en-US"/>
        </a:p>
      </dgm:t>
    </dgm:pt>
    <dgm:pt modelId="{6287D62E-D3D3-4637-AF9E-6BF3E9AC68CA}" type="sibTrans" cxnId="{1F12229A-2F33-45DE-88CA-55DB6D64EC6C}">
      <dgm:prSet/>
      <dgm:spPr/>
      <dgm:t>
        <a:bodyPr/>
        <a:lstStyle/>
        <a:p>
          <a:endParaRPr lang="en-US"/>
        </a:p>
      </dgm:t>
    </dgm:pt>
    <dgm:pt modelId="{E4FDDAC7-0EE6-4B3B-AFF9-A8D691C0C8E7}">
      <dgm:prSet/>
      <dgm:spPr/>
      <dgm:t>
        <a:bodyPr/>
        <a:lstStyle/>
        <a:p>
          <a:r>
            <a:rPr lang="en-US" dirty="0" smtClean="0"/>
            <a:t>Fast SRAM</a:t>
          </a:r>
          <a:endParaRPr lang="en-US" dirty="0"/>
        </a:p>
      </dgm:t>
    </dgm:pt>
    <dgm:pt modelId="{D22031C5-1B16-442B-AF50-2AFCF8AB759A}" type="parTrans" cxnId="{AF5BDD9B-4921-4AE3-879B-EE8A101EC378}">
      <dgm:prSet/>
      <dgm:spPr/>
      <dgm:t>
        <a:bodyPr/>
        <a:lstStyle/>
        <a:p>
          <a:endParaRPr lang="en-US"/>
        </a:p>
      </dgm:t>
    </dgm:pt>
    <dgm:pt modelId="{E270E9CF-C24A-4E72-A1D3-42B5646BF504}" type="sibTrans" cxnId="{AF5BDD9B-4921-4AE3-879B-EE8A101EC378}">
      <dgm:prSet/>
      <dgm:spPr/>
      <dgm:t>
        <a:bodyPr/>
        <a:lstStyle/>
        <a:p>
          <a:endParaRPr lang="en-US"/>
        </a:p>
      </dgm:t>
    </dgm:pt>
    <dgm:pt modelId="{0A9362D6-2A1F-4441-9B70-0D9071DBE854}">
      <dgm:prSet phldrT="[Text]"/>
      <dgm:spPr/>
      <dgm:t>
        <a:bodyPr/>
        <a:lstStyle/>
        <a:p>
          <a:r>
            <a:rPr lang="en-US" dirty="0" smtClean="0"/>
            <a:t>NAND</a:t>
          </a:r>
        </a:p>
        <a:p>
          <a:r>
            <a:rPr lang="en-US" dirty="0" smtClean="0"/>
            <a:t>Flash</a:t>
          </a:r>
          <a:endParaRPr lang="en-US" dirty="0"/>
        </a:p>
      </dgm:t>
    </dgm:pt>
    <dgm:pt modelId="{2AAD5A82-C9EB-4C76-8F8B-1437A1430A28}" type="parTrans" cxnId="{E79EB689-463F-4349-9F01-F98B47232C2A}">
      <dgm:prSet/>
      <dgm:spPr/>
      <dgm:t>
        <a:bodyPr/>
        <a:lstStyle/>
        <a:p>
          <a:endParaRPr lang="en-US"/>
        </a:p>
      </dgm:t>
    </dgm:pt>
    <dgm:pt modelId="{8F1236CF-E1AA-41AB-AFAB-BA8BCEA0DC0F}" type="sibTrans" cxnId="{E79EB689-463F-4349-9F01-F98B47232C2A}">
      <dgm:prSet/>
      <dgm:spPr/>
      <dgm:t>
        <a:bodyPr/>
        <a:lstStyle/>
        <a:p>
          <a:endParaRPr lang="en-US"/>
        </a:p>
      </dgm:t>
    </dgm:pt>
    <dgm:pt modelId="{592F309A-1507-4925-99BE-F549649773B3}" type="pres">
      <dgm:prSet presAssocID="{E70D9DDF-CE49-406B-9B7E-2EEF17C600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1B5B8F-C155-4CE7-A968-53A2E5AF73C9}" type="pres">
      <dgm:prSet presAssocID="{B18F5B4D-B7D6-49D5-B4A2-773ECD735E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9A39C-9F3A-476C-B5E3-28210D7F3C9A}" type="pres">
      <dgm:prSet presAssocID="{B18F5B4D-B7D6-49D5-B4A2-773ECD735E2F}" presName="spNode" presStyleCnt="0"/>
      <dgm:spPr/>
    </dgm:pt>
    <dgm:pt modelId="{F21E70AF-5A8E-4DD9-B21D-3F734208E011}" type="pres">
      <dgm:prSet presAssocID="{D93BE4D5-A39B-4A9C-935B-917FFDA0390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51551AC-1882-45C7-B52D-74CEAE5A6979}" type="pres">
      <dgm:prSet presAssocID="{DAE51ECD-9D0B-459D-8C08-4F7697B487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762BC-1A69-4182-B68C-C84766EAA489}" type="pres">
      <dgm:prSet presAssocID="{DAE51ECD-9D0B-459D-8C08-4F7697B48708}" presName="spNode" presStyleCnt="0"/>
      <dgm:spPr/>
    </dgm:pt>
    <dgm:pt modelId="{34F0EBC4-AA9F-4F7E-BBFA-C2968A9E4917}" type="pres">
      <dgm:prSet presAssocID="{6287D62E-D3D3-4637-AF9E-6BF3E9AC68C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29F2EB6-7A03-44FA-91D0-D8F46DF590ED}" type="pres">
      <dgm:prSet presAssocID="{E4FDDAC7-0EE6-4B3B-AFF9-A8D691C0C8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7AA7C-3A8E-4819-BF33-4C788336620F}" type="pres">
      <dgm:prSet presAssocID="{E4FDDAC7-0EE6-4B3B-AFF9-A8D691C0C8E7}" presName="spNode" presStyleCnt="0"/>
      <dgm:spPr/>
    </dgm:pt>
    <dgm:pt modelId="{5B23A4DB-3004-4894-B0D8-CE6A2E010C94}" type="pres">
      <dgm:prSet presAssocID="{E270E9CF-C24A-4E72-A1D3-42B5646BF50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09F630E-A30D-4785-A7E1-5531492DEB69}" type="pres">
      <dgm:prSet presAssocID="{C1E06364-F100-4324-9DD5-1FB26B1253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72C4C-DDE2-4E8C-B089-250D59A1E956}" type="pres">
      <dgm:prSet presAssocID="{C1E06364-F100-4324-9DD5-1FB26B12538D}" presName="spNode" presStyleCnt="0"/>
      <dgm:spPr/>
    </dgm:pt>
    <dgm:pt modelId="{C0B49CCA-3C79-4FE7-A372-D5A9706CC2DA}" type="pres">
      <dgm:prSet presAssocID="{0D0901F1-489B-48A3-AAD8-09C79ED88A4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5AA6418-4740-4A0C-AFDB-15215F7ABFE8}" type="pres">
      <dgm:prSet presAssocID="{0A9362D6-2A1F-4441-9B70-0D9071DBE8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14990-3DCD-4017-A31B-A2CB435D50F9}" type="pres">
      <dgm:prSet presAssocID="{0A9362D6-2A1F-4441-9B70-0D9071DBE854}" presName="spNode" presStyleCnt="0"/>
      <dgm:spPr/>
    </dgm:pt>
    <dgm:pt modelId="{A6DEAFAF-504D-45C0-89E6-5571FF75A600}" type="pres">
      <dgm:prSet presAssocID="{8F1236CF-E1AA-41AB-AFAB-BA8BCEA0DC0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8D30722-F61E-484E-ACD5-C20E65AD0322}" type="presOf" srcId="{0D0901F1-489B-48A3-AAD8-09C79ED88A4A}" destId="{C0B49CCA-3C79-4FE7-A372-D5A9706CC2DA}" srcOrd="0" destOrd="0" presId="urn:microsoft.com/office/officeart/2005/8/layout/cycle6"/>
    <dgm:cxn modelId="{1F12229A-2F33-45DE-88CA-55DB6D64EC6C}" srcId="{E70D9DDF-CE49-406B-9B7E-2EEF17C60002}" destId="{DAE51ECD-9D0B-459D-8C08-4F7697B48708}" srcOrd="1" destOrd="0" parTransId="{EA38C216-5494-425E-87C1-597C5F1E67C0}" sibTransId="{6287D62E-D3D3-4637-AF9E-6BF3E9AC68CA}"/>
    <dgm:cxn modelId="{6FBC9D4F-F7BA-478C-8A9E-A51B773A6A62}" srcId="{E70D9DDF-CE49-406B-9B7E-2EEF17C60002}" destId="{C1E06364-F100-4324-9DD5-1FB26B12538D}" srcOrd="3" destOrd="0" parTransId="{956C4049-653C-440A-9870-C4DFD6C32DD4}" sibTransId="{0D0901F1-489B-48A3-AAD8-09C79ED88A4A}"/>
    <dgm:cxn modelId="{545A4CB1-0C4E-4285-907C-4EF4EA0376A7}" type="presOf" srcId="{E70D9DDF-CE49-406B-9B7E-2EEF17C60002}" destId="{592F309A-1507-4925-99BE-F549649773B3}" srcOrd="0" destOrd="0" presId="urn:microsoft.com/office/officeart/2005/8/layout/cycle6"/>
    <dgm:cxn modelId="{10D946E5-C920-40AB-AE5D-AB335C14B03E}" srcId="{E70D9DDF-CE49-406B-9B7E-2EEF17C60002}" destId="{B18F5B4D-B7D6-49D5-B4A2-773ECD735E2F}" srcOrd="0" destOrd="0" parTransId="{58D41EB6-F525-43D3-9291-C1A6DCCC542C}" sibTransId="{D93BE4D5-A39B-4A9C-935B-917FFDA03904}"/>
    <dgm:cxn modelId="{CE8932B7-1AC7-42BB-8F32-9DC63C7C97ED}" type="presOf" srcId="{E4FDDAC7-0EE6-4B3B-AFF9-A8D691C0C8E7}" destId="{029F2EB6-7A03-44FA-91D0-D8F46DF590ED}" srcOrd="0" destOrd="0" presId="urn:microsoft.com/office/officeart/2005/8/layout/cycle6"/>
    <dgm:cxn modelId="{E79EB689-463F-4349-9F01-F98B47232C2A}" srcId="{E70D9DDF-CE49-406B-9B7E-2EEF17C60002}" destId="{0A9362D6-2A1F-4441-9B70-0D9071DBE854}" srcOrd="4" destOrd="0" parTransId="{2AAD5A82-C9EB-4C76-8F8B-1437A1430A28}" sibTransId="{8F1236CF-E1AA-41AB-AFAB-BA8BCEA0DC0F}"/>
    <dgm:cxn modelId="{C7AD7FF0-EF60-4F5B-9A49-D3F9C61B0673}" type="presOf" srcId="{6287D62E-D3D3-4637-AF9E-6BF3E9AC68CA}" destId="{34F0EBC4-AA9F-4F7E-BBFA-C2968A9E4917}" srcOrd="0" destOrd="0" presId="urn:microsoft.com/office/officeart/2005/8/layout/cycle6"/>
    <dgm:cxn modelId="{420B4812-2D57-4F26-AF33-CC17C8C31F6C}" type="presOf" srcId="{DAE51ECD-9D0B-459D-8C08-4F7697B48708}" destId="{051551AC-1882-45C7-B52D-74CEAE5A6979}" srcOrd="0" destOrd="0" presId="urn:microsoft.com/office/officeart/2005/8/layout/cycle6"/>
    <dgm:cxn modelId="{2DCC5548-ED70-42A5-A074-139A39CC8BF7}" type="presOf" srcId="{E270E9CF-C24A-4E72-A1D3-42B5646BF504}" destId="{5B23A4DB-3004-4894-B0D8-CE6A2E010C94}" srcOrd="0" destOrd="0" presId="urn:microsoft.com/office/officeart/2005/8/layout/cycle6"/>
    <dgm:cxn modelId="{6FA6015E-7AA5-442F-92DB-1DB646A72B9E}" type="presOf" srcId="{D93BE4D5-A39B-4A9C-935B-917FFDA03904}" destId="{F21E70AF-5A8E-4DD9-B21D-3F734208E011}" srcOrd="0" destOrd="0" presId="urn:microsoft.com/office/officeart/2005/8/layout/cycle6"/>
    <dgm:cxn modelId="{6B3FD282-40B8-458E-8467-4BB5AE8FA831}" type="presOf" srcId="{8F1236CF-E1AA-41AB-AFAB-BA8BCEA0DC0F}" destId="{A6DEAFAF-504D-45C0-89E6-5571FF75A600}" srcOrd="0" destOrd="0" presId="urn:microsoft.com/office/officeart/2005/8/layout/cycle6"/>
    <dgm:cxn modelId="{5D1751C3-D134-475D-A64F-EFB7EAFBC5A0}" type="presOf" srcId="{B18F5B4D-B7D6-49D5-B4A2-773ECD735E2F}" destId="{9A1B5B8F-C155-4CE7-A968-53A2E5AF73C9}" srcOrd="0" destOrd="0" presId="urn:microsoft.com/office/officeart/2005/8/layout/cycle6"/>
    <dgm:cxn modelId="{DBE1C68A-306A-4493-8D14-A3FFFBB2E75B}" type="presOf" srcId="{0A9362D6-2A1F-4441-9B70-0D9071DBE854}" destId="{35AA6418-4740-4A0C-AFDB-15215F7ABFE8}" srcOrd="0" destOrd="0" presId="urn:microsoft.com/office/officeart/2005/8/layout/cycle6"/>
    <dgm:cxn modelId="{CCC3FD52-F8B9-4189-9302-33D38F17E523}" type="presOf" srcId="{C1E06364-F100-4324-9DD5-1FB26B12538D}" destId="{C09F630E-A30D-4785-A7E1-5531492DEB69}" srcOrd="0" destOrd="0" presId="urn:microsoft.com/office/officeart/2005/8/layout/cycle6"/>
    <dgm:cxn modelId="{AF5BDD9B-4921-4AE3-879B-EE8A101EC378}" srcId="{E70D9DDF-CE49-406B-9B7E-2EEF17C60002}" destId="{E4FDDAC7-0EE6-4B3B-AFF9-A8D691C0C8E7}" srcOrd="2" destOrd="0" parTransId="{D22031C5-1B16-442B-AF50-2AFCF8AB759A}" sibTransId="{E270E9CF-C24A-4E72-A1D3-42B5646BF504}"/>
    <dgm:cxn modelId="{BDEB527D-5343-468A-A64D-03B8DBB2718D}" type="presParOf" srcId="{592F309A-1507-4925-99BE-F549649773B3}" destId="{9A1B5B8F-C155-4CE7-A968-53A2E5AF73C9}" srcOrd="0" destOrd="0" presId="urn:microsoft.com/office/officeart/2005/8/layout/cycle6"/>
    <dgm:cxn modelId="{E43D306B-EC0F-47D4-8208-F1622DC0FA83}" type="presParOf" srcId="{592F309A-1507-4925-99BE-F549649773B3}" destId="{6279A39C-9F3A-476C-B5E3-28210D7F3C9A}" srcOrd="1" destOrd="0" presId="urn:microsoft.com/office/officeart/2005/8/layout/cycle6"/>
    <dgm:cxn modelId="{FFF3281F-647D-430B-9771-78902B3514CC}" type="presParOf" srcId="{592F309A-1507-4925-99BE-F549649773B3}" destId="{F21E70AF-5A8E-4DD9-B21D-3F734208E011}" srcOrd="2" destOrd="0" presId="urn:microsoft.com/office/officeart/2005/8/layout/cycle6"/>
    <dgm:cxn modelId="{5B2547F2-436B-4FCC-BE5E-80E46856366F}" type="presParOf" srcId="{592F309A-1507-4925-99BE-F549649773B3}" destId="{051551AC-1882-45C7-B52D-74CEAE5A6979}" srcOrd="3" destOrd="0" presId="urn:microsoft.com/office/officeart/2005/8/layout/cycle6"/>
    <dgm:cxn modelId="{D1426CD2-2E51-4196-AE6E-291F0961FEE3}" type="presParOf" srcId="{592F309A-1507-4925-99BE-F549649773B3}" destId="{150762BC-1A69-4182-B68C-C84766EAA489}" srcOrd="4" destOrd="0" presId="urn:microsoft.com/office/officeart/2005/8/layout/cycle6"/>
    <dgm:cxn modelId="{AA8E905E-F2F4-4284-AFB7-BED6DD4A22EE}" type="presParOf" srcId="{592F309A-1507-4925-99BE-F549649773B3}" destId="{34F0EBC4-AA9F-4F7E-BBFA-C2968A9E4917}" srcOrd="5" destOrd="0" presId="urn:microsoft.com/office/officeart/2005/8/layout/cycle6"/>
    <dgm:cxn modelId="{65257838-2D94-4A4D-9F8D-8E9CE431CF97}" type="presParOf" srcId="{592F309A-1507-4925-99BE-F549649773B3}" destId="{029F2EB6-7A03-44FA-91D0-D8F46DF590ED}" srcOrd="6" destOrd="0" presId="urn:microsoft.com/office/officeart/2005/8/layout/cycle6"/>
    <dgm:cxn modelId="{6AF54AF1-A426-4DD6-87E7-A487015DD42B}" type="presParOf" srcId="{592F309A-1507-4925-99BE-F549649773B3}" destId="{7C47AA7C-3A8E-4819-BF33-4C788336620F}" srcOrd="7" destOrd="0" presId="urn:microsoft.com/office/officeart/2005/8/layout/cycle6"/>
    <dgm:cxn modelId="{D2AD8577-2E7F-4641-AC13-D25BF7C92CAF}" type="presParOf" srcId="{592F309A-1507-4925-99BE-F549649773B3}" destId="{5B23A4DB-3004-4894-B0D8-CE6A2E010C94}" srcOrd="8" destOrd="0" presId="urn:microsoft.com/office/officeart/2005/8/layout/cycle6"/>
    <dgm:cxn modelId="{20B7F0D0-2347-4B13-A490-72FAEF9602AC}" type="presParOf" srcId="{592F309A-1507-4925-99BE-F549649773B3}" destId="{C09F630E-A30D-4785-A7E1-5531492DEB69}" srcOrd="9" destOrd="0" presId="urn:microsoft.com/office/officeart/2005/8/layout/cycle6"/>
    <dgm:cxn modelId="{AD6135D7-75E1-4C85-A20A-C945B46519B1}" type="presParOf" srcId="{592F309A-1507-4925-99BE-F549649773B3}" destId="{6B072C4C-DDE2-4E8C-B089-250D59A1E956}" srcOrd="10" destOrd="0" presId="urn:microsoft.com/office/officeart/2005/8/layout/cycle6"/>
    <dgm:cxn modelId="{C299E6C4-DD0F-4FEF-9D9D-7F107FA93ED2}" type="presParOf" srcId="{592F309A-1507-4925-99BE-F549649773B3}" destId="{C0B49CCA-3C79-4FE7-A372-D5A9706CC2DA}" srcOrd="11" destOrd="0" presId="urn:microsoft.com/office/officeart/2005/8/layout/cycle6"/>
    <dgm:cxn modelId="{115043CB-FCE1-4D7A-8C5B-9794723A0A1C}" type="presParOf" srcId="{592F309A-1507-4925-99BE-F549649773B3}" destId="{35AA6418-4740-4A0C-AFDB-15215F7ABFE8}" srcOrd="12" destOrd="0" presId="urn:microsoft.com/office/officeart/2005/8/layout/cycle6"/>
    <dgm:cxn modelId="{41748DC2-8470-4DA6-9470-5AB13D3FAE23}" type="presParOf" srcId="{592F309A-1507-4925-99BE-F549649773B3}" destId="{0D014990-3DCD-4017-A31B-A2CB435D50F9}" srcOrd="13" destOrd="0" presId="urn:microsoft.com/office/officeart/2005/8/layout/cycle6"/>
    <dgm:cxn modelId="{40087045-F563-4672-8D4E-ADE4838B918C}" type="presParOf" srcId="{592F309A-1507-4925-99BE-F549649773B3}" destId="{A6DEAFAF-504D-45C0-89E6-5571FF75A60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4CED22-C710-48E7-98C8-1F7160034A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C304AD-CA40-49E5-8935-51E79C632E8D}">
      <dgm:prSet phldrT="[Text]"/>
      <dgm:spPr/>
      <dgm:t>
        <a:bodyPr/>
        <a:lstStyle/>
        <a:p>
          <a:r>
            <a:rPr lang="en-US" dirty="0" smtClean="0"/>
            <a:t>Code pages</a:t>
          </a:r>
          <a:endParaRPr lang="en-US" dirty="0"/>
        </a:p>
      </dgm:t>
    </dgm:pt>
    <dgm:pt modelId="{B41A96B4-0E63-4246-8C9C-B6157089E3A4}" type="parTrans" cxnId="{C3110D7D-81D8-4843-A7A4-F20D01373E8C}">
      <dgm:prSet/>
      <dgm:spPr/>
      <dgm:t>
        <a:bodyPr/>
        <a:lstStyle/>
        <a:p>
          <a:endParaRPr lang="en-US"/>
        </a:p>
      </dgm:t>
    </dgm:pt>
    <dgm:pt modelId="{A6BF44CD-41C2-46CD-9914-232A0A601CAE}" type="sibTrans" cxnId="{C3110D7D-81D8-4843-A7A4-F20D01373E8C}">
      <dgm:prSet/>
      <dgm:spPr/>
      <dgm:t>
        <a:bodyPr/>
        <a:lstStyle/>
        <a:p>
          <a:endParaRPr lang="en-US"/>
        </a:p>
      </dgm:t>
    </dgm:pt>
    <dgm:pt modelId="{C4DCF6AF-033D-4EF7-8448-E17EFA543363}">
      <dgm:prSet phldrT="[Text]"/>
      <dgm:spPr/>
      <dgm:t>
        <a:bodyPr/>
        <a:lstStyle/>
        <a:p>
          <a:r>
            <a:rPr lang="en-US" dirty="0" smtClean="0"/>
            <a:t>High Priority</a:t>
          </a:r>
        </a:p>
        <a:p>
          <a:r>
            <a:rPr lang="en-US" dirty="0" smtClean="0"/>
            <a:t>Pages</a:t>
          </a:r>
          <a:endParaRPr lang="en-US" dirty="0"/>
        </a:p>
      </dgm:t>
    </dgm:pt>
    <dgm:pt modelId="{A9734CAE-844F-44CA-BEC9-9B235742F828}" type="parTrans" cxnId="{088BDBDA-F24E-43CD-A3FA-C4682C23869A}">
      <dgm:prSet/>
      <dgm:spPr/>
      <dgm:t>
        <a:bodyPr/>
        <a:lstStyle/>
        <a:p>
          <a:endParaRPr lang="en-US"/>
        </a:p>
      </dgm:t>
    </dgm:pt>
    <dgm:pt modelId="{1531A0C5-D9B9-4355-8C23-FC74410329AB}" type="sibTrans" cxnId="{088BDBDA-F24E-43CD-A3FA-C4682C23869A}">
      <dgm:prSet/>
      <dgm:spPr/>
      <dgm:t>
        <a:bodyPr/>
        <a:lstStyle/>
        <a:p>
          <a:endParaRPr lang="en-US"/>
        </a:p>
      </dgm:t>
    </dgm:pt>
    <dgm:pt modelId="{1C08E95B-4C94-4A5C-81DC-B0EE385C4E09}">
      <dgm:prSet phldrT="[Text]"/>
      <dgm:spPr/>
      <dgm:t>
        <a:bodyPr/>
        <a:lstStyle/>
        <a:p>
          <a:r>
            <a:rPr lang="en-US" dirty="0" smtClean="0"/>
            <a:t>Mid Priority</a:t>
          </a:r>
        </a:p>
        <a:p>
          <a:r>
            <a:rPr lang="en-US" dirty="0" smtClean="0"/>
            <a:t>Pages</a:t>
          </a:r>
          <a:endParaRPr lang="en-US" dirty="0"/>
        </a:p>
      </dgm:t>
    </dgm:pt>
    <dgm:pt modelId="{A0988B1D-C61F-4163-BE5B-4290B83601BA}" type="parTrans" cxnId="{56039928-C7C3-42B4-A9CF-54122870E353}">
      <dgm:prSet/>
      <dgm:spPr/>
      <dgm:t>
        <a:bodyPr/>
        <a:lstStyle/>
        <a:p>
          <a:endParaRPr lang="en-US"/>
        </a:p>
      </dgm:t>
    </dgm:pt>
    <dgm:pt modelId="{584873A5-0281-46BD-B152-2C5BE53564C2}" type="sibTrans" cxnId="{56039928-C7C3-42B4-A9CF-54122870E353}">
      <dgm:prSet/>
      <dgm:spPr/>
      <dgm:t>
        <a:bodyPr/>
        <a:lstStyle/>
        <a:p>
          <a:endParaRPr lang="en-US"/>
        </a:p>
      </dgm:t>
    </dgm:pt>
    <dgm:pt modelId="{BB50D4C5-38FA-4393-9818-F2E5D39A5714}">
      <dgm:prSet phldrT="[Text]"/>
      <dgm:spPr/>
      <dgm:t>
        <a:bodyPr/>
        <a:lstStyle/>
        <a:p>
          <a:r>
            <a:rPr lang="en-US" dirty="0" smtClean="0"/>
            <a:t>Low Priority Pages</a:t>
          </a:r>
          <a:endParaRPr lang="en-US" dirty="0"/>
        </a:p>
      </dgm:t>
    </dgm:pt>
    <dgm:pt modelId="{9B52B77F-071E-4D89-923F-B3D940302CE3}" type="parTrans" cxnId="{08B09C47-22E5-4812-A2FF-A04B901A3D98}">
      <dgm:prSet/>
      <dgm:spPr/>
      <dgm:t>
        <a:bodyPr/>
        <a:lstStyle/>
        <a:p>
          <a:endParaRPr lang="en-US"/>
        </a:p>
      </dgm:t>
    </dgm:pt>
    <dgm:pt modelId="{77C24863-B155-494A-8864-C763A0C0153B}" type="sibTrans" cxnId="{08B09C47-22E5-4812-A2FF-A04B901A3D98}">
      <dgm:prSet/>
      <dgm:spPr/>
      <dgm:t>
        <a:bodyPr/>
        <a:lstStyle/>
        <a:p>
          <a:endParaRPr lang="en-US"/>
        </a:p>
      </dgm:t>
    </dgm:pt>
    <dgm:pt modelId="{1107FEDB-0696-4038-B5A4-207B171D6DCD}" type="pres">
      <dgm:prSet presAssocID="{1D4CED22-C710-48E7-98C8-1F7160034A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5B0913-8272-474A-A72A-33B7E0B0EC17}" type="pres">
      <dgm:prSet presAssocID="{E5C304AD-CA40-49E5-8935-51E79C632E8D}" presName="hierRoot1" presStyleCnt="0">
        <dgm:presLayoutVars>
          <dgm:hierBranch val="init"/>
        </dgm:presLayoutVars>
      </dgm:prSet>
      <dgm:spPr/>
    </dgm:pt>
    <dgm:pt modelId="{A8459169-F2B2-46AB-8A93-6EF939315825}" type="pres">
      <dgm:prSet presAssocID="{E5C304AD-CA40-49E5-8935-51E79C632E8D}" presName="rootComposite1" presStyleCnt="0"/>
      <dgm:spPr/>
    </dgm:pt>
    <dgm:pt modelId="{20CD7EDB-5A58-48F2-A396-10893345D8B3}" type="pres">
      <dgm:prSet presAssocID="{E5C304AD-CA40-49E5-8935-51E79C632E8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22CEA-6153-4BEB-AE3A-7C5EE79655E2}" type="pres">
      <dgm:prSet presAssocID="{E5C304AD-CA40-49E5-8935-51E79C632E8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2D99BF-38DF-4037-8023-46C54C6F1C4C}" type="pres">
      <dgm:prSet presAssocID="{E5C304AD-CA40-49E5-8935-51E79C632E8D}" presName="hierChild2" presStyleCnt="0"/>
      <dgm:spPr/>
    </dgm:pt>
    <dgm:pt modelId="{B40526CF-4D66-4C39-BCC7-16BA359F182E}" type="pres">
      <dgm:prSet presAssocID="{A9734CAE-844F-44CA-BEC9-9B235742F82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66D0D26-66D4-41F8-9BA8-635C607F8C58}" type="pres">
      <dgm:prSet presAssocID="{C4DCF6AF-033D-4EF7-8448-E17EFA543363}" presName="hierRoot2" presStyleCnt="0">
        <dgm:presLayoutVars>
          <dgm:hierBranch val="init"/>
        </dgm:presLayoutVars>
      </dgm:prSet>
      <dgm:spPr/>
    </dgm:pt>
    <dgm:pt modelId="{ADBE621E-1386-4088-8E5C-3057A89E7B88}" type="pres">
      <dgm:prSet presAssocID="{C4DCF6AF-033D-4EF7-8448-E17EFA543363}" presName="rootComposite" presStyleCnt="0"/>
      <dgm:spPr/>
    </dgm:pt>
    <dgm:pt modelId="{6D293042-5F65-4C5D-A5F1-1045FB27A692}" type="pres">
      <dgm:prSet presAssocID="{C4DCF6AF-033D-4EF7-8448-E17EFA54336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484C7-B059-4D4C-9E2A-983F8883BC65}" type="pres">
      <dgm:prSet presAssocID="{C4DCF6AF-033D-4EF7-8448-E17EFA543363}" presName="rootConnector" presStyleLbl="node2" presStyleIdx="0" presStyleCnt="3"/>
      <dgm:spPr/>
      <dgm:t>
        <a:bodyPr/>
        <a:lstStyle/>
        <a:p>
          <a:endParaRPr lang="en-US"/>
        </a:p>
      </dgm:t>
    </dgm:pt>
    <dgm:pt modelId="{9004B223-A7BB-43DF-A0DA-58ECDBDE1E16}" type="pres">
      <dgm:prSet presAssocID="{C4DCF6AF-033D-4EF7-8448-E17EFA543363}" presName="hierChild4" presStyleCnt="0"/>
      <dgm:spPr/>
    </dgm:pt>
    <dgm:pt modelId="{FC77F1EE-225B-416E-83B3-145F940E4ACE}" type="pres">
      <dgm:prSet presAssocID="{C4DCF6AF-033D-4EF7-8448-E17EFA543363}" presName="hierChild5" presStyleCnt="0"/>
      <dgm:spPr/>
    </dgm:pt>
    <dgm:pt modelId="{51512C3C-4A68-4409-8D85-DF54F9669258}" type="pres">
      <dgm:prSet presAssocID="{A0988B1D-C61F-4163-BE5B-4290B83601B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2489CDD-8221-49B4-A917-A1D37E9F98B2}" type="pres">
      <dgm:prSet presAssocID="{1C08E95B-4C94-4A5C-81DC-B0EE385C4E09}" presName="hierRoot2" presStyleCnt="0">
        <dgm:presLayoutVars>
          <dgm:hierBranch val="init"/>
        </dgm:presLayoutVars>
      </dgm:prSet>
      <dgm:spPr/>
    </dgm:pt>
    <dgm:pt modelId="{A148083A-310B-42F7-BCA7-D66150A91479}" type="pres">
      <dgm:prSet presAssocID="{1C08E95B-4C94-4A5C-81DC-B0EE385C4E09}" presName="rootComposite" presStyleCnt="0"/>
      <dgm:spPr/>
    </dgm:pt>
    <dgm:pt modelId="{B017B547-C9F8-407A-A47E-8D91073D2168}" type="pres">
      <dgm:prSet presAssocID="{1C08E95B-4C94-4A5C-81DC-B0EE385C4E0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26133-62D3-4D76-B0F0-807F025A67FD}" type="pres">
      <dgm:prSet presAssocID="{1C08E95B-4C94-4A5C-81DC-B0EE385C4E09}" presName="rootConnector" presStyleLbl="node2" presStyleIdx="1" presStyleCnt="3"/>
      <dgm:spPr/>
      <dgm:t>
        <a:bodyPr/>
        <a:lstStyle/>
        <a:p>
          <a:endParaRPr lang="en-US"/>
        </a:p>
      </dgm:t>
    </dgm:pt>
    <dgm:pt modelId="{CEF08ADF-3C43-4C29-B921-874107E45254}" type="pres">
      <dgm:prSet presAssocID="{1C08E95B-4C94-4A5C-81DC-B0EE385C4E09}" presName="hierChild4" presStyleCnt="0"/>
      <dgm:spPr/>
    </dgm:pt>
    <dgm:pt modelId="{AE9DBE74-332F-45D1-AA68-4A3AA5C8C74B}" type="pres">
      <dgm:prSet presAssocID="{1C08E95B-4C94-4A5C-81DC-B0EE385C4E09}" presName="hierChild5" presStyleCnt="0"/>
      <dgm:spPr/>
    </dgm:pt>
    <dgm:pt modelId="{1FD401D5-3B11-415B-9840-BBF41713912B}" type="pres">
      <dgm:prSet presAssocID="{9B52B77F-071E-4D89-923F-B3D940302CE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1B9D9A5-4196-43BB-A11A-D7BF907334D0}" type="pres">
      <dgm:prSet presAssocID="{BB50D4C5-38FA-4393-9818-F2E5D39A5714}" presName="hierRoot2" presStyleCnt="0">
        <dgm:presLayoutVars>
          <dgm:hierBranch val="init"/>
        </dgm:presLayoutVars>
      </dgm:prSet>
      <dgm:spPr/>
    </dgm:pt>
    <dgm:pt modelId="{D13EBAB3-381B-4072-B598-02BE0CB6F4E1}" type="pres">
      <dgm:prSet presAssocID="{BB50D4C5-38FA-4393-9818-F2E5D39A5714}" presName="rootComposite" presStyleCnt="0"/>
      <dgm:spPr/>
    </dgm:pt>
    <dgm:pt modelId="{0AB21F4F-E95C-45B9-9992-AF6B38093AC7}" type="pres">
      <dgm:prSet presAssocID="{BB50D4C5-38FA-4393-9818-F2E5D39A571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C1060F-0AF9-44B3-840E-7007E63BB534}" type="pres">
      <dgm:prSet presAssocID="{BB50D4C5-38FA-4393-9818-F2E5D39A5714}" presName="rootConnector" presStyleLbl="node2" presStyleIdx="2" presStyleCnt="3"/>
      <dgm:spPr/>
      <dgm:t>
        <a:bodyPr/>
        <a:lstStyle/>
        <a:p>
          <a:endParaRPr lang="en-US"/>
        </a:p>
      </dgm:t>
    </dgm:pt>
    <dgm:pt modelId="{39FBBE18-9A23-4447-A3E3-3EC219877989}" type="pres">
      <dgm:prSet presAssocID="{BB50D4C5-38FA-4393-9818-F2E5D39A5714}" presName="hierChild4" presStyleCnt="0"/>
      <dgm:spPr/>
    </dgm:pt>
    <dgm:pt modelId="{EDCB158A-2C72-4BE1-9CD4-18D1A1F10C8E}" type="pres">
      <dgm:prSet presAssocID="{BB50D4C5-38FA-4393-9818-F2E5D39A5714}" presName="hierChild5" presStyleCnt="0"/>
      <dgm:spPr/>
    </dgm:pt>
    <dgm:pt modelId="{366FD98D-3F9E-4A85-8148-A1CFBA2E3F7B}" type="pres">
      <dgm:prSet presAssocID="{E5C304AD-CA40-49E5-8935-51E79C632E8D}" presName="hierChild3" presStyleCnt="0"/>
      <dgm:spPr/>
    </dgm:pt>
  </dgm:ptLst>
  <dgm:cxnLst>
    <dgm:cxn modelId="{08B09C47-22E5-4812-A2FF-A04B901A3D98}" srcId="{E5C304AD-CA40-49E5-8935-51E79C632E8D}" destId="{BB50D4C5-38FA-4393-9818-F2E5D39A5714}" srcOrd="2" destOrd="0" parTransId="{9B52B77F-071E-4D89-923F-B3D940302CE3}" sibTransId="{77C24863-B155-494A-8864-C763A0C0153B}"/>
    <dgm:cxn modelId="{088BDBDA-F24E-43CD-A3FA-C4682C23869A}" srcId="{E5C304AD-CA40-49E5-8935-51E79C632E8D}" destId="{C4DCF6AF-033D-4EF7-8448-E17EFA543363}" srcOrd="0" destOrd="0" parTransId="{A9734CAE-844F-44CA-BEC9-9B235742F828}" sibTransId="{1531A0C5-D9B9-4355-8C23-FC74410329AB}"/>
    <dgm:cxn modelId="{B81357D6-3F45-449C-B1FA-138901AED49A}" type="presOf" srcId="{A0988B1D-C61F-4163-BE5B-4290B83601BA}" destId="{51512C3C-4A68-4409-8D85-DF54F9669258}" srcOrd="0" destOrd="0" presId="urn:microsoft.com/office/officeart/2005/8/layout/orgChart1"/>
    <dgm:cxn modelId="{E886580C-6464-4B3F-A53D-69936E8FFBB4}" type="presOf" srcId="{C4DCF6AF-033D-4EF7-8448-E17EFA543363}" destId="{875484C7-B059-4D4C-9E2A-983F8883BC65}" srcOrd="1" destOrd="0" presId="urn:microsoft.com/office/officeart/2005/8/layout/orgChart1"/>
    <dgm:cxn modelId="{165FD6D2-FED5-49D9-BF30-DDE0CC8F140F}" type="presOf" srcId="{BB50D4C5-38FA-4393-9818-F2E5D39A5714}" destId="{0AB21F4F-E95C-45B9-9992-AF6B38093AC7}" srcOrd="0" destOrd="0" presId="urn:microsoft.com/office/officeart/2005/8/layout/orgChart1"/>
    <dgm:cxn modelId="{87C11AAB-847A-456F-9498-3EDE471A4822}" type="presOf" srcId="{1D4CED22-C710-48E7-98C8-1F7160034A16}" destId="{1107FEDB-0696-4038-B5A4-207B171D6DCD}" srcOrd="0" destOrd="0" presId="urn:microsoft.com/office/officeart/2005/8/layout/orgChart1"/>
    <dgm:cxn modelId="{9E214ADD-772C-4F2E-A70B-00BFF2E31273}" type="presOf" srcId="{1C08E95B-4C94-4A5C-81DC-B0EE385C4E09}" destId="{F3226133-62D3-4D76-B0F0-807F025A67FD}" srcOrd="1" destOrd="0" presId="urn:microsoft.com/office/officeart/2005/8/layout/orgChart1"/>
    <dgm:cxn modelId="{C3110D7D-81D8-4843-A7A4-F20D01373E8C}" srcId="{1D4CED22-C710-48E7-98C8-1F7160034A16}" destId="{E5C304AD-CA40-49E5-8935-51E79C632E8D}" srcOrd="0" destOrd="0" parTransId="{B41A96B4-0E63-4246-8C9C-B6157089E3A4}" sibTransId="{A6BF44CD-41C2-46CD-9914-232A0A601CAE}"/>
    <dgm:cxn modelId="{7B215E72-95DB-4AD7-89B6-11CE71472D13}" type="presOf" srcId="{A9734CAE-844F-44CA-BEC9-9B235742F828}" destId="{B40526CF-4D66-4C39-BCC7-16BA359F182E}" srcOrd="0" destOrd="0" presId="urn:microsoft.com/office/officeart/2005/8/layout/orgChart1"/>
    <dgm:cxn modelId="{D1675E1B-B7C7-4AFB-87CB-090EADB3D35C}" type="presOf" srcId="{1C08E95B-4C94-4A5C-81DC-B0EE385C4E09}" destId="{B017B547-C9F8-407A-A47E-8D91073D2168}" srcOrd="0" destOrd="0" presId="urn:microsoft.com/office/officeart/2005/8/layout/orgChart1"/>
    <dgm:cxn modelId="{B5B37969-4676-4A6C-B3CB-C133F04558B3}" type="presOf" srcId="{9B52B77F-071E-4D89-923F-B3D940302CE3}" destId="{1FD401D5-3B11-415B-9840-BBF41713912B}" srcOrd="0" destOrd="0" presId="urn:microsoft.com/office/officeart/2005/8/layout/orgChart1"/>
    <dgm:cxn modelId="{776A969D-E52D-4F2A-8A3F-912197E1AE8C}" type="presOf" srcId="{E5C304AD-CA40-49E5-8935-51E79C632E8D}" destId="{20CD7EDB-5A58-48F2-A396-10893345D8B3}" srcOrd="0" destOrd="0" presId="urn:microsoft.com/office/officeart/2005/8/layout/orgChart1"/>
    <dgm:cxn modelId="{3106E346-BC18-4710-95B7-0C0DD58A02A1}" type="presOf" srcId="{BB50D4C5-38FA-4393-9818-F2E5D39A5714}" destId="{96C1060F-0AF9-44B3-840E-7007E63BB534}" srcOrd="1" destOrd="0" presId="urn:microsoft.com/office/officeart/2005/8/layout/orgChart1"/>
    <dgm:cxn modelId="{56039928-C7C3-42B4-A9CF-54122870E353}" srcId="{E5C304AD-CA40-49E5-8935-51E79C632E8D}" destId="{1C08E95B-4C94-4A5C-81DC-B0EE385C4E09}" srcOrd="1" destOrd="0" parTransId="{A0988B1D-C61F-4163-BE5B-4290B83601BA}" sibTransId="{584873A5-0281-46BD-B152-2C5BE53564C2}"/>
    <dgm:cxn modelId="{9E3573E4-3E7C-4278-81F8-D78208C2455C}" type="presOf" srcId="{E5C304AD-CA40-49E5-8935-51E79C632E8D}" destId="{E3022CEA-6153-4BEB-AE3A-7C5EE79655E2}" srcOrd="1" destOrd="0" presId="urn:microsoft.com/office/officeart/2005/8/layout/orgChart1"/>
    <dgm:cxn modelId="{943DCBA3-86C5-442B-92C0-A30037AA60FA}" type="presOf" srcId="{C4DCF6AF-033D-4EF7-8448-E17EFA543363}" destId="{6D293042-5F65-4C5D-A5F1-1045FB27A692}" srcOrd="0" destOrd="0" presId="urn:microsoft.com/office/officeart/2005/8/layout/orgChart1"/>
    <dgm:cxn modelId="{6139D229-4F66-48A2-AD2C-30740BA22C29}" type="presParOf" srcId="{1107FEDB-0696-4038-B5A4-207B171D6DCD}" destId="{DE5B0913-8272-474A-A72A-33B7E0B0EC17}" srcOrd="0" destOrd="0" presId="urn:microsoft.com/office/officeart/2005/8/layout/orgChart1"/>
    <dgm:cxn modelId="{D5D76A6A-ECCF-47AE-9264-30D6D7F243FA}" type="presParOf" srcId="{DE5B0913-8272-474A-A72A-33B7E0B0EC17}" destId="{A8459169-F2B2-46AB-8A93-6EF939315825}" srcOrd="0" destOrd="0" presId="urn:microsoft.com/office/officeart/2005/8/layout/orgChart1"/>
    <dgm:cxn modelId="{8AF1DB6C-0D35-453F-B9A9-7CAE4ED24927}" type="presParOf" srcId="{A8459169-F2B2-46AB-8A93-6EF939315825}" destId="{20CD7EDB-5A58-48F2-A396-10893345D8B3}" srcOrd="0" destOrd="0" presId="urn:microsoft.com/office/officeart/2005/8/layout/orgChart1"/>
    <dgm:cxn modelId="{97A0B63A-F848-4444-9267-1970E413AD1F}" type="presParOf" srcId="{A8459169-F2B2-46AB-8A93-6EF939315825}" destId="{E3022CEA-6153-4BEB-AE3A-7C5EE79655E2}" srcOrd="1" destOrd="0" presId="urn:microsoft.com/office/officeart/2005/8/layout/orgChart1"/>
    <dgm:cxn modelId="{D6BB4386-50BA-4FFB-8923-C394C6AC348F}" type="presParOf" srcId="{DE5B0913-8272-474A-A72A-33B7E0B0EC17}" destId="{4A2D99BF-38DF-4037-8023-46C54C6F1C4C}" srcOrd="1" destOrd="0" presId="urn:microsoft.com/office/officeart/2005/8/layout/orgChart1"/>
    <dgm:cxn modelId="{22C8995E-0352-4318-B0F6-54AC9ABFD9E8}" type="presParOf" srcId="{4A2D99BF-38DF-4037-8023-46C54C6F1C4C}" destId="{B40526CF-4D66-4C39-BCC7-16BA359F182E}" srcOrd="0" destOrd="0" presId="urn:microsoft.com/office/officeart/2005/8/layout/orgChart1"/>
    <dgm:cxn modelId="{287972AF-5882-4563-8A32-0F6D245D6F61}" type="presParOf" srcId="{4A2D99BF-38DF-4037-8023-46C54C6F1C4C}" destId="{066D0D26-66D4-41F8-9BA8-635C607F8C58}" srcOrd="1" destOrd="0" presId="urn:microsoft.com/office/officeart/2005/8/layout/orgChart1"/>
    <dgm:cxn modelId="{AAAA2DD3-B4C3-4F5D-81A2-EF2C9D972E04}" type="presParOf" srcId="{066D0D26-66D4-41F8-9BA8-635C607F8C58}" destId="{ADBE621E-1386-4088-8E5C-3057A89E7B88}" srcOrd="0" destOrd="0" presId="urn:microsoft.com/office/officeart/2005/8/layout/orgChart1"/>
    <dgm:cxn modelId="{9CD47CBE-41D5-427C-8E27-0FA3372C8424}" type="presParOf" srcId="{ADBE621E-1386-4088-8E5C-3057A89E7B88}" destId="{6D293042-5F65-4C5D-A5F1-1045FB27A692}" srcOrd="0" destOrd="0" presId="urn:microsoft.com/office/officeart/2005/8/layout/orgChart1"/>
    <dgm:cxn modelId="{0D649CD0-4FDB-401F-9A2B-195F1BD8D89F}" type="presParOf" srcId="{ADBE621E-1386-4088-8E5C-3057A89E7B88}" destId="{875484C7-B059-4D4C-9E2A-983F8883BC65}" srcOrd="1" destOrd="0" presId="urn:microsoft.com/office/officeart/2005/8/layout/orgChart1"/>
    <dgm:cxn modelId="{F3ECE113-89AA-47F2-9297-FEAF65D1881A}" type="presParOf" srcId="{066D0D26-66D4-41F8-9BA8-635C607F8C58}" destId="{9004B223-A7BB-43DF-A0DA-58ECDBDE1E16}" srcOrd="1" destOrd="0" presId="urn:microsoft.com/office/officeart/2005/8/layout/orgChart1"/>
    <dgm:cxn modelId="{7CDE6397-535E-41E2-BA4E-617FED1BE516}" type="presParOf" srcId="{066D0D26-66D4-41F8-9BA8-635C607F8C58}" destId="{FC77F1EE-225B-416E-83B3-145F940E4ACE}" srcOrd="2" destOrd="0" presId="urn:microsoft.com/office/officeart/2005/8/layout/orgChart1"/>
    <dgm:cxn modelId="{558284AF-15FB-4610-B922-5E75A387271C}" type="presParOf" srcId="{4A2D99BF-38DF-4037-8023-46C54C6F1C4C}" destId="{51512C3C-4A68-4409-8D85-DF54F9669258}" srcOrd="2" destOrd="0" presId="urn:microsoft.com/office/officeart/2005/8/layout/orgChart1"/>
    <dgm:cxn modelId="{868F5116-560F-4ED8-B784-8E0FBC7FA112}" type="presParOf" srcId="{4A2D99BF-38DF-4037-8023-46C54C6F1C4C}" destId="{F2489CDD-8221-49B4-A917-A1D37E9F98B2}" srcOrd="3" destOrd="0" presId="urn:microsoft.com/office/officeart/2005/8/layout/orgChart1"/>
    <dgm:cxn modelId="{BD8AC857-0B81-4601-BD38-BC3E8551F77E}" type="presParOf" srcId="{F2489CDD-8221-49B4-A917-A1D37E9F98B2}" destId="{A148083A-310B-42F7-BCA7-D66150A91479}" srcOrd="0" destOrd="0" presId="urn:microsoft.com/office/officeart/2005/8/layout/orgChart1"/>
    <dgm:cxn modelId="{161EBB4F-DC0D-423A-827E-594C0E872A09}" type="presParOf" srcId="{A148083A-310B-42F7-BCA7-D66150A91479}" destId="{B017B547-C9F8-407A-A47E-8D91073D2168}" srcOrd="0" destOrd="0" presId="urn:microsoft.com/office/officeart/2005/8/layout/orgChart1"/>
    <dgm:cxn modelId="{8EFC4D03-7482-4163-BAB4-44CB06D28845}" type="presParOf" srcId="{A148083A-310B-42F7-BCA7-D66150A91479}" destId="{F3226133-62D3-4D76-B0F0-807F025A67FD}" srcOrd="1" destOrd="0" presId="urn:microsoft.com/office/officeart/2005/8/layout/orgChart1"/>
    <dgm:cxn modelId="{021375A7-3AEF-4281-82EE-670ACD571DF8}" type="presParOf" srcId="{F2489CDD-8221-49B4-A917-A1D37E9F98B2}" destId="{CEF08ADF-3C43-4C29-B921-874107E45254}" srcOrd="1" destOrd="0" presId="urn:microsoft.com/office/officeart/2005/8/layout/orgChart1"/>
    <dgm:cxn modelId="{88B426A5-9E3A-4F0F-A181-41CDECD1F88A}" type="presParOf" srcId="{F2489CDD-8221-49B4-A917-A1D37E9F98B2}" destId="{AE9DBE74-332F-45D1-AA68-4A3AA5C8C74B}" srcOrd="2" destOrd="0" presId="urn:microsoft.com/office/officeart/2005/8/layout/orgChart1"/>
    <dgm:cxn modelId="{CBD39845-CA4A-48C3-B1F8-153896D45625}" type="presParOf" srcId="{4A2D99BF-38DF-4037-8023-46C54C6F1C4C}" destId="{1FD401D5-3B11-415B-9840-BBF41713912B}" srcOrd="4" destOrd="0" presId="urn:microsoft.com/office/officeart/2005/8/layout/orgChart1"/>
    <dgm:cxn modelId="{F6C69A72-8252-4E2D-BF0E-2F65D434A345}" type="presParOf" srcId="{4A2D99BF-38DF-4037-8023-46C54C6F1C4C}" destId="{21B9D9A5-4196-43BB-A11A-D7BF907334D0}" srcOrd="5" destOrd="0" presId="urn:microsoft.com/office/officeart/2005/8/layout/orgChart1"/>
    <dgm:cxn modelId="{DDCB62C6-0903-4466-B129-24FFEA078A64}" type="presParOf" srcId="{21B9D9A5-4196-43BB-A11A-D7BF907334D0}" destId="{D13EBAB3-381B-4072-B598-02BE0CB6F4E1}" srcOrd="0" destOrd="0" presId="urn:microsoft.com/office/officeart/2005/8/layout/orgChart1"/>
    <dgm:cxn modelId="{76810151-074F-4F26-A425-8B798C3CABA3}" type="presParOf" srcId="{D13EBAB3-381B-4072-B598-02BE0CB6F4E1}" destId="{0AB21F4F-E95C-45B9-9992-AF6B38093AC7}" srcOrd="0" destOrd="0" presId="urn:microsoft.com/office/officeart/2005/8/layout/orgChart1"/>
    <dgm:cxn modelId="{524F05B2-782D-4A26-B069-BFB068F3069A}" type="presParOf" srcId="{D13EBAB3-381B-4072-B598-02BE0CB6F4E1}" destId="{96C1060F-0AF9-44B3-840E-7007E63BB534}" srcOrd="1" destOrd="0" presId="urn:microsoft.com/office/officeart/2005/8/layout/orgChart1"/>
    <dgm:cxn modelId="{FCEB15E5-0619-4983-94FE-1B3291F34417}" type="presParOf" srcId="{21B9D9A5-4196-43BB-A11A-D7BF907334D0}" destId="{39FBBE18-9A23-4447-A3E3-3EC219877989}" srcOrd="1" destOrd="0" presId="urn:microsoft.com/office/officeart/2005/8/layout/orgChart1"/>
    <dgm:cxn modelId="{FC466421-D1DE-4110-A40D-57F6AF4E6BA8}" type="presParOf" srcId="{21B9D9A5-4196-43BB-A11A-D7BF907334D0}" destId="{EDCB158A-2C72-4BE1-9CD4-18D1A1F10C8E}" srcOrd="2" destOrd="0" presId="urn:microsoft.com/office/officeart/2005/8/layout/orgChart1"/>
    <dgm:cxn modelId="{85C3D2BC-5A1C-4743-83EA-2627B81FD9F3}" type="presParOf" srcId="{DE5B0913-8272-474A-A72A-33B7E0B0EC17}" destId="{366FD98D-3F9E-4A85-8148-A1CFBA2E3F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447E58-0682-4246-AB0D-CFE5802994A1}">
      <dsp:nvSpPr>
        <dsp:cNvPr id="0" name=""/>
        <dsp:cNvSpPr/>
      </dsp:nvSpPr>
      <dsp:spPr>
        <a:xfrm>
          <a:off x="2845746" y="1007025"/>
          <a:ext cx="967490" cy="460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74"/>
              </a:lnTo>
              <a:lnTo>
                <a:pt x="967490" y="313774"/>
              </a:lnTo>
              <a:lnTo>
                <a:pt x="967490" y="46043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986F1-9BEF-4AD8-865A-FBF985325665}">
      <dsp:nvSpPr>
        <dsp:cNvPr id="0" name=""/>
        <dsp:cNvSpPr/>
      </dsp:nvSpPr>
      <dsp:spPr>
        <a:xfrm>
          <a:off x="1878255" y="1007025"/>
          <a:ext cx="967490" cy="460437"/>
        </a:xfrm>
        <a:custGeom>
          <a:avLst/>
          <a:gdLst/>
          <a:ahLst/>
          <a:cxnLst/>
          <a:rect l="0" t="0" r="0" b="0"/>
          <a:pathLst>
            <a:path>
              <a:moveTo>
                <a:pt x="967490" y="0"/>
              </a:moveTo>
              <a:lnTo>
                <a:pt x="967490" y="313774"/>
              </a:lnTo>
              <a:lnTo>
                <a:pt x="0" y="313774"/>
              </a:lnTo>
              <a:lnTo>
                <a:pt x="0" y="46043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BFFFD-9597-47C5-A8D7-BC3014DDD6A6}">
      <dsp:nvSpPr>
        <dsp:cNvPr id="0" name=""/>
        <dsp:cNvSpPr/>
      </dsp:nvSpPr>
      <dsp:spPr>
        <a:xfrm>
          <a:off x="2054162" y="1714"/>
          <a:ext cx="1583166" cy="1005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D9276-8A80-4233-8270-3B6A8E19635F}">
      <dsp:nvSpPr>
        <dsp:cNvPr id="0" name=""/>
        <dsp:cNvSpPr/>
      </dsp:nvSpPr>
      <dsp:spPr>
        <a:xfrm>
          <a:off x="2230070" y="168826"/>
          <a:ext cx="1583166" cy="100531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FLASH</a:t>
          </a:r>
          <a:endParaRPr lang="en-US" sz="3200" kern="1200" dirty="0"/>
        </a:p>
      </dsp:txBody>
      <dsp:txXfrm>
        <a:off x="2230070" y="168826"/>
        <a:ext cx="1583166" cy="1005310"/>
      </dsp:txXfrm>
    </dsp:sp>
    <dsp:sp modelId="{56EDFC56-B062-42B3-9AD1-AEDE14EE4A89}">
      <dsp:nvSpPr>
        <dsp:cNvPr id="0" name=""/>
        <dsp:cNvSpPr/>
      </dsp:nvSpPr>
      <dsp:spPr>
        <a:xfrm>
          <a:off x="1086672" y="1467462"/>
          <a:ext cx="1583166" cy="1005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B209F-7615-4165-8534-D9FE012D1832}">
      <dsp:nvSpPr>
        <dsp:cNvPr id="0" name=""/>
        <dsp:cNvSpPr/>
      </dsp:nvSpPr>
      <dsp:spPr>
        <a:xfrm>
          <a:off x="1262579" y="1634574"/>
          <a:ext cx="1583166" cy="100531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NOR</a:t>
          </a:r>
          <a:endParaRPr lang="en-US" sz="3200" kern="1200" dirty="0"/>
        </a:p>
      </dsp:txBody>
      <dsp:txXfrm>
        <a:off x="1262579" y="1634574"/>
        <a:ext cx="1583166" cy="1005310"/>
      </dsp:txXfrm>
    </dsp:sp>
    <dsp:sp modelId="{1B0DBDCF-8523-4E59-A4B4-B9E49A38CC7D}">
      <dsp:nvSpPr>
        <dsp:cNvPr id="0" name=""/>
        <dsp:cNvSpPr/>
      </dsp:nvSpPr>
      <dsp:spPr>
        <a:xfrm>
          <a:off x="3021653" y="1467462"/>
          <a:ext cx="1583166" cy="1005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B6BF3-5EFE-40A4-9927-41050E5455C4}">
      <dsp:nvSpPr>
        <dsp:cNvPr id="0" name=""/>
        <dsp:cNvSpPr/>
      </dsp:nvSpPr>
      <dsp:spPr>
        <a:xfrm>
          <a:off x="3197561" y="1634574"/>
          <a:ext cx="1583166" cy="100531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NAND</a:t>
          </a:r>
          <a:endParaRPr lang="en-US" sz="3200" kern="1200" dirty="0"/>
        </a:p>
      </dsp:txBody>
      <dsp:txXfrm>
        <a:off x="3197561" y="1634574"/>
        <a:ext cx="1583166" cy="10053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1B5B8F-C155-4CE7-A968-53A2E5AF73C9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Mobile SDRAM</a:t>
          </a:r>
          <a:endParaRPr lang="en-US" sz="1800" kern="1200" dirty="0"/>
        </a:p>
      </dsp:txBody>
      <dsp:txXfrm>
        <a:off x="2380505" y="2370"/>
        <a:ext cx="1334988" cy="867742"/>
      </dsp:txXfrm>
    </dsp:sp>
    <dsp:sp modelId="{F21E70AF-5A8E-4DD9-B21D-3F734208E011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551AC-1882-45C7-B52D-74CEAE5A6979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Low power SRAM</a:t>
          </a:r>
          <a:endParaRPr lang="en-US" sz="1800" kern="1200" dirty="0"/>
        </a:p>
      </dsp:txBody>
      <dsp:txXfrm>
        <a:off x="4028301" y="1199563"/>
        <a:ext cx="1334988" cy="867742"/>
      </dsp:txXfrm>
    </dsp:sp>
    <dsp:sp modelId="{34F0EBC4-AA9F-4F7E-BBFA-C2968A9E491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F2EB6-7A03-44FA-91D0-D8F46DF590ED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Fast SRAM</a:t>
          </a:r>
          <a:endParaRPr lang="en-US" sz="1800" kern="1200" dirty="0"/>
        </a:p>
      </dsp:txBody>
      <dsp:txXfrm>
        <a:off x="3398899" y="3136663"/>
        <a:ext cx="1334988" cy="867742"/>
      </dsp:txXfrm>
    </dsp:sp>
    <dsp:sp modelId="{5B23A4DB-3004-4894-B0D8-CE6A2E010C94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F630E-A30D-4785-A7E1-5531492DEB69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Flash</a:t>
          </a:r>
          <a:endParaRPr lang="en-US" sz="1800" kern="1200" dirty="0"/>
        </a:p>
      </dsp:txBody>
      <dsp:txXfrm>
        <a:off x="1362112" y="3136663"/>
        <a:ext cx="1334988" cy="867742"/>
      </dsp:txXfrm>
    </dsp:sp>
    <dsp:sp modelId="{C0B49CCA-3C79-4FE7-A372-D5A9706CC2D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A6418-4740-4A0C-AFDB-15215F7ABFE8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NAND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Flash</a:t>
          </a:r>
          <a:endParaRPr lang="en-US" sz="1800" kern="1200" dirty="0"/>
        </a:p>
      </dsp:txBody>
      <dsp:txXfrm>
        <a:off x="732710" y="1199563"/>
        <a:ext cx="1334988" cy="867742"/>
      </dsp:txXfrm>
    </dsp:sp>
    <dsp:sp modelId="{A6DEAFAF-504D-45C0-89E6-5571FF75A600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D401D5-3B11-415B-9840-BBF41713912B}">
      <dsp:nvSpPr>
        <dsp:cNvPr id="0" name=""/>
        <dsp:cNvSpPr/>
      </dsp:nvSpPr>
      <dsp:spPr>
        <a:xfrm>
          <a:off x="4114799" y="1942089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12C3C-4A68-4409-8D85-DF54F9669258}">
      <dsp:nvSpPr>
        <dsp:cNvPr id="0" name=""/>
        <dsp:cNvSpPr/>
      </dsp:nvSpPr>
      <dsp:spPr>
        <a:xfrm>
          <a:off x="4069079" y="1942089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526CF-4D66-4C39-BCC7-16BA359F182E}">
      <dsp:nvSpPr>
        <dsp:cNvPr id="0" name=""/>
        <dsp:cNvSpPr/>
      </dsp:nvSpPr>
      <dsp:spPr>
        <a:xfrm>
          <a:off x="1203548" y="1942089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D7EDB-5A58-48F2-A396-10893345D8B3}">
      <dsp:nvSpPr>
        <dsp:cNvPr id="0" name=""/>
        <dsp:cNvSpPr/>
      </dsp:nvSpPr>
      <dsp:spPr>
        <a:xfrm>
          <a:off x="2911803" y="739092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Code pages</a:t>
          </a:r>
          <a:endParaRPr lang="en-US" sz="3200" kern="1200" dirty="0"/>
        </a:p>
      </dsp:txBody>
      <dsp:txXfrm>
        <a:off x="2911803" y="739092"/>
        <a:ext cx="2405992" cy="1202996"/>
      </dsp:txXfrm>
    </dsp:sp>
    <dsp:sp modelId="{6D293042-5F65-4C5D-A5F1-1045FB27A692}">
      <dsp:nvSpPr>
        <dsp:cNvPr id="0" name=""/>
        <dsp:cNvSpPr/>
      </dsp:nvSpPr>
      <dsp:spPr>
        <a:xfrm>
          <a:off x="552" y="2447347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High Priority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Pages</a:t>
          </a:r>
          <a:endParaRPr lang="en-US" sz="3200" kern="1200" dirty="0"/>
        </a:p>
      </dsp:txBody>
      <dsp:txXfrm>
        <a:off x="552" y="2447347"/>
        <a:ext cx="2405992" cy="1202996"/>
      </dsp:txXfrm>
    </dsp:sp>
    <dsp:sp modelId="{B017B547-C9F8-407A-A47E-8D91073D2168}">
      <dsp:nvSpPr>
        <dsp:cNvPr id="0" name=""/>
        <dsp:cNvSpPr/>
      </dsp:nvSpPr>
      <dsp:spPr>
        <a:xfrm>
          <a:off x="2911803" y="2447347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Mid Priority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Pages</a:t>
          </a:r>
          <a:endParaRPr lang="en-US" sz="3200" kern="1200" dirty="0"/>
        </a:p>
      </dsp:txBody>
      <dsp:txXfrm>
        <a:off x="2911803" y="2447347"/>
        <a:ext cx="2405992" cy="1202996"/>
      </dsp:txXfrm>
    </dsp:sp>
    <dsp:sp modelId="{0AB21F4F-E95C-45B9-9992-AF6B38093AC7}">
      <dsp:nvSpPr>
        <dsp:cNvPr id="0" name=""/>
        <dsp:cNvSpPr/>
      </dsp:nvSpPr>
      <dsp:spPr>
        <a:xfrm>
          <a:off x="5823054" y="2447347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Low Priority Pages</a:t>
          </a:r>
          <a:endParaRPr lang="en-US" sz="3200" kern="1200" dirty="0"/>
        </a:p>
      </dsp:txBody>
      <dsp:txXfrm>
        <a:off x="5823054" y="2447347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64D6E-5710-4781-9448-6FFE873823D4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197F7-559F-4034-8E02-CCD7C614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85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982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738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613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232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816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3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160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590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369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320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63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200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302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841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531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65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79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196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48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284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97F7-559F-4034-8E02-CCD7C614763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71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EC1F-8637-4705-ADA1-D608EBCBAFB0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559D-3A78-4A62-95BE-9D8F49CA9793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9CE-D808-4AA1-A2C3-40669A91F299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50165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>
                <a:latin typeface="+mj-lt"/>
              </a:rPr>
              <a:t>Slide </a:t>
            </a:r>
            <a:fld id="{B6F15528-21DE-4FAA-801E-634DDDAF4B2B}" type="slidenum">
              <a:rPr lang="en-US" sz="2000" smtClean="0">
                <a:latin typeface="+mj-lt"/>
              </a:rPr>
              <a:pPr/>
              <a:t>‹#›</a:t>
            </a:fld>
            <a:endParaRPr lang="en-US" sz="2000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1143000" cy="5016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2A68-47D3-46EA-95A1-8D8026A3098F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7B1-E65D-47A2-824E-B0A00CBCF713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9495-4BFD-4E6C-9CE4-7089A8DBA42E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2F23-6452-4162-87F3-E74C35DFE0A0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F628-6C7D-4ACB-9B28-E0BA10855F5C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ADF7-14D3-4D18-8AED-CA588644933B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7FC9-2033-403F-8306-A189B326E0F9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BE4DC9-1309-4705-A43A-602FD02059C0}" type="datetime1">
              <a:rPr lang="en-US" smtClean="0"/>
              <a:pPr/>
              <a:t>11/9/2011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851648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Cost-Efficient Memory Architecture Design of NAND Flash Memory </a:t>
            </a:r>
            <a:br>
              <a:rPr lang="en-US" dirty="0" smtClean="0"/>
            </a:br>
            <a:r>
              <a:rPr lang="en-US" dirty="0" smtClean="0"/>
              <a:t>Embedded Systems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867464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Chanik</a:t>
            </a:r>
            <a:r>
              <a:rPr lang="en-US" dirty="0" smtClean="0"/>
              <a:t> Park, </a:t>
            </a:r>
            <a:r>
              <a:rPr lang="en-US" dirty="0" err="1" smtClean="0"/>
              <a:t>Jaeyu</a:t>
            </a:r>
            <a:r>
              <a:rPr lang="en-US" dirty="0" smtClean="0"/>
              <a:t> </a:t>
            </a:r>
            <a:r>
              <a:rPr lang="en-US" dirty="0" err="1" smtClean="0"/>
              <a:t>Seo</a:t>
            </a:r>
            <a:r>
              <a:rPr lang="en-US" dirty="0" smtClean="0"/>
              <a:t>, </a:t>
            </a:r>
            <a:r>
              <a:rPr lang="en-US" dirty="0" err="1" smtClean="0"/>
              <a:t>Dongyoung</a:t>
            </a:r>
            <a:r>
              <a:rPr lang="en-US" dirty="0" smtClean="0"/>
              <a:t> </a:t>
            </a:r>
            <a:r>
              <a:rPr lang="en-US" dirty="0" err="1" smtClean="0"/>
              <a:t>Seo</a:t>
            </a:r>
            <a:r>
              <a:rPr lang="en-US" dirty="0" smtClean="0"/>
              <a:t>, </a:t>
            </a:r>
            <a:r>
              <a:rPr lang="en-US" dirty="0" err="1" smtClean="0"/>
              <a:t>Shinhan</a:t>
            </a:r>
            <a:r>
              <a:rPr lang="en-US" dirty="0" smtClean="0"/>
              <a:t> Kim and </a:t>
            </a:r>
            <a:r>
              <a:rPr lang="en-US" dirty="0" err="1" smtClean="0"/>
              <a:t>Bumsoo</a:t>
            </a:r>
            <a:r>
              <a:rPr lang="en-US" dirty="0" smtClean="0"/>
              <a:t> Kim  </a:t>
            </a:r>
          </a:p>
          <a:p>
            <a:r>
              <a:rPr lang="en-US" dirty="0" smtClean="0"/>
              <a:t>Software Center, SAMSUNG Electronics, Co., Ltd. </a:t>
            </a:r>
          </a:p>
          <a:p>
            <a:endParaRPr lang="en-US" dirty="0" smtClean="0"/>
          </a:p>
          <a:p>
            <a:r>
              <a:rPr lang="en-US" dirty="0" smtClean="0"/>
              <a:t>Proceedings of the 21st International Conference on Computer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2003 IEEE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Deepika</a:t>
            </a:r>
            <a:r>
              <a:rPr lang="en-US" sz="2400" dirty="0" smtClean="0"/>
              <a:t> </a:t>
            </a:r>
            <a:r>
              <a:rPr lang="en-US" sz="2400" dirty="0" err="1" smtClean="0"/>
              <a:t>Ranade</a:t>
            </a:r>
            <a:endParaRPr lang="en-US" sz="2400" dirty="0" smtClean="0"/>
          </a:p>
          <a:p>
            <a:r>
              <a:rPr lang="en-US" sz="2400" dirty="0" err="1" smtClean="0"/>
              <a:t>Sharanna</a:t>
            </a:r>
            <a:r>
              <a:rPr lang="en-US" sz="2400" dirty="0" smtClean="0"/>
              <a:t> </a:t>
            </a:r>
            <a:r>
              <a:rPr lang="en-US" sz="2400" dirty="0" err="1" smtClean="0"/>
              <a:t>Chowdhury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9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057400" y="2362200"/>
            <a:ext cx="1447800" cy="22098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</a:t>
            </a:r>
          </a:p>
          <a:p>
            <a:pPr algn="ctr"/>
            <a:r>
              <a:rPr lang="en-US" dirty="0" smtClean="0"/>
              <a:t>(SRAM)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38600" y="2362200"/>
            <a:ext cx="1447800" cy="22098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2362200"/>
            <a:ext cx="762000" cy="22098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Syst</a:t>
            </a:r>
            <a:endParaRPr lang="en-US" dirty="0" smtClean="0"/>
          </a:p>
          <a:p>
            <a:pPr algn="ctr"/>
            <a:r>
              <a:rPr lang="en-US" dirty="0" err="1" smtClean="0"/>
              <a:t>em</a:t>
            </a:r>
            <a:endParaRPr lang="en-US" dirty="0" smtClean="0"/>
          </a:p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91200" y="2362200"/>
            <a:ext cx="762000" cy="22098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Fla</a:t>
            </a:r>
            <a:endParaRPr lang="en-US" dirty="0" smtClean="0"/>
          </a:p>
          <a:p>
            <a:pPr algn="ctr"/>
            <a:r>
              <a:rPr lang="en-US" dirty="0" err="1" smtClean="0"/>
              <a:t>sh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143000" y="4953000"/>
            <a:ext cx="5334000" cy="7620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Logic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391400" y="2362200"/>
            <a:ext cx="1447800" cy="32766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NAND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1905000"/>
            <a:ext cx="6019800" cy="4114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267200" y="2743200"/>
            <a:ext cx="990600" cy="609600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Boot Loader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91000" y="3581400"/>
            <a:ext cx="11430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Prefetch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1752600" y="3352800"/>
            <a:ext cx="366486" cy="2213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3581400" y="3352800"/>
            <a:ext cx="366486" cy="2213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5486400" y="3352800"/>
            <a:ext cx="366486" cy="2213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6781800" y="3733800"/>
            <a:ext cx="518886" cy="381000"/>
          </a:xfrm>
          <a:prstGeom prst="leftRightArrow">
            <a:avLst>
              <a:gd name="adj1" fmla="val 652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5400000" flipV="1">
            <a:off x="1226459" y="4717142"/>
            <a:ext cx="214086" cy="762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5400000" flipV="1">
            <a:off x="2598059" y="4717142"/>
            <a:ext cx="214086" cy="762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5400000" flipV="1">
            <a:off x="4579259" y="4717142"/>
            <a:ext cx="214086" cy="762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5400000" flipV="1">
            <a:off x="6027059" y="4717142"/>
            <a:ext cx="214086" cy="762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3400" y="6172200"/>
            <a:ext cx="632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NAND XIP controller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Basic Implementation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5181600" cy="44196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Interface conversion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~ Connects I/O </a:t>
            </a:r>
            <a:r>
              <a:rPr lang="en-US" dirty="0" smtClean="0"/>
              <a:t>interface of NAND </a:t>
            </a:r>
            <a:r>
              <a:rPr lang="en-US" dirty="0" smtClean="0"/>
              <a:t>to </a:t>
            </a:r>
            <a:r>
              <a:rPr lang="en-US" dirty="0" smtClean="0"/>
              <a:t>memory </a:t>
            </a:r>
            <a:r>
              <a:rPr lang="en-US" dirty="0" smtClean="0"/>
              <a:t>bus</a:t>
            </a:r>
            <a:endParaRPr lang="en-US" dirty="0" smtClean="0"/>
          </a:p>
          <a:p>
            <a:r>
              <a:rPr lang="en-US" dirty="0" smtClean="0"/>
              <a:t>Cache </a:t>
            </a:r>
            <a:r>
              <a:rPr lang="en-US" dirty="0" smtClean="0"/>
              <a:t>mechanism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~ </a:t>
            </a:r>
            <a:r>
              <a:rPr lang="en-US" dirty="0" smtClean="0"/>
              <a:t>direct </a:t>
            </a:r>
            <a:r>
              <a:rPr lang="en-US" dirty="0" smtClean="0"/>
              <a:t>map cache </a:t>
            </a:r>
            <a:r>
              <a:rPr lang="en-US" dirty="0" smtClean="0"/>
              <a:t>+</a:t>
            </a:r>
            <a:r>
              <a:rPr lang="en-US" dirty="0" smtClean="0"/>
              <a:t> </a:t>
            </a:r>
            <a:r>
              <a:rPr lang="en-US" dirty="0" smtClean="0"/>
              <a:t>victim </a:t>
            </a:r>
            <a:r>
              <a:rPr lang="en-US" dirty="0" smtClean="0"/>
              <a:t>cache </a:t>
            </a:r>
            <a:r>
              <a:rPr lang="en-US" dirty="0" smtClean="0"/>
              <a:t>+ </a:t>
            </a:r>
            <a:r>
              <a:rPr lang="en-US" dirty="0" smtClean="0"/>
              <a:t>optimization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for </a:t>
            </a:r>
            <a:r>
              <a:rPr lang="en-US" dirty="0" smtClean="0"/>
              <a:t>NAND </a:t>
            </a:r>
            <a:r>
              <a:rPr lang="en-US" dirty="0" smtClean="0"/>
              <a:t>flash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~ 1. victim cache(</a:t>
            </a:r>
            <a:r>
              <a:rPr lang="en-US" dirty="0" err="1" smtClean="0"/>
              <a:t>vc</a:t>
            </a:r>
            <a:r>
              <a:rPr lang="en-US" dirty="0" smtClean="0"/>
              <a:t>) accessed on main </a:t>
            </a:r>
            <a:r>
              <a:rPr lang="en-US" dirty="0" smtClean="0"/>
              <a:t>cache </a:t>
            </a:r>
            <a:r>
              <a:rPr lang="en-US" dirty="0" smtClean="0"/>
              <a:t>miss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  2. if </a:t>
            </a:r>
            <a:r>
              <a:rPr lang="en-US" dirty="0" err="1" smtClean="0"/>
              <a:t>vc</a:t>
            </a:r>
            <a:r>
              <a:rPr lang="en-US" dirty="0" smtClean="0"/>
              <a:t> hit</a:t>
            </a:r>
            <a:r>
              <a:rPr lang="en-US" dirty="0" smtClean="0"/>
              <a:t>-</a:t>
            </a:r>
            <a:r>
              <a:rPr lang="en-US" dirty="0" smtClean="0"/>
              <a:t>data </a:t>
            </a:r>
            <a:r>
              <a:rPr lang="en-US" dirty="0" smtClean="0"/>
              <a:t>returned </a:t>
            </a:r>
            <a:r>
              <a:rPr lang="en-US" dirty="0" smtClean="0"/>
              <a:t>to CPU</a:t>
            </a:r>
            <a:r>
              <a:rPr lang="en-US" dirty="0" smtClean="0"/>
              <a:t> +</a:t>
            </a:r>
            <a:r>
              <a:rPr lang="en-US" dirty="0" smtClean="0"/>
              <a:t> sent to </a:t>
            </a:r>
            <a:r>
              <a:rPr lang="en-US" dirty="0" smtClean="0"/>
              <a:t>main cache</a:t>
            </a:r>
            <a:r>
              <a:rPr lang="en-US" dirty="0" smtClean="0"/>
              <a:t>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replaced </a:t>
            </a:r>
            <a:r>
              <a:rPr lang="en-US" dirty="0" smtClean="0"/>
              <a:t>block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main </a:t>
            </a:r>
            <a:r>
              <a:rPr lang="en-US" dirty="0" smtClean="0"/>
              <a:t>cache moved to </a:t>
            </a:r>
            <a:r>
              <a:rPr lang="en-US" dirty="0" err="1" smtClean="0"/>
              <a:t>vc</a:t>
            </a:r>
            <a:r>
              <a:rPr lang="en-US" dirty="0" smtClean="0"/>
              <a:t> *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3. if</a:t>
            </a:r>
            <a:r>
              <a:rPr lang="en-US" dirty="0" smtClean="0"/>
              <a:t> </a:t>
            </a:r>
            <a:r>
              <a:rPr lang="en-US" dirty="0" err="1" smtClean="0"/>
              <a:t>vc</a:t>
            </a:r>
            <a:r>
              <a:rPr lang="en-US" dirty="0" smtClean="0"/>
              <a:t> </a:t>
            </a:r>
            <a:r>
              <a:rPr lang="en-US" dirty="0" smtClean="0"/>
              <a:t>miss -&gt; </a:t>
            </a:r>
            <a:r>
              <a:rPr lang="en-US" dirty="0" smtClean="0"/>
              <a:t>NAND </a:t>
            </a:r>
            <a:r>
              <a:rPr lang="en-US" dirty="0" smtClean="0"/>
              <a:t>access;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data </a:t>
            </a:r>
            <a:r>
              <a:rPr lang="en-US" dirty="0" smtClean="0"/>
              <a:t>fills </a:t>
            </a:r>
            <a:r>
              <a:rPr lang="en-US" dirty="0" smtClean="0"/>
              <a:t>main cache;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replaced block moved to </a:t>
            </a:r>
            <a:r>
              <a:rPr lang="en-US" dirty="0" err="1" smtClean="0"/>
              <a:t>vc</a:t>
            </a:r>
            <a:endParaRPr lang="en-US" dirty="0" smtClean="0"/>
          </a:p>
          <a:p>
            <a:r>
              <a:rPr lang="en-US" dirty="0" smtClean="0"/>
              <a:t>Swap modified</a:t>
            </a:r>
            <a:r>
              <a:rPr lang="en-US" dirty="0" smtClean="0"/>
              <a:t> </a:t>
            </a:r>
            <a:r>
              <a:rPr lang="en-US" dirty="0" smtClean="0"/>
              <a:t>using system </a:t>
            </a:r>
            <a:r>
              <a:rPr lang="en-US" dirty="0" smtClean="0"/>
              <a:t>memory and </a:t>
            </a:r>
            <a:r>
              <a:rPr lang="en-US" i="1" dirty="0" smtClean="0"/>
              <a:t>PAT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prefetching</a:t>
            </a:r>
            <a:r>
              <a:rPr lang="en-US" dirty="0" smtClean="0"/>
              <a:t> cache - hides </a:t>
            </a:r>
            <a:r>
              <a:rPr lang="en-US" dirty="0" smtClean="0"/>
              <a:t>memory latency </a:t>
            </a:r>
          </a:p>
          <a:p>
            <a:pPr>
              <a:buNone/>
            </a:pPr>
            <a:r>
              <a:rPr lang="en-US" dirty="0" smtClean="0"/>
              <a:t>     of NAND access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172200"/>
            <a:ext cx="762000" cy="457200"/>
          </a:xfrm>
        </p:spPr>
        <p:txBody>
          <a:bodyPr/>
          <a:lstStyle/>
          <a:p>
            <a:r>
              <a:rPr lang="en-US" sz="2000" dirty="0" smtClean="0"/>
              <a:t>10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810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1 6"/>
          <p:cNvSpPr/>
          <p:nvPr/>
        </p:nvSpPr>
        <p:spPr>
          <a:xfrm>
            <a:off x="4648200" y="3657600"/>
            <a:ext cx="1828800" cy="1219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SWAP !!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Intelligent Caching: Priority-based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asic implementation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application </a:t>
            </a:r>
            <a:r>
              <a:rPr lang="en-US" dirty="0" smtClean="0"/>
              <a:t>code </a:t>
            </a:r>
            <a:r>
              <a:rPr lang="en-US" dirty="0" smtClean="0"/>
              <a:t>(</a:t>
            </a:r>
            <a:r>
              <a:rPr lang="en-US" dirty="0" smtClean="0"/>
              <a:t>shows </a:t>
            </a:r>
            <a:r>
              <a:rPr lang="en-US" dirty="0" smtClean="0"/>
              <a:t>spatial </a:t>
            </a:r>
            <a:r>
              <a:rPr lang="en-US" dirty="0" smtClean="0"/>
              <a:t>+ temporal localities)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systems code  (complex functionality + large size</a:t>
            </a:r>
            <a:r>
              <a:rPr lang="en-US" dirty="0" smtClean="0"/>
              <a:t> </a:t>
            </a:r>
            <a:r>
              <a:rPr lang="en-US" dirty="0" smtClean="0"/>
              <a:t>+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interrupt driven</a:t>
            </a:r>
            <a:r>
              <a:rPr lang="en-US" dirty="0" smtClean="0"/>
              <a:t> </a:t>
            </a:r>
            <a:r>
              <a:rPr lang="en-US" dirty="0" smtClean="0"/>
              <a:t>control </a:t>
            </a:r>
            <a:r>
              <a:rPr lang="en-US" dirty="0" smtClean="0"/>
              <a:t>transfers among </a:t>
            </a:r>
            <a:r>
              <a:rPr lang="en-US" dirty="0" smtClean="0"/>
              <a:t> procedures)</a:t>
            </a:r>
            <a:endParaRPr lang="en-US" dirty="0" smtClean="0"/>
          </a:p>
          <a:p>
            <a:r>
              <a:rPr lang="en-US" dirty="0" smtClean="0"/>
              <a:t>Intelligent Caching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distinguish </a:t>
            </a:r>
            <a:r>
              <a:rPr lang="en-US" dirty="0" smtClean="0"/>
              <a:t>different cache </a:t>
            </a:r>
            <a:r>
              <a:rPr lang="en-US" dirty="0" smtClean="0"/>
              <a:t>behavior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 smtClean="0"/>
              <a:t>between </a:t>
            </a:r>
            <a:r>
              <a:rPr lang="en-US" dirty="0" smtClean="0"/>
              <a:t>system &amp; </a:t>
            </a:r>
            <a:r>
              <a:rPr lang="en-US" dirty="0" smtClean="0"/>
              <a:t>application </a:t>
            </a:r>
            <a:r>
              <a:rPr lang="en-US" dirty="0" smtClean="0"/>
              <a:t>codes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adapt </a:t>
            </a:r>
            <a:r>
              <a:rPr lang="en-US" dirty="0" smtClean="0"/>
              <a:t>it </a:t>
            </a:r>
            <a:r>
              <a:rPr lang="en-US" dirty="0" smtClean="0"/>
              <a:t>to page-based NAND architecture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11</a:t>
            </a:r>
            <a:endParaRPr lang="en-US" sz="2000" dirty="0"/>
          </a:p>
        </p:txBody>
      </p:sp>
      <p:sp>
        <p:nvSpPr>
          <p:cNvPr id="6" name="Up Arrow 5"/>
          <p:cNvSpPr/>
          <p:nvPr/>
        </p:nvSpPr>
        <p:spPr>
          <a:xfrm>
            <a:off x="533400" y="2286000"/>
            <a:ext cx="304800" cy="4572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33400" y="2971800"/>
            <a:ext cx="3048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RI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733800"/>
            <a:ext cx="2143125" cy="205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Code Page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2672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Categorized~</a:t>
            </a:r>
          </a:p>
          <a:p>
            <a:pPr lvl="1"/>
            <a:r>
              <a:rPr lang="en-US" dirty="0" smtClean="0"/>
              <a:t> access cost</a:t>
            </a:r>
          </a:p>
          <a:p>
            <a:r>
              <a:rPr lang="en-US" dirty="0" smtClean="0"/>
              <a:t>Priority ~</a:t>
            </a:r>
          </a:p>
          <a:p>
            <a:pPr lvl="1"/>
            <a:r>
              <a:rPr lang="en-US" dirty="0" smtClean="0"/>
              <a:t>number of references to pages</a:t>
            </a:r>
          </a:p>
          <a:p>
            <a:pPr lvl="1"/>
            <a:r>
              <a:rPr lang="en-US" dirty="0" smtClean="0"/>
              <a:t>criticality.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12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609600" y="457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4267200"/>
            <a:ext cx="2743200" cy="2362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Page referenced</a:t>
            </a:r>
            <a:r>
              <a:rPr lang="en-US" dirty="0" smtClean="0"/>
              <a:t> </a:t>
            </a:r>
            <a:r>
              <a:rPr lang="en-US" dirty="0" smtClean="0"/>
              <a:t>frequently + time </a:t>
            </a:r>
            <a:r>
              <a:rPr lang="en-US" dirty="0" smtClean="0"/>
              <a:t>critical </a:t>
            </a:r>
            <a:r>
              <a:rPr lang="en-US" dirty="0" smtClean="0"/>
              <a:t>codes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should be cached </a:t>
            </a:r>
            <a:endParaRPr lang="en-US" dirty="0" smtClean="0"/>
          </a:p>
          <a:p>
            <a:r>
              <a:rPr lang="en-US" dirty="0" smtClean="0"/>
              <a:t>   ~to reduce access </a:t>
            </a:r>
            <a:r>
              <a:rPr lang="en-US" dirty="0" smtClean="0"/>
              <a:t>cost </a:t>
            </a:r>
            <a:r>
              <a:rPr lang="en-US" dirty="0" smtClean="0"/>
              <a:t>if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page is in </a:t>
            </a:r>
            <a:r>
              <a:rPr lang="en-US" dirty="0" smtClean="0"/>
              <a:t>NAND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e.g. OS-related code, real-time applications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4267200"/>
            <a:ext cx="2590800" cy="2362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normal application code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handled by </a:t>
            </a:r>
            <a:r>
              <a:rPr lang="en-US" dirty="0" smtClean="0"/>
              <a:t>normal </a:t>
            </a:r>
            <a:r>
              <a:rPr lang="en-US" dirty="0" smtClean="0"/>
              <a:t>caching policy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6248400" y="4267200"/>
            <a:ext cx="2667000" cy="2362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Sequential</a:t>
            </a:r>
            <a:r>
              <a:rPr lang="en-US" dirty="0" smtClean="0"/>
              <a:t> </a:t>
            </a:r>
            <a:r>
              <a:rPr lang="en-US" dirty="0" smtClean="0"/>
              <a:t>code (rarely executed)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e.g. initialization code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52800" y="1143000"/>
            <a:ext cx="5791200" cy="1676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                    PAT </a:t>
            </a:r>
            <a:endParaRPr lang="en-US" dirty="0" smtClean="0"/>
          </a:p>
          <a:p>
            <a:r>
              <a:rPr lang="en-US" dirty="0" smtClean="0"/>
              <a:t>*remaps </a:t>
            </a:r>
            <a:r>
              <a:rPr lang="en-US" dirty="0" smtClean="0"/>
              <a:t>pages in bad blocks to pages in</a:t>
            </a:r>
          </a:p>
          <a:p>
            <a:r>
              <a:rPr lang="en-US" dirty="0" smtClean="0"/>
              <a:t>good </a:t>
            </a:r>
            <a:r>
              <a:rPr lang="en-US" dirty="0" smtClean="0"/>
              <a:t>blocks</a:t>
            </a:r>
          </a:p>
          <a:p>
            <a:r>
              <a:rPr lang="en-US" dirty="0" smtClean="0"/>
              <a:t>*remaps </a:t>
            </a:r>
            <a:r>
              <a:rPr lang="en-US" dirty="0" smtClean="0"/>
              <a:t>requested pages to </a:t>
            </a:r>
            <a:r>
              <a:rPr lang="en-US" dirty="0" smtClean="0"/>
              <a:t>swapped pages </a:t>
            </a:r>
            <a:r>
              <a:rPr lang="en-US" dirty="0" smtClean="0"/>
              <a:t>in system </a:t>
            </a:r>
            <a:r>
              <a:rPr lang="en-US" dirty="0" smtClean="0"/>
              <a:t>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Caching </a:t>
            </a:r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13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971800" y="4876800"/>
            <a:ext cx="2057400" cy="1295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0" y="3810000"/>
            <a:ext cx="2057400" cy="2438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3048000"/>
            <a:ext cx="2057400" cy="381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52800" y="2133600"/>
            <a:ext cx="3657600" cy="533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address translation table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" y="1524000"/>
            <a:ext cx="7315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1828800"/>
            <a:ext cx="7315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3962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57600" y="1600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400800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908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76600" y="3962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48200" y="3962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600200" y="3276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cache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295400" y="3886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Victim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956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NAND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486400" y="632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SRAM/ SDRAM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391400" y="121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bus</a:t>
            </a:r>
          </a:p>
          <a:p>
            <a:endParaRPr lang="en-US" dirty="0" smtClean="0"/>
          </a:p>
          <a:p>
            <a:r>
              <a:rPr lang="en-US" dirty="0" smtClean="0"/>
              <a:t>Address bus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971800" y="3581400"/>
            <a:ext cx="2057400" cy="381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295400" y="4191000"/>
            <a:ext cx="2057400" cy="381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3657600" y="2667000"/>
            <a:ext cx="0" cy="38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00800" y="2667000"/>
            <a:ext cx="0" cy="1143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/>
          <p:nvPr/>
        </p:nvCxnSpPr>
        <p:spPr>
          <a:xfrm rot="10800000" flipV="1">
            <a:off x="2590800" y="2362200"/>
            <a:ext cx="838200" cy="1409700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hape 64"/>
          <p:cNvCxnSpPr>
            <a:stCxn id="10" idx="3"/>
          </p:cNvCxnSpPr>
          <p:nvPr/>
        </p:nvCxnSpPr>
        <p:spPr>
          <a:xfrm>
            <a:off x="5029200" y="3238500"/>
            <a:ext cx="609600" cy="6096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hape 70"/>
          <p:cNvCxnSpPr>
            <a:stCxn id="11" idx="3"/>
          </p:cNvCxnSpPr>
          <p:nvPr/>
        </p:nvCxnSpPr>
        <p:spPr>
          <a:xfrm>
            <a:off x="7010400" y="2400300"/>
            <a:ext cx="381000" cy="14097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/>
          <p:nvPr/>
        </p:nvCxnSpPr>
        <p:spPr>
          <a:xfrm rot="5400000">
            <a:off x="4813300" y="1962150"/>
            <a:ext cx="27305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971800" y="5791200"/>
            <a:ext cx="2057400" cy="381000"/>
          </a:xfrm>
          <a:prstGeom prst="rect">
            <a:avLst/>
          </a:prstGeom>
          <a:solidFill>
            <a:srgbClr val="00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C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4419600" y="5791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971800" y="5334000"/>
            <a:ext cx="2057400" cy="381000"/>
          </a:xfrm>
          <a:prstGeom prst="rect">
            <a:avLst/>
          </a:prstGeom>
          <a:solidFill>
            <a:srgbClr val="00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B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4419600" y="5334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971800" y="4876800"/>
            <a:ext cx="2057400" cy="381000"/>
          </a:xfrm>
          <a:prstGeom prst="rect">
            <a:avLst/>
          </a:prstGeom>
          <a:solidFill>
            <a:srgbClr val="00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A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419600" y="48768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2971800" y="4876800"/>
            <a:ext cx="2057400" cy="381000"/>
          </a:xfrm>
          <a:prstGeom prst="rect">
            <a:avLst/>
          </a:prstGeom>
          <a:solidFill>
            <a:srgbClr val="00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A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4419600" y="48768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2971800" y="5334000"/>
            <a:ext cx="2057400" cy="381000"/>
          </a:xfrm>
          <a:prstGeom prst="rect">
            <a:avLst/>
          </a:prstGeom>
          <a:solidFill>
            <a:srgbClr val="00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B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4419600" y="5334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92" name="Explosion 1 91"/>
          <p:cNvSpPr/>
          <p:nvPr/>
        </p:nvSpPr>
        <p:spPr>
          <a:xfrm>
            <a:off x="4876800" y="3048000"/>
            <a:ext cx="1981200" cy="1524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Conflict!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971800" y="5791200"/>
            <a:ext cx="2057400" cy="381000"/>
          </a:xfrm>
          <a:prstGeom prst="rect">
            <a:avLst/>
          </a:prstGeom>
          <a:solidFill>
            <a:srgbClr val="00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C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419600" y="5791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2971800" y="5334000"/>
            <a:ext cx="2057400" cy="381000"/>
          </a:xfrm>
          <a:prstGeom prst="rect">
            <a:avLst/>
          </a:prstGeom>
          <a:solidFill>
            <a:srgbClr val="00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B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419600" y="5334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2971800" y="5791200"/>
            <a:ext cx="2057400" cy="381000"/>
          </a:xfrm>
          <a:prstGeom prst="rect">
            <a:avLst/>
          </a:prstGeom>
          <a:solidFill>
            <a:srgbClr val="00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C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4419600" y="5791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1295400" y="4191000"/>
            <a:ext cx="2057400" cy="381000"/>
          </a:xfrm>
          <a:prstGeom prst="rect">
            <a:avLst/>
          </a:prstGeom>
          <a:solidFill>
            <a:srgbClr val="00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A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2743200" y="4191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67 " pathEditMode="relative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67 " pathEditMode="relative" ptsTypes="AA">
                                      <p:cBhvr>
                                        <p:cTn id="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977 " pathEditMode="relative" ptsTypes="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977 " pathEditMode="relative" ptsTypes="AA">
                                      <p:cBhvr>
                                        <p:cTn id="1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6636 " pathEditMode="relative" ptsTypes="AA">
                                      <p:cBhvr>
                                        <p:cTn id="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6636 " pathEditMode="relative" ptsTypes="AA">
                                      <p:cBhvr>
                                        <p:cTn id="4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2185 " pathEditMode="relative" ptsTypes="AA">
                                      <p:cBhvr>
                                        <p:cTn id="6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2185 " pathEditMode="relative" ptsTypes="AA">
                                      <p:cBhvr>
                                        <p:cTn id="6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2" grpId="2" animBg="1"/>
      <p:bldP spid="92" grpId="3" animBg="1"/>
      <p:bldP spid="94" grpId="0" animBg="1"/>
      <p:bldP spid="94" grpId="1" animBg="1"/>
      <p:bldP spid="96" grpId="0" animBg="1"/>
      <p:bldP spid="96" grpId="1" animBg="1"/>
      <p:bldP spid="100" grpId="0" animBg="1"/>
      <p:bldP spid="101" grpId="0" animBg="1"/>
      <p:bldP spid="107" grpId="0" animBg="1"/>
      <p:bldP spid="108" grpId="0" animBg="1"/>
      <p:bldP spid="110" grpId="0" animBg="1"/>
      <p:bldP spid="1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Spare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14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33400" y="3733800"/>
            <a:ext cx="5029200" cy="129540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data (512 bytes)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2600" y="3733800"/>
            <a:ext cx="2743200" cy="129540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Spare data </a:t>
            </a:r>
          </a:p>
          <a:p>
            <a:pPr algn="ctr"/>
            <a:r>
              <a:rPr lang="en-US" dirty="0" smtClean="0"/>
              <a:t>(16 Bytes)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572000" y="1600200"/>
            <a:ext cx="4343400" cy="1905000"/>
          </a:xfrm>
          <a:prstGeom prst="wedgeEllipseCallou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*Stores priority info (H or L)</a:t>
            </a:r>
            <a:endParaRPr lang="en-US" dirty="0" smtClean="0"/>
          </a:p>
          <a:p>
            <a:r>
              <a:rPr lang="en-US" dirty="0" smtClean="0"/>
              <a:t>*Stores auxiliar</a:t>
            </a:r>
            <a:r>
              <a:rPr lang="en-US" dirty="0" smtClean="0"/>
              <a:t>y </a:t>
            </a:r>
            <a:r>
              <a:rPr lang="en-US" dirty="0" smtClean="0"/>
              <a:t>i</a:t>
            </a:r>
            <a:r>
              <a:rPr lang="en-US" dirty="0" smtClean="0"/>
              <a:t>nfo</a:t>
            </a:r>
          </a:p>
          <a:p>
            <a:r>
              <a:rPr lang="en-US" dirty="0" smtClean="0"/>
              <a:t>~ bad block identification </a:t>
            </a:r>
          </a:p>
          <a:p>
            <a:r>
              <a:rPr lang="en-US" dirty="0" smtClean="0"/>
              <a:t> ~error correction code </a:t>
            </a:r>
          </a:p>
          <a:p>
            <a:r>
              <a:rPr lang="en-US" dirty="0" smtClean="0"/>
              <a:t> </a:t>
            </a:r>
            <a:r>
              <a:rPr lang="en-US" dirty="0" smtClean="0"/>
              <a:t>*</a:t>
            </a:r>
            <a:r>
              <a:rPr lang="en-US" dirty="0" smtClean="0"/>
              <a:t>S</a:t>
            </a:r>
            <a:r>
              <a:rPr lang="en-US" dirty="0" smtClean="0"/>
              <a:t>tores pre-fetching  info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590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= main data + spare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Results1</a:t>
            </a:r>
            <a:endParaRPr lang="en-US" dirty="0"/>
          </a:p>
        </p:txBody>
      </p:sp>
      <p:pic>
        <p:nvPicPr>
          <p:cNvPr id="5" name="Content Placeholder 4" descr="graph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209800"/>
            <a:ext cx="4334342" cy="2895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15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81000" y="22860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</a:t>
            </a:r>
            <a:r>
              <a:rPr lang="en-US" dirty="0" smtClean="0"/>
              <a:t>C</a:t>
            </a:r>
            <a:r>
              <a:rPr lang="en-US" dirty="0" smtClean="0"/>
              <a:t>ompare </a:t>
            </a:r>
            <a:r>
              <a:rPr lang="en-US" dirty="0" smtClean="0"/>
              <a:t>miss ratio over various</a:t>
            </a:r>
          </a:p>
          <a:p>
            <a:r>
              <a:rPr lang="en-US" dirty="0" smtClean="0"/>
              <a:t>      configuration </a:t>
            </a:r>
            <a:r>
              <a:rPr lang="en-US" dirty="0" smtClean="0"/>
              <a:t>parameters </a:t>
            </a:r>
            <a:r>
              <a:rPr lang="en-US" dirty="0" smtClean="0"/>
              <a:t> 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(</a:t>
            </a:r>
            <a:r>
              <a:rPr lang="en-US" dirty="0" err="1" smtClean="0"/>
              <a:t>associativity</a:t>
            </a:r>
            <a:r>
              <a:rPr lang="en-US" dirty="0" smtClean="0"/>
              <a:t>, replacement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policy</a:t>
            </a:r>
            <a:r>
              <a:rPr lang="en-US" dirty="0" smtClean="0"/>
              <a:t>, </a:t>
            </a:r>
            <a:r>
              <a:rPr lang="en-US" dirty="0" smtClean="0"/>
              <a:t>cache size)</a:t>
            </a:r>
          </a:p>
          <a:p>
            <a:r>
              <a:rPr lang="en-US" dirty="0" smtClean="0"/>
              <a:t>~C</a:t>
            </a:r>
            <a:r>
              <a:rPr lang="en-US" dirty="0" smtClean="0"/>
              <a:t>ache </a:t>
            </a:r>
            <a:r>
              <a:rPr lang="en-US" dirty="0" smtClean="0"/>
              <a:t>size </a:t>
            </a:r>
            <a:r>
              <a:rPr lang="en-US" dirty="0" smtClean="0"/>
              <a:t>affects </a:t>
            </a:r>
            <a:r>
              <a:rPr lang="en-US" dirty="0" smtClean="0"/>
              <a:t>miss </a:t>
            </a:r>
            <a:r>
              <a:rPr lang="en-US" dirty="0" smtClean="0"/>
              <a:t>ratio most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Results2</a:t>
            </a:r>
            <a:endParaRPr lang="en-US" dirty="0"/>
          </a:p>
        </p:txBody>
      </p:sp>
      <p:pic>
        <p:nvPicPr>
          <p:cNvPr id="5" name="Content Placeholder 4" descr="grapht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3962400"/>
            <a:ext cx="4114800" cy="24577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16</a:t>
            </a:r>
            <a:endParaRPr lang="en-US" sz="2000" dirty="0"/>
          </a:p>
        </p:txBody>
      </p:sp>
      <p:pic>
        <p:nvPicPr>
          <p:cNvPr id="6" name="Picture 5" descr="graph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752600"/>
            <a:ext cx="4086774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981200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~A</a:t>
            </a:r>
            <a:r>
              <a:rPr lang="en-US" dirty="0" smtClean="0"/>
              <a:t>nalyze </a:t>
            </a:r>
            <a:r>
              <a:rPr lang="en-US" dirty="0" smtClean="0"/>
              <a:t>optimal cache line size in NAND </a:t>
            </a:r>
            <a:r>
              <a:rPr lang="en-US" dirty="0" smtClean="0"/>
              <a:t>XIP cache</a:t>
            </a:r>
          </a:p>
          <a:p>
            <a:r>
              <a:rPr lang="en-US" dirty="0" smtClean="0"/>
              <a:t>~Line size </a:t>
            </a:r>
            <a:r>
              <a:rPr lang="en-US" dirty="0" smtClean="0"/>
              <a:t>of 256-byte </a:t>
            </a:r>
            <a:r>
              <a:rPr lang="en-US" dirty="0" smtClean="0"/>
              <a:t>better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*in </a:t>
            </a:r>
            <a:r>
              <a:rPr lang="en-US" dirty="0" smtClean="0"/>
              <a:t>average </a:t>
            </a:r>
            <a:r>
              <a:rPr lang="en-US" dirty="0" smtClean="0"/>
              <a:t>memory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</a:t>
            </a:r>
            <a:r>
              <a:rPr lang="en-US" dirty="0" smtClean="0"/>
              <a:t>access time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*energy 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Results 3</a:t>
            </a:r>
            <a:endParaRPr lang="en-US" dirty="0"/>
          </a:p>
        </p:txBody>
      </p:sp>
      <p:pic>
        <p:nvPicPr>
          <p:cNvPr id="5" name="Content Placeholder 4" descr="graph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048000"/>
            <a:ext cx="3810000" cy="167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17</a:t>
            </a:r>
            <a:endParaRPr lang="en-US" sz="2000" dirty="0"/>
          </a:p>
        </p:txBody>
      </p:sp>
      <p:pic>
        <p:nvPicPr>
          <p:cNvPr id="6" name="Picture 5" descr="graph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800600"/>
            <a:ext cx="3810000" cy="17433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600200"/>
            <a:ext cx="457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~O</a:t>
            </a:r>
            <a:r>
              <a:rPr lang="en-US" sz="2000" dirty="0" smtClean="0"/>
              <a:t>verall </a:t>
            </a:r>
            <a:r>
              <a:rPr lang="en-US" sz="2000" dirty="0" smtClean="0"/>
              <a:t>performance</a:t>
            </a:r>
          </a:p>
          <a:p>
            <a:r>
              <a:rPr lang="en-US" sz="2000" dirty="0" smtClean="0"/>
              <a:t>comparison among different memory architectures </a:t>
            </a:r>
            <a:endParaRPr lang="en-US" sz="2000" dirty="0" smtClean="0"/>
          </a:p>
          <a:p>
            <a:r>
              <a:rPr lang="en-US" sz="2000" dirty="0" smtClean="0"/>
              <a:t>1. </a:t>
            </a:r>
            <a:r>
              <a:rPr lang="en-US" sz="2000" dirty="0" smtClean="0"/>
              <a:t>NOR XIP </a:t>
            </a:r>
            <a:r>
              <a:rPr lang="en-US" sz="2000" dirty="0" smtClean="0"/>
              <a:t>architecture (NOR+SDRAM</a:t>
            </a:r>
            <a:r>
              <a:rPr lang="en-US" sz="2000" dirty="0" smtClean="0"/>
              <a:t>) </a:t>
            </a:r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    ~fast </a:t>
            </a:r>
            <a:r>
              <a:rPr lang="en-US" sz="2000" dirty="0" smtClean="0"/>
              <a:t>boot </a:t>
            </a:r>
            <a:r>
              <a:rPr lang="en-US" sz="2000" dirty="0" smtClean="0"/>
              <a:t>time</a:t>
            </a:r>
            <a:r>
              <a:rPr lang="en-US" sz="2000" dirty="0" smtClean="0"/>
              <a:t>+</a:t>
            </a:r>
            <a:r>
              <a:rPr lang="en-US" sz="2000" dirty="0" smtClean="0"/>
              <a:t> </a:t>
            </a:r>
            <a:r>
              <a:rPr lang="en-US" sz="2000" dirty="0" smtClean="0"/>
              <a:t>low power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    ~</a:t>
            </a:r>
            <a:r>
              <a:rPr lang="en-US" sz="2000" dirty="0" smtClean="0"/>
              <a:t>high </a:t>
            </a:r>
            <a:r>
              <a:rPr lang="en-US" sz="2000" dirty="0" smtClean="0"/>
              <a:t>cost. </a:t>
            </a:r>
            <a:endParaRPr lang="en-US" sz="2000" dirty="0" smtClean="0"/>
          </a:p>
          <a:p>
            <a:r>
              <a:rPr lang="en-US" sz="2000" dirty="0" smtClean="0"/>
              <a:t>2.</a:t>
            </a:r>
            <a:r>
              <a:rPr lang="en-US" sz="2000" dirty="0" smtClean="0"/>
              <a:t> </a:t>
            </a:r>
            <a:r>
              <a:rPr lang="en-US" sz="2000" dirty="0" smtClean="0"/>
              <a:t>SDRAM</a:t>
            </a:r>
            <a:r>
              <a:rPr lang="en-US" sz="2000" dirty="0" smtClean="0"/>
              <a:t> </a:t>
            </a:r>
            <a:r>
              <a:rPr lang="en-US" sz="2000" dirty="0" smtClean="0"/>
              <a:t>shadowing </a:t>
            </a:r>
            <a:r>
              <a:rPr lang="en-US" sz="2000" dirty="0" smtClean="0"/>
              <a:t>architecture (NAND + SDRAM) </a:t>
            </a:r>
            <a:endParaRPr lang="en-US" sz="2000" dirty="0" smtClean="0"/>
          </a:p>
          <a:p>
            <a:r>
              <a:rPr lang="en-US" sz="2000" dirty="0" smtClean="0"/>
              <a:t>             ~ high performance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    ~</a:t>
            </a:r>
            <a:r>
              <a:rPr lang="en-US" sz="2000" dirty="0" smtClean="0"/>
              <a:t> long </a:t>
            </a:r>
            <a:r>
              <a:rPr lang="en-US" sz="2000" dirty="0" smtClean="0"/>
              <a:t>booting time</a:t>
            </a:r>
          </a:p>
          <a:p>
            <a:r>
              <a:rPr lang="en-US" sz="2000" dirty="0" smtClean="0"/>
              <a:t>3. </a:t>
            </a:r>
            <a:r>
              <a:rPr lang="en-US" sz="2000" dirty="0" smtClean="0"/>
              <a:t>NAND </a:t>
            </a:r>
            <a:r>
              <a:rPr lang="en-US" sz="2000" dirty="0" smtClean="0"/>
              <a:t>XIP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    ~</a:t>
            </a:r>
            <a:r>
              <a:rPr lang="en-US" sz="2000" dirty="0" smtClean="0"/>
              <a:t>reasonable </a:t>
            </a:r>
            <a:r>
              <a:rPr lang="en-US" sz="2000" dirty="0" smtClean="0"/>
              <a:t>booting </a:t>
            </a:r>
            <a:r>
              <a:rPr lang="en-US" sz="2000" dirty="0" smtClean="0"/>
              <a:t>time</a:t>
            </a:r>
            <a:endParaRPr lang="en-US" sz="2000" dirty="0" smtClean="0"/>
          </a:p>
          <a:p>
            <a:r>
              <a:rPr lang="en-US" sz="2000" dirty="0" smtClean="0"/>
              <a:t>             ~good performance </a:t>
            </a:r>
            <a:endParaRPr lang="en-US" sz="2000" dirty="0" smtClean="0"/>
          </a:p>
          <a:p>
            <a:r>
              <a:rPr lang="en-US" sz="2000" dirty="0" smtClean="0"/>
              <a:t>             ~decent power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    ~</a:t>
            </a:r>
            <a:r>
              <a:rPr lang="en-US" sz="2000" dirty="0" smtClean="0"/>
              <a:t> outstanding cost efficiency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371600"/>
            <a:ext cx="3810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Case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NAND </a:t>
            </a:r>
            <a:r>
              <a:rPr lang="en-US" dirty="0" smtClean="0"/>
              <a:t>XIP </a:t>
            </a:r>
            <a:r>
              <a:rPr lang="en-US" dirty="0" smtClean="0"/>
              <a:t>suffers </a:t>
            </a:r>
            <a:r>
              <a:rPr lang="en-US" dirty="0" smtClean="0"/>
              <a:t>from worst-case </a:t>
            </a:r>
            <a:r>
              <a:rPr lang="en-US" dirty="0" smtClean="0"/>
              <a:t>handling /cache </a:t>
            </a:r>
            <a:r>
              <a:rPr lang="en-US" dirty="0" smtClean="0"/>
              <a:t>miss </a:t>
            </a:r>
            <a:r>
              <a:rPr lang="en-US" dirty="0" smtClean="0"/>
              <a:t>handling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CPU utilization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problem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i="1" dirty="0" smtClean="0"/>
              <a:t> Solution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~</a:t>
            </a:r>
            <a:r>
              <a:rPr lang="en-US" dirty="0" smtClean="0"/>
              <a:t>hold CPU till requested </a:t>
            </a:r>
            <a:r>
              <a:rPr lang="en-US" dirty="0" smtClean="0"/>
              <a:t>page </a:t>
            </a:r>
            <a:r>
              <a:rPr lang="en-US" dirty="0" smtClean="0"/>
              <a:t>arrives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~implemented using handshaking </a:t>
            </a:r>
          </a:p>
          <a:p>
            <a:pPr>
              <a:buNone/>
            </a:pPr>
            <a:r>
              <a:rPr lang="en-US" dirty="0" smtClean="0"/>
              <a:t>      ~ </a:t>
            </a:r>
            <a:r>
              <a:rPr lang="en-US" dirty="0" smtClean="0"/>
              <a:t>miss </a:t>
            </a:r>
            <a:r>
              <a:rPr lang="en-US" dirty="0" smtClean="0"/>
              <a:t>penalty =35us  is non-trivial</a:t>
            </a:r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Time-critical interrupt loss as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processor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waits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memory’s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response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i="1" dirty="0" smtClean="0"/>
              <a:t>Solution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      ~requires system-wide approach.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~OS handles </a:t>
            </a:r>
            <a:r>
              <a:rPr lang="en-US" dirty="0" smtClean="0"/>
              <a:t>cache miss as a </a:t>
            </a:r>
            <a:r>
              <a:rPr lang="en-US" dirty="0" smtClean="0"/>
              <a:t>page fault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  ~CPU supplies </a:t>
            </a:r>
            <a:r>
              <a:rPr lang="en-US" dirty="0" smtClean="0"/>
              <a:t>“abort” function to restart </a:t>
            </a:r>
            <a:r>
              <a:rPr lang="en-US" dirty="0" smtClean="0"/>
              <a:t>requested instruction </a:t>
            </a:r>
            <a:r>
              <a:rPr lang="en-US" dirty="0" smtClean="0"/>
              <a:t>after 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cache </a:t>
            </a:r>
            <a:r>
              <a:rPr lang="en-US" dirty="0" smtClean="0"/>
              <a:t>miss </a:t>
            </a:r>
            <a:r>
              <a:rPr lang="en-US" dirty="0" smtClean="0"/>
              <a:t>handling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18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Why is Memory Architecture                </a:t>
            </a:r>
            <a:br>
              <a:rPr lang="en-US" dirty="0" smtClean="0"/>
            </a:br>
            <a:r>
              <a:rPr lang="en-US" dirty="0" smtClean="0"/>
              <a:t>            Design so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pic>
        <p:nvPicPr>
          <p:cNvPr id="7" name="Picture 6" descr="cost-cutt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286000"/>
            <a:ext cx="2057401" cy="190500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343400"/>
            <a:ext cx="2143125" cy="2143125"/>
          </a:xfrm>
          <a:prstGeom prst="rect">
            <a:avLst/>
          </a:prstGeom>
        </p:spPr>
      </p:pic>
      <p:pic>
        <p:nvPicPr>
          <p:cNvPr id="9" name="Picture 8" descr="performance-too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572000"/>
            <a:ext cx="2667000" cy="1611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886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POWER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11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PERFORMANCE</a:t>
            </a:r>
            <a:endParaRPr lang="en-US" dirty="0"/>
          </a:p>
        </p:txBody>
      </p:sp>
      <p:pic>
        <p:nvPicPr>
          <p:cNvPr id="16" name="Picture 15" descr="image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2209800"/>
            <a:ext cx="2749179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Extended</a:t>
            </a:r>
            <a:r>
              <a:rPr lang="en-US" dirty="0" smtClean="0"/>
              <a:t> </a:t>
            </a:r>
            <a:r>
              <a:rPr lang="en-US" dirty="0" smtClean="0"/>
              <a:t>NAND </a:t>
            </a:r>
            <a:r>
              <a:rPr lang="en-US" dirty="0" smtClean="0"/>
              <a:t>flash application to include code execution </a:t>
            </a:r>
            <a:r>
              <a:rPr lang="en-US" dirty="0" smtClean="0"/>
              <a:t>area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D</a:t>
            </a:r>
            <a:r>
              <a:rPr lang="en-US" dirty="0" smtClean="0"/>
              <a:t>emonstrated </a:t>
            </a:r>
            <a:r>
              <a:rPr lang="en-US" dirty="0" smtClean="0"/>
              <a:t>feasibility of </a:t>
            </a:r>
            <a:r>
              <a:rPr lang="en-US" dirty="0" smtClean="0"/>
              <a:t> proposed </a:t>
            </a:r>
            <a:r>
              <a:rPr lang="en-US" dirty="0" smtClean="0"/>
              <a:t>architecture in real-life mobile </a:t>
            </a:r>
            <a:r>
              <a:rPr lang="en-US" dirty="0" smtClean="0"/>
              <a:t>embedded environment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As future work, system-wide approach will be helpful to exploit NAND flash in embedded memory systems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19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2097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Design of a NAND Flash Memory File System</a:t>
            </a:r>
            <a:br>
              <a:rPr lang="en-US" b="1" dirty="0" smtClean="0"/>
            </a:br>
            <a:r>
              <a:rPr lang="en-US" b="1" dirty="0" smtClean="0"/>
              <a:t>to Improve System Boot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Song-</a:t>
            </a:r>
            <a:r>
              <a:rPr lang="en-US" b="1" dirty="0" err="1" smtClean="0"/>
              <a:t>Hwa</a:t>
            </a:r>
            <a:r>
              <a:rPr lang="en-US" b="1" dirty="0" smtClean="0"/>
              <a:t> Park, Tae-</a:t>
            </a:r>
            <a:r>
              <a:rPr lang="en-US" b="1" dirty="0" err="1" smtClean="0"/>
              <a:t>Hoon</a:t>
            </a:r>
            <a:r>
              <a:rPr lang="en-US" b="1" dirty="0" smtClean="0"/>
              <a:t> Lee, </a:t>
            </a:r>
            <a:r>
              <a:rPr lang="en-US" b="1" dirty="0" err="1" smtClean="0"/>
              <a:t>Ki</a:t>
            </a:r>
            <a:r>
              <a:rPr lang="en-US" b="1" dirty="0" smtClean="0"/>
              <a:t>-Dong Chung</a:t>
            </a:r>
          </a:p>
          <a:p>
            <a:r>
              <a:rPr lang="en-US" b="1" dirty="0" smtClean="0"/>
              <a:t>Pusan National University, Pusan, Korea </a:t>
            </a:r>
          </a:p>
          <a:p>
            <a:r>
              <a:rPr lang="en-US" sz="2600" i="1" dirty="0" smtClean="0"/>
              <a:t>International Journal of Information Processing Systems, Vol.2, No.3, December 2006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Deepika</a:t>
            </a:r>
            <a:r>
              <a:rPr lang="en-US" sz="2400" dirty="0" smtClean="0"/>
              <a:t> </a:t>
            </a:r>
            <a:r>
              <a:rPr lang="en-US" sz="2400" dirty="0" err="1" smtClean="0"/>
              <a:t>Ranade</a:t>
            </a:r>
            <a:endParaRPr lang="en-US" sz="2400" dirty="0" smtClean="0"/>
          </a:p>
          <a:p>
            <a:r>
              <a:rPr lang="en-US" sz="2400" dirty="0" err="1" smtClean="0"/>
              <a:t>Sharanna</a:t>
            </a:r>
            <a:r>
              <a:rPr lang="en-US" sz="2400" dirty="0" smtClean="0"/>
              <a:t> </a:t>
            </a:r>
            <a:r>
              <a:rPr lang="en-US" sz="2400" dirty="0" err="1" smtClean="0"/>
              <a:t>Chowdhury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Target Embedded systems </a:t>
            </a:r>
          </a:p>
          <a:p>
            <a:pPr lvl="1"/>
            <a:r>
              <a:rPr lang="en-US" dirty="0" smtClean="0"/>
              <a:t>MP3 players, digital cameras, RFID readers</a:t>
            </a:r>
          </a:p>
          <a:p>
            <a:pPr lvl="2"/>
            <a:r>
              <a:rPr lang="en-US" dirty="0" smtClean="0"/>
              <a:t>limited resources</a:t>
            </a:r>
          </a:p>
          <a:p>
            <a:pPr lvl="2"/>
            <a:r>
              <a:rPr lang="en-US" dirty="0" smtClean="0"/>
              <a:t>instant start-up time </a:t>
            </a:r>
          </a:p>
          <a:p>
            <a:r>
              <a:rPr lang="en-US" dirty="0" smtClean="0"/>
              <a:t>Flash memory pros </a:t>
            </a:r>
          </a:p>
          <a:p>
            <a:pPr lvl="1"/>
            <a:r>
              <a:rPr lang="en-US" dirty="0" smtClean="0"/>
              <a:t>non-volatile,</a:t>
            </a:r>
          </a:p>
          <a:p>
            <a:pPr lvl="1"/>
            <a:r>
              <a:rPr lang="en-US" dirty="0" smtClean="0"/>
              <a:t>fast access time</a:t>
            </a:r>
          </a:p>
          <a:p>
            <a:pPr lvl="1"/>
            <a:r>
              <a:rPr lang="en-US" dirty="0" smtClean="0"/>
              <a:t>solid-state shock resistance</a:t>
            </a:r>
          </a:p>
          <a:p>
            <a:r>
              <a:rPr lang="en-US" dirty="0" smtClean="0"/>
              <a:t>Flash memory Cons</a:t>
            </a:r>
          </a:p>
          <a:p>
            <a:pPr lvl="1"/>
            <a:r>
              <a:rPr lang="en-US" dirty="0" smtClean="0"/>
              <a:t>Mounting time of Flash file system</a:t>
            </a:r>
          </a:p>
          <a:p>
            <a:pPr lvl="2"/>
            <a:r>
              <a:rPr lang="en-US" dirty="0" smtClean="0"/>
              <a:t>Large fraction of system boot time </a:t>
            </a:r>
          </a:p>
          <a:p>
            <a:pPr lvl="2"/>
            <a:r>
              <a:rPr lang="en-US" dirty="0" smtClean="0"/>
              <a:t>flash capacity</a:t>
            </a:r>
          </a:p>
          <a:p>
            <a:pPr lvl="2"/>
            <a:r>
              <a:rPr lang="en-US" dirty="0" smtClean="0"/>
              <a:t>amount of stored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write-once device</a:t>
            </a:r>
          </a:p>
          <a:p>
            <a:pPr lvl="1"/>
            <a:r>
              <a:rPr lang="en-US" dirty="0" smtClean="0"/>
              <a:t> No direct overwriting</a:t>
            </a:r>
          </a:p>
          <a:p>
            <a:pPr lvl="1"/>
            <a:r>
              <a:rPr lang="en-US" dirty="0" smtClean="0"/>
              <a:t>Initial state </a:t>
            </a:r>
            <a:r>
              <a:rPr lang="en-US" dirty="0" smtClean="0">
                <a:sym typeface="Wingdings" pitchFamily="2" charset="2"/>
              </a:rPr>
              <a:t> other state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No </a:t>
            </a:r>
            <a:r>
              <a:rPr lang="en-US" dirty="0" smtClean="0"/>
              <a:t>reverse transition</a:t>
            </a:r>
          </a:p>
          <a:p>
            <a:r>
              <a:rPr lang="en-US" dirty="0" smtClean="0"/>
              <a:t>Block erase operation</a:t>
            </a:r>
          </a:p>
          <a:p>
            <a:pPr lvl="1"/>
            <a:r>
              <a:rPr lang="en-US" dirty="0" smtClean="0"/>
              <a:t>Even to change 1 bit of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Granularity: Block erase Vs page write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pi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4000" cy="1112363"/>
          </a:xfrm>
          <a:prstGeom prst="rect">
            <a:avLst/>
          </a:prstGeom>
        </p:spPr>
      </p:pic>
      <p:pic>
        <p:nvPicPr>
          <p:cNvPr id="8194" name="Picture 2" descr="Animated Boo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57200"/>
            <a:ext cx="1295400" cy="1219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YAFFS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40188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512-byte pages + 16-byte spare area</a:t>
            </a:r>
          </a:p>
          <a:p>
            <a:r>
              <a:rPr lang="en-US" dirty="0" smtClean="0"/>
              <a:t>Chunk (==user area)of data </a:t>
            </a:r>
          </a:p>
          <a:p>
            <a:pPr lvl="1"/>
            <a:r>
              <a:rPr lang="en-US" dirty="0" smtClean="0"/>
              <a:t>object header </a:t>
            </a:r>
          </a:p>
          <a:p>
            <a:pPr lvl="1"/>
            <a:r>
              <a:rPr lang="en-US" dirty="0" smtClean="0"/>
              <a:t>file data</a:t>
            </a:r>
          </a:p>
          <a:p>
            <a:r>
              <a:rPr lang="en-US" dirty="0" smtClean="0"/>
              <a:t>Spare area &lt;-&gt; chunk </a:t>
            </a:r>
          </a:p>
          <a:p>
            <a:pPr lvl="1"/>
            <a:r>
              <a:rPr lang="en-US" dirty="0" err="1" smtClean="0"/>
              <a:t>chunkID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serialNumber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byteCount</a:t>
            </a:r>
            <a:endParaRPr lang="en-US" dirty="0" smtClean="0"/>
          </a:p>
          <a:p>
            <a:pPr lvl="1"/>
            <a:r>
              <a:rPr lang="en-US" dirty="0" err="1" smtClean="0"/>
              <a:t>objectID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ECC</a:t>
            </a:r>
          </a:p>
          <a:p>
            <a:r>
              <a:rPr lang="en-US" dirty="0" smtClean="0"/>
              <a:t>Tree of File data locations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0417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990600" y="838200"/>
            <a:ext cx="2743200" cy="2819400"/>
          </a:xfrm>
          <a:prstGeom prst="wedgeRect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+mj-lt"/>
              </a:rPr>
              <a:t>ChunkID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~object header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~name, size, modified time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+mj-lt"/>
              </a:rPr>
              <a:t>ChunkID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!=0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~Chunk contains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~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ChunkID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 position of  chunk in the file</a:t>
            </a:r>
          </a:p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&quot;No&quot; Symbol 14"/>
          <p:cNvSpPr/>
          <p:nvPr/>
        </p:nvSpPr>
        <p:spPr>
          <a:xfrm>
            <a:off x="762000" y="1371600"/>
            <a:ext cx="2209800" cy="2209800"/>
          </a:xfrm>
          <a:prstGeom prst="noSmoking">
            <a:avLst>
              <a:gd name="adj" fmla="val 60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990600"/>
          </a:xfrm>
        </p:spPr>
        <p:txBody>
          <a:bodyPr/>
          <a:lstStyle/>
          <a:p>
            <a:pPr algn="ctr"/>
            <a:r>
              <a:rPr lang="en-US" sz="5000" b="0" dirty="0" smtClean="0"/>
              <a:t>RFFS</a:t>
            </a:r>
            <a:endParaRPr lang="en-US" sz="5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457201" y="1435100"/>
            <a:ext cx="2819400" cy="4691063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742950" lvl="1" indent="-285750"/>
            <a:r>
              <a:rPr lang="en-US" sz="2800" dirty="0" smtClean="0">
                <a:solidFill>
                  <a:prstClr val="black"/>
                </a:solidFill>
              </a:rPr>
              <a:t>flash memory capacity </a:t>
            </a:r>
          </a:p>
          <a:p>
            <a:pPr marL="742950" lvl="1" indent="-285750"/>
            <a:r>
              <a:rPr lang="en-US" sz="2800" dirty="0" smtClean="0">
                <a:solidFill>
                  <a:prstClr val="black"/>
                </a:solidFill>
              </a:rPr>
              <a:t>amount of</a:t>
            </a:r>
          </a:p>
          <a:p>
            <a:pPr marL="742950" lvl="1" indent="-285750"/>
            <a:r>
              <a:rPr lang="en-US" sz="2800" dirty="0" smtClean="0">
                <a:solidFill>
                  <a:prstClr val="black"/>
                </a:solidFill>
              </a:rPr>
              <a:t>stored data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342900"/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Location Information Area (LIA)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General Area (GA)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managed separately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5050" y="2500742"/>
            <a:ext cx="5111750" cy="292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RFSS cont..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GA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Latest location information</a:t>
            </a:r>
          </a:p>
          <a:p>
            <a:r>
              <a:rPr lang="en-US" dirty="0" smtClean="0"/>
              <a:t>Groups of blocks</a:t>
            </a:r>
          </a:p>
          <a:p>
            <a:r>
              <a:rPr lang="en-US" dirty="0" smtClean="0"/>
              <a:t>Read into the main memory @ mounting</a:t>
            </a:r>
          </a:p>
          <a:p>
            <a:r>
              <a:rPr lang="en-US" i="1" dirty="0" err="1" smtClean="0"/>
              <a:t>Loc_Info</a:t>
            </a:r>
            <a:endParaRPr lang="en-US" i="1" dirty="0" smtClean="0"/>
          </a:p>
          <a:p>
            <a:pPr lvl="1"/>
            <a:r>
              <a:rPr lang="en-US" i="1" dirty="0" smtClean="0"/>
              <a:t>LI data structure</a:t>
            </a:r>
          </a:p>
          <a:p>
            <a:pPr lvl="1"/>
            <a:r>
              <a:rPr lang="en-US" dirty="0" err="1" smtClean="0"/>
              <a:t>block_info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Latest block information </a:t>
            </a:r>
            <a:r>
              <a:rPr lang="en-US" dirty="0" err="1" smtClean="0"/>
              <a:t>ptr</a:t>
            </a:r>
            <a:endParaRPr lang="en-US" dirty="0" smtClean="0"/>
          </a:p>
          <a:p>
            <a:pPr lvl="1"/>
            <a:r>
              <a:rPr lang="en-US" dirty="0" smtClean="0"/>
              <a:t>array of </a:t>
            </a:r>
            <a:r>
              <a:rPr lang="en-US" dirty="0" err="1" smtClean="0"/>
              <a:t>meta_data</a:t>
            </a:r>
            <a:endParaRPr lang="en-US" dirty="0" smtClean="0"/>
          </a:p>
          <a:p>
            <a:pPr lvl="2"/>
            <a:r>
              <a:rPr lang="en-US" dirty="0" err="1" smtClean="0"/>
              <a:t>Ptr</a:t>
            </a:r>
            <a:r>
              <a:rPr lang="en-US" dirty="0" smtClean="0"/>
              <a:t> to metadata sub-area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Stores all sub-areas</a:t>
            </a:r>
          </a:p>
          <a:p>
            <a:pPr lvl="1"/>
            <a:r>
              <a:rPr lang="en-US" dirty="0" smtClean="0"/>
              <a:t>File Data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err="1" smtClean="0"/>
              <a:t>Block_Info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6705600" y="3276600"/>
            <a:ext cx="304800" cy="838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9" name="Oval Callout 8"/>
          <p:cNvSpPr/>
          <p:nvPr/>
        </p:nvSpPr>
        <p:spPr>
          <a:xfrm>
            <a:off x="7010400" y="2743200"/>
            <a:ext cx="1981200" cy="1219200"/>
          </a:xfrm>
          <a:prstGeom prst="wedgeEllipseCallout">
            <a:avLst>
              <a:gd name="adj1" fmla="val -43034"/>
              <a:gd name="adj2" fmla="val 439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M</a:t>
            </a:r>
            <a:r>
              <a:rPr lang="en-US" sz="1700" b="1" dirty="0" smtClean="0">
                <a:solidFill>
                  <a:schemeClr val="bg1"/>
                </a:solidFill>
              </a:rPr>
              <a:t>anaged</a:t>
            </a:r>
            <a:r>
              <a:rPr lang="en-US" b="1" dirty="0" smtClean="0">
                <a:solidFill>
                  <a:schemeClr val="bg1"/>
                </a:solidFill>
              </a:rPr>
              <a:t> by Segment unit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200" y="1892300"/>
            <a:ext cx="4422774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" y="1917700"/>
            <a:ext cx="419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RFSS (GA) cont..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Block_info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 segments</a:t>
            </a:r>
          </a:p>
          <a:p>
            <a:r>
              <a:rPr lang="en-US" dirty="0" smtClean="0"/>
              <a:t>For objects like files, directories, hard links, symbolic links</a:t>
            </a:r>
          </a:p>
          <a:p>
            <a:r>
              <a:rPr lang="en-US" b="1" dirty="0" smtClean="0"/>
              <a:t>RFFS contains file locations in metadata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Block_Info</a:t>
            </a:r>
            <a:r>
              <a:rPr lang="en-US" i="1" dirty="0" smtClean="0"/>
              <a:t> data structures</a:t>
            </a:r>
          </a:p>
          <a:p>
            <a:pPr lvl="1"/>
            <a:r>
              <a:rPr lang="en-US" dirty="0" smtClean="0"/>
              <a:t># pages in use</a:t>
            </a:r>
          </a:p>
          <a:p>
            <a:pPr lvl="1"/>
            <a:r>
              <a:rPr lang="en-US" dirty="0" smtClean="0"/>
              <a:t>block status</a:t>
            </a:r>
          </a:p>
          <a:p>
            <a:pPr lvl="1"/>
            <a:r>
              <a:rPr lang="en-US" dirty="0" smtClean="0"/>
              <a:t>block type</a:t>
            </a:r>
          </a:p>
          <a:p>
            <a:r>
              <a:rPr lang="en-US" dirty="0" smtClean="0"/>
              <a:t>Helps RFFS to decide </a:t>
            </a:r>
          </a:p>
          <a:p>
            <a:pPr lvl="1"/>
            <a:r>
              <a:rPr lang="en-US" dirty="0" smtClean="0"/>
              <a:t>new block allocation</a:t>
            </a:r>
          </a:p>
          <a:p>
            <a:pPr lvl="1"/>
            <a:r>
              <a:rPr lang="en-US" dirty="0" smtClean="0"/>
              <a:t> garbage collection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838200" y="4876800"/>
            <a:ext cx="3352800" cy="1371600"/>
          </a:xfrm>
          <a:prstGeom prst="rect">
            <a:avLst/>
          </a:prstGeom>
          <a:solidFill>
            <a:srgbClr val="66FFC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Can construct data structures in RAM by only scanning the metadata sub-area @mounting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81600" y="5181600"/>
            <a:ext cx="3124200" cy="1143000"/>
          </a:xfrm>
          <a:prstGeom prst="rect">
            <a:avLst/>
          </a:prstGeom>
          <a:solidFill>
            <a:srgbClr val="66FFC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Unmounting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latest </a:t>
            </a:r>
            <a:r>
              <a:rPr lang="en-US" i="1" dirty="0" err="1" smtClean="0">
                <a:solidFill>
                  <a:schemeClr val="tx1"/>
                </a:solidFill>
              </a:rPr>
              <a:t>Block_Info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written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to flash</a:t>
            </a:r>
          </a:p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Existing File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LFS Log-structured File System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676401"/>
            <a:ext cx="4041775" cy="609599"/>
          </a:xfrm>
        </p:spPr>
        <p:txBody>
          <a:bodyPr/>
          <a:lstStyle/>
          <a:p>
            <a:r>
              <a:rPr lang="en-US" dirty="0" smtClean="0"/>
              <a:t>Fast mounting 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JFFS2, YAFFS</a:t>
            </a:r>
          </a:p>
          <a:p>
            <a:r>
              <a:rPr lang="en-US" dirty="0" smtClean="0"/>
              <a:t> updated data written to </a:t>
            </a:r>
            <a:r>
              <a:rPr lang="en-US" b="1" dirty="0" smtClean="0"/>
              <a:t>other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Long mounting time</a:t>
            </a:r>
          </a:p>
          <a:p>
            <a:pPr lvl="1"/>
            <a:r>
              <a:rPr lang="en-US" dirty="0" smtClean="0"/>
              <a:t>File systems have to scan entire flash memory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438401"/>
            <a:ext cx="4041775" cy="4038600"/>
          </a:xfrm>
        </p:spPr>
        <p:txBody>
          <a:bodyPr>
            <a:noAutofit/>
          </a:bodyPr>
          <a:lstStyle/>
          <a:p>
            <a:r>
              <a:rPr lang="en-US" dirty="0" smtClean="0"/>
              <a:t>RFFS</a:t>
            </a:r>
          </a:p>
          <a:p>
            <a:r>
              <a:rPr lang="en-US" dirty="0" smtClean="0"/>
              <a:t>stores </a:t>
            </a:r>
            <a:r>
              <a:rPr lang="en-US" dirty="0" err="1" smtClean="0"/>
              <a:t>Block_Info</a:t>
            </a:r>
            <a:r>
              <a:rPr lang="en-US" dirty="0" smtClean="0"/>
              <a:t>+ </a:t>
            </a:r>
            <a:r>
              <a:rPr lang="en-US" dirty="0" err="1" smtClean="0"/>
              <a:t>Block_Info</a:t>
            </a:r>
            <a:r>
              <a:rPr lang="en-US" dirty="0" smtClean="0"/>
              <a:t> addresses + metadata blocks </a:t>
            </a:r>
          </a:p>
          <a:p>
            <a:r>
              <a:rPr lang="en-US" dirty="0" smtClean="0"/>
              <a:t>Further improvement </a:t>
            </a:r>
          </a:p>
          <a:p>
            <a:pPr lvl="1"/>
            <a:r>
              <a:rPr lang="en-US" sz="2400" dirty="0" smtClean="0"/>
              <a:t>Reduce data scanned</a:t>
            </a:r>
          </a:p>
          <a:p>
            <a:pPr lvl="1"/>
            <a:r>
              <a:rPr lang="en-US" sz="2400" dirty="0" smtClean="0"/>
              <a:t>Blocks used partly</a:t>
            </a:r>
          </a:p>
          <a:p>
            <a:pPr lvl="1"/>
            <a:r>
              <a:rPr lang="en-US" dirty="0" smtClean="0"/>
              <a:t>Why write all </a:t>
            </a:r>
            <a:r>
              <a:rPr lang="en-US" dirty="0" err="1" smtClean="0"/>
              <a:t>Block_Info</a:t>
            </a:r>
            <a:endParaRPr lang="en-US" dirty="0" smtClean="0"/>
          </a:p>
          <a:p>
            <a:pPr lvl="2"/>
            <a:r>
              <a:rPr lang="en-US" sz="2200" dirty="0" smtClean="0"/>
              <a:t>wastes memory</a:t>
            </a:r>
          </a:p>
          <a:p>
            <a:pPr lvl="2"/>
            <a:r>
              <a:rPr lang="en-US" sz="2200" dirty="0" smtClean="0"/>
              <a:t>delay mounting</a:t>
            </a:r>
          </a:p>
        </p:txBody>
      </p:sp>
      <p:pic>
        <p:nvPicPr>
          <p:cNvPr id="3076" name="Picture 4" descr="Free Animation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28600"/>
            <a:ext cx="1914525" cy="16002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838200" y="4953000"/>
            <a:ext cx="2590800" cy="1651000"/>
          </a:xfrm>
          <a:prstGeom prst="wedgeEllipseCallout">
            <a:avLst>
              <a:gd name="adj1" fmla="val 7903"/>
              <a:gd name="adj2" fmla="val -61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scattered all over NAND Flash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Proposed File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stores flash memory image</a:t>
            </a:r>
          </a:p>
          <a:p>
            <a:pPr lvl="1"/>
            <a:r>
              <a:rPr lang="en-US" dirty="0" smtClean="0"/>
              <a:t>in-memory block status</a:t>
            </a:r>
          </a:p>
          <a:p>
            <a:r>
              <a:rPr lang="en-US" dirty="0" smtClean="0"/>
              <a:t>Mounting  procedure </a:t>
            </a:r>
          </a:p>
          <a:p>
            <a:pPr lvl="1"/>
            <a:r>
              <a:rPr lang="en-US" dirty="0" smtClean="0"/>
              <a:t>reads flash memory image </a:t>
            </a:r>
          </a:p>
          <a:p>
            <a:pPr lvl="1"/>
            <a:r>
              <a:rPr lang="en-US" dirty="0" smtClean="0"/>
              <a:t>construct block information in RAM </a:t>
            </a:r>
          </a:p>
          <a:p>
            <a:pPr lvl="1"/>
            <a:r>
              <a:rPr lang="en-US" dirty="0" smtClean="0"/>
              <a:t>Reads only metadata blocks using block information</a:t>
            </a:r>
          </a:p>
          <a:p>
            <a:r>
              <a:rPr lang="en-US" dirty="0" err="1" smtClean="0"/>
              <a:t>Unmounting</a:t>
            </a:r>
            <a:r>
              <a:rPr lang="en-US" dirty="0" smtClean="0"/>
              <a:t> procedure: </a:t>
            </a:r>
          </a:p>
          <a:p>
            <a:pPr lvl="1"/>
            <a:r>
              <a:rPr lang="en-US" dirty="0" smtClean="0"/>
              <a:t>memory image written to fixed location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343400" y="2514600"/>
            <a:ext cx="1295400" cy="914400"/>
          </a:xfrm>
          <a:prstGeom prst="wedgeEllipseCallout">
            <a:avLst>
              <a:gd name="adj1" fmla="val -63305"/>
              <a:gd name="adj2" fmla="val 20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6629400" y="2209800"/>
            <a:ext cx="2209800" cy="1828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Molehill</a:t>
            </a:r>
            <a:r>
              <a:rPr lang="en-US" dirty="0" smtClean="0"/>
              <a:t> </a:t>
            </a:r>
            <a:r>
              <a:rPr lang="en-US" sz="2400" dirty="0" smtClean="0"/>
              <a:t>from the mountain </a:t>
            </a:r>
            <a:r>
              <a:rPr lang="en-US" sz="2400" dirty="0" smtClean="0">
                <a:sym typeface="Wingdings" pitchFamily="2" charset="2"/>
              </a:rPr>
              <a:t> </a:t>
            </a:r>
            <a:endParaRPr lang="en-US" sz="2400" dirty="0"/>
          </a:p>
        </p:txBody>
      </p:sp>
      <p:pic>
        <p:nvPicPr>
          <p:cNvPr id="6" name="Picture 4" descr="Free Animation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075" y="228600"/>
            <a:ext cx="1685925" cy="12954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Typical Memory Architecture of </a:t>
            </a:r>
            <a:br>
              <a:rPr lang="en-US" dirty="0" smtClean="0"/>
            </a:br>
            <a:r>
              <a:rPr lang="en-US" dirty="0" smtClean="0"/>
              <a:t>        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657600" y="3505200"/>
            <a:ext cx="1981200" cy="1600200"/>
          </a:xfrm>
          <a:prstGeom prst="triangle">
            <a:avLst>
              <a:gd name="adj" fmla="val 49357"/>
            </a:avLst>
          </a:prstGeom>
          <a:noFill/>
          <a:ln w="762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2286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~bootstrapping </a:t>
            </a:r>
          </a:p>
          <a:p>
            <a:r>
              <a:rPr lang="en-US" dirty="0" smtClean="0"/>
              <a:t>~code execution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114800"/>
            <a:ext cx="220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~working memory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4267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~permanent data </a:t>
            </a:r>
          </a:p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1143000" cy="501650"/>
          </a:xfrm>
        </p:spPr>
        <p:txBody>
          <a:bodyPr/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3962400" y="1981200"/>
            <a:ext cx="1371600" cy="1219200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81200" y="4953000"/>
            <a:ext cx="1371600" cy="1219200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943600" y="4876800"/>
            <a:ext cx="1447800" cy="1295400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Flash</a:t>
            </a:r>
          </a:p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NAND Flash File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On-Flash Data Structures</a:t>
            </a:r>
          </a:p>
          <a:p>
            <a:r>
              <a:rPr lang="en-US" dirty="0" smtClean="0"/>
              <a:t>Flash Image Area (FIA)</a:t>
            </a:r>
          </a:p>
          <a:p>
            <a:pPr lvl="1"/>
            <a:r>
              <a:rPr lang="en-US" dirty="0" err="1" smtClean="0"/>
              <a:t>Block_Info</a:t>
            </a:r>
            <a:endParaRPr lang="en-US" dirty="0" smtClean="0"/>
          </a:p>
          <a:p>
            <a:r>
              <a:rPr lang="en-US" dirty="0" smtClean="0"/>
              <a:t>Data Area (DA)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In-Memory Data Structures</a:t>
            </a:r>
          </a:p>
          <a:p>
            <a:r>
              <a:rPr lang="en-US" dirty="0" err="1" smtClean="0"/>
              <a:t>Block_Status</a:t>
            </a:r>
            <a:endParaRPr lang="en-US" dirty="0"/>
          </a:p>
          <a:p>
            <a:r>
              <a:rPr lang="en-US" dirty="0" err="1" smtClean="0"/>
              <a:t>UsedBlockNumber</a:t>
            </a:r>
            <a:endParaRPr lang="en-US" dirty="0" smtClean="0"/>
          </a:p>
          <a:p>
            <a:r>
              <a:rPr lang="en-US" dirty="0" smtClean="0"/>
              <a:t>Object structures</a:t>
            </a:r>
          </a:p>
          <a:p>
            <a:pPr lvl="1"/>
            <a:r>
              <a:rPr lang="en-US" dirty="0" smtClean="0"/>
              <a:t>Abstraction of directories, files, hard links, symbolic links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3657600"/>
            <a:ext cx="6934200" cy="762000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~file data or data locations depending on the file size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~improves flash memory availability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276600" y="2438400"/>
            <a:ext cx="2057400" cy="990600"/>
          </a:xfrm>
          <a:prstGeom prst="wedgeEllipseCallout">
            <a:avLst>
              <a:gd name="adj1" fmla="val -72028"/>
              <a:gd name="adj2" fmla="val 321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And the Data, of course!!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219200"/>
            <a:ext cx="3276600" cy="5029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latest flash memory info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+mj-lt"/>
              </a:rPr>
              <a:t>Block_Info</a:t>
            </a:r>
            <a:endParaRPr lang="en-US" sz="24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block type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Block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status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# pages in use </a:t>
            </a:r>
            <a:endParaRPr lang="en-US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fixed size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round-robin</a:t>
            </a:r>
          </a:p>
          <a:p>
            <a:r>
              <a:rPr lang="en-US" sz="2400" b="1" dirty="0" smtClean="0">
                <a:latin typeface="+mj-lt"/>
              </a:rPr>
              <a:t>@</a:t>
            </a:r>
            <a:r>
              <a:rPr lang="en-US" sz="2400" b="1" dirty="0" err="1" smtClean="0">
                <a:latin typeface="+mj-lt"/>
              </a:rPr>
              <a:t>unmounting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Block_Info</a:t>
            </a:r>
            <a:r>
              <a:rPr lang="en-US" sz="2400" i="1" dirty="0" smtClean="0">
                <a:latin typeface="+mj-lt"/>
              </a:rPr>
              <a:t> of </a:t>
            </a:r>
            <a:r>
              <a:rPr lang="en-US" sz="2400" dirty="0" smtClean="0">
                <a:latin typeface="+mj-lt"/>
              </a:rPr>
              <a:t>used  blocks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written in FIA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Invalidate pages with previous image</a:t>
            </a:r>
            <a:endParaRPr lang="en-US" sz="2400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Flash Image Area</a:t>
            </a:r>
            <a:endParaRPr lang="en-US" sz="32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828801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-Point Star 9"/>
          <p:cNvSpPr/>
          <p:nvPr/>
        </p:nvSpPr>
        <p:spPr>
          <a:xfrm>
            <a:off x="762000" y="2133600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219200"/>
            <a:ext cx="2819400" cy="5029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/>
              <a:t>Content type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Metadata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File data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Block for metadata cant store file data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Small files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file size &lt; 320 b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Better availability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 page stores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Metadata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file data</a:t>
            </a:r>
            <a:endParaRPr lang="en-US" sz="2400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Area (1)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399" y="971550"/>
            <a:ext cx="5334001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>
            <a:off x="0" y="5410200"/>
            <a:ext cx="1295400" cy="914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inside</a:t>
            </a:r>
          </a:p>
          <a:p>
            <a:pPr algn="ctr"/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219200"/>
            <a:ext cx="2514600" cy="5486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/>
              <a:t>For large files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locations of data pages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Objects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Files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Directories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hard links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symbolic links</a:t>
            </a:r>
            <a:endParaRPr lang="en-US" sz="2400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Area (2)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733424"/>
            <a:ext cx="5910263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2590800"/>
            <a:ext cx="2286000" cy="1066800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Only metadata scanned</a:t>
            </a:r>
          </a:p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Data Structures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895600" cy="4800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 err="1" smtClean="0">
                <a:latin typeface="+mj-lt"/>
              </a:rPr>
              <a:t>Block_Status</a:t>
            </a:r>
            <a:endParaRPr lang="en-US" sz="2400" u="sng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Created using image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Data &lt;-&gt; </a:t>
            </a:r>
            <a:r>
              <a:rPr lang="en-US" sz="2400" dirty="0" err="1" smtClean="0">
                <a:latin typeface="+mj-lt"/>
              </a:rPr>
              <a:t>Block_Info</a:t>
            </a:r>
            <a:endParaRPr lang="en-US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Managed in array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Index &lt;-&gt;block #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space allocation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garbage collection</a:t>
            </a:r>
          </a:p>
          <a:p>
            <a:endParaRPr lang="en-US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u="sng" dirty="0" err="1" smtClean="0">
                <a:latin typeface="+mj-lt"/>
              </a:rPr>
              <a:t>UsedBlockNumber</a:t>
            </a:r>
            <a:endParaRPr lang="en-US" sz="2400" u="sng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Block # of allocated block </a:t>
            </a:r>
            <a:r>
              <a:rPr lang="en-US" sz="2200" dirty="0" smtClean="0">
                <a:latin typeface="+mj-lt"/>
              </a:rPr>
              <a:t> 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066800"/>
            <a:ext cx="5111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Data Structures(2)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Object data structure</a:t>
            </a:r>
          </a:p>
          <a:p>
            <a:r>
              <a:rPr lang="en-US" dirty="0" smtClean="0"/>
              <a:t>run-time support of operations on Objects</a:t>
            </a:r>
          </a:p>
          <a:p>
            <a:pPr lvl="1"/>
            <a:r>
              <a:rPr lang="en-US" dirty="0" smtClean="0"/>
              <a:t>directories, files, hard links, symbolic links</a:t>
            </a:r>
          </a:p>
          <a:p>
            <a:pPr lvl="2"/>
            <a:r>
              <a:rPr lang="en-US" dirty="0" smtClean="0"/>
              <a:t>Modifications reflected to Object on-the-fly</a:t>
            </a:r>
          </a:p>
          <a:p>
            <a:r>
              <a:rPr lang="en-US" dirty="0" smtClean="0"/>
              <a:t>Created  in RAM @mounting</a:t>
            </a:r>
          </a:p>
          <a:p>
            <a:pPr lvl="1"/>
            <a:r>
              <a:rPr lang="en-US" dirty="0" smtClean="0"/>
              <a:t>by loading metadata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Type</a:t>
            </a:r>
          </a:p>
          <a:p>
            <a:r>
              <a:rPr lang="en-US" dirty="0" smtClean="0"/>
              <a:t>Metadata location</a:t>
            </a:r>
          </a:p>
          <a:p>
            <a:r>
              <a:rPr lang="en-US" dirty="0" smtClean="0"/>
              <a:t>Data Locations</a:t>
            </a:r>
          </a:p>
          <a:p>
            <a:pPr lvl="1"/>
            <a:r>
              <a:rPr lang="en-US" dirty="0" smtClean="0"/>
              <a:t>Tree structure</a:t>
            </a:r>
          </a:p>
          <a:p>
            <a:pPr lvl="1"/>
            <a:r>
              <a:rPr lang="en-US" dirty="0" smtClean="0"/>
              <a:t>When file created</a:t>
            </a:r>
          </a:p>
          <a:p>
            <a:pPr lvl="1"/>
            <a:r>
              <a:rPr lang="en-US" dirty="0" smtClean="0"/>
              <a:t>Tree reduces/ expands as per file size</a:t>
            </a:r>
          </a:p>
          <a:p>
            <a:pPr lvl="1"/>
            <a:r>
              <a:rPr lang="en-US" dirty="0" smtClean="0"/>
              <a:t>Fast run-time support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</a:t>
            </a:r>
            <a:r>
              <a:rPr lang="en-US" i="1" dirty="0" err="1" smtClean="0"/>
              <a:t>Block_Status</a:t>
            </a:r>
            <a:r>
              <a:rPr lang="en-US" i="1" dirty="0" smtClean="0"/>
              <a:t> array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Set </a:t>
            </a:r>
            <a:r>
              <a:rPr lang="en-US" i="1" dirty="0" err="1" smtClean="0"/>
              <a:t>Block_Status</a:t>
            </a:r>
            <a:r>
              <a:rPr lang="en-US" i="1" dirty="0" smtClean="0"/>
              <a:t> by loading </a:t>
            </a:r>
            <a:r>
              <a:rPr lang="en-US" i="1" dirty="0" err="1" smtClean="0"/>
              <a:t>Block_Info</a:t>
            </a:r>
            <a:r>
              <a:rPr lang="en-US" i="1" dirty="0" smtClean="0"/>
              <a:t> from FIA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Append block #  to </a:t>
            </a:r>
            <a:r>
              <a:rPr lang="en-US" i="1" dirty="0" err="1" smtClean="0"/>
              <a:t>UsedBlockNumber</a:t>
            </a:r>
            <a:r>
              <a:rPr lang="en-US" i="1" dirty="0" smtClean="0"/>
              <a:t> array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Finishing loading all </a:t>
            </a:r>
            <a:r>
              <a:rPr lang="en-US" i="1" dirty="0" err="1" smtClean="0"/>
              <a:t>Block_Info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Block to read: last </a:t>
            </a:r>
            <a:r>
              <a:rPr lang="en-US" dirty="0" smtClean="0"/>
              <a:t>block # in </a:t>
            </a:r>
            <a:r>
              <a:rPr lang="en-US" i="1" dirty="0" err="1" smtClean="0"/>
              <a:t>UsedBlockNumber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Obtain its </a:t>
            </a:r>
            <a:r>
              <a:rPr lang="en-US" i="1" dirty="0" err="1" smtClean="0"/>
              <a:t>Block_Status</a:t>
            </a:r>
            <a:r>
              <a:rPr lang="en-US" i="1" dirty="0" smtClean="0"/>
              <a:t>, check Content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If metadata block, we read the block and construct an </a:t>
            </a:r>
            <a:r>
              <a:rPr lang="en-US" i="1" dirty="0" smtClean="0"/>
              <a:t>Object in RAM.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dirty="0" smtClean="0"/>
              <a:t>Mounting Procedure 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450" y="1676400"/>
            <a:ext cx="72199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438400"/>
            <a:ext cx="2133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Initialize </a:t>
            </a:r>
            <a:r>
              <a:rPr lang="en-US" dirty="0" err="1" smtClean="0"/>
              <a:t>Block_status</a:t>
            </a:r>
            <a:r>
              <a:rPr lang="en-US" dirty="0"/>
              <a:t> </a:t>
            </a:r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550" y="5715000"/>
            <a:ext cx="2133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dirty="0" err="1" smtClean="0"/>
              <a:t>Block_status</a:t>
            </a:r>
            <a:r>
              <a:rPr lang="en-US" dirty="0" smtClean="0"/>
              <a:t> by loading block info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3505200"/>
            <a:ext cx="16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Insert Block#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4011136"/>
            <a:ext cx="21336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Read Metadata blocks by using block status and construct Objects in RAM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24400" y="3505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264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3585 L 0.30208 -0.368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7752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6" grpId="2" animBg="1"/>
      <p:bldP spid="7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Procedure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YAFS/ RFFS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Proposed File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 every newly written page with incremental serial#</a:t>
            </a:r>
          </a:p>
          <a:p>
            <a:r>
              <a:rPr lang="en-US" dirty="0" smtClean="0"/>
              <a:t>@Scanning, may detect multiple data pages of one file with same  </a:t>
            </a:r>
            <a:r>
              <a:rPr lang="en-US" dirty="0" err="1" smtClean="0"/>
              <a:t>ChunkID</a:t>
            </a:r>
            <a:endParaRPr lang="en-US" dirty="0" smtClean="0"/>
          </a:p>
          <a:p>
            <a:r>
              <a:rPr lang="en-US" dirty="0" smtClean="0"/>
              <a:t>Latest page=&gt; with greatest serial number.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Metadata block according to allocated sequence</a:t>
            </a:r>
          </a:p>
          <a:p>
            <a:r>
              <a:rPr lang="en-US" dirty="0" smtClean="0"/>
              <a:t>Latest data =&gt; recently read page</a:t>
            </a:r>
          </a:p>
          <a:p>
            <a:r>
              <a:rPr lang="en-US" dirty="0" smtClean="0"/>
              <a:t>No need to read file data blocks</a:t>
            </a:r>
          </a:p>
          <a:p>
            <a:pPr lvl="1"/>
            <a:r>
              <a:rPr lang="en-US" dirty="0" smtClean="0"/>
              <a:t>Metadata contains file data/ data locations.</a:t>
            </a:r>
          </a:p>
          <a:p>
            <a:r>
              <a:rPr lang="en-US" dirty="0" smtClean="0"/>
              <a:t>Reduce mounting time</a:t>
            </a:r>
          </a:p>
          <a:p>
            <a:r>
              <a:rPr lang="en-US" dirty="0" smtClean="0"/>
              <a:t>Improve system boot time.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Unmounting</a:t>
            </a:r>
            <a:r>
              <a:rPr lang="en-US" b="1" dirty="0" smtClean="0"/>
              <a:t> Procedure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RFFS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Proposed File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Writes info. on locations </a:t>
            </a:r>
          </a:p>
          <a:p>
            <a:r>
              <a:rPr lang="en-US" dirty="0" smtClean="0"/>
              <a:t>Writes all blocks Flash memory</a:t>
            </a:r>
          </a:p>
          <a:p>
            <a:r>
              <a:rPr lang="en-US" dirty="0" smtClean="0"/>
              <a:t>Wastes flash memory space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Store info. required @mounting</a:t>
            </a:r>
          </a:p>
          <a:p>
            <a:r>
              <a:rPr lang="en-US" dirty="0" smtClean="0"/>
              <a:t>Stores info. of used blocks</a:t>
            </a:r>
          </a:p>
          <a:p>
            <a:pPr lvl="1"/>
            <a:r>
              <a:rPr lang="en-US" dirty="0" smtClean="0"/>
              <a:t> # used blocks</a:t>
            </a:r>
          </a:p>
          <a:p>
            <a:pPr lvl="2"/>
            <a:r>
              <a:rPr lang="en-US" dirty="0" err="1" smtClean="0"/>
              <a:t>U</a:t>
            </a:r>
            <a:r>
              <a:rPr lang="en-US" i="1" dirty="0" err="1" smtClean="0"/>
              <a:t>sedBlockNumber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 smtClean="0"/>
              <a:t>Block </a:t>
            </a:r>
            <a:r>
              <a:rPr lang="en-US" dirty="0" smtClean="0"/>
              <a:t>information</a:t>
            </a:r>
          </a:p>
          <a:p>
            <a:pPr lvl="2"/>
            <a:r>
              <a:rPr lang="en-US" i="1" dirty="0" err="1" smtClean="0"/>
              <a:t>Block_Status</a:t>
            </a:r>
            <a:endParaRPr lang="en-US" i="1" dirty="0" smtClean="0"/>
          </a:p>
          <a:p>
            <a:r>
              <a:rPr lang="en-US" i="1" dirty="0" smtClean="0"/>
              <a:t>Amount of </a:t>
            </a:r>
            <a:r>
              <a:rPr lang="en-US" dirty="0" smtClean="0"/>
              <a:t>written data varies according to flash memory usage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4747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FEATURES ~</a:t>
            </a:r>
          </a:p>
          <a:p>
            <a:r>
              <a:rPr lang="en-US" dirty="0" smtClean="0"/>
              <a:t>Non-volatility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Low power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752600" y="2286000"/>
          <a:ext cx="58674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5181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~Code storage </a:t>
            </a:r>
          </a:p>
          <a:p>
            <a:r>
              <a:rPr lang="en-US" dirty="0" smtClean="0"/>
              <a:t>~XIP applications </a:t>
            </a:r>
          </a:p>
          <a:p>
            <a:r>
              <a:rPr lang="en-US" dirty="0" smtClean="0"/>
              <a:t>(high-speed random access)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0292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~High </a:t>
            </a:r>
            <a:r>
              <a:rPr lang="en-US" dirty="0" err="1" smtClean="0"/>
              <a:t>density+low</a:t>
            </a:r>
            <a:r>
              <a:rPr lang="en-US" dirty="0" smtClean="0"/>
              <a:t>-cost data storage</a:t>
            </a:r>
          </a:p>
          <a:p>
            <a:r>
              <a:rPr lang="en-US" dirty="0" smtClean="0"/>
              <a:t> ~Not suited to XIP applications </a:t>
            </a:r>
          </a:p>
          <a:p>
            <a:r>
              <a:rPr lang="en-US" dirty="0" smtClean="0"/>
              <a:t>(sequential access +long access latency)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257800" y="685800"/>
            <a:ext cx="3886200" cy="2514600"/>
          </a:xfrm>
          <a:prstGeom prst="round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XIP </a:t>
            </a:r>
          </a:p>
          <a:p>
            <a:r>
              <a:rPr lang="en-US" dirty="0" smtClean="0"/>
              <a:t>Execution of  application directly from the Flash instead </a:t>
            </a:r>
            <a:r>
              <a:rPr lang="en-US" dirty="0" smtClean="0"/>
              <a:t> of downloading </a:t>
            </a:r>
            <a:r>
              <a:rPr lang="en-US" dirty="0" smtClean="0"/>
              <a:t>code into systems’ RAM before executing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0BFFFD-9597-47C5-A8D7-BC3014DD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B60BFFFD-9597-47C5-A8D7-BC3014DDD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ED9276-8A80-4233-8270-3B6A8E196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BFED9276-8A80-4233-8270-3B6A8E196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986F1-9BEF-4AD8-865A-FBF985325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AA2986F1-9BEF-4AD8-865A-FBF985325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EDFC56-B062-42B3-9AD1-AEDE14EE4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6EDFC56-B062-42B3-9AD1-AEDE14EE4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DB209F-7615-4165-8534-D9FE012D1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4CDB209F-7615-4165-8534-D9FE012D1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47E58-0682-4246-AB0D-CFE580299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86447E58-0682-4246-AB0D-CFE580299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0DBDCF-8523-4E59-A4B4-B9E49A38C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1B0DBDCF-8523-4E59-A4B4-B9E49A38C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BB6BF3-5EFE-40A4-9927-41050E545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DBBB6BF3-5EFE-40A4-9927-41050E545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Graphic spid="7" grpId="0">
        <p:bldSub>
          <a:bldDgm bld="lvlAtOnce"/>
        </p:bldSub>
      </p:bldGraphic>
      <p:bldP spid="8" grpId="0"/>
      <p:bldP spid="9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Environment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Linux kernel 2.4</a:t>
            </a:r>
          </a:p>
          <a:p>
            <a:r>
              <a:rPr lang="en-US" dirty="0" smtClean="0"/>
              <a:t>PXA255-Pro III board </a:t>
            </a:r>
          </a:p>
          <a:p>
            <a:r>
              <a:rPr lang="en-US" dirty="0" smtClean="0"/>
              <a:t>NAND flash 60-MB</a:t>
            </a:r>
          </a:p>
          <a:p>
            <a:pPr lvl="1"/>
            <a:r>
              <a:rPr lang="en-US" dirty="0" smtClean="0"/>
              <a:t>block size: 64 KB</a:t>
            </a:r>
          </a:p>
          <a:p>
            <a:pPr lvl="1"/>
            <a:r>
              <a:rPr lang="en-US" dirty="0" smtClean="0"/>
              <a:t>chunk size: 512 bytes</a:t>
            </a:r>
          </a:p>
          <a:p>
            <a:pPr lvl="1"/>
            <a:r>
              <a:rPr lang="en-US" dirty="0" smtClean="0"/>
              <a:t>Read 512 B at 15 us</a:t>
            </a:r>
          </a:p>
          <a:p>
            <a:pPr lvl="1"/>
            <a:r>
              <a:rPr lang="en-US" dirty="0" smtClean="0"/>
              <a:t>Write 512 B at 200 us</a:t>
            </a:r>
          </a:p>
          <a:p>
            <a:pPr lvl="1"/>
            <a:r>
              <a:rPr lang="en-US" dirty="0" smtClean="0"/>
              <a:t>Erase 20 KB at 2 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 data</a:t>
            </a:r>
          </a:p>
          <a:p>
            <a:pPr lvl="1"/>
            <a:r>
              <a:rPr lang="en-US" dirty="0" smtClean="0"/>
              <a:t>average file size 22KB</a:t>
            </a:r>
          </a:p>
          <a:p>
            <a:pPr lvl="1"/>
            <a:r>
              <a:rPr lang="en-US" dirty="0" smtClean="0"/>
              <a:t>most files &lt; 2KB.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3238" y="1920875"/>
            <a:ext cx="348852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Average mounting time comparing </a:t>
            </a:r>
          </a:p>
          <a:p>
            <a:r>
              <a:rPr lang="en-US" dirty="0" smtClean="0"/>
              <a:t>increasing the flash memory usage from 10% to 80%</a:t>
            </a:r>
          </a:p>
          <a:p>
            <a:r>
              <a:rPr lang="en-US" dirty="0" smtClean="0"/>
              <a:t>Best performance: proposed file system </a:t>
            </a:r>
          </a:p>
          <a:p>
            <a:pPr lvl="1"/>
            <a:r>
              <a:rPr lang="en-US" dirty="0" smtClean="0"/>
              <a:t>no need to scan entire flash memory space</a:t>
            </a:r>
          </a:p>
          <a:p>
            <a:r>
              <a:rPr lang="en-US" dirty="0" smtClean="0"/>
              <a:t>YAFFS shows poorest performance</a:t>
            </a:r>
          </a:p>
          <a:p>
            <a:pPr lvl="1"/>
            <a:r>
              <a:rPr lang="en-US" dirty="0" smtClean="0"/>
              <a:t>it fully scans flash memory</a:t>
            </a:r>
          </a:p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Number of read spares and pages during mounting</a:t>
            </a:r>
          </a:p>
          <a:p>
            <a:r>
              <a:rPr lang="en-US" dirty="0" smtClean="0"/>
              <a:t>RFFS , proposed file system read much smaller spares and pages than YAFFS at mounting time</a:t>
            </a:r>
          </a:p>
          <a:p>
            <a:r>
              <a:rPr lang="en-US" dirty="0" smtClean="0"/>
              <a:t>Improvement over YAFFS</a:t>
            </a:r>
          </a:p>
          <a:p>
            <a:pPr lvl="1"/>
            <a:r>
              <a:rPr lang="en-US" dirty="0" smtClean="0"/>
              <a:t>RFFS 65%~76%</a:t>
            </a:r>
          </a:p>
          <a:p>
            <a:pPr lvl="1"/>
            <a:r>
              <a:rPr lang="en-US" dirty="0" smtClean="0"/>
              <a:t>Proposed file system 74%~87%.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of  new NAND flash file system to support fast mounting</a:t>
            </a:r>
          </a:p>
          <a:p>
            <a:pPr lvl="1"/>
            <a:r>
              <a:rPr lang="en-US" dirty="0" smtClean="0"/>
              <a:t>Flash Image Area</a:t>
            </a:r>
          </a:p>
          <a:p>
            <a:pPr lvl="1"/>
            <a:r>
              <a:rPr lang="en-US" dirty="0" smtClean="0"/>
              <a:t>Data Area</a:t>
            </a:r>
          </a:p>
          <a:p>
            <a:r>
              <a:rPr lang="en-US" dirty="0" smtClean="0"/>
              <a:t>During mounting</a:t>
            </a:r>
          </a:p>
          <a:p>
            <a:pPr lvl="1"/>
            <a:r>
              <a:rPr lang="en-US" dirty="0" smtClean="0"/>
              <a:t>Flash memory image </a:t>
            </a:r>
          </a:p>
          <a:p>
            <a:pPr lvl="1"/>
            <a:r>
              <a:rPr lang="en-US" dirty="0" smtClean="0"/>
              <a:t>metadata blocks</a:t>
            </a:r>
          </a:p>
          <a:p>
            <a:pPr lvl="2"/>
            <a:r>
              <a:rPr lang="en-US" dirty="0" smtClean="0"/>
              <a:t>file data or data locations</a:t>
            </a:r>
          </a:p>
          <a:p>
            <a:pPr lvl="2"/>
            <a:r>
              <a:rPr lang="en-US" dirty="0" smtClean="0"/>
              <a:t>does not need to read the data blocks</a:t>
            </a:r>
          </a:p>
          <a:p>
            <a:r>
              <a:rPr lang="en-US" dirty="0" smtClean="0"/>
              <a:t>74%~87%  improvement in mounting time over YAFFS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6096000" y="4876800"/>
            <a:ext cx="1295400" cy="914400"/>
          </a:xfrm>
          <a:prstGeom prst="wedgeEllipseCallout">
            <a:avLst>
              <a:gd name="adj1" fmla="val -63305"/>
              <a:gd name="adj2" fmla="val 37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wear-leveling algorithm </a:t>
            </a:r>
          </a:p>
          <a:p>
            <a:r>
              <a:rPr lang="en-US" dirty="0" smtClean="0"/>
              <a:t>Journaling mechanism </a:t>
            </a:r>
          </a:p>
          <a:p>
            <a:pPr lvl="1"/>
            <a:r>
              <a:rPr lang="en-US" dirty="0" smtClean="0"/>
              <a:t>to provide file system consistency against sudden system faults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various memory </a:t>
            </a:r>
            <a:br>
              <a:rPr lang="en-US" dirty="0" smtClean="0"/>
            </a:br>
            <a:r>
              <a:rPr lang="en-US" dirty="0" smtClean="0"/>
              <a:t>                        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1981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Performance</a:t>
            </a:r>
          </a:p>
          <a:p>
            <a:r>
              <a:rPr lang="en-US" dirty="0" smtClean="0"/>
              <a:t>    Power 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5562600" y="2209800"/>
            <a:ext cx="1524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562600" y="2590800"/>
            <a:ext cx="1524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34200" y="3276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Power</a:t>
            </a:r>
          </a:p>
          <a:p>
            <a:r>
              <a:rPr lang="en-US" dirty="0" smtClean="0"/>
              <a:t>    Cost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7010400" y="3505200"/>
            <a:ext cx="1524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10400" y="3886200"/>
            <a:ext cx="1524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0" y="5181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Performance</a:t>
            </a:r>
          </a:p>
          <a:p>
            <a:r>
              <a:rPr lang="en-US" dirty="0" smtClean="0"/>
              <a:t>    Cost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6324600" y="5410200"/>
            <a:ext cx="1524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324600" y="5791200"/>
            <a:ext cx="1524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4953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Random access speed</a:t>
            </a:r>
          </a:p>
          <a:p>
            <a:r>
              <a:rPr lang="en-US" dirty="0" smtClean="0"/>
              <a:t>    Power </a:t>
            </a:r>
          </a:p>
          <a:p>
            <a:r>
              <a:rPr lang="en-US" dirty="0" smtClean="0"/>
              <a:t>    Cost</a:t>
            </a:r>
          </a:p>
          <a:p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381000" y="5105400"/>
            <a:ext cx="1524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81000" y="5867400"/>
            <a:ext cx="1524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381000" y="5486400"/>
            <a:ext cx="1524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26670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Power </a:t>
            </a:r>
          </a:p>
          <a:p>
            <a:r>
              <a:rPr lang="en-US" dirty="0" smtClean="0"/>
              <a:t>    Storage capacity</a:t>
            </a:r>
            <a:br>
              <a:rPr lang="en-US" dirty="0" smtClean="0"/>
            </a:br>
            <a:r>
              <a:rPr lang="en-US" dirty="0" smtClean="0"/>
              <a:t>    Erase/Write </a:t>
            </a:r>
          </a:p>
          <a:p>
            <a:r>
              <a:rPr lang="en-US" dirty="0" smtClean="0"/>
              <a:t>    Performance</a:t>
            </a:r>
          </a:p>
          <a:p>
            <a:r>
              <a:rPr lang="en-US" dirty="0" smtClean="0"/>
              <a:t>    Random Read Latency</a:t>
            </a:r>
          </a:p>
        </p:txBody>
      </p:sp>
      <p:sp>
        <p:nvSpPr>
          <p:cNvPr id="21" name="Up Arrow 20"/>
          <p:cNvSpPr/>
          <p:nvPr/>
        </p:nvSpPr>
        <p:spPr>
          <a:xfrm>
            <a:off x="381000" y="2895600"/>
            <a:ext cx="1524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81000" y="4038600"/>
            <a:ext cx="1524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381000" y="3276600"/>
            <a:ext cx="1524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381000" y="3657600"/>
            <a:ext cx="1524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7772400" y="1600200"/>
            <a:ext cx="1524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7772400" y="1981200"/>
            <a:ext cx="1524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001000" y="160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</a:t>
            </a:r>
          </a:p>
          <a:p>
            <a:r>
              <a:rPr lang="en-US" dirty="0" err="1" smtClean="0"/>
              <a:t>Disadv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9" grpId="1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NAND flash memory with XIP  </a:t>
            </a:r>
            <a:br>
              <a:rPr lang="en-US" dirty="0" smtClean="0"/>
            </a:br>
            <a:r>
              <a:rPr lang="en-US" dirty="0" smtClean="0"/>
              <a:t> 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03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Cost reduces</a:t>
            </a:r>
          </a:p>
          <a:p>
            <a:pPr lvl="1"/>
            <a:r>
              <a:rPr lang="en-US" dirty="0" smtClean="0"/>
              <a:t> data storage + code storage  </a:t>
            </a:r>
          </a:p>
          <a:p>
            <a:r>
              <a:rPr lang="en-US" dirty="0" smtClean="0"/>
              <a:t>Cost-efficient memory systems</a:t>
            </a:r>
          </a:p>
          <a:p>
            <a:pPr lvl="1"/>
            <a:r>
              <a:rPr lang="en-US" dirty="0" smtClean="0"/>
              <a:t> reasonable performance + power consumption</a:t>
            </a:r>
          </a:p>
          <a:p>
            <a:r>
              <a:rPr lang="en-US" dirty="0" smtClean="0"/>
              <a:t>Approach </a:t>
            </a:r>
          </a:p>
          <a:p>
            <a:pPr lvl="1"/>
            <a:r>
              <a:rPr lang="en-US" dirty="0" smtClean="0"/>
              <a:t>exploit locality of code access pattern </a:t>
            </a:r>
          </a:p>
          <a:p>
            <a:pPr lvl="1"/>
            <a:r>
              <a:rPr lang="en-US" dirty="0" smtClean="0"/>
              <a:t>devise cache controller for repeatedly accessed codes</a:t>
            </a:r>
          </a:p>
          <a:p>
            <a:pPr lvl="1"/>
            <a:r>
              <a:rPr lang="en-US" dirty="0" smtClean="0"/>
              <a:t>use prefetching cache  to  hide memory latency of NAND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Motivational Systems: Mobile Embedded Systems</a:t>
            </a:r>
            <a:endParaRPr lang="en-US" dirty="0"/>
          </a:p>
        </p:txBody>
      </p:sp>
      <p:pic>
        <p:nvPicPr>
          <p:cNvPr id="5" name="Content Placeholder 4" descr="mobile syste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939" r="75556" b="21255"/>
          <a:stretch>
            <a:fillRect/>
          </a:stretch>
        </p:blipFill>
        <p:spPr>
          <a:xfrm>
            <a:off x="685800" y="2133600"/>
            <a:ext cx="1457742" cy="1905000"/>
          </a:xfrm>
          <a:effectLst>
            <a:softEdge rad="1270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pic>
        <p:nvPicPr>
          <p:cNvPr id="6" name="Content Placeholder 4" descr="mobile systems.png"/>
          <p:cNvPicPr>
            <a:picLocks noChangeAspect="1"/>
          </p:cNvPicPr>
          <p:nvPr/>
        </p:nvPicPr>
        <p:blipFill>
          <a:blip r:embed="rId2" cstate="print"/>
          <a:srcRect l="58778" t="24867" r="9278" b="15038"/>
          <a:stretch>
            <a:fillRect/>
          </a:stretch>
        </p:blipFill>
        <p:spPr>
          <a:xfrm>
            <a:off x="6705600" y="2133600"/>
            <a:ext cx="1600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4" descr="mobile systems.png"/>
          <p:cNvPicPr>
            <a:picLocks noChangeAspect="1"/>
          </p:cNvPicPr>
          <p:nvPr/>
        </p:nvPicPr>
        <p:blipFill>
          <a:blip r:embed="rId2" cstate="print"/>
          <a:srcRect l="26833" t="26939" r="42500" b="25399"/>
          <a:stretch>
            <a:fillRect/>
          </a:stretch>
        </p:blipFill>
        <p:spPr>
          <a:xfrm>
            <a:off x="3581400" y="2133600"/>
            <a:ext cx="1828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81000" y="4267200"/>
            <a:ext cx="2286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Approach 1</a:t>
            </a:r>
          </a:p>
          <a:p>
            <a:pPr algn="ctr"/>
            <a:endParaRPr lang="en-US" b="1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NOR=code storage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SRAM=working memory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Used for low-end phones (Medium performance +cost)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4267200"/>
            <a:ext cx="2286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/>
          </a:p>
          <a:p>
            <a:pPr algn="ctr"/>
            <a:r>
              <a:rPr lang="en-US" b="1" i="1" dirty="0" smtClean="0"/>
              <a:t>Approach 2</a:t>
            </a:r>
          </a:p>
          <a:p>
            <a:pPr>
              <a:buFont typeface="Arial" pitchFamily="34" charset="0"/>
              <a:buChar char="•"/>
            </a:pPr>
            <a:endParaRPr lang="en-US" b="1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NAND= meets storage capacity  requirement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400800" y="4267200"/>
            <a:ext cx="2286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Approach 3</a:t>
            </a:r>
          </a:p>
          <a:p>
            <a:pPr algn="ctr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Eliminates NOR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Uses NAND for shadowing technique.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304800" y="4191000"/>
            <a:ext cx="2514600" cy="2438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Mobile  systems </a:t>
            </a:r>
          </a:p>
          <a:p>
            <a:r>
              <a:rPr lang="en-US" dirty="0" smtClean="0"/>
              <a:t>~data  centric + multimedia oriented  </a:t>
            </a:r>
          </a:p>
          <a:p>
            <a:r>
              <a:rPr lang="en-US" dirty="0" smtClean="0"/>
              <a:t>             apps</a:t>
            </a:r>
          </a:p>
          <a:p>
            <a:r>
              <a:rPr lang="en-US" dirty="0" smtClean="0"/>
              <a:t>~Requires high</a:t>
            </a:r>
          </a:p>
          <a:p>
            <a:r>
              <a:rPr lang="en-US" dirty="0" smtClean="0"/>
              <a:t>performance+  huge permanent storage    </a:t>
            </a:r>
          </a:p>
          <a:p>
            <a:r>
              <a:rPr lang="en-US" dirty="0" smtClean="0"/>
              <a:t>          capacity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429000" y="4191000"/>
            <a:ext cx="2514600" cy="2438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Performance not enough for 3G apps  ~real-time multimedia apps</a:t>
            </a:r>
          </a:p>
          <a:p>
            <a:r>
              <a:rPr lang="en-US" dirty="0" smtClean="0"/>
              <a:t>Increased no. of </a:t>
            </a:r>
          </a:p>
          <a:p>
            <a:r>
              <a:rPr lang="en-US" dirty="0" smtClean="0"/>
              <a:t>Components</a:t>
            </a:r>
          </a:p>
          <a:p>
            <a:r>
              <a:rPr lang="en-US" dirty="0" smtClean="0"/>
              <a:t>~ increased system cost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324600" y="4191000"/>
            <a:ext cx="2514600" cy="24003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Best performance  </a:t>
            </a:r>
          </a:p>
          <a:p>
            <a:r>
              <a:rPr lang="en-US" dirty="0" smtClean="0"/>
              <a:t>~ slow boot process. SDRAM to holds OS + apps. </a:t>
            </a:r>
          </a:p>
          <a:p>
            <a:r>
              <a:rPr lang="en-US" dirty="0" smtClean="0"/>
              <a:t>~power consumption of SDRAM=problem for battery-operated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NAND XIP Architecture -Background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438400" y="1905000"/>
            <a:ext cx="45720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5908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0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08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38400" y="1905000"/>
            <a:ext cx="45720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38400" y="2667000"/>
            <a:ext cx="45720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438400" y="4724400"/>
            <a:ext cx="45720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32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38400" y="1905000"/>
            <a:ext cx="25908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data (512 bytes)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29200" y="1905000"/>
            <a:ext cx="19812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Spare data </a:t>
            </a:r>
          </a:p>
          <a:p>
            <a:pPr algn="ctr"/>
            <a:r>
              <a:rPr lang="en-US" dirty="0" smtClean="0"/>
              <a:t>(16 Bytes)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Performance </a:t>
            </a:r>
            <a:r>
              <a:rPr lang="en-US" dirty="0" smtClean="0"/>
              <a:t>considerations for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       NAND </a:t>
            </a:r>
            <a:r>
              <a:rPr lang="en-US" dirty="0" smtClean="0"/>
              <a:t>XIP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4800" y="1905000"/>
            <a:ext cx="8534400" cy="1066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1. Average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memory access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~ performance metric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~ comparable to other </a:t>
            </a:r>
            <a:r>
              <a:rPr lang="en-US" dirty="0" smtClean="0"/>
              <a:t>memories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smtClean="0"/>
              <a:t>NOR</a:t>
            </a:r>
            <a:r>
              <a:rPr lang="en-US" dirty="0" smtClean="0"/>
              <a:t>,</a:t>
            </a:r>
            <a:r>
              <a:rPr lang="en-US" dirty="0" smtClean="0"/>
              <a:t> SRAM, SDRAM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800" y="3124200"/>
            <a:ext cx="8534400" cy="17526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2. Worst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case handling</a:t>
            </a:r>
          </a:p>
          <a:p>
            <a:r>
              <a:rPr lang="en-US" dirty="0" smtClean="0"/>
              <a:t>~</a:t>
            </a:r>
            <a:r>
              <a:rPr lang="en-US" dirty="0" smtClean="0"/>
              <a:t> /cache </a:t>
            </a:r>
            <a:r>
              <a:rPr lang="en-US" dirty="0" smtClean="0"/>
              <a:t>miss handling </a:t>
            </a:r>
          </a:p>
          <a:p>
            <a:r>
              <a:rPr lang="en-US" dirty="0" smtClean="0"/>
              <a:t>~ </a:t>
            </a:r>
            <a:r>
              <a:rPr lang="en-US" dirty="0" smtClean="0"/>
              <a:t>practical </a:t>
            </a:r>
            <a:r>
              <a:rPr lang="en-US" dirty="0" smtClean="0"/>
              <a:t>problem for </a:t>
            </a:r>
            <a:r>
              <a:rPr lang="en-US" dirty="0" smtClean="0"/>
              <a:t>mobile </a:t>
            </a:r>
            <a:r>
              <a:rPr lang="en-US" dirty="0" smtClean="0"/>
              <a:t>systems </a:t>
            </a:r>
            <a:r>
              <a:rPr lang="en-US" dirty="0" smtClean="0"/>
              <a:t>(e.g. </a:t>
            </a:r>
            <a:r>
              <a:rPr lang="en-US" dirty="0" smtClean="0"/>
              <a:t>Cell phones)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smtClean="0"/>
              <a:t>time-critical </a:t>
            </a:r>
            <a:r>
              <a:rPr lang="en-US" dirty="0" smtClean="0"/>
              <a:t>interrupt </a:t>
            </a:r>
            <a:r>
              <a:rPr lang="en-US" dirty="0" smtClean="0"/>
              <a:t>handling e.g. call </a:t>
            </a:r>
            <a:r>
              <a:rPr lang="en-US" dirty="0" smtClean="0"/>
              <a:t>processing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-e.g. if </a:t>
            </a:r>
            <a:r>
              <a:rPr lang="en-US" dirty="0" smtClean="0"/>
              <a:t>interrupt during </a:t>
            </a:r>
            <a:r>
              <a:rPr lang="en-US" dirty="0" smtClean="0"/>
              <a:t>cache miss </a:t>
            </a:r>
            <a:r>
              <a:rPr lang="en-US" dirty="0" smtClean="0"/>
              <a:t>handling</a:t>
            </a:r>
          </a:p>
          <a:p>
            <a:pPr lvl="1"/>
            <a:r>
              <a:rPr lang="en-US" dirty="0" smtClean="0"/>
              <a:t>         -&gt;system</a:t>
            </a:r>
            <a:r>
              <a:rPr lang="en-US" dirty="0" smtClean="0"/>
              <a:t> can miss </a:t>
            </a:r>
            <a:r>
              <a:rPr lang="en-US" dirty="0" smtClean="0"/>
              <a:t>deadline / lose </a:t>
            </a:r>
            <a:r>
              <a:rPr lang="en-US" dirty="0" smtClean="0"/>
              <a:t>data or connection.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029200"/>
            <a:ext cx="8534400" cy="1066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3. Bad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block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dirty="0" smtClean="0"/>
          </a:p>
          <a:p>
            <a:r>
              <a:rPr lang="en-US" dirty="0" smtClean="0"/>
              <a:t>~  </a:t>
            </a:r>
            <a:r>
              <a:rPr lang="en-US" dirty="0" smtClean="0"/>
              <a:t>bad blocks-inherent</a:t>
            </a:r>
            <a:r>
              <a:rPr lang="en-US" dirty="0" smtClean="0"/>
              <a:t> </a:t>
            </a:r>
            <a:r>
              <a:rPr lang="en-US" dirty="0" smtClean="0"/>
              <a:t>in NAND</a:t>
            </a:r>
          </a:p>
          <a:p>
            <a:r>
              <a:rPr lang="en-US" dirty="0" smtClean="0"/>
              <a:t>~</a:t>
            </a:r>
            <a:r>
              <a:rPr lang="en-US" dirty="0" smtClean="0"/>
              <a:t> cause</a:t>
            </a:r>
            <a:r>
              <a:rPr lang="en-US" dirty="0" smtClean="0"/>
              <a:t> </a:t>
            </a:r>
            <a:r>
              <a:rPr lang="en-US" dirty="0" smtClean="0"/>
              <a:t>discontinuous </a:t>
            </a:r>
            <a:r>
              <a:rPr lang="en-US" dirty="0" smtClean="0"/>
              <a:t>memory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-&gt;</a:t>
            </a:r>
            <a:r>
              <a:rPr lang="en-US" dirty="0" smtClean="0"/>
              <a:t>intolerable </a:t>
            </a:r>
            <a:r>
              <a:rPr lang="en-US" dirty="0" smtClean="0"/>
              <a:t>for </a:t>
            </a:r>
            <a:r>
              <a:rPr lang="en-US" dirty="0" smtClean="0"/>
              <a:t>code execution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</TotalTime>
  <Words>2232</Words>
  <Application>Microsoft Office PowerPoint</Application>
  <PresentationFormat>On-screen Show (4:3)</PresentationFormat>
  <Paragraphs>635</Paragraphs>
  <Slides>44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       Cost-Efficient Memory Architecture Design of NAND Flash Memory  Embedded Systems </vt:lpstr>
      <vt:lpstr>       Why is Memory Architecture                             Design so important?</vt:lpstr>
      <vt:lpstr>   Typical Memory Architecture of           Embedded Systems</vt:lpstr>
      <vt:lpstr>Flash Memory</vt:lpstr>
      <vt:lpstr>Characteristics of various memory                           devices</vt:lpstr>
      <vt:lpstr>NAND flash memory with XIP     functionality</vt:lpstr>
      <vt:lpstr>Motivational Systems: Mobile Embedded Systems</vt:lpstr>
      <vt:lpstr>NAND XIP Architecture -Background</vt:lpstr>
      <vt:lpstr>  Performance considerations for                         NAND XIP</vt:lpstr>
      <vt:lpstr>Basic Implementation</vt:lpstr>
      <vt:lpstr>Basic Implementation cont.</vt:lpstr>
      <vt:lpstr>Intelligent Caching: Priority-based Caching</vt:lpstr>
      <vt:lpstr>Code Page Priorities</vt:lpstr>
      <vt:lpstr>Caching Mechanism</vt:lpstr>
      <vt:lpstr>Usage of Spare Area</vt:lpstr>
      <vt:lpstr>Experimental Results1</vt:lpstr>
      <vt:lpstr>Experimental Results2</vt:lpstr>
      <vt:lpstr>Experimental Results 3</vt:lpstr>
      <vt:lpstr>Worst Case Handling</vt:lpstr>
      <vt:lpstr>Conclusion</vt:lpstr>
      <vt:lpstr>Design of a NAND Flash Memory File System to Improve System Boot Time</vt:lpstr>
      <vt:lpstr>Motivation</vt:lpstr>
      <vt:lpstr>Hardware constraints</vt:lpstr>
      <vt:lpstr>YAFFS</vt:lpstr>
      <vt:lpstr>RFFS</vt:lpstr>
      <vt:lpstr>RFSS cont..</vt:lpstr>
      <vt:lpstr> RFSS (GA) cont..</vt:lpstr>
      <vt:lpstr>Existing File Systems</vt:lpstr>
      <vt:lpstr>Proposed File system</vt:lpstr>
      <vt:lpstr>NAND Flash File System Design</vt:lpstr>
      <vt:lpstr>Flash Image Area</vt:lpstr>
      <vt:lpstr>Data Area (1)</vt:lpstr>
      <vt:lpstr>Data Area (2)</vt:lpstr>
      <vt:lpstr>In-Memory Data Structures (1)</vt:lpstr>
      <vt:lpstr>In-Memory Data Structures(2)</vt:lpstr>
      <vt:lpstr>Mounting Procedure</vt:lpstr>
      <vt:lpstr>Mounting Procedure (2)</vt:lpstr>
      <vt:lpstr>Mounting Procedure (3)</vt:lpstr>
      <vt:lpstr>Unmounting Procedure</vt:lpstr>
      <vt:lpstr>Experimental Environment</vt:lpstr>
      <vt:lpstr>Results (1)</vt:lpstr>
      <vt:lpstr>Results(2)</vt:lpstr>
      <vt:lpstr>Conclusion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deepika_r</dc:creator>
  <cp:lastModifiedBy>USRI</cp:lastModifiedBy>
  <cp:revision>181</cp:revision>
  <dcterms:created xsi:type="dcterms:W3CDTF">2006-08-16T00:00:00Z</dcterms:created>
  <dcterms:modified xsi:type="dcterms:W3CDTF">2011-11-09T22:30:56Z</dcterms:modified>
</cp:coreProperties>
</file>