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0"/>
  </p:notesMasterIdLst>
  <p:sldIdLst>
    <p:sldId id="256" r:id="rId2"/>
    <p:sldId id="277" r:id="rId3"/>
    <p:sldId id="297" r:id="rId4"/>
    <p:sldId id="298" r:id="rId5"/>
    <p:sldId id="299" r:id="rId6"/>
    <p:sldId id="300" r:id="rId7"/>
    <p:sldId id="301" r:id="rId8"/>
    <p:sldId id="302" r:id="rId9"/>
    <p:sldId id="303" r:id="rId10"/>
    <p:sldId id="304" r:id="rId11"/>
    <p:sldId id="305" r:id="rId12"/>
    <p:sldId id="306" r:id="rId13"/>
    <p:sldId id="307" r:id="rId14"/>
    <p:sldId id="308" r:id="rId15"/>
    <p:sldId id="280" r:id="rId16"/>
    <p:sldId id="284" r:id="rId17"/>
    <p:sldId id="285" r:id="rId18"/>
    <p:sldId id="287" r:id="rId19"/>
    <p:sldId id="288" r:id="rId20"/>
    <p:sldId id="289" r:id="rId21"/>
    <p:sldId id="286" r:id="rId22"/>
    <p:sldId id="290" r:id="rId23"/>
    <p:sldId id="291" r:id="rId24"/>
    <p:sldId id="293" r:id="rId25"/>
    <p:sldId id="292" r:id="rId26"/>
    <p:sldId id="294" r:id="rId27"/>
    <p:sldId id="295" r:id="rId28"/>
    <p:sldId id="296"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838" autoAdjust="0"/>
  </p:normalViewPr>
  <p:slideViewPr>
    <p:cSldViewPr>
      <p:cViewPr>
        <p:scale>
          <a:sx n="75" d="100"/>
          <a:sy n="75" d="100"/>
        </p:scale>
        <p:origin x="-1266" y="-21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0A7806-89C9-4480-81D1-F55EC0A4A393}" type="datetimeFigureOut">
              <a:rPr lang="en-US" smtClean="0"/>
              <a:pPr/>
              <a:t>11/9/2011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404ACD-3F0D-48E8-85BB-B073FBE53ADA}" type="slidenum">
              <a:rPr lang="en-US" smtClean="0"/>
              <a:pPr/>
              <a:t>‹#›</a:t>
            </a:fld>
            <a:endParaRPr lang="en-US"/>
          </a:p>
        </p:txBody>
      </p:sp>
    </p:spTree>
    <p:extLst>
      <p:ext uri="{BB962C8B-B14F-4D97-AF65-F5344CB8AC3E}">
        <p14:creationId xmlns:p14="http://schemas.microsoft.com/office/powerpoint/2010/main" xmlns="" val="3634308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3404ACD-3F0D-48E8-85BB-B073FBE53ADA}" type="slidenum">
              <a:rPr lang="en-US" smtClean="0"/>
              <a:pPr/>
              <a:t>1</a:t>
            </a:fld>
            <a:endParaRPr lang="en-US"/>
          </a:p>
        </p:txBody>
      </p:sp>
    </p:spTree>
    <p:extLst>
      <p:ext uri="{BB962C8B-B14F-4D97-AF65-F5344CB8AC3E}">
        <p14:creationId xmlns:p14="http://schemas.microsoft.com/office/powerpoint/2010/main" xmlns="" val="13650887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Knowledge based on “Memory Hierarchy” </a:t>
            </a:r>
          </a:p>
          <a:p>
            <a:r>
              <a:rPr lang="en-US" sz="1200" b="0" i="0" u="none" strike="noStrike" kern="1200" baseline="0" dirty="0" smtClean="0">
                <a:solidFill>
                  <a:schemeClr val="tx1"/>
                </a:solidFill>
                <a:latin typeface="+mn-lt"/>
                <a:ea typeface="+mn-ea"/>
                <a:cs typeface="+mn-cs"/>
              </a:rPr>
              <a:t>“The Librarian Example”</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Cache memory stores the data items that are frequently required by the processor</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When the cache is full, the algorithm must choose which items to discard to make room for the new ones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5C488D5B-7E97-4BC6-9A99-52581FDE7C23}" type="slidenum">
              <a:rPr lang="en-US" smtClean="0"/>
              <a:pPr/>
              <a:t>3</a:t>
            </a:fld>
            <a:endParaRPr lang="en-US"/>
          </a:p>
        </p:txBody>
      </p:sp>
    </p:spTree>
    <p:extLst>
      <p:ext uri="{BB962C8B-B14F-4D97-AF65-F5344CB8AC3E}">
        <p14:creationId xmlns="" xmlns:p14="http://schemas.microsoft.com/office/powerpoint/2010/main" val="3295067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LLC,</a:t>
            </a:r>
            <a:r>
              <a:rPr lang="en-US" baseline="0" dirty="0" smtClean="0"/>
              <a:t> also called as the L3 cache as we know</a:t>
            </a:r>
            <a:endParaRPr lang="en-US" dirty="0"/>
          </a:p>
        </p:txBody>
      </p:sp>
      <p:sp>
        <p:nvSpPr>
          <p:cNvPr id="4" name="Slide Number Placeholder 3"/>
          <p:cNvSpPr>
            <a:spLocks noGrp="1"/>
          </p:cNvSpPr>
          <p:nvPr>
            <p:ph type="sldNum" sz="quarter" idx="10"/>
          </p:nvPr>
        </p:nvSpPr>
        <p:spPr/>
        <p:txBody>
          <a:bodyPr/>
          <a:lstStyle/>
          <a:p>
            <a:fld id="{5C488D5B-7E97-4BC6-9A99-52581FDE7C23}" type="slidenum">
              <a:rPr lang="en-US" smtClean="0"/>
              <a:pPr/>
              <a:t>4</a:t>
            </a:fld>
            <a:endParaRPr lang="en-US"/>
          </a:p>
        </p:txBody>
      </p:sp>
    </p:spTree>
    <p:extLst>
      <p:ext uri="{BB962C8B-B14F-4D97-AF65-F5344CB8AC3E}">
        <p14:creationId xmlns="" xmlns:p14="http://schemas.microsoft.com/office/powerpoint/2010/main" val="19115945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Both industry and academia have produced an impressive amount of research work dedicated to improving the performance of replacement policies. While we cannot describe all replacement policies that exist in the literature,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summarize prior art that most closely relates to improving LLC performance by targeting cache blocks that are dead upon cache insertion.</a:t>
            </a:r>
            <a:endParaRPr lang="en-US" dirty="0"/>
          </a:p>
        </p:txBody>
      </p:sp>
      <p:sp>
        <p:nvSpPr>
          <p:cNvPr id="4" name="Slide Number Placeholder 3"/>
          <p:cNvSpPr>
            <a:spLocks noGrp="1"/>
          </p:cNvSpPr>
          <p:nvPr>
            <p:ph type="sldNum" sz="quarter" idx="10"/>
          </p:nvPr>
        </p:nvSpPr>
        <p:spPr/>
        <p:txBody>
          <a:bodyPr/>
          <a:lstStyle/>
          <a:p>
            <a:fld id="{43404ACD-3F0D-48E8-85BB-B073FBE53ADA}" type="slidenum">
              <a:rPr lang="en-US" smtClean="0"/>
              <a:pPr/>
              <a:t>5</a:t>
            </a:fld>
            <a:endParaRPr lang="en-US"/>
          </a:p>
        </p:txBody>
      </p:sp>
    </p:spTree>
    <p:extLst>
      <p:ext uri="{BB962C8B-B14F-4D97-AF65-F5344CB8AC3E}">
        <p14:creationId xmlns="" xmlns:p14="http://schemas.microsoft.com/office/powerpoint/2010/main" val="9422095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i="1" dirty="0" smtClean="0"/>
              <a:t>It is a</a:t>
            </a:r>
            <a:r>
              <a:rPr lang="en-US" i="1" baseline="0" dirty="0" smtClean="0"/>
              <a:t> </a:t>
            </a:r>
            <a:r>
              <a:rPr lang="en-US" i="1" dirty="0" smtClean="0"/>
              <a:t>commonly used </a:t>
            </a:r>
            <a:r>
              <a:rPr lang="en-US" i="1" smtClean="0"/>
              <a:t>cache replacement policy</a:t>
            </a:r>
            <a:endParaRPr lang="en-US" i="1"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i="1" dirty="0" smtClean="0"/>
              <a:t>Re-Reference Interval Prediction (RRIP) chain </a:t>
            </a:r>
            <a:r>
              <a:rPr lang="en-US" dirty="0" smtClean="0"/>
              <a:t>that represents the order in which blocks are predicted to be re-referenced</a:t>
            </a:r>
          </a:p>
          <a:p>
            <a:endParaRPr lang="en-US" dirty="0"/>
          </a:p>
        </p:txBody>
      </p:sp>
      <p:sp>
        <p:nvSpPr>
          <p:cNvPr id="4" name="Slide Number Placeholder 3"/>
          <p:cNvSpPr>
            <a:spLocks noGrp="1"/>
          </p:cNvSpPr>
          <p:nvPr>
            <p:ph type="sldNum" sz="quarter" idx="10"/>
          </p:nvPr>
        </p:nvSpPr>
        <p:spPr/>
        <p:txBody>
          <a:bodyPr/>
          <a:lstStyle/>
          <a:p>
            <a:fld id="{5C488D5B-7E97-4BC6-9A99-52581FDE7C23}" type="slidenum">
              <a:rPr lang="en-US" smtClean="0"/>
              <a:pPr/>
              <a:t>6</a:t>
            </a:fld>
            <a:endParaRPr lang="en-US"/>
          </a:p>
        </p:txBody>
      </p:sp>
    </p:spTree>
    <p:extLst>
      <p:ext uri="{BB962C8B-B14F-4D97-AF65-F5344CB8AC3E}">
        <p14:creationId xmlns="" xmlns:p14="http://schemas.microsoft.com/office/powerpoint/2010/main" val="9655791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improves LRU replacement in situations where the re-reference interval is in the distant future by dynamically changing the re-reference prediction from a </a:t>
            </a:r>
            <a:r>
              <a:rPr lang="en-US" i="1" dirty="0" smtClean="0"/>
              <a:t>near-immediate </a:t>
            </a:r>
            <a:r>
              <a:rPr lang="en-US" dirty="0" smtClean="0"/>
              <a:t>re-reference interval to a </a:t>
            </a:r>
            <a:r>
              <a:rPr lang="en-US" i="1" dirty="0" smtClean="0"/>
              <a:t>distant </a:t>
            </a:r>
            <a:r>
              <a:rPr lang="en-US" dirty="0" smtClean="0"/>
              <a:t>re-reference interval.</a:t>
            </a:r>
          </a:p>
          <a:p>
            <a:r>
              <a:rPr lang="en-US" sz="1200" b="0" i="0" u="none" strike="noStrike" kern="1200" baseline="0" dirty="0" smtClean="0">
                <a:solidFill>
                  <a:schemeClr val="tx1"/>
                </a:solidFill>
                <a:latin typeface="+mn-lt"/>
                <a:ea typeface="+mn-ea"/>
                <a:cs typeface="+mn-cs"/>
              </a:rPr>
              <a:t>A scan is any sequence of one-time use requests</a:t>
            </a:r>
            <a:endParaRPr lang="en-US" dirty="0"/>
          </a:p>
        </p:txBody>
      </p:sp>
      <p:sp>
        <p:nvSpPr>
          <p:cNvPr id="4" name="Slide Number Placeholder 3"/>
          <p:cNvSpPr>
            <a:spLocks noGrp="1"/>
          </p:cNvSpPr>
          <p:nvPr>
            <p:ph type="sldNum" sz="quarter" idx="10"/>
          </p:nvPr>
        </p:nvSpPr>
        <p:spPr/>
        <p:txBody>
          <a:bodyPr/>
          <a:lstStyle/>
          <a:p>
            <a:fld id="{5C488D5B-7E97-4BC6-9A99-52581FDE7C23}" type="slidenum">
              <a:rPr lang="en-US" smtClean="0"/>
              <a:pPr/>
              <a:t>7</a:t>
            </a:fld>
            <a:endParaRPr lang="en-US"/>
          </a:p>
        </p:txBody>
      </p:sp>
    </p:spTree>
    <p:extLst>
      <p:ext uri="{BB962C8B-B14F-4D97-AF65-F5344CB8AC3E}">
        <p14:creationId xmlns="" xmlns:p14="http://schemas.microsoft.com/office/powerpoint/2010/main" val="3849209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3598F41C-8948-4101-ADB2-EC73BC5D7634}" type="datetime1">
              <a:rPr lang="en-US" altLang="zh-TW" smtClean="0"/>
              <a:pPr/>
              <a:t>11/9/2011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3EBEA7-3950-43B1-9135-5CDA171094C8}" type="slidenum">
              <a:rPr lang="en-US" smtClean="0"/>
              <a:pPr/>
              <a:t>‹#›</a:t>
            </a:fld>
            <a:r>
              <a:rPr lang="en-US" dirty="0" smtClean="0"/>
              <a:t> / 20</a:t>
            </a:r>
            <a:endParaRPr lang="en-US" dirty="0"/>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8288645-6DCD-4C5E-8127-FD8D19D4F11A}" type="datetime1">
              <a:rPr lang="en-US" altLang="zh-TW" smtClean="0"/>
              <a:pPr/>
              <a:t>11/9/2011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3EBEA7-3950-43B1-9135-5CDA171094C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FAB43F4-B02E-4826-813D-F53BE4CEAD87}" type="datetime1">
              <a:rPr lang="en-US" altLang="zh-TW" smtClean="0"/>
              <a:pPr/>
              <a:t>11/9/2011</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5B3EBEA7-3950-43B1-9135-5CDA171094C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5E908EE-3EBA-44CA-8BAB-C6E215CF82A3}" type="datetime1">
              <a:rPr lang="en-US" altLang="zh-TW" smtClean="0"/>
              <a:pPr/>
              <a:t>11/9/2011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3EBEA7-3950-43B1-9135-5CDA171094C8}" type="slidenum">
              <a:rPr lang="en-US" smtClean="0"/>
              <a:pPr/>
              <a:t>‹#›</a:t>
            </a:fld>
            <a:r>
              <a:rPr lang="en-US" smtClean="0"/>
              <a:t> / 20</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34DDFC0-4979-4892-9453-0A5E4B1083EF}" type="datetime1">
              <a:rPr lang="en-US" altLang="zh-TW" smtClean="0"/>
              <a:pPr/>
              <a:t>11/9/2011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3EBEA7-3950-43B1-9135-5CDA171094C8}" type="slidenum">
              <a:rPr lang="en-US" smtClean="0"/>
              <a:pPr/>
              <a:t>‹#›</a:t>
            </a:fld>
            <a:r>
              <a:rPr lang="en-US" smtClean="0"/>
              <a:t> / 20</a:t>
            </a:r>
            <a:endParaRPr lang="en-US" dirty="0"/>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79CF3C1-58F0-4B21-99F7-635FBD97CE95}" type="datetime1">
              <a:rPr lang="en-US" altLang="zh-TW" smtClean="0"/>
              <a:pPr/>
              <a:t>11/9/2011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3EBEA7-3950-43B1-9135-5CDA171094C8}" type="slidenum">
              <a:rPr lang="en-US" smtClean="0"/>
              <a:pPr/>
              <a:t>‹#›</a:t>
            </a:fld>
            <a:r>
              <a:rPr lang="en-US" smtClean="0"/>
              <a:t> / 20</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ADA5E72-4CA3-4928-8A84-14BFD147B3C0}" type="datetime1">
              <a:rPr lang="en-US" altLang="zh-TW" smtClean="0"/>
              <a:pPr/>
              <a:t>11/9/2011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3EBEA7-3950-43B1-9135-5CDA171094C8}"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276DBE9-6E14-4EFE-A987-61504B78EC3B}" type="datetime1">
              <a:rPr lang="en-US" altLang="zh-TW" smtClean="0"/>
              <a:pPr/>
              <a:t>11/9/2011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3EBEA7-3950-43B1-9135-5CDA171094C8}" type="slidenum">
              <a:rPr lang="en-US" smtClean="0"/>
              <a:pPr/>
              <a:t>‹#›</a:t>
            </a:fld>
            <a:r>
              <a:rPr lang="en-US" smtClean="0"/>
              <a:t> of 20</a:t>
            </a:r>
            <a:endParaRPr lang="en-US" dirty="0" smtClean="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75DD15-C572-45ED-86CB-F71222155297}" type="datetime1">
              <a:rPr lang="en-US" altLang="zh-TW" smtClean="0"/>
              <a:pPr/>
              <a:t>11/9/2011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3EBEA7-3950-43B1-9135-5CDA171094C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2B336BC-5959-40A3-BF06-FA7BBCD941B7}" type="datetime1">
              <a:rPr lang="en-US" altLang="zh-TW" smtClean="0"/>
              <a:pPr/>
              <a:t>11/9/2011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3EBEA7-3950-43B1-9135-5CDA171094C8}"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69802A1F-DDC0-4126-9946-00AF6A8DC386}" type="datetime1">
              <a:rPr lang="en-US" altLang="zh-TW" smtClean="0"/>
              <a:pPr/>
              <a:t>11/9/2011</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5B3EBEA7-3950-43B1-9135-5CDA171094C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4C3AC98E-91C6-4A85-9966-FE50BE216992}" type="datetime1">
              <a:rPr lang="en-US" altLang="zh-TW" smtClean="0"/>
              <a:pPr/>
              <a:t>11/9/2011</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5" y="6324600"/>
            <a:ext cx="939603" cy="426719"/>
          </a:xfrm>
          <a:prstGeom prst="rect">
            <a:avLst/>
          </a:prstGeom>
        </p:spPr>
        <p:txBody>
          <a:bodyPr vert="horz" bIns="0" rtlCol="0" anchor="b"/>
          <a:lstStyle>
            <a:lvl1pPr algn="r" eaLnBrk="1" latinLnBrk="0" hangingPunct="1">
              <a:defRPr kumimoji="0" sz="1800" baseline="0">
                <a:solidFill>
                  <a:schemeClr val="tx1">
                    <a:tint val="95000"/>
                  </a:schemeClr>
                </a:solidFill>
              </a:defRPr>
            </a:lvl1pPr>
            <a:extLst/>
          </a:lstStyle>
          <a:p>
            <a:fld id="{5B3EBEA7-3950-43B1-9135-5CDA171094C8}" type="slidenum">
              <a:rPr lang="en-US" smtClean="0"/>
              <a:pPr/>
              <a:t>‹#›</a:t>
            </a:fld>
            <a:r>
              <a:rPr lang="en-US" dirty="0" smtClean="0"/>
              <a:t> / 20</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hf hdr="0" dt="0"/>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95300" y="1981200"/>
            <a:ext cx="8496300" cy="2438400"/>
          </a:xfrm>
        </p:spPr>
        <p:txBody>
          <a:bodyPr>
            <a:noAutofit/>
          </a:bodyPr>
          <a:lstStyle/>
          <a:p>
            <a:r>
              <a:rPr lang="en-US" sz="4000" dirty="0"/>
              <a:t>High Performance Cache </a:t>
            </a:r>
            <a:r>
              <a:rPr lang="en-US" sz="4000" dirty="0" smtClean="0"/>
              <a:t>Replacement Using Re-Reference </a:t>
            </a:r>
            <a:r>
              <a:rPr lang="en-US" sz="4000" dirty="0"/>
              <a:t>Interval </a:t>
            </a:r>
            <a:r>
              <a:rPr lang="en-US" sz="4000" dirty="0" smtClean="0"/>
              <a:t>Prediction (RRIP</a:t>
            </a:r>
            <a:r>
              <a:rPr lang="en-US" sz="4000" dirty="0"/>
              <a:t>)</a:t>
            </a:r>
            <a:r>
              <a:rPr lang="en-US" sz="3600" dirty="0" smtClean="0"/>
              <a:t/>
            </a:r>
            <a:br>
              <a:rPr lang="en-US" sz="3600" dirty="0" smtClean="0"/>
            </a:br>
            <a:endParaRPr lang="en-US" sz="3600" dirty="0"/>
          </a:p>
        </p:txBody>
      </p:sp>
      <p:sp>
        <p:nvSpPr>
          <p:cNvPr id="3" name="Subtitle 2"/>
          <p:cNvSpPr>
            <a:spLocks noGrp="1"/>
          </p:cNvSpPr>
          <p:nvPr>
            <p:ph type="subTitle" idx="1"/>
          </p:nvPr>
        </p:nvSpPr>
        <p:spPr>
          <a:xfrm>
            <a:off x="533400" y="381000"/>
            <a:ext cx="8077200" cy="1499616"/>
          </a:xfrm>
        </p:spPr>
        <p:txBody>
          <a:bodyPr/>
          <a:lstStyle/>
          <a:p>
            <a:r>
              <a:rPr lang="it-IT" dirty="0"/>
              <a:t>Aamer Jaleel, Kevin B. Theobald</a:t>
            </a:r>
            <a:r>
              <a:rPr lang="it-IT" dirty="0" smtClean="0"/>
              <a:t>, </a:t>
            </a:r>
            <a:r>
              <a:rPr lang="en-US" dirty="0"/>
              <a:t>Simon C. Steely Jr. , Joel </a:t>
            </a:r>
            <a:r>
              <a:rPr lang="en-US" dirty="0" err="1"/>
              <a:t>Emer</a:t>
            </a:r>
            <a:endParaRPr lang="en-US" dirty="0"/>
          </a:p>
          <a:p>
            <a:r>
              <a:rPr lang="en-US" dirty="0"/>
              <a:t>Intel </a:t>
            </a:r>
            <a:r>
              <a:rPr lang="en-US" dirty="0" smtClean="0"/>
              <a:t>Corporation</a:t>
            </a:r>
            <a:endParaRPr lang="en-US" dirty="0"/>
          </a:p>
        </p:txBody>
      </p:sp>
      <p:sp>
        <p:nvSpPr>
          <p:cNvPr id="7" name="Slide Number Placeholder 6"/>
          <p:cNvSpPr>
            <a:spLocks noGrp="1"/>
          </p:cNvSpPr>
          <p:nvPr>
            <p:ph type="sldNum" sz="quarter" idx="12"/>
          </p:nvPr>
        </p:nvSpPr>
        <p:spPr/>
        <p:txBody>
          <a:bodyPr/>
          <a:lstStyle/>
          <a:p>
            <a:fld id="{5B3EBEA7-3950-43B1-9135-5CDA171094C8}" type="slidenum">
              <a:rPr lang="en-US" smtClean="0"/>
              <a:pPr/>
              <a:t>1</a:t>
            </a:fld>
            <a:r>
              <a:rPr lang="en-US" smtClean="0"/>
              <a:t> / 20</a:t>
            </a:r>
            <a:endParaRPr lang="en-US" dirty="0"/>
          </a:p>
        </p:txBody>
      </p:sp>
      <p:sp>
        <p:nvSpPr>
          <p:cNvPr id="8" name="Subtitle 2"/>
          <p:cNvSpPr txBox="1">
            <a:spLocks/>
          </p:cNvSpPr>
          <p:nvPr/>
        </p:nvSpPr>
        <p:spPr>
          <a:xfrm>
            <a:off x="533400" y="3962400"/>
            <a:ext cx="8458200" cy="1066800"/>
          </a:xfrm>
          <a:prstGeom prst="rect">
            <a:avLst/>
          </a:prstGeom>
        </p:spPr>
        <p:txBody>
          <a:bodyPr vert="horz" lIns="118872" tIns="0" rIns="45720" bIns="0" rtlCol="0" anchor="b">
            <a:normAutofit fontScale="92500"/>
          </a:bodyPr>
          <a:lstStyle>
            <a:lvl1pPr marL="0" indent="0" algn="l" rtl="0" eaLnBrk="1" latinLnBrk="0" hangingPunct="1">
              <a:spcBef>
                <a:spcPts val="0"/>
              </a:spcBef>
              <a:buClr>
                <a:schemeClr val="accent1"/>
              </a:buClr>
              <a:buSzPct val="80000"/>
              <a:buFont typeface="Wingdings 2"/>
              <a:buNone/>
              <a:defRPr kumimoji="0" sz="2000" kern="1200">
                <a:solidFill>
                  <a:srgbClr val="FFFFFF"/>
                </a:solidFill>
                <a:latin typeface="+mn-lt"/>
                <a:ea typeface="+mn-ea"/>
                <a:cs typeface="+mn-cs"/>
              </a:defRPr>
            </a:lvl1pPr>
            <a:lvl2pPr marL="457200" indent="0" algn="ctr" rtl="0" eaLnBrk="1" latinLnBrk="0" hangingPunct="1">
              <a:spcBef>
                <a:spcPct val="20000"/>
              </a:spcBef>
              <a:buClr>
                <a:schemeClr val="accent2"/>
              </a:buClr>
              <a:buSzPct val="90000"/>
              <a:buFont typeface="Wingdings"/>
              <a:buNone/>
              <a:defRPr kumimoji="0" sz="2800" kern="1200">
                <a:solidFill>
                  <a:schemeClr val="tx1">
                    <a:tint val="75000"/>
                  </a:schemeClr>
                </a:solidFill>
                <a:latin typeface="+mn-lt"/>
                <a:ea typeface="+mn-ea"/>
                <a:cs typeface="+mn-cs"/>
              </a:defRPr>
            </a:lvl2pPr>
            <a:lvl3pPr marL="914400" indent="0" algn="ctr" rtl="0" eaLnBrk="1" latinLnBrk="0" hangingPunct="1">
              <a:spcBef>
                <a:spcPct val="20000"/>
              </a:spcBef>
              <a:buClr>
                <a:schemeClr val="accent3"/>
              </a:buClr>
              <a:buFont typeface="Arial"/>
              <a:buNone/>
              <a:defRPr kumimoji="0" sz="2400" kern="1200">
                <a:solidFill>
                  <a:schemeClr val="tx1">
                    <a:tint val="75000"/>
                  </a:schemeClr>
                </a:solidFill>
                <a:latin typeface="+mn-lt"/>
                <a:ea typeface="+mn-ea"/>
                <a:cs typeface="+mn-cs"/>
              </a:defRPr>
            </a:lvl3pPr>
            <a:lvl4pPr marL="1371600" indent="0" algn="ctr" rtl="0" eaLnBrk="1" latinLnBrk="0" hangingPunct="1">
              <a:spcBef>
                <a:spcPct val="20000"/>
              </a:spcBef>
              <a:buClr>
                <a:schemeClr val="accent4"/>
              </a:buClr>
              <a:buFont typeface="Arial"/>
              <a:buNone/>
              <a:defRPr kumimoji="0" sz="2000" kern="1200">
                <a:solidFill>
                  <a:schemeClr val="tx1">
                    <a:tint val="75000"/>
                  </a:schemeClr>
                </a:solidFill>
                <a:latin typeface="+mn-lt"/>
                <a:ea typeface="+mn-ea"/>
                <a:cs typeface="+mn-cs"/>
              </a:defRPr>
            </a:lvl4pPr>
            <a:lvl5pPr marL="1828800" indent="0" algn="ctr" rtl="0" eaLnBrk="1" latinLnBrk="0" hangingPunct="1">
              <a:spcBef>
                <a:spcPct val="20000"/>
              </a:spcBef>
              <a:buClr>
                <a:schemeClr val="accent5"/>
              </a:buClr>
              <a:buFont typeface="Wingdings 3"/>
              <a:buNone/>
              <a:defRPr kumimoji="0" lang="en-US" sz="2000" kern="1200">
                <a:solidFill>
                  <a:schemeClr val="tx1">
                    <a:tint val="75000"/>
                  </a:schemeClr>
                </a:solidFill>
                <a:latin typeface="+mn-lt"/>
                <a:ea typeface="+mn-ea"/>
                <a:cs typeface="+mn-cs"/>
              </a:defRPr>
            </a:lvl5pPr>
            <a:lvl6pPr marL="2286000" indent="0" algn="ctr" rtl="0" eaLnBrk="1" latinLnBrk="0" hangingPunct="1">
              <a:spcBef>
                <a:spcPct val="20000"/>
              </a:spcBef>
              <a:buClr>
                <a:schemeClr val="accent6"/>
              </a:buClr>
              <a:buSzPct val="100000"/>
              <a:buFont typeface="Wingdings 2"/>
              <a:buNone/>
              <a:defRPr kumimoji="0" sz="2000" kern="1200">
                <a:solidFill>
                  <a:schemeClr val="tx1">
                    <a:tint val="75000"/>
                  </a:schemeClr>
                </a:solidFill>
                <a:latin typeface="+mn-lt"/>
                <a:ea typeface="+mn-ea"/>
                <a:cs typeface="+mn-cs"/>
              </a:defRPr>
            </a:lvl6pPr>
            <a:lvl7pPr marL="2743200" indent="0" algn="ctr" rtl="0" eaLnBrk="1" latinLnBrk="0" hangingPunct="1">
              <a:spcBef>
                <a:spcPct val="20000"/>
              </a:spcBef>
              <a:buClr>
                <a:schemeClr val="accent1"/>
              </a:buClr>
              <a:buSzPct val="100000"/>
              <a:buFont typeface="Wingdings 2"/>
              <a:buNone/>
              <a:defRPr kumimoji="0" sz="1800" kern="1200">
                <a:solidFill>
                  <a:schemeClr val="tx1">
                    <a:tint val="75000"/>
                  </a:schemeClr>
                </a:solidFill>
                <a:latin typeface="+mn-lt"/>
                <a:ea typeface="+mn-ea"/>
                <a:cs typeface="+mn-cs"/>
              </a:defRPr>
            </a:lvl7pPr>
            <a:lvl8pPr marL="3200400" indent="0" algn="ctr" rtl="0" eaLnBrk="1" latinLnBrk="0" hangingPunct="1">
              <a:spcBef>
                <a:spcPct val="20000"/>
              </a:spcBef>
              <a:buClr>
                <a:schemeClr val="accent2"/>
              </a:buClr>
              <a:buFont typeface="Wingdings 2" pitchFamily="18" charset="2"/>
              <a:buNone/>
              <a:defRPr kumimoji="0" sz="1800" kern="1200">
                <a:solidFill>
                  <a:schemeClr val="tx1">
                    <a:tint val="75000"/>
                  </a:schemeClr>
                </a:solidFill>
                <a:latin typeface="+mn-lt"/>
                <a:ea typeface="+mn-ea"/>
                <a:cs typeface="+mn-cs"/>
              </a:defRPr>
            </a:lvl8pPr>
            <a:lvl9pPr marL="3657600" indent="0" algn="ctr" rtl="0" eaLnBrk="1" latinLnBrk="0" hangingPunct="1">
              <a:spcBef>
                <a:spcPct val="20000"/>
              </a:spcBef>
              <a:buClr>
                <a:schemeClr val="accent3"/>
              </a:buClr>
              <a:buFont typeface="Wingdings 2" pitchFamily="18" charset="2"/>
              <a:buNone/>
              <a:defRPr kumimoji="0" sz="1800" kern="1200" baseline="0">
                <a:solidFill>
                  <a:schemeClr val="tx1">
                    <a:tint val="75000"/>
                  </a:schemeClr>
                </a:solidFill>
                <a:latin typeface="+mn-lt"/>
                <a:ea typeface="+mn-ea"/>
                <a:cs typeface="+mn-cs"/>
              </a:defRPr>
            </a:lvl9pPr>
            <a:extLst/>
          </a:lstStyle>
          <a:p>
            <a:endParaRPr lang="fr-FR" i="1" dirty="0" smtClean="0">
              <a:solidFill>
                <a:schemeClr val="bg1">
                  <a:lumMod val="50000"/>
                  <a:lumOff val="50000"/>
                </a:schemeClr>
              </a:solidFill>
            </a:endParaRPr>
          </a:p>
          <a:p>
            <a:r>
              <a:rPr lang="en-US" i="1" dirty="0">
                <a:solidFill>
                  <a:schemeClr val="bg1">
                    <a:lumMod val="50000"/>
                    <a:lumOff val="50000"/>
                  </a:schemeClr>
                </a:solidFill>
              </a:rPr>
              <a:t>The ACM IEEE International Symposium on Computer Architecture </a:t>
            </a:r>
            <a:r>
              <a:rPr lang="en-US" i="1" dirty="0" smtClean="0">
                <a:solidFill>
                  <a:schemeClr val="bg1">
                    <a:lumMod val="50000"/>
                    <a:lumOff val="50000"/>
                  </a:schemeClr>
                </a:solidFill>
              </a:rPr>
              <a:t>(ISCA) conference,</a:t>
            </a:r>
            <a:endParaRPr lang="fr-FR" i="1" dirty="0">
              <a:solidFill>
                <a:schemeClr val="bg1">
                  <a:lumMod val="50000"/>
                  <a:lumOff val="50000"/>
                </a:schemeClr>
              </a:solidFill>
            </a:endParaRPr>
          </a:p>
          <a:p>
            <a:r>
              <a:rPr lang="fr-FR" i="1" dirty="0" err="1" smtClean="0">
                <a:solidFill>
                  <a:schemeClr val="bg1">
                    <a:lumMod val="50000"/>
                    <a:lumOff val="50000"/>
                  </a:schemeClr>
                </a:solidFill>
              </a:rPr>
              <a:t>June</a:t>
            </a:r>
            <a:r>
              <a:rPr lang="fr-FR" i="1" dirty="0" smtClean="0">
                <a:solidFill>
                  <a:schemeClr val="bg1">
                    <a:lumMod val="50000"/>
                    <a:lumOff val="50000"/>
                  </a:schemeClr>
                </a:solidFill>
              </a:rPr>
              <a:t> </a:t>
            </a:r>
            <a:r>
              <a:rPr lang="fr-FR" i="1" dirty="0">
                <a:solidFill>
                  <a:schemeClr val="bg1">
                    <a:lumMod val="50000"/>
                    <a:lumOff val="50000"/>
                  </a:schemeClr>
                </a:solidFill>
              </a:rPr>
              <a:t>19–23, 2010, Saint-Malo, France.</a:t>
            </a:r>
            <a:endParaRPr lang="en-US" dirty="0">
              <a:solidFill>
                <a:schemeClr val="bg1">
                  <a:lumMod val="50000"/>
                  <a:lumOff val="50000"/>
                </a:schemeClr>
              </a:solidFill>
            </a:endParaRPr>
          </a:p>
        </p:txBody>
      </p:sp>
      <p:sp>
        <p:nvSpPr>
          <p:cNvPr id="9" name="Subtitle 2"/>
          <p:cNvSpPr txBox="1">
            <a:spLocks/>
          </p:cNvSpPr>
          <p:nvPr/>
        </p:nvSpPr>
        <p:spPr>
          <a:xfrm>
            <a:off x="4724400" y="5181600"/>
            <a:ext cx="4419600" cy="1295400"/>
          </a:xfrm>
          <a:prstGeom prst="rect">
            <a:avLst/>
          </a:prstGeom>
        </p:spPr>
        <p:txBody>
          <a:bodyPr vert="horz" lIns="118872" tIns="0" rIns="45720" bIns="0" rtlCol="0" anchor="b">
            <a:normAutofit/>
          </a:bodyPr>
          <a:lstStyle>
            <a:lvl1pPr marL="0" indent="0" algn="l" rtl="0" eaLnBrk="1" latinLnBrk="0" hangingPunct="1">
              <a:spcBef>
                <a:spcPts val="0"/>
              </a:spcBef>
              <a:buClr>
                <a:schemeClr val="accent1"/>
              </a:buClr>
              <a:buSzPct val="80000"/>
              <a:buFont typeface="Wingdings 2"/>
              <a:buNone/>
              <a:defRPr kumimoji="0" sz="2000" kern="1200">
                <a:solidFill>
                  <a:srgbClr val="FFFFFF"/>
                </a:solidFill>
                <a:latin typeface="+mn-lt"/>
                <a:ea typeface="+mn-ea"/>
                <a:cs typeface="+mn-cs"/>
              </a:defRPr>
            </a:lvl1pPr>
            <a:lvl2pPr marL="457200" indent="0" algn="ctr" rtl="0" eaLnBrk="1" latinLnBrk="0" hangingPunct="1">
              <a:spcBef>
                <a:spcPct val="20000"/>
              </a:spcBef>
              <a:buClr>
                <a:schemeClr val="accent2"/>
              </a:buClr>
              <a:buSzPct val="90000"/>
              <a:buFont typeface="Wingdings"/>
              <a:buNone/>
              <a:defRPr kumimoji="0" sz="2800" kern="1200">
                <a:solidFill>
                  <a:schemeClr val="tx1">
                    <a:tint val="75000"/>
                  </a:schemeClr>
                </a:solidFill>
                <a:latin typeface="+mn-lt"/>
                <a:ea typeface="+mn-ea"/>
                <a:cs typeface="+mn-cs"/>
              </a:defRPr>
            </a:lvl2pPr>
            <a:lvl3pPr marL="914400" indent="0" algn="ctr" rtl="0" eaLnBrk="1" latinLnBrk="0" hangingPunct="1">
              <a:spcBef>
                <a:spcPct val="20000"/>
              </a:spcBef>
              <a:buClr>
                <a:schemeClr val="accent3"/>
              </a:buClr>
              <a:buFont typeface="Arial"/>
              <a:buNone/>
              <a:defRPr kumimoji="0" sz="2400" kern="1200">
                <a:solidFill>
                  <a:schemeClr val="tx1">
                    <a:tint val="75000"/>
                  </a:schemeClr>
                </a:solidFill>
                <a:latin typeface="+mn-lt"/>
                <a:ea typeface="+mn-ea"/>
                <a:cs typeface="+mn-cs"/>
              </a:defRPr>
            </a:lvl3pPr>
            <a:lvl4pPr marL="1371600" indent="0" algn="ctr" rtl="0" eaLnBrk="1" latinLnBrk="0" hangingPunct="1">
              <a:spcBef>
                <a:spcPct val="20000"/>
              </a:spcBef>
              <a:buClr>
                <a:schemeClr val="accent4"/>
              </a:buClr>
              <a:buFont typeface="Arial"/>
              <a:buNone/>
              <a:defRPr kumimoji="0" sz="2000" kern="1200">
                <a:solidFill>
                  <a:schemeClr val="tx1">
                    <a:tint val="75000"/>
                  </a:schemeClr>
                </a:solidFill>
                <a:latin typeface="+mn-lt"/>
                <a:ea typeface="+mn-ea"/>
                <a:cs typeface="+mn-cs"/>
              </a:defRPr>
            </a:lvl4pPr>
            <a:lvl5pPr marL="1828800" indent="0" algn="ctr" rtl="0" eaLnBrk="1" latinLnBrk="0" hangingPunct="1">
              <a:spcBef>
                <a:spcPct val="20000"/>
              </a:spcBef>
              <a:buClr>
                <a:schemeClr val="accent5"/>
              </a:buClr>
              <a:buFont typeface="Wingdings 3"/>
              <a:buNone/>
              <a:defRPr kumimoji="0" lang="en-US" sz="2000" kern="1200">
                <a:solidFill>
                  <a:schemeClr val="tx1">
                    <a:tint val="75000"/>
                  </a:schemeClr>
                </a:solidFill>
                <a:latin typeface="+mn-lt"/>
                <a:ea typeface="+mn-ea"/>
                <a:cs typeface="+mn-cs"/>
              </a:defRPr>
            </a:lvl5pPr>
            <a:lvl6pPr marL="2286000" indent="0" algn="ctr" rtl="0" eaLnBrk="1" latinLnBrk="0" hangingPunct="1">
              <a:spcBef>
                <a:spcPct val="20000"/>
              </a:spcBef>
              <a:buClr>
                <a:schemeClr val="accent6"/>
              </a:buClr>
              <a:buSzPct val="100000"/>
              <a:buFont typeface="Wingdings 2"/>
              <a:buNone/>
              <a:defRPr kumimoji="0" sz="2000" kern="1200">
                <a:solidFill>
                  <a:schemeClr val="tx1">
                    <a:tint val="75000"/>
                  </a:schemeClr>
                </a:solidFill>
                <a:latin typeface="+mn-lt"/>
                <a:ea typeface="+mn-ea"/>
                <a:cs typeface="+mn-cs"/>
              </a:defRPr>
            </a:lvl6pPr>
            <a:lvl7pPr marL="2743200" indent="0" algn="ctr" rtl="0" eaLnBrk="1" latinLnBrk="0" hangingPunct="1">
              <a:spcBef>
                <a:spcPct val="20000"/>
              </a:spcBef>
              <a:buClr>
                <a:schemeClr val="accent1"/>
              </a:buClr>
              <a:buSzPct val="100000"/>
              <a:buFont typeface="Wingdings 2"/>
              <a:buNone/>
              <a:defRPr kumimoji="0" sz="1800" kern="1200">
                <a:solidFill>
                  <a:schemeClr val="tx1">
                    <a:tint val="75000"/>
                  </a:schemeClr>
                </a:solidFill>
                <a:latin typeface="+mn-lt"/>
                <a:ea typeface="+mn-ea"/>
                <a:cs typeface="+mn-cs"/>
              </a:defRPr>
            </a:lvl7pPr>
            <a:lvl8pPr marL="3200400" indent="0" algn="ctr" rtl="0" eaLnBrk="1" latinLnBrk="0" hangingPunct="1">
              <a:spcBef>
                <a:spcPct val="20000"/>
              </a:spcBef>
              <a:buClr>
                <a:schemeClr val="accent2"/>
              </a:buClr>
              <a:buFont typeface="Wingdings 2" pitchFamily="18" charset="2"/>
              <a:buNone/>
              <a:defRPr kumimoji="0" sz="1800" kern="1200">
                <a:solidFill>
                  <a:schemeClr val="tx1">
                    <a:tint val="75000"/>
                  </a:schemeClr>
                </a:solidFill>
                <a:latin typeface="+mn-lt"/>
                <a:ea typeface="+mn-ea"/>
                <a:cs typeface="+mn-cs"/>
              </a:defRPr>
            </a:lvl8pPr>
            <a:lvl9pPr marL="3657600" indent="0" algn="ctr" rtl="0" eaLnBrk="1" latinLnBrk="0" hangingPunct="1">
              <a:spcBef>
                <a:spcPct val="20000"/>
              </a:spcBef>
              <a:buClr>
                <a:schemeClr val="accent3"/>
              </a:buClr>
              <a:buFont typeface="Wingdings 2" pitchFamily="18" charset="2"/>
              <a:buNone/>
              <a:defRPr kumimoji="0" sz="1800" kern="1200" baseline="0">
                <a:solidFill>
                  <a:schemeClr val="tx1">
                    <a:tint val="75000"/>
                  </a:schemeClr>
                </a:solidFill>
                <a:latin typeface="+mn-lt"/>
                <a:ea typeface="+mn-ea"/>
                <a:cs typeface="+mn-cs"/>
              </a:defRPr>
            </a:lvl9pPr>
            <a:extLst/>
          </a:lstStyle>
          <a:p>
            <a:r>
              <a:rPr lang="en-US" altLang="zh-TW" sz="2400" dirty="0"/>
              <a:t>Chien-Chih(Paul) Chao</a:t>
            </a:r>
          </a:p>
          <a:p>
            <a:r>
              <a:rPr lang="en-US" altLang="zh-TW" sz="2400" dirty="0"/>
              <a:t>Chih-Chiang(Michael) Chang</a:t>
            </a:r>
          </a:p>
          <a:p>
            <a:r>
              <a:rPr lang="en-US" altLang="zh-TW" sz="2400" dirty="0"/>
              <a:t>Instructor: Dr. Ann Gordon-Ross</a:t>
            </a:r>
            <a:endParaRPr lang="zh-TW" altLang="en-US" sz="2400" dirty="0"/>
          </a:p>
        </p:txBody>
      </p:sp>
      <p:sp>
        <p:nvSpPr>
          <p:cNvPr id="10" name="頁尾版面配置區 9"/>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410438558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Cache Access </a:t>
            </a:r>
            <a:r>
              <a:rPr lang="en-US" dirty="0" smtClean="0"/>
              <a:t>Patterns (cont.)</a:t>
            </a:r>
            <a:endParaRPr lang="en-US" dirty="0"/>
          </a:p>
        </p:txBody>
      </p:sp>
      <p:sp>
        <p:nvSpPr>
          <p:cNvPr id="3" name="Content Placeholder 2"/>
          <p:cNvSpPr>
            <a:spLocks noGrp="1"/>
          </p:cNvSpPr>
          <p:nvPr>
            <p:ph idx="1"/>
          </p:nvPr>
        </p:nvSpPr>
        <p:spPr/>
        <p:txBody>
          <a:bodyPr/>
          <a:lstStyle/>
          <a:p>
            <a:r>
              <a:rPr lang="en-US" b="1" dirty="0"/>
              <a:t>Thrashing Access Pattern</a:t>
            </a:r>
          </a:p>
        </p:txBody>
      </p:sp>
      <p:pic>
        <p:nvPicPr>
          <p:cNvPr id="2050"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829666" y="2667000"/>
            <a:ext cx="5256934" cy="101449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363265" y="3837709"/>
            <a:ext cx="4114800" cy="251760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89611E-DFF4-4C47-BC2C-0C0F18BFA5DE}" type="slidenum">
              <a:rPr lang="en-US" smtClean="0"/>
              <a:pPr/>
              <a:t>10</a:t>
            </a:fld>
            <a:endParaRPr lang="en-US"/>
          </a:p>
        </p:txBody>
      </p:sp>
    </p:spTree>
    <p:extLst>
      <p:ext uri="{BB962C8B-B14F-4D97-AF65-F5344CB8AC3E}">
        <p14:creationId xmlns="" xmlns:p14="http://schemas.microsoft.com/office/powerpoint/2010/main" val="30980197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Cache Access </a:t>
            </a:r>
            <a:r>
              <a:rPr lang="en-US" dirty="0" smtClean="0"/>
              <a:t>Patterns (cont.)</a:t>
            </a:r>
            <a:endParaRPr lang="en-US" dirty="0"/>
          </a:p>
        </p:txBody>
      </p:sp>
      <p:sp>
        <p:nvSpPr>
          <p:cNvPr id="3" name="Content Placeholder 2"/>
          <p:cNvSpPr>
            <a:spLocks noGrp="1"/>
          </p:cNvSpPr>
          <p:nvPr>
            <p:ph idx="1"/>
          </p:nvPr>
        </p:nvSpPr>
        <p:spPr/>
        <p:txBody>
          <a:bodyPr/>
          <a:lstStyle/>
          <a:p>
            <a:r>
              <a:rPr lang="en-US" b="1" dirty="0"/>
              <a:t>Streaming Access Pattern</a:t>
            </a:r>
          </a:p>
        </p:txBody>
      </p:sp>
      <p:pic>
        <p:nvPicPr>
          <p:cNvPr id="3074"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817370" y="2743200"/>
            <a:ext cx="5193030" cy="129287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6"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363265" y="4036070"/>
            <a:ext cx="4114800" cy="251760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89611E-DFF4-4C47-BC2C-0C0F18BFA5DE}" type="slidenum">
              <a:rPr lang="en-US" smtClean="0"/>
              <a:pPr/>
              <a:t>11</a:t>
            </a:fld>
            <a:endParaRPr lang="en-US"/>
          </a:p>
        </p:txBody>
      </p:sp>
    </p:spTree>
    <p:extLst>
      <p:ext uri="{BB962C8B-B14F-4D97-AF65-F5344CB8AC3E}">
        <p14:creationId xmlns="" xmlns:p14="http://schemas.microsoft.com/office/powerpoint/2010/main" val="17084383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Cache Access </a:t>
            </a:r>
            <a:r>
              <a:rPr lang="en-US" dirty="0" smtClean="0"/>
              <a:t>Patterns (cont.)</a:t>
            </a:r>
            <a:endParaRPr lang="en-US" dirty="0"/>
          </a:p>
        </p:txBody>
      </p:sp>
      <p:sp>
        <p:nvSpPr>
          <p:cNvPr id="3" name="Content Placeholder 2"/>
          <p:cNvSpPr>
            <a:spLocks noGrp="1"/>
          </p:cNvSpPr>
          <p:nvPr>
            <p:ph idx="1"/>
          </p:nvPr>
        </p:nvSpPr>
        <p:spPr/>
        <p:txBody>
          <a:bodyPr/>
          <a:lstStyle/>
          <a:p>
            <a:r>
              <a:rPr lang="en-US" b="1" dirty="0"/>
              <a:t>Mixed Access Pattern</a:t>
            </a:r>
            <a:endParaRPr lang="en-US" dirty="0"/>
          </a:p>
        </p:txBody>
      </p:sp>
      <p:pic>
        <p:nvPicPr>
          <p:cNvPr id="3076" name="Picture 4"/>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04800" y="2514600"/>
            <a:ext cx="5630622" cy="121310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3077"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5942349" y="2514600"/>
            <a:ext cx="3143250" cy="4191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89611E-DFF4-4C47-BC2C-0C0F18BFA5DE}" type="slidenum">
              <a:rPr lang="en-US" smtClean="0"/>
              <a:pPr/>
              <a:t>12</a:t>
            </a:fld>
            <a:endParaRPr lang="en-US"/>
          </a:p>
        </p:txBody>
      </p:sp>
    </p:spTree>
    <p:extLst>
      <p:ext uri="{BB962C8B-B14F-4D97-AF65-F5344CB8AC3E}">
        <p14:creationId xmlns="" xmlns:p14="http://schemas.microsoft.com/office/powerpoint/2010/main" val="11191668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LRU / LFU Replacement Policy</a:t>
            </a:r>
            <a:endParaRPr lang="en-US" dirty="0"/>
          </a:p>
        </p:txBody>
      </p:sp>
      <p:sp>
        <p:nvSpPr>
          <p:cNvPr id="3" name="Content Placeholder 2"/>
          <p:cNvSpPr>
            <a:spLocks noGrp="1"/>
          </p:cNvSpPr>
          <p:nvPr>
            <p:ph idx="1"/>
          </p:nvPr>
        </p:nvSpPr>
        <p:spPr>
          <a:xfrm>
            <a:off x="228600" y="1828800"/>
            <a:ext cx="4572000" cy="4625609"/>
          </a:xfrm>
        </p:spPr>
        <p:txBody>
          <a:bodyPr>
            <a:normAutofit/>
          </a:bodyPr>
          <a:lstStyle/>
          <a:p>
            <a:r>
              <a:rPr lang="en-US" sz="2800" dirty="0" smtClean="0"/>
              <a:t>Least Frequently Used(LFU)</a:t>
            </a:r>
          </a:p>
          <a:p>
            <a:pPr lvl="1"/>
            <a:r>
              <a:rPr lang="en-US" sz="2400" dirty="0" smtClean="0"/>
              <a:t>frequently </a:t>
            </a:r>
            <a:r>
              <a:rPr lang="en-US" sz="2400" dirty="0"/>
              <a:t>accessed </a:t>
            </a:r>
            <a:r>
              <a:rPr lang="en-US" sz="2400" dirty="0" smtClean="0"/>
              <a:t>: </a:t>
            </a:r>
            <a:r>
              <a:rPr lang="en-US" sz="2400" i="1" dirty="0" smtClean="0"/>
              <a:t>near-immediate </a:t>
            </a:r>
            <a:r>
              <a:rPr lang="en-US" sz="2400" dirty="0"/>
              <a:t>future </a:t>
            </a:r>
            <a:endParaRPr lang="en-US" sz="2400" dirty="0" smtClean="0"/>
          </a:p>
          <a:p>
            <a:pPr lvl="1"/>
            <a:r>
              <a:rPr lang="en-US" sz="2400" dirty="0" smtClean="0"/>
              <a:t>infrequently </a:t>
            </a:r>
            <a:r>
              <a:rPr lang="en-US" sz="2400" dirty="0"/>
              <a:t>accessed </a:t>
            </a:r>
            <a:r>
              <a:rPr lang="en-US" sz="2400" dirty="0" smtClean="0"/>
              <a:t>: </a:t>
            </a:r>
            <a:r>
              <a:rPr lang="en-US" sz="2400" i="1" dirty="0"/>
              <a:t>distant </a:t>
            </a:r>
            <a:r>
              <a:rPr lang="en-US" sz="2400" dirty="0"/>
              <a:t>future</a:t>
            </a:r>
            <a:r>
              <a:rPr lang="en-US" sz="2400" dirty="0" smtClean="0"/>
              <a:t> </a:t>
            </a:r>
          </a:p>
          <a:p>
            <a:pPr lvl="1"/>
            <a:r>
              <a:rPr lang="en-US" sz="2400" dirty="0" smtClean="0"/>
              <a:t>Measured by counter</a:t>
            </a:r>
          </a:p>
          <a:p>
            <a:r>
              <a:rPr lang="en-US" dirty="0" smtClean="0"/>
              <a:t>Features:</a:t>
            </a:r>
          </a:p>
          <a:p>
            <a:pPr lvl="1"/>
            <a:r>
              <a:rPr lang="en-US" dirty="0" smtClean="0"/>
              <a:t>DIP: </a:t>
            </a:r>
            <a:r>
              <a:rPr lang="en-US" u="sng" dirty="0" smtClean="0"/>
              <a:t>Thrash-resistant</a:t>
            </a:r>
          </a:p>
          <a:p>
            <a:pPr lvl="1"/>
            <a:r>
              <a:rPr lang="en-US" dirty="0" smtClean="0"/>
              <a:t>LRU/LFU: </a:t>
            </a:r>
            <a:r>
              <a:rPr lang="en-US" u="sng" dirty="0" smtClean="0"/>
              <a:t>Scan-resistant</a:t>
            </a:r>
            <a:endParaRPr lang="en-US" u="sng"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89611E-DFF4-4C47-BC2C-0C0F18BFA5DE}" type="slidenum">
              <a:rPr lang="en-US" smtClean="0"/>
              <a:pPr/>
              <a:t>13</a:t>
            </a:fld>
            <a:endParaRPr lang="en-US"/>
          </a:p>
        </p:txBody>
      </p:sp>
      <p:pic>
        <p:nvPicPr>
          <p:cNvPr id="10242"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4419600" y="2209800"/>
            <a:ext cx="4581525" cy="38195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2622674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Comparison of </a:t>
            </a:r>
            <a:r>
              <a:rPr lang="en-US" dirty="0" smtClean="0"/>
              <a:t/>
            </a:r>
            <a:br>
              <a:rPr lang="en-US" dirty="0" smtClean="0"/>
            </a:br>
            <a:r>
              <a:rPr lang="en-US" dirty="0" smtClean="0"/>
              <a:t>DIP </a:t>
            </a:r>
            <a:r>
              <a:rPr lang="en-US" dirty="0"/>
              <a:t>and Hybrid(LRU/LFU)</a:t>
            </a:r>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89611E-DFF4-4C47-BC2C-0C0F18BFA5DE}" type="slidenum">
              <a:rPr lang="en-US" smtClean="0"/>
              <a:pPr/>
              <a:t>14</a:t>
            </a:fld>
            <a:endParaRPr lang="en-US"/>
          </a:p>
        </p:txBody>
      </p:sp>
      <p:pic>
        <p:nvPicPr>
          <p:cNvPr id="9218"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60218" y="1543014"/>
            <a:ext cx="8305800" cy="529420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6155535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Re-Reference </a:t>
            </a:r>
            <a:r>
              <a:rPr lang="en-US" dirty="0" err="1" smtClean="0"/>
              <a:t>Intervall</a:t>
            </a:r>
            <a:r>
              <a:rPr lang="en-US" dirty="0" smtClean="0"/>
              <a:t> Prediction</a:t>
            </a:r>
            <a:endParaRPr lang="en-US" dirty="0"/>
          </a:p>
        </p:txBody>
      </p:sp>
      <p:sp>
        <p:nvSpPr>
          <p:cNvPr id="3" name="Content Placeholder 2"/>
          <p:cNvSpPr>
            <a:spLocks noGrp="1"/>
          </p:cNvSpPr>
          <p:nvPr>
            <p:ph idx="1"/>
          </p:nvPr>
        </p:nvSpPr>
        <p:spPr/>
        <p:txBody>
          <a:bodyPr/>
          <a:lstStyle/>
          <a:p>
            <a:r>
              <a:rPr lang="en-US" dirty="0" smtClean="0"/>
              <a:t>Not Recently Used (NRC) replacement policy</a:t>
            </a:r>
          </a:p>
          <a:p>
            <a:r>
              <a:rPr lang="en-US" dirty="0" smtClean="0"/>
              <a:t>Static RRIP</a:t>
            </a:r>
          </a:p>
          <a:p>
            <a:pPr lvl="1"/>
            <a:r>
              <a:rPr lang="en-US" dirty="0" smtClean="0"/>
              <a:t>SRRIP with Hit priority</a:t>
            </a:r>
          </a:p>
          <a:p>
            <a:pPr lvl="1"/>
            <a:r>
              <a:rPr lang="en-US" dirty="0" smtClean="0"/>
              <a:t>SRRIP with Frequency priority </a:t>
            </a:r>
          </a:p>
          <a:p>
            <a:r>
              <a:rPr lang="en-US" dirty="0" smtClean="0"/>
              <a:t>Dynamic RRIP</a:t>
            </a:r>
          </a:p>
          <a:p>
            <a:r>
              <a:rPr lang="en-US" dirty="0" smtClean="0"/>
              <a:t>Behavior for a Mixed Access Pattern</a:t>
            </a:r>
            <a:endParaRPr lang="en-US" dirty="0" smtClean="0"/>
          </a:p>
          <a:p>
            <a:r>
              <a:rPr lang="en-US" dirty="0" smtClean="0"/>
              <a:t>Experimental methodology and Results</a:t>
            </a:r>
          </a:p>
          <a:p>
            <a:pPr lvl="1"/>
            <a:r>
              <a:rPr lang="en-US" dirty="0" smtClean="0"/>
              <a:t>Simulator</a:t>
            </a:r>
          </a:p>
          <a:p>
            <a:pPr lvl="1"/>
            <a:r>
              <a:rPr lang="en-US" dirty="0" smtClean="0"/>
              <a:t>Benchmark</a:t>
            </a:r>
            <a:endParaRPr lang="en-US" dirty="0" smtClean="0"/>
          </a:p>
          <a:p>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3EBEA7-3950-43B1-9135-5CDA171094C8}" type="slidenum">
              <a:rPr lang="en-US" smtClean="0"/>
              <a:pPr/>
              <a:t>15</a:t>
            </a:fld>
            <a:r>
              <a:rPr lang="en-US" smtClean="0"/>
              <a:t> / 20</a:t>
            </a:r>
            <a:endParaRPr lang="en-US" dirty="0"/>
          </a:p>
        </p:txBody>
      </p:sp>
    </p:spTree>
    <p:extLst>
      <p:ext uri="{BB962C8B-B14F-4D97-AF65-F5344CB8AC3E}">
        <p14:creationId xmlns:p14="http://schemas.microsoft.com/office/powerpoint/2010/main" xmlns="" val="34337125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NRC </a:t>
            </a:r>
            <a:r>
              <a:rPr lang="en-US" altLang="zh-TW" dirty="0" smtClean="0"/>
              <a:t>replacement policy</a:t>
            </a:r>
            <a:endParaRPr lang="zh-TW" altLang="en-US" dirty="0"/>
          </a:p>
        </p:txBody>
      </p:sp>
      <p:sp>
        <p:nvSpPr>
          <p:cNvPr id="3" name="內容版面配置區 2"/>
          <p:cNvSpPr>
            <a:spLocks noGrp="1"/>
          </p:cNvSpPr>
          <p:nvPr>
            <p:ph idx="1"/>
          </p:nvPr>
        </p:nvSpPr>
        <p:spPr/>
        <p:txBody>
          <a:bodyPr/>
          <a:lstStyle/>
          <a:p>
            <a:r>
              <a:rPr lang="en-US" altLang="zh-TW" dirty="0" smtClean="0"/>
              <a:t>Motivation</a:t>
            </a:r>
          </a:p>
          <a:p>
            <a:pPr lvl="1"/>
            <a:r>
              <a:rPr lang="en-US" altLang="zh-TW" sz="2400" dirty="0" smtClean="0"/>
              <a:t>LRU cannot perform to mixed access patterns</a:t>
            </a:r>
          </a:p>
          <a:p>
            <a:pPr lvl="1"/>
            <a:r>
              <a:rPr lang="en-US" altLang="zh-TW" sz="2400" dirty="0" smtClean="0"/>
              <a:t>Chained-based LRU is impractical for highly associative caches</a:t>
            </a:r>
          </a:p>
          <a:p>
            <a:r>
              <a:rPr lang="en-US" altLang="zh-TW" dirty="0" smtClean="0"/>
              <a:t>The </a:t>
            </a:r>
            <a:r>
              <a:rPr lang="en-US" altLang="zh-TW" i="1" dirty="0" err="1" smtClean="0"/>
              <a:t>nru</a:t>
            </a:r>
            <a:r>
              <a:rPr lang="en-US" altLang="zh-TW" dirty="0" smtClean="0"/>
              <a:t>-bit</a:t>
            </a:r>
          </a:p>
          <a:p>
            <a:pPr lvl="1"/>
            <a:r>
              <a:rPr lang="en-US" altLang="zh-TW" sz="2400" dirty="0" smtClean="0"/>
              <a:t>Value of ‘</a:t>
            </a:r>
            <a:r>
              <a:rPr lang="en-US" altLang="zh-TW" sz="2400" dirty="0" smtClean="0">
                <a:latin typeface="Times New Roman" pitchFamily="18" charset="0"/>
                <a:cs typeface="Times New Roman" pitchFamily="18" charset="0"/>
              </a:rPr>
              <a:t>1</a:t>
            </a:r>
            <a:r>
              <a:rPr lang="en-US" altLang="zh-TW" sz="2400" dirty="0" smtClean="0"/>
              <a:t>’ implies was recently used and is predicted to be re-referenced in the </a:t>
            </a:r>
            <a:r>
              <a:rPr lang="en-US" altLang="zh-TW" sz="2400" i="1" dirty="0" smtClean="0"/>
              <a:t>near-immediate</a:t>
            </a:r>
            <a:r>
              <a:rPr lang="en-US" altLang="zh-TW" sz="2400" i="1" dirty="0" smtClean="0"/>
              <a:t> </a:t>
            </a:r>
            <a:r>
              <a:rPr lang="en-US" altLang="zh-TW" sz="2400" dirty="0" smtClean="0"/>
              <a:t>future</a:t>
            </a:r>
          </a:p>
          <a:p>
            <a:pPr lvl="1"/>
            <a:r>
              <a:rPr lang="en-US" altLang="zh-TW" sz="2400" dirty="0" smtClean="0"/>
              <a:t>Value of ‘</a:t>
            </a:r>
            <a:r>
              <a:rPr lang="en-US" altLang="zh-TW" sz="2400" dirty="0" smtClean="0">
                <a:latin typeface="Times New Roman" pitchFamily="18" charset="0"/>
                <a:cs typeface="Times New Roman" pitchFamily="18" charset="0"/>
              </a:rPr>
              <a:t>0</a:t>
            </a:r>
            <a:r>
              <a:rPr lang="en-US" altLang="zh-TW" sz="2400" dirty="0" smtClean="0"/>
              <a:t>’ implies </a:t>
            </a:r>
            <a:r>
              <a:rPr lang="en-US" altLang="zh-TW" sz="2400" dirty="0" smtClean="0"/>
              <a:t>was </a:t>
            </a:r>
            <a:r>
              <a:rPr lang="en-US" altLang="zh-TW" sz="2400" dirty="0" smtClean="0"/>
              <a:t>not recently </a:t>
            </a:r>
            <a:r>
              <a:rPr lang="en-US" altLang="zh-TW" sz="2400" dirty="0" smtClean="0"/>
              <a:t>used and is predicted to be re-referenced in the </a:t>
            </a:r>
            <a:r>
              <a:rPr lang="en-US" altLang="zh-TW" sz="2400" i="1" dirty="0" smtClean="0"/>
              <a:t>distant</a:t>
            </a:r>
            <a:r>
              <a:rPr lang="en-US" altLang="zh-TW" sz="2400" dirty="0" smtClean="0"/>
              <a:t> </a:t>
            </a:r>
            <a:r>
              <a:rPr lang="en-US" altLang="zh-TW" sz="2400" dirty="0" smtClean="0"/>
              <a:t>future</a:t>
            </a:r>
            <a:endParaRPr lang="en-US" altLang="zh-TW" sz="2400" dirty="0" smtClean="0"/>
          </a:p>
          <a:p>
            <a:endParaRPr lang="en-US" altLang="zh-TW" dirty="0" smtClean="0"/>
          </a:p>
        </p:txBody>
      </p:sp>
      <p:sp>
        <p:nvSpPr>
          <p:cNvPr id="4" name="頁尾版面配置區 3"/>
          <p:cNvSpPr>
            <a:spLocks noGrp="1"/>
          </p:cNvSpPr>
          <p:nvPr>
            <p:ph type="ftr" sz="quarter" idx="11"/>
          </p:nvPr>
        </p:nvSpPr>
        <p:spPr/>
        <p:txBody>
          <a:bodyPr/>
          <a:lstStyle/>
          <a:p>
            <a:endParaRPr lang="en-US"/>
          </a:p>
        </p:txBody>
      </p:sp>
      <p:sp>
        <p:nvSpPr>
          <p:cNvPr id="5" name="投影片編號版面配置區 4"/>
          <p:cNvSpPr>
            <a:spLocks noGrp="1"/>
          </p:cNvSpPr>
          <p:nvPr>
            <p:ph type="sldNum" sz="quarter" idx="12"/>
          </p:nvPr>
        </p:nvSpPr>
        <p:spPr/>
        <p:txBody>
          <a:bodyPr/>
          <a:lstStyle/>
          <a:p>
            <a:fld id="{5B3EBEA7-3950-43B1-9135-5CDA171094C8}" type="slidenum">
              <a:rPr lang="en-US" smtClean="0"/>
              <a:pPr/>
              <a:t>16</a:t>
            </a:fld>
            <a:r>
              <a:rPr lang="en-US" smtClean="0"/>
              <a:t> / 20</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Static RRIP</a:t>
            </a:r>
            <a:endParaRPr lang="zh-TW" altLang="en-US" dirty="0"/>
          </a:p>
        </p:txBody>
      </p:sp>
      <p:sp>
        <p:nvSpPr>
          <p:cNvPr id="3" name="內容版面配置區 2"/>
          <p:cNvSpPr>
            <a:spLocks noGrp="1"/>
          </p:cNvSpPr>
          <p:nvPr>
            <p:ph idx="1"/>
          </p:nvPr>
        </p:nvSpPr>
        <p:spPr/>
        <p:txBody>
          <a:bodyPr>
            <a:normAutofit fontScale="85000" lnSpcReduction="20000"/>
          </a:bodyPr>
          <a:lstStyle/>
          <a:p>
            <a:r>
              <a:rPr lang="en-US" altLang="zh-TW" dirty="0" smtClean="0"/>
              <a:t>Motivation</a:t>
            </a:r>
          </a:p>
          <a:p>
            <a:pPr lvl="1"/>
            <a:r>
              <a:rPr lang="en-US" altLang="zh-TW" dirty="0" smtClean="0"/>
              <a:t>One bit of information is not enough</a:t>
            </a:r>
          </a:p>
          <a:p>
            <a:pPr lvl="1"/>
            <a:r>
              <a:rPr lang="en-US" altLang="zh-TW" dirty="0" smtClean="0"/>
              <a:t>NRU cannot identify non-scan blocks in a mix access pattern</a:t>
            </a:r>
          </a:p>
          <a:p>
            <a:r>
              <a:rPr lang="en-US" altLang="zh-TW" dirty="0" smtClean="0"/>
              <a:t>M-bit Re-Reference Prediction Values (RRPV)</a:t>
            </a:r>
          </a:p>
          <a:p>
            <a:pPr lvl="1"/>
            <a:r>
              <a:rPr lang="en-US" altLang="zh-TW" dirty="0" smtClean="0"/>
              <a:t>2M possible RRPV </a:t>
            </a:r>
            <a:r>
              <a:rPr lang="en-US" altLang="zh-TW" dirty="0" err="1" smtClean="0"/>
              <a:t>eables</a:t>
            </a:r>
            <a:r>
              <a:rPr lang="en-US" altLang="zh-TW" dirty="0" smtClean="0"/>
              <a:t> intermediate re-reference intervals </a:t>
            </a:r>
            <a:r>
              <a:rPr lang="en-US" altLang="zh-TW" dirty="0" err="1" smtClean="0"/>
              <a:t>predicton</a:t>
            </a:r>
            <a:endParaRPr lang="en-US" altLang="zh-TW" dirty="0" smtClean="0"/>
          </a:p>
          <a:p>
            <a:r>
              <a:rPr lang="en-US" altLang="zh-TW" dirty="0" smtClean="0"/>
              <a:t>Hit Priority (HP)</a:t>
            </a:r>
          </a:p>
          <a:p>
            <a:pPr lvl="1"/>
            <a:r>
              <a:rPr lang="en-US" altLang="zh-TW" dirty="0" smtClean="0"/>
              <a:t>Updates RRIP to be near-immediate on a hit</a:t>
            </a:r>
          </a:p>
          <a:p>
            <a:pPr lvl="1"/>
            <a:r>
              <a:rPr lang="en-US" altLang="zh-TW" dirty="0" smtClean="0"/>
              <a:t>Prioritize replacement of blocks with no hits</a:t>
            </a:r>
          </a:p>
          <a:p>
            <a:r>
              <a:rPr lang="en-US" altLang="zh-TW" dirty="0" smtClean="0"/>
              <a:t>Frequency Priority</a:t>
            </a:r>
          </a:p>
          <a:p>
            <a:pPr lvl="1"/>
            <a:r>
              <a:rPr lang="en-US" altLang="zh-TW" dirty="0" smtClean="0"/>
              <a:t>Decrementing the RRPV register on cache hits</a:t>
            </a:r>
          </a:p>
          <a:p>
            <a:pPr lvl="1"/>
            <a:r>
              <a:rPr lang="en-US" altLang="zh-TW" dirty="0" smtClean="0"/>
              <a:t>Prioritize replacement of blocks with </a:t>
            </a:r>
            <a:r>
              <a:rPr lang="en-US" altLang="zh-TW" dirty="0" smtClean="0"/>
              <a:t>infrequently re-ref</a:t>
            </a:r>
            <a:endParaRPr lang="en-US" altLang="zh-TW" dirty="0" smtClean="0"/>
          </a:p>
          <a:p>
            <a:pPr lvl="1"/>
            <a:endParaRPr lang="zh-TW" altLang="en-US" dirty="0"/>
          </a:p>
        </p:txBody>
      </p:sp>
      <p:sp>
        <p:nvSpPr>
          <p:cNvPr id="4" name="頁尾版面配置區 3"/>
          <p:cNvSpPr>
            <a:spLocks noGrp="1"/>
          </p:cNvSpPr>
          <p:nvPr>
            <p:ph type="ftr" sz="quarter" idx="11"/>
          </p:nvPr>
        </p:nvSpPr>
        <p:spPr/>
        <p:txBody>
          <a:bodyPr/>
          <a:lstStyle/>
          <a:p>
            <a:endParaRPr lang="en-US"/>
          </a:p>
        </p:txBody>
      </p:sp>
      <p:sp>
        <p:nvSpPr>
          <p:cNvPr id="5" name="投影片編號版面配置區 4"/>
          <p:cNvSpPr>
            <a:spLocks noGrp="1"/>
          </p:cNvSpPr>
          <p:nvPr>
            <p:ph type="sldNum" sz="quarter" idx="12"/>
          </p:nvPr>
        </p:nvSpPr>
        <p:spPr/>
        <p:txBody>
          <a:bodyPr/>
          <a:lstStyle/>
          <a:p>
            <a:fld id="{5B3EBEA7-3950-43B1-9135-5CDA171094C8}" type="slidenum">
              <a:rPr lang="en-US" smtClean="0"/>
              <a:pPr/>
              <a:t>17</a:t>
            </a:fld>
            <a:r>
              <a:rPr lang="en-US" smtClean="0"/>
              <a:t> / 20</a:t>
            </a:r>
            <a:endParaRPr lang="en-US" dirty="0"/>
          </a:p>
        </p:txBody>
      </p:sp>
      <p:sp>
        <p:nvSpPr>
          <p:cNvPr id="1024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TW" altLang="en-US"/>
          </a:p>
        </p:txBody>
      </p:sp>
      <p:pic>
        <p:nvPicPr>
          <p:cNvPr id="10241"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0" y="457200"/>
            <a:ext cx="190500" cy="228600"/>
          </a:xfrm>
          <a:prstGeom prst="rect">
            <a:avLst/>
          </a:prstGeom>
          <a:noFill/>
        </p:spPr>
      </p:pic>
      <p:sp>
        <p:nvSpPr>
          <p:cNvPr id="10244"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TW" altLang="en-US"/>
          </a:p>
        </p:txBody>
      </p:sp>
      <p:pic>
        <p:nvPicPr>
          <p:cNvPr id="10243" name="Picture 3"/>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0" y="457200"/>
            <a:ext cx="190500" cy="228600"/>
          </a:xfrm>
          <a:prstGeom prst="rect">
            <a:avLst/>
          </a:prstGeom>
          <a:noFill/>
        </p:spPr>
      </p:pic>
      <p:pic>
        <p:nvPicPr>
          <p:cNvPr id="10247" name="Picture 7"/>
          <p:cNvPicPr>
            <a:picLocks noChangeAspect="1" noChangeArrowheads="1"/>
          </p:cNvPicPr>
          <p:nvPr/>
        </p:nvPicPr>
        <p:blipFill>
          <a:blip r:embed="rId3" cstate="print"/>
          <a:srcRect/>
          <a:stretch>
            <a:fillRect/>
          </a:stretch>
        </p:blipFill>
        <p:spPr bwMode="auto">
          <a:xfrm>
            <a:off x="1181100" y="3505200"/>
            <a:ext cx="495300" cy="381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dirty="0" smtClean="0"/>
              <a:t>Behavior of LRU</a:t>
            </a:r>
            <a:endParaRPr lang="zh-TW" altLang="en-US" dirty="0"/>
          </a:p>
        </p:txBody>
      </p:sp>
      <p:sp>
        <p:nvSpPr>
          <p:cNvPr id="3" name="內容版面配置區 2"/>
          <p:cNvSpPr>
            <a:spLocks noGrp="1"/>
          </p:cNvSpPr>
          <p:nvPr>
            <p:ph idx="1"/>
          </p:nvPr>
        </p:nvSpPr>
        <p:spPr>
          <a:xfrm>
            <a:off x="457200" y="1752600"/>
            <a:ext cx="4191000" cy="4625609"/>
          </a:xfrm>
        </p:spPr>
        <p:txBody>
          <a:bodyPr/>
          <a:lstStyle/>
          <a:p>
            <a:r>
              <a:rPr lang="en-US" altLang="zh-TW" dirty="0" smtClean="0"/>
              <a:t>Mixed Access Pattern</a:t>
            </a:r>
          </a:p>
          <a:p>
            <a:pPr>
              <a:buNone/>
            </a:pPr>
            <a:r>
              <a:rPr lang="en-US" altLang="zh-TW" dirty="0" smtClean="0"/>
              <a:t> </a:t>
            </a:r>
            <a:r>
              <a:rPr lang="en-US" altLang="zh-TW" dirty="0" smtClean="0"/>
              <a:t>   </a:t>
            </a:r>
            <a:r>
              <a:rPr lang="en-US" altLang="zh-TW" sz="1800" dirty="0" smtClean="0"/>
              <a:t>a1, a2, a2, a1</a:t>
            </a:r>
            <a:r>
              <a:rPr lang="en-US" altLang="zh-TW" sz="1800" b="1" i="1" dirty="0" smtClean="0"/>
              <a:t>, b1, b2, b3, b4</a:t>
            </a:r>
            <a:r>
              <a:rPr lang="en-US" altLang="zh-TW" sz="1800" dirty="0" smtClean="0"/>
              <a:t>, a1, a2</a:t>
            </a:r>
          </a:p>
          <a:p>
            <a:r>
              <a:rPr lang="en-US" altLang="zh-TW" dirty="0" smtClean="0"/>
              <a:t>Cache Hit:</a:t>
            </a:r>
          </a:p>
          <a:p>
            <a:pPr lvl="1"/>
            <a:r>
              <a:rPr lang="en-US" altLang="zh-TW" dirty="0" smtClean="0"/>
              <a:t>Move block to MRU</a:t>
            </a:r>
            <a:endParaRPr lang="en-US" altLang="zh-TW" dirty="0" smtClean="0"/>
          </a:p>
          <a:p>
            <a:r>
              <a:rPr lang="en-US" altLang="zh-TW" dirty="0" smtClean="0"/>
              <a:t>Cache Miss:</a:t>
            </a:r>
          </a:p>
          <a:p>
            <a:pPr lvl="1"/>
            <a:r>
              <a:rPr lang="en-US" altLang="zh-TW" dirty="0" smtClean="0"/>
              <a:t>Replace LRU block</a:t>
            </a:r>
          </a:p>
          <a:p>
            <a:pPr lvl="1"/>
            <a:r>
              <a:rPr lang="en-US" altLang="zh-TW" dirty="0" smtClean="0"/>
              <a:t>Move block to MUR</a:t>
            </a:r>
          </a:p>
        </p:txBody>
      </p:sp>
      <p:sp>
        <p:nvSpPr>
          <p:cNvPr id="4" name="頁尾版面配置區 3"/>
          <p:cNvSpPr>
            <a:spLocks noGrp="1"/>
          </p:cNvSpPr>
          <p:nvPr>
            <p:ph type="ftr" sz="quarter" idx="11"/>
          </p:nvPr>
        </p:nvSpPr>
        <p:spPr/>
        <p:txBody>
          <a:bodyPr/>
          <a:lstStyle/>
          <a:p>
            <a:endParaRPr lang="en-US"/>
          </a:p>
        </p:txBody>
      </p:sp>
      <p:sp>
        <p:nvSpPr>
          <p:cNvPr id="5" name="投影片編號版面配置區 4"/>
          <p:cNvSpPr>
            <a:spLocks noGrp="1"/>
          </p:cNvSpPr>
          <p:nvPr>
            <p:ph type="sldNum" sz="quarter" idx="12"/>
          </p:nvPr>
        </p:nvSpPr>
        <p:spPr/>
        <p:txBody>
          <a:bodyPr/>
          <a:lstStyle/>
          <a:p>
            <a:fld id="{5B3EBEA7-3950-43B1-9135-5CDA171094C8}" type="slidenum">
              <a:rPr lang="en-US" smtClean="0"/>
              <a:pPr/>
              <a:t>18</a:t>
            </a:fld>
            <a:r>
              <a:rPr lang="en-US" smtClean="0"/>
              <a:t> / 20</a:t>
            </a: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4953000" y="1524000"/>
            <a:ext cx="3467100" cy="5114925"/>
          </a:xfrm>
          <a:prstGeom prst="rect">
            <a:avLst/>
          </a:prstGeom>
          <a:noFill/>
          <a:ln w="9525">
            <a:noFill/>
            <a:miter lim="800000"/>
            <a:headEnd/>
            <a:tailEnd/>
          </a:ln>
        </p:spPr>
      </p:pic>
      <p:sp>
        <p:nvSpPr>
          <p:cNvPr id="8" name="矩形 7"/>
          <p:cNvSpPr/>
          <p:nvPr/>
        </p:nvSpPr>
        <p:spPr>
          <a:xfrm>
            <a:off x="5105400" y="2057400"/>
            <a:ext cx="3048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 name="矩形 8"/>
          <p:cNvSpPr/>
          <p:nvPr/>
        </p:nvSpPr>
        <p:spPr>
          <a:xfrm>
            <a:off x="7848600" y="1981200"/>
            <a:ext cx="4572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矩形 9"/>
          <p:cNvSpPr/>
          <p:nvPr/>
        </p:nvSpPr>
        <p:spPr>
          <a:xfrm>
            <a:off x="7848600" y="2438400"/>
            <a:ext cx="4572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1" name="矩形 10"/>
          <p:cNvSpPr/>
          <p:nvPr/>
        </p:nvSpPr>
        <p:spPr>
          <a:xfrm>
            <a:off x="7848600" y="2819400"/>
            <a:ext cx="4572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2" name="矩形 11"/>
          <p:cNvSpPr/>
          <p:nvPr/>
        </p:nvSpPr>
        <p:spPr>
          <a:xfrm>
            <a:off x="7848600" y="3276600"/>
            <a:ext cx="4572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p:cNvSpPr/>
          <p:nvPr/>
        </p:nvSpPr>
        <p:spPr>
          <a:xfrm>
            <a:off x="7848600" y="3657600"/>
            <a:ext cx="4572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4" name="矩形 13"/>
          <p:cNvSpPr/>
          <p:nvPr/>
        </p:nvSpPr>
        <p:spPr>
          <a:xfrm>
            <a:off x="7848600" y="4038600"/>
            <a:ext cx="4572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5" name="矩形 14"/>
          <p:cNvSpPr/>
          <p:nvPr/>
        </p:nvSpPr>
        <p:spPr>
          <a:xfrm>
            <a:off x="7848600" y="4495800"/>
            <a:ext cx="4572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6" name="矩形 15"/>
          <p:cNvSpPr/>
          <p:nvPr/>
        </p:nvSpPr>
        <p:spPr>
          <a:xfrm>
            <a:off x="5029200" y="2438400"/>
            <a:ext cx="4572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7" name="矩形 16"/>
          <p:cNvSpPr/>
          <p:nvPr/>
        </p:nvSpPr>
        <p:spPr>
          <a:xfrm>
            <a:off x="5029200" y="2819400"/>
            <a:ext cx="4572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8" name="矩形 17"/>
          <p:cNvSpPr/>
          <p:nvPr/>
        </p:nvSpPr>
        <p:spPr>
          <a:xfrm>
            <a:off x="7772400" y="4953000"/>
            <a:ext cx="4572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9" name="矩形 18"/>
          <p:cNvSpPr/>
          <p:nvPr/>
        </p:nvSpPr>
        <p:spPr>
          <a:xfrm>
            <a:off x="7848600" y="5334000"/>
            <a:ext cx="4572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0" name="矩形 19"/>
          <p:cNvSpPr/>
          <p:nvPr/>
        </p:nvSpPr>
        <p:spPr>
          <a:xfrm>
            <a:off x="7848600" y="5791200"/>
            <a:ext cx="4572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1" name="矩形 20"/>
          <p:cNvSpPr/>
          <p:nvPr/>
        </p:nvSpPr>
        <p:spPr>
          <a:xfrm>
            <a:off x="5029200" y="3276600"/>
            <a:ext cx="4572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3" name="矩形 22"/>
          <p:cNvSpPr/>
          <p:nvPr/>
        </p:nvSpPr>
        <p:spPr>
          <a:xfrm>
            <a:off x="5029200" y="3733800"/>
            <a:ext cx="4572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6" name="矩形 25"/>
          <p:cNvSpPr/>
          <p:nvPr/>
        </p:nvSpPr>
        <p:spPr>
          <a:xfrm>
            <a:off x="5029200" y="4114800"/>
            <a:ext cx="4572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7" name="矩形 26"/>
          <p:cNvSpPr/>
          <p:nvPr/>
        </p:nvSpPr>
        <p:spPr>
          <a:xfrm>
            <a:off x="5029200" y="4572000"/>
            <a:ext cx="4572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9" name="矩形 28"/>
          <p:cNvSpPr/>
          <p:nvPr/>
        </p:nvSpPr>
        <p:spPr>
          <a:xfrm>
            <a:off x="5029200" y="4953000"/>
            <a:ext cx="4572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0" name="矩形 29"/>
          <p:cNvSpPr/>
          <p:nvPr/>
        </p:nvSpPr>
        <p:spPr>
          <a:xfrm>
            <a:off x="5029200" y="5410200"/>
            <a:ext cx="4572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1" name="矩形 30"/>
          <p:cNvSpPr/>
          <p:nvPr/>
        </p:nvSpPr>
        <p:spPr>
          <a:xfrm>
            <a:off x="5029200" y="5867400"/>
            <a:ext cx="4572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2" name="矩形 31"/>
          <p:cNvSpPr/>
          <p:nvPr/>
        </p:nvSpPr>
        <p:spPr>
          <a:xfrm>
            <a:off x="5562600" y="2438400"/>
            <a:ext cx="21336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3" name="矩形 32"/>
          <p:cNvSpPr/>
          <p:nvPr/>
        </p:nvSpPr>
        <p:spPr>
          <a:xfrm>
            <a:off x="5562600" y="2819400"/>
            <a:ext cx="21336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4" name="矩形 33"/>
          <p:cNvSpPr/>
          <p:nvPr/>
        </p:nvSpPr>
        <p:spPr>
          <a:xfrm>
            <a:off x="5562600" y="3276600"/>
            <a:ext cx="21336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5" name="矩形 34"/>
          <p:cNvSpPr/>
          <p:nvPr/>
        </p:nvSpPr>
        <p:spPr>
          <a:xfrm>
            <a:off x="5638800" y="3657600"/>
            <a:ext cx="21336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6" name="矩形 35"/>
          <p:cNvSpPr/>
          <p:nvPr/>
        </p:nvSpPr>
        <p:spPr>
          <a:xfrm>
            <a:off x="5638800" y="4114800"/>
            <a:ext cx="21336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7" name="矩形 36"/>
          <p:cNvSpPr/>
          <p:nvPr/>
        </p:nvSpPr>
        <p:spPr>
          <a:xfrm>
            <a:off x="5638800" y="4495800"/>
            <a:ext cx="21336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8" name="矩形 37"/>
          <p:cNvSpPr/>
          <p:nvPr/>
        </p:nvSpPr>
        <p:spPr>
          <a:xfrm>
            <a:off x="5562600" y="4953000"/>
            <a:ext cx="21336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9" name="矩形 38"/>
          <p:cNvSpPr/>
          <p:nvPr/>
        </p:nvSpPr>
        <p:spPr>
          <a:xfrm>
            <a:off x="5562600" y="5334000"/>
            <a:ext cx="21336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0" name="矩形 39"/>
          <p:cNvSpPr/>
          <p:nvPr/>
        </p:nvSpPr>
        <p:spPr>
          <a:xfrm>
            <a:off x="5638800" y="5791200"/>
            <a:ext cx="21336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1" name="矩形 40"/>
          <p:cNvSpPr/>
          <p:nvPr/>
        </p:nvSpPr>
        <p:spPr>
          <a:xfrm>
            <a:off x="5562600" y="6248400"/>
            <a:ext cx="21336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xit" presetSubtype="16" fill="hold" grpId="0" nodeType="clickEffect">
                                  <p:stCondLst>
                                    <p:cond delay="0"/>
                                  </p:stCondLst>
                                  <p:childTnLst>
                                    <p:animEffect transition="out" filter="box(in)">
                                      <p:cBhvr>
                                        <p:cTn id="6" dur="500"/>
                                        <p:tgtEl>
                                          <p:spTgt spid="8"/>
                                        </p:tgtEl>
                                      </p:cBhvr>
                                    </p:animEffect>
                                    <p:set>
                                      <p:cBhvr>
                                        <p:cTn id="7" dur="1" fill="hold">
                                          <p:stCondLst>
                                            <p:cond delay="499"/>
                                          </p:stCondLst>
                                        </p:cTn>
                                        <p:tgtEl>
                                          <p:spTgt spid="8"/>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4" presetClass="exit" presetSubtype="16" fill="hold" grpId="0" nodeType="clickEffect">
                                  <p:stCondLst>
                                    <p:cond delay="0"/>
                                  </p:stCondLst>
                                  <p:childTnLst>
                                    <p:animEffect transition="out" filter="box(in)">
                                      <p:cBhvr>
                                        <p:cTn id="11" dur="500"/>
                                        <p:tgtEl>
                                          <p:spTgt spid="9"/>
                                        </p:tgtEl>
                                      </p:cBhvr>
                                    </p:animEffect>
                                    <p:set>
                                      <p:cBhvr>
                                        <p:cTn id="12" dur="1" fill="hold">
                                          <p:stCondLst>
                                            <p:cond delay="499"/>
                                          </p:stCondLst>
                                        </p:cTn>
                                        <p:tgtEl>
                                          <p:spTgt spid="9"/>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4" presetClass="exit" presetSubtype="16" fill="hold" grpId="0" nodeType="clickEffect">
                                  <p:stCondLst>
                                    <p:cond delay="0"/>
                                  </p:stCondLst>
                                  <p:childTnLst>
                                    <p:animEffect transition="out" filter="box(in)">
                                      <p:cBhvr>
                                        <p:cTn id="16" dur="500"/>
                                        <p:tgtEl>
                                          <p:spTgt spid="32"/>
                                        </p:tgtEl>
                                      </p:cBhvr>
                                    </p:animEffect>
                                    <p:set>
                                      <p:cBhvr>
                                        <p:cTn id="17" dur="1" fill="hold">
                                          <p:stCondLst>
                                            <p:cond delay="499"/>
                                          </p:stCondLst>
                                        </p:cTn>
                                        <p:tgtEl>
                                          <p:spTgt spid="32"/>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4" presetClass="exit" presetSubtype="16" fill="hold" grpId="0" nodeType="clickEffect">
                                  <p:stCondLst>
                                    <p:cond delay="0"/>
                                  </p:stCondLst>
                                  <p:childTnLst>
                                    <p:animEffect transition="out" filter="box(in)">
                                      <p:cBhvr>
                                        <p:cTn id="21" dur="500"/>
                                        <p:tgtEl>
                                          <p:spTgt spid="16"/>
                                        </p:tgtEl>
                                      </p:cBhvr>
                                    </p:animEffect>
                                    <p:set>
                                      <p:cBhvr>
                                        <p:cTn id="22" dur="1" fill="hold">
                                          <p:stCondLst>
                                            <p:cond delay="499"/>
                                          </p:stCondLst>
                                        </p:cTn>
                                        <p:tgtEl>
                                          <p:spTgt spid="1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4" presetClass="exit" presetSubtype="16" fill="hold" grpId="0" nodeType="clickEffect">
                                  <p:stCondLst>
                                    <p:cond delay="0"/>
                                  </p:stCondLst>
                                  <p:childTnLst>
                                    <p:animEffect transition="out" filter="box(in)">
                                      <p:cBhvr>
                                        <p:cTn id="26" dur="500"/>
                                        <p:tgtEl>
                                          <p:spTgt spid="10"/>
                                        </p:tgtEl>
                                      </p:cBhvr>
                                    </p:animEffect>
                                    <p:set>
                                      <p:cBhvr>
                                        <p:cTn id="27" dur="1" fill="hold">
                                          <p:stCondLst>
                                            <p:cond delay="499"/>
                                          </p:stCondLst>
                                        </p:cTn>
                                        <p:tgtEl>
                                          <p:spTgt spid="10"/>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4" presetClass="exit" presetSubtype="16" fill="hold" grpId="0" nodeType="clickEffect">
                                  <p:stCondLst>
                                    <p:cond delay="0"/>
                                  </p:stCondLst>
                                  <p:childTnLst>
                                    <p:animEffect transition="out" filter="box(in)">
                                      <p:cBhvr>
                                        <p:cTn id="31" dur="500"/>
                                        <p:tgtEl>
                                          <p:spTgt spid="33"/>
                                        </p:tgtEl>
                                      </p:cBhvr>
                                    </p:animEffect>
                                    <p:set>
                                      <p:cBhvr>
                                        <p:cTn id="32" dur="1" fill="hold">
                                          <p:stCondLst>
                                            <p:cond delay="499"/>
                                          </p:stCondLst>
                                        </p:cTn>
                                        <p:tgtEl>
                                          <p:spTgt spid="33"/>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4" presetClass="exit" presetSubtype="16" fill="hold" grpId="0" nodeType="clickEffect">
                                  <p:stCondLst>
                                    <p:cond delay="0"/>
                                  </p:stCondLst>
                                  <p:childTnLst>
                                    <p:animEffect transition="out" filter="box(in)">
                                      <p:cBhvr>
                                        <p:cTn id="36" dur="500"/>
                                        <p:tgtEl>
                                          <p:spTgt spid="17"/>
                                        </p:tgtEl>
                                      </p:cBhvr>
                                    </p:animEffect>
                                    <p:set>
                                      <p:cBhvr>
                                        <p:cTn id="37" dur="1" fill="hold">
                                          <p:stCondLst>
                                            <p:cond delay="499"/>
                                          </p:stCondLst>
                                        </p:cTn>
                                        <p:tgtEl>
                                          <p:spTgt spid="17"/>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4" presetClass="exit" presetSubtype="16" fill="hold" grpId="0" nodeType="clickEffect">
                                  <p:stCondLst>
                                    <p:cond delay="0"/>
                                  </p:stCondLst>
                                  <p:childTnLst>
                                    <p:animEffect transition="out" filter="box(in)">
                                      <p:cBhvr>
                                        <p:cTn id="41" dur="500"/>
                                        <p:tgtEl>
                                          <p:spTgt spid="11"/>
                                        </p:tgtEl>
                                      </p:cBhvr>
                                    </p:animEffect>
                                    <p:set>
                                      <p:cBhvr>
                                        <p:cTn id="42" dur="1" fill="hold">
                                          <p:stCondLst>
                                            <p:cond delay="499"/>
                                          </p:stCondLst>
                                        </p:cTn>
                                        <p:tgtEl>
                                          <p:spTgt spid="11"/>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4" presetClass="exit" presetSubtype="16" fill="hold" grpId="0" nodeType="clickEffect">
                                  <p:stCondLst>
                                    <p:cond delay="0"/>
                                  </p:stCondLst>
                                  <p:childTnLst>
                                    <p:animEffect transition="out" filter="box(in)">
                                      <p:cBhvr>
                                        <p:cTn id="46" dur="500"/>
                                        <p:tgtEl>
                                          <p:spTgt spid="34"/>
                                        </p:tgtEl>
                                      </p:cBhvr>
                                    </p:animEffect>
                                    <p:set>
                                      <p:cBhvr>
                                        <p:cTn id="47" dur="1" fill="hold">
                                          <p:stCondLst>
                                            <p:cond delay="499"/>
                                          </p:stCondLst>
                                        </p:cTn>
                                        <p:tgtEl>
                                          <p:spTgt spid="34"/>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4" presetClass="exit" presetSubtype="16" fill="hold" grpId="0" nodeType="clickEffect">
                                  <p:stCondLst>
                                    <p:cond delay="0"/>
                                  </p:stCondLst>
                                  <p:childTnLst>
                                    <p:animEffect transition="out" filter="box(in)">
                                      <p:cBhvr>
                                        <p:cTn id="51" dur="500"/>
                                        <p:tgtEl>
                                          <p:spTgt spid="21"/>
                                        </p:tgtEl>
                                      </p:cBhvr>
                                    </p:animEffect>
                                    <p:set>
                                      <p:cBhvr>
                                        <p:cTn id="52" dur="1" fill="hold">
                                          <p:stCondLst>
                                            <p:cond delay="499"/>
                                          </p:stCondLst>
                                        </p:cTn>
                                        <p:tgtEl>
                                          <p:spTgt spid="21"/>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4" presetClass="exit" presetSubtype="16" fill="hold" grpId="0" nodeType="clickEffect">
                                  <p:stCondLst>
                                    <p:cond delay="0"/>
                                  </p:stCondLst>
                                  <p:childTnLst>
                                    <p:animEffect transition="out" filter="box(in)">
                                      <p:cBhvr>
                                        <p:cTn id="56" dur="500"/>
                                        <p:tgtEl>
                                          <p:spTgt spid="12"/>
                                        </p:tgtEl>
                                      </p:cBhvr>
                                    </p:animEffect>
                                    <p:set>
                                      <p:cBhvr>
                                        <p:cTn id="57" dur="1" fill="hold">
                                          <p:stCondLst>
                                            <p:cond delay="499"/>
                                          </p:stCondLst>
                                        </p:cTn>
                                        <p:tgtEl>
                                          <p:spTgt spid="12"/>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4" presetClass="exit" presetSubtype="16" fill="hold" grpId="0" nodeType="clickEffect">
                                  <p:stCondLst>
                                    <p:cond delay="0"/>
                                  </p:stCondLst>
                                  <p:childTnLst>
                                    <p:animEffect transition="out" filter="box(in)">
                                      <p:cBhvr>
                                        <p:cTn id="61" dur="500"/>
                                        <p:tgtEl>
                                          <p:spTgt spid="35"/>
                                        </p:tgtEl>
                                      </p:cBhvr>
                                    </p:animEffect>
                                    <p:set>
                                      <p:cBhvr>
                                        <p:cTn id="62" dur="1" fill="hold">
                                          <p:stCondLst>
                                            <p:cond delay="499"/>
                                          </p:stCondLst>
                                        </p:cTn>
                                        <p:tgtEl>
                                          <p:spTgt spid="35"/>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4" presetClass="exit" presetSubtype="16" fill="hold" grpId="0" nodeType="clickEffect">
                                  <p:stCondLst>
                                    <p:cond delay="0"/>
                                  </p:stCondLst>
                                  <p:childTnLst>
                                    <p:animEffect transition="out" filter="box(in)">
                                      <p:cBhvr>
                                        <p:cTn id="66" dur="500"/>
                                        <p:tgtEl>
                                          <p:spTgt spid="23"/>
                                        </p:tgtEl>
                                      </p:cBhvr>
                                    </p:animEffect>
                                    <p:set>
                                      <p:cBhvr>
                                        <p:cTn id="67" dur="1" fill="hold">
                                          <p:stCondLst>
                                            <p:cond delay="499"/>
                                          </p:stCondLst>
                                        </p:cTn>
                                        <p:tgtEl>
                                          <p:spTgt spid="23"/>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4" presetClass="exit" presetSubtype="16" fill="hold" grpId="0" nodeType="clickEffect">
                                  <p:stCondLst>
                                    <p:cond delay="0"/>
                                  </p:stCondLst>
                                  <p:childTnLst>
                                    <p:animEffect transition="out" filter="box(in)">
                                      <p:cBhvr>
                                        <p:cTn id="71" dur="500"/>
                                        <p:tgtEl>
                                          <p:spTgt spid="13"/>
                                        </p:tgtEl>
                                      </p:cBhvr>
                                    </p:animEffect>
                                    <p:set>
                                      <p:cBhvr>
                                        <p:cTn id="72" dur="1" fill="hold">
                                          <p:stCondLst>
                                            <p:cond delay="499"/>
                                          </p:stCondLst>
                                        </p:cTn>
                                        <p:tgtEl>
                                          <p:spTgt spid="13"/>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4" presetClass="exit" presetSubtype="16" fill="hold" grpId="0" nodeType="clickEffect">
                                  <p:stCondLst>
                                    <p:cond delay="0"/>
                                  </p:stCondLst>
                                  <p:childTnLst>
                                    <p:animEffect transition="out" filter="box(in)">
                                      <p:cBhvr>
                                        <p:cTn id="76" dur="500"/>
                                        <p:tgtEl>
                                          <p:spTgt spid="36"/>
                                        </p:tgtEl>
                                      </p:cBhvr>
                                    </p:animEffect>
                                    <p:set>
                                      <p:cBhvr>
                                        <p:cTn id="77" dur="1" fill="hold">
                                          <p:stCondLst>
                                            <p:cond delay="499"/>
                                          </p:stCondLst>
                                        </p:cTn>
                                        <p:tgtEl>
                                          <p:spTgt spid="36"/>
                                        </p:tgtEl>
                                        <p:attrNameLst>
                                          <p:attrName>style.visibility</p:attrName>
                                        </p:attrNameLst>
                                      </p:cBhvr>
                                      <p:to>
                                        <p:strVal val="hidden"/>
                                      </p:to>
                                    </p:set>
                                  </p:childTnLst>
                                </p:cTn>
                              </p:par>
                            </p:childTnLst>
                          </p:cTn>
                        </p:par>
                      </p:childTnLst>
                    </p:cTn>
                  </p:par>
                  <p:par>
                    <p:cTn id="78" fill="hold">
                      <p:stCondLst>
                        <p:cond delay="indefinite"/>
                      </p:stCondLst>
                      <p:childTnLst>
                        <p:par>
                          <p:cTn id="79" fill="hold">
                            <p:stCondLst>
                              <p:cond delay="0"/>
                            </p:stCondLst>
                            <p:childTnLst>
                              <p:par>
                                <p:cTn id="80" presetID="4" presetClass="exit" presetSubtype="16" fill="hold" grpId="0" nodeType="clickEffect">
                                  <p:stCondLst>
                                    <p:cond delay="0"/>
                                  </p:stCondLst>
                                  <p:childTnLst>
                                    <p:animEffect transition="out" filter="box(in)">
                                      <p:cBhvr>
                                        <p:cTn id="81" dur="500"/>
                                        <p:tgtEl>
                                          <p:spTgt spid="26"/>
                                        </p:tgtEl>
                                      </p:cBhvr>
                                    </p:animEffect>
                                    <p:set>
                                      <p:cBhvr>
                                        <p:cTn id="82" dur="1" fill="hold">
                                          <p:stCondLst>
                                            <p:cond delay="499"/>
                                          </p:stCondLst>
                                        </p:cTn>
                                        <p:tgtEl>
                                          <p:spTgt spid="26"/>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4" presetClass="exit" presetSubtype="16" fill="hold" grpId="0" nodeType="clickEffect">
                                  <p:stCondLst>
                                    <p:cond delay="0"/>
                                  </p:stCondLst>
                                  <p:childTnLst>
                                    <p:animEffect transition="out" filter="box(in)">
                                      <p:cBhvr>
                                        <p:cTn id="86" dur="500"/>
                                        <p:tgtEl>
                                          <p:spTgt spid="14"/>
                                        </p:tgtEl>
                                      </p:cBhvr>
                                    </p:animEffect>
                                    <p:set>
                                      <p:cBhvr>
                                        <p:cTn id="87" dur="1" fill="hold">
                                          <p:stCondLst>
                                            <p:cond delay="499"/>
                                          </p:stCondLst>
                                        </p:cTn>
                                        <p:tgtEl>
                                          <p:spTgt spid="14"/>
                                        </p:tgtEl>
                                        <p:attrNameLst>
                                          <p:attrName>style.visibility</p:attrName>
                                        </p:attrNameLst>
                                      </p:cBhvr>
                                      <p:to>
                                        <p:strVal val="hidden"/>
                                      </p:to>
                                    </p:set>
                                  </p:childTnLst>
                                </p:cTn>
                              </p:par>
                            </p:childTnLst>
                          </p:cTn>
                        </p:par>
                      </p:childTnLst>
                    </p:cTn>
                  </p:par>
                  <p:par>
                    <p:cTn id="88" fill="hold">
                      <p:stCondLst>
                        <p:cond delay="indefinite"/>
                      </p:stCondLst>
                      <p:childTnLst>
                        <p:par>
                          <p:cTn id="89" fill="hold">
                            <p:stCondLst>
                              <p:cond delay="0"/>
                            </p:stCondLst>
                            <p:childTnLst>
                              <p:par>
                                <p:cTn id="90" presetID="4" presetClass="exit" presetSubtype="16" fill="hold" grpId="0" nodeType="clickEffect">
                                  <p:stCondLst>
                                    <p:cond delay="0"/>
                                  </p:stCondLst>
                                  <p:childTnLst>
                                    <p:animEffect transition="out" filter="box(in)">
                                      <p:cBhvr>
                                        <p:cTn id="91" dur="500"/>
                                        <p:tgtEl>
                                          <p:spTgt spid="37"/>
                                        </p:tgtEl>
                                      </p:cBhvr>
                                    </p:animEffect>
                                    <p:set>
                                      <p:cBhvr>
                                        <p:cTn id="92" dur="1" fill="hold">
                                          <p:stCondLst>
                                            <p:cond delay="499"/>
                                          </p:stCondLst>
                                        </p:cTn>
                                        <p:tgtEl>
                                          <p:spTgt spid="37"/>
                                        </p:tgtEl>
                                        <p:attrNameLst>
                                          <p:attrName>style.visibility</p:attrName>
                                        </p:attrNameLst>
                                      </p:cBhvr>
                                      <p:to>
                                        <p:strVal val="hidden"/>
                                      </p:to>
                                    </p:set>
                                  </p:childTnLst>
                                </p:cTn>
                              </p:par>
                            </p:childTnLst>
                          </p:cTn>
                        </p:par>
                      </p:childTnLst>
                    </p:cTn>
                  </p:par>
                  <p:par>
                    <p:cTn id="93" fill="hold">
                      <p:stCondLst>
                        <p:cond delay="indefinite"/>
                      </p:stCondLst>
                      <p:childTnLst>
                        <p:par>
                          <p:cTn id="94" fill="hold">
                            <p:stCondLst>
                              <p:cond delay="0"/>
                            </p:stCondLst>
                            <p:childTnLst>
                              <p:par>
                                <p:cTn id="95" presetID="4" presetClass="exit" presetSubtype="16" fill="hold" grpId="0" nodeType="clickEffect">
                                  <p:stCondLst>
                                    <p:cond delay="0"/>
                                  </p:stCondLst>
                                  <p:childTnLst>
                                    <p:animEffect transition="out" filter="box(in)">
                                      <p:cBhvr>
                                        <p:cTn id="96" dur="500"/>
                                        <p:tgtEl>
                                          <p:spTgt spid="27"/>
                                        </p:tgtEl>
                                      </p:cBhvr>
                                    </p:animEffect>
                                    <p:set>
                                      <p:cBhvr>
                                        <p:cTn id="97" dur="1" fill="hold">
                                          <p:stCondLst>
                                            <p:cond delay="499"/>
                                          </p:stCondLst>
                                        </p:cTn>
                                        <p:tgtEl>
                                          <p:spTgt spid="27"/>
                                        </p:tgtEl>
                                        <p:attrNameLst>
                                          <p:attrName>style.visibility</p:attrName>
                                        </p:attrNameLst>
                                      </p:cBhvr>
                                      <p:to>
                                        <p:strVal val="hidden"/>
                                      </p:to>
                                    </p:set>
                                  </p:childTnLst>
                                </p:cTn>
                              </p:par>
                            </p:childTnLst>
                          </p:cTn>
                        </p:par>
                      </p:childTnLst>
                    </p:cTn>
                  </p:par>
                  <p:par>
                    <p:cTn id="98" fill="hold">
                      <p:stCondLst>
                        <p:cond delay="indefinite"/>
                      </p:stCondLst>
                      <p:childTnLst>
                        <p:par>
                          <p:cTn id="99" fill="hold">
                            <p:stCondLst>
                              <p:cond delay="0"/>
                            </p:stCondLst>
                            <p:childTnLst>
                              <p:par>
                                <p:cTn id="100" presetID="4" presetClass="exit" presetSubtype="16" fill="hold" grpId="0" nodeType="clickEffect">
                                  <p:stCondLst>
                                    <p:cond delay="0"/>
                                  </p:stCondLst>
                                  <p:childTnLst>
                                    <p:animEffect transition="out" filter="box(in)">
                                      <p:cBhvr>
                                        <p:cTn id="101" dur="500"/>
                                        <p:tgtEl>
                                          <p:spTgt spid="15"/>
                                        </p:tgtEl>
                                      </p:cBhvr>
                                    </p:animEffect>
                                    <p:set>
                                      <p:cBhvr>
                                        <p:cTn id="102" dur="1" fill="hold">
                                          <p:stCondLst>
                                            <p:cond delay="499"/>
                                          </p:stCondLst>
                                        </p:cTn>
                                        <p:tgtEl>
                                          <p:spTgt spid="15"/>
                                        </p:tgtEl>
                                        <p:attrNameLst>
                                          <p:attrName>style.visibility</p:attrName>
                                        </p:attrNameLst>
                                      </p:cBhvr>
                                      <p:to>
                                        <p:strVal val="hidden"/>
                                      </p:to>
                                    </p:set>
                                  </p:childTnLst>
                                </p:cTn>
                              </p:par>
                            </p:childTnLst>
                          </p:cTn>
                        </p:par>
                      </p:childTnLst>
                    </p:cTn>
                  </p:par>
                  <p:par>
                    <p:cTn id="103" fill="hold">
                      <p:stCondLst>
                        <p:cond delay="indefinite"/>
                      </p:stCondLst>
                      <p:childTnLst>
                        <p:par>
                          <p:cTn id="104" fill="hold">
                            <p:stCondLst>
                              <p:cond delay="0"/>
                            </p:stCondLst>
                            <p:childTnLst>
                              <p:par>
                                <p:cTn id="105" presetID="4" presetClass="exit" presetSubtype="16" fill="hold" grpId="0" nodeType="clickEffect">
                                  <p:stCondLst>
                                    <p:cond delay="0"/>
                                  </p:stCondLst>
                                  <p:childTnLst>
                                    <p:animEffect transition="out" filter="box(in)">
                                      <p:cBhvr>
                                        <p:cTn id="106" dur="500"/>
                                        <p:tgtEl>
                                          <p:spTgt spid="38"/>
                                        </p:tgtEl>
                                      </p:cBhvr>
                                    </p:animEffect>
                                    <p:set>
                                      <p:cBhvr>
                                        <p:cTn id="107" dur="1" fill="hold">
                                          <p:stCondLst>
                                            <p:cond delay="499"/>
                                          </p:stCondLst>
                                        </p:cTn>
                                        <p:tgtEl>
                                          <p:spTgt spid="38"/>
                                        </p:tgtEl>
                                        <p:attrNameLst>
                                          <p:attrName>style.visibility</p:attrName>
                                        </p:attrNameLst>
                                      </p:cBhvr>
                                      <p:to>
                                        <p:strVal val="hidden"/>
                                      </p:to>
                                    </p:set>
                                  </p:childTnLst>
                                </p:cTn>
                              </p:par>
                            </p:childTnLst>
                          </p:cTn>
                        </p:par>
                      </p:childTnLst>
                    </p:cTn>
                  </p:par>
                  <p:par>
                    <p:cTn id="108" fill="hold">
                      <p:stCondLst>
                        <p:cond delay="indefinite"/>
                      </p:stCondLst>
                      <p:childTnLst>
                        <p:par>
                          <p:cTn id="109" fill="hold">
                            <p:stCondLst>
                              <p:cond delay="0"/>
                            </p:stCondLst>
                            <p:childTnLst>
                              <p:par>
                                <p:cTn id="110" presetID="4" presetClass="exit" presetSubtype="16" fill="hold" grpId="0" nodeType="clickEffect">
                                  <p:stCondLst>
                                    <p:cond delay="0"/>
                                  </p:stCondLst>
                                  <p:childTnLst>
                                    <p:animEffect transition="out" filter="box(in)">
                                      <p:cBhvr>
                                        <p:cTn id="111" dur="500"/>
                                        <p:tgtEl>
                                          <p:spTgt spid="29"/>
                                        </p:tgtEl>
                                      </p:cBhvr>
                                    </p:animEffect>
                                    <p:set>
                                      <p:cBhvr>
                                        <p:cTn id="112" dur="1" fill="hold">
                                          <p:stCondLst>
                                            <p:cond delay="499"/>
                                          </p:stCondLst>
                                        </p:cTn>
                                        <p:tgtEl>
                                          <p:spTgt spid="29"/>
                                        </p:tgtEl>
                                        <p:attrNameLst>
                                          <p:attrName>style.visibility</p:attrName>
                                        </p:attrNameLst>
                                      </p:cBhvr>
                                      <p:to>
                                        <p:strVal val="hidden"/>
                                      </p:to>
                                    </p:set>
                                  </p:childTnLst>
                                </p:cTn>
                              </p:par>
                            </p:childTnLst>
                          </p:cTn>
                        </p:par>
                      </p:childTnLst>
                    </p:cTn>
                  </p:par>
                  <p:par>
                    <p:cTn id="113" fill="hold">
                      <p:stCondLst>
                        <p:cond delay="indefinite"/>
                      </p:stCondLst>
                      <p:childTnLst>
                        <p:par>
                          <p:cTn id="114" fill="hold">
                            <p:stCondLst>
                              <p:cond delay="0"/>
                            </p:stCondLst>
                            <p:childTnLst>
                              <p:par>
                                <p:cTn id="115" presetID="4" presetClass="exit" presetSubtype="16" fill="hold" grpId="0" nodeType="clickEffect">
                                  <p:stCondLst>
                                    <p:cond delay="0"/>
                                  </p:stCondLst>
                                  <p:childTnLst>
                                    <p:animEffect transition="out" filter="box(in)">
                                      <p:cBhvr>
                                        <p:cTn id="116" dur="500"/>
                                        <p:tgtEl>
                                          <p:spTgt spid="18"/>
                                        </p:tgtEl>
                                      </p:cBhvr>
                                    </p:animEffect>
                                    <p:set>
                                      <p:cBhvr>
                                        <p:cTn id="117" dur="1" fill="hold">
                                          <p:stCondLst>
                                            <p:cond delay="499"/>
                                          </p:stCondLst>
                                        </p:cTn>
                                        <p:tgtEl>
                                          <p:spTgt spid="18"/>
                                        </p:tgtEl>
                                        <p:attrNameLst>
                                          <p:attrName>style.visibility</p:attrName>
                                        </p:attrNameLst>
                                      </p:cBhvr>
                                      <p:to>
                                        <p:strVal val="hidden"/>
                                      </p:to>
                                    </p:set>
                                  </p:childTnLst>
                                </p:cTn>
                              </p:par>
                            </p:childTnLst>
                          </p:cTn>
                        </p:par>
                      </p:childTnLst>
                    </p:cTn>
                  </p:par>
                  <p:par>
                    <p:cTn id="118" fill="hold">
                      <p:stCondLst>
                        <p:cond delay="indefinite"/>
                      </p:stCondLst>
                      <p:childTnLst>
                        <p:par>
                          <p:cTn id="119" fill="hold">
                            <p:stCondLst>
                              <p:cond delay="0"/>
                            </p:stCondLst>
                            <p:childTnLst>
                              <p:par>
                                <p:cTn id="120" presetID="4" presetClass="exit" presetSubtype="16" fill="hold" grpId="0" nodeType="clickEffect">
                                  <p:stCondLst>
                                    <p:cond delay="0"/>
                                  </p:stCondLst>
                                  <p:childTnLst>
                                    <p:animEffect transition="out" filter="box(in)">
                                      <p:cBhvr>
                                        <p:cTn id="121" dur="500"/>
                                        <p:tgtEl>
                                          <p:spTgt spid="39"/>
                                        </p:tgtEl>
                                      </p:cBhvr>
                                    </p:animEffect>
                                    <p:set>
                                      <p:cBhvr>
                                        <p:cTn id="122" dur="1" fill="hold">
                                          <p:stCondLst>
                                            <p:cond delay="499"/>
                                          </p:stCondLst>
                                        </p:cTn>
                                        <p:tgtEl>
                                          <p:spTgt spid="39"/>
                                        </p:tgtEl>
                                        <p:attrNameLst>
                                          <p:attrName>style.visibility</p:attrName>
                                        </p:attrNameLst>
                                      </p:cBhvr>
                                      <p:to>
                                        <p:strVal val="hidden"/>
                                      </p:to>
                                    </p:set>
                                  </p:childTnLst>
                                </p:cTn>
                              </p:par>
                            </p:childTnLst>
                          </p:cTn>
                        </p:par>
                      </p:childTnLst>
                    </p:cTn>
                  </p:par>
                  <p:par>
                    <p:cTn id="123" fill="hold">
                      <p:stCondLst>
                        <p:cond delay="indefinite"/>
                      </p:stCondLst>
                      <p:childTnLst>
                        <p:par>
                          <p:cTn id="124" fill="hold">
                            <p:stCondLst>
                              <p:cond delay="0"/>
                            </p:stCondLst>
                            <p:childTnLst>
                              <p:par>
                                <p:cTn id="125" presetID="4" presetClass="exit" presetSubtype="16" fill="hold" grpId="0" nodeType="clickEffect">
                                  <p:stCondLst>
                                    <p:cond delay="0"/>
                                  </p:stCondLst>
                                  <p:childTnLst>
                                    <p:animEffect transition="out" filter="box(in)">
                                      <p:cBhvr>
                                        <p:cTn id="126" dur="500"/>
                                        <p:tgtEl>
                                          <p:spTgt spid="30"/>
                                        </p:tgtEl>
                                      </p:cBhvr>
                                    </p:animEffect>
                                    <p:set>
                                      <p:cBhvr>
                                        <p:cTn id="127" dur="1" fill="hold">
                                          <p:stCondLst>
                                            <p:cond delay="499"/>
                                          </p:stCondLst>
                                        </p:cTn>
                                        <p:tgtEl>
                                          <p:spTgt spid="30"/>
                                        </p:tgtEl>
                                        <p:attrNameLst>
                                          <p:attrName>style.visibility</p:attrName>
                                        </p:attrNameLst>
                                      </p:cBhvr>
                                      <p:to>
                                        <p:strVal val="hidden"/>
                                      </p:to>
                                    </p:set>
                                  </p:childTnLst>
                                </p:cTn>
                              </p:par>
                            </p:childTnLst>
                          </p:cTn>
                        </p:par>
                      </p:childTnLst>
                    </p:cTn>
                  </p:par>
                  <p:par>
                    <p:cTn id="128" fill="hold">
                      <p:stCondLst>
                        <p:cond delay="indefinite"/>
                      </p:stCondLst>
                      <p:childTnLst>
                        <p:par>
                          <p:cTn id="129" fill="hold">
                            <p:stCondLst>
                              <p:cond delay="0"/>
                            </p:stCondLst>
                            <p:childTnLst>
                              <p:par>
                                <p:cTn id="130" presetID="4" presetClass="exit" presetSubtype="16" fill="hold" grpId="0" nodeType="clickEffect">
                                  <p:stCondLst>
                                    <p:cond delay="0"/>
                                  </p:stCondLst>
                                  <p:childTnLst>
                                    <p:animEffect transition="out" filter="box(in)">
                                      <p:cBhvr>
                                        <p:cTn id="131" dur="500"/>
                                        <p:tgtEl>
                                          <p:spTgt spid="19"/>
                                        </p:tgtEl>
                                      </p:cBhvr>
                                    </p:animEffect>
                                    <p:set>
                                      <p:cBhvr>
                                        <p:cTn id="132" dur="1" fill="hold">
                                          <p:stCondLst>
                                            <p:cond delay="499"/>
                                          </p:stCondLst>
                                        </p:cTn>
                                        <p:tgtEl>
                                          <p:spTgt spid="19"/>
                                        </p:tgtEl>
                                        <p:attrNameLst>
                                          <p:attrName>style.visibility</p:attrName>
                                        </p:attrNameLst>
                                      </p:cBhvr>
                                      <p:to>
                                        <p:strVal val="hidden"/>
                                      </p:to>
                                    </p:set>
                                  </p:childTnLst>
                                </p:cTn>
                              </p:par>
                            </p:childTnLst>
                          </p:cTn>
                        </p:par>
                      </p:childTnLst>
                    </p:cTn>
                  </p:par>
                  <p:par>
                    <p:cTn id="133" fill="hold">
                      <p:stCondLst>
                        <p:cond delay="indefinite"/>
                      </p:stCondLst>
                      <p:childTnLst>
                        <p:par>
                          <p:cTn id="134" fill="hold">
                            <p:stCondLst>
                              <p:cond delay="0"/>
                            </p:stCondLst>
                            <p:childTnLst>
                              <p:par>
                                <p:cTn id="135" presetID="4" presetClass="exit" presetSubtype="16" fill="hold" grpId="0" nodeType="clickEffect">
                                  <p:stCondLst>
                                    <p:cond delay="0"/>
                                  </p:stCondLst>
                                  <p:childTnLst>
                                    <p:animEffect transition="out" filter="box(in)">
                                      <p:cBhvr>
                                        <p:cTn id="136" dur="500"/>
                                        <p:tgtEl>
                                          <p:spTgt spid="40"/>
                                        </p:tgtEl>
                                      </p:cBhvr>
                                    </p:animEffect>
                                    <p:set>
                                      <p:cBhvr>
                                        <p:cTn id="137" dur="1" fill="hold">
                                          <p:stCondLst>
                                            <p:cond delay="499"/>
                                          </p:stCondLst>
                                        </p:cTn>
                                        <p:tgtEl>
                                          <p:spTgt spid="40"/>
                                        </p:tgtEl>
                                        <p:attrNameLst>
                                          <p:attrName>style.visibility</p:attrName>
                                        </p:attrNameLst>
                                      </p:cBhvr>
                                      <p:to>
                                        <p:strVal val="hidden"/>
                                      </p:to>
                                    </p:set>
                                  </p:childTnLst>
                                </p:cTn>
                              </p:par>
                            </p:childTnLst>
                          </p:cTn>
                        </p:par>
                      </p:childTnLst>
                    </p:cTn>
                  </p:par>
                  <p:par>
                    <p:cTn id="138" fill="hold">
                      <p:stCondLst>
                        <p:cond delay="indefinite"/>
                      </p:stCondLst>
                      <p:childTnLst>
                        <p:par>
                          <p:cTn id="139" fill="hold">
                            <p:stCondLst>
                              <p:cond delay="0"/>
                            </p:stCondLst>
                            <p:childTnLst>
                              <p:par>
                                <p:cTn id="140" presetID="4" presetClass="exit" presetSubtype="16" fill="hold" grpId="0" nodeType="clickEffect">
                                  <p:stCondLst>
                                    <p:cond delay="0"/>
                                  </p:stCondLst>
                                  <p:childTnLst>
                                    <p:animEffect transition="out" filter="box(in)">
                                      <p:cBhvr>
                                        <p:cTn id="141" dur="500"/>
                                        <p:tgtEl>
                                          <p:spTgt spid="31"/>
                                        </p:tgtEl>
                                      </p:cBhvr>
                                    </p:animEffect>
                                    <p:set>
                                      <p:cBhvr>
                                        <p:cTn id="142" dur="1" fill="hold">
                                          <p:stCondLst>
                                            <p:cond delay="499"/>
                                          </p:stCondLst>
                                        </p:cTn>
                                        <p:tgtEl>
                                          <p:spTgt spid="31"/>
                                        </p:tgtEl>
                                        <p:attrNameLst>
                                          <p:attrName>style.visibility</p:attrName>
                                        </p:attrNameLst>
                                      </p:cBhvr>
                                      <p:to>
                                        <p:strVal val="hidden"/>
                                      </p:to>
                                    </p:set>
                                  </p:childTnLst>
                                </p:cTn>
                              </p:par>
                            </p:childTnLst>
                          </p:cTn>
                        </p:par>
                      </p:childTnLst>
                    </p:cTn>
                  </p:par>
                  <p:par>
                    <p:cTn id="143" fill="hold">
                      <p:stCondLst>
                        <p:cond delay="indefinite"/>
                      </p:stCondLst>
                      <p:childTnLst>
                        <p:par>
                          <p:cTn id="144" fill="hold">
                            <p:stCondLst>
                              <p:cond delay="0"/>
                            </p:stCondLst>
                            <p:childTnLst>
                              <p:par>
                                <p:cTn id="145" presetID="4" presetClass="exit" presetSubtype="16" fill="hold" grpId="0" nodeType="clickEffect">
                                  <p:stCondLst>
                                    <p:cond delay="0"/>
                                  </p:stCondLst>
                                  <p:childTnLst>
                                    <p:animEffect transition="out" filter="box(in)">
                                      <p:cBhvr>
                                        <p:cTn id="146" dur="500"/>
                                        <p:tgtEl>
                                          <p:spTgt spid="20"/>
                                        </p:tgtEl>
                                      </p:cBhvr>
                                    </p:animEffect>
                                    <p:set>
                                      <p:cBhvr>
                                        <p:cTn id="147" dur="1" fill="hold">
                                          <p:stCondLst>
                                            <p:cond delay="499"/>
                                          </p:stCondLst>
                                        </p:cTn>
                                        <p:tgtEl>
                                          <p:spTgt spid="20"/>
                                        </p:tgtEl>
                                        <p:attrNameLst>
                                          <p:attrName>style.visibility</p:attrName>
                                        </p:attrNameLst>
                                      </p:cBhvr>
                                      <p:to>
                                        <p:strVal val="hidden"/>
                                      </p:to>
                                    </p:set>
                                  </p:childTnLst>
                                </p:cTn>
                              </p:par>
                            </p:childTnLst>
                          </p:cTn>
                        </p:par>
                      </p:childTnLst>
                    </p:cTn>
                  </p:par>
                  <p:par>
                    <p:cTn id="148" fill="hold">
                      <p:stCondLst>
                        <p:cond delay="indefinite"/>
                      </p:stCondLst>
                      <p:childTnLst>
                        <p:par>
                          <p:cTn id="149" fill="hold">
                            <p:stCondLst>
                              <p:cond delay="0"/>
                            </p:stCondLst>
                            <p:childTnLst>
                              <p:par>
                                <p:cTn id="150" presetID="4" presetClass="exit" presetSubtype="16" fill="hold" grpId="0" nodeType="clickEffect">
                                  <p:stCondLst>
                                    <p:cond delay="0"/>
                                  </p:stCondLst>
                                  <p:childTnLst>
                                    <p:animEffect transition="out" filter="box(in)">
                                      <p:cBhvr>
                                        <p:cTn id="151" dur="500"/>
                                        <p:tgtEl>
                                          <p:spTgt spid="41"/>
                                        </p:tgtEl>
                                      </p:cBhvr>
                                    </p:animEffect>
                                    <p:set>
                                      <p:cBhvr>
                                        <p:cTn id="152" dur="1" fill="hold">
                                          <p:stCondLst>
                                            <p:cond delay="499"/>
                                          </p:stCondLst>
                                        </p:cTn>
                                        <p:tgtEl>
                                          <p:spTgt spid="4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3" grpId="0" animBg="1"/>
      <p:bldP spid="26" grpId="0" animBg="1"/>
      <p:bldP spid="27"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4953000" y="1524000"/>
            <a:ext cx="3467100" cy="5114925"/>
          </a:xfrm>
          <a:prstGeom prst="rect">
            <a:avLst/>
          </a:prstGeom>
          <a:noFill/>
          <a:ln w="9525">
            <a:noFill/>
            <a:miter lim="800000"/>
            <a:headEnd/>
            <a:tailEnd/>
          </a:ln>
        </p:spPr>
      </p:pic>
      <p:pic>
        <p:nvPicPr>
          <p:cNvPr id="2050" name="Picture 2"/>
          <p:cNvPicPr>
            <a:picLocks noChangeAspect="1" noChangeArrowheads="1"/>
          </p:cNvPicPr>
          <p:nvPr/>
        </p:nvPicPr>
        <p:blipFill>
          <a:blip r:embed="rId3" cstate="print"/>
          <a:srcRect/>
          <a:stretch>
            <a:fillRect/>
          </a:stretch>
        </p:blipFill>
        <p:spPr bwMode="auto">
          <a:xfrm>
            <a:off x="5486400" y="1447800"/>
            <a:ext cx="2819400" cy="5457825"/>
          </a:xfrm>
          <a:prstGeom prst="rect">
            <a:avLst/>
          </a:prstGeom>
          <a:noFill/>
          <a:ln w="9525">
            <a:noFill/>
            <a:miter lim="800000"/>
            <a:headEnd/>
            <a:tailEnd/>
          </a:ln>
        </p:spPr>
      </p:pic>
      <p:sp>
        <p:nvSpPr>
          <p:cNvPr id="2" name="標題 1"/>
          <p:cNvSpPr>
            <a:spLocks noGrp="1"/>
          </p:cNvSpPr>
          <p:nvPr>
            <p:ph type="title"/>
          </p:nvPr>
        </p:nvSpPr>
        <p:spPr/>
        <p:txBody>
          <a:bodyPr>
            <a:normAutofit/>
          </a:bodyPr>
          <a:lstStyle/>
          <a:p>
            <a:r>
              <a:rPr lang="en-US" altLang="zh-TW" dirty="0" smtClean="0"/>
              <a:t>Behavior of NRC</a:t>
            </a:r>
            <a:endParaRPr lang="zh-TW" altLang="en-US" dirty="0"/>
          </a:p>
        </p:txBody>
      </p:sp>
      <p:sp>
        <p:nvSpPr>
          <p:cNvPr id="3" name="內容版面配置區 2"/>
          <p:cNvSpPr>
            <a:spLocks noGrp="1"/>
          </p:cNvSpPr>
          <p:nvPr>
            <p:ph idx="1"/>
          </p:nvPr>
        </p:nvSpPr>
        <p:spPr>
          <a:xfrm>
            <a:off x="0" y="1752600"/>
            <a:ext cx="4648200" cy="4625609"/>
          </a:xfrm>
        </p:spPr>
        <p:txBody>
          <a:bodyPr>
            <a:normAutofit fontScale="92500" lnSpcReduction="10000"/>
          </a:bodyPr>
          <a:lstStyle/>
          <a:p>
            <a:r>
              <a:rPr lang="en-US" altLang="zh-TW" dirty="0" smtClean="0"/>
              <a:t>Mixed Access Pattern</a:t>
            </a:r>
          </a:p>
          <a:p>
            <a:pPr>
              <a:buNone/>
            </a:pPr>
            <a:r>
              <a:rPr lang="en-US" altLang="zh-TW" dirty="0" smtClean="0"/>
              <a:t> </a:t>
            </a:r>
            <a:r>
              <a:rPr lang="en-US" altLang="zh-TW" dirty="0" smtClean="0"/>
              <a:t>   </a:t>
            </a:r>
            <a:r>
              <a:rPr lang="en-US" altLang="zh-TW" sz="2200" dirty="0" smtClean="0"/>
              <a:t>a1, a2, a2, a1</a:t>
            </a:r>
            <a:r>
              <a:rPr lang="en-US" altLang="zh-TW" sz="2200" b="1" i="1" dirty="0" smtClean="0"/>
              <a:t>, b1, b2, b3, b4</a:t>
            </a:r>
            <a:r>
              <a:rPr lang="en-US" altLang="zh-TW" sz="2200" dirty="0" smtClean="0"/>
              <a:t>, a1, a2</a:t>
            </a:r>
          </a:p>
          <a:p>
            <a:r>
              <a:rPr lang="en-US" altLang="zh-TW" dirty="0" smtClean="0"/>
              <a:t>Cache Hit:</a:t>
            </a:r>
          </a:p>
          <a:p>
            <a:pPr marL="914400" lvl="1" indent="-457200">
              <a:buFont typeface="+mj-lt"/>
              <a:buAutoNum type="arabicPeriod"/>
            </a:pPr>
            <a:r>
              <a:rPr lang="en-US" altLang="zh-TW" sz="2400" dirty="0" smtClean="0"/>
              <a:t> Set </a:t>
            </a:r>
            <a:r>
              <a:rPr lang="en-US" altLang="zh-TW" sz="2400" dirty="0" err="1" smtClean="0"/>
              <a:t>nru</a:t>
            </a:r>
            <a:r>
              <a:rPr lang="en-US" altLang="zh-TW" sz="2400" dirty="0" smtClean="0"/>
              <a:t>-bit of block to </a:t>
            </a:r>
            <a:r>
              <a:rPr lang="en-US" altLang="zh-TW" sz="2400" dirty="0" smtClean="0">
                <a:latin typeface="Times New Roman" pitchFamily="18" charset="0"/>
                <a:cs typeface="Times New Roman" pitchFamily="18" charset="0"/>
              </a:rPr>
              <a:t>‘0’</a:t>
            </a:r>
          </a:p>
          <a:p>
            <a:r>
              <a:rPr lang="en-US" altLang="zh-TW" dirty="0" smtClean="0"/>
              <a:t>Cache Miss:</a:t>
            </a:r>
          </a:p>
          <a:p>
            <a:pPr marL="971550" lvl="1" indent="-514350">
              <a:buFont typeface="+mj-lt"/>
              <a:buAutoNum type="arabicPeriod"/>
            </a:pPr>
            <a:r>
              <a:rPr lang="en-US" altLang="zh-TW" sz="2400" dirty="0" smtClean="0"/>
              <a:t>Search </a:t>
            </a:r>
            <a:r>
              <a:rPr lang="en-US" altLang="zh-TW" sz="2400" dirty="0" smtClean="0"/>
              <a:t>for first </a:t>
            </a:r>
            <a:r>
              <a:rPr lang="en-US" altLang="zh-TW" sz="2400" dirty="0" smtClean="0">
                <a:latin typeface="Times New Roman" pitchFamily="18" charset="0"/>
                <a:cs typeface="Times New Roman" pitchFamily="18" charset="0"/>
              </a:rPr>
              <a:t>‘1’</a:t>
            </a:r>
            <a:r>
              <a:rPr lang="en-US" altLang="zh-TW" sz="2400" dirty="0" smtClean="0"/>
              <a:t> from </a:t>
            </a:r>
            <a:r>
              <a:rPr lang="en-US" altLang="zh-TW" sz="2400" dirty="0" smtClean="0"/>
              <a:t>left</a:t>
            </a:r>
          </a:p>
          <a:p>
            <a:pPr marL="971550" lvl="1" indent="-514350">
              <a:buFont typeface="+mj-lt"/>
              <a:buAutoNum type="arabicPeriod"/>
            </a:pPr>
            <a:r>
              <a:rPr lang="en-US" altLang="zh-TW" sz="2400" dirty="0" smtClean="0"/>
              <a:t>If </a:t>
            </a:r>
            <a:r>
              <a:rPr lang="en-US" altLang="zh-TW" sz="2400" dirty="0" smtClean="0">
                <a:latin typeface="Times New Roman" pitchFamily="18" charset="0"/>
                <a:cs typeface="Times New Roman" pitchFamily="18" charset="0"/>
              </a:rPr>
              <a:t>‘1’</a:t>
            </a:r>
            <a:r>
              <a:rPr lang="en-US" altLang="zh-TW" sz="2400" dirty="0" smtClean="0"/>
              <a:t> found go to step </a:t>
            </a:r>
            <a:r>
              <a:rPr lang="en-US" altLang="zh-TW" sz="2400" dirty="0" smtClean="0"/>
              <a:t>(5)</a:t>
            </a:r>
          </a:p>
          <a:p>
            <a:pPr marL="971550" lvl="1" indent="-514350">
              <a:buFont typeface="+mj-lt"/>
              <a:buAutoNum type="arabicPeriod"/>
            </a:pPr>
            <a:r>
              <a:rPr lang="en-US" altLang="zh-TW" sz="2400" dirty="0" smtClean="0"/>
              <a:t>Set </a:t>
            </a:r>
            <a:r>
              <a:rPr lang="en-US" altLang="zh-TW" sz="2400" dirty="0" smtClean="0"/>
              <a:t>all </a:t>
            </a:r>
            <a:r>
              <a:rPr lang="en-US" altLang="zh-TW" sz="2400" dirty="0" err="1" smtClean="0"/>
              <a:t>nru</a:t>
            </a:r>
            <a:r>
              <a:rPr lang="en-US" altLang="zh-TW" sz="2400" dirty="0" smtClean="0"/>
              <a:t>-bits to </a:t>
            </a:r>
            <a:r>
              <a:rPr lang="en-US" altLang="zh-TW" sz="2400" dirty="0" smtClean="0">
                <a:latin typeface="Times New Roman" pitchFamily="18" charset="0"/>
                <a:cs typeface="Times New Roman" pitchFamily="18" charset="0"/>
              </a:rPr>
              <a:t>‘1</a:t>
            </a:r>
            <a:r>
              <a:rPr lang="en-US" altLang="zh-TW" sz="2400" dirty="0" smtClean="0">
                <a:latin typeface="Times New Roman" pitchFamily="18" charset="0"/>
                <a:cs typeface="Times New Roman" pitchFamily="18" charset="0"/>
              </a:rPr>
              <a:t>’</a:t>
            </a:r>
          </a:p>
          <a:p>
            <a:pPr marL="971550" lvl="1" indent="-514350">
              <a:buFont typeface="+mj-lt"/>
              <a:buAutoNum type="arabicPeriod"/>
            </a:pPr>
            <a:r>
              <a:rPr lang="en-US" altLang="zh-TW" sz="2400" dirty="0" smtClean="0"/>
              <a:t>Go to </a:t>
            </a:r>
            <a:r>
              <a:rPr lang="en-US" altLang="zh-TW" sz="2400" dirty="0" smtClean="0"/>
              <a:t>step </a:t>
            </a:r>
            <a:r>
              <a:rPr lang="en-US" altLang="zh-TW" sz="2400" dirty="0" smtClean="0"/>
              <a:t>(1)</a:t>
            </a:r>
          </a:p>
          <a:p>
            <a:pPr marL="971550" lvl="1" indent="-514350">
              <a:buFont typeface="+mj-lt"/>
              <a:buAutoNum type="arabicPeriod"/>
            </a:pPr>
            <a:r>
              <a:rPr lang="en-US" altLang="zh-TW" sz="2400" dirty="0" smtClean="0"/>
              <a:t>Replace </a:t>
            </a:r>
            <a:r>
              <a:rPr lang="en-US" altLang="zh-TW" sz="2400" dirty="0" smtClean="0"/>
              <a:t>block and set </a:t>
            </a:r>
            <a:r>
              <a:rPr lang="en-US" altLang="zh-TW" sz="2400" dirty="0" err="1" smtClean="0"/>
              <a:t>nru</a:t>
            </a:r>
            <a:r>
              <a:rPr lang="en-US" altLang="zh-TW" sz="2400" dirty="0" smtClean="0"/>
              <a:t>-bit to </a:t>
            </a:r>
            <a:r>
              <a:rPr lang="en-US" altLang="zh-TW" sz="2400" dirty="0" smtClean="0">
                <a:latin typeface="Times New Roman" pitchFamily="18" charset="0"/>
                <a:cs typeface="Times New Roman" pitchFamily="18" charset="0"/>
              </a:rPr>
              <a:t>‘0’</a:t>
            </a:r>
          </a:p>
        </p:txBody>
      </p:sp>
      <p:sp>
        <p:nvSpPr>
          <p:cNvPr id="4" name="頁尾版面配置區 3"/>
          <p:cNvSpPr>
            <a:spLocks noGrp="1"/>
          </p:cNvSpPr>
          <p:nvPr>
            <p:ph type="ftr" sz="quarter" idx="11"/>
          </p:nvPr>
        </p:nvSpPr>
        <p:spPr/>
        <p:txBody>
          <a:bodyPr/>
          <a:lstStyle/>
          <a:p>
            <a:endParaRPr lang="en-US"/>
          </a:p>
        </p:txBody>
      </p:sp>
      <p:sp>
        <p:nvSpPr>
          <p:cNvPr id="5" name="投影片編號版面配置區 4"/>
          <p:cNvSpPr>
            <a:spLocks noGrp="1"/>
          </p:cNvSpPr>
          <p:nvPr>
            <p:ph type="sldNum" sz="quarter" idx="12"/>
          </p:nvPr>
        </p:nvSpPr>
        <p:spPr/>
        <p:txBody>
          <a:bodyPr/>
          <a:lstStyle/>
          <a:p>
            <a:fld id="{5B3EBEA7-3950-43B1-9135-5CDA171094C8}" type="slidenum">
              <a:rPr lang="en-US" smtClean="0"/>
              <a:pPr/>
              <a:t>19</a:t>
            </a:fld>
            <a:r>
              <a:rPr lang="en-US" smtClean="0"/>
              <a:t> / 20</a:t>
            </a:r>
            <a:endParaRPr lang="en-US" dirty="0"/>
          </a:p>
        </p:txBody>
      </p:sp>
      <p:sp>
        <p:nvSpPr>
          <p:cNvPr id="8" name="矩形 7"/>
          <p:cNvSpPr/>
          <p:nvPr/>
        </p:nvSpPr>
        <p:spPr>
          <a:xfrm>
            <a:off x="5105400" y="2057400"/>
            <a:ext cx="3048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 name="矩形 8"/>
          <p:cNvSpPr/>
          <p:nvPr/>
        </p:nvSpPr>
        <p:spPr>
          <a:xfrm>
            <a:off x="7848600" y="1981200"/>
            <a:ext cx="4572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矩形 9"/>
          <p:cNvSpPr/>
          <p:nvPr/>
        </p:nvSpPr>
        <p:spPr>
          <a:xfrm>
            <a:off x="7848600" y="2438400"/>
            <a:ext cx="4572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1" name="矩形 10"/>
          <p:cNvSpPr/>
          <p:nvPr/>
        </p:nvSpPr>
        <p:spPr>
          <a:xfrm>
            <a:off x="7848600" y="2819400"/>
            <a:ext cx="4572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2" name="矩形 11"/>
          <p:cNvSpPr/>
          <p:nvPr/>
        </p:nvSpPr>
        <p:spPr>
          <a:xfrm>
            <a:off x="7848600" y="3276600"/>
            <a:ext cx="4572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p:cNvSpPr/>
          <p:nvPr/>
        </p:nvSpPr>
        <p:spPr>
          <a:xfrm>
            <a:off x="7848600" y="3657600"/>
            <a:ext cx="4572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4" name="矩形 13"/>
          <p:cNvSpPr/>
          <p:nvPr/>
        </p:nvSpPr>
        <p:spPr>
          <a:xfrm>
            <a:off x="7848600" y="4038600"/>
            <a:ext cx="4572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5" name="矩形 14"/>
          <p:cNvSpPr/>
          <p:nvPr/>
        </p:nvSpPr>
        <p:spPr>
          <a:xfrm>
            <a:off x="7848600" y="4495800"/>
            <a:ext cx="4572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6" name="矩形 15"/>
          <p:cNvSpPr/>
          <p:nvPr/>
        </p:nvSpPr>
        <p:spPr>
          <a:xfrm>
            <a:off x="5029200" y="2438400"/>
            <a:ext cx="4572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7" name="矩形 16"/>
          <p:cNvSpPr/>
          <p:nvPr/>
        </p:nvSpPr>
        <p:spPr>
          <a:xfrm>
            <a:off x="5029200" y="2819400"/>
            <a:ext cx="4572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8" name="矩形 17"/>
          <p:cNvSpPr/>
          <p:nvPr/>
        </p:nvSpPr>
        <p:spPr>
          <a:xfrm>
            <a:off x="7772400" y="4953000"/>
            <a:ext cx="4572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9" name="矩形 18"/>
          <p:cNvSpPr/>
          <p:nvPr/>
        </p:nvSpPr>
        <p:spPr>
          <a:xfrm>
            <a:off x="7848600" y="5334000"/>
            <a:ext cx="4572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0" name="矩形 19"/>
          <p:cNvSpPr/>
          <p:nvPr/>
        </p:nvSpPr>
        <p:spPr>
          <a:xfrm>
            <a:off x="7848600" y="5791200"/>
            <a:ext cx="4572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1" name="矩形 20"/>
          <p:cNvSpPr/>
          <p:nvPr/>
        </p:nvSpPr>
        <p:spPr>
          <a:xfrm>
            <a:off x="5029200" y="3276600"/>
            <a:ext cx="4572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3" name="矩形 22"/>
          <p:cNvSpPr/>
          <p:nvPr/>
        </p:nvSpPr>
        <p:spPr>
          <a:xfrm>
            <a:off x="5029200" y="3733800"/>
            <a:ext cx="4572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6" name="矩形 25"/>
          <p:cNvSpPr/>
          <p:nvPr/>
        </p:nvSpPr>
        <p:spPr>
          <a:xfrm>
            <a:off x="5029200" y="4114800"/>
            <a:ext cx="4572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7" name="矩形 26"/>
          <p:cNvSpPr/>
          <p:nvPr/>
        </p:nvSpPr>
        <p:spPr>
          <a:xfrm>
            <a:off x="5029200" y="4572000"/>
            <a:ext cx="4572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9" name="矩形 28"/>
          <p:cNvSpPr/>
          <p:nvPr/>
        </p:nvSpPr>
        <p:spPr>
          <a:xfrm>
            <a:off x="5029200" y="4953000"/>
            <a:ext cx="4572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0" name="矩形 29"/>
          <p:cNvSpPr/>
          <p:nvPr/>
        </p:nvSpPr>
        <p:spPr>
          <a:xfrm>
            <a:off x="5029200" y="5410200"/>
            <a:ext cx="4572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1" name="矩形 30"/>
          <p:cNvSpPr/>
          <p:nvPr/>
        </p:nvSpPr>
        <p:spPr>
          <a:xfrm>
            <a:off x="5029200" y="5867400"/>
            <a:ext cx="4572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2" name="矩形 31"/>
          <p:cNvSpPr/>
          <p:nvPr/>
        </p:nvSpPr>
        <p:spPr>
          <a:xfrm>
            <a:off x="5562600" y="2438400"/>
            <a:ext cx="21336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3" name="矩形 32"/>
          <p:cNvSpPr/>
          <p:nvPr/>
        </p:nvSpPr>
        <p:spPr>
          <a:xfrm>
            <a:off x="5562600" y="2819400"/>
            <a:ext cx="21336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4" name="矩形 33"/>
          <p:cNvSpPr/>
          <p:nvPr/>
        </p:nvSpPr>
        <p:spPr>
          <a:xfrm>
            <a:off x="5562600" y="3276600"/>
            <a:ext cx="21336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5" name="矩形 34"/>
          <p:cNvSpPr/>
          <p:nvPr/>
        </p:nvSpPr>
        <p:spPr>
          <a:xfrm>
            <a:off x="5638800" y="3657600"/>
            <a:ext cx="21336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6" name="矩形 35"/>
          <p:cNvSpPr/>
          <p:nvPr/>
        </p:nvSpPr>
        <p:spPr>
          <a:xfrm>
            <a:off x="5638800" y="4114800"/>
            <a:ext cx="21336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7" name="矩形 36"/>
          <p:cNvSpPr/>
          <p:nvPr/>
        </p:nvSpPr>
        <p:spPr>
          <a:xfrm>
            <a:off x="5638800" y="4495800"/>
            <a:ext cx="21336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8" name="矩形 37"/>
          <p:cNvSpPr/>
          <p:nvPr/>
        </p:nvSpPr>
        <p:spPr>
          <a:xfrm>
            <a:off x="5562600" y="4953000"/>
            <a:ext cx="21336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9" name="矩形 38"/>
          <p:cNvSpPr/>
          <p:nvPr/>
        </p:nvSpPr>
        <p:spPr>
          <a:xfrm>
            <a:off x="5562600" y="5334000"/>
            <a:ext cx="21336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0" name="矩形 39"/>
          <p:cNvSpPr/>
          <p:nvPr/>
        </p:nvSpPr>
        <p:spPr>
          <a:xfrm>
            <a:off x="5638800" y="5791200"/>
            <a:ext cx="21336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1" name="矩形 40"/>
          <p:cNvSpPr/>
          <p:nvPr/>
        </p:nvSpPr>
        <p:spPr>
          <a:xfrm>
            <a:off x="5638800" y="6172200"/>
            <a:ext cx="22098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xit" presetSubtype="16" fill="hold" grpId="0" nodeType="clickEffect">
                                  <p:stCondLst>
                                    <p:cond delay="0"/>
                                  </p:stCondLst>
                                  <p:childTnLst>
                                    <p:animEffect transition="out" filter="box(in)">
                                      <p:cBhvr>
                                        <p:cTn id="6" dur="500"/>
                                        <p:tgtEl>
                                          <p:spTgt spid="8"/>
                                        </p:tgtEl>
                                      </p:cBhvr>
                                    </p:animEffect>
                                    <p:set>
                                      <p:cBhvr>
                                        <p:cTn id="7" dur="1" fill="hold">
                                          <p:stCondLst>
                                            <p:cond delay="499"/>
                                          </p:stCondLst>
                                        </p:cTn>
                                        <p:tgtEl>
                                          <p:spTgt spid="8"/>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4" presetClass="exit" presetSubtype="16" fill="hold" grpId="0" nodeType="clickEffect">
                                  <p:stCondLst>
                                    <p:cond delay="0"/>
                                  </p:stCondLst>
                                  <p:childTnLst>
                                    <p:animEffect transition="out" filter="box(in)">
                                      <p:cBhvr>
                                        <p:cTn id="11" dur="500"/>
                                        <p:tgtEl>
                                          <p:spTgt spid="9"/>
                                        </p:tgtEl>
                                      </p:cBhvr>
                                    </p:animEffect>
                                    <p:set>
                                      <p:cBhvr>
                                        <p:cTn id="12" dur="1" fill="hold">
                                          <p:stCondLst>
                                            <p:cond delay="499"/>
                                          </p:stCondLst>
                                        </p:cTn>
                                        <p:tgtEl>
                                          <p:spTgt spid="9"/>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4" presetClass="exit" presetSubtype="16" fill="hold" grpId="0" nodeType="clickEffect">
                                  <p:stCondLst>
                                    <p:cond delay="0"/>
                                  </p:stCondLst>
                                  <p:childTnLst>
                                    <p:animEffect transition="out" filter="box(in)">
                                      <p:cBhvr>
                                        <p:cTn id="16" dur="500"/>
                                        <p:tgtEl>
                                          <p:spTgt spid="32"/>
                                        </p:tgtEl>
                                      </p:cBhvr>
                                    </p:animEffect>
                                    <p:set>
                                      <p:cBhvr>
                                        <p:cTn id="17" dur="1" fill="hold">
                                          <p:stCondLst>
                                            <p:cond delay="499"/>
                                          </p:stCondLst>
                                        </p:cTn>
                                        <p:tgtEl>
                                          <p:spTgt spid="32"/>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4" presetClass="exit" presetSubtype="16" fill="hold" grpId="0" nodeType="clickEffect">
                                  <p:stCondLst>
                                    <p:cond delay="0"/>
                                  </p:stCondLst>
                                  <p:childTnLst>
                                    <p:animEffect transition="out" filter="box(in)">
                                      <p:cBhvr>
                                        <p:cTn id="21" dur="500"/>
                                        <p:tgtEl>
                                          <p:spTgt spid="16"/>
                                        </p:tgtEl>
                                      </p:cBhvr>
                                    </p:animEffect>
                                    <p:set>
                                      <p:cBhvr>
                                        <p:cTn id="22" dur="1" fill="hold">
                                          <p:stCondLst>
                                            <p:cond delay="499"/>
                                          </p:stCondLst>
                                        </p:cTn>
                                        <p:tgtEl>
                                          <p:spTgt spid="1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4" presetClass="exit" presetSubtype="16" fill="hold" grpId="0" nodeType="clickEffect">
                                  <p:stCondLst>
                                    <p:cond delay="0"/>
                                  </p:stCondLst>
                                  <p:childTnLst>
                                    <p:animEffect transition="out" filter="box(in)">
                                      <p:cBhvr>
                                        <p:cTn id="26" dur="500"/>
                                        <p:tgtEl>
                                          <p:spTgt spid="10"/>
                                        </p:tgtEl>
                                      </p:cBhvr>
                                    </p:animEffect>
                                    <p:set>
                                      <p:cBhvr>
                                        <p:cTn id="27" dur="1" fill="hold">
                                          <p:stCondLst>
                                            <p:cond delay="499"/>
                                          </p:stCondLst>
                                        </p:cTn>
                                        <p:tgtEl>
                                          <p:spTgt spid="10"/>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4" presetClass="exit" presetSubtype="16" fill="hold" grpId="0" nodeType="clickEffect">
                                  <p:stCondLst>
                                    <p:cond delay="0"/>
                                  </p:stCondLst>
                                  <p:childTnLst>
                                    <p:animEffect transition="out" filter="box(in)">
                                      <p:cBhvr>
                                        <p:cTn id="31" dur="500"/>
                                        <p:tgtEl>
                                          <p:spTgt spid="33"/>
                                        </p:tgtEl>
                                      </p:cBhvr>
                                    </p:animEffect>
                                    <p:set>
                                      <p:cBhvr>
                                        <p:cTn id="32" dur="1" fill="hold">
                                          <p:stCondLst>
                                            <p:cond delay="499"/>
                                          </p:stCondLst>
                                        </p:cTn>
                                        <p:tgtEl>
                                          <p:spTgt spid="33"/>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4" presetClass="exit" presetSubtype="16" fill="hold" grpId="0" nodeType="clickEffect">
                                  <p:stCondLst>
                                    <p:cond delay="0"/>
                                  </p:stCondLst>
                                  <p:childTnLst>
                                    <p:animEffect transition="out" filter="box(in)">
                                      <p:cBhvr>
                                        <p:cTn id="36" dur="500"/>
                                        <p:tgtEl>
                                          <p:spTgt spid="17"/>
                                        </p:tgtEl>
                                      </p:cBhvr>
                                    </p:animEffect>
                                    <p:set>
                                      <p:cBhvr>
                                        <p:cTn id="37" dur="1" fill="hold">
                                          <p:stCondLst>
                                            <p:cond delay="499"/>
                                          </p:stCondLst>
                                        </p:cTn>
                                        <p:tgtEl>
                                          <p:spTgt spid="17"/>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4" presetClass="exit" presetSubtype="16" fill="hold" grpId="0" nodeType="clickEffect">
                                  <p:stCondLst>
                                    <p:cond delay="0"/>
                                  </p:stCondLst>
                                  <p:childTnLst>
                                    <p:animEffect transition="out" filter="box(in)">
                                      <p:cBhvr>
                                        <p:cTn id="41" dur="500"/>
                                        <p:tgtEl>
                                          <p:spTgt spid="11"/>
                                        </p:tgtEl>
                                      </p:cBhvr>
                                    </p:animEffect>
                                    <p:set>
                                      <p:cBhvr>
                                        <p:cTn id="42" dur="1" fill="hold">
                                          <p:stCondLst>
                                            <p:cond delay="499"/>
                                          </p:stCondLst>
                                        </p:cTn>
                                        <p:tgtEl>
                                          <p:spTgt spid="11"/>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4" presetClass="exit" presetSubtype="16" fill="hold" grpId="0" nodeType="clickEffect">
                                  <p:stCondLst>
                                    <p:cond delay="0"/>
                                  </p:stCondLst>
                                  <p:childTnLst>
                                    <p:animEffect transition="out" filter="box(in)">
                                      <p:cBhvr>
                                        <p:cTn id="46" dur="500"/>
                                        <p:tgtEl>
                                          <p:spTgt spid="34"/>
                                        </p:tgtEl>
                                      </p:cBhvr>
                                    </p:animEffect>
                                    <p:set>
                                      <p:cBhvr>
                                        <p:cTn id="47" dur="1" fill="hold">
                                          <p:stCondLst>
                                            <p:cond delay="499"/>
                                          </p:stCondLst>
                                        </p:cTn>
                                        <p:tgtEl>
                                          <p:spTgt spid="34"/>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4" presetClass="exit" presetSubtype="16" fill="hold" grpId="0" nodeType="clickEffect">
                                  <p:stCondLst>
                                    <p:cond delay="0"/>
                                  </p:stCondLst>
                                  <p:childTnLst>
                                    <p:animEffect transition="out" filter="box(in)">
                                      <p:cBhvr>
                                        <p:cTn id="51" dur="500"/>
                                        <p:tgtEl>
                                          <p:spTgt spid="21"/>
                                        </p:tgtEl>
                                      </p:cBhvr>
                                    </p:animEffect>
                                    <p:set>
                                      <p:cBhvr>
                                        <p:cTn id="52" dur="1" fill="hold">
                                          <p:stCondLst>
                                            <p:cond delay="499"/>
                                          </p:stCondLst>
                                        </p:cTn>
                                        <p:tgtEl>
                                          <p:spTgt spid="21"/>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4" presetClass="exit" presetSubtype="16" fill="hold" grpId="0" nodeType="clickEffect">
                                  <p:stCondLst>
                                    <p:cond delay="0"/>
                                  </p:stCondLst>
                                  <p:childTnLst>
                                    <p:animEffect transition="out" filter="box(in)">
                                      <p:cBhvr>
                                        <p:cTn id="56" dur="500"/>
                                        <p:tgtEl>
                                          <p:spTgt spid="12"/>
                                        </p:tgtEl>
                                      </p:cBhvr>
                                    </p:animEffect>
                                    <p:set>
                                      <p:cBhvr>
                                        <p:cTn id="57" dur="1" fill="hold">
                                          <p:stCondLst>
                                            <p:cond delay="499"/>
                                          </p:stCondLst>
                                        </p:cTn>
                                        <p:tgtEl>
                                          <p:spTgt spid="12"/>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4" presetClass="exit" presetSubtype="16" fill="hold" grpId="0" nodeType="clickEffect">
                                  <p:stCondLst>
                                    <p:cond delay="0"/>
                                  </p:stCondLst>
                                  <p:childTnLst>
                                    <p:animEffect transition="out" filter="box(in)">
                                      <p:cBhvr>
                                        <p:cTn id="61" dur="500"/>
                                        <p:tgtEl>
                                          <p:spTgt spid="35"/>
                                        </p:tgtEl>
                                      </p:cBhvr>
                                    </p:animEffect>
                                    <p:set>
                                      <p:cBhvr>
                                        <p:cTn id="62" dur="1" fill="hold">
                                          <p:stCondLst>
                                            <p:cond delay="499"/>
                                          </p:stCondLst>
                                        </p:cTn>
                                        <p:tgtEl>
                                          <p:spTgt spid="35"/>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4" presetClass="exit" presetSubtype="16" fill="hold" grpId="0" nodeType="clickEffect">
                                  <p:stCondLst>
                                    <p:cond delay="0"/>
                                  </p:stCondLst>
                                  <p:childTnLst>
                                    <p:animEffect transition="out" filter="box(in)">
                                      <p:cBhvr>
                                        <p:cTn id="66" dur="500"/>
                                        <p:tgtEl>
                                          <p:spTgt spid="23"/>
                                        </p:tgtEl>
                                      </p:cBhvr>
                                    </p:animEffect>
                                    <p:set>
                                      <p:cBhvr>
                                        <p:cTn id="67" dur="1" fill="hold">
                                          <p:stCondLst>
                                            <p:cond delay="499"/>
                                          </p:stCondLst>
                                        </p:cTn>
                                        <p:tgtEl>
                                          <p:spTgt spid="23"/>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4" presetClass="exit" presetSubtype="16" fill="hold" grpId="0" nodeType="clickEffect">
                                  <p:stCondLst>
                                    <p:cond delay="0"/>
                                  </p:stCondLst>
                                  <p:childTnLst>
                                    <p:animEffect transition="out" filter="box(in)">
                                      <p:cBhvr>
                                        <p:cTn id="71" dur="500"/>
                                        <p:tgtEl>
                                          <p:spTgt spid="13"/>
                                        </p:tgtEl>
                                      </p:cBhvr>
                                    </p:animEffect>
                                    <p:set>
                                      <p:cBhvr>
                                        <p:cTn id="72" dur="1" fill="hold">
                                          <p:stCondLst>
                                            <p:cond delay="499"/>
                                          </p:stCondLst>
                                        </p:cTn>
                                        <p:tgtEl>
                                          <p:spTgt spid="13"/>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4" presetClass="exit" presetSubtype="16" fill="hold" grpId="0" nodeType="clickEffect">
                                  <p:stCondLst>
                                    <p:cond delay="0"/>
                                  </p:stCondLst>
                                  <p:childTnLst>
                                    <p:animEffect transition="out" filter="box(in)">
                                      <p:cBhvr>
                                        <p:cTn id="76" dur="500"/>
                                        <p:tgtEl>
                                          <p:spTgt spid="36"/>
                                        </p:tgtEl>
                                      </p:cBhvr>
                                    </p:animEffect>
                                    <p:set>
                                      <p:cBhvr>
                                        <p:cTn id="77" dur="1" fill="hold">
                                          <p:stCondLst>
                                            <p:cond delay="499"/>
                                          </p:stCondLst>
                                        </p:cTn>
                                        <p:tgtEl>
                                          <p:spTgt spid="36"/>
                                        </p:tgtEl>
                                        <p:attrNameLst>
                                          <p:attrName>style.visibility</p:attrName>
                                        </p:attrNameLst>
                                      </p:cBhvr>
                                      <p:to>
                                        <p:strVal val="hidden"/>
                                      </p:to>
                                    </p:set>
                                  </p:childTnLst>
                                </p:cTn>
                              </p:par>
                            </p:childTnLst>
                          </p:cTn>
                        </p:par>
                      </p:childTnLst>
                    </p:cTn>
                  </p:par>
                  <p:par>
                    <p:cTn id="78" fill="hold">
                      <p:stCondLst>
                        <p:cond delay="indefinite"/>
                      </p:stCondLst>
                      <p:childTnLst>
                        <p:par>
                          <p:cTn id="79" fill="hold">
                            <p:stCondLst>
                              <p:cond delay="0"/>
                            </p:stCondLst>
                            <p:childTnLst>
                              <p:par>
                                <p:cTn id="80" presetID="4" presetClass="exit" presetSubtype="16" fill="hold" grpId="0" nodeType="clickEffect">
                                  <p:stCondLst>
                                    <p:cond delay="0"/>
                                  </p:stCondLst>
                                  <p:childTnLst>
                                    <p:animEffect transition="out" filter="box(in)">
                                      <p:cBhvr>
                                        <p:cTn id="81" dur="500"/>
                                        <p:tgtEl>
                                          <p:spTgt spid="26"/>
                                        </p:tgtEl>
                                      </p:cBhvr>
                                    </p:animEffect>
                                    <p:set>
                                      <p:cBhvr>
                                        <p:cTn id="82" dur="1" fill="hold">
                                          <p:stCondLst>
                                            <p:cond delay="499"/>
                                          </p:stCondLst>
                                        </p:cTn>
                                        <p:tgtEl>
                                          <p:spTgt spid="26"/>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4" presetClass="exit" presetSubtype="16" fill="hold" grpId="0" nodeType="clickEffect">
                                  <p:stCondLst>
                                    <p:cond delay="0"/>
                                  </p:stCondLst>
                                  <p:childTnLst>
                                    <p:animEffect transition="out" filter="box(in)">
                                      <p:cBhvr>
                                        <p:cTn id="86" dur="500"/>
                                        <p:tgtEl>
                                          <p:spTgt spid="14"/>
                                        </p:tgtEl>
                                      </p:cBhvr>
                                    </p:animEffect>
                                    <p:set>
                                      <p:cBhvr>
                                        <p:cTn id="87" dur="1" fill="hold">
                                          <p:stCondLst>
                                            <p:cond delay="499"/>
                                          </p:stCondLst>
                                        </p:cTn>
                                        <p:tgtEl>
                                          <p:spTgt spid="14"/>
                                        </p:tgtEl>
                                        <p:attrNameLst>
                                          <p:attrName>style.visibility</p:attrName>
                                        </p:attrNameLst>
                                      </p:cBhvr>
                                      <p:to>
                                        <p:strVal val="hidden"/>
                                      </p:to>
                                    </p:set>
                                  </p:childTnLst>
                                </p:cTn>
                              </p:par>
                            </p:childTnLst>
                          </p:cTn>
                        </p:par>
                      </p:childTnLst>
                    </p:cTn>
                  </p:par>
                  <p:par>
                    <p:cTn id="88" fill="hold">
                      <p:stCondLst>
                        <p:cond delay="indefinite"/>
                      </p:stCondLst>
                      <p:childTnLst>
                        <p:par>
                          <p:cTn id="89" fill="hold">
                            <p:stCondLst>
                              <p:cond delay="0"/>
                            </p:stCondLst>
                            <p:childTnLst>
                              <p:par>
                                <p:cTn id="90" presetID="4" presetClass="exit" presetSubtype="16" fill="hold" grpId="0" nodeType="clickEffect">
                                  <p:stCondLst>
                                    <p:cond delay="0"/>
                                  </p:stCondLst>
                                  <p:childTnLst>
                                    <p:animEffect transition="out" filter="box(in)">
                                      <p:cBhvr>
                                        <p:cTn id="91" dur="500"/>
                                        <p:tgtEl>
                                          <p:spTgt spid="37"/>
                                        </p:tgtEl>
                                      </p:cBhvr>
                                    </p:animEffect>
                                    <p:set>
                                      <p:cBhvr>
                                        <p:cTn id="92" dur="1" fill="hold">
                                          <p:stCondLst>
                                            <p:cond delay="499"/>
                                          </p:stCondLst>
                                        </p:cTn>
                                        <p:tgtEl>
                                          <p:spTgt spid="37"/>
                                        </p:tgtEl>
                                        <p:attrNameLst>
                                          <p:attrName>style.visibility</p:attrName>
                                        </p:attrNameLst>
                                      </p:cBhvr>
                                      <p:to>
                                        <p:strVal val="hidden"/>
                                      </p:to>
                                    </p:set>
                                  </p:childTnLst>
                                </p:cTn>
                              </p:par>
                            </p:childTnLst>
                          </p:cTn>
                        </p:par>
                      </p:childTnLst>
                    </p:cTn>
                  </p:par>
                  <p:par>
                    <p:cTn id="93" fill="hold">
                      <p:stCondLst>
                        <p:cond delay="indefinite"/>
                      </p:stCondLst>
                      <p:childTnLst>
                        <p:par>
                          <p:cTn id="94" fill="hold">
                            <p:stCondLst>
                              <p:cond delay="0"/>
                            </p:stCondLst>
                            <p:childTnLst>
                              <p:par>
                                <p:cTn id="95" presetID="4" presetClass="exit" presetSubtype="16" fill="hold" grpId="0" nodeType="clickEffect">
                                  <p:stCondLst>
                                    <p:cond delay="0"/>
                                  </p:stCondLst>
                                  <p:childTnLst>
                                    <p:animEffect transition="out" filter="box(in)">
                                      <p:cBhvr>
                                        <p:cTn id="96" dur="500"/>
                                        <p:tgtEl>
                                          <p:spTgt spid="27"/>
                                        </p:tgtEl>
                                      </p:cBhvr>
                                    </p:animEffect>
                                    <p:set>
                                      <p:cBhvr>
                                        <p:cTn id="97" dur="1" fill="hold">
                                          <p:stCondLst>
                                            <p:cond delay="499"/>
                                          </p:stCondLst>
                                        </p:cTn>
                                        <p:tgtEl>
                                          <p:spTgt spid="27"/>
                                        </p:tgtEl>
                                        <p:attrNameLst>
                                          <p:attrName>style.visibility</p:attrName>
                                        </p:attrNameLst>
                                      </p:cBhvr>
                                      <p:to>
                                        <p:strVal val="hidden"/>
                                      </p:to>
                                    </p:set>
                                  </p:childTnLst>
                                </p:cTn>
                              </p:par>
                            </p:childTnLst>
                          </p:cTn>
                        </p:par>
                      </p:childTnLst>
                    </p:cTn>
                  </p:par>
                  <p:par>
                    <p:cTn id="98" fill="hold">
                      <p:stCondLst>
                        <p:cond delay="indefinite"/>
                      </p:stCondLst>
                      <p:childTnLst>
                        <p:par>
                          <p:cTn id="99" fill="hold">
                            <p:stCondLst>
                              <p:cond delay="0"/>
                            </p:stCondLst>
                            <p:childTnLst>
                              <p:par>
                                <p:cTn id="100" presetID="4" presetClass="exit" presetSubtype="16" fill="hold" grpId="0" nodeType="clickEffect">
                                  <p:stCondLst>
                                    <p:cond delay="0"/>
                                  </p:stCondLst>
                                  <p:childTnLst>
                                    <p:animEffect transition="out" filter="box(in)">
                                      <p:cBhvr>
                                        <p:cTn id="101" dur="500"/>
                                        <p:tgtEl>
                                          <p:spTgt spid="15"/>
                                        </p:tgtEl>
                                      </p:cBhvr>
                                    </p:animEffect>
                                    <p:set>
                                      <p:cBhvr>
                                        <p:cTn id="102" dur="1" fill="hold">
                                          <p:stCondLst>
                                            <p:cond delay="499"/>
                                          </p:stCondLst>
                                        </p:cTn>
                                        <p:tgtEl>
                                          <p:spTgt spid="15"/>
                                        </p:tgtEl>
                                        <p:attrNameLst>
                                          <p:attrName>style.visibility</p:attrName>
                                        </p:attrNameLst>
                                      </p:cBhvr>
                                      <p:to>
                                        <p:strVal val="hidden"/>
                                      </p:to>
                                    </p:set>
                                  </p:childTnLst>
                                </p:cTn>
                              </p:par>
                            </p:childTnLst>
                          </p:cTn>
                        </p:par>
                      </p:childTnLst>
                    </p:cTn>
                  </p:par>
                  <p:par>
                    <p:cTn id="103" fill="hold">
                      <p:stCondLst>
                        <p:cond delay="indefinite"/>
                      </p:stCondLst>
                      <p:childTnLst>
                        <p:par>
                          <p:cTn id="104" fill="hold">
                            <p:stCondLst>
                              <p:cond delay="0"/>
                            </p:stCondLst>
                            <p:childTnLst>
                              <p:par>
                                <p:cTn id="105" presetID="4" presetClass="exit" presetSubtype="16" fill="hold" grpId="0" nodeType="clickEffect">
                                  <p:stCondLst>
                                    <p:cond delay="0"/>
                                  </p:stCondLst>
                                  <p:childTnLst>
                                    <p:animEffect transition="out" filter="box(in)">
                                      <p:cBhvr>
                                        <p:cTn id="106" dur="500"/>
                                        <p:tgtEl>
                                          <p:spTgt spid="38"/>
                                        </p:tgtEl>
                                      </p:cBhvr>
                                    </p:animEffect>
                                    <p:set>
                                      <p:cBhvr>
                                        <p:cTn id="107" dur="1" fill="hold">
                                          <p:stCondLst>
                                            <p:cond delay="499"/>
                                          </p:stCondLst>
                                        </p:cTn>
                                        <p:tgtEl>
                                          <p:spTgt spid="38"/>
                                        </p:tgtEl>
                                        <p:attrNameLst>
                                          <p:attrName>style.visibility</p:attrName>
                                        </p:attrNameLst>
                                      </p:cBhvr>
                                      <p:to>
                                        <p:strVal val="hidden"/>
                                      </p:to>
                                    </p:set>
                                  </p:childTnLst>
                                </p:cTn>
                              </p:par>
                            </p:childTnLst>
                          </p:cTn>
                        </p:par>
                      </p:childTnLst>
                    </p:cTn>
                  </p:par>
                  <p:par>
                    <p:cTn id="108" fill="hold">
                      <p:stCondLst>
                        <p:cond delay="indefinite"/>
                      </p:stCondLst>
                      <p:childTnLst>
                        <p:par>
                          <p:cTn id="109" fill="hold">
                            <p:stCondLst>
                              <p:cond delay="0"/>
                            </p:stCondLst>
                            <p:childTnLst>
                              <p:par>
                                <p:cTn id="110" presetID="4" presetClass="exit" presetSubtype="16" fill="hold" grpId="0" nodeType="clickEffect">
                                  <p:stCondLst>
                                    <p:cond delay="0"/>
                                  </p:stCondLst>
                                  <p:childTnLst>
                                    <p:animEffect transition="out" filter="box(in)">
                                      <p:cBhvr>
                                        <p:cTn id="111" dur="500"/>
                                        <p:tgtEl>
                                          <p:spTgt spid="29"/>
                                        </p:tgtEl>
                                      </p:cBhvr>
                                    </p:animEffect>
                                    <p:set>
                                      <p:cBhvr>
                                        <p:cTn id="112" dur="1" fill="hold">
                                          <p:stCondLst>
                                            <p:cond delay="499"/>
                                          </p:stCondLst>
                                        </p:cTn>
                                        <p:tgtEl>
                                          <p:spTgt spid="29"/>
                                        </p:tgtEl>
                                        <p:attrNameLst>
                                          <p:attrName>style.visibility</p:attrName>
                                        </p:attrNameLst>
                                      </p:cBhvr>
                                      <p:to>
                                        <p:strVal val="hidden"/>
                                      </p:to>
                                    </p:set>
                                  </p:childTnLst>
                                </p:cTn>
                              </p:par>
                            </p:childTnLst>
                          </p:cTn>
                        </p:par>
                      </p:childTnLst>
                    </p:cTn>
                  </p:par>
                  <p:par>
                    <p:cTn id="113" fill="hold">
                      <p:stCondLst>
                        <p:cond delay="indefinite"/>
                      </p:stCondLst>
                      <p:childTnLst>
                        <p:par>
                          <p:cTn id="114" fill="hold">
                            <p:stCondLst>
                              <p:cond delay="0"/>
                            </p:stCondLst>
                            <p:childTnLst>
                              <p:par>
                                <p:cTn id="115" presetID="4" presetClass="exit" presetSubtype="16" fill="hold" grpId="0" nodeType="clickEffect">
                                  <p:stCondLst>
                                    <p:cond delay="0"/>
                                  </p:stCondLst>
                                  <p:childTnLst>
                                    <p:animEffect transition="out" filter="box(in)">
                                      <p:cBhvr>
                                        <p:cTn id="116" dur="500"/>
                                        <p:tgtEl>
                                          <p:spTgt spid="18"/>
                                        </p:tgtEl>
                                      </p:cBhvr>
                                    </p:animEffect>
                                    <p:set>
                                      <p:cBhvr>
                                        <p:cTn id="117" dur="1" fill="hold">
                                          <p:stCondLst>
                                            <p:cond delay="499"/>
                                          </p:stCondLst>
                                        </p:cTn>
                                        <p:tgtEl>
                                          <p:spTgt spid="18"/>
                                        </p:tgtEl>
                                        <p:attrNameLst>
                                          <p:attrName>style.visibility</p:attrName>
                                        </p:attrNameLst>
                                      </p:cBhvr>
                                      <p:to>
                                        <p:strVal val="hidden"/>
                                      </p:to>
                                    </p:set>
                                  </p:childTnLst>
                                </p:cTn>
                              </p:par>
                            </p:childTnLst>
                          </p:cTn>
                        </p:par>
                      </p:childTnLst>
                    </p:cTn>
                  </p:par>
                  <p:par>
                    <p:cTn id="118" fill="hold">
                      <p:stCondLst>
                        <p:cond delay="indefinite"/>
                      </p:stCondLst>
                      <p:childTnLst>
                        <p:par>
                          <p:cTn id="119" fill="hold">
                            <p:stCondLst>
                              <p:cond delay="0"/>
                            </p:stCondLst>
                            <p:childTnLst>
                              <p:par>
                                <p:cTn id="120" presetID="4" presetClass="exit" presetSubtype="16" fill="hold" grpId="0" nodeType="clickEffect">
                                  <p:stCondLst>
                                    <p:cond delay="0"/>
                                  </p:stCondLst>
                                  <p:childTnLst>
                                    <p:animEffect transition="out" filter="box(in)">
                                      <p:cBhvr>
                                        <p:cTn id="121" dur="500"/>
                                        <p:tgtEl>
                                          <p:spTgt spid="39"/>
                                        </p:tgtEl>
                                      </p:cBhvr>
                                    </p:animEffect>
                                    <p:set>
                                      <p:cBhvr>
                                        <p:cTn id="122" dur="1" fill="hold">
                                          <p:stCondLst>
                                            <p:cond delay="499"/>
                                          </p:stCondLst>
                                        </p:cTn>
                                        <p:tgtEl>
                                          <p:spTgt spid="39"/>
                                        </p:tgtEl>
                                        <p:attrNameLst>
                                          <p:attrName>style.visibility</p:attrName>
                                        </p:attrNameLst>
                                      </p:cBhvr>
                                      <p:to>
                                        <p:strVal val="hidden"/>
                                      </p:to>
                                    </p:set>
                                  </p:childTnLst>
                                </p:cTn>
                              </p:par>
                            </p:childTnLst>
                          </p:cTn>
                        </p:par>
                      </p:childTnLst>
                    </p:cTn>
                  </p:par>
                  <p:par>
                    <p:cTn id="123" fill="hold">
                      <p:stCondLst>
                        <p:cond delay="indefinite"/>
                      </p:stCondLst>
                      <p:childTnLst>
                        <p:par>
                          <p:cTn id="124" fill="hold">
                            <p:stCondLst>
                              <p:cond delay="0"/>
                            </p:stCondLst>
                            <p:childTnLst>
                              <p:par>
                                <p:cTn id="125" presetID="4" presetClass="exit" presetSubtype="16" fill="hold" grpId="0" nodeType="clickEffect">
                                  <p:stCondLst>
                                    <p:cond delay="0"/>
                                  </p:stCondLst>
                                  <p:childTnLst>
                                    <p:animEffect transition="out" filter="box(in)">
                                      <p:cBhvr>
                                        <p:cTn id="126" dur="500"/>
                                        <p:tgtEl>
                                          <p:spTgt spid="30"/>
                                        </p:tgtEl>
                                      </p:cBhvr>
                                    </p:animEffect>
                                    <p:set>
                                      <p:cBhvr>
                                        <p:cTn id="127" dur="1" fill="hold">
                                          <p:stCondLst>
                                            <p:cond delay="499"/>
                                          </p:stCondLst>
                                        </p:cTn>
                                        <p:tgtEl>
                                          <p:spTgt spid="30"/>
                                        </p:tgtEl>
                                        <p:attrNameLst>
                                          <p:attrName>style.visibility</p:attrName>
                                        </p:attrNameLst>
                                      </p:cBhvr>
                                      <p:to>
                                        <p:strVal val="hidden"/>
                                      </p:to>
                                    </p:set>
                                  </p:childTnLst>
                                </p:cTn>
                              </p:par>
                            </p:childTnLst>
                          </p:cTn>
                        </p:par>
                      </p:childTnLst>
                    </p:cTn>
                  </p:par>
                  <p:par>
                    <p:cTn id="128" fill="hold">
                      <p:stCondLst>
                        <p:cond delay="indefinite"/>
                      </p:stCondLst>
                      <p:childTnLst>
                        <p:par>
                          <p:cTn id="129" fill="hold">
                            <p:stCondLst>
                              <p:cond delay="0"/>
                            </p:stCondLst>
                            <p:childTnLst>
                              <p:par>
                                <p:cTn id="130" presetID="4" presetClass="exit" presetSubtype="16" fill="hold" grpId="0" nodeType="clickEffect">
                                  <p:stCondLst>
                                    <p:cond delay="0"/>
                                  </p:stCondLst>
                                  <p:childTnLst>
                                    <p:animEffect transition="out" filter="box(in)">
                                      <p:cBhvr>
                                        <p:cTn id="131" dur="500"/>
                                        <p:tgtEl>
                                          <p:spTgt spid="19"/>
                                        </p:tgtEl>
                                      </p:cBhvr>
                                    </p:animEffect>
                                    <p:set>
                                      <p:cBhvr>
                                        <p:cTn id="132" dur="1" fill="hold">
                                          <p:stCondLst>
                                            <p:cond delay="499"/>
                                          </p:stCondLst>
                                        </p:cTn>
                                        <p:tgtEl>
                                          <p:spTgt spid="19"/>
                                        </p:tgtEl>
                                        <p:attrNameLst>
                                          <p:attrName>style.visibility</p:attrName>
                                        </p:attrNameLst>
                                      </p:cBhvr>
                                      <p:to>
                                        <p:strVal val="hidden"/>
                                      </p:to>
                                    </p:set>
                                  </p:childTnLst>
                                </p:cTn>
                              </p:par>
                            </p:childTnLst>
                          </p:cTn>
                        </p:par>
                      </p:childTnLst>
                    </p:cTn>
                  </p:par>
                  <p:par>
                    <p:cTn id="133" fill="hold">
                      <p:stCondLst>
                        <p:cond delay="indefinite"/>
                      </p:stCondLst>
                      <p:childTnLst>
                        <p:par>
                          <p:cTn id="134" fill="hold">
                            <p:stCondLst>
                              <p:cond delay="0"/>
                            </p:stCondLst>
                            <p:childTnLst>
                              <p:par>
                                <p:cTn id="135" presetID="4" presetClass="exit" presetSubtype="16" fill="hold" grpId="0" nodeType="clickEffect">
                                  <p:stCondLst>
                                    <p:cond delay="0"/>
                                  </p:stCondLst>
                                  <p:childTnLst>
                                    <p:animEffect transition="out" filter="box(in)">
                                      <p:cBhvr>
                                        <p:cTn id="136" dur="500"/>
                                        <p:tgtEl>
                                          <p:spTgt spid="40"/>
                                        </p:tgtEl>
                                      </p:cBhvr>
                                    </p:animEffect>
                                    <p:set>
                                      <p:cBhvr>
                                        <p:cTn id="137" dur="1" fill="hold">
                                          <p:stCondLst>
                                            <p:cond delay="499"/>
                                          </p:stCondLst>
                                        </p:cTn>
                                        <p:tgtEl>
                                          <p:spTgt spid="40"/>
                                        </p:tgtEl>
                                        <p:attrNameLst>
                                          <p:attrName>style.visibility</p:attrName>
                                        </p:attrNameLst>
                                      </p:cBhvr>
                                      <p:to>
                                        <p:strVal val="hidden"/>
                                      </p:to>
                                    </p:set>
                                  </p:childTnLst>
                                </p:cTn>
                              </p:par>
                            </p:childTnLst>
                          </p:cTn>
                        </p:par>
                      </p:childTnLst>
                    </p:cTn>
                  </p:par>
                  <p:par>
                    <p:cTn id="138" fill="hold">
                      <p:stCondLst>
                        <p:cond delay="indefinite"/>
                      </p:stCondLst>
                      <p:childTnLst>
                        <p:par>
                          <p:cTn id="139" fill="hold">
                            <p:stCondLst>
                              <p:cond delay="0"/>
                            </p:stCondLst>
                            <p:childTnLst>
                              <p:par>
                                <p:cTn id="140" presetID="4" presetClass="exit" presetSubtype="16" fill="hold" grpId="0" nodeType="clickEffect">
                                  <p:stCondLst>
                                    <p:cond delay="0"/>
                                  </p:stCondLst>
                                  <p:childTnLst>
                                    <p:animEffect transition="out" filter="box(in)">
                                      <p:cBhvr>
                                        <p:cTn id="141" dur="500"/>
                                        <p:tgtEl>
                                          <p:spTgt spid="31"/>
                                        </p:tgtEl>
                                      </p:cBhvr>
                                    </p:animEffect>
                                    <p:set>
                                      <p:cBhvr>
                                        <p:cTn id="142" dur="1" fill="hold">
                                          <p:stCondLst>
                                            <p:cond delay="499"/>
                                          </p:stCondLst>
                                        </p:cTn>
                                        <p:tgtEl>
                                          <p:spTgt spid="31"/>
                                        </p:tgtEl>
                                        <p:attrNameLst>
                                          <p:attrName>style.visibility</p:attrName>
                                        </p:attrNameLst>
                                      </p:cBhvr>
                                      <p:to>
                                        <p:strVal val="hidden"/>
                                      </p:to>
                                    </p:set>
                                  </p:childTnLst>
                                </p:cTn>
                              </p:par>
                            </p:childTnLst>
                          </p:cTn>
                        </p:par>
                      </p:childTnLst>
                    </p:cTn>
                  </p:par>
                  <p:par>
                    <p:cTn id="143" fill="hold">
                      <p:stCondLst>
                        <p:cond delay="indefinite"/>
                      </p:stCondLst>
                      <p:childTnLst>
                        <p:par>
                          <p:cTn id="144" fill="hold">
                            <p:stCondLst>
                              <p:cond delay="0"/>
                            </p:stCondLst>
                            <p:childTnLst>
                              <p:par>
                                <p:cTn id="145" presetID="4" presetClass="exit" presetSubtype="16" fill="hold" grpId="0" nodeType="clickEffect">
                                  <p:stCondLst>
                                    <p:cond delay="0"/>
                                  </p:stCondLst>
                                  <p:childTnLst>
                                    <p:animEffect transition="out" filter="box(in)">
                                      <p:cBhvr>
                                        <p:cTn id="146" dur="500"/>
                                        <p:tgtEl>
                                          <p:spTgt spid="20"/>
                                        </p:tgtEl>
                                      </p:cBhvr>
                                    </p:animEffect>
                                    <p:set>
                                      <p:cBhvr>
                                        <p:cTn id="147" dur="1" fill="hold">
                                          <p:stCondLst>
                                            <p:cond delay="499"/>
                                          </p:stCondLst>
                                        </p:cTn>
                                        <p:tgtEl>
                                          <p:spTgt spid="20"/>
                                        </p:tgtEl>
                                        <p:attrNameLst>
                                          <p:attrName>style.visibility</p:attrName>
                                        </p:attrNameLst>
                                      </p:cBhvr>
                                      <p:to>
                                        <p:strVal val="hidden"/>
                                      </p:to>
                                    </p:set>
                                  </p:childTnLst>
                                </p:cTn>
                              </p:par>
                            </p:childTnLst>
                          </p:cTn>
                        </p:par>
                      </p:childTnLst>
                    </p:cTn>
                  </p:par>
                  <p:par>
                    <p:cTn id="148" fill="hold">
                      <p:stCondLst>
                        <p:cond delay="indefinite"/>
                      </p:stCondLst>
                      <p:childTnLst>
                        <p:par>
                          <p:cTn id="149" fill="hold">
                            <p:stCondLst>
                              <p:cond delay="0"/>
                            </p:stCondLst>
                            <p:childTnLst>
                              <p:par>
                                <p:cTn id="150" presetID="4" presetClass="exit" presetSubtype="16" fill="hold" grpId="0" nodeType="clickEffect">
                                  <p:stCondLst>
                                    <p:cond delay="0"/>
                                  </p:stCondLst>
                                  <p:childTnLst>
                                    <p:animEffect transition="out" filter="box(in)">
                                      <p:cBhvr>
                                        <p:cTn id="151" dur="500"/>
                                        <p:tgtEl>
                                          <p:spTgt spid="41"/>
                                        </p:tgtEl>
                                      </p:cBhvr>
                                    </p:animEffect>
                                    <p:set>
                                      <p:cBhvr>
                                        <p:cTn id="152" dur="1" fill="hold">
                                          <p:stCondLst>
                                            <p:cond delay="499"/>
                                          </p:stCondLst>
                                        </p:cTn>
                                        <p:tgtEl>
                                          <p:spTgt spid="4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3" grpId="0" animBg="1"/>
      <p:bldP spid="26" grpId="0" animBg="1"/>
      <p:bldP spid="27"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Motivation</a:t>
            </a:r>
          </a:p>
          <a:p>
            <a:r>
              <a:rPr lang="en-US" dirty="0" smtClean="0"/>
              <a:t>Background</a:t>
            </a:r>
          </a:p>
          <a:p>
            <a:pPr lvl="1"/>
            <a:r>
              <a:rPr lang="en-US" dirty="0" smtClean="0"/>
              <a:t>Least Recently Used (LRU) policy</a:t>
            </a:r>
          </a:p>
          <a:p>
            <a:pPr lvl="1"/>
            <a:r>
              <a:rPr lang="en-US" dirty="0" smtClean="0"/>
              <a:t>Dynamic Insertion Policy (DIP)</a:t>
            </a:r>
          </a:p>
          <a:p>
            <a:pPr lvl="1"/>
            <a:r>
              <a:rPr lang="en-US" altLang="zh-TW" dirty="0" smtClean="0"/>
              <a:t>Least Frequently Used(LFU</a:t>
            </a:r>
            <a:r>
              <a:rPr lang="en-US" altLang="zh-TW" dirty="0" smtClean="0"/>
              <a:t>) policy</a:t>
            </a:r>
            <a:endParaRPr lang="en-US" dirty="0" smtClean="0"/>
          </a:p>
          <a:p>
            <a:r>
              <a:rPr lang="en-US" altLang="zh-TW" dirty="0" smtClean="0"/>
              <a:t>Re-Reference Interval </a:t>
            </a:r>
            <a:r>
              <a:rPr lang="en-US" altLang="zh-TW" dirty="0" smtClean="0"/>
              <a:t>Prediction (RRIP)</a:t>
            </a:r>
          </a:p>
          <a:p>
            <a:pPr lvl="1"/>
            <a:r>
              <a:rPr lang="en-US" altLang="zh-TW" dirty="0" smtClean="0"/>
              <a:t>Not Recently Used policy</a:t>
            </a:r>
          </a:p>
          <a:p>
            <a:pPr lvl="1"/>
            <a:r>
              <a:rPr lang="en-US" altLang="zh-TW" dirty="0" smtClean="0"/>
              <a:t>Static RRIP</a:t>
            </a:r>
          </a:p>
          <a:p>
            <a:pPr lvl="1"/>
            <a:r>
              <a:rPr lang="en-US" altLang="zh-TW" dirty="0" smtClean="0"/>
              <a:t>Dynamic RRIP</a:t>
            </a:r>
          </a:p>
          <a:p>
            <a:r>
              <a:rPr lang="en-US" altLang="zh-TW" dirty="0" smtClean="0"/>
              <a:t>Experimental </a:t>
            </a:r>
            <a:r>
              <a:rPr lang="en-US" altLang="zh-TW" dirty="0" smtClean="0"/>
              <a:t>Methodology</a:t>
            </a:r>
          </a:p>
          <a:p>
            <a:r>
              <a:rPr lang="en-US" altLang="zh-TW" dirty="0" smtClean="0"/>
              <a:t>Results and Analysis</a:t>
            </a:r>
          </a:p>
          <a:p>
            <a:r>
              <a:rPr lang="en-US" altLang="zh-TW" dirty="0" smtClean="0"/>
              <a:t>Conclusion</a:t>
            </a:r>
          </a:p>
          <a:p>
            <a:endParaRPr lang="en-US" altLang="zh-TW" dirty="0" smtClean="0"/>
          </a:p>
          <a:p>
            <a:endParaRPr lang="en-US" dirty="0" smtClean="0"/>
          </a:p>
          <a:p>
            <a:endParaRPr lang="en-US" dirty="0" smtClean="0"/>
          </a:p>
          <a:p>
            <a:endParaRPr lang="en-US" dirty="0" smtClean="0"/>
          </a:p>
          <a:p>
            <a:endParaRPr lang="en-US" dirty="0"/>
          </a:p>
        </p:txBody>
      </p:sp>
      <p:sp>
        <p:nvSpPr>
          <p:cNvPr id="6" name="Slide Number Placeholder 5"/>
          <p:cNvSpPr>
            <a:spLocks noGrp="1"/>
          </p:cNvSpPr>
          <p:nvPr>
            <p:ph type="sldNum" sz="quarter" idx="12"/>
          </p:nvPr>
        </p:nvSpPr>
        <p:spPr/>
        <p:txBody>
          <a:bodyPr/>
          <a:lstStyle/>
          <a:p>
            <a:fld id="{5B3EBEA7-3950-43B1-9135-5CDA171094C8}" type="slidenum">
              <a:rPr lang="en-US" smtClean="0"/>
              <a:pPr/>
              <a:t>2</a:t>
            </a:fld>
            <a:r>
              <a:rPr lang="en-US" smtClean="0"/>
              <a:t> / 20</a:t>
            </a:r>
            <a:endParaRPr lang="en-US" dirty="0"/>
          </a:p>
        </p:txBody>
      </p:sp>
      <p:sp>
        <p:nvSpPr>
          <p:cNvPr id="5" name="頁尾版面配置區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19828269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4953000" y="1524000"/>
            <a:ext cx="3467100" cy="5114925"/>
          </a:xfrm>
          <a:prstGeom prst="rect">
            <a:avLst/>
          </a:prstGeom>
          <a:noFill/>
          <a:ln w="9525">
            <a:noFill/>
            <a:miter lim="800000"/>
            <a:headEnd/>
            <a:tailEnd/>
          </a:ln>
        </p:spPr>
      </p:pic>
      <p:pic>
        <p:nvPicPr>
          <p:cNvPr id="3074" name="Picture 2"/>
          <p:cNvPicPr>
            <a:picLocks noChangeAspect="1" noChangeArrowheads="1"/>
          </p:cNvPicPr>
          <p:nvPr/>
        </p:nvPicPr>
        <p:blipFill>
          <a:blip r:embed="rId3" cstate="print"/>
          <a:srcRect/>
          <a:stretch>
            <a:fillRect/>
          </a:stretch>
        </p:blipFill>
        <p:spPr bwMode="auto">
          <a:xfrm>
            <a:off x="5534025" y="1905000"/>
            <a:ext cx="2771775" cy="5029200"/>
          </a:xfrm>
          <a:prstGeom prst="rect">
            <a:avLst/>
          </a:prstGeom>
          <a:noFill/>
          <a:ln w="9525">
            <a:noFill/>
            <a:miter lim="800000"/>
            <a:headEnd/>
            <a:tailEnd/>
          </a:ln>
        </p:spPr>
      </p:pic>
      <p:sp>
        <p:nvSpPr>
          <p:cNvPr id="2" name="標題 1"/>
          <p:cNvSpPr>
            <a:spLocks noGrp="1"/>
          </p:cNvSpPr>
          <p:nvPr>
            <p:ph type="title"/>
          </p:nvPr>
        </p:nvSpPr>
        <p:spPr/>
        <p:txBody>
          <a:bodyPr>
            <a:normAutofit/>
          </a:bodyPr>
          <a:lstStyle/>
          <a:p>
            <a:r>
              <a:rPr lang="en-US" altLang="zh-TW" dirty="0" smtClean="0"/>
              <a:t>Behavior of </a:t>
            </a:r>
            <a:r>
              <a:rPr lang="en-US" altLang="zh-TW" dirty="0" smtClean="0"/>
              <a:t>2-bit </a:t>
            </a:r>
            <a:r>
              <a:rPr lang="en-US" altLang="zh-TW" dirty="0" smtClean="0"/>
              <a:t>SRRIP with HP</a:t>
            </a:r>
            <a:endParaRPr lang="zh-TW" altLang="en-US" dirty="0"/>
          </a:p>
        </p:txBody>
      </p:sp>
      <p:sp>
        <p:nvSpPr>
          <p:cNvPr id="4" name="頁尾版面配置區 3"/>
          <p:cNvSpPr>
            <a:spLocks noGrp="1"/>
          </p:cNvSpPr>
          <p:nvPr>
            <p:ph type="ftr" sz="quarter" idx="11"/>
          </p:nvPr>
        </p:nvSpPr>
        <p:spPr/>
        <p:txBody>
          <a:bodyPr/>
          <a:lstStyle/>
          <a:p>
            <a:endParaRPr lang="en-US"/>
          </a:p>
        </p:txBody>
      </p:sp>
      <p:sp>
        <p:nvSpPr>
          <p:cNvPr id="5" name="投影片編號版面配置區 4"/>
          <p:cNvSpPr>
            <a:spLocks noGrp="1"/>
          </p:cNvSpPr>
          <p:nvPr>
            <p:ph type="sldNum" sz="quarter" idx="12"/>
          </p:nvPr>
        </p:nvSpPr>
        <p:spPr/>
        <p:txBody>
          <a:bodyPr/>
          <a:lstStyle/>
          <a:p>
            <a:fld id="{5B3EBEA7-3950-43B1-9135-5CDA171094C8}" type="slidenum">
              <a:rPr lang="en-US" smtClean="0"/>
              <a:pPr/>
              <a:t>20</a:t>
            </a:fld>
            <a:r>
              <a:rPr lang="en-US" smtClean="0"/>
              <a:t> / 20</a:t>
            </a:r>
            <a:endParaRPr lang="en-US" dirty="0"/>
          </a:p>
        </p:txBody>
      </p:sp>
      <p:sp>
        <p:nvSpPr>
          <p:cNvPr id="8" name="矩形 7"/>
          <p:cNvSpPr/>
          <p:nvPr/>
        </p:nvSpPr>
        <p:spPr>
          <a:xfrm>
            <a:off x="5105400" y="2057400"/>
            <a:ext cx="3048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 name="矩形 8"/>
          <p:cNvSpPr/>
          <p:nvPr/>
        </p:nvSpPr>
        <p:spPr>
          <a:xfrm>
            <a:off x="7848600" y="1981200"/>
            <a:ext cx="4572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矩形 9"/>
          <p:cNvSpPr/>
          <p:nvPr/>
        </p:nvSpPr>
        <p:spPr>
          <a:xfrm>
            <a:off x="7848600" y="2438400"/>
            <a:ext cx="4572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1" name="矩形 10"/>
          <p:cNvSpPr/>
          <p:nvPr/>
        </p:nvSpPr>
        <p:spPr>
          <a:xfrm>
            <a:off x="7848600" y="2819400"/>
            <a:ext cx="4572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2" name="矩形 11"/>
          <p:cNvSpPr/>
          <p:nvPr/>
        </p:nvSpPr>
        <p:spPr>
          <a:xfrm>
            <a:off x="7848600" y="3276600"/>
            <a:ext cx="4572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p:cNvSpPr/>
          <p:nvPr/>
        </p:nvSpPr>
        <p:spPr>
          <a:xfrm>
            <a:off x="7848600" y="3657600"/>
            <a:ext cx="4572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4" name="矩形 13"/>
          <p:cNvSpPr/>
          <p:nvPr/>
        </p:nvSpPr>
        <p:spPr>
          <a:xfrm>
            <a:off x="7848600" y="4038600"/>
            <a:ext cx="4572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5" name="矩形 14"/>
          <p:cNvSpPr/>
          <p:nvPr/>
        </p:nvSpPr>
        <p:spPr>
          <a:xfrm>
            <a:off x="7848600" y="4495800"/>
            <a:ext cx="4572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6" name="矩形 15"/>
          <p:cNvSpPr/>
          <p:nvPr/>
        </p:nvSpPr>
        <p:spPr>
          <a:xfrm>
            <a:off x="5029200" y="2438400"/>
            <a:ext cx="4572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7" name="矩形 16"/>
          <p:cNvSpPr/>
          <p:nvPr/>
        </p:nvSpPr>
        <p:spPr>
          <a:xfrm>
            <a:off x="5029200" y="2819400"/>
            <a:ext cx="4572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8" name="矩形 17"/>
          <p:cNvSpPr/>
          <p:nvPr/>
        </p:nvSpPr>
        <p:spPr>
          <a:xfrm>
            <a:off x="7772400" y="4953000"/>
            <a:ext cx="4572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9" name="矩形 18"/>
          <p:cNvSpPr/>
          <p:nvPr/>
        </p:nvSpPr>
        <p:spPr>
          <a:xfrm>
            <a:off x="7772400" y="5303520"/>
            <a:ext cx="493776" cy="3657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0" name="矩形 19"/>
          <p:cNvSpPr/>
          <p:nvPr/>
        </p:nvSpPr>
        <p:spPr>
          <a:xfrm>
            <a:off x="7772400" y="5715000"/>
            <a:ext cx="5334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1" name="矩形 20"/>
          <p:cNvSpPr/>
          <p:nvPr/>
        </p:nvSpPr>
        <p:spPr>
          <a:xfrm>
            <a:off x="5029200" y="3276600"/>
            <a:ext cx="4572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3" name="矩形 22"/>
          <p:cNvSpPr/>
          <p:nvPr/>
        </p:nvSpPr>
        <p:spPr>
          <a:xfrm>
            <a:off x="5029200" y="3733800"/>
            <a:ext cx="4572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6" name="矩形 25"/>
          <p:cNvSpPr/>
          <p:nvPr/>
        </p:nvSpPr>
        <p:spPr>
          <a:xfrm>
            <a:off x="5029200" y="4114800"/>
            <a:ext cx="4572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7" name="矩形 26"/>
          <p:cNvSpPr/>
          <p:nvPr/>
        </p:nvSpPr>
        <p:spPr>
          <a:xfrm>
            <a:off x="5029200" y="4572000"/>
            <a:ext cx="4572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9" name="矩形 28"/>
          <p:cNvSpPr/>
          <p:nvPr/>
        </p:nvSpPr>
        <p:spPr>
          <a:xfrm>
            <a:off x="5029200" y="4953000"/>
            <a:ext cx="4572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0" name="矩形 29"/>
          <p:cNvSpPr/>
          <p:nvPr/>
        </p:nvSpPr>
        <p:spPr>
          <a:xfrm>
            <a:off x="5029200" y="5410200"/>
            <a:ext cx="4572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1" name="矩形 30"/>
          <p:cNvSpPr/>
          <p:nvPr/>
        </p:nvSpPr>
        <p:spPr>
          <a:xfrm>
            <a:off x="5029200" y="5867400"/>
            <a:ext cx="4572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2" name="矩形 31"/>
          <p:cNvSpPr/>
          <p:nvPr/>
        </p:nvSpPr>
        <p:spPr>
          <a:xfrm>
            <a:off x="5562600" y="2438400"/>
            <a:ext cx="21336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3" name="矩形 32"/>
          <p:cNvSpPr/>
          <p:nvPr/>
        </p:nvSpPr>
        <p:spPr>
          <a:xfrm>
            <a:off x="5562600" y="2819400"/>
            <a:ext cx="2133600" cy="3474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4" name="矩形 33"/>
          <p:cNvSpPr/>
          <p:nvPr/>
        </p:nvSpPr>
        <p:spPr>
          <a:xfrm>
            <a:off x="5562600" y="3276600"/>
            <a:ext cx="21336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5" name="矩形 34"/>
          <p:cNvSpPr/>
          <p:nvPr/>
        </p:nvSpPr>
        <p:spPr>
          <a:xfrm>
            <a:off x="5562600" y="3657600"/>
            <a:ext cx="22098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6" name="矩形 35"/>
          <p:cNvSpPr/>
          <p:nvPr/>
        </p:nvSpPr>
        <p:spPr>
          <a:xfrm>
            <a:off x="5562600" y="4114800"/>
            <a:ext cx="22098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7" name="矩形 36"/>
          <p:cNvSpPr/>
          <p:nvPr/>
        </p:nvSpPr>
        <p:spPr>
          <a:xfrm>
            <a:off x="5562600" y="4495800"/>
            <a:ext cx="22098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8" name="矩形 37"/>
          <p:cNvSpPr/>
          <p:nvPr/>
        </p:nvSpPr>
        <p:spPr>
          <a:xfrm>
            <a:off x="5562600" y="4953000"/>
            <a:ext cx="21336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9" name="矩形 38"/>
          <p:cNvSpPr/>
          <p:nvPr/>
        </p:nvSpPr>
        <p:spPr>
          <a:xfrm>
            <a:off x="5562600" y="5334000"/>
            <a:ext cx="21336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0" name="矩形 39"/>
          <p:cNvSpPr/>
          <p:nvPr/>
        </p:nvSpPr>
        <p:spPr>
          <a:xfrm>
            <a:off x="5562600" y="5791200"/>
            <a:ext cx="22098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1" name="矩形 40"/>
          <p:cNvSpPr/>
          <p:nvPr/>
        </p:nvSpPr>
        <p:spPr>
          <a:xfrm>
            <a:off x="5562600" y="6172200"/>
            <a:ext cx="2286000"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4" name="內容版面配置區 2"/>
          <p:cNvSpPr>
            <a:spLocks noGrp="1"/>
          </p:cNvSpPr>
          <p:nvPr>
            <p:ph idx="1"/>
          </p:nvPr>
        </p:nvSpPr>
        <p:spPr>
          <a:xfrm>
            <a:off x="0" y="1752600"/>
            <a:ext cx="4648200" cy="4625609"/>
          </a:xfrm>
        </p:spPr>
        <p:txBody>
          <a:bodyPr>
            <a:normAutofit fontScale="92500" lnSpcReduction="10000"/>
          </a:bodyPr>
          <a:lstStyle/>
          <a:p>
            <a:r>
              <a:rPr lang="en-US" altLang="zh-TW" dirty="0" smtClean="0"/>
              <a:t>Mixed Access Pattern</a:t>
            </a:r>
          </a:p>
          <a:p>
            <a:pPr>
              <a:buNone/>
            </a:pPr>
            <a:r>
              <a:rPr lang="en-US" altLang="zh-TW" dirty="0" smtClean="0"/>
              <a:t> </a:t>
            </a:r>
            <a:r>
              <a:rPr lang="en-US" altLang="zh-TW" dirty="0" smtClean="0"/>
              <a:t>   </a:t>
            </a:r>
            <a:r>
              <a:rPr lang="en-US" altLang="zh-TW" sz="2200" dirty="0" smtClean="0"/>
              <a:t>a1, a2, a2, a1</a:t>
            </a:r>
            <a:r>
              <a:rPr lang="en-US" altLang="zh-TW" sz="2200" b="1" i="1" dirty="0" smtClean="0"/>
              <a:t>, b1, b2, b3, b4</a:t>
            </a:r>
            <a:r>
              <a:rPr lang="en-US" altLang="zh-TW" sz="2200" dirty="0" smtClean="0"/>
              <a:t>, a1, a2</a:t>
            </a:r>
          </a:p>
          <a:p>
            <a:r>
              <a:rPr lang="en-US" altLang="zh-TW" dirty="0" smtClean="0"/>
              <a:t>Cache Hit:</a:t>
            </a:r>
          </a:p>
          <a:p>
            <a:pPr marL="914400" lvl="1" indent="-457200">
              <a:buFont typeface="+mj-lt"/>
              <a:buAutoNum type="arabicPeriod"/>
            </a:pPr>
            <a:r>
              <a:rPr lang="en-US" altLang="zh-TW" sz="2400" dirty="0" smtClean="0"/>
              <a:t> Set </a:t>
            </a:r>
            <a:r>
              <a:rPr lang="en-US" altLang="zh-TW" sz="2400" dirty="0" smtClean="0"/>
              <a:t>RRPV</a:t>
            </a:r>
            <a:r>
              <a:rPr lang="en-US" altLang="zh-TW" sz="2400" dirty="0" smtClean="0"/>
              <a:t> </a:t>
            </a:r>
            <a:r>
              <a:rPr lang="en-US" altLang="zh-TW" sz="2400" dirty="0" smtClean="0"/>
              <a:t>of block to </a:t>
            </a:r>
            <a:r>
              <a:rPr lang="en-US" altLang="zh-TW" sz="2400" dirty="0" smtClean="0">
                <a:latin typeface="Times New Roman" pitchFamily="18" charset="0"/>
                <a:cs typeface="Times New Roman" pitchFamily="18" charset="0"/>
              </a:rPr>
              <a:t>‘0’</a:t>
            </a:r>
          </a:p>
          <a:p>
            <a:r>
              <a:rPr lang="en-US" altLang="zh-TW" dirty="0" smtClean="0"/>
              <a:t>Cache Miss:</a:t>
            </a:r>
          </a:p>
          <a:p>
            <a:pPr marL="971550" lvl="1" indent="-514350">
              <a:buFont typeface="+mj-lt"/>
              <a:buAutoNum type="arabicPeriod"/>
            </a:pPr>
            <a:r>
              <a:rPr lang="en-US" altLang="zh-TW" sz="2400" dirty="0" smtClean="0"/>
              <a:t>Search </a:t>
            </a:r>
            <a:r>
              <a:rPr lang="en-US" altLang="zh-TW" sz="2400" dirty="0" smtClean="0"/>
              <a:t>for first </a:t>
            </a:r>
            <a:r>
              <a:rPr lang="en-US" altLang="zh-TW" sz="2400" dirty="0" smtClean="0">
                <a:latin typeface="Times New Roman" pitchFamily="18" charset="0"/>
                <a:cs typeface="Times New Roman" pitchFamily="18" charset="0"/>
              </a:rPr>
              <a:t>‘3’</a:t>
            </a:r>
            <a:r>
              <a:rPr lang="en-US" altLang="zh-TW" sz="2400" dirty="0" smtClean="0"/>
              <a:t> </a:t>
            </a:r>
            <a:r>
              <a:rPr lang="en-US" altLang="zh-TW" sz="2400" dirty="0" smtClean="0"/>
              <a:t>from </a:t>
            </a:r>
            <a:r>
              <a:rPr lang="en-US" altLang="zh-TW" sz="2400" dirty="0" smtClean="0"/>
              <a:t>left</a:t>
            </a:r>
          </a:p>
          <a:p>
            <a:pPr marL="971550" lvl="1" indent="-514350">
              <a:buFont typeface="+mj-lt"/>
              <a:buAutoNum type="arabicPeriod"/>
            </a:pPr>
            <a:r>
              <a:rPr lang="en-US" altLang="zh-TW" sz="2400" dirty="0" smtClean="0"/>
              <a:t>If </a:t>
            </a:r>
            <a:r>
              <a:rPr lang="en-US" altLang="zh-TW" sz="2400" dirty="0" smtClean="0">
                <a:latin typeface="Times New Roman" pitchFamily="18" charset="0"/>
                <a:cs typeface="Times New Roman" pitchFamily="18" charset="0"/>
              </a:rPr>
              <a:t>‘3’</a:t>
            </a:r>
            <a:r>
              <a:rPr lang="en-US" altLang="zh-TW" sz="2400" dirty="0" smtClean="0"/>
              <a:t> </a:t>
            </a:r>
            <a:r>
              <a:rPr lang="en-US" altLang="zh-TW" sz="2400" dirty="0" smtClean="0"/>
              <a:t>found go to step </a:t>
            </a:r>
            <a:r>
              <a:rPr lang="en-US" altLang="zh-TW" sz="2400" dirty="0" smtClean="0"/>
              <a:t>(5)</a:t>
            </a:r>
          </a:p>
          <a:p>
            <a:pPr marL="971550" lvl="1" indent="-514350">
              <a:buFont typeface="+mj-lt"/>
              <a:buAutoNum type="arabicPeriod"/>
            </a:pPr>
            <a:r>
              <a:rPr lang="en-US" altLang="zh-TW" sz="2400" dirty="0" smtClean="0"/>
              <a:t>Increment </a:t>
            </a:r>
            <a:r>
              <a:rPr lang="en-US" altLang="zh-TW" sz="2400" dirty="0" smtClean="0"/>
              <a:t>all RRPVs</a:t>
            </a:r>
            <a:endParaRPr lang="en-US" altLang="zh-TW" sz="2400" dirty="0" smtClean="0">
              <a:latin typeface="Times New Roman" pitchFamily="18" charset="0"/>
              <a:cs typeface="Times New Roman" pitchFamily="18" charset="0"/>
            </a:endParaRPr>
          </a:p>
          <a:p>
            <a:pPr marL="971550" lvl="1" indent="-514350">
              <a:buFont typeface="+mj-lt"/>
              <a:buAutoNum type="arabicPeriod"/>
            </a:pPr>
            <a:r>
              <a:rPr lang="en-US" altLang="zh-TW" sz="2400" dirty="0" smtClean="0"/>
              <a:t>Go to step (1)</a:t>
            </a:r>
          </a:p>
          <a:p>
            <a:pPr marL="971550" lvl="1" indent="-514350">
              <a:buFont typeface="+mj-lt"/>
              <a:buAutoNum type="arabicPeriod"/>
            </a:pPr>
            <a:r>
              <a:rPr lang="en-US" altLang="zh-TW" sz="2400" dirty="0" smtClean="0"/>
              <a:t>Replace block and set RRPV</a:t>
            </a:r>
            <a:br>
              <a:rPr lang="en-US" altLang="zh-TW" sz="2400" dirty="0" smtClean="0"/>
            </a:br>
            <a:r>
              <a:rPr lang="en-US" altLang="zh-TW" sz="2400" dirty="0" smtClean="0"/>
              <a:t> to </a:t>
            </a:r>
            <a:r>
              <a:rPr lang="en-US" altLang="zh-TW" sz="2400" dirty="0" smtClean="0">
                <a:latin typeface="Times New Roman" pitchFamily="18" charset="0"/>
                <a:cs typeface="Times New Roman" pitchFamily="18" charset="0"/>
              </a:rPr>
              <a:t>‘2’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xit" presetSubtype="16" fill="hold" grpId="0" nodeType="clickEffect">
                                  <p:stCondLst>
                                    <p:cond delay="0"/>
                                  </p:stCondLst>
                                  <p:childTnLst>
                                    <p:animEffect transition="out" filter="box(in)">
                                      <p:cBhvr>
                                        <p:cTn id="6" dur="500"/>
                                        <p:tgtEl>
                                          <p:spTgt spid="8"/>
                                        </p:tgtEl>
                                      </p:cBhvr>
                                    </p:animEffect>
                                    <p:set>
                                      <p:cBhvr>
                                        <p:cTn id="7" dur="1" fill="hold">
                                          <p:stCondLst>
                                            <p:cond delay="499"/>
                                          </p:stCondLst>
                                        </p:cTn>
                                        <p:tgtEl>
                                          <p:spTgt spid="8"/>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4" presetClass="exit" presetSubtype="16" fill="hold" grpId="0" nodeType="clickEffect">
                                  <p:stCondLst>
                                    <p:cond delay="0"/>
                                  </p:stCondLst>
                                  <p:childTnLst>
                                    <p:animEffect transition="out" filter="box(in)">
                                      <p:cBhvr>
                                        <p:cTn id="11" dur="500"/>
                                        <p:tgtEl>
                                          <p:spTgt spid="9"/>
                                        </p:tgtEl>
                                      </p:cBhvr>
                                    </p:animEffect>
                                    <p:set>
                                      <p:cBhvr>
                                        <p:cTn id="12" dur="1" fill="hold">
                                          <p:stCondLst>
                                            <p:cond delay="499"/>
                                          </p:stCondLst>
                                        </p:cTn>
                                        <p:tgtEl>
                                          <p:spTgt spid="9"/>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4" presetClass="exit" presetSubtype="16" fill="hold" grpId="0" nodeType="clickEffect">
                                  <p:stCondLst>
                                    <p:cond delay="0"/>
                                  </p:stCondLst>
                                  <p:childTnLst>
                                    <p:animEffect transition="out" filter="box(in)">
                                      <p:cBhvr>
                                        <p:cTn id="16" dur="500"/>
                                        <p:tgtEl>
                                          <p:spTgt spid="32"/>
                                        </p:tgtEl>
                                      </p:cBhvr>
                                    </p:animEffect>
                                    <p:set>
                                      <p:cBhvr>
                                        <p:cTn id="17" dur="1" fill="hold">
                                          <p:stCondLst>
                                            <p:cond delay="499"/>
                                          </p:stCondLst>
                                        </p:cTn>
                                        <p:tgtEl>
                                          <p:spTgt spid="32"/>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4" presetClass="exit" presetSubtype="16" fill="hold" grpId="0" nodeType="clickEffect">
                                  <p:stCondLst>
                                    <p:cond delay="0"/>
                                  </p:stCondLst>
                                  <p:childTnLst>
                                    <p:animEffect transition="out" filter="box(in)">
                                      <p:cBhvr>
                                        <p:cTn id="21" dur="500"/>
                                        <p:tgtEl>
                                          <p:spTgt spid="16"/>
                                        </p:tgtEl>
                                      </p:cBhvr>
                                    </p:animEffect>
                                    <p:set>
                                      <p:cBhvr>
                                        <p:cTn id="22" dur="1" fill="hold">
                                          <p:stCondLst>
                                            <p:cond delay="499"/>
                                          </p:stCondLst>
                                        </p:cTn>
                                        <p:tgtEl>
                                          <p:spTgt spid="1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4" presetClass="exit" presetSubtype="16" fill="hold" grpId="0" nodeType="clickEffect">
                                  <p:stCondLst>
                                    <p:cond delay="0"/>
                                  </p:stCondLst>
                                  <p:childTnLst>
                                    <p:animEffect transition="out" filter="box(in)">
                                      <p:cBhvr>
                                        <p:cTn id="26" dur="500"/>
                                        <p:tgtEl>
                                          <p:spTgt spid="10"/>
                                        </p:tgtEl>
                                      </p:cBhvr>
                                    </p:animEffect>
                                    <p:set>
                                      <p:cBhvr>
                                        <p:cTn id="27" dur="1" fill="hold">
                                          <p:stCondLst>
                                            <p:cond delay="499"/>
                                          </p:stCondLst>
                                        </p:cTn>
                                        <p:tgtEl>
                                          <p:spTgt spid="10"/>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4" presetClass="exit" presetSubtype="16" fill="hold" grpId="0" nodeType="clickEffect">
                                  <p:stCondLst>
                                    <p:cond delay="0"/>
                                  </p:stCondLst>
                                  <p:childTnLst>
                                    <p:animEffect transition="out" filter="box(in)">
                                      <p:cBhvr>
                                        <p:cTn id="31" dur="500"/>
                                        <p:tgtEl>
                                          <p:spTgt spid="33"/>
                                        </p:tgtEl>
                                      </p:cBhvr>
                                    </p:animEffect>
                                    <p:set>
                                      <p:cBhvr>
                                        <p:cTn id="32" dur="1" fill="hold">
                                          <p:stCondLst>
                                            <p:cond delay="499"/>
                                          </p:stCondLst>
                                        </p:cTn>
                                        <p:tgtEl>
                                          <p:spTgt spid="33"/>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4" presetClass="exit" presetSubtype="16" fill="hold" grpId="0" nodeType="clickEffect">
                                  <p:stCondLst>
                                    <p:cond delay="0"/>
                                  </p:stCondLst>
                                  <p:childTnLst>
                                    <p:animEffect transition="out" filter="box(in)">
                                      <p:cBhvr>
                                        <p:cTn id="36" dur="500"/>
                                        <p:tgtEl>
                                          <p:spTgt spid="17"/>
                                        </p:tgtEl>
                                      </p:cBhvr>
                                    </p:animEffect>
                                    <p:set>
                                      <p:cBhvr>
                                        <p:cTn id="37" dur="1" fill="hold">
                                          <p:stCondLst>
                                            <p:cond delay="499"/>
                                          </p:stCondLst>
                                        </p:cTn>
                                        <p:tgtEl>
                                          <p:spTgt spid="17"/>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4" presetClass="exit" presetSubtype="16" fill="hold" grpId="0" nodeType="clickEffect">
                                  <p:stCondLst>
                                    <p:cond delay="0"/>
                                  </p:stCondLst>
                                  <p:childTnLst>
                                    <p:animEffect transition="out" filter="box(in)">
                                      <p:cBhvr>
                                        <p:cTn id="41" dur="500"/>
                                        <p:tgtEl>
                                          <p:spTgt spid="11"/>
                                        </p:tgtEl>
                                      </p:cBhvr>
                                    </p:animEffect>
                                    <p:set>
                                      <p:cBhvr>
                                        <p:cTn id="42" dur="1" fill="hold">
                                          <p:stCondLst>
                                            <p:cond delay="499"/>
                                          </p:stCondLst>
                                        </p:cTn>
                                        <p:tgtEl>
                                          <p:spTgt spid="11"/>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4" presetClass="exit" presetSubtype="16" fill="hold" grpId="0" nodeType="clickEffect">
                                  <p:stCondLst>
                                    <p:cond delay="0"/>
                                  </p:stCondLst>
                                  <p:childTnLst>
                                    <p:animEffect transition="out" filter="box(in)">
                                      <p:cBhvr>
                                        <p:cTn id="46" dur="500"/>
                                        <p:tgtEl>
                                          <p:spTgt spid="34"/>
                                        </p:tgtEl>
                                      </p:cBhvr>
                                    </p:animEffect>
                                    <p:set>
                                      <p:cBhvr>
                                        <p:cTn id="47" dur="1" fill="hold">
                                          <p:stCondLst>
                                            <p:cond delay="499"/>
                                          </p:stCondLst>
                                        </p:cTn>
                                        <p:tgtEl>
                                          <p:spTgt spid="34"/>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4" presetClass="exit" presetSubtype="16" fill="hold" grpId="0" nodeType="clickEffect">
                                  <p:stCondLst>
                                    <p:cond delay="0"/>
                                  </p:stCondLst>
                                  <p:childTnLst>
                                    <p:animEffect transition="out" filter="box(in)">
                                      <p:cBhvr>
                                        <p:cTn id="51" dur="500"/>
                                        <p:tgtEl>
                                          <p:spTgt spid="21"/>
                                        </p:tgtEl>
                                      </p:cBhvr>
                                    </p:animEffect>
                                    <p:set>
                                      <p:cBhvr>
                                        <p:cTn id="52" dur="1" fill="hold">
                                          <p:stCondLst>
                                            <p:cond delay="499"/>
                                          </p:stCondLst>
                                        </p:cTn>
                                        <p:tgtEl>
                                          <p:spTgt spid="21"/>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4" presetClass="exit" presetSubtype="16" fill="hold" grpId="0" nodeType="clickEffect">
                                  <p:stCondLst>
                                    <p:cond delay="0"/>
                                  </p:stCondLst>
                                  <p:childTnLst>
                                    <p:animEffect transition="out" filter="box(in)">
                                      <p:cBhvr>
                                        <p:cTn id="56" dur="500"/>
                                        <p:tgtEl>
                                          <p:spTgt spid="12"/>
                                        </p:tgtEl>
                                      </p:cBhvr>
                                    </p:animEffect>
                                    <p:set>
                                      <p:cBhvr>
                                        <p:cTn id="57" dur="1" fill="hold">
                                          <p:stCondLst>
                                            <p:cond delay="499"/>
                                          </p:stCondLst>
                                        </p:cTn>
                                        <p:tgtEl>
                                          <p:spTgt spid="12"/>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4" presetClass="exit" presetSubtype="16" fill="hold" grpId="0" nodeType="clickEffect">
                                  <p:stCondLst>
                                    <p:cond delay="0"/>
                                  </p:stCondLst>
                                  <p:childTnLst>
                                    <p:animEffect transition="out" filter="box(in)">
                                      <p:cBhvr>
                                        <p:cTn id="61" dur="500"/>
                                        <p:tgtEl>
                                          <p:spTgt spid="35"/>
                                        </p:tgtEl>
                                      </p:cBhvr>
                                    </p:animEffect>
                                    <p:set>
                                      <p:cBhvr>
                                        <p:cTn id="62" dur="1" fill="hold">
                                          <p:stCondLst>
                                            <p:cond delay="499"/>
                                          </p:stCondLst>
                                        </p:cTn>
                                        <p:tgtEl>
                                          <p:spTgt spid="35"/>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4" presetClass="exit" presetSubtype="16" fill="hold" grpId="0" nodeType="clickEffect">
                                  <p:stCondLst>
                                    <p:cond delay="0"/>
                                  </p:stCondLst>
                                  <p:childTnLst>
                                    <p:animEffect transition="out" filter="box(in)">
                                      <p:cBhvr>
                                        <p:cTn id="66" dur="500"/>
                                        <p:tgtEl>
                                          <p:spTgt spid="23"/>
                                        </p:tgtEl>
                                      </p:cBhvr>
                                    </p:animEffect>
                                    <p:set>
                                      <p:cBhvr>
                                        <p:cTn id="67" dur="1" fill="hold">
                                          <p:stCondLst>
                                            <p:cond delay="499"/>
                                          </p:stCondLst>
                                        </p:cTn>
                                        <p:tgtEl>
                                          <p:spTgt spid="23"/>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4" presetClass="exit" presetSubtype="16" fill="hold" grpId="0" nodeType="clickEffect">
                                  <p:stCondLst>
                                    <p:cond delay="0"/>
                                  </p:stCondLst>
                                  <p:childTnLst>
                                    <p:animEffect transition="out" filter="box(in)">
                                      <p:cBhvr>
                                        <p:cTn id="71" dur="500"/>
                                        <p:tgtEl>
                                          <p:spTgt spid="13"/>
                                        </p:tgtEl>
                                      </p:cBhvr>
                                    </p:animEffect>
                                    <p:set>
                                      <p:cBhvr>
                                        <p:cTn id="72" dur="1" fill="hold">
                                          <p:stCondLst>
                                            <p:cond delay="499"/>
                                          </p:stCondLst>
                                        </p:cTn>
                                        <p:tgtEl>
                                          <p:spTgt spid="13"/>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4" presetClass="exit" presetSubtype="16" fill="hold" grpId="0" nodeType="clickEffect">
                                  <p:stCondLst>
                                    <p:cond delay="0"/>
                                  </p:stCondLst>
                                  <p:childTnLst>
                                    <p:animEffect transition="out" filter="box(in)">
                                      <p:cBhvr>
                                        <p:cTn id="76" dur="500"/>
                                        <p:tgtEl>
                                          <p:spTgt spid="36"/>
                                        </p:tgtEl>
                                      </p:cBhvr>
                                    </p:animEffect>
                                    <p:set>
                                      <p:cBhvr>
                                        <p:cTn id="77" dur="1" fill="hold">
                                          <p:stCondLst>
                                            <p:cond delay="499"/>
                                          </p:stCondLst>
                                        </p:cTn>
                                        <p:tgtEl>
                                          <p:spTgt spid="36"/>
                                        </p:tgtEl>
                                        <p:attrNameLst>
                                          <p:attrName>style.visibility</p:attrName>
                                        </p:attrNameLst>
                                      </p:cBhvr>
                                      <p:to>
                                        <p:strVal val="hidden"/>
                                      </p:to>
                                    </p:set>
                                  </p:childTnLst>
                                </p:cTn>
                              </p:par>
                            </p:childTnLst>
                          </p:cTn>
                        </p:par>
                      </p:childTnLst>
                    </p:cTn>
                  </p:par>
                  <p:par>
                    <p:cTn id="78" fill="hold">
                      <p:stCondLst>
                        <p:cond delay="indefinite"/>
                      </p:stCondLst>
                      <p:childTnLst>
                        <p:par>
                          <p:cTn id="79" fill="hold">
                            <p:stCondLst>
                              <p:cond delay="0"/>
                            </p:stCondLst>
                            <p:childTnLst>
                              <p:par>
                                <p:cTn id="80" presetID="4" presetClass="exit" presetSubtype="16" fill="hold" grpId="0" nodeType="clickEffect">
                                  <p:stCondLst>
                                    <p:cond delay="0"/>
                                  </p:stCondLst>
                                  <p:childTnLst>
                                    <p:animEffect transition="out" filter="box(in)">
                                      <p:cBhvr>
                                        <p:cTn id="81" dur="500"/>
                                        <p:tgtEl>
                                          <p:spTgt spid="26"/>
                                        </p:tgtEl>
                                      </p:cBhvr>
                                    </p:animEffect>
                                    <p:set>
                                      <p:cBhvr>
                                        <p:cTn id="82" dur="1" fill="hold">
                                          <p:stCondLst>
                                            <p:cond delay="499"/>
                                          </p:stCondLst>
                                        </p:cTn>
                                        <p:tgtEl>
                                          <p:spTgt spid="26"/>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4" presetClass="exit" presetSubtype="16" fill="hold" grpId="0" nodeType="clickEffect">
                                  <p:stCondLst>
                                    <p:cond delay="0"/>
                                  </p:stCondLst>
                                  <p:childTnLst>
                                    <p:animEffect transition="out" filter="box(in)">
                                      <p:cBhvr>
                                        <p:cTn id="86" dur="500"/>
                                        <p:tgtEl>
                                          <p:spTgt spid="14"/>
                                        </p:tgtEl>
                                      </p:cBhvr>
                                    </p:animEffect>
                                    <p:set>
                                      <p:cBhvr>
                                        <p:cTn id="87" dur="1" fill="hold">
                                          <p:stCondLst>
                                            <p:cond delay="499"/>
                                          </p:stCondLst>
                                        </p:cTn>
                                        <p:tgtEl>
                                          <p:spTgt spid="14"/>
                                        </p:tgtEl>
                                        <p:attrNameLst>
                                          <p:attrName>style.visibility</p:attrName>
                                        </p:attrNameLst>
                                      </p:cBhvr>
                                      <p:to>
                                        <p:strVal val="hidden"/>
                                      </p:to>
                                    </p:set>
                                  </p:childTnLst>
                                </p:cTn>
                              </p:par>
                            </p:childTnLst>
                          </p:cTn>
                        </p:par>
                      </p:childTnLst>
                    </p:cTn>
                  </p:par>
                  <p:par>
                    <p:cTn id="88" fill="hold">
                      <p:stCondLst>
                        <p:cond delay="indefinite"/>
                      </p:stCondLst>
                      <p:childTnLst>
                        <p:par>
                          <p:cTn id="89" fill="hold">
                            <p:stCondLst>
                              <p:cond delay="0"/>
                            </p:stCondLst>
                            <p:childTnLst>
                              <p:par>
                                <p:cTn id="90" presetID="4" presetClass="exit" presetSubtype="16" fill="hold" grpId="0" nodeType="clickEffect">
                                  <p:stCondLst>
                                    <p:cond delay="0"/>
                                  </p:stCondLst>
                                  <p:childTnLst>
                                    <p:animEffect transition="out" filter="box(in)">
                                      <p:cBhvr>
                                        <p:cTn id="91" dur="500"/>
                                        <p:tgtEl>
                                          <p:spTgt spid="37"/>
                                        </p:tgtEl>
                                      </p:cBhvr>
                                    </p:animEffect>
                                    <p:set>
                                      <p:cBhvr>
                                        <p:cTn id="92" dur="1" fill="hold">
                                          <p:stCondLst>
                                            <p:cond delay="499"/>
                                          </p:stCondLst>
                                        </p:cTn>
                                        <p:tgtEl>
                                          <p:spTgt spid="37"/>
                                        </p:tgtEl>
                                        <p:attrNameLst>
                                          <p:attrName>style.visibility</p:attrName>
                                        </p:attrNameLst>
                                      </p:cBhvr>
                                      <p:to>
                                        <p:strVal val="hidden"/>
                                      </p:to>
                                    </p:set>
                                  </p:childTnLst>
                                </p:cTn>
                              </p:par>
                            </p:childTnLst>
                          </p:cTn>
                        </p:par>
                      </p:childTnLst>
                    </p:cTn>
                  </p:par>
                  <p:par>
                    <p:cTn id="93" fill="hold">
                      <p:stCondLst>
                        <p:cond delay="indefinite"/>
                      </p:stCondLst>
                      <p:childTnLst>
                        <p:par>
                          <p:cTn id="94" fill="hold">
                            <p:stCondLst>
                              <p:cond delay="0"/>
                            </p:stCondLst>
                            <p:childTnLst>
                              <p:par>
                                <p:cTn id="95" presetID="4" presetClass="exit" presetSubtype="16" fill="hold" grpId="0" nodeType="clickEffect">
                                  <p:stCondLst>
                                    <p:cond delay="0"/>
                                  </p:stCondLst>
                                  <p:childTnLst>
                                    <p:animEffect transition="out" filter="box(in)">
                                      <p:cBhvr>
                                        <p:cTn id="96" dur="500"/>
                                        <p:tgtEl>
                                          <p:spTgt spid="27"/>
                                        </p:tgtEl>
                                      </p:cBhvr>
                                    </p:animEffect>
                                    <p:set>
                                      <p:cBhvr>
                                        <p:cTn id="97" dur="1" fill="hold">
                                          <p:stCondLst>
                                            <p:cond delay="499"/>
                                          </p:stCondLst>
                                        </p:cTn>
                                        <p:tgtEl>
                                          <p:spTgt spid="27"/>
                                        </p:tgtEl>
                                        <p:attrNameLst>
                                          <p:attrName>style.visibility</p:attrName>
                                        </p:attrNameLst>
                                      </p:cBhvr>
                                      <p:to>
                                        <p:strVal val="hidden"/>
                                      </p:to>
                                    </p:set>
                                  </p:childTnLst>
                                </p:cTn>
                              </p:par>
                            </p:childTnLst>
                          </p:cTn>
                        </p:par>
                      </p:childTnLst>
                    </p:cTn>
                  </p:par>
                  <p:par>
                    <p:cTn id="98" fill="hold">
                      <p:stCondLst>
                        <p:cond delay="indefinite"/>
                      </p:stCondLst>
                      <p:childTnLst>
                        <p:par>
                          <p:cTn id="99" fill="hold">
                            <p:stCondLst>
                              <p:cond delay="0"/>
                            </p:stCondLst>
                            <p:childTnLst>
                              <p:par>
                                <p:cTn id="100" presetID="4" presetClass="exit" presetSubtype="16" fill="hold" grpId="0" nodeType="clickEffect">
                                  <p:stCondLst>
                                    <p:cond delay="0"/>
                                  </p:stCondLst>
                                  <p:childTnLst>
                                    <p:animEffect transition="out" filter="box(in)">
                                      <p:cBhvr>
                                        <p:cTn id="101" dur="500"/>
                                        <p:tgtEl>
                                          <p:spTgt spid="15"/>
                                        </p:tgtEl>
                                      </p:cBhvr>
                                    </p:animEffect>
                                    <p:set>
                                      <p:cBhvr>
                                        <p:cTn id="102" dur="1" fill="hold">
                                          <p:stCondLst>
                                            <p:cond delay="499"/>
                                          </p:stCondLst>
                                        </p:cTn>
                                        <p:tgtEl>
                                          <p:spTgt spid="15"/>
                                        </p:tgtEl>
                                        <p:attrNameLst>
                                          <p:attrName>style.visibility</p:attrName>
                                        </p:attrNameLst>
                                      </p:cBhvr>
                                      <p:to>
                                        <p:strVal val="hidden"/>
                                      </p:to>
                                    </p:set>
                                  </p:childTnLst>
                                </p:cTn>
                              </p:par>
                            </p:childTnLst>
                          </p:cTn>
                        </p:par>
                      </p:childTnLst>
                    </p:cTn>
                  </p:par>
                  <p:par>
                    <p:cTn id="103" fill="hold">
                      <p:stCondLst>
                        <p:cond delay="indefinite"/>
                      </p:stCondLst>
                      <p:childTnLst>
                        <p:par>
                          <p:cTn id="104" fill="hold">
                            <p:stCondLst>
                              <p:cond delay="0"/>
                            </p:stCondLst>
                            <p:childTnLst>
                              <p:par>
                                <p:cTn id="105" presetID="4" presetClass="exit" presetSubtype="16" fill="hold" grpId="0" nodeType="clickEffect">
                                  <p:stCondLst>
                                    <p:cond delay="0"/>
                                  </p:stCondLst>
                                  <p:childTnLst>
                                    <p:animEffect transition="out" filter="box(in)">
                                      <p:cBhvr>
                                        <p:cTn id="106" dur="500"/>
                                        <p:tgtEl>
                                          <p:spTgt spid="38"/>
                                        </p:tgtEl>
                                      </p:cBhvr>
                                    </p:animEffect>
                                    <p:set>
                                      <p:cBhvr>
                                        <p:cTn id="107" dur="1" fill="hold">
                                          <p:stCondLst>
                                            <p:cond delay="499"/>
                                          </p:stCondLst>
                                        </p:cTn>
                                        <p:tgtEl>
                                          <p:spTgt spid="38"/>
                                        </p:tgtEl>
                                        <p:attrNameLst>
                                          <p:attrName>style.visibility</p:attrName>
                                        </p:attrNameLst>
                                      </p:cBhvr>
                                      <p:to>
                                        <p:strVal val="hidden"/>
                                      </p:to>
                                    </p:set>
                                  </p:childTnLst>
                                </p:cTn>
                              </p:par>
                            </p:childTnLst>
                          </p:cTn>
                        </p:par>
                      </p:childTnLst>
                    </p:cTn>
                  </p:par>
                  <p:par>
                    <p:cTn id="108" fill="hold">
                      <p:stCondLst>
                        <p:cond delay="indefinite"/>
                      </p:stCondLst>
                      <p:childTnLst>
                        <p:par>
                          <p:cTn id="109" fill="hold">
                            <p:stCondLst>
                              <p:cond delay="0"/>
                            </p:stCondLst>
                            <p:childTnLst>
                              <p:par>
                                <p:cTn id="110" presetID="4" presetClass="exit" presetSubtype="16" fill="hold" grpId="0" nodeType="clickEffect">
                                  <p:stCondLst>
                                    <p:cond delay="0"/>
                                  </p:stCondLst>
                                  <p:childTnLst>
                                    <p:animEffect transition="out" filter="box(in)">
                                      <p:cBhvr>
                                        <p:cTn id="111" dur="500"/>
                                        <p:tgtEl>
                                          <p:spTgt spid="29"/>
                                        </p:tgtEl>
                                      </p:cBhvr>
                                    </p:animEffect>
                                    <p:set>
                                      <p:cBhvr>
                                        <p:cTn id="112" dur="1" fill="hold">
                                          <p:stCondLst>
                                            <p:cond delay="499"/>
                                          </p:stCondLst>
                                        </p:cTn>
                                        <p:tgtEl>
                                          <p:spTgt spid="29"/>
                                        </p:tgtEl>
                                        <p:attrNameLst>
                                          <p:attrName>style.visibility</p:attrName>
                                        </p:attrNameLst>
                                      </p:cBhvr>
                                      <p:to>
                                        <p:strVal val="hidden"/>
                                      </p:to>
                                    </p:set>
                                  </p:childTnLst>
                                </p:cTn>
                              </p:par>
                            </p:childTnLst>
                          </p:cTn>
                        </p:par>
                      </p:childTnLst>
                    </p:cTn>
                  </p:par>
                  <p:par>
                    <p:cTn id="113" fill="hold">
                      <p:stCondLst>
                        <p:cond delay="indefinite"/>
                      </p:stCondLst>
                      <p:childTnLst>
                        <p:par>
                          <p:cTn id="114" fill="hold">
                            <p:stCondLst>
                              <p:cond delay="0"/>
                            </p:stCondLst>
                            <p:childTnLst>
                              <p:par>
                                <p:cTn id="115" presetID="4" presetClass="exit" presetSubtype="16" fill="hold" grpId="0" nodeType="clickEffect">
                                  <p:stCondLst>
                                    <p:cond delay="0"/>
                                  </p:stCondLst>
                                  <p:childTnLst>
                                    <p:animEffect transition="out" filter="box(in)">
                                      <p:cBhvr>
                                        <p:cTn id="116" dur="500"/>
                                        <p:tgtEl>
                                          <p:spTgt spid="18"/>
                                        </p:tgtEl>
                                      </p:cBhvr>
                                    </p:animEffect>
                                    <p:set>
                                      <p:cBhvr>
                                        <p:cTn id="117" dur="1" fill="hold">
                                          <p:stCondLst>
                                            <p:cond delay="499"/>
                                          </p:stCondLst>
                                        </p:cTn>
                                        <p:tgtEl>
                                          <p:spTgt spid="18"/>
                                        </p:tgtEl>
                                        <p:attrNameLst>
                                          <p:attrName>style.visibility</p:attrName>
                                        </p:attrNameLst>
                                      </p:cBhvr>
                                      <p:to>
                                        <p:strVal val="hidden"/>
                                      </p:to>
                                    </p:set>
                                  </p:childTnLst>
                                </p:cTn>
                              </p:par>
                            </p:childTnLst>
                          </p:cTn>
                        </p:par>
                      </p:childTnLst>
                    </p:cTn>
                  </p:par>
                  <p:par>
                    <p:cTn id="118" fill="hold">
                      <p:stCondLst>
                        <p:cond delay="indefinite"/>
                      </p:stCondLst>
                      <p:childTnLst>
                        <p:par>
                          <p:cTn id="119" fill="hold">
                            <p:stCondLst>
                              <p:cond delay="0"/>
                            </p:stCondLst>
                            <p:childTnLst>
                              <p:par>
                                <p:cTn id="120" presetID="4" presetClass="exit" presetSubtype="16" fill="hold" grpId="0" nodeType="clickEffect">
                                  <p:stCondLst>
                                    <p:cond delay="0"/>
                                  </p:stCondLst>
                                  <p:childTnLst>
                                    <p:animEffect transition="out" filter="box(in)">
                                      <p:cBhvr>
                                        <p:cTn id="121" dur="500"/>
                                        <p:tgtEl>
                                          <p:spTgt spid="39"/>
                                        </p:tgtEl>
                                      </p:cBhvr>
                                    </p:animEffect>
                                    <p:set>
                                      <p:cBhvr>
                                        <p:cTn id="122" dur="1" fill="hold">
                                          <p:stCondLst>
                                            <p:cond delay="499"/>
                                          </p:stCondLst>
                                        </p:cTn>
                                        <p:tgtEl>
                                          <p:spTgt spid="39"/>
                                        </p:tgtEl>
                                        <p:attrNameLst>
                                          <p:attrName>style.visibility</p:attrName>
                                        </p:attrNameLst>
                                      </p:cBhvr>
                                      <p:to>
                                        <p:strVal val="hidden"/>
                                      </p:to>
                                    </p:set>
                                  </p:childTnLst>
                                </p:cTn>
                              </p:par>
                            </p:childTnLst>
                          </p:cTn>
                        </p:par>
                      </p:childTnLst>
                    </p:cTn>
                  </p:par>
                  <p:par>
                    <p:cTn id="123" fill="hold">
                      <p:stCondLst>
                        <p:cond delay="indefinite"/>
                      </p:stCondLst>
                      <p:childTnLst>
                        <p:par>
                          <p:cTn id="124" fill="hold">
                            <p:stCondLst>
                              <p:cond delay="0"/>
                            </p:stCondLst>
                            <p:childTnLst>
                              <p:par>
                                <p:cTn id="125" presetID="4" presetClass="exit" presetSubtype="16" fill="hold" grpId="0" nodeType="clickEffect">
                                  <p:stCondLst>
                                    <p:cond delay="0"/>
                                  </p:stCondLst>
                                  <p:childTnLst>
                                    <p:animEffect transition="out" filter="box(in)">
                                      <p:cBhvr>
                                        <p:cTn id="126" dur="500"/>
                                        <p:tgtEl>
                                          <p:spTgt spid="30"/>
                                        </p:tgtEl>
                                      </p:cBhvr>
                                    </p:animEffect>
                                    <p:set>
                                      <p:cBhvr>
                                        <p:cTn id="127" dur="1" fill="hold">
                                          <p:stCondLst>
                                            <p:cond delay="499"/>
                                          </p:stCondLst>
                                        </p:cTn>
                                        <p:tgtEl>
                                          <p:spTgt spid="30"/>
                                        </p:tgtEl>
                                        <p:attrNameLst>
                                          <p:attrName>style.visibility</p:attrName>
                                        </p:attrNameLst>
                                      </p:cBhvr>
                                      <p:to>
                                        <p:strVal val="hidden"/>
                                      </p:to>
                                    </p:set>
                                  </p:childTnLst>
                                </p:cTn>
                              </p:par>
                            </p:childTnLst>
                          </p:cTn>
                        </p:par>
                      </p:childTnLst>
                    </p:cTn>
                  </p:par>
                  <p:par>
                    <p:cTn id="128" fill="hold">
                      <p:stCondLst>
                        <p:cond delay="indefinite"/>
                      </p:stCondLst>
                      <p:childTnLst>
                        <p:par>
                          <p:cTn id="129" fill="hold">
                            <p:stCondLst>
                              <p:cond delay="0"/>
                            </p:stCondLst>
                            <p:childTnLst>
                              <p:par>
                                <p:cTn id="130" presetID="4" presetClass="exit" presetSubtype="16" fill="hold" grpId="0" nodeType="clickEffect">
                                  <p:stCondLst>
                                    <p:cond delay="0"/>
                                  </p:stCondLst>
                                  <p:childTnLst>
                                    <p:animEffect transition="out" filter="box(in)">
                                      <p:cBhvr>
                                        <p:cTn id="131" dur="500"/>
                                        <p:tgtEl>
                                          <p:spTgt spid="19"/>
                                        </p:tgtEl>
                                      </p:cBhvr>
                                    </p:animEffect>
                                    <p:set>
                                      <p:cBhvr>
                                        <p:cTn id="132" dur="1" fill="hold">
                                          <p:stCondLst>
                                            <p:cond delay="499"/>
                                          </p:stCondLst>
                                        </p:cTn>
                                        <p:tgtEl>
                                          <p:spTgt spid="19"/>
                                        </p:tgtEl>
                                        <p:attrNameLst>
                                          <p:attrName>style.visibility</p:attrName>
                                        </p:attrNameLst>
                                      </p:cBhvr>
                                      <p:to>
                                        <p:strVal val="hidden"/>
                                      </p:to>
                                    </p:set>
                                  </p:childTnLst>
                                </p:cTn>
                              </p:par>
                            </p:childTnLst>
                          </p:cTn>
                        </p:par>
                      </p:childTnLst>
                    </p:cTn>
                  </p:par>
                  <p:par>
                    <p:cTn id="133" fill="hold">
                      <p:stCondLst>
                        <p:cond delay="indefinite"/>
                      </p:stCondLst>
                      <p:childTnLst>
                        <p:par>
                          <p:cTn id="134" fill="hold">
                            <p:stCondLst>
                              <p:cond delay="0"/>
                            </p:stCondLst>
                            <p:childTnLst>
                              <p:par>
                                <p:cTn id="135" presetID="4" presetClass="exit" presetSubtype="16" fill="hold" grpId="0" nodeType="clickEffect">
                                  <p:stCondLst>
                                    <p:cond delay="0"/>
                                  </p:stCondLst>
                                  <p:childTnLst>
                                    <p:animEffect transition="out" filter="box(in)">
                                      <p:cBhvr>
                                        <p:cTn id="136" dur="500"/>
                                        <p:tgtEl>
                                          <p:spTgt spid="40"/>
                                        </p:tgtEl>
                                      </p:cBhvr>
                                    </p:animEffect>
                                    <p:set>
                                      <p:cBhvr>
                                        <p:cTn id="137" dur="1" fill="hold">
                                          <p:stCondLst>
                                            <p:cond delay="499"/>
                                          </p:stCondLst>
                                        </p:cTn>
                                        <p:tgtEl>
                                          <p:spTgt spid="40"/>
                                        </p:tgtEl>
                                        <p:attrNameLst>
                                          <p:attrName>style.visibility</p:attrName>
                                        </p:attrNameLst>
                                      </p:cBhvr>
                                      <p:to>
                                        <p:strVal val="hidden"/>
                                      </p:to>
                                    </p:set>
                                  </p:childTnLst>
                                </p:cTn>
                              </p:par>
                            </p:childTnLst>
                          </p:cTn>
                        </p:par>
                      </p:childTnLst>
                    </p:cTn>
                  </p:par>
                  <p:par>
                    <p:cTn id="138" fill="hold">
                      <p:stCondLst>
                        <p:cond delay="indefinite"/>
                      </p:stCondLst>
                      <p:childTnLst>
                        <p:par>
                          <p:cTn id="139" fill="hold">
                            <p:stCondLst>
                              <p:cond delay="0"/>
                            </p:stCondLst>
                            <p:childTnLst>
                              <p:par>
                                <p:cTn id="140" presetID="4" presetClass="exit" presetSubtype="16" fill="hold" grpId="0" nodeType="clickEffect">
                                  <p:stCondLst>
                                    <p:cond delay="0"/>
                                  </p:stCondLst>
                                  <p:childTnLst>
                                    <p:animEffect transition="out" filter="box(in)">
                                      <p:cBhvr>
                                        <p:cTn id="141" dur="500"/>
                                        <p:tgtEl>
                                          <p:spTgt spid="31"/>
                                        </p:tgtEl>
                                      </p:cBhvr>
                                    </p:animEffect>
                                    <p:set>
                                      <p:cBhvr>
                                        <p:cTn id="142" dur="1" fill="hold">
                                          <p:stCondLst>
                                            <p:cond delay="499"/>
                                          </p:stCondLst>
                                        </p:cTn>
                                        <p:tgtEl>
                                          <p:spTgt spid="31"/>
                                        </p:tgtEl>
                                        <p:attrNameLst>
                                          <p:attrName>style.visibility</p:attrName>
                                        </p:attrNameLst>
                                      </p:cBhvr>
                                      <p:to>
                                        <p:strVal val="hidden"/>
                                      </p:to>
                                    </p:set>
                                  </p:childTnLst>
                                </p:cTn>
                              </p:par>
                            </p:childTnLst>
                          </p:cTn>
                        </p:par>
                      </p:childTnLst>
                    </p:cTn>
                  </p:par>
                  <p:par>
                    <p:cTn id="143" fill="hold">
                      <p:stCondLst>
                        <p:cond delay="indefinite"/>
                      </p:stCondLst>
                      <p:childTnLst>
                        <p:par>
                          <p:cTn id="144" fill="hold">
                            <p:stCondLst>
                              <p:cond delay="0"/>
                            </p:stCondLst>
                            <p:childTnLst>
                              <p:par>
                                <p:cTn id="145" presetID="4" presetClass="exit" presetSubtype="16" fill="hold" grpId="0" nodeType="clickEffect">
                                  <p:stCondLst>
                                    <p:cond delay="0"/>
                                  </p:stCondLst>
                                  <p:childTnLst>
                                    <p:animEffect transition="out" filter="box(in)">
                                      <p:cBhvr>
                                        <p:cTn id="146" dur="500"/>
                                        <p:tgtEl>
                                          <p:spTgt spid="20"/>
                                        </p:tgtEl>
                                      </p:cBhvr>
                                    </p:animEffect>
                                    <p:set>
                                      <p:cBhvr>
                                        <p:cTn id="147" dur="1" fill="hold">
                                          <p:stCondLst>
                                            <p:cond delay="499"/>
                                          </p:stCondLst>
                                        </p:cTn>
                                        <p:tgtEl>
                                          <p:spTgt spid="20"/>
                                        </p:tgtEl>
                                        <p:attrNameLst>
                                          <p:attrName>style.visibility</p:attrName>
                                        </p:attrNameLst>
                                      </p:cBhvr>
                                      <p:to>
                                        <p:strVal val="hidden"/>
                                      </p:to>
                                    </p:set>
                                  </p:childTnLst>
                                </p:cTn>
                              </p:par>
                            </p:childTnLst>
                          </p:cTn>
                        </p:par>
                      </p:childTnLst>
                    </p:cTn>
                  </p:par>
                  <p:par>
                    <p:cTn id="148" fill="hold">
                      <p:stCondLst>
                        <p:cond delay="indefinite"/>
                      </p:stCondLst>
                      <p:childTnLst>
                        <p:par>
                          <p:cTn id="149" fill="hold">
                            <p:stCondLst>
                              <p:cond delay="0"/>
                            </p:stCondLst>
                            <p:childTnLst>
                              <p:par>
                                <p:cTn id="150" presetID="4" presetClass="exit" presetSubtype="16" fill="hold" grpId="0" nodeType="clickEffect">
                                  <p:stCondLst>
                                    <p:cond delay="0"/>
                                  </p:stCondLst>
                                  <p:childTnLst>
                                    <p:animEffect transition="out" filter="box(in)">
                                      <p:cBhvr>
                                        <p:cTn id="151" dur="500"/>
                                        <p:tgtEl>
                                          <p:spTgt spid="41"/>
                                        </p:tgtEl>
                                      </p:cBhvr>
                                    </p:animEffect>
                                    <p:set>
                                      <p:cBhvr>
                                        <p:cTn id="152" dur="1" fill="hold">
                                          <p:stCondLst>
                                            <p:cond delay="499"/>
                                          </p:stCondLst>
                                        </p:cTn>
                                        <p:tgtEl>
                                          <p:spTgt spid="4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3" grpId="0" animBg="1"/>
      <p:bldP spid="26" grpId="0" animBg="1"/>
      <p:bldP spid="27"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Dynamic RRIP</a:t>
            </a:r>
            <a:endParaRPr lang="zh-TW" altLang="en-US" dirty="0"/>
          </a:p>
        </p:txBody>
      </p:sp>
      <p:sp>
        <p:nvSpPr>
          <p:cNvPr id="3" name="內容版面配置區 2"/>
          <p:cNvSpPr>
            <a:spLocks noGrp="1"/>
          </p:cNvSpPr>
          <p:nvPr>
            <p:ph idx="1"/>
          </p:nvPr>
        </p:nvSpPr>
        <p:spPr/>
        <p:txBody>
          <a:bodyPr>
            <a:normAutofit fontScale="92500" lnSpcReduction="10000"/>
          </a:bodyPr>
          <a:lstStyle/>
          <a:p>
            <a:r>
              <a:rPr lang="en-US" altLang="zh-TW" dirty="0" smtClean="0"/>
              <a:t>Motivation</a:t>
            </a:r>
          </a:p>
          <a:p>
            <a:pPr lvl="1"/>
            <a:r>
              <a:rPr lang="en-US" altLang="zh-TW" dirty="0" smtClean="0"/>
              <a:t>SRRIP does not thrash-resistant</a:t>
            </a:r>
          </a:p>
          <a:p>
            <a:r>
              <a:rPr lang="en-US" altLang="zh-TW" dirty="0" smtClean="0"/>
              <a:t>Bimodal RRIP (BRRIP)</a:t>
            </a:r>
          </a:p>
          <a:p>
            <a:pPr lvl="1"/>
            <a:r>
              <a:rPr lang="en-US" altLang="zh-TW" dirty="0" smtClean="0"/>
              <a:t>Similar to Bimodal Insertion Policy of DIP</a:t>
            </a:r>
          </a:p>
          <a:p>
            <a:pPr lvl="1"/>
            <a:r>
              <a:rPr lang="en-US" altLang="zh-TW" dirty="0" smtClean="0"/>
              <a:t>Insert majority of cache blocks with distant re-ref</a:t>
            </a:r>
          </a:p>
          <a:p>
            <a:pPr lvl="1"/>
            <a:r>
              <a:rPr lang="en-US" altLang="zh-TW" dirty="0" smtClean="0"/>
              <a:t>Insert infrequently with a long re-ref interval </a:t>
            </a:r>
          </a:p>
          <a:p>
            <a:r>
              <a:rPr lang="en-US" altLang="zh-TW" dirty="0" smtClean="0"/>
              <a:t>Set Dueling</a:t>
            </a:r>
          </a:p>
          <a:p>
            <a:pPr lvl="1"/>
            <a:r>
              <a:rPr lang="en-US" altLang="zh-TW" dirty="0" smtClean="0"/>
              <a:t>Choose between scan-resistant SRRIP and thrash-resistant BRRIP by using two Set Dueling </a:t>
            </a:r>
            <a:r>
              <a:rPr lang="en-US" altLang="zh-TW" dirty="0" err="1" smtClean="0"/>
              <a:t>Mointors</a:t>
            </a:r>
            <a:endParaRPr lang="en-US" altLang="zh-TW" dirty="0" smtClean="0"/>
          </a:p>
          <a:p>
            <a:pPr lvl="1"/>
            <a:r>
              <a:rPr lang="en-US" altLang="zh-TW" dirty="0" smtClean="0"/>
              <a:t>Use a single policy selection counter</a:t>
            </a:r>
          </a:p>
          <a:p>
            <a:pPr lvl="1"/>
            <a:endParaRPr lang="zh-TW" altLang="en-US" dirty="0"/>
          </a:p>
        </p:txBody>
      </p:sp>
      <p:sp>
        <p:nvSpPr>
          <p:cNvPr id="4" name="頁尾版面配置區 3"/>
          <p:cNvSpPr>
            <a:spLocks noGrp="1"/>
          </p:cNvSpPr>
          <p:nvPr>
            <p:ph type="ftr" sz="quarter" idx="11"/>
          </p:nvPr>
        </p:nvSpPr>
        <p:spPr/>
        <p:txBody>
          <a:bodyPr/>
          <a:lstStyle/>
          <a:p>
            <a:endParaRPr lang="en-US"/>
          </a:p>
        </p:txBody>
      </p:sp>
      <p:sp>
        <p:nvSpPr>
          <p:cNvPr id="5" name="投影片編號版面配置區 4"/>
          <p:cNvSpPr>
            <a:spLocks noGrp="1"/>
          </p:cNvSpPr>
          <p:nvPr>
            <p:ph type="sldNum" sz="quarter" idx="12"/>
          </p:nvPr>
        </p:nvSpPr>
        <p:spPr/>
        <p:txBody>
          <a:bodyPr/>
          <a:lstStyle/>
          <a:p>
            <a:fld id="{5B3EBEA7-3950-43B1-9135-5CDA171094C8}" type="slidenum">
              <a:rPr lang="en-US" smtClean="0"/>
              <a:pPr/>
              <a:t>21</a:t>
            </a:fld>
            <a:r>
              <a:rPr lang="en-US" smtClean="0"/>
              <a:t> / 20</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Experimental </a:t>
            </a:r>
            <a:r>
              <a:rPr lang="en-US" altLang="zh-TW" dirty="0" smtClean="0"/>
              <a:t>Methodology</a:t>
            </a:r>
            <a:endParaRPr lang="zh-TW" altLang="en-US" dirty="0"/>
          </a:p>
        </p:txBody>
      </p:sp>
      <p:sp>
        <p:nvSpPr>
          <p:cNvPr id="3" name="內容版面配置區 2"/>
          <p:cNvSpPr>
            <a:spLocks noGrp="1"/>
          </p:cNvSpPr>
          <p:nvPr>
            <p:ph idx="1"/>
          </p:nvPr>
        </p:nvSpPr>
        <p:spPr/>
        <p:txBody>
          <a:bodyPr>
            <a:normAutofit fontScale="92500" lnSpcReduction="20000"/>
          </a:bodyPr>
          <a:lstStyle/>
          <a:p>
            <a:r>
              <a:rPr lang="en-US" altLang="zh-TW" dirty="0" smtClean="0"/>
              <a:t>Simulator</a:t>
            </a:r>
          </a:p>
          <a:p>
            <a:pPr lvl="1"/>
            <a:r>
              <a:rPr lang="en-US" altLang="zh-TW" dirty="0" smtClean="0">
                <a:latin typeface="Times New Roman" pitchFamily="18" charset="0"/>
                <a:cs typeface="Times New Roman" pitchFamily="18" charset="0"/>
              </a:rPr>
              <a:t>CMP$IM</a:t>
            </a:r>
          </a:p>
          <a:p>
            <a:pPr lvl="1"/>
            <a:r>
              <a:rPr lang="en-US" altLang="zh-TW" dirty="0" smtClean="0">
                <a:cs typeface="Times New Roman" pitchFamily="18" charset="0"/>
              </a:rPr>
              <a:t>4-way out-of-</a:t>
            </a:r>
            <a:r>
              <a:rPr lang="en-US" altLang="zh-TW" dirty="0" err="1" smtClean="0">
                <a:cs typeface="Times New Roman" pitchFamily="18" charset="0"/>
              </a:rPr>
              <a:t>oreder</a:t>
            </a:r>
            <a:r>
              <a:rPr lang="en-US" altLang="zh-TW" dirty="0" smtClean="0">
                <a:cs typeface="Times New Roman" pitchFamily="18" charset="0"/>
              </a:rPr>
              <a:t> </a:t>
            </a:r>
          </a:p>
          <a:p>
            <a:pPr lvl="1"/>
            <a:r>
              <a:rPr lang="en-US" altLang="zh-TW" dirty="0" smtClean="0">
                <a:cs typeface="Times New Roman" pitchFamily="18" charset="0"/>
              </a:rPr>
              <a:t>128-entry reorder buffer </a:t>
            </a:r>
          </a:p>
          <a:p>
            <a:pPr lvl="1"/>
            <a:r>
              <a:rPr lang="en-US" altLang="zh-TW" dirty="0" smtClean="0">
                <a:cs typeface="Times New Roman" pitchFamily="18" charset="0"/>
              </a:rPr>
              <a:t>3 level cache hierarchy</a:t>
            </a:r>
          </a:p>
          <a:p>
            <a:r>
              <a:rPr lang="en-US" altLang="zh-TW" dirty="0" smtClean="0"/>
              <a:t>Benchmarks</a:t>
            </a:r>
          </a:p>
          <a:p>
            <a:pPr lvl="1"/>
            <a:r>
              <a:rPr lang="en-US" altLang="zh-TW" dirty="0" smtClean="0"/>
              <a:t>5 workloads from SPEC CPU2006</a:t>
            </a:r>
          </a:p>
          <a:p>
            <a:pPr lvl="1"/>
            <a:r>
              <a:rPr lang="en-US" altLang="zh-TW" dirty="0" smtClean="0"/>
              <a:t>9 “real world” workloads</a:t>
            </a:r>
          </a:p>
          <a:p>
            <a:pPr lvl="2"/>
            <a:r>
              <a:rPr lang="en-US" altLang="zh-TW" dirty="0" smtClean="0"/>
              <a:t>PC Games</a:t>
            </a:r>
          </a:p>
          <a:p>
            <a:pPr lvl="2"/>
            <a:r>
              <a:rPr lang="en-US" altLang="zh-TW" dirty="0" smtClean="0"/>
              <a:t>Multimedia</a:t>
            </a:r>
          </a:p>
          <a:p>
            <a:pPr lvl="2"/>
            <a:r>
              <a:rPr lang="en-US" altLang="zh-TW" dirty="0" smtClean="0"/>
              <a:t>Server</a:t>
            </a:r>
            <a:endParaRPr lang="zh-TW" altLang="en-US" dirty="0"/>
          </a:p>
        </p:txBody>
      </p:sp>
      <p:sp>
        <p:nvSpPr>
          <p:cNvPr id="4" name="頁尾版面配置區 3"/>
          <p:cNvSpPr>
            <a:spLocks noGrp="1"/>
          </p:cNvSpPr>
          <p:nvPr>
            <p:ph type="ftr" sz="quarter" idx="11"/>
          </p:nvPr>
        </p:nvSpPr>
        <p:spPr/>
        <p:txBody>
          <a:bodyPr/>
          <a:lstStyle/>
          <a:p>
            <a:endParaRPr lang="en-US"/>
          </a:p>
        </p:txBody>
      </p:sp>
      <p:sp>
        <p:nvSpPr>
          <p:cNvPr id="5" name="投影片編號版面配置區 4"/>
          <p:cNvSpPr>
            <a:spLocks noGrp="1"/>
          </p:cNvSpPr>
          <p:nvPr>
            <p:ph type="sldNum" sz="quarter" idx="12"/>
          </p:nvPr>
        </p:nvSpPr>
        <p:spPr/>
        <p:txBody>
          <a:bodyPr/>
          <a:lstStyle/>
          <a:p>
            <a:fld id="{5B3EBEA7-3950-43B1-9135-5CDA171094C8}" type="slidenum">
              <a:rPr lang="en-US" smtClean="0"/>
              <a:pPr/>
              <a:t>22</a:t>
            </a:fld>
            <a:r>
              <a:rPr lang="en-US" smtClean="0"/>
              <a:t> / 20</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Results of SRRIP-FP</a:t>
            </a:r>
            <a:endParaRPr lang="zh-TW" altLang="en-US" dirty="0"/>
          </a:p>
        </p:txBody>
      </p:sp>
      <p:sp>
        <p:nvSpPr>
          <p:cNvPr id="3" name="內容版面配置區 2"/>
          <p:cNvSpPr>
            <a:spLocks noGrp="1"/>
          </p:cNvSpPr>
          <p:nvPr>
            <p:ph idx="1"/>
          </p:nvPr>
        </p:nvSpPr>
        <p:spPr>
          <a:xfrm>
            <a:off x="457200" y="5181600"/>
            <a:ext cx="7620000" cy="1219200"/>
          </a:xfrm>
        </p:spPr>
        <p:txBody>
          <a:bodyPr>
            <a:normAutofit/>
          </a:bodyPr>
          <a:lstStyle/>
          <a:p>
            <a:r>
              <a:rPr lang="en-US" altLang="zh-TW" dirty="0" smtClean="0"/>
              <a:t>Reduces MPKI by 5-18%</a:t>
            </a:r>
          </a:p>
          <a:p>
            <a:r>
              <a:rPr lang="en-US" altLang="zh-TW" dirty="0" err="1" smtClean="0"/>
              <a:t>Outpeform</a:t>
            </a:r>
            <a:r>
              <a:rPr lang="en-US" altLang="zh-TW" dirty="0" smtClean="0"/>
              <a:t> LRU by an average of 2.5%</a:t>
            </a:r>
            <a:endParaRPr lang="zh-TW" altLang="en-US" dirty="0"/>
          </a:p>
        </p:txBody>
      </p:sp>
      <p:sp>
        <p:nvSpPr>
          <p:cNvPr id="4" name="頁尾版面配置區 3"/>
          <p:cNvSpPr>
            <a:spLocks noGrp="1"/>
          </p:cNvSpPr>
          <p:nvPr>
            <p:ph type="ftr" sz="quarter" idx="11"/>
          </p:nvPr>
        </p:nvSpPr>
        <p:spPr/>
        <p:txBody>
          <a:bodyPr/>
          <a:lstStyle/>
          <a:p>
            <a:endParaRPr lang="en-US"/>
          </a:p>
        </p:txBody>
      </p:sp>
      <p:sp>
        <p:nvSpPr>
          <p:cNvPr id="5" name="投影片編號版面配置區 4"/>
          <p:cNvSpPr>
            <a:spLocks noGrp="1"/>
          </p:cNvSpPr>
          <p:nvPr>
            <p:ph type="sldNum" sz="quarter" idx="12"/>
          </p:nvPr>
        </p:nvSpPr>
        <p:spPr/>
        <p:txBody>
          <a:bodyPr/>
          <a:lstStyle/>
          <a:p>
            <a:fld id="{5B3EBEA7-3950-43B1-9135-5CDA171094C8}" type="slidenum">
              <a:rPr lang="en-US" smtClean="0"/>
              <a:pPr/>
              <a:t>23</a:t>
            </a:fld>
            <a:r>
              <a:rPr lang="en-US" smtClean="0"/>
              <a:t> / 20</a:t>
            </a:r>
            <a:endParaRPr lang="en-US" dirty="0"/>
          </a:p>
        </p:txBody>
      </p:sp>
      <p:pic>
        <p:nvPicPr>
          <p:cNvPr id="4098" name="Picture 2"/>
          <p:cNvPicPr>
            <a:picLocks noChangeAspect="1" noChangeArrowheads="1"/>
          </p:cNvPicPr>
          <p:nvPr/>
        </p:nvPicPr>
        <p:blipFill>
          <a:blip r:embed="rId2" cstate="print"/>
          <a:srcRect/>
          <a:stretch>
            <a:fillRect/>
          </a:stretch>
        </p:blipFill>
        <p:spPr bwMode="auto">
          <a:xfrm>
            <a:off x="1676400" y="1524000"/>
            <a:ext cx="5924718" cy="3505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Results </a:t>
            </a:r>
            <a:r>
              <a:rPr lang="en-US" altLang="zh-TW" dirty="0" smtClean="0"/>
              <a:t>of </a:t>
            </a:r>
            <a:r>
              <a:rPr lang="en-US" altLang="zh-TW" dirty="0" smtClean="0"/>
              <a:t>SRRIP-HP</a:t>
            </a:r>
            <a:endParaRPr lang="zh-TW" altLang="en-US" dirty="0"/>
          </a:p>
        </p:txBody>
      </p:sp>
      <p:sp>
        <p:nvSpPr>
          <p:cNvPr id="3" name="內容版面配置區 2"/>
          <p:cNvSpPr>
            <a:spLocks noGrp="1"/>
          </p:cNvSpPr>
          <p:nvPr>
            <p:ph idx="1"/>
          </p:nvPr>
        </p:nvSpPr>
        <p:spPr>
          <a:xfrm>
            <a:off x="457200" y="5181600"/>
            <a:ext cx="7620000" cy="1219200"/>
          </a:xfrm>
        </p:spPr>
        <p:txBody>
          <a:bodyPr>
            <a:normAutofit/>
          </a:bodyPr>
          <a:lstStyle/>
          <a:p>
            <a:r>
              <a:rPr lang="en-US" altLang="zh-TW" dirty="0" smtClean="0"/>
              <a:t>Reduces MPKI by 5-15%</a:t>
            </a:r>
          </a:p>
          <a:p>
            <a:r>
              <a:rPr lang="en-US" altLang="zh-TW" dirty="0" err="1" smtClean="0"/>
              <a:t>Outpeform</a:t>
            </a:r>
            <a:r>
              <a:rPr lang="en-US" altLang="zh-TW" dirty="0" smtClean="0"/>
              <a:t> LRU by an average of 5%</a:t>
            </a:r>
            <a:endParaRPr lang="zh-TW" altLang="en-US" dirty="0"/>
          </a:p>
        </p:txBody>
      </p:sp>
      <p:sp>
        <p:nvSpPr>
          <p:cNvPr id="4" name="頁尾版面配置區 3"/>
          <p:cNvSpPr>
            <a:spLocks noGrp="1"/>
          </p:cNvSpPr>
          <p:nvPr>
            <p:ph type="ftr" sz="quarter" idx="11"/>
          </p:nvPr>
        </p:nvSpPr>
        <p:spPr/>
        <p:txBody>
          <a:bodyPr/>
          <a:lstStyle/>
          <a:p>
            <a:endParaRPr lang="en-US"/>
          </a:p>
        </p:txBody>
      </p:sp>
      <p:sp>
        <p:nvSpPr>
          <p:cNvPr id="5" name="投影片編號版面配置區 4"/>
          <p:cNvSpPr>
            <a:spLocks noGrp="1"/>
          </p:cNvSpPr>
          <p:nvPr>
            <p:ph type="sldNum" sz="quarter" idx="12"/>
          </p:nvPr>
        </p:nvSpPr>
        <p:spPr/>
        <p:txBody>
          <a:bodyPr/>
          <a:lstStyle/>
          <a:p>
            <a:fld id="{5B3EBEA7-3950-43B1-9135-5CDA171094C8}" type="slidenum">
              <a:rPr lang="en-US" smtClean="0"/>
              <a:pPr/>
              <a:t>24</a:t>
            </a:fld>
            <a:r>
              <a:rPr lang="en-US" smtClean="0"/>
              <a:t> / 20</a:t>
            </a:r>
            <a:endParaRPr lang="en-US" dirty="0"/>
          </a:p>
        </p:txBody>
      </p:sp>
      <p:pic>
        <p:nvPicPr>
          <p:cNvPr id="29698" name="Picture 2"/>
          <p:cNvPicPr>
            <a:picLocks noChangeAspect="1" noChangeArrowheads="1"/>
          </p:cNvPicPr>
          <p:nvPr/>
        </p:nvPicPr>
        <p:blipFill>
          <a:blip r:embed="rId2" cstate="print"/>
          <a:srcRect/>
          <a:stretch>
            <a:fillRect/>
          </a:stretch>
        </p:blipFill>
        <p:spPr bwMode="auto">
          <a:xfrm>
            <a:off x="1447800" y="1524000"/>
            <a:ext cx="6274661" cy="38528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dirty="0" smtClean="0"/>
              <a:t>SRRIP-HP Sensitivity to Cache size</a:t>
            </a:r>
            <a:endParaRPr lang="zh-TW" altLang="en-US" dirty="0"/>
          </a:p>
        </p:txBody>
      </p:sp>
      <p:sp>
        <p:nvSpPr>
          <p:cNvPr id="3" name="內容版面配置區 2"/>
          <p:cNvSpPr>
            <a:spLocks noGrp="1"/>
          </p:cNvSpPr>
          <p:nvPr>
            <p:ph idx="1"/>
          </p:nvPr>
        </p:nvSpPr>
        <p:spPr>
          <a:xfrm>
            <a:off x="457200" y="4343400"/>
            <a:ext cx="8229600" cy="2057400"/>
          </a:xfrm>
        </p:spPr>
        <p:txBody>
          <a:bodyPr>
            <a:normAutofit lnSpcReduction="10000"/>
          </a:bodyPr>
          <a:lstStyle/>
          <a:p>
            <a:r>
              <a:rPr lang="en-US" altLang="zh-TW" dirty="0" smtClean="0"/>
              <a:t>SRRIP is insensitive when M&gt;3</a:t>
            </a:r>
          </a:p>
          <a:p>
            <a:r>
              <a:rPr lang="en-US" altLang="zh-TW" dirty="0" smtClean="0"/>
              <a:t>Wider RRPV retain blocks for longer periods</a:t>
            </a:r>
          </a:p>
          <a:p>
            <a:r>
              <a:rPr lang="en-US" altLang="zh-TW" dirty="0" smtClean="0"/>
              <a:t>2-bit or 3-bit RRPV is sufficient to be </a:t>
            </a:r>
            <a:br>
              <a:rPr lang="en-US" altLang="zh-TW" dirty="0" smtClean="0"/>
            </a:br>
            <a:r>
              <a:rPr lang="en-US" altLang="zh-TW" dirty="0" smtClean="0"/>
              <a:t>scan-resistant</a:t>
            </a:r>
            <a:endParaRPr lang="zh-TW" altLang="en-US" dirty="0"/>
          </a:p>
        </p:txBody>
      </p:sp>
      <p:sp>
        <p:nvSpPr>
          <p:cNvPr id="4" name="頁尾版面配置區 3"/>
          <p:cNvSpPr>
            <a:spLocks noGrp="1"/>
          </p:cNvSpPr>
          <p:nvPr>
            <p:ph type="ftr" sz="quarter" idx="11"/>
          </p:nvPr>
        </p:nvSpPr>
        <p:spPr/>
        <p:txBody>
          <a:bodyPr/>
          <a:lstStyle/>
          <a:p>
            <a:endParaRPr lang="en-US"/>
          </a:p>
        </p:txBody>
      </p:sp>
      <p:sp>
        <p:nvSpPr>
          <p:cNvPr id="5" name="投影片編號版面配置區 4"/>
          <p:cNvSpPr>
            <a:spLocks noGrp="1"/>
          </p:cNvSpPr>
          <p:nvPr>
            <p:ph type="sldNum" sz="quarter" idx="12"/>
          </p:nvPr>
        </p:nvSpPr>
        <p:spPr/>
        <p:txBody>
          <a:bodyPr/>
          <a:lstStyle/>
          <a:p>
            <a:fld id="{5B3EBEA7-3950-43B1-9135-5CDA171094C8}" type="slidenum">
              <a:rPr lang="en-US" smtClean="0"/>
              <a:pPr/>
              <a:t>25</a:t>
            </a:fld>
            <a:r>
              <a:rPr lang="en-US" smtClean="0"/>
              <a:t> / 20</a:t>
            </a:r>
            <a:endParaRPr lang="en-US" dirty="0"/>
          </a:p>
        </p:txBody>
      </p:sp>
      <p:pic>
        <p:nvPicPr>
          <p:cNvPr id="30722" name="Picture 2"/>
          <p:cNvPicPr>
            <a:picLocks noChangeAspect="1" noChangeArrowheads="1"/>
          </p:cNvPicPr>
          <p:nvPr/>
        </p:nvPicPr>
        <p:blipFill>
          <a:blip r:embed="rId2" cstate="print"/>
          <a:srcRect/>
          <a:stretch>
            <a:fillRect/>
          </a:stretch>
        </p:blipFill>
        <p:spPr bwMode="auto">
          <a:xfrm>
            <a:off x="0" y="1676400"/>
            <a:ext cx="9144000" cy="2247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DRRIP Performance</a:t>
            </a:r>
            <a:endParaRPr lang="zh-TW" altLang="en-US" dirty="0"/>
          </a:p>
        </p:txBody>
      </p:sp>
      <p:sp>
        <p:nvSpPr>
          <p:cNvPr id="3" name="內容版面配置區 2"/>
          <p:cNvSpPr>
            <a:spLocks noGrp="1"/>
          </p:cNvSpPr>
          <p:nvPr>
            <p:ph idx="1"/>
          </p:nvPr>
        </p:nvSpPr>
        <p:spPr>
          <a:xfrm>
            <a:off x="0" y="4800600"/>
            <a:ext cx="8458200" cy="1447800"/>
          </a:xfrm>
        </p:spPr>
        <p:txBody>
          <a:bodyPr>
            <a:normAutofit/>
          </a:bodyPr>
          <a:lstStyle/>
          <a:p>
            <a:r>
              <a:rPr lang="en-US" altLang="zh-TW" dirty="0" smtClean="0"/>
              <a:t>Improve </a:t>
            </a:r>
            <a:r>
              <a:rPr lang="en-US" altLang="zh-TW" dirty="0" err="1" smtClean="0"/>
              <a:t>avg</a:t>
            </a:r>
            <a:r>
              <a:rPr lang="en-US" altLang="zh-TW" dirty="0" smtClean="0"/>
              <a:t> 5% above SRRIP</a:t>
            </a:r>
          </a:p>
          <a:p>
            <a:endParaRPr lang="en-US" altLang="zh-TW" dirty="0" smtClean="0"/>
          </a:p>
          <a:p>
            <a:endParaRPr lang="zh-TW" altLang="en-US" dirty="0"/>
          </a:p>
        </p:txBody>
      </p:sp>
      <p:sp>
        <p:nvSpPr>
          <p:cNvPr id="4" name="頁尾版面配置區 3"/>
          <p:cNvSpPr>
            <a:spLocks noGrp="1"/>
          </p:cNvSpPr>
          <p:nvPr>
            <p:ph type="ftr" sz="quarter" idx="11"/>
          </p:nvPr>
        </p:nvSpPr>
        <p:spPr/>
        <p:txBody>
          <a:bodyPr/>
          <a:lstStyle/>
          <a:p>
            <a:endParaRPr lang="en-US"/>
          </a:p>
        </p:txBody>
      </p:sp>
      <p:sp>
        <p:nvSpPr>
          <p:cNvPr id="5" name="投影片編號版面配置區 4"/>
          <p:cNvSpPr>
            <a:spLocks noGrp="1"/>
          </p:cNvSpPr>
          <p:nvPr>
            <p:ph type="sldNum" sz="quarter" idx="12"/>
          </p:nvPr>
        </p:nvSpPr>
        <p:spPr/>
        <p:txBody>
          <a:bodyPr/>
          <a:lstStyle/>
          <a:p>
            <a:fld id="{5B3EBEA7-3950-43B1-9135-5CDA171094C8}" type="slidenum">
              <a:rPr lang="en-US" smtClean="0"/>
              <a:pPr/>
              <a:t>26</a:t>
            </a:fld>
            <a:r>
              <a:rPr lang="en-US" smtClean="0"/>
              <a:t> / 20</a:t>
            </a:r>
            <a:endParaRPr lang="en-US" dirty="0"/>
          </a:p>
        </p:txBody>
      </p:sp>
      <p:pic>
        <p:nvPicPr>
          <p:cNvPr id="31748" name="Picture 4"/>
          <p:cNvPicPr>
            <a:picLocks noChangeAspect="1" noChangeArrowheads="1"/>
          </p:cNvPicPr>
          <p:nvPr/>
        </p:nvPicPr>
        <p:blipFill>
          <a:blip r:embed="rId2" cstate="print"/>
          <a:srcRect/>
          <a:stretch>
            <a:fillRect/>
          </a:stretch>
        </p:blipFill>
        <p:spPr bwMode="auto">
          <a:xfrm>
            <a:off x="0" y="1447800"/>
            <a:ext cx="9144000" cy="324889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Comparing to Other Policies</a:t>
            </a:r>
            <a:endParaRPr lang="zh-TW" altLang="en-US" dirty="0"/>
          </a:p>
        </p:txBody>
      </p:sp>
      <p:sp>
        <p:nvSpPr>
          <p:cNvPr id="3" name="內容版面配置區 2"/>
          <p:cNvSpPr>
            <a:spLocks noGrp="1"/>
          </p:cNvSpPr>
          <p:nvPr>
            <p:ph idx="1"/>
          </p:nvPr>
        </p:nvSpPr>
        <p:spPr>
          <a:xfrm>
            <a:off x="457200" y="1775191"/>
            <a:ext cx="4191000" cy="4625609"/>
          </a:xfrm>
        </p:spPr>
        <p:txBody>
          <a:bodyPr>
            <a:normAutofit lnSpcReduction="10000"/>
          </a:bodyPr>
          <a:lstStyle/>
          <a:p>
            <a:r>
              <a:rPr lang="en-US" altLang="zh-TW" dirty="0" smtClean="0"/>
              <a:t>Base on single-core processor with 16-way 2MB LLC</a:t>
            </a:r>
          </a:p>
          <a:p>
            <a:r>
              <a:rPr lang="en-US" altLang="zh-TW" dirty="0" smtClean="0"/>
              <a:t>RRIP requires less hardware than LRU yet outperform LRU on average</a:t>
            </a:r>
          </a:p>
          <a:p>
            <a:r>
              <a:rPr lang="en-US" altLang="zh-TW" dirty="0" smtClean="0"/>
              <a:t>RRIP requires 2.5X less hardware than HYB</a:t>
            </a:r>
            <a:endParaRPr lang="zh-TW" altLang="en-US" dirty="0"/>
          </a:p>
        </p:txBody>
      </p:sp>
      <p:sp>
        <p:nvSpPr>
          <p:cNvPr id="4" name="頁尾版面配置區 3"/>
          <p:cNvSpPr>
            <a:spLocks noGrp="1"/>
          </p:cNvSpPr>
          <p:nvPr>
            <p:ph type="ftr" sz="quarter" idx="11"/>
          </p:nvPr>
        </p:nvSpPr>
        <p:spPr/>
        <p:txBody>
          <a:bodyPr/>
          <a:lstStyle/>
          <a:p>
            <a:endParaRPr lang="en-US"/>
          </a:p>
        </p:txBody>
      </p:sp>
      <p:sp>
        <p:nvSpPr>
          <p:cNvPr id="5" name="投影片編號版面配置區 4"/>
          <p:cNvSpPr>
            <a:spLocks noGrp="1"/>
          </p:cNvSpPr>
          <p:nvPr>
            <p:ph type="sldNum" sz="quarter" idx="12"/>
          </p:nvPr>
        </p:nvSpPr>
        <p:spPr/>
        <p:txBody>
          <a:bodyPr/>
          <a:lstStyle/>
          <a:p>
            <a:fld id="{5B3EBEA7-3950-43B1-9135-5CDA171094C8}" type="slidenum">
              <a:rPr lang="en-US" smtClean="0"/>
              <a:pPr/>
              <a:t>27</a:t>
            </a:fld>
            <a:r>
              <a:rPr lang="en-US" smtClean="0"/>
              <a:t> / 20</a:t>
            </a:r>
            <a:endParaRPr lang="en-US" dirty="0"/>
          </a:p>
        </p:txBody>
      </p:sp>
      <p:pic>
        <p:nvPicPr>
          <p:cNvPr id="32770" name="Picture 2"/>
          <p:cNvPicPr>
            <a:picLocks noChangeAspect="1" noChangeArrowheads="1"/>
          </p:cNvPicPr>
          <p:nvPr/>
        </p:nvPicPr>
        <p:blipFill>
          <a:blip r:embed="rId2" cstate="print"/>
          <a:srcRect/>
          <a:stretch>
            <a:fillRect/>
          </a:stretch>
        </p:blipFill>
        <p:spPr bwMode="auto">
          <a:xfrm>
            <a:off x="4724400" y="1838325"/>
            <a:ext cx="4295775" cy="2505075"/>
          </a:xfrm>
          <a:prstGeom prst="rect">
            <a:avLst/>
          </a:prstGeom>
          <a:noFill/>
          <a:ln w="9525">
            <a:noFill/>
            <a:miter lim="800000"/>
            <a:headEnd/>
            <a:tailEnd/>
          </a:ln>
        </p:spPr>
      </p:pic>
      <p:pic>
        <p:nvPicPr>
          <p:cNvPr id="32771" name="Picture 3"/>
          <p:cNvPicPr>
            <a:picLocks noChangeAspect="1" noChangeArrowheads="1"/>
          </p:cNvPicPr>
          <p:nvPr/>
        </p:nvPicPr>
        <p:blipFill>
          <a:blip r:embed="rId3" cstate="print"/>
          <a:srcRect/>
          <a:stretch>
            <a:fillRect/>
          </a:stretch>
        </p:blipFill>
        <p:spPr bwMode="auto">
          <a:xfrm>
            <a:off x="4705350" y="4267200"/>
            <a:ext cx="3600450" cy="24724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Conclusion</a:t>
            </a:r>
            <a:endParaRPr lang="zh-TW" altLang="en-US" dirty="0"/>
          </a:p>
        </p:txBody>
      </p:sp>
      <p:sp>
        <p:nvSpPr>
          <p:cNvPr id="3" name="內容版面配置區 2"/>
          <p:cNvSpPr>
            <a:spLocks noGrp="1"/>
          </p:cNvSpPr>
          <p:nvPr>
            <p:ph idx="1"/>
          </p:nvPr>
        </p:nvSpPr>
        <p:spPr/>
        <p:txBody>
          <a:bodyPr/>
          <a:lstStyle/>
          <a:p>
            <a:r>
              <a:rPr lang="en-US" altLang="zh-TW" dirty="0" smtClean="0"/>
              <a:t>RRIP predicts </a:t>
            </a:r>
            <a:r>
              <a:rPr lang="en-US" altLang="zh-TW" i="1" dirty="0" smtClean="0"/>
              <a:t>intermediate</a:t>
            </a:r>
            <a:r>
              <a:rPr lang="en-US" altLang="zh-TW" dirty="0" smtClean="0"/>
              <a:t> re-ref between </a:t>
            </a:r>
            <a:r>
              <a:rPr lang="en-US" altLang="zh-TW" i="1" dirty="0" smtClean="0"/>
              <a:t>near-immediate</a:t>
            </a:r>
            <a:r>
              <a:rPr lang="en-US" altLang="zh-TW" dirty="0" smtClean="0"/>
              <a:t> and </a:t>
            </a:r>
            <a:r>
              <a:rPr lang="en-US" altLang="zh-TW" i="1" dirty="0" smtClean="0"/>
              <a:t>distant</a:t>
            </a:r>
            <a:r>
              <a:rPr lang="en-US" altLang="zh-TW" dirty="0" smtClean="0"/>
              <a:t> re-ref interval</a:t>
            </a:r>
          </a:p>
          <a:p>
            <a:r>
              <a:rPr lang="en-US" altLang="zh-TW" dirty="0" smtClean="0"/>
              <a:t>SRRIP needs only 2-bit for scan-resistant</a:t>
            </a:r>
          </a:p>
          <a:p>
            <a:r>
              <a:rPr lang="en-US" altLang="zh-TW" dirty="0" smtClean="0"/>
              <a:t>DRRIP for both scan-resistant and thrash-resistant</a:t>
            </a:r>
          </a:p>
          <a:p>
            <a:r>
              <a:rPr lang="en-US" altLang="zh-TW" dirty="0" smtClean="0"/>
              <a:t>SRRIP and DRRIP outperform LRU by an average of 4% and 10%</a:t>
            </a:r>
            <a:endParaRPr lang="zh-TW" altLang="en-US" dirty="0"/>
          </a:p>
        </p:txBody>
      </p:sp>
      <p:sp>
        <p:nvSpPr>
          <p:cNvPr id="4" name="頁尾版面配置區 3"/>
          <p:cNvSpPr>
            <a:spLocks noGrp="1"/>
          </p:cNvSpPr>
          <p:nvPr>
            <p:ph type="ftr" sz="quarter" idx="11"/>
          </p:nvPr>
        </p:nvSpPr>
        <p:spPr/>
        <p:txBody>
          <a:bodyPr/>
          <a:lstStyle/>
          <a:p>
            <a:endParaRPr lang="en-US"/>
          </a:p>
        </p:txBody>
      </p:sp>
      <p:sp>
        <p:nvSpPr>
          <p:cNvPr id="5" name="投影片編號版面配置區 4"/>
          <p:cNvSpPr>
            <a:spLocks noGrp="1"/>
          </p:cNvSpPr>
          <p:nvPr>
            <p:ph type="sldNum" sz="quarter" idx="12"/>
          </p:nvPr>
        </p:nvSpPr>
        <p:spPr/>
        <p:txBody>
          <a:bodyPr/>
          <a:lstStyle/>
          <a:p>
            <a:fld id="{5B3EBEA7-3950-43B1-9135-5CDA171094C8}" type="slidenum">
              <a:rPr lang="en-US" smtClean="0"/>
              <a:pPr/>
              <a:t>28</a:t>
            </a:fld>
            <a:r>
              <a:rPr lang="en-US" smtClean="0"/>
              <a:t> / 20</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http://i.crn.com/enc/CACHEMEM.GIF"/>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533400" y="3276600"/>
            <a:ext cx="3390400" cy="3505200"/>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smtClean="0"/>
              <a:t>Cache Replacement Policies</a:t>
            </a:r>
            <a:endParaRPr lang="en-US" dirty="0"/>
          </a:p>
        </p:txBody>
      </p:sp>
      <p:sp>
        <p:nvSpPr>
          <p:cNvPr id="3" name="Content Placeholder 2"/>
          <p:cNvSpPr>
            <a:spLocks noGrp="1"/>
          </p:cNvSpPr>
          <p:nvPr>
            <p:ph idx="1"/>
          </p:nvPr>
        </p:nvSpPr>
        <p:spPr/>
        <p:txBody>
          <a:bodyPr>
            <a:normAutofit/>
          </a:bodyPr>
          <a:lstStyle/>
          <a:p>
            <a:r>
              <a:rPr lang="en-US" dirty="0"/>
              <a:t>C</a:t>
            </a:r>
            <a:r>
              <a:rPr lang="en-US" dirty="0" smtClean="0"/>
              <a:t>ache stores the </a:t>
            </a:r>
            <a:r>
              <a:rPr lang="en-US" dirty="0"/>
              <a:t>frequently </a:t>
            </a:r>
            <a:r>
              <a:rPr lang="en-US" dirty="0" smtClean="0"/>
              <a:t>required data </a:t>
            </a:r>
          </a:p>
          <a:p>
            <a:r>
              <a:rPr lang="en-US" dirty="0" smtClean="0"/>
              <a:t>Discard items  to </a:t>
            </a:r>
            <a:r>
              <a:rPr lang="en-US" dirty="0"/>
              <a:t>make room for the new </a:t>
            </a:r>
            <a:r>
              <a:rPr lang="en-US" dirty="0" smtClean="0"/>
              <a:t>ones when cache is full.</a:t>
            </a:r>
            <a:endParaRPr lang="en-US" dirty="0"/>
          </a:p>
        </p:txBody>
      </p:sp>
      <p:sp>
        <p:nvSpPr>
          <p:cNvPr id="4" name="Footer Placeholder 3"/>
          <p:cNvSpPr>
            <a:spLocks noGrp="1"/>
          </p:cNvSpPr>
          <p:nvPr>
            <p:ph type="ftr" sz="quarter" idx="11"/>
          </p:nvPr>
        </p:nvSpPr>
        <p:spPr>
          <a:xfrm>
            <a:off x="3281685" y="6246167"/>
            <a:ext cx="5024115" cy="535633"/>
          </a:xfrm>
        </p:spPr>
        <p:txBody>
          <a:bodyPr/>
          <a:lstStyle/>
          <a:p>
            <a:r>
              <a:rPr lang="en-US" dirty="0"/>
              <a:t>http://</a:t>
            </a:r>
            <a:r>
              <a:rPr lang="en-US" dirty="0" smtClean="0"/>
              <a:t>en.wikipedia.org/wiki/Cache_algorithms</a:t>
            </a:r>
          </a:p>
          <a:p>
            <a:r>
              <a:rPr lang="en-US" dirty="0" smtClean="0"/>
              <a:t>http</a:t>
            </a:r>
            <a:r>
              <a:rPr lang="en-US" dirty="0"/>
              <a:t>://www.mymodernmet.com/profiles/blogs/2100445:BlogPost:33176</a:t>
            </a:r>
          </a:p>
        </p:txBody>
      </p:sp>
      <p:sp>
        <p:nvSpPr>
          <p:cNvPr id="5" name="Slide Number Placeholder 4"/>
          <p:cNvSpPr>
            <a:spLocks noGrp="1"/>
          </p:cNvSpPr>
          <p:nvPr>
            <p:ph type="sldNum" sz="quarter" idx="12"/>
          </p:nvPr>
        </p:nvSpPr>
        <p:spPr/>
        <p:txBody>
          <a:bodyPr/>
          <a:lstStyle/>
          <a:p>
            <a:fld id="{3289611E-DFF4-4C47-BC2C-0C0F18BFA5DE}" type="slidenum">
              <a:rPr lang="en-US" smtClean="0"/>
              <a:pPr/>
              <a:t>3</a:t>
            </a:fld>
            <a:endParaRPr lang="en-US"/>
          </a:p>
        </p:txBody>
      </p:sp>
      <p:pic>
        <p:nvPicPr>
          <p:cNvPr id="4098" name="Picture 2" descr="http://api.ning.com/files/lIRmyKZrZclj8whHEnr99HIItNgLCSFwR6*i81kLiCmjIYk2HgzhJh4LlnYbeMaIOQs91nBApcbyp0D77ODVEeJqFfofqxlf/111607bookcase.jp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5791200" y="3800178"/>
            <a:ext cx="2345249" cy="2600621"/>
          </a:xfrm>
          <a:prstGeom prst="rect">
            <a:avLst/>
          </a:prstGeom>
          <a:noFill/>
          <a:extLst>
            <a:ext uri="{909E8E84-426E-40DD-AFC4-6F175D3DCCD1}">
              <a14:hiddenFill xmlns="" xmlns:a14="http://schemas.microsoft.com/office/drawing/2010/main">
                <a:solidFill>
                  <a:srgbClr val="FFFFFF"/>
                </a:solidFill>
              </a14:hiddenFill>
            </a:ext>
          </a:extLst>
        </p:spPr>
      </p:pic>
      <p:sp>
        <p:nvSpPr>
          <p:cNvPr id="7" name="TextBox 6"/>
          <p:cNvSpPr txBox="1"/>
          <p:nvPr/>
        </p:nvSpPr>
        <p:spPr>
          <a:xfrm>
            <a:off x="152400" y="6396335"/>
            <a:ext cx="2667000" cy="461665"/>
          </a:xfrm>
          <a:prstGeom prst="rect">
            <a:avLst/>
          </a:prstGeom>
          <a:noFill/>
        </p:spPr>
        <p:txBody>
          <a:bodyPr wrap="square" rtlCol="0">
            <a:spAutoFit/>
          </a:bodyPr>
          <a:lstStyle/>
          <a:p>
            <a:r>
              <a:rPr lang="en-US" sz="1200" dirty="0"/>
              <a:t>http://i.crn.com/enc/CACHEMEM.GIF</a:t>
            </a:r>
          </a:p>
          <a:p>
            <a:endParaRPr lang="en-US" sz="1200" dirty="0"/>
          </a:p>
        </p:txBody>
      </p:sp>
    </p:spTree>
    <p:extLst>
      <p:ext uri="{BB962C8B-B14F-4D97-AF65-F5344CB8AC3E}">
        <p14:creationId xmlns="" xmlns:p14="http://schemas.microsoft.com/office/powerpoint/2010/main" val="42847290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idx="1"/>
          </p:nvPr>
        </p:nvSpPr>
        <p:spPr/>
        <p:txBody>
          <a:bodyPr/>
          <a:lstStyle/>
          <a:p>
            <a:r>
              <a:rPr lang="en-US" dirty="0" smtClean="0"/>
              <a:t>Efficient last-level cache(LLC) utilization</a:t>
            </a:r>
          </a:p>
          <a:p>
            <a:pPr lvl="1"/>
            <a:r>
              <a:rPr lang="en-US" dirty="0" smtClean="0"/>
              <a:t>Avoid long latency cache misses to main memory</a:t>
            </a:r>
          </a:p>
          <a:p>
            <a:r>
              <a:rPr lang="en-US" dirty="0" smtClean="0"/>
              <a:t>Need a practical cache replacement policy that is not only thrash-resistant but scan-resistant</a:t>
            </a:r>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89611E-DFF4-4C47-BC2C-0C0F18BFA5DE}" type="slidenum">
              <a:rPr lang="en-US" smtClean="0"/>
              <a:pPr/>
              <a:t>4</a:t>
            </a:fld>
            <a:endParaRPr lang="en-US"/>
          </a:p>
        </p:txBody>
      </p:sp>
    </p:spTree>
    <p:extLst>
      <p:ext uri="{BB962C8B-B14F-4D97-AF65-F5344CB8AC3E}">
        <p14:creationId xmlns="" xmlns:p14="http://schemas.microsoft.com/office/powerpoint/2010/main" val="5503572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lstStyle/>
          <a:p>
            <a:r>
              <a:rPr lang="en-US" dirty="0" smtClean="0"/>
              <a:t>LRU Replacement Policies</a:t>
            </a:r>
          </a:p>
          <a:p>
            <a:r>
              <a:rPr lang="en-US" dirty="0" smtClean="0"/>
              <a:t>DIP (Improvement of LRU)</a:t>
            </a:r>
          </a:p>
          <a:p>
            <a:r>
              <a:rPr lang="en-US" dirty="0" smtClean="0"/>
              <a:t>Cache Access Patterns</a:t>
            </a:r>
          </a:p>
          <a:p>
            <a:r>
              <a:rPr lang="en-US" dirty="0" smtClean="0"/>
              <a:t>LRU/ LFU Hybrid replacement policy</a:t>
            </a:r>
          </a:p>
          <a:p>
            <a:r>
              <a:rPr lang="en-US" dirty="0" smtClean="0"/>
              <a:t>Comparison of DIP and Hybrid(LRU/LFU) </a:t>
            </a:r>
          </a:p>
          <a:p>
            <a:endParaRPr lang="en-US" dirty="0" smtClean="0"/>
          </a:p>
          <a:p>
            <a:r>
              <a:rPr lang="en-US" dirty="0" smtClean="0"/>
              <a:t>Improving </a:t>
            </a:r>
            <a:r>
              <a:rPr lang="en-US" dirty="0"/>
              <a:t>LLC performance by targeting cache blocks that are dead upon cache insertion</a:t>
            </a:r>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89611E-DFF4-4C47-BC2C-0C0F18BFA5DE}" type="slidenum">
              <a:rPr lang="en-US" smtClean="0"/>
              <a:pPr/>
              <a:t>5</a:t>
            </a:fld>
            <a:endParaRPr lang="en-US"/>
          </a:p>
        </p:txBody>
      </p:sp>
    </p:spTree>
    <p:extLst>
      <p:ext uri="{BB962C8B-B14F-4D97-AF65-F5344CB8AC3E}">
        <p14:creationId xmlns="" xmlns:p14="http://schemas.microsoft.com/office/powerpoint/2010/main" val="4108059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fade">
                                      <p:cBhvr>
                                        <p:cTn id="7" dur="1000"/>
                                        <p:tgtEl>
                                          <p:spTgt spid="3">
                                            <p:txEl>
                                              <p:pRg st="6" end="6"/>
                                            </p:txEl>
                                          </p:spTgt>
                                        </p:tgtEl>
                                      </p:cBhvr>
                                    </p:animEffect>
                                    <p:anim calcmode="lin" valueType="num">
                                      <p:cBhvr>
                                        <p:cTn id="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500"/>
                                        <p:tgtEl>
                                          <p:spTgt spid="3">
                                            <p:txEl>
                                              <p:pRg st="0" end="0"/>
                                            </p:txEl>
                                          </p:spTgt>
                                        </p:tgtEl>
                                      </p:cBhvr>
                                    </p:animEffect>
                                  </p:childTnLst>
                                </p:cTn>
                              </p:par>
                              <p:par>
                                <p:cTn id="15" presetID="10" presetClass="entr" presetSubtype="0"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500"/>
                                        <p:tgtEl>
                                          <p:spTgt spid="3">
                                            <p:txEl>
                                              <p:pRg st="2" end="2"/>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LRU Replacement </a:t>
            </a:r>
            <a:r>
              <a:rPr lang="en-US" dirty="0" smtClean="0"/>
              <a:t>Policies</a:t>
            </a:r>
            <a:endParaRPr lang="en-US" dirty="0"/>
          </a:p>
        </p:txBody>
      </p:sp>
      <p:sp>
        <p:nvSpPr>
          <p:cNvPr id="3" name="Content Placeholder 2"/>
          <p:cNvSpPr>
            <a:spLocks noGrp="1"/>
          </p:cNvSpPr>
          <p:nvPr>
            <p:ph idx="1"/>
          </p:nvPr>
        </p:nvSpPr>
        <p:spPr>
          <a:xfrm>
            <a:off x="457200" y="1775191"/>
            <a:ext cx="8229600" cy="4854209"/>
          </a:xfrm>
        </p:spPr>
        <p:txBody>
          <a:bodyPr>
            <a:normAutofit lnSpcReduction="10000"/>
          </a:bodyPr>
          <a:lstStyle/>
          <a:p>
            <a:r>
              <a:rPr lang="en-US" dirty="0" smtClean="0"/>
              <a:t>Least Recently Used(LRU)</a:t>
            </a:r>
          </a:p>
          <a:p>
            <a:pPr lvl="1"/>
            <a:r>
              <a:rPr lang="en-US" i="1" dirty="0" smtClean="0"/>
              <a:t>LRU Chain: LRU / MRU</a:t>
            </a:r>
          </a:p>
          <a:p>
            <a:pPr lvl="1"/>
            <a:r>
              <a:rPr lang="en-US" i="1" dirty="0" smtClean="0"/>
              <a:t>Re-Reference </a:t>
            </a:r>
            <a:r>
              <a:rPr lang="en-US" i="1" dirty="0"/>
              <a:t>Interval Prediction (RRIP) </a:t>
            </a:r>
            <a:r>
              <a:rPr lang="en-US" i="1" dirty="0" smtClean="0"/>
              <a:t>chain</a:t>
            </a:r>
          </a:p>
          <a:p>
            <a:pPr lvl="1"/>
            <a:endParaRPr lang="en-US" i="1" dirty="0"/>
          </a:p>
          <a:p>
            <a:pPr lvl="1"/>
            <a:endParaRPr lang="en-US" i="1" dirty="0" smtClean="0"/>
          </a:p>
          <a:p>
            <a:pPr lvl="1"/>
            <a:endParaRPr lang="en-US" i="1" dirty="0"/>
          </a:p>
          <a:p>
            <a:pPr lvl="1"/>
            <a:endParaRPr lang="en-US" i="1" dirty="0" smtClean="0"/>
          </a:p>
          <a:p>
            <a:pPr lvl="1"/>
            <a:r>
              <a:rPr lang="en-US" dirty="0" smtClean="0"/>
              <a:t>Good with high data locality</a:t>
            </a:r>
          </a:p>
          <a:p>
            <a:pPr lvl="1"/>
            <a:r>
              <a:rPr lang="en-US" dirty="0" smtClean="0"/>
              <a:t>Bad performance when re-references only occur in the </a:t>
            </a:r>
            <a:r>
              <a:rPr lang="en-US" i="1" u="sng" dirty="0" smtClean="0"/>
              <a:t>distant</a:t>
            </a:r>
            <a:r>
              <a:rPr lang="en-US" dirty="0" smtClean="0"/>
              <a:t> future. </a:t>
            </a:r>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89611E-DFF4-4C47-BC2C-0C0F18BFA5DE}" type="slidenum">
              <a:rPr lang="en-US" smtClean="0"/>
              <a:pPr/>
              <a:t>6</a:t>
            </a:fld>
            <a:endParaRPr lang="en-US"/>
          </a:p>
        </p:txBody>
      </p:sp>
      <p:grpSp>
        <p:nvGrpSpPr>
          <p:cNvPr id="9" name="Group 8"/>
          <p:cNvGrpSpPr/>
          <p:nvPr/>
        </p:nvGrpSpPr>
        <p:grpSpPr>
          <a:xfrm>
            <a:off x="1752600" y="3276600"/>
            <a:ext cx="5867400" cy="1824244"/>
            <a:chOff x="1981200" y="4451866"/>
            <a:chExt cx="5867400" cy="1824244"/>
          </a:xfrm>
        </p:grpSpPr>
        <p:pic>
          <p:nvPicPr>
            <p:cNvPr id="6" name="Picture 5"/>
            <p:cNvPicPr>
              <a:picLocks noChangeAspect="1" noChangeArrowheads="1"/>
            </p:cNvPicPr>
            <p:nvPr/>
          </p:nvPicPr>
          <p:blipFill rotWithShape="1">
            <a:blip r:embed="rId3" cstate="print">
              <a:extLst>
                <a:ext uri="{28A0092B-C50C-407E-A947-70E740481C1C}">
                  <a14:useLocalDpi xmlns="" xmlns:a14="http://schemas.microsoft.com/office/drawing/2010/main" val="0"/>
                </a:ext>
              </a:extLst>
            </a:blip>
            <a:srcRect l="16641" t="2625" r="16019" b="64230"/>
            <a:stretch/>
          </p:blipFill>
          <p:spPr bwMode="auto">
            <a:xfrm>
              <a:off x="2507673" y="4876800"/>
              <a:ext cx="4646600" cy="139931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1981200" y="4451866"/>
              <a:ext cx="2667000" cy="461665"/>
            </a:xfrm>
            <a:prstGeom prst="rect">
              <a:avLst/>
            </a:prstGeom>
            <a:noFill/>
          </p:spPr>
          <p:txBody>
            <a:bodyPr wrap="square" rtlCol="0">
              <a:spAutoFit/>
            </a:bodyPr>
            <a:lstStyle/>
            <a:p>
              <a:pPr algn="ctr"/>
              <a:r>
                <a:rPr lang="en-US" sz="2400" b="1" i="1" dirty="0" smtClean="0">
                  <a:solidFill>
                    <a:srgbClr val="FF0000"/>
                  </a:solidFill>
                </a:rPr>
                <a:t>Near-immediate</a:t>
              </a:r>
              <a:endParaRPr lang="en-US" sz="2400" b="1" i="1" dirty="0">
                <a:solidFill>
                  <a:srgbClr val="FF0000"/>
                </a:solidFill>
              </a:endParaRPr>
            </a:p>
          </p:txBody>
        </p:sp>
        <p:sp>
          <p:nvSpPr>
            <p:cNvPr id="8" name="TextBox 7"/>
            <p:cNvSpPr txBox="1"/>
            <p:nvPr/>
          </p:nvSpPr>
          <p:spPr>
            <a:xfrm>
              <a:off x="5181600" y="4470461"/>
              <a:ext cx="2667000" cy="461665"/>
            </a:xfrm>
            <a:prstGeom prst="rect">
              <a:avLst/>
            </a:prstGeom>
            <a:noFill/>
          </p:spPr>
          <p:txBody>
            <a:bodyPr wrap="square" rtlCol="0">
              <a:spAutoFit/>
            </a:bodyPr>
            <a:lstStyle/>
            <a:p>
              <a:pPr algn="ctr"/>
              <a:r>
                <a:rPr lang="en-US" sz="2400" b="1" i="1" dirty="0" smtClean="0">
                  <a:solidFill>
                    <a:srgbClr val="FF0000"/>
                  </a:solidFill>
                </a:rPr>
                <a:t>Distant</a:t>
              </a:r>
              <a:endParaRPr lang="en-US" sz="2400" b="1" i="1" dirty="0">
                <a:solidFill>
                  <a:srgbClr val="FF0000"/>
                </a:solidFill>
              </a:endParaRPr>
            </a:p>
          </p:txBody>
        </p:sp>
      </p:grpSp>
    </p:spTree>
    <p:extLst>
      <p:ext uri="{BB962C8B-B14F-4D97-AF65-F5344CB8AC3E}">
        <p14:creationId xmlns="" xmlns:p14="http://schemas.microsoft.com/office/powerpoint/2010/main" val="2542106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fade">
                                      <p:cBhvr>
                                        <p:cTn id="7" dur="500"/>
                                        <p:tgtEl>
                                          <p:spTgt spid="3">
                                            <p:txEl>
                                              <p:pRg st="7" end="7"/>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8" end="8"/>
                                            </p:txEl>
                                          </p:spTgt>
                                        </p:tgtEl>
                                        <p:attrNameLst>
                                          <p:attrName>style.visibility</p:attrName>
                                        </p:attrNameLst>
                                      </p:cBhvr>
                                      <p:to>
                                        <p:strVal val="visible"/>
                                      </p:to>
                                    </p:set>
                                    <p:animEffect transition="in" filter="fade">
                                      <p:cBhvr>
                                        <p:cTn id="10"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Dynamic Insertion Policy(DIP)</a:t>
            </a:r>
            <a:endParaRPr lang="en-US" dirty="0"/>
          </a:p>
        </p:txBody>
      </p:sp>
      <p:sp>
        <p:nvSpPr>
          <p:cNvPr id="3" name="Content Placeholder 2"/>
          <p:cNvSpPr>
            <a:spLocks noGrp="1"/>
          </p:cNvSpPr>
          <p:nvPr>
            <p:ph idx="1"/>
          </p:nvPr>
        </p:nvSpPr>
        <p:spPr>
          <a:xfrm>
            <a:off x="304800" y="1775191"/>
            <a:ext cx="8610600" cy="4625609"/>
          </a:xfrm>
        </p:spPr>
        <p:txBody>
          <a:bodyPr/>
          <a:lstStyle/>
          <a:p>
            <a:r>
              <a:rPr lang="en-US" dirty="0"/>
              <a:t>I</a:t>
            </a:r>
            <a:r>
              <a:rPr lang="en-US" dirty="0" smtClean="0"/>
              <a:t>mproves LRU replacement by </a:t>
            </a:r>
            <a:r>
              <a:rPr lang="en-US" dirty="0"/>
              <a:t>dynamically changing the re-reference </a:t>
            </a:r>
            <a:r>
              <a:rPr lang="en-US" dirty="0" smtClean="0"/>
              <a:t>prediction</a:t>
            </a:r>
          </a:p>
          <a:p>
            <a:r>
              <a:rPr lang="en-US" dirty="0" smtClean="0"/>
              <a:t>Both DIP and LRU are failed t0 make accurate predictions when mixed re-reference patterns occur</a:t>
            </a:r>
          </a:p>
          <a:p>
            <a:pPr lvl="1"/>
            <a:r>
              <a:rPr lang="en-US" dirty="0" smtClean="0"/>
              <a:t>Scan: </a:t>
            </a:r>
            <a:r>
              <a:rPr lang="en-US" dirty="0"/>
              <a:t>a burst of references to data whose </a:t>
            </a:r>
            <a:r>
              <a:rPr lang="en-US" dirty="0" smtClean="0"/>
              <a:t>re-reference interval </a:t>
            </a:r>
            <a:r>
              <a:rPr lang="en-US" dirty="0"/>
              <a:t>is in the </a:t>
            </a:r>
            <a:r>
              <a:rPr lang="en-US" i="1" u="sng" dirty="0"/>
              <a:t>distant</a:t>
            </a:r>
            <a:r>
              <a:rPr lang="en-US" i="1" dirty="0"/>
              <a:t> </a:t>
            </a:r>
            <a:r>
              <a:rPr lang="en-US" dirty="0"/>
              <a:t>future</a:t>
            </a:r>
            <a:endParaRPr lang="en-US" dirty="0" smtClean="0"/>
          </a:p>
          <a:p>
            <a:pPr lvl="1"/>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89611E-DFF4-4C47-BC2C-0C0F18BFA5DE}" type="slidenum">
              <a:rPr lang="en-US" smtClean="0"/>
              <a:pPr/>
              <a:t>7</a:t>
            </a:fld>
            <a:endParaRPr lang="en-US"/>
          </a:p>
        </p:txBody>
      </p:sp>
      <p:pic>
        <p:nvPicPr>
          <p:cNvPr id="6" name="Picture 4"/>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905000" y="5257800"/>
            <a:ext cx="5630622" cy="121310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9304794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Cache Access </a:t>
            </a:r>
            <a:r>
              <a:rPr lang="en-US" dirty="0" smtClean="0"/>
              <a:t>Patterns</a:t>
            </a:r>
            <a:endParaRPr lang="en-US" dirty="0"/>
          </a:p>
        </p:txBody>
      </p:sp>
      <p:sp>
        <p:nvSpPr>
          <p:cNvPr id="3" name="Content Placeholder 2"/>
          <p:cNvSpPr>
            <a:spLocks noGrp="1"/>
          </p:cNvSpPr>
          <p:nvPr>
            <p:ph idx="1"/>
          </p:nvPr>
        </p:nvSpPr>
        <p:spPr/>
        <p:txBody>
          <a:bodyPr/>
          <a:lstStyle/>
          <a:p>
            <a:r>
              <a:rPr lang="en-US" b="1" dirty="0" err="1"/>
              <a:t>Recency</a:t>
            </a:r>
            <a:r>
              <a:rPr lang="en-US" b="1" dirty="0"/>
              <a:t>-friendly Access </a:t>
            </a:r>
            <a:r>
              <a:rPr lang="en-US" b="1" dirty="0" smtClean="0"/>
              <a:t>Pattern</a:t>
            </a:r>
          </a:p>
          <a:p>
            <a:r>
              <a:rPr lang="en-US" b="1" dirty="0"/>
              <a:t>Thrashing Access </a:t>
            </a:r>
            <a:r>
              <a:rPr lang="en-US" b="1" dirty="0" smtClean="0"/>
              <a:t>Pattern</a:t>
            </a:r>
          </a:p>
          <a:p>
            <a:r>
              <a:rPr lang="en-US" b="1" dirty="0"/>
              <a:t>Streaming Access </a:t>
            </a:r>
            <a:r>
              <a:rPr lang="en-US" b="1" dirty="0" smtClean="0"/>
              <a:t>Pattern</a:t>
            </a:r>
          </a:p>
          <a:p>
            <a:r>
              <a:rPr lang="en-US" b="1" dirty="0"/>
              <a:t>Mixed Access Pattern</a:t>
            </a:r>
            <a:endParaRPr lang="en-US" dirty="0"/>
          </a:p>
        </p:txBody>
      </p:sp>
      <p:sp>
        <p:nvSpPr>
          <p:cNvPr id="4" name="Footer Placeholder 3"/>
          <p:cNvSpPr>
            <a:spLocks noGrp="1"/>
          </p:cNvSpPr>
          <p:nvPr>
            <p:ph type="ftr" sz="quarter" idx="11"/>
          </p:nvPr>
        </p:nvSpPr>
        <p:spPr/>
        <p:txBody>
          <a:bodyPr/>
          <a:lstStyle/>
          <a:p>
            <a:r>
              <a:rPr lang="en-US" dirty="0"/>
              <a:t>http://www.islington.gov.uk/education/libraries/borrowingfromlibrary.asp</a:t>
            </a:r>
          </a:p>
        </p:txBody>
      </p:sp>
      <p:sp>
        <p:nvSpPr>
          <p:cNvPr id="5" name="Slide Number Placeholder 4"/>
          <p:cNvSpPr>
            <a:spLocks noGrp="1"/>
          </p:cNvSpPr>
          <p:nvPr>
            <p:ph type="sldNum" sz="quarter" idx="12"/>
          </p:nvPr>
        </p:nvSpPr>
        <p:spPr/>
        <p:txBody>
          <a:bodyPr/>
          <a:lstStyle/>
          <a:p>
            <a:fld id="{3289611E-DFF4-4C47-BC2C-0C0F18BFA5DE}" type="slidenum">
              <a:rPr lang="en-US" smtClean="0"/>
              <a:pPr/>
              <a:t>8</a:t>
            </a:fld>
            <a:endParaRPr lang="en-US"/>
          </a:p>
        </p:txBody>
      </p:sp>
      <p:pic>
        <p:nvPicPr>
          <p:cNvPr id="6146" name="Picture 2" descr="Child borrowing a book"/>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5257800" y="3810000"/>
            <a:ext cx="3581400" cy="237805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4114723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Cache Access </a:t>
            </a:r>
            <a:r>
              <a:rPr lang="en-US" dirty="0" smtClean="0"/>
              <a:t>Patterns (cont.)</a:t>
            </a:r>
            <a:endParaRPr lang="en-US" dirty="0"/>
          </a:p>
        </p:txBody>
      </p:sp>
      <p:sp>
        <p:nvSpPr>
          <p:cNvPr id="3" name="Content Placeholder 2"/>
          <p:cNvSpPr>
            <a:spLocks noGrp="1"/>
          </p:cNvSpPr>
          <p:nvPr>
            <p:ph idx="1"/>
          </p:nvPr>
        </p:nvSpPr>
        <p:spPr/>
        <p:txBody>
          <a:bodyPr/>
          <a:lstStyle/>
          <a:p>
            <a:r>
              <a:rPr lang="en-US" b="1" dirty="0" err="1"/>
              <a:t>Recency</a:t>
            </a:r>
            <a:r>
              <a:rPr lang="en-US" b="1" dirty="0"/>
              <a:t>-friendly Access Pattern</a:t>
            </a:r>
          </a:p>
          <a:p>
            <a:endParaRPr lang="en-US" dirty="0"/>
          </a:p>
        </p:txBody>
      </p:sp>
      <p:pic>
        <p:nvPicPr>
          <p:cNvPr id="1028" name="Picture 4"/>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409060" y="2590800"/>
            <a:ext cx="6023211" cy="1219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363265" y="3837709"/>
            <a:ext cx="4114800" cy="251760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89611E-DFF4-4C47-BC2C-0C0F18BFA5DE}" type="slidenum">
              <a:rPr lang="en-US" smtClean="0"/>
              <a:pPr/>
              <a:t>9</a:t>
            </a:fld>
            <a:endParaRPr lang="en-US"/>
          </a:p>
        </p:txBody>
      </p:sp>
    </p:spTree>
    <p:extLst>
      <p:ext uri="{BB962C8B-B14F-4D97-AF65-F5344CB8AC3E}">
        <p14:creationId xmlns="" xmlns:p14="http://schemas.microsoft.com/office/powerpoint/2010/main" val="384635529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2818</TotalTime>
  <Words>1200</Words>
  <Application>Microsoft Office PowerPoint</Application>
  <PresentationFormat>如螢幕大小 (4:3)</PresentationFormat>
  <Paragraphs>230</Paragraphs>
  <Slides>28</Slides>
  <Notes>6</Notes>
  <HiddenSlides>0</HiddenSlides>
  <MMClips>0</MMClips>
  <ScaleCrop>false</ScaleCrop>
  <HeadingPairs>
    <vt:vector size="4" baseType="variant">
      <vt:variant>
        <vt:lpstr>佈景主題</vt:lpstr>
      </vt:variant>
      <vt:variant>
        <vt:i4>1</vt:i4>
      </vt:variant>
      <vt:variant>
        <vt:lpstr>投影片標題</vt:lpstr>
      </vt:variant>
      <vt:variant>
        <vt:i4>28</vt:i4>
      </vt:variant>
    </vt:vector>
  </HeadingPairs>
  <TitlesOfParts>
    <vt:vector size="29" baseType="lpstr">
      <vt:lpstr>Module</vt:lpstr>
      <vt:lpstr>High Performance Cache Replacement Using Re-Reference Interval Prediction (RRIP) </vt:lpstr>
      <vt:lpstr>Agenda</vt:lpstr>
      <vt:lpstr>Cache Replacement Policies</vt:lpstr>
      <vt:lpstr>Motivation</vt:lpstr>
      <vt:lpstr>Background</vt:lpstr>
      <vt:lpstr>LRU Replacement Policies</vt:lpstr>
      <vt:lpstr>Dynamic Insertion Policy(DIP)</vt:lpstr>
      <vt:lpstr>Cache Access Patterns</vt:lpstr>
      <vt:lpstr>Cache Access Patterns (cont.)</vt:lpstr>
      <vt:lpstr>Cache Access Patterns (cont.)</vt:lpstr>
      <vt:lpstr>Cache Access Patterns (cont.)</vt:lpstr>
      <vt:lpstr>Cache Access Patterns (cont.)</vt:lpstr>
      <vt:lpstr>LRU / LFU Replacement Policy</vt:lpstr>
      <vt:lpstr>Comparison of  DIP and Hybrid(LRU/LFU)</vt:lpstr>
      <vt:lpstr>Re-Reference Intervall Prediction</vt:lpstr>
      <vt:lpstr>NRC replacement policy</vt:lpstr>
      <vt:lpstr>Static RRIP</vt:lpstr>
      <vt:lpstr>Behavior of LRU</vt:lpstr>
      <vt:lpstr>Behavior of NRC</vt:lpstr>
      <vt:lpstr>Behavior of 2-bit SRRIP with HP</vt:lpstr>
      <vt:lpstr>Dynamic RRIP</vt:lpstr>
      <vt:lpstr>Experimental Methodology</vt:lpstr>
      <vt:lpstr>Results of SRRIP-FP</vt:lpstr>
      <vt:lpstr>Results of SRRIP-HP</vt:lpstr>
      <vt:lpstr>SRRIP-HP Sensitivity to Cache size</vt:lpstr>
      <vt:lpstr>DRRIP Performance</vt:lpstr>
      <vt:lpstr>Comparing to Other Policies</vt:lpstr>
      <vt:lpstr>Conclusion</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Chang, Chih-Chiang</dc:creator>
  <cp:lastModifiedBy>Paulinus</cp:lastModifiedBy>
  <cp:revision>43</cp:revision>
  <dcterms:created xsi:type="dcterms:W3CDTF">2011-10-18T18:29:07Z</dcterms:created>
  <dcterms:modified xsi:type="dcterms:W3CDTF">2011-11-10T06:34:41Z</dcterms:modified>
</cp:coreProperties>
</file>