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64" r:id="rId3"/>
    <p:sldId id="266" r:id="rId4"/>
    <p:sldId id="267" r:id="rId5"/>
    <p:sldId id="268" r:id="rId6"/>
    <p:sldId id="269" r:id="rId7"/>
    <p:sldId id="277" r:id="rId8"/>
    <p:sldId id="278" r:id="rId9"/>
    <p:sldId id="258" r:id="rId10"/>
    <p:sldId id="270" r:id="rId11"/>
    <p:sldId id="271" r:id="rId12"/>
    <p:sldId id="272" r:id="rId13"/>
    <p:sldId id="273" r:id="rId14"/>
    <p:sldId id="274" r:id="rId15"/>
    <p:sldId id="276" r:id="rId16"/>
    <p:sldId id="275" r:id="rId17"/>
    <p:sldId id="262" r:id="rId18"/>
    <p:sldId id="263" r:id="rId19"/>
    <p:sldId id="29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rbe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655" autoAdjust="0"/>
  </p:normalViewPr>
  <p:slideViewPr>
    <p:cSldViewPr>
      <p:cViewPr varScale="1">
        <p:scale>
          <a:sx n="77" d="100"/>
          <a:sy n="77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227E8E-4002-D845-A05D-981764CA2424}" type="datetimeFigureOut">
              <a:rPr lang="en-US"/>
              <a:pPr/>
              <a:t>10/18/2011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DB92F4-9176-5F48-9667-3F8680C90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4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discuss</a:t>
            </a:r>
            <a:r>
              <a:rPr lang="en-US" baseline="0" dirty="0" smtClean="0"/>
              <a:t> two papers that describe embedded system designs in aerospace research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I’ll start out with a paper that describes a whole-system design for a </a:t>
            </a:r>
            <a:r>
              <a:rPr lang="en-US" baseline="0" dirty="0" err="1" smtClean="0"/>
              <a:t>cubesat</a:t>
            </a:r>
            <a:r>
              <a:rPr lang="en-US" baseline="0" dirty="0" smtClean="0"/>
              <a:t> in order to establish a framework for the rest of our papers that are more narrow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92F4-9176-5F48-9667-3F8680C903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0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Plasma impedance probe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CG = center of gravity</a:t>
            </a:r>
          </a:p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9E09F69-0054-054E-98A4-B535F482D33F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0827AB2-E6F4-3243-B8D9-5A6A706CD71C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F82502B-32BF-2748-87DE-F3A7138CC7AB}" type="slidenum">
              <a:rPr lang="en-US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The </a:t>
            </a:r>
            <a:r>
              <a:rPr lang="en-US" dirty="0" err="1" smtClean="0">
                <a:latin typeface="Calibri" charset="0"/>
                <a:ea typeface="MS PGothic" charset="0"/>
              </a:rPr>
              <a:t>cubesat</a:t>
            </a:r>
            <a:r>
              <a:rPr lang="en-US" dirty="0" smtClean="0">
                <a:latin typeface="Calibri" charset="0"/>
                <a:ea typeface="MS PGothic" charset="0"/>
              </a:rPr>
              <a:t> standard originated from Cal Poly</a:t>
            </a:r>
            <a:r>
              <a:rPr lang="en-US" baseline="0" dirty="0" smtClean="0">
                <a:latin typeface="Calibri" charset="0"/>
                <a:ea typeface="MS PGothic" charset="0"/>
              </a:rPr>
              <a:t> and </a:t>
            </a:r>
            <a:r>
              <a:rPr lang="en-US" baseline="0" dirty="0" err="1" smtClean="0">
                <a:latin typeface="Calibri" charset="0"/>
                <a:ea typeface="MS PGothic" charset="0"/>
              </a:rPr>
              <a:t>stanford</a:t>
            </a:r>
            <a:r>
              <a:rPr lang="en-US" baseline="0" dirty="0" smtClean="0">
                <a:latin typeface="Calibri" charset="0"/>
                <a:ea typeface="MS PGothic" charset="0"/>
              </a:rPr>
              <a:t> in 1999 in order to establish a low cost design to help universities perform space science experiments relatively cheap and quick.</a:t>
            </a:r>
            <a:endParaRPr lang="en-US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ea typeface="MS PGothic" charset="0"/>
              </a:rPr>
              <a:t>Standardizing</a:t>
            </a:r>
            <a:r>
              <a:rPr lang="en-US" baseline="0" dirty="0" smtClean="0">
                <a:latin typeface="Calibri" charset="0"/>
                <a:ea typeface="MS PGothic" charset="0"/>
              </a:rPr>
              <a:t> allows for a cheaper implementation because manufacturers will adopt and build for the standard …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MS PGothic" charset="0"/>
              </a:rPr>
              <a:t>The launch cost is also reduced by standardizing the launching mechanism so that a custom launcher is not required for every satellite.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>
                <a:latin typeface="Calibri" charset="0"/>
                <a:ea typeface="MS PGothic" charset="0"/>
              </a:rPr>
              <a:t> The development time is reduced because the satellite designer and the launch provider can now work independently which allows the researchers to utilize launch opportunities on short notice (rare / few and far between)</a:t>
            </a:r>
            <a:endParaRPr lang="en-US" dirty="0" smtClean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93843E-6A84-4642-A483-1B538FE1CF1B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A626509-1058-D448-9460-8D1069DDE68F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Aligned architecture design to fit these requirements  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D92340D-36A3-B745-B2E4-725D55BC3C23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GPS – signal strength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PIP/DC - variations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65B4F7A-E3E1-414C-BEC2-C36F6D3A3C85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92CE683-CE4C-FB4E-BBA7-FD610D44DCB0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1492EEC-20D6-F045-BC6A-4576892F3CBB}" type="slidenum">
              <a:rPr lang="en-US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These components are the base components for all </a:t>
            </a:r>
            <a:r>
              <a:rPr lang="en-US" dirty="0" err="1">
                <a:latin typeface="Calibri" charset="0"/>
                <a:ea typeface="MS PGothic" charset="0"/>
              </a:rPr>
              <a:t>cubesat</a:t>
            </a:r>
            <a:r>
              <a:rPr lang="en-US" dirty="0">
                <a:latin typeface="Calibri" charset="0"/>
                <a:ea typeface="MS PGothic" charset="0"/>
              </a:rPr>
              <a:t> designs</a:t>
            </a:r>
          </a:p>
          <a:p>
            <a:pPr eaLnBrk="1" hangingPunct="1"/>
            <a:endParaRPr lang="en-US" dirty="0">
              <a:latin typeface="Calibri" charset="0"/>
              <a:ea typeface="MS PGothic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MS PGothic" charset="0"/>
              </a:rPr>
              <a:t>Mag--ne--</a:t>
            </a:r>
            <a:r>
              <a:rPr lang="en-US" dirty="0" err="1" smtClean="0">
                <a:latin typeface="Calibri" charset="0"/>
                <a:ea typeface="MS PGothic" charset="0"/>
              </a:rPr>
              <a:t>tometer</a:t>
            </a:r>
            <a:r>
              <a:rPr lang="en-US" dirty="0" smtClean="0">
                <a:latin typeface="Calibri" charset="0"/>
                <a:ea typeface="MS PGothic" charset="0"/>
              </a:rPr>
              <a:t> </a:t>
            </a:r>
            <a:r>
              <a:rPr lang="en-US" dirty="0">
                <a:latin typeface="Calibri" charset="0"/>
                <a:ea typeface="MS PGothic" charset="0"/>
              </a:rPr>
              <a:t>is used in conjunction with the assumed attitude to estimate the satellite’s position 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86500EF-EB89-BD42-9725-F74F9E7E9926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Can adjust clock of uP to regulate power use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Lots of individual ADCs for data acquisition </a:t>
            </a:r>
          </a:p>
          <a:p>
            <a:pPr eaLnBrk="1" hangingPunct="1"/>
            <a:r>
              <a:rPr lang="en-US">
                <a:latin typeface="Calibri" charset="0"/>
                <a:ea typeface="MS PGothic" charset="0"/>
              </a:rPr>
              <a:t>Fairly low cost</a:t>
            </a:r>
          </a:p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F8B1F86-2067-9D46-98E2-587E6D51A30C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3CE926-4198-3D45-AD6B-C8C386E7CCF0}" type="datetimeFigureOut">
              <a:rPr lang="en-US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DC218F-7BFD-8A4A-8BFD-C426A6ED24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52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1ED88-A797-4249-AC98-20D32001C056}" type="datetimeFigureOut">
              <a:rPr lang="en-US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49CAF-9F52-514C-82C8-422381100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9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108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AADA2-A047-C146-90E8-438EC611CF89}" type="datetimeFigureOut">
              <a:rPr lang="en-US"/>
              <a:pPr/>
              <a:t>10/18/2011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401F3-8729-F442-9C32-B65D3B78F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8747A-54D3-4940-9DB4-0A0A477DA4CE}" type="datetimeFigureOut">
              <a:rPr lang="en-US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9BF16-1B4F-A34C-9F35-6D97C7B48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2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9DCA41-1245-A144-A860-469531BF69E2}" type="datetimeFigureOut">
              <a:rPr lang="en-US"/>
              <a:pPr/>
              <a:t>10/18/2011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47C2D2-F8F6-A843-9529-C54079B8D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53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E397D-4746-EC42-956B-F4BEC026BD9C}" type="datetimeFigureOut">
              <a:rPr lang="en-US"/>
              <a:pPr/>
              <a:t>10/18/2011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0D01C-D2D1-4043-8295-AE543AC6F9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2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232708-CECA-704F-A412-D90E993107BC}" type="datetimeFigureOut">
              <a:rPr lang="en-US"/>
              <a:pPr/>
              <a:t>10/18/2011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51883-B0D9-B543-8A46-99F30C6B5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C37FF-5B4D-1B46-BA40-A3A7673A2E04}" type="datetimeFigureOut">
              <a:rPr lang="en-US"/>
              <a:pPr/>
              <a:t>10/18/2011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E9B98-700D-3A4C-A165-72CC7475F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BB744-B219-614A-9C3C-2DFF404E835D}" type="datetimeFigureOut">
              <a:rPr lang="en-US"/>
              <a:pPr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B7EAD-B00B-9845-9DEA-BC9FB85076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1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6D5F44-E41A-634E-9BBD-4183C1E10961}" type="datetimeFigureOut">
              <a:rPr lang="en-US"/>
              <a:pPr/>
              <a:t>10/18/2011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E7B01-D040-CD45-9B04-58DFF7DB9C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1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EBA0787B-727A-9C4B-B0A6-650A45648F52}" type="datetimeFigureOut">
              <a:rPr lang="en-US"/>
              <a:pPr/>
              <a:t>10/18/2011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7015119C-7F88-AE41-B013-B3E4B5355C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86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dist="10160" dir="5400000" algn="tl" rotWithShape="0">
              <a:srgbClr val="80808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fld id="{BC0965A8-EDF7-3242-A897-AF9D71D0FF66}" type="datetimeFigureOut">
              <a:rPr lang="en-US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9D85BEDE-AA60-894E-94EF-E6E186B8DEC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2" descr="slideTopBG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b="5812"/>
          <a:stretch>
            <a:fillRect/>
          </a:stretch>
        </p:blipFill>
        <p:spPr bwMode="auto">
          <a:xfrm>
            <a:off x="8183563" y="0"/>
            <a:ext cx="9604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2" r:id="rId2"/>
    <p:sldLayoutId id="2147483798" r:id="rId3"/>
    <p:sldLayoutId id="2147483793" r:id="rId4"/>
    <p:sldLayoutId id="2147483794" r:id="rId5"/>
    <p:sldLayoutId id="2147483795" r:id="rId6"/>
    <p:sldLayoutId id="2147483799" r:id="rId7"/>
    <p:sldLayoutId id="2147483800" r:id="rId8"/>
    <p:sldLayoutId id="2147483801" r:id="rId9"/>
    <p:sldLayoutId id="2147483796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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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0"/>
        <a:buChar char=""/>
        <a:defRPr lang="en-US"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vents.eoportal.org/presentations/10002279/10002568.html" TargetMode="External"/><Relationship Id="rId2" Type="http://schemas.openxmlformats.org/officeDocument/2006/relationships/hyperlink" Target="http://umcubed.or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077200" cy="91135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0AD00"/>
                </a:solidFill>
                <a:ea typeface="+mj-ea"/>
                <a:cs typeface="+mj-cs"/>
              </a:rPr>
              <a:t>CubeSat Research</a:t>
            </a:r>
            <a:endParaRPr lang="en-US" sz="6000" dirty="0">
              <a:solidFill>
                <a:srgbClr val="F0AD00"/>
              </a:solidFill>
              <a:ea typeface="+mj-ea"/>
              <a:cs typeface="+mj-cs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533400" y="1166813"/>
            <a:ext cx="8001000" cy="280987"/>
          </a:xfrm>
        </p:spPr>
        <p:txBody>
          <a:bodyPr/>
          <a:lstStyle/>
          <a:p>
            <a:pPr eaLnBrk="1" hangingPunct="1"/>
            <a:r>
              <a:rPr lang="en-US">
                <a:latin typeface="Corbel" charset="0"/>
                <a:ea typeface="MS PGothic" charset="0"/>
              </a:rPr>
              <a:t>with Scott Arnold &amp; Ryan Nuzzaci</a:t>
            </a:r>
          </a:p>
        </p:txBody>
      </p:sp>
      <p:sp>
        <p:nvSpPr>
          <p:cNvPr id="8196" name="Subtitle 2"/>
          <p:cNvSpPr txBox="1">
            <a:spLocks/>
          </p:cNvSpPr>
          <p:nvPr/>
        </p:nvSpPr>
        <p:spPr bwMode="auto">
          <a:xfrm>
            <a:off x="747713" y="2943225"/>
            <a:ext cx="838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" tIns="0" rIns="45720" bIns="0" anchor="b"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2000" b="1" dirty="0">
                <a:solidFill>
                  <a:srgbClr val="FFFFFF"/>
                </a:solidFill>
              </a:rPr>
              <a:t>Paper I 	</a:t>
            </a:r>
            <a:r>
              <a:rPr lang="en-US" sz="2000" b="1" dirty="0" smtClean="0">
                <a:solidFill>
                  <a:srgbClr val="FFFFFF"/>
                </a:solidFill>
              </a:rPr>
              <a:t>– </a:t>
            </a:r>
            <a:r>
              <a:rPr lang="en-US" sz="2000" b="1" dirty="0" err="1" smtClean="0">
                <a:solidFill>
                  <a:srgbClr val="FFFFFF"/>
                </a:solidFill>
              </a:rPr>
              <a:t>CubeSat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Design for LEO-Based Earth Science Missions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		</a:t>
            </a:r>
            <a:r>
              <a:rPr lang="en-US" sz="1600" i="1" dirty="0">
                <a:solidFill>
                  <a:srgbClr val="FFFFFF"/>
                </a:solidFill>
              </a:rPr>
              <a:t>Stephen </a:t>
            </a:r>
            <a:r>
              <a:rPr lang="en-US" sz="1600" i="1" dirty="0" err="1">
                <a:solidFill>
                  <a:srgbClr val="FFFFFF"/>
                </a:solidFill>
              </a:rPr>
              <a:t>Waydo</a:t>
            </a:r>
            <a:r>
              <a:rPr lang="en-US" sz="1600" i="1" dirty="0">
                <a:solidFill>
                  <a:srgbClr val="FFFFFF"/>
                </a:solidFill>
              </a:rPr>
              <a:t>, Daniel Henry, and Mark Campbell</a:t>
            </a:r>
            <a:r>
              <a:rPr lang="en-US" sz="2000" dirty="0">
                <a:solidFill>
                  <a:srgbClr val="FFFFFF"/>
                </a:solidFill>
              </a:rPr>
              <a:t>	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Paper II 	– A </a:t>
            </a:r>
            <a:r>
              <a:rPr lang="en-US" sz="2000" dirty="0" err="1">
                <a:solidFill>
                  <a:srgbClr val="FFFFFF"/>
                </a:solidFill>
              </a:rPr>
              <a:t>CubeSat</a:t>
            </a:r>
            <a:r>
              <a:rPr lang="en-US" sz="2000" dirty="0">
                <a:solidFill>
                  <a:srgbClr val="FFFFFF"/>
                </a:solidFill>
              </a:rPr>
              <a:t> Design to Validate the Virtex-5 FPGA for </a:t>
            </a:r>
            <a:r>
              <a:rPr lang="en-US" sz="2000" dirty="0" err="1">
                <a:solidFill>
                  <a:srgbClr val="FFFFFF"/>
                </a:solidFill>
              </a:rPr>
              <a:t>Spaceborne</a:t>
            </a:r>
            <a:r>
              <a:rPr lang="en-US" sz="2000" dirty="0">
                <a:solidFill>
                  <a:srgbClr val="FFFFFF"/>
                </a:solidFill>
              </a:rPr>
              <a:t> 	   Image Processing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1600" dirty="0">
                <a:solidFill>
                  <a:srgbClr val="FFFFFF"/>
                </a:solidFill>
              </a:rPr>
              <a:t>		</a:t>
            </a:r>
            <a:r>
              <a:rPr lang="en-US" sz="1600" i="1" dirty="0" err="1">
                <a:solidFill>
                  <a:srgbClr val="FFFFFF"/>
                </a:solidFill>
              </a:rPr>
              <a:t>Dmitriy</a:t>
            </a:r>
            <a:r>
              <a:rPr lang="en-US" sz="1600" i="1" dirty="0">
                <a:solidFill>
                  <a:srgbClr val="FFFFFF"/>
                </a:solidFill>
              </a:rPr>
              <a:t> L. </a:t>
            </a:r>
            <a:r>
              <a:rPr lang="en-US" sz="1600" i="1" dirty="0" err="1">
                <a:solidFill>
                  <a:srgbClr val="FFFFFF"/>
                </a:solidFill>
              </a:rPr>
              <a:t>Bekker</a:t>
            </a:r>
            <a:r>
              <a:rPr lang="en-US" sz="1600" i="1" dirty="0">
                <a:solidFill>
                  <a:srgbClr val="FFFFFF"/>
                </a:solidFill>
              </a:rPr>
              <a:t>, </a:t>
            </a:r>
            <a:r>
              <a:rPr lang="en-US" sz="1600" i="1" dirty="0" err="1">
                <a:solidFill>
                  <a:srgbClr val="FFFFFF"/>
                </a:solidFill>
              </a:rPr>
              <a:t>Kiril</a:t>
            </a:r>
            <a:r>
              <a:rPr lang="en-US" sz="1600" i="1" dirty="0">
                <a:solidFill>
                  <a:srgbClr val="FFFFFF"/>
                </a:solidFill>
              </a:rPr>
              <a:t> </a:t>
            </a:r>
            <a:r>
              <a:rPr lang="en-US" sz="1600" i="1" dirty="0" err="1">
                <a:solidFill>
                  <a:srgbClr val="FFFFFF"/>
                </a:solidFill>
              </a:rPr>
              <a:t>Dontchev</a:t>
            </a:r>
            <a:r>
              <a:rPr lang="en-US" sz="1600" i="1" dirty="0">
                <a:solidFill>
                  <a:srgbClr val="FFFFFF"/>
                </a:solidFill>
              </a:rPr>
              <a:t>, and many others…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			</a:t>
            </a:r>
          </a:p>
        </p:txBody>
      </p:sp>
      <p:pic>
        <p:nvPicPr>
          <p:cNvPr id="8197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88025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0999" y="2394577"/>
            <a:ext cx="5791201" cy="65342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 tIns="0" rIns="45720" bIns="0">
            <a:normAutofit fontScale="7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700" b="1" kern="1200">
                <a:solidFill>
                  <a:srgbClr val="FFC800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0AD00"/>
                </a:solidFill>
                <a:ea typeface="+mj-ea"/>
                <a:cs typeface="+mj-cs"/>
              </a:rPr>
              <a:t>Topic III (long) </a:t>
            </a:r>
            <a:r>
              <a:rPr lang="en-US" sz="5400" b="0" dirty="0" smtClean="0">
                <a:solidFill>
                  <a:schemeClr val="accent1"/>
                </a:solidFill>
              </a:rPr>
              <a:t>– </a:t>
            </a:r>
            <a:r>
              <a:rPr lang="en-US" sz="5400" dirty="0" smtClean="0">
                <a:solidFill>
                  <a:srgbClr val="F0AD00"/>
                </a:solidFill>
                <a:ea typeface="+mj-ea"/>
                <a:cs typeface="+mj-cs"/>
              </a:rPr>
              <a:t>Aerospace</a:t>
            </a:r>
            <a:endParaRPr lang="en-US" sz="5400" dirty="0">
              <a:solidFill>
                <a:srgbClr val="F0AD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Systems Design </a:t>
            </a:r>
            <a:r>
              <a:rPr lang="en-US" dirty="0"/>
              <a:t>– </a:t>
            </a:r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3" name="Picture 2" descr="Screen Shot 2011-10-18 at 10.53.05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828800"/>
            <a:ext cx="7200900" cy="454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Systems Design </a:t>
            </a:r>
            <a:r>
              <a:rPr lang="en-US" dirty="0"/>
              <a:t>– </a:t>
            </a:r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6259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>
                <a:latin typeface="Corbel" charset="0"/>
                <a:ea typeface="MS PGothic" charset="0"/>
              </a:rPr>
              <a:t>Power components</a:t>
            </a:r>
          </a:p>
          <a:p>
            <a:pPr lvl="1"/>
            <a:r>
              <a:rPr lang="en-US" b="1">
                <a:latin typeface="Corbel" charset="0"/>
                <a:ea typeface="MS PGothic" charset="0"/>
              </a:rPr>
              <a:t>Solar panels </a:t>
            </a:r>
            <a:r>
              <a:rPr lang="en-US">
                <a:latin typeface="Corbel" charset="0"/>
                <a:ea typeface="MS PGothic" charset="0"/>
              </a:rPr>
              <a:t>– Triple junction 26.5% efficiency cells </a:t>
            </a:r>
          </a:p>
          <a:p>
            <a:pPr lvl="1"/>
            <a:r>
              <a:rPr lang="en-US" b="1">
                <a:latin typeface="Corbel" charset="0"/>
                <a:ea typeface="MS PGothic" charset="0"/>
              </a:rPr>
              <a:t>Battery</a:t>
            </a:r>
            <a:r>
              <a:rPr lang="en-US">
                <a:latin typeface="Corbel" charset="0"/>
                <a:ea typeface="MS PGothic" charset="0"/>
              </a:rPr>
              <a:t> – Lithium polymer, unknown capacity</a:t>
            </a:r>
          </a:p>
          <a:p>
            <a:pPr lvl="1"/>
            <a:r>
              <a:rPr lang="en-US" b="1">
                <a:latin typeface="Corbel" charset="0"/>
                <a:ea typeface="MS PGothic" charset="0"/>
              </a:rPr>
              <a:t>Conditioning</a:t>
            </a:r>
            <a:r>
              <a:rPr lang="en-US">
                <a:latin typeface="Corbel" charset="0"/>
                <a:ea typeface="MS PGothic" charset="0"/>
              </a:rPr>
              <a:t> – 5V @ 600mA</a:t>
            </a:r>
          </a:p>
          <a:p>
            <a:pPr lvl="1"/>
            <a:endParaRPr lang="en-US">
              <a:latin typeface="Corbel" charset="0"/>
              <a:ea typeface="MS PGothic" charset="0"/>
            </a:endParaRPr>
          </a:p>
          <a:p>
            <a:pPr lvl="1"/>
            <a:endParaRPr lang="en-US">
              <a:latin typeface="Corbel" charset="0"/>
              <a:ea typeface="MS PGothic" charset="0"/>
            </a:endParaRPr>
          </a:p>
        </p:txBody>
      </p:sp>
      <p:pic>
        <p:nvPicPr>
          <p:cNvPr id="3" name="Picture 2" descr="Screen Shot 2011-10-18 at 10.53.43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38600"/>
            <a:ext cx="71628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Systems Design </a:t>
            </a:r>
            <a:r>
              <a:rPr lang="en-US" dirty="0"/>
              <a:t>–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696200" cy="2819400"/>
          </a:xfrm>
          <a:ln>
            <a:solidFill>
              <a:srgbClr val="FFFFFF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>
                <a:latin typeface="Corbel" charset="0"/>
                <a:ea typeface="MS PGothic" charset="0"/>
              </a:rPr>
              <a:t>Communication components</a:t>
            </a:r>
          </a:p>
          <a:p>
            <a:pPr lvl="1">
              <a:lnSpc>
                <a:spcPct val="80000"/>
              </a:lnSpc>
            </a:pPr>
            <a:r>
              <a:rPr lang="en-US" sz="2600" b="1">
                <a:latin typeface="Corbel" charset="0"/>
                <a:ea typeface="MS PGothic" charset="0"/>
              </a:rPr>
              <a:t>Transceiver</a:t>
            </a:r>
            <a:r>
              <a:rPr lang="en-US" sz="2600">
                <a:latin typeface="Corbel" charset="0"/>
                <a:ea typeface="MS PGothic" charset="0"/>
              </a:rPr>
              <a:t> – Modified Tekk KS 960</a:t>
            </a:r>
          </a:p>
          <a:p>
            <a:pPr lvl="2">
              <a:lnSpc>
                <a:spcPct val="80000"/>
              </a:lnSpc>
            </a:pPr>
            <a:r>
              <a:rPr lang="en-US" sz="2200">
                <a:latin typeface="Corbel" charset="0"/>
                <a:ea typeface="MS PGothic" charset="0"/>
              </a:rPr>
              <a:t>Removed power regulation components</a:t>
            </a:r>
          </a:p>
          <a:p>
            <a:pPr lvl="2">
              <a:lnSpc>
                <a:spcPct val="80000"/>
              </a:lnSpc>
            </a:pPr>
            <a:r>
              <a:rPr lang="en-US" sz="2200">
                <a:latin typeface="Corbel" charset="0"/>
                <a:ea typeface="MS PGothic" charset="0"/>
              </a:rPr>
              <a:t>Reduced transmission power</a:t>
            </a:r>
          </a:p>
          <a:p>
            <a:pPr lvl="2">
              <a:lnSpc>
                <a:spcPct val="80000"/>
              </a:lnSpc>
            </a:pPr>
            <a:r>
              <a:rPr lang="en-US" sz="2200">
                <a:latin typeface="Corbel" charset="0"/>
                <a:ea typeface="MS PGothic" charset="0"/>
              </a:rPr>
              <a:t>Replaced all electrolytic caps</a:t>
            </a:r>
          </a:p>
          <a:p>
            <a:pPr lvl="1">
              <a:lnSpc>
                <a:spcPct val="80000"/>
              </a:lnSpc>
            </a:pPr>
            <a:r>
              <a:rPr lang="en-US" sz="2600" b="1">
                <a:latin typeface="Corbel" charset="0"/>
                <a:ea typeface="MS PGothic" charset="0"/>
              </a:rPr>
              <a:t>Frequency</a:t>
            </a:r>
            <a:r>
              <a:rPr lang="en-US" sz="2600">
                <a:latin typeface="Corbel" charset="0"/>
                <a:ea typeface="MS PGothic" charset="0"/>
              </a:rPr>
              <a:t> – 437.49MHz</a:t>
            </a:r>
          </a:p>
          <a:p>
            <a:pPr lvl="1">
              <a:lnSpc>
                <a:spcPct val="80000"/>
              </a:lnSpc>
            </a:pPr>
            <a:r>
              <a:rPr lang="en-US" sz="2600" b="1">
                <a:latin typeface="Corbel" charset="0"/>
                <a:ea typeface="MS PGothic" charset="0"/>
              </a:rPr>
              <a:t>Antenna</a:t>
            </a:r>
            <a:r>
              <a:rPr lang="en-US" sz="2600">
                <a:latin typeface="Corbel" charset="0"/>
                <a:ea typeface="MS PGothic" charset="0"/>
              </a:rPr>
              <a:t> – Single, steel half-wave dipole</a:t>
            </a:r>
          </a:p>
          <a:p>
            <a:pPr lvl="1">
              <a:lnSpc>
                <a:spcPct val="80000"/>
              </a:lnSpc>
            </a:pPr>
            <a:endParaRPr lang="en-US" sz="2600">
              <a:latin typeface="Corbel" charset="0"/>
              <a:ea typeface="MS PGothic" charset="0"/>
            </a:endParaRPr>
          </a:p>
          <a:p>
            <a:pPr lvl="1">
              <a:lnSpc>
                <a:spcPct val="80000"/>
              </a:lnSpc>
            </a:pPr>
            <a:endParaRPr lang="en-US" sz="2600">
              <a:latin typeface="Corbel" charset="0"/>
              <a:ea typeface="MS PGothic" charset="0"/>
            </a:endParaRP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48200"/>
            <a:ext cx="31416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4267200"/>
            <a:ext cx="5181600" cy="1981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/>
        </p:spPr>
        <p:txBody>
          <a:bodyPr lIns="54864" tIns="91440">
            <a:normAutofit fontScale="85000" lnSpcReduction="10000"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0"/>
              <a:buChar char="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0"/>
              <a:buChar char="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charset="0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>
              <a:defRPr/>
            </a:pPr>
            <a:r>
              <a:rPr lang="en-US" dirty="0" smtClean="0"/>
              <a:t>COTS amateur </a:t>
            </a:r>
            <a:r>
              <a:rPr lang="en-US" dirty="0"/>
              <a:t>radio parts used since there are no regulatory constraints on those frequency bands and other universities have ground stations for these bands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Systems Design – C&amp;DH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876800"/>
          </a:xfrm>
          <a:ln>
            <a:solidFill>
              <a:srgbClr val="FFFFFF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700">
                <a:latin typeface="Corbel" charset="0"/>
                <a:ea typeface="MS PGothic" charset="0"/>
              </a:rPr>
              <a:t>C&amp;DH components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latin typeface="Corbel" charset="0"/>
                <a:ea typeface="MS PGothic" charset="0"/>
              </a:rPr>
              <a:t>Processor</a:t>
            </a:r>
            <a:r>
              <a:rPr lang="en-US" sz="2400">
                <a:latin typeface="Corbel" charset="0"/>
                <a:ea typeface="MS PGothic" charset="0"/>
              </a:rPr>
              <a:t> – Tattletale 8v2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Corbel" charset="0"/>
                <a:ea typeface="MS PGothic" charset="0"/>
              </a:rPr>
              <a:t> 256K RAM, 1MB SRAM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Corbel" charset="0"/>
                <a:ea typeface="MS PGothic" charset="0"/>
              </a:rPr>
              <a:t>8 ADCs @ 100KS/s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Corbel" charset="0"/>
                <a:ea typeface="MS PGothic" charset="0"/>
              </a:rPr>
              <a:t>RS232 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latin typeface="Corbel" charset="0"/>
                <a:ea typeface="MS PGothic" charset="0"/>
              </a:rPr>
              <a:t>Error recovery 	</a:t>
            </a:r>
            <a:r>
              <a:rPr lang="en-US" sz="2400">
                <a:latin typeface="Corbel" charset="0"/>
                <a:ea typeface="MS PGothic" charset="0"/>
              </a:rPr>
              <a:t>– Upsets are addressed by monitoring the processor board’s current draw.  If a current is seen outside the normal range, the power is cycled for a hard reset.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latin typeface="Corbel" charset="0"/>
                <a:ea typeface="MS PGothic" charset="0"/>
              </a:rPr>
              <a:t>Software</a:t>
            </a:r>
            <a:r>
              <a:rPr lang="en-US" sz="2400">
                <a:latin typeface="Corbel" charset="0"/>
                <a:ea typeface="MS PGothic" charset="0"/>
              </a:rPr>
              <a:t> – Simple control flow software layout with three basic functions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Corbel" charset="0"/>
                <a:ea typeface="MS PGothic" charset="0"/>
              </a:rPr>
              <a:t>Science	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Corbel" charset="0"/>
                <a:ea typeface="MS PGothic" charset="0"/>
              </a:rPr>
              <a:t>Communications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Corbel" charset="0"/>
                <a:ea typeface="MS PGothic" charset="0"/>
              </a:rPr>
              <a:t>Fault response </a:t>
            </a:r>
          </a:p>
          <a:p>
            <a:pPr lvl="2">
              <a:lnSpc>
                <a:spcPct val="90000"/>
              </a:lnSpc>
            </a:pPr>
            <a:endParaRPr lang="en-US" sz="2000">
              <a:latin typeface="Corbel" charset="0"/>
              <a:ea typeface="MS PGothic" charset="0"/>
            </a:endParaRPr>
          </a:p>
          <a:p>
            <a:pPr lvl="1">
              <a:lnSpc>
                <a:spcPct val="90000"/>
              </a:lnSpc>
            </a:pPr>
            <a:endParaRPr lang="en-US" sz="2400">
              <a:latin typeface="Corbel" charset="0"/>
              <a:ea typeface="MS PGothic" charset="0"/>
            </a:endParaRPr>
          </a:p>
          <a:p>
            <a:pPr lvl="1">
              <a:lnSpc>
                <a:spcPct val="90000"/>
              </a:lnSpc>
            </a:pPr>
            <a:endParaRPr lang="en-US" sz="2400">
              <a:latin typeface="Corbel" charset="0"/>
              <a:ea typeface="MS PGothic" charset="0"/>
            </a:endParaRPr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25003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772400" cy="1252728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Systems Design – Attitude Control</a:t>
            </a:r>
            <a:endParaRPr lang="en-US" sz="40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876800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3000">
                <a:latin typeface="Corbel" charset="0"/>
                <a:ea typeface="MS PGothic" charset="0"/>
              </a:rPr>
              <a:t>DC/PIP</a:t>
            </a:r>
          </a:p>
          <a:p>
            <a:pPr lvl="1"/>
            <a:r>
              <a:rPr lang="en-US" sz="2600" b="1">
                <a:latin typeface="Corbel" charset="0"/>
                <a:ea typeface="MS PGothic" charset="0"/>
              </a:rPr>
              <a:t>Separation</a:t>
            </a:r>
          </a:p>
          <a:p>
            <a:pPr lvl="2"/>
            <a:r>
              <a:rPr lang="en-US" sz="2200">
                <a:latin typeface="Corbel" charset="0"/>
                <a:ea typeface="MS PGothic" charset="0"/>
              </a:rPr>
              <a:t>Two CubeSats are connected with a 10m aramid fiber tether, where the tension provides pitch and roll control</a:t>
            </a:r>
          </a:p>
          <a:p>
            <a:pPr lvl="2"/>
            <a:r>
              <a:rPr lang="en-US" sz="2200">
                <a:latin typeface="Corbel" charset="0"/>
                <a:ea typeface="MS PGothic" charset="0"/>
              </a:rPr>
              <a:t>Spring forces CubeSats apart during launch.  Tether tensioner prevents bounce-back</a:t>
            </a:r>
          </a:p>
          <a:p>
            <a:pPr lvl="1"/>
            <a:r>
              <a:rPr lang="en-US" sz="2600" b="1">
                <a:latin typeface="Corbel" charset="0"/>
                <a:ea typeface="MS PGothic" charset="0"/>
              </a:rPr>
              <a:t>Orientation </a:t>
            </a:r>
          </a:p>
          <a:p>
            <a:pPr lvl="2"/>
            <a:r>
              <a:rPr lang="en-US" sz="2200">
                <a:latin typeface="Corbel" charset="0"/>
                <a:ea typeface="MS PGothic" charset="0"/>
              </a:rPr>
              <a:t>The PIP &amp; DC sensors need to face undisturbed plasma, therefore, must be on the leading face of the CubeSat which must be maintained within 45° of the direction of travel</a:t>
            </a:r>
          </a:p>
          <a:p>
            <a:pPr lvl="2"/>
            <a:r>
              <a:rPr lang="en-US" sz="2200">
                <a:latin typeface="Corbel" charset="0"/>
                <a:ea typeface="MS PGothic" charset="0"/>
              </a:rPr>
              <a:t>Yaw is controlled by offsetting the CG towards the antenna side</a:t>
            </a:r>
          </a:p>
          <a:p>
            <a:pPr lvl="1"/>
            <a:endParaRPr lang="en-US" sz="2600">
              <a:latin typeface="Corbel" charset="0"/>
              <a:ea typeface="MS PGothic" charset="0"/>
            </a:endParaRPr>
          </a:p>
          <a:p>
            <a:pPr lvl="1"/>
            <a:endParaRPr lang="en-US" sz="2600">
              <a:latin typeface="Corbe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772400" cy="1252728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Systems Design – Attitude Control</a:t>
            </a:r>
            <a:endParaRPr lang="en-US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876800"/>
          </a:xfrm>
          <a:ln>
            <a:solidFill>
              <a:srgbClr val="FFFFFF"/>
            </a:solidFill>
          </a:ln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GPS</a:t>
            </a:r>
          </a:p>
          <a:p>
            <a:pPr lvl="1">
              <a:defRPr/>
            </a:pPr>
            <a:r>
              <a:rPr lang="en-US" b="1" dirty="0" smtClean="0"/>
              <a:t>Separation</a:t>
            </a:r>
          </a:p>
          <a:p>
            <a:pPr lvl="2">
              <a:defRPr/>
            </a:pPr>
            <a:r>
              <a:rPr lang="en-US" dirty="0" smtClean="0"/>
              <a:t>A 100m+ separation is needed, therefore, a tethered approach is not feasible</a:t>
            </a:r>
          </a:p>
          <a:p>
            <a:pPr lvl="2">
              <a:defRPr/>
            </a:pPr>
            <a:r>
              <a:rPr lang="en-US" dirty="0" smtClean="0"/>
              <a:t>Relies on the slow drift from the spring force during launch </a:t>
            </a:r>
          </a:p>
          <a:p>
            <a:pPr lvl="1">
              <a:defRPr/>
            </a:pPr>
            <a:r>
              <a:rPr lang="en-US" b="1" dirty="0" smtClean="0"/>
              <a:t>Orientation</a:t>
            </a:r>
          </a:p>
          <a:p>
            <a:pPr lvl="2">
              <a:defRPr/>
            </a:pPr>
            <a:r>
              <a:rPr lang="en-US" dirty="0" smtClean="0"/>
              <a:t>The GPS antenna must have a clear view of the GPS satellites orbiting far above LEO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A deployable gravity-gradient boom is used to stabilize the pitch and roll</a:t>
            </a:r>
          </a:p>
          <a:p>
            <a:pPr lvl="2">
              <a:defRPr/>
            </a:pPr>
            <a:r>
              <a:rPr lang="en-US" dirty="0" smtClean="0"/>
              <a:t>Two GPS antenna (on opposite sides) are used eliminate the yaw orientation requirement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772400" cy="1252728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Systems Design – Overview</a:t>
            </a:r>
            <a:endParaRPr lang="en-US" sz="4000" dirty="0"/>
          </a:p>
        </p:txBody>
      </p:sp>
      <p:pic>
        <p:nvPicPr>
          <p:cNvPr id="4" name="Picture 3" descr="Screen Shot 2011-10-18 at 10.54.12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874821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Prototyping</a:t>
            </a:r>
            <a:endParaRPr lang="en-US" dirty="0"/>
          </a:p>
        </p:txBody>
      </p:sp>
      <p:pic>
        <p:nvPicPr>
          <p:cNvPr id="3" name="Picture 2" descr="Screen Shot 2011-10-18 at 10.45.27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9" t="67495" r="18475" b="13372"/>
          <a:stretch/>
        </p:blipFill>
        <p:spPr>
          <a:xfrm>
            <a:off x="609600" y="4473222"/>
            <a:ext cx="8077200" cy="2176189"/>
          </a:xfrm>
          <a:prstGeom prst="rect">
            <a:avLst/>
          </a:prstGeom>
        </p:spPr>
      </p:pic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562600" cy="2895600"/>
          </a:xfrm>
          <a:ln>
            <a:solidFill>
              <a:srgbClr val="FFFFFF"/>
            </a:solidFill>
          </a:ln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ea typeface="MS PGothic" charset="0"/>
              </a:rPr>
              <a:t>What was prototyped:</a:t>
            </a:r>
          </a:p>
          <a:p>
            <a:pPr lvl="1">
              <a:defRPr/>
            </a:pPr>
            <a:r>
              <a:rPr lang="en-US" dirty="0" smtClean="0">
                <a:ea typeface="MS PGothic" charset="0"/>
              </a:rPr>
              <a:t>Complete structure</a:t>
            </a:r>
          </a:p>
          <a:p>
            <a:pPr lvl="1">
              <a:defRPr/>
            </a:pPr>
            <a:r>
              <a:rPr lang="en-US" dirty="0">
                <a:ea typeface="MS PGothic" charset="0"/>
              </a:rPr>
              <a:t>A</a:t>
            </a:r>
            <a:r>
              <a:rPr lang="en-US" dirty="0" smtClean="0">
                <a:ea typeface="MS PGothic" charset="0"/>
              </a:rPr>
              <a:t>ntenna deployment mechanism</a:t>
            </a:r>
          </a:p>
          <a:p>
            <a:pPr lvl="1">
              <a:defRPr/>
            </a:pPr>
            <a:r>
              <a:rPr lang="en-US" dirty="0">
                <a:ea typeface="MS PGothic" charset="0"/>
              </a:rPr>
              <a:t>T</a:t>
            </a:r>
            <a:r>
              <a:rPr lang="en-US" dirty="0" smtClean="0">
                <a:ea typeface="MS PGothic" charset="0"/>
              </a:rPr>
              <a:t>ether deployment mechanism</a:t>
            </a:r>
          </a:p>
          <a:p>
            <a:pPr lvl="1">
              <a:defRPr/>
            </a:pPr>
            <a:r>
              <a:rPr lang="en-US" dirty="0">
                <a:ea typeface="MS PGothic" charset="0"/>
              </a:rPr>
              <a:t>G</a:t>
            </a:r>
            <a:r>
              <a:rPr lang="en-US" dirty="0" smtClean="0">
                <a:ea typeface="MS PGothic" charset="0"/>
              </a:rPr>
              <a:t>ravity-gradient boom deployment mechanism</a:t>
            </a:r>
          </a:p>
          <a:p>
            <a:pPr lvl="1">
              <a:defRPr/>
            </a:pPr>
            <a:r>
              <a:rPr lang="en-US" dirty="0" smtClean="0">
                <a:ea typeface="MS PGothic" charset="0"/>
              </a:rPr>
              <a:t>Custom power board </a:t>
            </a:r>
            <a:endParaRPr lang="en-US" dirty="0">
              <a:ea typeface="MS PGothic" charset="0"/>
            </a:endParaRPr>
          </a:p>
        </p:txBody>
      </p:sp>
      <p:pic>
        <p:nvPicPr>
          <p:cNvPr id="10" name="Picture 9" descr="Screen Shot 2011-10-18 at 10.45.27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5" t="42904" r="18475" b="13372"/>
          <a:stretch/>
        </p:blipFill>
        <p:spPr>
          <a:xfrm>
            <a:off x="5842000" y="1828800"/>
            <a:ext cx="2997200" cy="4973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>
                <a:latin typeface="Corbel" charset="0"/>
                <a:ea typeface="MS PGothic" charset="0"/>
              </a:rPr>
              <a:t>Verified CubeSats are an excellent candidate for LEO-based research and experimentation</a:t>
            </a:r>
          </a:p>
          <a:p>
            <a:r>
              <a:rPr lang="en-US">
                <a:latin typeface="Corbel" charset="0"/>
                <a:ea typeface="MS PGothic" charset="0"/>
              </a:rPr>
              <a:t>Established a complete, modular, versatile CubeSat design for future (from publish date) LEO missions</a:t>
            </a:r>
          </a:p>
          <a:p>
            <a:r>
              <a:rPr lang="en-US">
                <a:latin typeface="Corbel" charset="0"/>
                <a:ea typeface="MS PGothic" charset="0"/>
              </a:rPr>
              <a:t>Attitude control techniques were developed to accommodate two types of pointing and separation requirements (may be useful in other fields of research)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077200" cy="91135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rgbClr val="F0AD00"/>
                </a:solidFill>
                <a:ea typeface="+mj-ea"/>
                <a:cs typeface="+mj-cs"/>
              </a:rPr>
              <a:t>CubeSat Research</a:t>
            </a:r>
            <a:endParaRPr lang="en-US" sz="6000" dirty="0">
              <a:solidFill>
                <a:srgbClr val="F0AD00"/>
              </a:solidFill>
              <a:ea typeface="+mj-ea"/>
              <a:cs typeface="+mj-cs"/>
            </a:endParaRPr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533400" y="1166813"/>
            <a:ext cx="8001000" cy="280987"/>
          </a:xfrm>
        </p:spPr>
        <p:txBody>
          <a:bodyPr/>
          <a:lstStyle/>
          <a:p>
            <a:pPr eaLnBrk="1" hangingPunct="1"/>
            <a:r>
              <a:rPr lang="en-US">
                <a:latin typeface="Corbel" charset="0"/>
                <a:ea typeface="MS PGothic" charset="0"/>
              </a:rPr>
              <a:t>with Scott Arnold &amp; Ryan Nuzzaci</a:t>
            </a:r>
          </a:p>
        </p:txBody>
      </p:sp>
      <p:sp>
        <p:nvSpPr>
          <p:cNvPr id="26628" name="Subtitle 2"/>
          <p:cNvSpPr txBox="1">
            <a:spLocks/>
          </p:cNvSpPr>
          <p:nvPr/>
        </p:nvSpPr>
        <p:spPr bwMode="auto">
          <a:xfrm>
            <a:off x="747713" y="2943225"/>
            <a:ext cx="838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" tIns="0" rIns="45720" bIns="0" anchor="b"/>
          <a:lstStyle>
            <a:lvl1pPr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2000">
                <a:solidFill>
                  <a:srgbClr val="FFFFFF"/>
                </a:solidFill>
              </a:rPr>
              <a:t>Paper I 	– CubeSat Design for LEO-Based Earth Science Missions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2000">
                <a:solidFill>
                  <a:srgbClr val="FFFFFF"/>
                </a:solidFill>
              </a:rPr>
              <a:t>		</a:t>
            </a:r>
            <a:r>
              <a:rPr lang="en-US" sz="1600" i="1">
                <a:solidFill>
                  <a:srgbClr val="FFFFFF"/>
                </a:solidFill>
              </a:rPr>
              <a:t>Stephen Waydo, Daniel Henry, and Mark Campbell</a:t>
            </a:r>
            <a:r>
              <a:rPr lang="en-US" sz="2000">
                <a:solidFill>
                  <a:srgbClr val="FFFFFF"/>
                </a:solidFill>
              </a:rPr>
              <a:t>	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endParaRPr lang="en-US" sz="2000">
              <a:solidFill>
                <a:srgbClr val="FFFFFF"/>
              </a:solidFill>
            </a:endParaRPr>
          </a:p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2000" b="1">
                <a:solidFill>
                  <a:srgbClr val="FFFFFF"/>
                </a:solidFill>
              </a:rPr>
              <a:t>Paper II 	– A CubeSat Design to Validate the Virtex-5 FPGA for Spaceborne 	   Image Processing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1600">
                <a:solidFill>
                  <a:srgbClr val="FFFFFF"/>
                </a:solidFill>
              </a:rPr>
              <a:t>		</a:t>
            </a:r>
            <a:r>
              <a:rPr lang="en-US" sz="1600" i="1">
                <a:solidFill>
                  <a:srgbClr val="FFFFFF"/>
                </a:solidFill>
              </a:rPr>
              <a:t>Dmitriy L. Bekker, Kiril Dontchev, and many others…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0"/>
              <a:buNone/>
            </a:pPr>
            <a:r>
              <a:rPr lang="en-US" sz="2000">
                <a:solidFill>
                  <a:srgbClr val="FFFFFF"/>
                </a:solidFill>
              </a:rPr>
              <a:t>			</a:t>
            </a:r>
          </a:p>
        </p:txBody>
      </p:sp>
      <p:pic>
        <p:nvPicPr>
          <p:cNvPr id="26629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88025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0999" y="2394577"/>
            <a:ext cx="5791201" cy="65342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4800000"/>
            </a:lightRig>
          </a:scene3d>
          <a:sp3d>
            <a:bevelT/>
          </a:sp3d>
        </p:spPr>
        <p:txBody>
          <a:bodyPr tIns="0" rIns="45720" bIns="0">
            <a:normAutofit fontScale="7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700" b="1" kern="1200">
                <a:solidFill>
                  <a:srgbClr val="FFC800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C800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F0AD00"/>
                </a:solidFill>
                <a:ea typeface="+mj-ea"/>
                <a:cs typeface="+mj-cs"/>
              </a:rPr>
              <a:t>Topic III (long) - Aerospace</a:t>
            </a:r>
            <a:endParaRPr lang="en-US" sz="5400" dirty="0">
              <a:solidFill>
                <a:srgbClr val="F0AD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CubeSat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smtClean="0"/>
              <a:t>Origin</a:t>
            </a:r>
          </a:p>
          <a:p>
            <a:pPr lvl="1">
              <a:defRPr/>
            </a:pPr>
            <a:r>
              <a:rPr lang="en-US" dirty="0" smtClean="0"/>
              <a:t>Cal Poly and Stanford University developed the CubeSat standard in 1999</a:t>
            </a:r>
          </a:p>
          <a:p>
            <a:pPr>
              <a:defRPr/>
            </a:pPr>
            <a:r>
              <a:rPr lang="en-US" b="1" dirty="0" smtClean="0"/>
              <a:t>Philosophy </a:t>
            </a:r>
          </a:p>
          <a:p>
            <a:pPr lvl="1">
              <a:defRPr/>
            </a:pPr>
            <a:r>
              <a:rPr lang="en-US" dirty="0" smtClean="0"/>
              <a:t>Simplification of satellite infrastructure</a:t>
            </a:r>
          </a:p>
          <a:p>
            <a:pPr lvl="1">
              <a:defRPr/>
            </a:pPr>
            <a:r>
              <a:rPr lang="en-US" dirty="0" smtClean="0"/>
              <a:t>Encapsulation of launcher-payload interface</a:t>
            </a:r>
          </a:p>
          <a:p>
            <a:pPr lvl="1">
              <a:defRPr/>
            </a:pPr>
            <a:r>
              <a:rPr lang="en-US" dirty="0" smtClean="0"/>
              <a:t>Unification among payloads and launchers</a:t>
            </a:r>
          </a:p>
          <a:p>
            <a:pPr>
              <a:defRPr/>
            </a:pPr>
            <a:r>
              <a:rPr lang="en-US" b="1" dirty="0" smtClean="0"/>
              <a:t>Use</a:t>
            </a:r>
          </a:p>
          <a:p>
            <a:pPr lvl="1">
              <a:defRPr/>
            </a:pPr>
            <a:r>
              <a:rPr lang="en-US" dirty="0"/>
              <a:t>H</a:t>
            </a:r>
            <a:r>
              <a:rPr lang="en-US" dirty="0" smtClean="0"/>
              <a:t>elp universities </a:t>
            </a:r>
            <a:r>
              <a:rPr lang="en-US" dirty="0"/>
              <a:t>perform space science and </a:t>
            </a:r>
            <a:r>
              <a:rPr lang="en-US" dirty="0" smtClean="0"/>
              <a:t>exploration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5334000" cy="4930775"/>
          </a:xfrm>
          <a:ln>
            <a:noFill/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The Aerosol-Cloud-Ecosystem(ACE) mission requires a </a:t>
            </a:r>
            <a:r>
              <a:rPr lang="en-US" sz="2600" dirty="0" err="1">
                <a:latin typeface="Corbel" charset="0"/>
                <a:ea typeface="MS PGothic" charset="0"/>
              </a:rPr>
              <a:t>multiangle</a:t>
            </a:r>
            <a:r>
              <a:rPr lang="en-US" sz="2600" dirty="0">
                <a:latin typeface="Corbel" charset="0"/>
                <a:ea typeface="MS PGothic" charset="0"/>
              </a:rPr>
              <a:t>, multispectral, high-accuracy polarizing imager, which is satisfied by JPL</a:t>
            </a:r>
            <a:r>
              <a:rPr lang="ja-JP" altLang="en-US" sz="2600" dirty="0">
                <a:latin typeface="Corbel" charset="0"/>
                <a:ea typeface="MS PGothic" charset="0"/>
              </a:rPr>
              <a:t>’</a:t>
            </a:r>
            <a:r>
              <a:rPr lang="en-US" sz="2600" dirty="0">
                <a:latin typeface="Corbel" charset="0"/>
                <a:ea typeface="MS PGothic" charset="0"/>
              </a:rPr>
              <a:t>s </a:t>
            </a:r>
            <a:r>
              <a:rPr lang="en-US" sz="2600" dirty="0" err="1">
                <a:latin typeface="Corbel" charset="0"/>
                <a:ea typeface="MS PGothic" charset="0"/>
              </a:rPr>
              <a:t>Multiangle</a:t>
            </a:r>
            <a:r>
              <a:rPr lang="en-US" sz="2600" dirty="0">
                <a:latin typeface="Corbel" charset="0"/>
                <a:ea typeface="MS PGothic" charset="0"/>
              </a:rPr>
              <a:t> </a:t>
            </a:r>
            <a:r>
              <a:rPr lang="en-US" sz="2600" dirty="0" err="1">
                <a:latin typeface="Corbel" charset="0"/>
                <a:ea typeface="MS PGothic" charset="0"/>
              </a:rPr>
              <a:t>SpectroPolarmetric</a:t>
            </a:r>
            <a:r>
              <a:rPr lang="en-US" sz="2600" dirty="0">
                <a:latin typeface="Corbel" charset="0"/>
                <a:ea typeface="MS PGothic" charset="0"/>
              </a:rPr>
              <a:t> Imager(MSPI).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Technology development for MSPI includes a need to establish on-board signal processing of </a:t>
            </a:r>
            <a:r>
              <a:rPr lang="en-US" sz="2600" dirty="0" err="1">
                <a:latin typeface="Corbel" charset="0"/>
                <a:ea typeface="MS PGothic" charset="0"/>
              </a:rPr>
              <a:t>polarimetry</a:t>
            </a:r>
            <a:r>
              <a:rPr lang="en-US" sz="2600" dirty="0">
                <a:latin typeface="Corbel" charset="0"/>
                <a:ea typeface="MS PGothic" charset="0"/>
              </a:rPr>
              <a:t> data., which comes in from 9 separate cameras.</a:t>
            </a:r>
          </a:p>
          <a:p>
            <a:endParaRPr lang="en-US" sz="2000" dirty="0">
              <a:latin typeface="Corbel" charset="0"/>
              <a:ea typeface="MS PGothic" charset="0"/>
            </a:endParaRPr>
          </a:p>
          <a:p>
            <a:endParaRPr lang="en-US" sz="2000" dirty="0">
              <a:latin typeface="Corbel" charset="0"/>
              <a:ea typeface="MS PGothic" charset="0"/>
            </a:endParaRPr>
          </a:p>
          <a:p>
            <a:endParaRPr lang="en-US" sz="1800" dirty="0">
              <a:latin typeface="Corbel" charset="0"/>
              <a:ea typeface="MS PGothic" charset="0"/>
            </a:endParaRPr>
          </a:p>
          <a:p>
            <a:endParaRPr lang="en-US" dirty="0">
              <a:latin typeface="Corbel" charset="0"/>
              <a:ea typeface="MS PGothic" charset="0"/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3070225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2079625"/>
            <a:ext cx="5181600" cy="46259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The end goal is to reduce 95Mbytes/sec data over 16 channels for each of 9 cameras down to .45Mbytes/sec data stream.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Using a </a:t>
            </a:r>
            <a:r>
              <a:rPr lang="en-US" sz="2600" dirty="0" err="1">
                <a:latin typeface="Corbel" charset="0"/>
                <a:ea typeface="MS PGothic" charset="0"/>
              </a:rPr>
              <a:t>Virtex</a:t>
            </a:r>
            <a:r>
              <a:rPr lang="en-US" sz="2600" dirty="0">
                <a:latin typeface="Corbel" charset="0"/>
                <a:ea typeface="MS PGothic" charset="0"/>
              </a:rPr>
              <a:t> 5(V5) FPGA with a least-squares fitting algorithm on chip will potentially satisfy the MSPI needs</a:t>
            </a:r>
          </a:p>
          <a:p>
            <a:endParaRPr lang="en-US" dirty="0">
              <a:latin typeface="Corbel" charset="0"/>
              <a:ea typeface="MS PGothic" charset="0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1803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M</a:t>
            </a:r>
            <a:r>
              <a:rPr lang="en-US" baseline="30000" dirty="0" smtClean="0"/>
              <a:t>3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590800" y="1774825"/>
            <a:ext cx="6096000" cy="46259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The Virtex-5 platform is not yet space-flight qualified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FPGAs are particularly vulnerable to SEU and SEFI errors due to cosmic radiation</a:t>
            </a:r>
          </a:p>
          <a:p>
            <a:pPr lvl="1"/>
            <a:r>
              <a:rPr lang="en-US" sz="2000" dirty="0">
                <a:latin typeface="Corbel" charset="0"/>
                <a:ea typeface="MS PGothic" charset="0"/>
              </a:rPr>
              <a:t>SEU – Single Event Upset(bit flips and configuration faults)</a:t>
            </a:r>
          </a:p>
          <a:p>
            <a:pPr lvl="1"/>
            <a:r>
              <a:rPr lang="en-US" sz="2000" dirty="0">
                <a:latin typeface="Corbel" charset="0"/>
                <a:ea typeface="MS PGothic" charset="0"/>
              </a:rPr>
              <a:t>SEFI – Single Event Fault Injection(transient errors)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The Validation using a V5 on a CubeSat will advance the development of the MSPI algorithm used on-board ACE</a:t>
            </a: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600200"/>
            <a:ext cx="23717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648200"/>
            <a:ext cx="174625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COVE payload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2111375"/>
          </a:xfrm>
          <a:ln>
            <a:solidFill>
              <a:srgbClr val="FFFFFF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Char char=""/>
              <a:defRPr/>
            </a:pPr>
            <a:r>
              <a:rPr lang="en-US" sz="2600" dirty="0"/>
              <a:t>Since the writing of the first paper the Virtex-5QV has been selected for payload over the original due to being more radiation hardened.</a:t>
            </a:r>
          </a:p>
          <a:p>
            <a:pPr>
              <a:buFont typeface="Wingdings 2" pitchFamily="18" charset="2"/>
              <a:buChar char=""/>
              <a:defRPr/>
            </a:pPr>
            <a:r>
              <a:rPr lang="en-US" sz="2600" dirty="0"/>
              <a:t>Virtex-5QV commonly </a:t>
            </a:r>
            <a:r>
              <a:rPr lang="en-US" sz="2600" dirty="0" smtClean="0"/>
              <a:t>referred </a:t>
            </a:r>
            <a:r>
              <a:rPr lang="en-US" sz="2600" dirty="0"/>
              <a:t>to as SIRF for Single-event Immune Reconfigurable </a:t>
            </a:r>
            <a:r>
              <a:rPr lang="en-US" sz="2600" dirty="0" smtClean="0"/>
              <a:t>FPGA</a:t>
            </a:r>
          </a:p>
          <a:p>
            <a:pPr>
              <a:buFont typeface="Wingdings 2" pitchFamily="18" charset="2"/>
              <a:buChar char=""/>
              <a:defRPr/>
            </a:pPr>
            <a:endParaRPr lang="en-US" dirty="0"/>
          </a:p>
          <a:p>
            <a:pPr>
              <a:buFont typeface="Wingdings 2" pitchFamily="18" charset="2"/>
              <a:buChar char=""/>
              <a:defRPr/>
            </a:pPr>
            <a:endParaRPr lang="en-US" dirty="0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962400"/>
            <a:ext cx="53213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 Payloads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2154238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Primary function of the M</a:t>
            </a:r>
            <a:r>
              <a:rPr lang="en-US" sz="2600" baseline="30000" dirty="0">
                <a:latin typeface="Corbel" charset="0"/>
                <a:ea typeface="MS PGothic" charset="0"/>
              </a:rPr>
              <a:t>3</a:t>
            </a:r>
            <a:r>
              <a:rPr lang="en-US" sz="2600" dirty="0">
                <a:latin typeface="Corbel" charset="0"/>
                <a:ea typeface="MS PGothic" charset="0"/>
              </a:rPr>
              <a:t> is to obtain quality color images of the earth from low earth orbit(LEO) using a CMOS camera.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The Omni-vision 2 </a:t>
            </a:r>
            <a:r>
              <a:rPr lang="en-US" sz="2600" dirty="0" err="1">
                <a:latin typeface="Corbel" charset="0"/>
                <a:ea typeface="MS PGothic" charset="0"/>
              </a:rPr>
              <a:t>MegaPixel</a:t>
            </a:r>
            <a:r>
              <a:rPr lang="en-US" sz="2600" dirty="0">
                <a:latin typeface="Corbel" charset="0"/>
                <a:ea typeface="MS PGothic" charset="0"/>
              </a:rPr>
              <a:t> camera will take images and save them into a </a:t>
            </a:r>
            <a:r>
              <a:rPr lang="en-US" sz="2600" dirty="0" err="1">
                <a:latin typeface="Corbel" charset="0"/>
                <a:ea typeface="MS PGothic" charset="0"/>
              </a:rPr>
              <a:t>Taskit</a:t>
            </a:r>
            <a:r>
              <a:rPr lang="en-US" sz="2600" dirty="0">
                <a:latin typeface="Corbel" charset="0"/>
                <a:ea typeface="MS PGothic" charset="0"/>
              </a:rPr>
              <a:t> Stamp9G20 microprocessor.</a:t>
            </a:r>
          </a:p>
          <a:p>
            <a:endParaRPr lang="en-US" sz="2000" dirty="0">
              <a:latin typeface="Corbel" charset="0"/>
              <a:ea typeface="MS PGothic" charset="0"/>
            </a:endParaRPr>
          </a:p>
        </p:txBody>
      </p:sp>
      <p:pic>
        <p:nvPicPr>
          <p:cNvPr id="31748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" r="1"/>
          <a:stretch/>
        </p:blipFill>
        <p:spPr bwMode="auto">
          <a:xfrm>
            <a:off x="1295400" y="3984625"/>
            <a:ext cx="64611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 Payload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4953000" cy="46259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The JPL payload called COVE(CubeSat On-board Validation Experiment)will then perform processing on-board.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The processed data and raw image data() will be down-linked and a separate on ground processing unit will re-process the downlinked raw image data and compare it to the pre-processed image.</a:t>
            </a:r>
          </a:p>
          <a:p>
            <a:endParaRPr lang="en-US" dirty="0">
              <a:latin typeface="Corbel" charset="0"/>
              <a:ea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16200000">
            <a:off x="4587242" y="2624678"/>
            <a:ext cx="4998717" cy="304799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2773" name="Picture 3" descr="C:\Users\Scott Arnold\AppData\Local\Microsoft\Windows\Temporary Internet Files\Content.IE5\NET17RXZ\MC90019875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3475" y="5503863"/>
            <a:ext cx="10350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ghtning Bolt 5"/>
          <p:cNvSpPr/>
          <p:nvPr/>
        </p:nvSpPr>
        <p:spPr>
          <a:xfrm>
            <a:off x="5943600" y="4754563"/>
            <a:ext cx="457200" cy="54927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ightning Bolt 8"/>
          <p:cNvSpPr/>
          <p:nvPr/>
        </p:nvSpPr>
        <p:spPr>
          <a:xfrm>
            <a:off x="7026275" y="2133600"/>
            <a:ext cx="457200" cy="55086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9827 0.5155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2 0.1444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9" grpId="0" animBg="1"/>
      <p:bldP spid="9" grpId="1" animBg="1"/>
      <p:bldP spid="9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Specifics of the 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9307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1U platform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Expected sun-synchronous orbit of500 to 800 KM at inclination of 98</a:t>
            </a:r>
            <a:r>
              <a:rPr lang="en-US" sz="2600" baseline="30000" dirty="0">
                <a:latin typeface="Corbel" charset="0"/>
                <a:ea typeface="MS PGothic" charset="0"/>
              </a:rPr>
              <a:t>o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Command and Data Handling(C&amp;DH) Atmega164p to control satellite subsystems</a:t>
            </a:r>
          </a:p>
          <a:p>
            <a:r>
              <a:rPr lang="en-US" sz="2600" dirty="0" err="1">
                <a:latin typeface="Corbel" charset="0"/>
                <a:ea typeface="MS PGothic" charset="0"/>
              </a:rPr>
              <a:t>Communcation</a:t>
            </a:r>
            <a:r>
              <a:rPr lang="en-US" sz="2600" dirty="0">
                <a:latin typeface="Corbel" charset="0"/>
                <a:ea typeface="MS PGothic" charset="0"/>
              </a:rPr>
              <a:t> system consists of a 16.5 cm antennae at 430MHz and a </a:t>
            </a:r>
            <a:r>
              <a:rPr lang="en-US" sz="2600" dirty="0" err="1">
                <a:latin typeface="Corbel" charset="0"/>
                <a:ea typeface="MS PGothic" charset="0"/>
              </a:rPr>
              <a:t>reciever</a:t>
            </a:r>
            <a:r>
              <a:rPr lang="en-US" sz="2600" dirty="0">
                <a:latin typeface="Corbel" charset="0"/>
                <a:ea typeface="MS PGothic" charset="0"/>
              </a:rPr>
              <a:t> antennae of 45 cm at 140 MHz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Ann-Arbor base station</a:t>
            </a:r>
          </a:p>
          <a:p>
            <a:pPr lvl="1"/>
            <a:r>
              <a:rPr lang="en-US" sz="2200" dirty="0">
                <a:latin typeface="Corbel" charset="0"/>
                <a:ea typeface="MS PGothic" charset="0"/>
              </a:rPr>
              <a:t>5 minutes orbit for downlink</a:t>
            </a:r>
          </a:p>
          <a:p>
            <a:pPr lvl="1"/>
            <a:r>
              <a:rPr lang="en-US" sz="2200" dirty="0">
                <a:latin typeface="Corbel" charset="0"/>
                <a:ea typeface="MS PGothic" charset="0"/>
              </a:rPr>
              <a:t>10 minutes for uplink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Passive Magnetic Attitude Determination and control(ADCS)</a:t>
            </a:r>
          </a:p>
          <a:p>
            <a:endParaRPr lang="en-US" sz="2600" dirty="0">
              <a:latin typeface="Corbe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/>
              <a:t> </a:t>
            </a:r>
            <a:r>
              <a:rPr lang="en-US" dirty="0" smtClean="0"/>
              <a:t>ADCS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382000" cy="14255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Passive Magnetic ADCS keeps in line with the earth</a:t>
            </a:r>
            <a:r>
              <a:rPr lang="ja-JP" altLang="en-US" sz="2600" dirty="0">
                <a:latin typeface="Corbel" charset="0"/>
                <a:ea typeface="MS PGothic" charset="0"/>
              </a:rPr>
              <a:t>’</a:t>
            </a:r>
            <a:r>
              <a:rPr lang="en-US" sz="2600" dirty="0">
                <a:latin typeface="Corbel" charset="0"/>
                <a:ea typeface="MS PGothic" charset="0"/>
              </a:rPr>
              <a:t>s magnetic field.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Typically accurate to about within 10 degrees</a:t>
            </a:r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4388"/>
            <a:ext cx="50958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 Structures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4191000" cy="48545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Constructed of six </a:t>
            </a:r>
            <a:r>
              <a:rPr lang="en-US" sz="2600" dirty="0" err="1">
                <a:latin typeface="Corbel" charset="0"/>
                <a:ea typeface="MS PGothic" charset="0"/>
              </a:rPr>
              <a:t>iso</a:t>
            </a:r>
            <a:r>
              <a:rPr lang="en-US" sz="2600" dirty="0">
                <a:latin typeface="Corbel" charset="0"/>
                <a:ea typeface="MS PGothic" charset="0"/>
              </a:rPr>
              <a:t>-grid aluminum 7075 panels and 4  Aluminum 6061 hard anodized rails.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The construction met a safety qualification of 6 at worst case scenario, 1.5 is the goal.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87% of satellite taken up by subsystems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100 grams available for JPL payload</a:t>
            </a:r>
          </a:p>
        </p:txBody>
      </p:sp>
      <p:pic>
        <p:nvPicPr>
          <p:cNvPr id="3584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1676400"/>
            <a:ext cx="392588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4495800"/>
            <a:ext cx="29146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4800600"/>
            <a:ext cx="30384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 EPS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18065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Power budget assumes continual 1.73 Watts during orbit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3.7 V, 2.2 A-</a:t>
            </a:r>
            <a:r>
              <a:rPr lang="en-US" sz="2600" dirty="0" err="1">
                <a:latin typeface="Corbel" charset="0"/>
                <a:ea typeface="MS PGothic" charset="0"/>
              </a:rPr>
              <a:t>hr</a:t>
            </a:r>
            <a:r>
              <a:rPr lang="en-US" sz="2600" dirty="0">
                <a:latin typeface="Corbel" charset="0"/>
                <a:ea typeface="MS PGothic" charset="0"/>
              </a:rPr>
              <a:t> Lithium-ion battery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Three modes of operation were predicted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Update of paper more accurate estimates and modes</a:t>
            </a:r>
          </a:p>
          <a:p>
            <a:endParaRPr lang="en-US" sz="2600" dirty="0">
              <a:latin typeface="Corbel" charset="0"/>
              <a:ea typeface="MS PGothic" charset="0"/>
            </a:endParaRPr>
          </a:p>
          <a:p>
            <a:endParaRPr lang="en-US" sz="2600" dirty="0">
              <a:latin typeface="Corbel" charset="0"/>
              <a:ea typeface="MS PGothic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657600"/>
            <a:ext cx="39909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39338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CubeSat Background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b="1" dirty="0">
                <a:latin typeface="Corbel" charset="0"/>
                <a:ea typeface="MS PGothic" charset="0"/>
              </a:rPr>
              <a:t>Design</a:t>
            </a:r>
          </a:p>
          <a:p>
            <a:pPr lvl="1"/>
            <a:r>
              <a:rPr lang="en-US" dirty="0">
                <a:latin typeface="Corbel" charset="0"/>
                <a:ea typeface="MS PGothic" charset="0"/>
              </a:rPr>
              <a:t>Categorized under ‘</a:t>
            </a:r>
            <a:r>
              <a:rPr lang="en-US" altLang="ja-JP" dirty="0" err="1">
                <a:latin typeface="Corbel" charset="0"/>
                <a:ea typeface="MS PGothic" charset="0"/>
              </a:rPr>
              <a:t>nano</a:t>
            </a:r>
            <a:r>
              <a:rPr lang="en-US" altLang="ja-JP" dirty="0">
                <a:latin typeface="Corbel" charset="0"/>
                <a:ea typeface="MS PGothic" charset="0"/>
              </a:rPr>
              <a:t>-satellite</a:t>
            </a:r>
            <a:r>
              <a:rPr lang="en-US" dirty="0">
                <a:latin typeface="Corbel" charset="0"/>
                <a:ea typeface="MS PGothic" charset="0"/>
              </a:rPr>
              <a:t>’</a:t>
            </a:r>
            <a:endParaRPr lang="en-US" altLang="ja-JP" dirty="0">
              <a:latin typeface="Corbel" charset="0"/>
              <a:ea typeface="MS PGothic" charset="0"/>
            </a:endParaRPr>
          </a:p>
          <a:p>
            <a:pPr lvl="1"/>
            <a:r>
              <a:rPr lang="en-US">
                <a:latin typeface="Corbel" charset="0"/>
                <a:ea typeface="MS PGothic" charset="0"/>
              </a:rPr>
              <a:t>Single unit (1u) dimensions of </a:t>
            </a:r>
            <a:r>
              <a:rPr lang="en-US" b="1">
                <a:latin typeface="Corbel" charset="0"/>
                <a:ea typeface="MS PGothic" charset="0"/>
              </a:rPr>
              <a:t>10cm</a:t>
            </a:r>
            <a:r>
              <a:rPr lang="en-US" b="1" baseline="30000">
                <a:latin typeface="Corbel" charset="0"/>
                <a:ea typeface="MS PGothic" charset="0"/>
              </a:rPr>
              <a:t>3</a:t>
            </a:r>
            <a:r>
              <a:rPr lang="en-US">
                <a:latin typeface="Corbel" charset="0"/>
                <a:ea typeface="MS PGothic" charset="0"/>
              </a:rPr>
              <a:t> and a mass no greater than </a:t>
            </a:r>
            <a:r>
              <a:rPr lang="en-US" b="1" smtClean="0">
                <a:latin typeface="Corbel" charset="0"/>
                <a:ea typeface="MS PGothic" charset="0"/>
              </a:rPr>
              <a:t>1.0kg</a:t>
            </a:r>
            <a:endParaRPr lang="en-US" b="1">
              <a:latin typeface="Corbel" charset="0"/>
              <a:ea typeface="MS PGothic" charset="0"/>
            </a:endParaRPr>
          </a:p>
          <a:p>
            <a:pPr lvl="1"/>
            <a:r>
              <a:rPr lang="en-US" dirty="0">
                <a:latin typeface="Corbel" charset="0"/>
                <a:ea typeface="MS PGothic" charset="0"/>
              </a:rPr>
              <a:t>Can scale in length by multiples of 1u (2u, 3u) </a:t>
            </a:r>
          </a:p>
          <a:p>
            <a:r>
              <a:rPr lang="en-US" b="1" dirty="0">
                <a:latin typeface="Corbel" charset="0"/>
                <a:ea typeface="MS PGothic" charset="0"/>
              </a:rPr>
              <a:t>Launcher</a:t>
            </a:r>
          </a:p>
          <a:p>
            <a:pPr lvl="1"/>
            <a:r>
              <a:rPr lang="en-US" dirty="0">
                <a:latin typeface="Corbel" charset="0"/>
                <a:ea typeface="MS PGothic" charset="0"/>
              </a:rPr>
              <a:t>Poly-</a:t>
            </a:r>
            <a:r>
              <a:rPr lang="en-US" dirty="0" err="1">
                <a:latin typeface="Corbel" charset="0"/>
                <a:ea typeface="MS PGothic" charset="0"/>
              </a:rPr>
              <a:t>PicoSatellite</a:t>
            </a:r>
            <a:r>
              <a:rPr lang="en-US" dirty="0">
                <a:latin typeface="Corbel" charset="0"/>
                <a:ea typeface="MS PGothic" charset="0"/>
              </a:rPr>
              <a:t> Orbital </a:t>
            </a:r>
            <a:r>
              <a:rPr lang="en-US" dirty="0" err="1">
                <a:latin typeface="Corbel" charset="0"/>
                <a:ea typeface="MS PGothic" charset="0"/>
              </a:rPr>
              <a:t>Deployer</a:t>
            </a:r>
            <a:r>
              <a:rPr lang="en-US" dirty="0">
                <a:latin typeface="Corbel" charset="0"/>
                <a:ea typeface="MS PGothic" charset="0"/>
              </a:rPr>
              <a:t> (P-POD)</a:t>
            </a:r>
          </a:p>
          <a:p>
            <a:pPr lvl="1"/>
            <a:r>
              <a:rPr lang="en-US" dirty="0">
                <a:latin typeface="Corbel" charset="0"/>
                <a:ea typeface="MS PGothic" charset="0"/>
              </a:rPr>
              <a:t>Can deploy any combination of </a:t>
            </a:r>
            <a:r>
              <a:rPr lang="en-US" dirty="0" err="1">
                <a:latin typeface="Corbel" charset="0"/>
                <a:ea typeface="MS PGothic" charset="0"/>
              </a:rPr>
              <a:t>CubeSats</a:t>
            </a:r>
            <a:r>
              <a:rPr lang="en-US" dirty="0">
                <a:latin typeface="Corbel" charset="0"/>
                <a:ea typeface="MS PGothic" charset="0"/>
              </a:rPr>
              <a:t> that fit in the standardized 3u volume   </a:t>
            </a:r>
          </a:p>
          <a:p>
            <a:endParaRPr lang="en-US" dirty="0">
              <a:latin typeface="Corbel" charset="0"/>
              <a:ea typeface="MS PGothic" charset="0"/>
            </a:endParaRPr>
          </a:p>
          <a:p>
            <a:pPr lvl="1"/>
            <a:endParaRPr lang="en-US" dirty="0">
              <a:latin typeface="Corbe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MSPI Algorithm Objectives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De-Multiplex data stream, using ancillary info from </a:t>
            </a:r>
            <a:r>
              <a:rPr lang="en-US" sz="2600" dirty="0" err="1">
                <a:latin typeface="Corbel" charset="0"/>
                <a:ea typeface="MS PGothic" charset="0"/>
              </a:rPr>
              <a:t>Photoelastic</a:t>
            </a:r>
            <a:r>
              <a:rPr lang="en-US" sz="2600" dirty="0">
                <a:latin typeface="Corbel" charset="0"/>
                <a:ea typeface="MS PGothic" charset="0"/>
              </a:rPr>
              <a:t> Modulator(PEM) and timestamps of the </a:t>
            </a:r>
            <a:r>
              <a:rPr lang="en-US" sz="2600" dirty="0" err="1">
                <a:latin typeface="Corbel" charset="0"/>
                <a:ea typeface="MS PGothic" charset="0"/>
              </a:rPr>
              <a:t>subframes</a:t>
            </a:r>
            <a:r>
              <a:rPr lang="en-US" sz="2600" dirty="0">
                <a:latin typeface="Corbel" charset="0"/>
                <a:ea typeface="MS PGothic" charset="0"/>
              </a:rPr>
              <a:t> to create a set of basis functions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Create the polarization measurement matrix B, comprised of the sampled basis, and calculate it</a:t>
            </a:r>
            <a:r>
              <a:rPr lang="ja-JP" altLang="en-US" sz="2600" dirty="0">
                <a:latin typeface="Corbel" charset="0"/>
                <a:ea typeface="MS PGothic" charset="0"/>
              </a:rPr>
              <a:t>’</a:t>
            </a:r>
            <a:r>
              <a:rPr lang="en-US" sz="2600" dirty="0">
                <a:latin typeface="Corbel" charset="0"/>
                <a:ea typeface="MS PGothic" charset="0"/>
              </a:rPr>
              <a:t>s </a:t>
            </a:r>
            <a:r>
              <a:rPr lang="en-US" sz="2600" dirty="0" err="1">
                <a:latin typeface="Corbel" charset="0"/>
                <a:ea typeface="MS PGothic" charset="0"/>
              </a:rPr>
              <a:t>psuedo</a:t>
            </a:r>
            <a:r>
              <a:rPr lang="en-US" sz="2600" dirty="0">
                <a:latin typeface="Corbel" charset="0"/>
                <a:ea typeface="MS PGothic" charset="0"/>
              </a:rPr>
              <a:t>-inverse(W)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Load the W operator into hardware and apply it to the sampled measurements using matrix multiplication, which retrieves the desired polarization.</a:t>
            </a:r>
          </a:p>
          <a:p>
            <a:endParaRPr lang="en-US" sz="2600" dirty="0">
              <a:latin typeface="Corbe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MSPI OBP Algorithm</a:t>
            </a:r>
            <a:endParaRPr lang="en-US" dirty="0"/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This is not a compression algorithm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The data is oversampled in the MSPI algorithm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OBP is applying estimation and extraction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6386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MSPI OBP Algorithm 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22637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For more details on this algorithm see, </a:t>
            </a:r>
            <a:r>
              <a:rPr lang="ja-JP" altLang="en-US" sz="2600" dirty="0">
                <a:latin typeface="Corbel" charset="0"/>
                <a:ea typeface="MS PGothic" charset="0"/>
              </a:rPr>
              <a:t>“</a:t>
            </a:r>
            <a:r>
              <a:rPr lang="en-US" sz="2600" dirty="0">
                <a:latin typeface="Corbel" charset="0"/>
                <a:ea typeface="MS PGothic" charset="0"/>
              </a:rPr>
              <a:t>Dual –</a:t>
            </a:r>
            <a:r>
              <a:rPr lang="en-US" sz="2600" dirty="0" err="1">
                <a:latin typeface="Corbel" charset="0"/>
                <a:ea typeface="MS PGothic" charset="0"/>
              </a:rPr>
              <a:t>Photoelastic</a:t>
            </a:r>
            <a:r>
              <a:rPr lang="en-US" sz="2600" dirty="0">
                <a:latin typeface="Corbel" charset="0"/>
                <a:ea typeface="MS PGothic" charset="0"/>
              </a:rPr>
              <a:t> Modulator-Based </a:t>
            </a:r>
            <a:r>
              <a:rPr lang="en-US" sz="2600" dirty="0" err="1">
                <a:latin typeface="Corbel" charset="0"/>
                <a:ea typeface="MS PGothic" charset="0"/>
              </a:rPr>
              <a:t>Polarimetric</a:t>
            </a:r>
            <a:r>
              <a:rPr lang="en-US" sz="2600" dirty="0">
                <a:latin typeface="Corbel" charset="0"/>
                <a:ea typeface="MS PGothic" charset="0"/>
              </a:rPr>
              <a:t> Imaging Concept for Aerosol Remote Sensing</a:t>
            </a:r>
            <a:r>
              <a:rPr lang="ja-JP" altLang="en-US" sz="2600" dirty="0">
                <a:latin typeface="Corbel" charset="0"/>
                <a:ea typeface="MS PGothic" charset="0"/>
              </a:rPr>
              <a:t>”</a:t>
            </a:r>
            <a:endParaRPr lang="en-US" sz="2600" dirty="0">
              <a:latin typeface="Corbel" charset="0"/>
              <a:ea typeface="MS PGothic" charset="0"/>
            </a:endParaRPr>
          </a:p>
          <a:p>
            <a:r>
              <a:rPr lang="en-US" sz="2600" dirty="0">
                <a:latin typeface="Corbel" charset="0"/>
                <a:ea typeface="MS PGothic" charset="0"/>
              </a:rPr>
              <a:t>FPGA logic, BRAM, and DSP should be transferrable from a multitude of devices</a:t>
            </a:r>
          </a:p>
          <a:p>
            <a:endParaRPr lang="en-US" sz="2600" dirty="0">
              <a:latin typeface="Corbel" charset="0"/>
              <a:ea typeface="MS PGothic" charset="0"/>
            </a:endParaRPr>
          </a:p>
          <a:p>
            <a:endParaRPr lang="en-US" dirty="0">
              <a:latin typeface="Corbel" charset="0"/>
              <a:ea typeface="MS PGothic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191000"/>
            <a:ext cx="51911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MSPI OBP for 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Slight modification based on 1U platform are made to the connecting glue logic between subcomponents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A subset of pixel data will be surrogate for timing info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Apply </a:t>
            </a:r>
            <a:r>
              <a:rPr lang="en-US" sz="2600" dirty="0" err="1">
                <a:latin typeface="Corbel" charset="0"/>
                <a:ea typeface="MS PGothic" charset="0"/>
              </a:rPr>
              <a:t>Polarimetric</a:t>
            </a:r>
            <a:r>
              <a:rPr lang="en-US" sz="2600" dirty="0">
                <a:latin typeface="Corbel" charset="0"/>
                <a:ea typeface="MS PGothic" charset="0"/>
              </a:rPr>
              <a:t> extraction to the remaining pixels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Because of static nature of camera vs. the continuous stream the timing we use the timing info generated from before to process the same image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Implementation on the V5 uses a power PC440 for software and it</a:t>
            </a:r>
            <a:r>
              <a:rPr lang="ja-JP" altLang="en-US" sz="2600" dirty="0">
                <a:latin typeface="Corbel" charset="0"/>
                <a:ea typeface="MS PGothic" charset="0"/>
              </a:rPr>
              <a:t>’</a:t>
            </a:r>
            <a:r>
              <a:rPr lang="en-US" sz="2600" dirty="0">
                <a:latin typeface="Corbel" charset="0"/>
                <a:ea typeface="MS PGothic" charset="0"/>
              </a:rPr>
              <a:t>s abundant logic resources for hardware implementation</a:t>
            </a:r>
          </a:p>
          <a:p>
            <a:endParaRPr lang="en-US" sz="2600" dirty="0">
              <a:latin typeface="Corbe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COVE operational modes 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4953000" cy="4625975"/>
          </a:xfr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Preliminary estimates had the V5 power at 10 Watt maximum usage.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Prototype designs have now shown actual implementation to be much lower than anticipated</a:t>
            </a:r>
          </a:p>
          <a:p>
            <a:pPr lvl="1"/>
            <a:r>
              <a:rPr lang="en-US" sz="2200" dirty="0">
                <a:latin typeface="Corbel" charset="0"/>
                <a:ea typeface="MS PGothic" charset="0"/>
              </a:rPr>
              <a:t>4-6 Watts max for V-5QV</a:t>
            </a:r>
          </a:p>
          <a:p>
            <a:pPr lvl="1"/>
            <a:r>
              <a:rPr lang="en-US" sz="2200" dirty="0">
                <a:latin typeface="Corbel" charset="0"/>
                <a:ea typeface="MS PGothic" charset="0"/>
              </a:rPr>
              <a:t>Earlier Slide shows exact numbers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Because of this alternative operational modes were formed</a:t>
            </a:r>
          </a:p>
          <a:p>
            <a:endParaRPr lang="en-US" sz="2600" dirty="0">
              <a:latin typeface="Corbel" charset="0"/>
              <a:ea typeface="MS PGothic" charset="0"/>
            </a:endParaRPr>
          </a:p>
          <a:p>
            <a:endParaRPr lang="en-US" sz="2600" dirty="0">
              <a:latin typeface="Corbel" charset="0"/>
              <a:ea typeface="MS PGothic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1676400"/>
            <a:ext cx="35734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1709738"/>
            <a:ext cx="358140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COVE Nominal Operations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M</a:t>
            </a:r>
            <a:r>
              <a:rPr lang="en-US" sz="2600" baseline="30000" dirty="0">
                <a:latin typeface="Corbel" charset="0"/>
                <a:ea typeface="MS PGothic" charset="0"/>
              </a:rPr>
              <a:t>3</a:t>
            </a:r>
            <a:r>
              <a:rPr lang="en-US" sz="2600" dirty="0">
                <a:latin typeface="Corbel" charset="0"/>
                <a:ea typeface="MS PGothic" charset="0"/>
              </a:rPr>
              <a:t> </a:t>
            </a:r>
            <a:r>
              <a:rPr lang="en-US" sz="2600" dirty="0" err="1">
                <a:latin typeface="Corbel" charset="0"/>
                <a:ea typeface="MS PGothic" charset="0"/>
              </a:rPr>
              <a:t>recieves</a:t>
            </a:r>
            <a:r>
              <a:rPr lang="en-US" sz="2600" dirty="0">
                <a:latin typeface="Corbel" charset="0"/>
                <a:ea typeface="MS PGothic" charset="0"/>
              </a:rPr>
              <a:t> a message from ground station specifying time to take picture.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Remain in standby until scheduled time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At specified time take picture and send to FPGA or store image for later processing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Post-processing M</a:t>
            </a:r>
            <a:r>
              <a:rPr lang="en-US" sz="2600" baseline="30000" dirty="0">
                <a:latin typeface="Corbel" charset="0"/>
                <a:ea typeface="MS PGothic" charset="0"/>
              </a:rPr>
              <a:t>3</a:t>
            </a:r>
            <a:r>
              <a:rPr lang="en-US" sz="2600" dirty="0">
                <a:latin typeface="Corbel" charset="0"/>
                <a:ea typeface="MS PGothic" charset="0"/>
              </a:rPr>
              <a:t> enters downlink mode and transmits data at next pass of the Satellite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Both processed and pre-processed data are sent for verification of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</a:rPr>
              <a:t>The MSPI OBS payload experiment aboard M</a:t>
            </a:r>
            <a:r>
              <a:rPr lang="en-US" sz="2600" baseline="30000" dirty="0">
                <a:latin typeface="Corbel" charset="0"/>
                <a:ea typeface="MS PGothic" charset="0"/>
              </a:rPr>
              <a:t>3</a:t>
            </a:r>
            <a:r>
              <a:rPr lang="en-US" sz="2600" dirty="0">
                <a:latin typeface="Corbel" charset="0"/>
                <a:ea typeface="MS PGothic" charset="0"/>
              </a:rPr>
              <a:t> will be launched on Oct 28</a:t>
            </a:r>
            <a:r>
              <a:rPr lang="en-US" sz="2600" baseline="30000" dirty="0">
                <a:latin typeface="Corbel" charset="0"/>
                <a:ea typeface="MS PGothic" charset="0"/>
              </a:rPr>
              <a:t>th</a:t>
            </a:r>
            <a:r>
              <a:rPr lang="en-US" sz="2600" dirty="0">
                <a:latin typeface="Corbel" charset="0"/>
                <a:ea typeface="MS PGothic" charset="0"/>
              </a:rPr>
              <a:t>, 2012.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The SIRF validation process will be expedited by this CubeSat</a:t>
            </a:r>
          </a:p>
          <a:p>
            <a:r>
              <a:rPr lang="en-US" sz="2600" dirty="0">
                <a:latin typeface="Corbel" charset="0"/>
                <a:ea typeface="MS PGothic" charset="0"/>
              </a:rPr>
              <a:t>ACE mission will use the SIRF aboard it</a:t>
            </a:r>
            <a:r>
              <a:rPr lang="ja-JP" altLang="en-US" sz="2600" dirty="0">
                <a:latin typeface="Corbel" charset="0"/>
                <a:ea typeface="MS PGothic" charset="0"/>
              </a:rPr>
              <a:t>’</a:t>
            </a:r>
            <a:r>
              <a:rPr lang="en-US" sz="2600" dirty="0">
                <a:latin typeface="Corbel" charset="0"/>
                <a:ea typeface="MS PGothic" charset="0"/>
              </a:rPr>
              <a:t>s host satellite to process data pending results from the experiment</a:t>
            </a:r>
          </a:p>
          <a:p>
            <a:endParaRPr lang="en-US" sz="2600" dirty="0">
              <a:latin typeface="Corbe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References other than paper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2600" dirty="0">
                <a:latin typeface="Corbel" charset="0"/>
                <a:ea typeface="MS PGothic" charset="0"/>
                <a:hlinkClick r:id="rId2"/>
              </a:rPr>
              <a:t>http://umcubed.org/</a:t>
            </a:r>
            <a:endParaRPr lang="en-US" sz="2600" dirty="0">
              <a:latin typeface="Corbel" charset="0"/>
              <a:ea typeface="MS PGothic" charset="0"/>
            </a:endParaRPr>
          </a:p>
          <a:p>
            <a:r>
              <a:rPr lang="en-US" sz="2600" dirty="0">
                <a:latin typeface="Corbel" charset="0"/>
                <a:ea typeface="MS PGothic" charset="0"/>
                <a:hlinkClick r:id="rId3"/>
              </a:rPr>
              <a:t>http://events.eoportal.org/presentations/10002279/10002568.html</a:t>
            </a:r>
            <a:endParaRPr lang="en-US" sz="2600" dirty="0">
              <a:latin typeface="Corbel" charset="0"/>
              <a:ea typeface="MS PGothic" charset="0"/>
            </a:endParaRPr>
          </a:p>
          <a:p>
            <a:r>
              <a:rPr lang="ja-JP" altLang="en-US" sz="2600" dirty="0">
                <a:latin typeface="Corbel" charset="0"/>
                <a:ea typeface="MS PGothic" charset="0"/>
              </a:rPr>
              <a:t>“</a:t>
            </a:r>
            <a:r>
              <a:rPr lang="en-US" sz="2600" dirty="0">
                <a:latin typeface="Corbel" charset="0"/>
                <a:ea typeface="MS PGothic" charset="0"/>
              </a:rPr>
              <a:t>M-Cubed: University of Michigan Multipurpose </a:t>
            </a:r>
            <a:r>
              <a:rPr lang="en-US" sz="2600" dirty="0" err="1">
                <a:latin typeface="Corbel" charset="0"/>
                <a:ea typeface="MS PGothic" charset="0"/>
              </a:rPr>
              <a:t>MiniSatellite</a:t>
            </a:r>
            <a:r>
              <a:rPr lang="en-US" sz="2600" dirty="0">
                <a:latin typeface="Corbel" charset="0"/>
                <a:ea typeface="MS PGothic" charset="0"/>
              </a:rPr>
              <a:t> with Optical Imager Payload</a:t>
            </a:r>
            <a:r>
              <a:rPr lang="ja-JP" altLang="en-US" sz="2600" dirty="0">
                <a:latin typeface="Corbel" charset="0"/>
                <a:ea typeface="MS PGothic" charset="0"/>
              </a:rPr>
              <a:t>”</a:t>
            </a:r>
            <a:endParaRPr lang="en-US" sz="2600" dirty="0">
              <a:latin typeface="Corbel" charset="0"/>
              <a:ea typeface="MS PGothic" charset="0"/>
            </a:endParaRPr>
          </a:p>
          <a:p>
            <a:r>
              <a:rPr lang="ja-JP" altLang="en-US" sz="2600" dirty="0">
                <a:latin typeface="Corbel" charset="0"/>
                <a:ea typeface="MS PGothic" charset="0"/>
              </a:rPr>
              <a:t>“</a:t>
            </a:r>
            <a:r>
              <a:rPr lang="en-US" sz="2600" dirty="0">
                <a:latin typeface="Corbel" charset="0"/>
                <a:ea typeface="MS PGothic" charset="0"/>
              </a:rPr>
              <a:t>The Prototype Development Phase of the CubeSat On-Board Processing Validation Experiment</a:t>
            </a:r>
            <a:r>
              <a:rPr lang="ja-JP" altLang="en-US" sz="2600" dirty="0">
                <a:latin typeface="Corbel" charset="0"/>
                <a:ea typeface="MS PGothic" charset="0"/>
              </a:rPr>
              <a:t>”</a:t>
            </a:r>
            <a:r>
              <a:rPr lang="en-US" sz="2600" dirty="0">
                <a:latin typeface="Corbel" charset="0"/>
                <a:ea typeface="MS PGothic" charset="0"/>
              </a:rPr>
              <a:t> </a:t>
            </a:r>
          </a:p>
          <a:p>
            <a:endParaRPr lang="en-US" sz="2600" dirty="0">
              <a:latin typeface="Corbel" charset="0"/>
              <a:ea typeface="MS PGothic" charset="0"/>
            </a:endParaRPr>
          </a:p>
          <a:p>
            <a:endParaRPr lang="en-US" dirty="0">
              <a:latin typeface="Corbe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Any Questions</a:t>
            </a:r>
            <a:endParaRPr lang="en-US" dirty="0"/>
          </a:p>
        </p:txBody>
      </p:sp>
      <p:pic>
        <p:nvPicPr>
          <p:cNvPr id="4608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2850" y="1774825"/>
            <a:ext cx="4178300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>
                <a:latin typeface="Corbel" charset="0"/>
                <a:ea typeface="MS PGothic" charset="0"/>
              </a:rPr>
              <a:t>Describe a CubeSat bus that supports two mission architectures based on two 1u CubeSat packages</a:t>
            </a:r>
          </a:p>
          <a:p>
            <a:pPr lvl="1">
              <a:lnSpc>
                <a:spcPct val="90000"/>
              </a:lnSpc>
            </a:pPr>
            <a:r>
              <a:rPr lang="en-US" sz="2600" b="1">
                <a:latin typeface="Corbel" charset="0"/>
                <a:ea typeface="MS PGothic" charset="0"/>
              </a:rPr>
              <a:t>Mission I</a:t>
            </a:r>
            <a:r>
              <a:rPr lang="en-US" sz="2600">
                <a:latin typeface="Corbel" charset="0"/>
                <a:ea typeface="MS PGothic" charset="0"/>
              </a:rPr>
              <a:t> – Combined Plasma Impedance Probe/DC Probe (DC/PIP) system on two satellites connected via tether </a:t>
            </a:r>
          </a:p>
          <a:p>
            <a:pPr lvl="1">
              <a:lnSpc>
                <a:spcPct val="90000"/>
              </a:lnSpc>
            </a:pPr>
            <a:r>
              <a:rPr lang="en-US" sz="2600" b="1">
                <a:latin typeface="Corbel" charset="0"/>
                <a:ea typeface="MS PGothic" charset="0"/>
              </a:rPr>
              <a:t>Mission II </a:t>
            </a:r>
            <a:r>
              <a:rPr lang="en-US" sz="2600">
                <a:latin typeface="Corbel" charset="0"/>
                <a:ea typeface="MS PGothic" charset="0"/>
              </a:rPr>
              <a:t>– GPS scintillation measurement system on two separate satellites</a:t>
            </a:r>
          </a:p>
          <a:p>
            <a:pPr lvl="1">
              <a:lnSpc>
                <a:spcPct val="90000"/>
              </a:lnSpc>
            </a:pPr>
            <a:r>
              <a:rPr lang="en-US" sz="2600">
                <a:latin typeface="Corbel" charset="0"/>
                <a:ea typeface="MS PGothic" charset="0"/>
              </a:rPr>
              <a:t>Each architecture involves multiple CubeSats separated from each other to gather </a:t>
            </a:r>
            <a:r>
              <a:rPr lang="en-US" sz="2600" b="1">
                <a:latin typeface="Corbel" charset="0"/>
                <a:ea typeface="MS PGothic" charset="0"/>
              </a:rPr>
              <a:t>spatially</a:t>
            </a:r>
            <a:r>
              <a:rPr lang="en-US" sz="2600">
                <a:latin typeface="Corbel" charset="0"/>
                <a:ea typeface="MS PGothic" charset="0"/>
              </a:rPr>
              <a:t> and </a:t>
            </a:r>
            <a:r>
              <a:rPr lang="en-US" sz="2600" b="1">
                <a:latin typeface="Corbel" charset="0"/>
                <a:ea typeface="MS PGothic" charset="0"/>
              </a:rPr>
              <a:t>temporally</a:t>
            </a:r>
            <a:r>
              <a:rPr lang="en-US" sz="2600">
                <a:latin typeface="Corbel" charset="0"/>
                <a:ea typeface="MS PGothic" charset="0"/>
              </a:rPr>
              <a:t> distributed data</a:t>
            </a:r>
          </a:p>
          <a:p>
            <a:pPr lvl="1">
              <a:lnSpc>
                <a:spcPct val="90000"/>
              </a:lnSpc>
            </a:pPr>
            <a:endParaRPr lang="en-US" sz="2600">
              <a:latin typeface="Corbe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854575"/>
          </a:xfrm>
          <a:ln>
            <a:solidFill>
              <a:srgbClr val="FFFFFF"/>
            </a:solidFill>
          </a:ln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b="1" dirty="0" smtClean="0"/>
              <a:t>DC/PIP Experiment</a:t>
            </a:r>
          </a:p>
          <a:p>
            <a:pPr lvl="1">
              <a:defRPr/>
            </a:pPr>
            <a:r>
              <a:rPr lang="en-US" dirty="0"/>
              <a:t>Variations in ionospheric plasma density can create large amplitude and phase fluctuations in radio waves passing through this </a:t>
            </a:r>
            <a:r>
              <a:rPr lang="en-US" dirty="0" smtClean="0"/>
              <a:t>region</a:t>
            </a:r>
          </a:p>
          <a:p>
            <a:pPr lvl="1">
              <a:defRPr/>
            </a:pPr>
            <a:r>
              <a:rPr lang="en-US" dirty="0"/>
              <a:t>M</a:t>
            </a:r>
            <a:r>
              <a:rPr lang="en-US" dirty="0" smtClean="0"/>
              <a:t>odeling of the density is critical for </a:t>
            </a:r>
            <a:r>
              <a:rPr lang="en-US" dirty="0"/>
              <a:t>scientists working in </a:t>
            </a:r>
            <a:r>
              <a:rPr lang="en-US" dirty="0" smtClean="0"/>
              <a:t>satellite </a:t>
            </a:r>
            <a:r>
              <a:rPr lang="en-US" dirty="0"/>
              <a:t>communications 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GPS Experiment</a:t>
            </a:r>
          </a:p>
          <a:p>
            <a:pPr lvl="1">
              <a:defRPr/>
            </a:pPr>
            <a:r>
              <a:rPr lang="en-US" dirty="0" smtClean="0"/>
              <a:t>Scintillation - </a:t>
            </a:r>
            <a:r>
              <a:rPr lang="en-US" dirty="0"/>
              <a:t>The fluctuation in brightness of a radio source due to the scattering of radio waves by irregularities in the Earth's </a:t>
            </a:r>
            <a:r>
              <a:rPr lang="en-US" dirty="0" smtClean="0"/>
              <a:t>ionosphere</a:t>
            </a:r>
          </a:p>
          <a:p>
            <a:pPr lvl="1">
              <a:defRPr/>
            </a:pPr>
            <a:r>
              <a:rPr lang="en-US" dirty="0" smtClean="0"/>
              <a:t>Measuring this fluctuation from LEO to the GPS satellites (half-geosynchronous orbit) is important to understand its effects on GPS signal strength and interference 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Mission Plan &amp; Modes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30775"/>
          </a:xfrm>
          <a:ln>
            <a:solidFill>
              <a:srgbClr val="FFFFFF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 b="1">
                <a:latin typeface="Corbel" charset="0"/>
                <a:ea typeface="MS PGothic" charset="0"/>
              </a:rPr>
              <a:t>Mission Plan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rbel" charset="0"/>
                <a:ea typeface="MS PGothic" charset="0"/>
              </a:rPr>
              <a:t>Day 0 	– P-POD deployment @ 300km (low for LEO)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rbel" charset="0"/>
                <a:ea typeface="MS PGothic" charset="0"/>
              </a:rPr>
              <a:t>Day 1-10 	– Passive attitude stabilization 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rbel" charset="0"/>
                <a:ea typeface="MS PGothic" charset="0"/>
              </a:rPr>
              <a:t>Day 11-30 	– Data collection and downlink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rbel" charset="0"/>
                <a:ea typeface="MS PGothic" charset="0"/>
              </a:rPr>
              <a:t>Day 31-44 	– Mission margin, additional data collection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rbel" charset="0"/>
                <a:ea typeface="MS PGothic" charset="0"/>
              </a:rPr>
              <a:t>Day 45	– De-orbit and EOL</a:t>
            </a:r>
          </a:p>
          <a:p>
            <a:pPr lvl="1">
              <a:lnSpc>
                <a:spcPct val="80000"/>
              </a:lnSpc>
            </a:pPr>
            <a:endParaRPr lang="en-US" sz="900">
              <a:latin typeface="Corbel" charset="0"/>
              <a:ea typeface="MS PGothic" charset="0"/>
            </a:endParaRPr>
          </a:p>
          <a:p>
            <a:pPr>
              <a:lnSpc>
                <a:spcPct val="80000"/>
              </a:lnSpc>
            </a:pPr>
            <a:r>
              <a:rPr lang="en-US" sz="2500" b="1">
                <a:latin typeface="Corbel" charset="0"/>
                <a:ea typeface="MS PGothic" charset="0"/>
              </a:rPr>
              <a:t>Mission Modes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rbel" charset="0"/>
                <a:ea typeface="MS PGothic" charset="0"/>
              </a:rPr>
              <a:t>Mode 1 – Deployment/power on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rbel" charset="0"/>
                <a:ea typeface="MS PGothic" charset="0"/>
              </a:rPr>
              <a:t>Mode 2 – Stabilization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rbel" charset="0"/>
                <a:ea typeface="MS PGothic" charset="0"/>
              </a:rPr>
              <a:t>Mode 3 – Magnetometer calibration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rbel" charset="0"/>
                <a:ea typeface="MS PGothic" charset="0"/>
              </a:rPr>
              <a:t>Mode 4 – Data collection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rbel" charset="0"/>
                <a:ea typeface="MS PGothic" charset="0"/>
              </a:rPr>
              <a:t>Mode 5 – Ground communication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rbel" charset="0"/>
                <a:ea typeface="MS PGothic" charset="0"/>
              </a:rPr>
              <a:t>Mode 6 – Conserve power/recharge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orbel" charset="0"/>
                <a:ea typeface="MS PGothic" charset="0"/>
              </a:rPr>
              <a:t>Mode 7 – Standby</a:t>
            </a:r>
          </a:p>
          <a:p>
            <a:pPr lvl="1">
              <a:lnSpc>
                <a:spcPct val="80000"/>
              </a:lnSpc>
            </a:pPr>
            <a:endParaRPr lang="en-US" sz="2200">
              <a:latin typeface="Corbel" charset="0"/>
              <a:ea typeface="MS PGothic" charset="0"/>
            </a:endParaRPr>
          </a:p>
          <a:p>
            <a:pPr lvl="1">
              <a:lnSpc>
                <a:spcPct val="80000"/>
              </a:lnSpc>
            </a:pPr>
            <a:endParaRPr lang="en-US" sz="2200">
              <a:latin typeface="Corbe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Mission Objectives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b="1">
                <a:latin typeface="Corbel" charset="0"/>
                <a:ea typeface="MS PGothic" charset="0"/>
              </a:rPr>
              <a:t>DC/PIP</a:t>
            </a:r>
          </a:p>
          <a:p>
            <a:pPr lvl="1"/>
            <a:r>
              <a:rPr lang="en-US">
                <a:latin typeface="Corbel" charset="0"/>
                <a:ea typeface="MS PGothic" charset="0"/>
              </a:rPr>
              <a:t>Probes</a:t>
            </a:r>
          </a:p>
          <a:p>
            <a:pPr lvl="2"/>
            <a:r>
              <a:rPr lang="en-US">
                <a:latin typeface="Corbel" charset="0"/>
                <a:ea typeface="MS PGothic" charset="0"/>
              </a:rPr>
              <a:t>Plasma Impedance Probe – Measures plasma frequency</a:t>
            </a:r>
          </a:p>
          <a:p>
            <a:pPr lvl="2"/>
            <a:r>
              <a:rPr lang="en-US">
                <a:latin typeface="Corbel" charset="0"/>
                <a:ea typeface="MS PGothic" charset="0"/>
              </a:rPr>
              <a:t>DC Probe – Measures electric current in the plasma (serves as a backup for the PIP)</a:t>
            </a:r>
          </a:p>
          <a:p>
            <a:pPr lvl="1"/>
            <a:r>
              <a:rPr lang="en-US">
                <a:latin typeface="Corbel" charset="0"/>
                <a:ea typeface="MS PGothic" charset="0"/>
              </a:rPr>
              <a:t>Distributed ionospheric science places the requirement that simultaneous measurements must be spaced 3m-10m apart </a:t>
            </a:r>
          </a:p>
          <a:p>
            <a:pPr lvl="1"/>
            <a:r>
              <a:rPr lang="en-US">
                <a:latin typeface="Corbel" charset="0"/>
                <a:ea typeface="MS PGothic" charset="0"/>
              </a:rPr>
              <a:t>Orbit allows for 11min of downlink time which corresponds to at least 1MB of data/day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Mission Objectives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b="1">
                <a:latin typeface="Corbel" charset="0"/>
                <a:ea typeface="MS PGothic" charset="0"/>
              </a:rPr>
              <a:t>GPS Scintillation </a:t>
            </a:r>
          </a:p>
          <a:p>
            <a:pPr lvl="1"/>
            <a:r>
              <a:rPr lang="en-US">
                <a:latin typeface="Corbel" charset="0"/>
                <a:ea typeface="MS PGothic" charset="0"/>
              </a:rPr>
              <a:t>Two GPS antennas are mounted on opposite sides as a 2x2cm patch</a:t>
            </a:r>
          </a:p>
          <a:p>
            <a:pPr lvl="1"/>
            <a:r>
              <a:rPr lang="en-US">
                <a:latin typeface="Corbel" charset="0"/>
                <a:ea typeface="MS PGothic" charset="0"/>
              </a:rPr>
              <a:t>A separation of 100m+ is needed to measure large structures in the ionosphere.  This distance also allows both CubeSats to downlink simultaneously, doubling the bandwidth of the DC/PIP experiment</a:t>
            </a:r>
          </a:p>
          <a:p>
            <a:pPr lvl="1"/>
            <a:r>
              <a:rPr lang="en-US">
                <a:latin typeface="Corbel" charset="0"/>
                <a:ea typeface="MS PGothic" charset="0"/>
              </a:rPr>
              <a:t>Orbit allows for 11m of downlink time which corresponds to at least 2MB of data/day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Systems Design 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1774825"/>
            <a:ext cx="8458200" cy="4625975"/>
          </a:xfrm>
          <a:ln>
            <a:solidFill>
              <a:srgbClr val="FFFFFF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>
                <a:latin typeface="Corbel" charset="0"/>
                <a:ea typeface="MS PGothic" charset="0"/>
              </a:rPr>
              <a:t>System Components (shared)</a:t>
            </a:r>
          </a:p>
          <a:p>
            <a:pPr lvl="1">
              <a:lnSpc>
                <a:spcPct val="80000"/>
              </a:lnSpc>
            </a:pPr>
            <a:r>
              <a:rPr lang="en-US" sz="2600" b="1">
                <a:latin typeface="Corbel" charset="0"/>
                <a:ea typeface="MS PGothic" charset="0"/>
              </a:rPr>
              <a:t>Structure</a:t>
            </a:r>
            <a:r>
              <a:rPr lang="en-US" sz="2600">
                <a:latin typeface="Corbel" charset="0"/>
                <a:ea typeface="MS PGothic" charset="0"/>
              </a:rPr>
              <a:t> – Housing and mounting hardware</a:t>
            </a:r>
          </a:p>
          <a:p>
            <a:pPr lvl="1">
              <a:lnSpc>
                <a:spcPct val="80000"/>
              </a:lnSpc>
            </a:pPr>
            <a:r>
              <a:rPr lang="en-US" sz="2600" b="1">
                <a:latin typeface="Corbel" charset="0"/>
                <a:ea typeface="MS PGothic" charset="0"/>
              </a:rPr>
              <a:t>Power System </a:t>
            </a:r>
            <a:r>
              <a:rPr lang="en-US" sz="2600">
                <a:latin typeface="Corbel" charset="0"/>
                <a:ea typeface="MS PGothic" charset="0"/>
              </a:rPr>
              <a:t>– Solar panels, batteries, charge control, conditioning, and supply</a:t>
            </a:r>
          </a:p>
          <a:p>
            <a:pPr lvl="1">
              <a:lnSpc>
                <a:spcPct val="80000"/>
              </a:lnSpc>
            </a:pPr>
            <a:r>
              <a:rPr lang="en-US" sz="2600" b="1">
                <a:latin typeface="Corbel" charset="0"/>
                <a:ea typeface="MS PGothic" charset="0"/>
              </a:rPr>
              <a:t>Communication System </a:t>
            </a:r>
            <a:r>
              <a:rPr lang="en-US" sz="2600">
                <a:latin typeface="Corbel" charset="0"/>
                <a:ea typeface="MS PGothic" charset="0"/>
              </a:rPr>
              <a:t>– Transceiver and antenna</a:t>
            </a:r>
          </a:p>
          <a:p>
            <a:pPr lvl="1">
              <a:lnSpc>
                <a:spcPct val="80000"/>
              </a:lnSpc>
            </a:pPr>
            <a:r>
              <a:rPr lang="en-US" sz="2600" b="1">
                <a:latin typeface="Corbel" charset="0"/>
                <a:ea typeface="MS PGothic" charset="0"/>
              </a:rPr>
              <a:t>Command/Data Handling (C&amp;DH) </a:t>
            </a:r>
            <a:r>
              <a:rPr lang="en-US" sz="2600">
                <a:latin typeface="Corbel" charset="0"/>
                <a:ea typeface="MS PGothic" charset="0"/>
              </a:rPr>
              <a:t>– Computer (storage, control processing and interfacing)</a:t>
            </a:r>
          </a:p>
          <a:p>
            <a:pPr lvl="1">
              <a:lnSpc>
                <a:spcPct val="80000"/>
              </a:lnSpc>
            </a:pPr>
            <a:r>
              <a:rPr lang="en-US" sz="2600" b="1">
                <a:latin typeface="Corbel" charset="0"/>
                <a:ea typeface="MS PGothic" charset="0"/>
              </a:rPr>
              <a:t>Magnetometer</a:t>
            </a:r>
            <a:r>
              <a:rPr lang="en-US" sz="2600">
                <a:latin typeface="Corbel" charset="0"/>
                <a:ea typeface="MS PGothic" charset="0"/>
              </a:rPr>
              <a:t> (3 axis) – Used to determine when the satellite is in the desired data-taking region</a:t>
            </a:r>
          </a:p>
          <a:p>
            <a:pPr lvl="1">
              <a:lnSpc>
                <a:spcPct val="80000"/>
              </a:lnSpc>
            </a:pPr>
            <a:r>
              <a:rPr lang="en-US" sz="2600" b="1">
                <a:latin typeface="Corbel" charset="0"/>
                <a:ea typeface="MS PGothic" charset="0"/>
              </a:rPr>
              <a:t>Attitude Control System (ACS) </a:t>
            </a:r>
            <a:r>
              <a:rPr lang="en-US" sz="2600">
                <a:latin typeface="Corbel" charset="0"/>
                <a:ea typeface="MS PGothic" charset="0"/>
              </a:rPr>
              <a:t>– Viscous liquid vibration dampers used to implement the gravity gradient stabilization technique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3761</TotalTime>
  <Words>1932</Words>
  <Application>Microsoft Office PowerPoint</Application>
  <PresentationFormat>On-screen Show (4:3)</PresentationFormat>
  <Paragraphs>255</Paragraphs>
  <Slides>38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Module</vt:lpstr>
      <vt:lpstr>CubeSat Research</vt:lpstr>
      <vt:lpstr>CubeSat Background</vt:lpstr>
      <vt:lpstr>CubeSat Background (cont)</vt:lpstr>
      <vt:lpstr>Motivation</vt:lpstr>
      <vt:lpstr>Introduction</vt:lpstr>
      <vt:lpstr>Mission Plan &amp; Modes</vt:lpstr>
      <vt:lpstr>Mission Objectives</vt:lpstr>
      <vt:lpstr>Mission Objectives</vt:lpstr>
      <vt:lpstr>Systems Design </vt:lpstr>
      <vt:lpstr>Systems Design – Structure</vt:lpstr>
      <vt:lpstr>Systems Design – Power</vt:lpstr>
      <vt:lpstr>Systems Design – Communication</vt:lpstr>
      <vt:lpstr>Systems Design – C&amp;DH</vt:lpstr>
      <vt:lpstr>Systems Design – Attitude Control</vt:lpstr>
      <vt:lpstr>Systems Design – Attitude Control</vt:lpstr>
      <vt:lpstr>Systems Design – Overview</vt:lpstr>
      <vt:lpstr>Prototyping</vt:lpstr>
      <vt:lpstr>Summary and Conclusion</vt:lpstr>
      <vt:lpstr>CubeSat Research</vt:lpstr>
      <vt:lpstr>Motivation</vt:lpstr>
      <vt:lpstr>Motivation</vt:lpstr>
      <vt:lpstr>The M3 project</vt:lpstr>
      <vt:lpstr>COVE payload board</vt:lpstr>
      <vt:lpstr>M3 Payloads</vt:lpstr>
      <vt:lpstr>M3 Payload</vt:lpstr>
      <vt:lpstr>Specifics of the M3</vt:lpstr>
      <vt:lpstr>M3 ADCS</vt:lpstr>
      <vt:lpstr>M3 Structures</vt:lpstr>
      <vt:lpstr>M3 EPS</vt:lpstr>
      <vt:lpstr>MSPI Algorithm Objectives</vt:lpstr>
      <vt:lpstr>MSPI OBP Algorithm</vt:lpstr>
      <vt:lpstr>MSPI OBP Algorithm </vt:lpstr>
      <vt:lpstr>MSPI OBP for M3</vt:lpstr>
      <vt:lpstr>COVE operational modes </vt:lpstr>
      <vt:lpstr>COVE Nominal Operations</vt:lpstr>
      <vt:lpstr>What’s next</vt:lpstr>
      <vt:lpstr>References other than paper</vt:lpstr>
      <vt:lpstr>Any Questions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 Application Options</dc:title>
  <dc:creator>Scott</dc:creator>
  <cp:lastModifiedBy>Scott Arnold</cp:lastModifiedBy>
  <cp:revision>224</cp:revision>
  <dcterms:created xsi:type="dcterms:W3CDTF">2011-05-25T20:16:58Z</dcterms:created>
  <dcterms:modified xsi:type="dcterms:W3CDTF">2011-10-18T15:50:32Z</dcterms:modified>
</cp:coreProperties>
</file>