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sldIdLst>
    <p:sldId id="256" r:id="rId2"/>
    <p:sldId id="262" r:id="rId3"/>
    <p:sldId id="259" r:id="rId4"/>
    <p:sldId id="263" r:id="rId5"/>
    <p:sldId id="257" r:id="rId6"/>
    <p:sldId id="258" r:id="rId7"/>
    <p:sldId id="260" r:id="rId8"/>
    <p:sldId id="261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6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6DDCB-0342-48EE-A48C-8FADA47D8D82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E60C5-3710-4BC4-8B80-E489D2C2DC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6266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E60C5-3710-4BC4-8B80-E489D2C2DC4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9166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280BDC5-5C02-4F07-AE25-18F2BFA48669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CD6C24-F02C-4071-AC7F-1C62FDB7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F7ED-DC5A-4D71-84AB-7B1D910C9E54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6C24-F02C-4071-AC7F-1C62FDB7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C38D4D-DC5D-4AD8-8A29-89B698F5C204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ECD6C24-F02C-4071-AC7F-1C62FDB7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4024-9F6B-4AC1-983A-EFA62B464592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CD6C24-F02C-4071-AC7F-1C62FDB7AC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4842B-238B-4827-911D-6395CFF2D108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ECD6C24-F02C-4071-AC7F-1C62FDB7AC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4DE3C98-B231-4532-8484-CD08D7B8A6D4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ECD6C24-F02C-4071-AC7F-1C62FDB7AC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6B74630-C9E9-4459-BAEA-612689072D24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ECD6C24-F02C-4071-AC7F-1C62FDB7AC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0643-0C9B-4A03-8C22-4AC9129A4D6C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CD6C24-F02C-4071-AC7F-1C62FDB7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C5BD-D8CD-4D5A-9DFA-47355B31C990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CD6C24-F02C-4071-AC7F-1C62FDB7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DB7AD-95F9-4012-B10C-296268DE320B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CD6C24-F02C-4071-AC7F-1C62FDB7AC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6CE222D-20A9-4BE5-A0A7-3B6A2A09D77E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ECD6C24-F02C-4071-AC7F-1C62FDB7AC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F3E690-7905-420F-8DCF-5E7742AF28D1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CD6C24-F02C-4071-AC7F-1C62FDB7A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Designing VM Schedulers for Embedded Real-Time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505200"/>
            <a:ext cx="6705600" cy="2286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Alejandro </a:t>
            </a:r>
            <a:r>
              <a:rPr lang="en-US" sz="2000" dirty="0" err="1" smtClean="0"/>
              <a:t>Masrur</a:t>
            </a:r>
            <a:r>
              <a:rPr lang="en-US" sz="2000" dirty="0" smtClean="0"/>
              <a:t>, Thomas </a:t>
            </a:r>
            <a:r>
              <a:rPr lang="en-US" sz="2000" dirty="0" err="1" smtClean="0"/>
              <a:t>Pfeuffer</a:t>
            </a:r>
            <a:r>
              <a:rPr lang="en-US" sz="2000" dirty="0" smtClean="0"/>
              <a:t>, Martin </a:t>
            </a:r>
            <a:r>
              <a:rPr lang="en-US" sz="2000" dirty="0" err="1" smtClean="0"/>
              <a:t>Geier</a:t>
            </a:r>
            <a:r>
              <a:rPr lang="en-US" sz="2000" dirty="0" smtClean="0"/>
              <a:t>, Sebastian </a:t>
            </a:r>
            <a:r>
              <a:rPr lang="en-US" sz="2000" dirty="0" err="1" smtClean="0"/>
              <a:t>Drössler</a:t>
            </a:r>
            <a:r>
              <a:rPr lang="en-US" sz="2000" dirty="0" smtClean="0"/>
              <a:t> </a:t>
            </a:r>
            <a:r>
              <a:rPr lang="en-US" sz="2000" dirty="0" smtClean="0"/>
              <a:t>and </a:t>
            </a:r>
            <a:r>
              <a:rPr lang="en-US" sz="2000" dirty="0" err="1" smtClean="0"/>
              <a:t>Samarjit</a:t>
            </a:r>
            <a:r>
              <a:rPr lang="en-US" sz="2000" dirty="0" smtClean="0"/>
              <a:t> </a:t>
            </a:r>
            <a:r>
              <a:rPr lang="en-US" sz="2000" dirty="0" err="1" smtClean="0"/>
              <a:t>Chakraborty</a:t>
            </a:r>
            <a:endParaRPr lang="en-US" sz="2000" dirty="0" smtClean="0"/>
          </a:p>
          <a:p>
            <a:r>
              <a:rPr lang="en-US" sz="2000" dirty="0" smtClean="0"/>
              <a:t>Institute for Real-Time Computer Systems, TU Munich, Germany</a:t>
            </a:r>
          </a:p>
          <a:p>
            <a:r>
              <a:rPr lang="en-US" sz="2000" dirty="0" err="1" smtClean="0"/>
              <a:t>Realia</a:t>
            </a:r>
            <a:r>
              <a:rPr lang="en-US" sz="2000" dirty="0" smtClean="0"/>
              <a:t> Tec GmbH, </a:t>
            </a:r>
            <a:r>
              <a:rPr lang="en-US" sz="2000" dirty="0" err="1" smtClean="0"/>
              <a:t>Garching</a:t>
            </a:r>
            <a:r>
              <a:rPr lang="en-US" sz="2000" dirty="0" smtClean="0"/>
              <a:t>, Germany</a:t>
            </a:r>
          </a:p>
          <a:p>
            <a:endParaRPr lang="en-US" sz="2000" dirty="0" smtClean="0"/>
          </a:p>
          <a:p>
            <a:r>
              <a:rPr lang="en-US" sz="2000" dirty="0" smtClean="0"/>
              <a:t>Presented by Steven </a:t>
            </a:r>
            <a:r>
              <a:rPr lang="en-US" sz="2000" dirty="0" err="1" smtClean="0"/>
              <a:t>Fingulin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6C24-F02C-4071-AC7F-1C62FDB7AC5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738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VMs with Lower Priority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Shortest deadline of any task in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l</a:t>
            </a:r>
            <a:r>
              <a:rPr lang="en-US" dirty="0" smtClean="0"/>
              <a:t> determines priority of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l</a:t>
            </a:r>
            <a:endParaRPr lang="en-US" baseline="-25000" dirty="0" smtClean="0"/>
          </a:p>
          <a:p>
            <a:r>
              <a:rPr lang="en-US" i="1" dirty="0" smtClean="0"/>
              <a:t>p</a:t>
            </a:r>
            <a:r>
              <a:rPr lang="en-US" i="1" baseline="-25000" dirty="0" smtClean="0"/>
              <a:t>l</a:t>
            </a:r>
            <a:r>
              <a:rPr lang="en-US" i="1" dirty="0" smtClean="0"/>
              <a:t> =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l,min</a:t>
            </a:r>
            <a:r>
              <a:rPr lang="en-US" i="1" dirty="0" smtClean="0"/>
              <a:t> +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l</a:t>
            </a:r>
            <a:r>
              <a:rPr lang="en-US" i="1" dirty="0" smtClean="0"/>
              <a:t> –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l</a:t>
            </a:r>
            <a:r>
              <a:rPr lang="en-US" dirty="0" smtClean="0"/>
              <a:t> : derived from combining equations 2 and 1</a:t>
            </a:r>
          </a:p>
          <a:p>
            <a:r>
              <a:rPr lang="en-US" dirty="0" smtClean="0"/>
              <a:t>Same equation as highest priority can be employed to solve for </a:t>
            </a:r>
            <a:r>
              <a:rPr lang="en-US" dirty="0" err="1" smtClean="0"/>
              <a:t>sl</a:t>
            </a:r>
            <a:endParaRPr lang="en-US" dirty="0" smtClean="0"/>
          </a:p>
          <a:p>
            <a:r>
              <a:rPr lang="en-US" dirty="0" smtClean="0"/>
              <a:t>By approximating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US" dirty="0" smtClean="0">
                <a:cs typeface="Times New Roman"/>
              </a:rPr>
              <a:t>(t), a faster method can be used that requires less iterations to solve (appendix slide)</a:t>
            </a:r>
          </a:p>
          <a:p>
            <a:r>
              <a:rPr lang="en-US" dirty="0" smtClean="0"/>
              <a:t>The complexity of calculating slice times is pseudo-polynomial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 Scheduler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9144000" cy="4801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4419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Electronic Stability Control (ESC)</a:t>
            </a:r>
          </a:p>
          <a:p>
            <a:pPr lvl="1"/>
            <a:r>
              <a:rPr lang="en-US" dirty="0" smtClean="0"/>
              <a:t>Improves steering by minimizing skidding and blocking</a:t>
            </a:r>
          </a:p>
          <a:p>
            <a:pPr lvl="1"/>
            <a:r>
              <a:rPr lang="en-US" dirty="0" smtClean="0"/>
              <a:t>Two real-time tasks: T1 and T2</a:t>
            </a:r>
          </a:p>
          <a:p>
            <a:r>
              <a:rPr lang="en-US" dirty="0" smtClean="0"/>
              <a:t>Engine Management (EM)</a:t>
            </a:r>
          </a:p>
          <a:p>
            <a:pPr lvl="1"/>
            <a:r>
              <a:rPr lang="en-US" dirty="0" smtClean="0"/>
              <a:t>Computes best ignition point after each revolution in the engine</a:t>
            </a:r>
          </a:p>
          <a:p>
            <a:pPr lvl="1"/>
            <a:r>
              <a:rPr lang="en-US" dirty="0" smtClean="0"/>
              <a:t>Three real-time tasks: T3, T4, T5</a:t>
            </a:r>
          </a:p>
          <a:p>
            <a:r>
              <a:rPr lang="en-US" dirty="0" err="1" smtClean="0"/>
              <a:t>Xen</a:t>
            </a:r>
            <a:r>
              <a:rPr lang="en-US" dirty="0" smtClean="0"/>
              <a:t> hypervisor used for scheduling</a:t>
            </a:r>
          </a:p>
          <a:p>
            <a:r>
              <a:rPr lang="en-US" dirty="0" smtClean="0"/>
              <a:t>Intel Core 2 Duo @ 2.16 GHz</a:t>
            </a:r>
          </a:p>
          <a:p>
            <a:pPr lvl="1"/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819400"/>
            <a:ext cx="3999474" cy="2800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Network Interface Controller (NIC) assigned to an unprivileged domain in </a:t>
            </a:r>
            <a:r>
              <a:rPr lang="en-US" dirty="0" err="1" smtClean="0"/>
              <a:t>Xen</a:t>
            </a:r>
            <a:r>
              <a:rPr lang="en-US" dirty="0" smtClean="0"/>
              <a:t> to interface VMs to communication network</a:t>
            </a:r>
          </a:p>
          <a:p>
            <a:r>
              <a:rPr lang="en-US" dirty="0" smtClean="0"/>
              <a:t>Sensors are connected to a bus with an Ethernet network listening via a gateway</a:t>
            </a:r>
          </a:p>
          <a:p>
            <a:r>
              <a:rPr lang="en-US" dirty="0" smtClean="0"/>
              <a:t>Design cases analyzed:</a:t>
            </a:r>
          </a:p>
          <a:p>
            <a:pPr lvl="1"/>
            <a:r>
              <a:rPr lang="en-US" dirty="0" smtClean="0"/>
              <a:t>Each real-time task has its own VM</a:t>
            </a:r>
          </a:p>
          <a:p>
            <a:pPr lvl="2"/>
            <a:r>
              <a:rPr lang="en-US" dirty="0" smtClean="0"/>
              <a:t>Inefficient due to memory overhead</a:t>
            </a:r>
          </a:p>
          <a:p>
            <a:pPr lvl="2"/>
            <a:r>
              <a:rPr lang="en-US" dirty="0" smtClean="0"/>
              <a:t>Higher utilization (more control over slice and period)</a:t>
            </a:r>
          </a:p>
          <a:p>
            <a:pPr lvl="1"/>
            <a:r>
              <a:rPr lang="en-US" dirty="0" smtClean="0"/>
              <a:t>Each application is run on a VM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Domain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Network domain exists between VMs and bus so it must be highest priority</a:t>
            </a:r>
          </a:p>
          <a:p>
            <a:pPr lvl="1"/>
            <a:r>
              <a:rPr lang="en-US" dirty="0" smtClean="0"/>
              <a:t>Has its own time slice and period,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N</a:t>
            </a:r>
            <a:r>
              <a:rPr lang="en-US" dirty="0" smtClean="0"/>
              <a:t> and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N</a:t>
            </a:r>
            <a:endParaRPr lang="en-US" i="1" baseline="-25000" dirty="0" smtClean="0"/>
          </a:p>
          <a:p>
            <a:r>
              <a:rPr lang="en-US" dirty="0" smtClean="0"/>
              <a:t>Number of packets limited by speed at which they are sent and number of tasks that can send them</a:t>
            </a:r>
          </a:p>
          <a:p>
            <a:pPr lvl="1"/>
            <a:r>
              <a:rPr lang="en-US" i="1" dirty="0" err="1" smtClean="0"/>
              <a:t>s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≥ n *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: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is worst-case processing time of a packet</a:t>
            </a:r>
          </a:p>
          <a:p>
            <a:pPr lvl="1"/>
            <a:r>
              <a:rPr lang="en-US" i="1" dirty="0" smtClean="0"/>
              <a:t>n=</a:t>
            </a:r>
            <a:r>
              <a:rPr lang="en-US" dirty="0" smtClean="0"/>
              <a:t>5 and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N</a:t>
            </a:r>
            <a:r>
              <a:rPr lang="en-US" dirty="0" smtClean="0"/>
              <a:t>=0.06ms therefore</a:t>
            </a:r>
            <a:r>
              <a:rPr lang="en-US" i="1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N</a:t>
            </a:r>
            <a:r>
              <a:rPr lang="en-US" dirty="0" smtClean="0"/>
              <a:t>=0.3ms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Domain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81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Worst-case response time used to determine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N</a:t>
            </a:r>
            <a:endParaRPr lang="en-US" i="1" baseline="-25000" dirty="0" smtClean="0"/>
          </a:p>
          <a:p>
            <a:pPr lvl="1"/>
            <a:r>
              <a:rPr lang="en-US" dirty="0" err="1" smtClean="0"/>
              <a:t>domN</a:t>
            </a:r>
            <a:r>
              <a:rPr lang="en-US" dirty="0" smtClean="0"/>
              <a:t> receives message and uses up its time slice</a:t>
            </a:r>
          </a:p>
          <a:p>
            <a:pPr lvl="1"/>
            <a:r>
              <a:rPr lang="en-US" dirty="0" smtClean="0"/>
              <a:t>Relays message to V</a:t>
            </a:r>
            <a:r>
              <a:rPr lang="en-US" baseline="-25000" dirty="0" smtClean="0"/>
              <a:t>1</a:t>
            </a:r>
            <a:r>
              <a:rPr lang="en-US" dirty="0" smtClean="0"/>
              <a:t> and must wait for response</a:t>
            </a:r>
          </a:p>
          <a:p>
            <a:pPr lvl="1"/>
            <a:r>
              <a:rPr lang="en-US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smtClean="0"/>
              <a:t> must be large enough that all tasks can process a packet</a:t>
            </a:r>
          </a:p>
          <a:p>
            <a:r>
              <a:rPr lang="en-US" i="1" dirty="0" err="1" smtClean="0"/>
              <a:t>p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= d</a:t>
            </a:r>
            <a:r>
              <a:rPr lang="en-US" i="1" baseline="-25000" dirty="0" smtClean="0"/>
              <a:t>1,min</a:t>
            </a:r>
            <a:r>
              <a:rPr lang="en-US" i="1" dirty="0" smtClean="0"/>
              <a:t>-s</a:t>
            </a:r>
            <a:r>
              <a:rPr lang="en-US" i="1" baseline="-25000" dirty="0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: since </a:t>
            </a:r>
            <a:r>
              <a:rPr lang="en-US" i="1" dirty="0" smtClean="0"/>
              <a:t>d</a:t>
            </a:r>
            <a:r>
              <a:rPr lang="en-US" i="1" baseline="-25000" dirty="0" smtClean="0"/>
              <a:t>1,min</a:t>
            </a:r>
            <a:r>
              <a:rPr lang="en-US" dirty="0" smtClean="0"/>
              <a:t>=2.5,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N</a:t>
            </a:r>
            <a:r>
              <a:rPr lang="en-US" dirty="0" smtClean="0"/>
              <a:t>=2.2ms</a:t>
            </a:r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3657600"/>
            <a:ext cx="5265103" cy="306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A (Task Domains):</a:t>
            </a:r>
          </a:p>
          <a:p>
            <a:pPr lvl="1"/>
            <a:r>
              <a:rPr lang="en-US" dirty="0" smtClean="0"/>
              <a:t>DM policy sets T1 as highest priority and T5 as lowest</a:t>
            </a:r>
          </a:p>
          <a:p>
            <a:pPr lvl="1"/>
            <a:r>
              <a:rPr lang="en-US" dirty="0" smtClean="0"/>
              <a:t>Period set to period of the task</a:t>
            </a:r>
          </a:p>
          <a:p>
            <a:pPr lvl="1"/>
            <a:r>
              <a:rPr lang="en-US" dirty="0" smtClean="0"/>
              <a:t>Slice set to execution time of the task</a:t>
            </a:r>
          </a:p>
          <a:p>
            <a:pPr lvl="1"/>
            <a:r>
              <a:rPr lang="en-US" dirty="0" smtClean="0"/>
              <a:t>System and schedule are feasible</a:t>
            </a:r>
          </a:p>
          <a:p>
            <a:r>
              <a:rPr lang="en-US" dirty="0" smtClean="0"/>
              <a:t>Case B (Application Domains):</a:t>
            </a:r>
          </a:p>
          <a:p>
            <a:pPr lvl="1"/>
            <a:r>
              <a:rPr lang="en-US" dirty="0" smtClean="0"/>
              <a:t>ESC tasks: T1 and T2 on one domain</a:t>
            </a:r>
          </a:p>
          <a:p>
            <a:pPr lvl="1"/>
            <a:r>
              <a:rPr lang="en-US" dirty="0" smtClean="0"/>
              <a:t>EM tasks: T3, T4, and T5 on separate domain</a:t>
            </a:r>
          </a:p>
          <a:p>
            <a:pPr lvl="1"/>
            <a:r>
              <a:rPr lang="en-US" dirty="0" smtClean="0"/>
              <a:t>Network and EM share one core, ESC gets the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Case B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Electronic Stability Control</a:t>
            </a:r>
          </a:p>
          <a:p>
            <a:pPr lvl="1"/>
            <a:r>
              <a:rPr lang="en-US" dirty="0" smtClean="0"/>
              <a:t>Period of ESC:</a:t>
            </a:r>
            <a:r>
              <a:rPr lang="en-US" i="1" dirty="0" smtClean="0"/>
              <a:t>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ESC</a:t>
            </a:r>
            <a:r>
              <a:rPr lang="en-US" dirty="0" smtClean="0"/>
              <a:t> = d1 = 2.5ms</a:t>
            </a:r>
          </a:p>
          <a:p>
            <a:pPr lvl="1"/>
            <a:r>
              <a:rPr lang="en-US" dirty="0" smtClean="0"/>
              <a:t>Time slice of ESC: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ESC</a:t>
            </a:r>
            <a:r>
              <a:rPr lang="en-US" dirty="0" smtClean="0"/>
              <a:t> ≥ e1 = 1ms</a:t>
            </a:r>
          </a:p>
          <a:p>
            <a:pPr lvl="1"/>
            <a:r>
              <a:rPr lang="en-US" dirty="0" smtClean="0"/>
              <a:t>Equation 5 and 10 applied to calculate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ESC</a:t>
            </a:r>
            <a:r>
              <a:rPr lang="en-US" dirty="0" smtClean="0"/>
              <a:t> so that it accounts for execution of T2</a:t>
            </a:r>
          </a:p>
          <a:p>
            <a:pPr lvl="1"/>
            <a:r>
              <a:rPr lang="en-US" i="1" dirty="0" err="1" smtClean="0"/>
              <a:t>s</a:t>
            </a:r>
            <a:r>
              <a:rPr lang="en-US" i="1" baseline="-25000" dirty="0" err="1" smtClean="0"/>
              <a:t>ESC</a:t>
            </a:r>
            <a:r>
              <a:rPr lang="en-US" dirty="0" smtClean="0"/>
              <a:t> = 1.5ms</a:t>
            </a:r>
          </a:p>
          <a:p>
            <a:r>
              <a:rPr lang="en-US" dirty="0" smtClean="0"/>
              <a:t>Engine Management</a:t>
            </a:r>
          </a:p>
          <a:p>
            <a:pPr lvl="1"/>
            <a:r>
              <a:rPr lang="en-US" dirty="0" smtClean="0"/>
              <a:t>Must share time with network VM so it is lower priority</a:t>
            </a:r>
          </a:p>
          <a:p>
            <a:pPr lvl="1"/>
            <a:r>
              <a:rPr lang="en-US" i="1" dirty="0" err="1" smtClean="0"/>
              <a:t>s</a:t>
            </a:r>
            <a:r>
              <a:rPr lang="en-US" i="1" baseline="-25000" dirty="0" err="1" smtClean="0"/>
              <a:t>EM</a:t>
            </a:r>
            <a:r>
              <a:rPr lang="en-US" dirty="0" smtClean="0"/>
              <a:t> = 3.85ms and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EM</a:t>
            </a:r>
            <a:r>
              <a:rPr lang="en-US" dirty="0" smtClean="0"/>
              <a:t> = 6.7ms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2130552" cy="4495800"/>
          </a:xfrm>
        </p:spPr>
        <p:txBody>
          <a:bodyPr/>
          <a:lstStyle/>
          <a:p>
            <a:r>
              <a:rPr lang="en-US" dirty="0" smtClean="0"/>
              <a:t>Remote PC simulates input</a:t>
            </a:r>
          </a:p>
          <a:p>
            <a:r>
              <a:rPr lang="en-US" dirty="0" smtClean="0"/>
              <a:t>20k packets sent for each point on curve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600200"/>
            <a:ext cx="3147800" cy="525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0603" y="1600200"/>
            <a:ext cx="3113397" cy="525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Conclusion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026152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For ESC tasks T1 and T2, no real difference between design A or B</a:t>
            </a:r>
          </a:p>
          <a:p>
            <a:pPr lvl="1"/>
            <a:r>
              <a:rPr lang="en-US" dirty="0" smtClean="0"/>
              <a:t>Can meet deadline up to 70 and 50% respectively</a:t>
            </a:r>
          </a:p>
          <a:p>
            <a:r>
              <a:rPr lang="en-US" dirty="0" smtClean="0"/>
              <a:t>EM task T3 always makes deadline</a:t>
            </a:r>
          </a:p>
          <a:p>
            <a:r>
              <a:rPr lang="en-US" dirty="0" smtClean="0"/>
              <a:t>EM task T4 makes deadline up to 65% higher priority tasks</a:t>
            </a:r>
          </a:p>
          <a:p>
            <a:r>
              <a:rPr lang="en-US" dirty="0" smtClean="0"/>
              <a:t>EM task T5 meets deadline up to 80%</a:t>
            </a:r>
          </a:p>
          <a:p>
            <a:pPr lvl="1"/>
            <a:r>
              <a:rPr lang="en-US" dirty="0" smtClean="0"/>
              <a:t>Design A is better for below 35%</a:t>
            </a:r>
          </a:p>
          <a:p>
            <a:r>
              <a:rPr lang="en-US" dirty="0" smtClean="0"/>
              <a:t>Presented method for real-time scheduler in VM systems</a:t>
            </a:r>
          </a:p>
          <a:p>
            <a:r>
              <a:rPr lang="en-US" dirty="0" smtClean="0"/>
              <a:t>Compared case of task-dedicated VMs vs. application-dedicated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41817" y="2362200"/>
            <a:ext cx="3602183" cy="2957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1905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embedded systems, many applications may exist in the same system</a:t>
            </a:r>
          </a:p>
          <a:p>
            <a:pPr lvl="1"/>
            <a:r>
              <a:rPr lang="en-US" dirty="0" smtClean="0"/>
              <a:t>In automotive industry, many Electronic Control Units (ECUs) to control each application</a:t>
            </a:r>
          </a:p>
          <a:p>
            <a:pPr lvl="1"/>
            <a:r>
              <a:rPr lang="en-US" dirty="0" smtClean="0"/>
              <a:t>Increases cost and may have redundant hardware that is underutilized</a:t>
            </a:r>
          </a:p>
          <a:p>
            <a:pPr lvl="1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3352800"/>
            <a:ext cx="4076700" cy="27831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3048000"/>
            <a:ext cx="4419600" cy="36576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Virtual </a:t>
            </a:r>
            <a:r>
              <a:rPr lang="en-US" sz="2900" dirty="0" smtClean="0"/>
              <a:t>machines provide isolation between separate applications </a:t>
            </a:r>
          </a:p>
          <a:p>
            <a:pPr marL="777240" lvl="1" indent="-320040">
              <a:spcBef>
                <a:spcPts val="700"/>
              </a:spcBef>
              <a:buClr>
                <a:schemeClr val="accent1"/>
              </a:buClr>
              <a:buSzPct val="60000"/>
              <a:buFont typeface="Wingdings"/>
              <a:buChar char=""/>
            </a:pPr>
            <a:r>
              <a:rPr lang="en-US" sz="2600" dirty="0" smtClean="0"/>
              <a:t>If one program crashes, it won’t affect others</a:t>
            </a:r>
          </a:p>
          <a:p>
            <a:pPr marL="777240" lvl="1" indent="-320040">
              <a:spcBef>
                <a:spcPts val="700"/>
              </a:spcBef>
              <a:buClr>
                <a:schemeClr val="accent1"/>
              </a:buClr>
              <a:buSzPct val="60000"/>
              <a:buFont typeface="Wingdings"/>
              <a:buChar char=""/>
            </a:pPr>
            <a:r>
              <a:rPr lang="en-US" sz="2600" dirty="0" smtClean="0"/>
              <a:t>More critical applications such as airbag deployment and anti-lock brakes can be separated from radio or A/C systems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 smtClean="0"/>
              <a:t>Every operation must go through the VMM or hypervisor before executing on hardware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indent="-274320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00200"/>
            <a:ext cx="7296150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Scheduling on VM requires hierarchical scheduling</a:t>
            </a:r>
          </a:p>
          <a:p>
            <a:pPr lvl="1"/>
            <a:r>
              <a:rPr lang="en-US" dirty="0" smtClean="0"/>
              <a:t>VMs must be scheduled onto processors at VMM level</a:t>
            </a:r>
          </a:p>
          <a:p>
            <a:pPr lvl="1"/>
            <a:r>
              <a:rPr lang="en-US" dirty="0" smtClean="0"/>
              <a:t>Tasks must be scheduled inside of each VM</a:t>
            </a:r>
            <a:endParaRPr lang="en-US" dirty="0" smtClean="0"/>
          </a:p>
          <a:p>
            <a:r>
              <a:rPr lang="en-US" dirty="0" smtClean="0"/>
              <a:t>Deadline-monotonic </a:t>
            </a:r>
            <a:r>
              <a:rPr lang="en-US" dirty="0" smtClean="0"/>
              <a:t>(DM) scheduling – tasks are assigned priorities based on their deadlines</a:t>
            </a:r>
          </a:p>
          <a:p>
            <a:r>
              <a:rPr lang="en-US" dirty="0" smtClean="0"/>
              <a:t>Rate-monotonic (RM) scheduling – shorter jobs have higher priority</a:t>
            </a:r>
          </a:p>
          <a:p>
            <a:r>
              <a:rPr lang="en-US" dirty="0" smtClean="0"/>
              <a:t>Tasks on VMs are scheduled with DM</a:t>
            </a:r>
          </a:p>
          <a:p>
            <a:r>
              <a:rPr lang="en-US" dirty="0" smtClean="0"/>
              <a:t>VMs on the VMM are scheduled with 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964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Analysis of hierarchical scheduling by Deng and Liu using Earliest Deadline First (EDF)</a:t>
            </a:r>
          </a:p>
          <a:p>
            <a:r>
              <a:rPr lang="en-US" dirty="0" err="1" smtClean="0"/>
              <a:t>Kuo</a:t>
            </a:r>
            <a:r>
              <a:rPr lang="en-US" dirty="0" smtClean="0"/>
              <a:t> and Li performed similar analysis with RM and EDF</a:t>
            </a:r>
          </a:p>
          <a:p>
            <a:pPr lvl="1"/>
            <a:r>
              <a:rPr lang="en-US" dirty="0" smtClean="0"/>
              <a:t>Stricter assumption of periods equal to deadlines</a:t>
            </a:r>
          </a:p>
          <a:p>
            <a:r>
              <a:rPr lang="en-US" dirty="0" err="1" smtClean="0"/>
              <a:t>PShED</a:t>
            </a:r>
            <a:r>
              <a:rPr lang="en-US" dirty="0" smtClean="0"/>
              <a:t> framework allows servers to update their priority according to deadline of current task</a:t>
            </a:r>
          </a:p>
          <a:p>
            <a:r>
              <a:rPr lang="en-US" dirty="0" smtClean="0"/>
              <a:t>Shin and Lee present VM scheduling with periodic fixed CPU times for each VM</a:t>
            </a:r>
          </a:p>
          <a:p>
            <a:r>
              <a:rPr lang="en-US" dirty="0" smtClean="0"/>
              <a:t>VM literature mainly analyzes performance and fairness of scheduling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and Notation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T</a:t>
            </a:r>
            <a:r>
              <a:rPr lang="en-US" dirty="0" smtClean="0"/>
              <a:t> denotes a set of sporadic independent tasks</a:t>
            </a:r>
          </a:p>
          <a:p>
            <a:r>
              <a:rPr lang="en-US" dirty="0" smtClean="0"/>
              <a:t>Task </a:t>
            </a:r>
            <a:r>
              <a:rPr lang="en-US" i="1" dirty="0" smtClean="0"/>
              <a:t>T</a:t>
            </a:r>
            <a:r>
              <a:rPr lang="en-US" i="1" baseline="-25000" dirty="0" smtClean="0"/>
              <a:t>i</a:t>
            </a:r>
            <a:r>
              <a:rPr lang="en-US" dirty="0" smtClean="0"/>
              <a:t> has deadline </a:t>
            </a:r>
            <a:r>
              <a:rPr lang="en-US" i="1" dirty="0" smtClean="0"/>
              <a:t>d</a:t>
            </a:r>
            <a:r>
              <a:rPr lang="en-US" i="1" baseline="-25000" dirty="0" smtClean="0"/>
              <a:t>i</a:t>
            </a:r>
            <a:r>
              <a:rPr lang="en-US" dirty="0" smtClean="0"/>
              <a:t>, worst case execution time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i</a:t>
            </a:r>
            <a:r>
              <a:rPr lang="en-US" dirty="0" smtClean="0"/>
              <a:t> and minimum inter-release time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V</a:t>
            </a:r>
            <a:r>
              <a:rPr lang="en-US" dirty="0" smtClean="0"/>
              <a:t> denotes the set of all VMs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l</a:t>
            </a:r>
            <a:r>
              <a:rPr lang="en-US" dirty="0" smtClean="0"/>
              <a:t> in the system</a:t>
            </a:r>
          </a:p>
          <a:p>
            <a:pPr lvl="1"/>
            <a:r>
              <a:rPr lang="en-US" dirty="0" smtClean="0"/>
              <a:t>Each VM has a time slice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l</a:t>
            </a:r>
            <a:r>
              <a:rPr lang="en-US" dirty="0" smtClean="0"/>
              <a:t> and a period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l</a:t>
            </a:r>
            <a:endParaRPr lang="en-US" i="1" baseline="-25000" dirty="0" smtClean="0"/>
          </a:p>
          <a:p>
            <a:r>
              <a:rPr lang="en-US" dirty="0" smtClean="0"/>
              <a:t>Tasks and VMs are sorted by priority(</a:t>
            </a:r>
            <a:r>
              <a:rPr lang="en-US" i="1" dirty="0" smtClean="0"/>
              <a:t>T</a:t>
            </a:r>
            <a:r>
              <a:rPr lang="en-US" i="1" baseline="-25000" dirty="0" smtClean="0"/>
              <a:t>i</a:t>
            </a:r>
            <a:r>
              <a:rPr lang="en-US" dirty="0" smtClean="0"/>
              <a:t> has higher priority than </a:t>
            </a:r>
            <a:r>
              <a:rPr lang="en-US" i="1" dirty="0" smtClean="0"/>
              <a:t>T</a:t>
            </a:r>
            <a:r>
              <a:rPr lang="en-US" i="1" baseline="-25000" dirty="0" smtClean="0"/>
              <a:t>i+1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71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a 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3048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Execution length – largest time interval that it takes a VM to execute a single time slice</a:t>
            </a:r>
          </a:p>
          <a:p>
            <a:r>
              <a:rPr lang="en-US" dirty="0" smtClean="0"/>
              <a:t>Assume that scheduling all VMs is feasible</a:t>
            </a:r>
          </a:p>
          <a:p>
            <a:pPr lvl="1"/>
            <a:r>
              <a:rPr lang="en-US" i="1" dirty="0" err="1" smtClean="0"/>
              <a:t>V</a:t>
            </a:r>
            <a:r>
              <a:rPr lang="en-US" i="1" baseline="-25000" dirty="0" err="1" smtClean="0"/>
              <a:t>l</a:t>
            </a:r>
            <a:r>
              <a:rPr lang="en-US" dirty="0" smtClean="0"/>
              <a:t> can first finish executing </a:t>
            </a:r>
            <a:r>
              <a:rPr lang="en-US" dirty="0" err="1" smtClean="0"/>
              <a:t>sl</a:t>
            </a:r>
            <a:r>
              <a:rPr lang="en-US" dirty="0" smtClean="0"/>
              <a:t> time units as early as possible</a:t>
            </a:r>
          </a:p>
          <a:p>
            <a:pPr lvl="1"/>
            <a:r>
              <a:rPr lang="en-US" dirty="0" smtClean="0"/>
              <a:t>All higher priority VMs are then released together with the next execution of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l</a:t>
            </a:r>
            <a:endParaRPr lang="en-US" i="1" baseline="-25000" dirty="0" smtClean="0"/>
          </a:p>
          <a:p>
            <a:r>
              <a:rPr lang="en-US" dirty="0" smtClean="0"/>
              <a:t>These assumptions follow that the VM’s schedule time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l</a:t>
            </a:r>
            <a:r>
              <a:rPr lang="en-US" dirty="0" smtClean="0"/>
              <a:t> must be greater than the worst case execution time of the task associated with the smallest deadline: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l</a:t>
            </a:r>
            <a:r>
              <a:rPr lang="en-US" dirty="0" smtClean="0"/>
              <a:t> ≥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l,min</a:t>
            </a:r>
            <a:endParaRPr lang="en-US" i="1" baseline="-25000" dirty="0" smtClean="0"/>
          </a:p>
          <a:p>
            <a:endParaRPr lang="en-US" i="1" baseline="-25000" dirty="0" smtClean="0"/>
          </a:p>
          <a:p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28600" y="4500143"/>
            <a:ext cx="8534400" cy="2186406"/>
            <a:chOff x="228600" y="4500143"/>
            <a:chExt cx="8534400" cy="218640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4500143"/>
              <a:ext cx="4648199" cy="21864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5" name="Group 4"/>
            <p:cNvGrpSpPr/>
            <p:nvPr/>
          </p:nvGrpSpPr>
          <p:grpSpPr>
            <a:xfrm>
              <a:off x="5098742" y="5789164"/>
              <a:ext cx="3619500" cy="748129"/>
              <a:chOff x="5181600" y="4038600"/>
              <a:chExt cx="3619500" cy="748129"/>
            </a:xfrm>
          </p:grpSpPr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81600" y="4038600"/>
                <a:ext cx="3619500" cy="4095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5181600" y="4448175"/>
                <a:ext cx="36195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i="1" dirty="0" err="1" smtClean="0"/>
                  <a:t>V</a:t>
                </a:r>
                <a:r>
                  <a:rPr lang="en-US" sz="1600" i="1" baseline="-25000" dirty="0" err="1" smtClean="0"/>
                  <a:t>l</a:t>
                </a:r>
                <a:r>
                  <a:rPr lang="en-US" sz="1600" dirty="0" err="1" smtClean="0"/>
                  <a:t>’s</a:t>
                </a:r>
                <a:r>
                  <a:rPr lang="en-US" sz="1600" dirty="0" smtClean="0"/>
                  <a:t> execution length</a:t>
                </a:r>
                <a:endParaRPr lang="en-US" sz="16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5098742" y="4572000"/>
              <a:ext cx="3664258" cy="1033146"/>
              <a:chOff x="5098742" y="4572000"/>
              <a:chExt cx="3664258" cy="1033146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05400" y="4572000"/>
                <a:ext cx="3657600" cy="6945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5098742" y="5266592"/>
                <a:ext cx="366425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Worst-case response time for </a:t>
                </a:r>
                <a:r>
                  <a:rPr lang="en-US" sz="1600" dirty="0" err="1" smtClean="0"/>
                  <a:t>V</a:t>
                </a:r>
                <a:r>
                  <a:rPr lang="en-US" sz="1600" baseline="-25000" dirty="0" err="1" smtClean="0"/>
                  <a:t>l</a:t>
                </a:r>
                <a:endParaRPr lang="en-US" sz="16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75589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on a 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35051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application (composed of several real-time tasks) should run on its own VM</a:t>
            </a:r>
          </a:p>
          <a:p>
            <a:r>
              <a:rPr lang="en-US" dirty="0" smtClean="0"/>
              <a:t>All of the tasks in a VM can run on the same </a:t>
            </a:r>
            <a:r>
              <a:rPr lang="en-US" dirty="0" smtClean="0"/>
              <a:t>processor</a:t>
            </a:r>
          </a:p>
          <a:p>
            <a:pPr lvl="1"/>
            <a:r>
              <a:rPr lang="en-US" dirty="0" smtClean="0"/>
              <a:t>If only one VM allocated to a processor, then the tasks can be scheduled if</a:t>
            </a:r>
            <a:r>
              <a:rPr lang="en-US" i="1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l</a:t>
            </a:r>
            <a:r>
              <a:rPr lang="en-US" i="1" dirty="0" smtClean="0"/>
              <a:t> </a:t>
            </a:r>
            <a:r>
              <a:rPr lang="en-US" dirty="0" smtClean="0"/>
              <a:t>≤ </a:t>
            </a:r>
            <a:r>
              <a:rPr lang="en-US" i="1" dirty="0" smtClean="0"/>
              <a:t>p</a:t>
            </a:r>
            <a:r>
              <a:rPr lang="en-US" i="1" baseline="-25000" dirty="0" smtClean="0"/>
              <a:t>l</a:t>
            </a:r>
            <a:endParaRPr lang="en-US" i="1" baseline="-25000" dirty="0" smtClean="0"/>
          </a:p>
          <a:p>
            <a:r>
              <a:rPr lang="en-US" dirty="0" smtClean="0"/>
              <a:t>If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i</a:t>
            </a:r>
            <a:r>
              <a:rPr lang="en-US" dirty="0" smtClean="0"/>
              <a:t> ≤ </a:t>
            </a:r>
            <a:r>
              <a:rPr lang="en-US" i="1" dirty="0" smtClean="0"/>
              <a:t>d</a:t>
            </a:r>
            <a:r>
              <a:rPr lang="en-US" i="1" baseline="-25000" dirty="0" smtClean="0"/>
              <a:t>i</a:t>
            </a:r>
            <a:r>
              <a:rPr lang="en-US" dirty="0" smtClean="0"/>
              <a:t>, then the tasks are able to be </a:t>
            </a:r>
            <a:r>
              <a:rPr lang="en-US" dirty="0" smtClean="0"/>
              <a:t>scheduled and will meet deadlines</a:t>
            </a:r>
            <a:endParaRPr lang="en-US" dirty="0" smtClean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514600" y="5334000"/>
            <a:ext cx="4445620" cy="1268506"/>
            <a:chOff x="5029200" y="3661098"/>
            <a:chExt cx="4445620" cy="1268506"/>
          </a:xfrm>
        </p:grpSpPr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3661098"/>
              <a:ext cx="4445620" cy="92995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5029200" y="4591050"/>
              <a:ext cx="42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Worst-case execution demand of a task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53191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Guarantee of Task Meeting </a:t>
            </a:r>
            <a:br>
              <a:rPr lang="en-US" dirty="0" smtClean="0"/>
            </a:br>
            <a:r>
              <a:rPr lang="en-US" dirty="0" smtClean="0"/>
              <a:t>Worst-Case Deadline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4114800"/>
            <a:ext cx="3505200" cy="2743200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 err="1" smtClean="0"/>
              <a:t>k</a:t>
            </a:r>
            <a:r>
              <a:rPr lang="en-US" i="1" baseline="-25000" dirty="0" err="1" smtClean="0"/>
              <a:t>l,i</a:t>
            </a:r>
            <a:r>
              <a:rPr lang="en-US" dirty="0" smtClean="0"/>
              <a:t> is number of complete periods that pass between when a task can start and its deadline</a:t>
            </a:r>
          </a:p>
          <a:p>
            <a:r>
              <a:rPr lang="en-US" i="1" dirty="0" smtClean="0"/>
              <a:t>min(s</a:t>
            </a:r>
            <a:r>
              <a:rPr lang="en-US" i="1" baseline="-25000" dirty="0" smtClean="0"/>
              <a:t>1</a:t>
            </a:r>
            <a:r>
              <a:rPr lang="en-US" i="1" dirty="0" smtClean="0"/>
              <a:t>, </a:t>
            </a:r>
            <a:r>
              <a:rPr lang="el-GR" i="1" dirty="0" smtClean="0">
                <a:latin typeface="Times New Roman"/>
                <a:cs typeface="Times New Roman"/>
              </a:rPr>
              <a:t>α</a:t>
            </a:r>
            <a:r>
              <a:rPr lang="en-US" i="1" dirty="0" smtClean="0">
                <a:cs typeface="Times New Roman"/>
              </a:rPr>
              <a:t>(</a:t>
            </a:r>
            <a:r>
              <a:rPr lang="en-US" i="1" dirty="0" err="1" smtClean="0">
                <a:cs typeface="Times New Roman"/>
              </a:rPr>
              <a:t>t</a:t>
            </a:r>
            <a:r>
              <a:rPr lang="en-US" i="1" baseline="-25000" dirty="0" err="1" smtClean="0">
                <a:cs typeface="Times New Roman"/>
              </a:rPr>
              <a:t>i</a:t>
            </a:r>
            <a:r>
              <a:rPr lang="en-US" i="1" dirty="0" err="1" smtClean="0">
                <a:cs typeface="Times New Roman"/>
              </a:rPr>
              <a:t>-k</a:t>
            </a:r>
            <a:r>
              <a:rPr lang="en-US" i="1" baseline="-25000" dirty="0" err="1" smtClean="0">
                <a:cs typeface="Times New Roman"/>
              </a:rPr>
              <a:t>l,i</a:t>
            </a:r>
            <a:r>
              <a:rPr lang="en-US" i="1" dirty="0" smtClean="0">
                <a:cs typeface="Times New Roman"/>
              </a:rPr>
              <a:t>*p</a:t>
            </a:r>
            <a:r>
              <a:rPr lang="en-US" i="1" baseline="-25000" dirty="0" smtClean="0">
                <a:cs typeface="Times New Roman"/>
              </a:rPr>
              <a:t>l</a:t>
            </a:r>
            <a:r>
              <a:rPr lang="en-US" i="1" dirty="0" smtClean="0">
                <a:cs typeface="Times New Roman"/>
              </a:rPr>
              <a:t>) </a:t>
            </a:r>
            <a:r>
              <a:rPr lang="en-US" dirty="0" smtClean="0">
                <a:cs typeface="Times New Roman"/>
              </a:rPr>
              <a:t>function is time in last period of deadline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399" y="1600200"/>
            <a:ext cx="8795379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4191000"/>
            <a:ext cx="5257800" cy="24833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7239000" y="3352800"/>
            <a:ext cx="533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696200" y="34290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/>
              <a:t>w</a:t>
            </a:r>
            <a:r>
              <a:rPr lang="en-US" sz="2800" i="1" baseline="-25000" dirty="0" err="1" smtClean="0"/>
              <a:t>i</a:t>
            </a:r>
            <a:endParaRPr lang="en-US" sz="2800" i="1" baseline="-25000" dirty="0"/>
          </a:p>
        </p:txBody>
      </p:sp>
    </p:spTree>
    <p:extLst>
      <p:ext uri="{BB962C8B-B14F-4D97-AF65-F5344CB8AC3E}">
        <p14:creationId xmlns:p14="http://schemas.microsoft.com/office/powerpoint/2010/main" xmlns="" val="160564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of Highest-Priority</a:t>
            </a:r>
            <a:br>
              <a:rPr lang="en-US" dirty="0" smtClean="0"/>
            </a:br>
            <a:r>
              <a:rPr lang="en-US" dirty="0" smtClean="0"/>
              <a:t> VM Scheduler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CD6C24-F02C-4071-AC7F-1C62FDB7AC5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VMs are scheduled under RM, so period determines priority of each VM</a:t>
            </a:r>
          </a:p>
          <a:p>
            <a:r>
              <a:rPr lang="en-US" dirty="0" smtClean="0"/>
              <a:t>Highest priority VM is 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dirty="0" smtClean="0"/>
              <a:t> with minimum deadline </a:t>
            </a:r>
            <a:r>
              <a:rPr lang="en-US" i="1" dirty="0" smtClean="0"/>
              <a:t>d</a:t>
            </a:r>
            <a:r>
              <a:rPr lang="en-US" i="1" baseline="-25000" dirty="0" smtClean="0"/>
              <a:t>1</a:t>
            </a:r>
            <a:r>
              <a:rPr lang="en-US" i="1" dirty="0" smtClean="0"/>
              <a:t>=p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and worst case response </a:t>
            </a:r>
            <a:r>
              <a:rPr lang="en-US" i="1" dirty="0" smtClean="0"/>
              <a:t>s</a:t>
            </a:r>
            <a:r>
              <a:rPr lang="en-US" i="1" baseline="-25000" dirty="0" smtClean="0"/>
              <a:t>1</a:t>
            </a:r>
          </a:p>
          <a:p>
            <a:r>
              <a:rPr lang="en-US" dirty="0" err="1" smtClean="0"/>
              <a:t>Eq</a:t>
            </a:r>
            <a:r>
              <a:rPr lang="en-US" dirty="0" smtClean="0"/>
              <a:t> 9 is used to find </a:t>
            </a:r>
            <a:r>
              <a:rPr lang="en-US" i="1" dirty="0" smtClean="0"/>
              <a:t>s</a:t>
            </a:r>
            <a:r>
              <a:rPr lang="en-US" i="1" baseline="-25000" dirty="0" smtClean="0"/>
              <a:t>1</a:t>
            </a:r>
            <a:r>
              <a:rPr lang="en-US" dirty="0" smtClean="0"/>
              <a:t> that enables scheduling of 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</a:p>
          <a:p>
            <a:r>
              <a:rPr lang="en-US" dirty="0" err="1" smtClean="0"/>
              <a:t>Eq</a:t>
            </a:r>
            <a:r>
              <a:rPr lang="en-US" dirty="0" smtClean="0"/>
              <a:t> 10 is derived by setting </a:t>
            </a:r>
            <a:r>
              <a:rPr lang="en-US" i="1" dirty="0" smtClean="0"/>
              <a:t>min(s</a:t>
            </a:r>
            <a:r>
              <a:rPr lang="en-US" i="1" baseline="-25000" dirty="0" smtClean="0"/>
              <a:t>1</a:t>
            </a:r>
            <a:r>
              <a:rPr lang="en-US" i="1" dirty="0" smtClean="0"/>
              <a:t>,t</a:t>
            </a:r>
            <a:r>
              <a:rPr lang="en-US" i="1" baseline="-25000" dirty="0" smtClean="0"/>
              <a:t>1</a:t>
            </a:r>
            <a:r>
              <a:rPr lang="en-US" i="1" dirty="0" smtClean="0"/>
              <a:t>-k</a:t>
            </a:r>
            <a:r>
              <a:rPr lang="en-US" i="1" baseline="-25000" dirty="0" smtClean="0"/>
              <a:t>1,i</a:t>
            </a:r>
            <a:r>
              <a:rPr lang="en-US" i="1" dirty="0" smtClean="0"/>
              <a:t>*p</a:t>
            </a:r>
            <a:r>
              <a:rPr lang="en-US" i="1" baseline="-25000" dirty="0" smtClean="0"/>
              <a:t>1</a:t>
            </a:r>
            <a:r>
              <a:rPr lang="en-US" i="1" dirty="0" smtClean="0"/>
              <a:t>)</a:t>
            </a:r>
            <a:r>
              <a:rPr lang="en-US" dirty="0" smtClean="0"/>
              <a:t> to 0 and substituting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-(p</a:t>
            </a:r>
            <a:r>
              <a:rPr lang="en-US" i="1" baseline="-25000" dirty="0" smtClean="0"/>
              <a:t>1</a:t>
            </a:r>
            <a:r>
              <a:rPr lang="en-US" i="1" dirty="0" smtClean="0"/>
              <a:t>-s</a:t>
            </a:r>
            <a:r>
              <a:rPr lang="en-US" i="1" baseline="-25000" dirty="0" smtClean="0"/>
              <a:t>1</a:t>
            </a:r>
            <a:r>
              <a:rPr lang="en-US" i="1" dirty="0" smtClean="0"/>
              <a:t>)/p</a:t>
            </a:r>
            <a:r>
              <a:rPr lang="en-US" i="1" baseline="-25000" dirty="0" smtClean="0"/>
              <a:t>1</a:t>
            </a:r>
            <a:r>
              <a:rPr lang="en-US" dirty="0" smtClean="0"/>
              <a:t> for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endParaRPr lang="en-US" i="1" baseline="-25000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s</a:t>
            </a:r>
            <a:r>
              <a:rPr lang="en-US" i="1" baseline="-25000" dirty="0" smtClean="0"/>
              <a:t>1</a:t>
            </a:r>
            <a:r>
              <a:rPr lang="en-US" dirty="0" smtClean="0"/>
              <a:t> must be smaller than</a:t>
            </a:r>
            <a:r>
              <a:rPr lang="en-US" i="1" dirty="0" smtClean="0"/>
              <a:t> p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</a:p>
          <a:p>
            <a:endParaRPr lang="en-US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541879"/>
            <a:ext cx="6148388" cy="6195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5303879"/>
            <a:ext cx="6419850" cy="5635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799</TotalTime>
  <Words>1157</Words>
  <Application>Microsoft Office PowerPoint</Application>
  <PresentationFormat>On-screen Show (4:3)</PresentationFormat>
  <Paragraphs>152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Median</vt:lpstr>
      <vt:lpstr>Designing VM Schedulers for Embedded Real-Time Applications</vt:lpstr>
      <vt:lpstr>Introduction</vt:lpstr>
      <vt:lpstr>Introduction</vt:lpstr>
      <vt:lpstr>Related Work</vt:lpstr>
      <vt:lpstr>Models and Notation</vt:lpstr>
      <vt:lpstr>Requirements for a VM</vt:lpstr>
      <vt:lpstr>Scheduling on a VM</vt:lpstr>
      <vt:lpstr>Guarantee of Task Meeting  Worst-Case Deadline</vt:lpstr>
      <vt:lpstr>Design of Highest-Priority  VM Scheduler</vt:lpstr>
      <vt:lpstr>VMs with Lower Priority</vt:lpstr>
      <vt:lpstr>VM Scheduler</vt:lpstr>
      <vt:lpstr>Case Study</vt:lpstr>
      <vt:lpstr>Case Study</vt:lpstr>
      <vt:lpstr>Network Domain</vt:lpstr>
      <vt:lpstr>Network Domain</vt:lpstr>
      <vt:lpstr>Design Cases</vt:lpstr>
      <vt:lpstr>Design Case B</vt:lpstr>
      <vt:lpstr>Results</vt:lpstr>
      <vt:lpstr>Results and Conclusion</vt:lpstr>
      <vt:lpstr>Appendix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</dc:creator>
  <cp:lastModifiedBy>Steven</cp:lastModifiedBy>
  <cp:revision>61</cp:revision>
  <dcterms:created xsi:type="dcterms:W3CDTF">2011-10-19T20:44:39Z</dcterms:created>
  <dcterms:modified xsi:type="dcterms:W3CDTF">2011-10-20T10:47:42Z</dcterms:modified>
</cp:coreProperties>
</file>