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64" r:id="rId11"/>
    <p:sldId id="266" r:id="rId12"/>
    <p:sldId id="265" r:id="rId13"/>
    <p:sldId id="270" r:id="rId14"/>
    <p:sldId id="269" r:id="rId15"/>
    <p:sldId id="271" r:id="rId16"/>
    <p:sldId id="272" r:id="rId17"/>
    <p:sldId id="273" r:id="rId18"/>
    <p:sldId id="267" r:id="rId19"/>
    <p:sldId id="268" r:id="rId20"/>
    <p:sldId id="274" r:id="rId21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rbe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rbe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rbe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rbel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61" autoAdjust="0"/>
  </p:normalViewPr>
  <p:slideViewPr>
    <p:cSldViewPr>
      <p:cViewPr varScale="1">
        <p:scale>
          <a:sx n="88" d="100"/>
          <a:sy n="88" d="100"/>
        </p:scale>
        <p:origin x="-15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80" cy="4622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516" y="0"/>
            <a:ext cx="3037680" cy="4622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FDA9C-C060-4110-997C-61312CCF71A9}" type="datetimeFigureOut">
              <a:rPr lang="en-US" smtClean="0"/>
              <a:t>11/16/11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1761"/>
            <a:ext cx="3037680" cy="4622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516" y="8771761"/>
            <a:ext cx="3037680" cy="4622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577E8-8ADF-419A-9DBE-51B919CF3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19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rbe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227E8E-4002-D845-A05D-981764CA2424}" type="datetimeFigureOut">
              <a:rPr lang="en-US"/>
              <a:pPr/>
              <a:t>11/16/11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rbe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DB92F4-9176-5F48-9667-3F8680C903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84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92F4-9176-5F48-9667-3F8680C9033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30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193843E-6A84-4642-A483-1B538FE1CF1B}" type="slidenum">
              <a:rPr lang="en-US"/>
              <a:pPr eaLnBrk="1" hangingPunct="1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193843E-6A84-4642-A483-1B538FE1CF1B}" type="slidenum">
              <a:rPr lang="en-US"/>
              <a:pPr eaLnBrk="1" hangingPunct="1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193843E-6A84-4642-A483-1B538FE1CF1B}" type="slidenum">
              <a:rPr lang="en-US"/>
              <a:pPr eaLnBrk="1" hangingPunct="1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193843E-6A84-4642-A483-1B538FE1CF1B}" type="slidenum">
              <a:rPr lang="en-US"/>
              <a:pPr eaLnBrk="1" hangingPunct="1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193843E-6A84-4642-A483-1B538FE1CF1B}" type="slidenum">
              <a:rPr lang="en-US"/>
              <a:pPr eaLnBrk="1" hangingPunct="1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</a:t>
            </a:r>
            <a:r>
              <a:rPr lang="en-US" baseline="0" dirty="0" smtClean="0"/>
              <a:t> </a:t>
            </a:r>
            <a:r>
              <a:rPr lang="en-US" dirty="0" smtClean="0"/>
              <a:t>periodic interrupts can not be disabled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193843E-6A84-4642-A483-1B538FE1CF1B}" type="slidenum">
              <a:rPr lang="en-US"/>
              <a:pPr eaLnBrk="1" hangingPunct="1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193843E-6A84-4642-A483-1B538FE1CF1B}" type="slidenum">
              <a:rPr lang="en-US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193843E-6A84-4642-A483-1B538FE1CF1B}" type="slidenum">
              <a:rPr lang="en-US"/>
              <a:pPr eaLnBrk="1" hangingPunct="1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193843E-6A84-4642-A483-1B538FE1CF1B}" type="slidenum">
              <a:rPr lang="en-US"/>
              <a:pPr eaLnBrk="1" hangingPunct="1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MS PGothic" charset="0"/>
              </a:rPr>
              <a:t>When periodic interrupts CAN be disabled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193843E-6A84-4642-A483-1B538FE1CF1B}" type="slidenum">
              <a:rPr lang="en-US"/>
              <a:pPr eaLnBrk="1" hangingPunct="1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MS PGothic" charset="0"/>
              </a:rPr>
              <a:t>When periodic interrupts CAN be disabled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193843E-6A84-4642-A483-1B538FE1CF1B}" type="slidenum">
              <a:rPr lang="en-US"/>
              <a:pPr eaLnBrk="1" hangingPunct="1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3CE926-4198-3D45-AD6B-C8C386E7CCF0}" type="datetimeFigureOut">
              <a:rPr lang="en-US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DC218F-7BFD-8A4A-8BFD-C426A6ED24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52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21ED88-A797-4249-AC98-20D32001C056}" type="datetimeFigureOut">
              <a:rPr lang="en-US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49CAF-9F52-514C-82C8-422381100A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9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dist="10160" dir="10800000" algn="tl" rotWithShape="0">
              <a:srgbClr val="808080">
                <a:alpha val="5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9AADA2-A047-C146-90E8-438EC611CF89}" type="datetimeFigureOut">
              <a:rPr lang="en-US"/>
              <a:pPr/>
              <a:t>11/16/11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401F3-8729-F442-9C32-B65D3B78F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8747A-54D3-4940-9DB4-0A0A477DA4CE}" type="datetimeFigureOut">
              <a:rPr lang="en-US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9BF16-1B4F-A34C-9F35-6D97C7B489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2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9DCA41-1245-A144-A860-469531BF69E2}" type="datetimeFigureOut">
              <a:rPr lang="en-US"/>
              <a:pPr/>
              <a:t>11/16/11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47C2D2-F8F6-A843-9529-C54079B8DB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53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E397D-4746-EC42-956B-F4BEC026BD9C}" type="datetimeFigureOut">
              <a:rPr lang="en-US"/>
              <a:pPr/>
              <a:t>11/16/11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0D01C-D2D1-4043-8295-AE543AC6F9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2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232708-CECA-704F-A412-D90E993107BC}" type="datetimeFigureOut">
              <a:rPr lang="en-US"/>
              <a:pPr/>
              <a:t>11/16/11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51883-B0D9-B543-8A46-99F30C6B5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8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0C37FF-5B4D-1B46-BA40-A3A7673A2E04}" type="datetimeFigureOut">
              <a:rPr lang="en-US"/>
              <a:pPr/>
              <a:t>11/16/11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E9B98-700D-3A4C-A165-72CC7475F9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DBB744-B219-614A-9C3C-2DFF404E835D}" type="datetimeFigureOut">
              <a:rPr lang="en-US"/>
              <a:pPr/>
              <a:t>11/16/11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B7EAD-B00B-9845-9DEA-BC9FB85076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1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6D5F44-E41A-634E-9BBD-4183C1E10961}" type="datetimeFigureOut">
              <a:rPr lang="en-US"/>
              <a:pPr/>
              <a:t>11/16/11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E7B01-D040-CD45-9B04-58DFF7DB9C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1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EBA0787B-727A-9C4B-B0A6-650A45648F52}" type="datetimeFigureOut">
              <a:rPr lang="en-US"/>
              <a:pPr/>
              <a:t>11/16/11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7015119C-7F88-AE41-B013-B3E4B5355C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86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fld id="{BC0965A8-EDF7-3242-A897-AF9D71D0FF66}" type="datetimeFigureOut">
              <a:rPr lang="en-US"/>
              <a:pPr/>
              <a:t>11/16/11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fld id="{9D85BEDE-AA60-894E-94EF-E6E186B8DEC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2" name="Picture 2" descr="slideTopBG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3" b="5812"/>
          <a:stretch>
            <a:fillRect/>
          </a:stretch>
        </p:blipFill>
        <p:spPr bwMode="auto">
          <a:xfrm>
            <a:off x="8183563" y="0"/>
            <a:ext cx="9604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2" r:id="rId2"/>
    <p:sldLayoutId id="2147483798" r:id="rId3"/>
    <p:sldLayoutId id="2147483793" r:id="rId4"/>
    <p:sldLayoutId id="2147483794" r:id="rId5"/>
    <p:sldLayoutId id="2147483795" r:id="rId6"/>
    <p:sldLayoutId id="2147483799" r:id="rId7"/>
    <p:sldLayoutId id="2147483800" r:id="rId8"/>
    <p:sldLayoutId id="2147483801" r:id="rId9"/>
    <p:sldLayoutId id="2147483796" r:id="rId10"/>
    <p:sldLayoutId id="21474838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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Char char="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charset="0"/>
        <a:buChar char=""/>
        <a:defRPr lang="en-US"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077200" cy="911352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4800000"/>
            </a:lightRig>
          </a:scene3d>
          <a:sp3d>
            <a:bevelT/>
          </a:sp3d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rgbClr val="F0AD00"/>
                </a:solidFill>
                <a:ea typeface="+mj-ea"/>
                <a:cs typeface="+mj-cs"/>
              </a:rPr>
              <a:t>CubeSat Research</a:t>
            </a:r>
            <a:endParaRPr lang="en-US" sz="6000" dirty="0">
              <a:solidFill>
                <a:srgbClr val="F0AD00"/>
              </a:solidFill>
              <a:ea typeface="+mj-ea"/>
              <a:cs typeface="+mj-cs"/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533400" y="1166813"/>
            <a:ext cx="8001000" cy="280987"/>
          </a:xfrm>
        </p:spPr>
        <p:txBody>
          <a:bodyPr/>
          <a:lstStyle/>
          <a:p>
            <a:pPr eaLnBrk="1" hangingPunct="1"/>
            <a:r>
              <a:rPr lang="en-US">
                <a:latin typeface="Corbel" charset="0"/>
                <a:ea typeface="MS PGothic" charset="0"/>
              </a:rPr>
              <a:t>with Scott Arnold &amp; Ryan Nuzzaci</a:t>
            </a:r>
          </a:p>
        </p:txBody>
      </p:sp>
      <p:sp>
        <p:nvSpPr>
          <p:cNvPr id="8196" name="Subtitle 2"/>
          <p:cNvSpPr txBox="1">
            <a:spLocks/>
          </p:cNvSpPr>
          <p:nvPr/>
        </p:nvSpPr>
        <p:spPr bwMode="auto">
          <a:xfrm>
            <a:off x="685800" y="3581400"/>
            <a:ext cx="778668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" tIns="0" rIns="45720" bIns="0" anchor="b"/>
          <a:lstStyle>
            <a:lvl1pPr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 2" charset="0"/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Power	Optimization for Embedded System Idle Time In The Presence of Periodic Interrupt Services	</a:t>
            </a:r>
          </a:p>
          <a:p>
            <a:pPr eaLnBrk="1" hangingPunct="1">
              <a:buClr>
                <a:schemeClr val="accent1"/>
              </a:buClr>
              <a:buSzPct val="80000"/>
              <a:buFont typeface="Wingdings 2" charset="0"/>
              <a:buNone/>
            </a:pPr>
            <a:r>
              <a:rPr lang="en-US" i="1" dirty="0" smtClean="0"/>
              <a:t>Gang </a:t>
            </a:r>
            <a:r>
              <a:rPr lang="en-US" i="1" dirty="0" err="1" smtClean="0"/>
              <a:t>Zeng</a:t>
            </a:r>
            <a:r>
              <a:rPr lang="en-US" i="1" dirty="0" smtClean="0"/>
              <a:t>, Hiroyuki </a:t>
            </a:r>
            <a:r>
              <a:rPr lang="en-US" i="1" dirty="0" err="1" smtClean="0"/>
              <a:t>Tomiyama</a:t>
            </a:r>
            <a:r>
              <a:rPr lang="en-US" i="1" dirty="0" smtClean="0"/>
              <a:t>, and Hiroaki Takada </a:t>
            </a:r>
            <a:r>
              <a:rPr lang="en-US" sz="2000" dirty="0" smtClean="0">
                <a:solidFill>
                  <a:srgbClr val="FFFFFF"/>
                </a:solidFill>
              </a:rPr>
              <a:t>	</a:t>
            </a:r>
          </a:p>
          <a:p>
            <a:pPr eaLnBrk="1" hangingPunct="1">
              <a:buClr>
                <a:schemeClr val="accent1"/>
              </a:buClr>
              <a:buSzPct val="80000"/>
              <a:buFont typeface="Wingdings 2" charset="0"/>
              <a:buNone/>
            </a:pPr>
            <a:r>
              <a:rPr lang="en-US" sz="2000" dirty="0">
                <a:solidFill>
                  <a:srgbClr val="FFFFFF"/>
                </a:solidFill>
              </a:rPr>
              <a:t>			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0999" y="2394577"/>
            <a:ext cx="8534401" cy="111062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4800000"/>
            </a:lightRig>
          </a:scene3d>
          <a:sp3d>
            <a:bevelT/>
          </a:sp3d>
        </p:spPr>
        <p:txBody>
          <a:bodyPr tIns="0" rIns="45720" bIns="0">
            <a:normAutofit fontScale="70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700" b="1" kern="1200">
                <a:solidFill>
                  <a:srgbClr val="FFC800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charset="0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charset="0"/>
                <a:ea typeface="ＭＳ Ｐゴシック" charset="0"/>
                <a:cs typeface="ＭＳ Ｐゴシック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tabLst>
                <a:tab pos="2625725" algn="l"/>
              </a:tabLst>
              <a:defRPr/>
            </a:pPr>
            <a:r>
              <a:rPr lang="en-US" sz="5400" dirty="0" smtClean="0">
                <a:solidFill>
                  <a:srgbClr val="F0AD00"/>
                </a:solidFill>
                <a:ea typeface="+mj-ea"/>
                <a:cs typeface="+mj-cs"/>
              </a:rPr>
              <a:t>Topic VIII (short) </a:t>
            </a:r>
            <a:r>
              <a:rPr lang="en-US" sz="5400" b="0" dirty="0" smtClean="0">
                <a:solidFill>
                  <a:schemeClr val="accent1"/>
                </a:solidFill>
              </a:rPr>
              <a:t>– </a:t>
            </a:r>
            <a:r>
              <a:rPr lang="en-US" sz="5400" dirty="0" smtClean="0">
                <a:solidFill>
                  <a:srgbClr val="F0AD00"/>
                </a:solidFill>
                <a:ea typeface="+mj-ea"/>
                <a:cs typeface="+mj-cs"/>
              </a:rPr>
              <a:t>General Low Power/Energy Optimization Techniques</a:t>
            </a:r>
            <a:endParaRPr lang="en-US" sz="5400" dirty="0">
              <a:solidFill>
                <a:srgbClr val="F0AD0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Experiment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Platform</a:t>
            </a:r>
          </a:p>
          <a:p>
            <a:pPr lvl="1">
              <a:defRPr/>
            </a:pPr>
            <a:r>
              <a:rPr lang="en-US" dirty="0" smtClean="0"/>
              <a:t>OAKS 16-mini with </a:t>
            </a:r>
            <a:r>
              <a:rPr lang="en-US" dirty="0" err="1" smtClean="0"/>
              <a:t>Renesas</a:t>
            </a:r>
            <a:r>
              <a:rPr lang="en-US" dirty="0" smtClean="0"/>
              <a:t> M16C/26 processor</a:t>
            </a:r>
          </a:p>
          <a:p>
            <a:pPr lvl="2">
              <a:defRPr/>
            </a:pPr>
            <a:r>
              <a:rPr lang="en-US" dirty="0" smtClean="0"/>
              <a:t>20MHz max, adjustable with divider</a:t>
            </a:r>
          </a:p>
          <a:p>
            <a:pPr lvl="2">
              <a:defRPr/>
            </a:pPr>
            <a:r>
              <a:rPr lang="en-US" dirty="0" smtClean="0"/>
              <a:t>64K ROM, 2K RAM</a:t>
            </a:r>
          </a:p>
          <a:p>
            <a:pPr lvl="2">
              <a:defRPr/>
            </a:pPr>
            <a:r>
              <a:rPr lang="en-US" dirty="0" smtClean="0"/>
              <a:t>Custom ISA, 106 instructions, 39/106 single cycle</a:t>
            </a:r>
          </a:p>
          <a:p>
            <a:pPr lvl="1">
              <a:defRPr/>
            </a:pPr>
            <a:r>
              <a:rPr lang="en-US" dirty="0" smtClean="0"/>
              <a:t>Power Stats (from datasheet)</a:t>
            </a:r>
          </a:p>
          <a:p>
            <a:pPr lvl="2">
              <a:defRPr/>
            </a:pPr>
            <a:r>
              <a:rPr lang="en-US" dirty="0" smtClean="0"/>
              <a:t>16mA @ 3.3V, 20MHz</a:t>
            </a:r>
          </a:p>
          <a:p>
            <a:pPr lvl="2">
              <a:defRPr/>
            </a:pPr>
            <a:r>
              <a:rPr lang="en-US" dirty="0" smtClean="0"/>
              <a:t>1.8uA in wait mode</a:t>
            </a:r>
          </a:p>
          <a:p>
            <a:pPr lvl="2">
              <a:defRPr/>
            </a:pPr>
            <a:r>
              <a:rPr lang="en-US" dirty="0" smtClean="0"/>
              <a:t>.7uA in stop mode (static)</a:t>
            </a:r>
          </a:p>
          <a:p>
            <a:pPr lvl="2">
              <a:defRPr/>
            </a:pPr>
            <a:r>
              <a:rPr lang="en-US" dirty="0" smtClean="0"/>
              <a:t>Cannot change supply voltage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  <p:pic>
        <p:nvPicPr>
          <p:cNvPr id="6" name="Picture 5" descr="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171950"/>
            <a:ext cx="358140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Experiment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Software</a:t>
            </a:r>
          </a:p>
          <a:p>
            <a:pPr lvl="1">
              <a:defRPr/>
            </a:pPr>
            <a:r>
              <a:rPr lang="en-US" dirty="0" smtClean="0"/>
              <a:t>RTOS – TOPPERS/JSP kernel</a:t>
            </a:r>
          </a:p>
          <a:p>
            <a:pPr lvl="2">
              <a:defRPr/>
            </a:pPr>
            <a:r>
              <a:rPr lang="en-US" dirty="0" smtClean="0"/>
              <a:t>Consistent with uITRON4.0 standard</a:t>
            </a:r>
          </a:p>
          <a:p>
            <a:pPr lvl="2">
              <a:defRPr/>
            </a:pPr>
            <a:r>
              <a:rPr lang="en-US" dirty="0" smtClean="0"/>
              <a:t>Easy to read and </a:t>
            </a:r>
            <a:r>
              <a:rPr lang="en-US" dirty="0" err="1" smtClean="0"/>
              <a:t>reconstructible</a:t>
            </a:r>
            <a:r>
              <a:rPr lang="en-US" dirty="0" smtClean="0"/>
              <a:t> source code</a:t>
            </a:r>
          </a:p>
          <a:p>
            <a:pPr lvl="2">
              <a:defRPr/>
            </a:pPr>
            <a:r>
              <a:rPr lang="en-US" dirty="0" smtClean="0"/>
              <a:t>Easily port to other targets </a:t>
            </a:r>
          </a:p>
          <a:p>
            <a:pPr lvl="2">
              <a:defRPr/>
            </a:pPr>
            <a:r>
              <a:rPr lang="en-US" dirty="0" smtClean="0"/>
              <a:t>Low RAM usage</a:t>
            </a:r>
          </a:p>
          <a:p>
            <a:pPr lvl="2">
              <a:defRPr/>
            </a:pPr>
            <a:r>
              <a:rPr lang="en-US" dirty="0" smtClean="0"/>
              <a:t>Simulation environment in Windows or Linux</a:t>
            </a:r>
          </a:p>
          <a:p>
            <a:pPr lvl="2">
              <a:defRPr/>
            </a:pPr>
            <a:r>
              <a:rPr lang="en-US" dirty="0" smtClean="0"/>
              <a:t>Free</a:t>
            </a:r>
          </a:p>
          <a:p>
            <a:pPr>
              <a:defRPr/>
            </a:pPr>
            <a:r>
              <a:rPr lang="en-US" dirty="0" smtClean="0"/>
              <a:t>Testing</a:t>
            </a:r>
          </a:p>
          <a:p>
            <a:pPr lvl="1">
              <a:defRPr/>
            </a:pPr>
            <a:r>
              <a:rPr lang="en-US" dirty="0" smtClean="0"/>
              <a:t>DMM for current measurement </a:t>
            </a:r>
          </a:p>
          <a:p>
            <a:pPr lvl="1">
              <a:defRPr/>
            </a:pPr>
            <a:r>
              <a:rPr lang="en-US" dirty="0" smtClean="0"/>
              <a:t>O-scope for voltage waveform</a:t>
            </a:r>
          </a:p>
          <a:p>
            <a:pPr lvl="1">
              <a:defRPr/>
            </a:pPr>
            <a:r>
              <a:rPr lang="en-US" dirty="0" smtClean="0"/>
              <a:t>Voltage and current acquired separately </a:t>
            </a:r>
          </a:p>
          <a:p>
            <a:pPr lvl="1">
              <a:defRPr/>
            </a:pPr>
            <a:r>
              <a:rPr lang="en-US" dirty="0" smtClean="0"/>
              <a:t>Configurable clock tick set to the default 1ms period with an execution time of 12us @20MHz</a:t>
            </a:r>
          </a:p>
          <a:p>
            <a:pPr lvl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484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252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/>
              <a:t>Evaluation – w/ Periodic Interrupts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03425"/>
            <a:ext cx="3276600" cy="1196975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marL="119062" indent="0">
              <a:buNone/>
              <a:defRPr/>
            </a:pPr>
            <a:r>
              <a:rPr lang="en-US" sz="2400" dirty="0" smtClean="0"/>
              <a:t>Normal and wait mode avg. current</a:t>
            </a:r>
          </a:p>
          <a:p>
            <a:pPr>
              <a:defRPr/>
            </a:pPr>
            <a:endParaRPr lang="en-US" dirty="0" smtClean="0"/>
          </a:p>
          <a:p>
            <a:pPr marL="457200" lvl="1" indent="0">
              <a:buNone/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044" t="14261" r="4365"/>
          <a:stretch/>
        </p:blipFill>
        <p:spPr>
          <a:xfrm>
            <a:off x="3581400" y="1600200"/>
            <a:ext cx="5184117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099" y="3124781"/>
            <a:ext cx="5038701" cy="373322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4343400"/>
            <a:ext cx="3276600" cy="11969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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charset="0"/>
              <a:buChar char="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charset="0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62" indent="0">
              <a:buFont typeface="Wingdings 2" charset="0"/>
              <a:buNone/>
              <a:defRPr/>
            </a:pPr>
            <a:r>
              <a:rPr lang="en-US" sz="2400" dirty="0" smtClean="0"/>
              <a:t>Avg. current VS Exec. time with 1ms ISR period </a:t>
            </a: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2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252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/>
              <a:t>Evaluation – w/ Periodic Interrupts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3962400" cy="1196975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marL="119062" indent="0">
              <a:buNone/>
              <a:defRPr/>
            </a:pPr>
            <a:r>
              <a:rPr lang="en-US" sz="2400" dirty="0" smtClean="0"/>
              <a:t>ISR Period = 1ms</a:t>
            </a:r>
          </a:p>
          <a:p>
            <a:pPr marL="119062" indent="0">
              <a:buNone/>
              <a:defRPr/>
            </a:pPr>
            <a:r>
              <a:rPr lang="en-US" sz="2400" dirty="0" smtClean="0"/>
              <a:t>ISR Exec. Time = 12us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147" y="1524000"/>
            <a:ext cx="4896853" cy="16764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33400" y="3527425"/>
            <a:ext cx="3962400" cy="11969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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charset="0"/>
              <a:buChar char="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charset="0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62" indent="0">
              <a:buFont typeface="Wingdings 2" charset="0"/>
              <a:buNone/>
              <a:defRPr/>
            </a:pPr>
            <a:r>
              <a:rPr lang="en-US" sz="2400" dirty="0" smtClean="0"/>
              <a:t>ISR Period = 1ms</a:t>
            </a:r>
          </a:p>
          <a:p>
            <a:pPr marL="119062" indent="0">
              <a:buFont typeface="Wingdings 2" charset="0"/>
              <a:buNone/>
              <a:defRPr/>
            </a:pPr>
            <a:r>
              <a:rPr lang="en-US" sz="2400" dirty="0" smtClean="0"/>
              <a:t>ISR Exec. Time = 7us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999" y="3276600"/>
            <a:ext cx="4974167" cy="35814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33400" y="5356225"/>
            <a:ext cx="3962400" cy="11969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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charset="0"/>
              <a:buChar char="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charset="0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62" indent="0">
              <a:buFont typeface="Wingdings 2" charset="0"/>
              <a:buNone/>
              <a:defRPr/>
            </a:pPr>
            <a:r>
              <a:rPr lang="en-US" sz="2400" dirty="0" smtClean="0"/>
              <a:t>ISR Period = 10ms</a:t>
            </a:r>
          </a:p>
          <a:p>
            <a:pPr marL="119062" indent="0">
              <a:buFont typeface="Wingdings 2" charset="0"/>
              <a:buNone/>
              <a:defRPr/>
            </a:pPr>
            <a:r>
              <a:rPr lang="en-US" sz="2400" dirty="0" smtClean="0"/>
              <a:t>ISR Exec. Time = 12us</a:t>
            </a:r>
          </a:p>
        </p:txBody>
      </p:sp>
    </p:spTree>
    <p:extLst>
      <p:ext uri="{BB962C8B-B14F-4D97-AF65-F5344CB8AC3E}">
        <p14:creationId xmlns:p14="http://schemas.microsoft.com/office/powerpoint/2010/main" val="404087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252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/>
              <a:t>Evaluation – w/ Periodic Interrupts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800600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Periodic interrupt results overview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/>
              <a:t>D</a:t>
            </a:r>
            <a:r>
              <a:rPr lang="en-US" dirty="0" smtClean="0"/>
              <a:t>ynamic approach</a:t>
            </a:r>
          </a:p>
          <a:p>
            <a:pPr lvl="1">
              <a:defRPr/>
            </a:pPr>
            <a:r>
              <a:rPr lang="en-US" dirty="0" smtClean="0"/>
              <a:t>DVFS overhead negligible with M16C</a:t>
            </a:r>
          </a:p>
          <a:p>
            <a:pPr lvl="1">
              <a:defRPr/>
            </a:pPr>
            <a:r>
              <a:rPr lang="en-US" dirty="0" smtClean="0"/>
              <a:t>Increase speed at the beginning of the ISR</a:t>
            </a:r>
          </a:p>
          <a:p>
            <a:pPr lvl="1">
              <a:defRPr/>
            </a:pPr>
            <a:r>
              <a:rPr lang="en-US" dirty="0" smtClean="0"/>
              <a:t>Decrease speed on exit to idle state</a:t>
            </a:r>
          </a:p>
          <a:p>
            <a:pPr lvl="1"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241827"/>
              </p:ext>
            </p:extLst>
          </p:nvPr>
        </p:nvGraphicFramePr>
        <p:xfrm>
          <a:off x="1142998" y="2286000"/>
          <a:ext cx="4590144" cy="175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0048"/>
                <a:gridCol w="1530048"/>
                <a:gridCol w="1530048"/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ISR</a:t>
                      </a:r>
                      <a:r>
                        <a:rPr lang="en-US" sz="1300" b="1" baseline="0" dirty="0" smtClean="0"/>
                        <a:t> Period</a:t>
                      </a:r>
                      <a:endParaRPr lang="en-US" sz="1300" b="1" dirty="0"/>
                    </a:p>
                  </a:txBody>
                  <a:tcPr marL="65887" marR="65887" marT="32944" marB="32944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/>
                        <a:t>ISR Exec. Time</a:t>
                      </a:r>
                    </a:p>
                  </a:txBody>
                  <a:tcPr marL="65887" marR="65887" marT="32944" marB="329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/>
                        <a:t>Optimal Speed</a:t>
                      </a:r>
                    </a:p>
                  </a:txBody>
                  <a:tcPr marL="65887" marR="65887" marT="32944" marB="3294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1ms</a:t>
                      </a:r>
                      <a:endParaRPr lang="en-US" sz="1300" dirty="0"/>
                    </a:p>
                  </a:txBody>
                  <a:tcPr marL="65887" marR="65887" marT="32944" marB="32944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12us</a:t>
                      </a:r>
                      <a:endParaRPr lang="en-US" sz="1300" dirty="0"/>
                    </a:p>
                  </a:txBody>
                  <a:tcPr marL="65887" marR="65887" marT="32944" marB="32944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10MHz (1/2)</a:t>
                      </a:r>
                      <a:endParaRPr lang="en-US" sz="1300" dirty="0"/>
                    </a:p>
                  </a:txBody>
                  <a:tcPr marL="65887" marR="65887" marT="32944" marB="3294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1ms</a:t>
                      </a:r>
                      <a:endParaRPr lang="en-US" sz="1300" dirty="0"/>
                    </a:p>
                  </a:txBody>
                  <a:tcPr marL="65887" marR="65887" marT="32944" marB="32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7us</a:t>
                      </a:r>
                      <a:endParaRPr lang="en-US" sz="1300" dirty="0"/>
                    </a:p>
                  </a:txBody>
                  <a:tcPr marL="65887" marR="65887" marT="32944" marB="32944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5MHz (1/4)</a:t>
                      </a:r>
                      <a:endParaRPr lang="en-US" sz="1300" dirty="0"/>
                    </a:p>
                  </a:txBody>
                  <a:tcPr marL="65887" marR="65887" marT="32944" marB="3294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10ms</a:t>
                      </a:r>
                      <a:endParaRPr lang="en-US" sz="1300" dirty="0"/>
                    </a:p>
                  </a:txBody>
                  <a:tcPr marL="65887" marR="65887" marT="32944" marB="32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12us</a:t>
                      </a:r>
                      <a:endParaRPr lang="en-US" sz="1300" dirty="0"/>
                    </a:p>
                  </a:txBody>
                  <a:tcPr marL="65887" marR="65887" marT="32944" marB="32944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1.25MHz</a:t>
                      </a:r>
                      <a:r>
                        <a:rPr lang="en-US" sz="1300" baseline="0" dirty="0" smtClean="0"/>
                        <a:t> (1/16)</a:t>
                      </a:r>
                      <a:endParaRPr lang="en-US" sz="1300" dirty="0"/>
                    </a:p>
                  </a:txBody>
                  <a:tcPr marL="65887" marR="65887" marT="32944" marB="3294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100ms</a:t>
                      </a:r>
                      <a:endParaRPr lang="en-US" sz="1300" dirty="0"/>
                    </a:p>
                  </a:txBody>
                  <a:tcPr marL="65887" marR="65887" marT="32944" marB="32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12us</a:t>
                      </a:r>
                      <a:endParaRPr lang="en-US" sz="1300" dirty="0"/>
                    </a:p>
                  </a:txBody>
                  <a:tcPr marL="65887" marR="65887" marT="32944" marB="32944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1.25MHz</a:t>
                      </a:r>
                      <a:r>
                        <a:rPr lang="en-US" sz="1300" baseline="0" dirty="0" smtClean="0"/>
                        <a:t> (1/16)</a:t>
                      </a:r>
                      <a:endParaRPr lang="en-US" sz="1300" dirty="0" smtClean="0"/>
                    </a:p>
                  </a:txBody>
                  <a:tcPr marL="65887" marR="65887" marT="32944" marB="3294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64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252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/>
              <a:t>Evaluation – w/ Periodic Interrupts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229600" cy="663575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r>
              <a:rPr lang="en-US" dirty="0" smtClean="0"/>
              <a:t>Static VS Dynamic Approach (1ms ISR period)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057400"/>
            <a:ext cx="6553200" cy="460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0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252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/>
              <a:t>Evaluation – w/o Periodic Interrupts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dirty="0" smtClean="0"/>
              <a:t>The periodic clock tick interrupt is disabled when in idle mode</a:t>
            </a:r>
          </a:p>
          <a:p>
            <a:r>
              <a:rPr lang="en-US" dirty="0" smtClean="0"/>
              <a:t>Idle mode can last up to 3000ms compared to 1-10ms</a:t>
            </a:r>
          </a:p>
          <a:p>
            <a:r>
              <a:rPr lang="en-US" dirty="0" smtClean="0"/>
              <a:t>ISR execution time increases because there is now more overhead for clock syncing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953000"/>
            <a:ext cx="8153400" cy="148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5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252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/>
              <a:t>Evaluation – w/o Periodic Interrupts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57" t="13642" r="374"/>
          <a:stretch/>
        </p:blipFill>
        <p:spPr>
          <a:xfrm>
            <a:off x="457200" y="2438400"/>
            <a:ext cx="8303036" cy="3553461"/>
          </a:xfrm>
          <a:ln>
            <a:solidFill>
              <a:srgbClr val="FFFFFF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33400" y="18243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Power Results DVFS and Idle State Power Management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814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252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/>
              <a:t>Conclusion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dirty="0"/>
              <a:t>In case the periodic interrupt cannot be disabled, </a:t>
            </a:r>
            <a:r>
              <a:rPr lang="en-US" dirty="0" smtClean="0"/>
              <a:t>they proposed </a:t>
            </a:r>
            <a:r>
              <a:rPr lang="en-US" dirty="0"/>
              <a:t>static and dynamic methods to achieve minimal power consumption </a:t>
            </a:r>
            <a:endParaRPr lang="en-US" dirty="0" smtClean="0"/>
          </a:p>
          <a:p>
            <a:pPr lvl="1"/>
            <a:r>
              <a:rPr lang="en-US" dirty="0" smtClean="0"/>
              <a:t>The dynamic approach can reduce </a:t>
            </a:r>
            <a:r>
              <a:rPr lang="en-US" dirty="0"/>
              <a:t>the average power by </a:t>
            </a:r>
            <a:r>
              <a:rPr lang="en-US" b="1" dirty="0"/>
              <a:t>4.3%-11% </a:t>
            </a:r>
            <a:r>
              <a:rPr lang="en-US" dirty="0"/>
              <a:t>as compared to the static approach for systems with the clock tick interrupts that can not be </a:t>
            </a:r>
            <a:r>
              <a:rPr lang="en-US" dirty="0" smtClean="0"/>
              <a:t>disabled</a:t>
            </a:r>
          </a:p>
          <a:p>
            <a:r>
              <a:rPr lang="en-US" dirty="0" smtClean="0"/>
              <a:t>In </a:t>
            </a:r>
            <a:r>
              <a:rPr lang="en-US" dirty="0"/>
              <a:t>case the periodic interrupt can be disabled </a:t>
            </a:r>
            <a:r>
              <a:rPr lang="en-US" dirty="0" smtClean="0"/>
              <a:t>they proposed </a:t>
            </a:r>
            <a:r>
              <a:rPr lang="en-US" dirty="0"/>
              <a:t>a configurable clock tick to save power by keeping the processor in low </a:t>
            </a:r>
            <a:r>
              <a:rPr lang="en-US" dirty="0" smtClean="0"/>
              <a:t>power </a:t>
            </a:r>
            <a:r>
              <a:rPr lang="en-US" dirty="0"/>
              <a:t>mode for longer </a:t>
            </a:r>
            <a:r>
              <a:rPr lang="en-US" dirty="0" smtClean="0"/>
              <a:t>time</a:t>
            </a:r>
            <a:endParaRPr lang="en-US" dirty="0"/>
          </a:p>
          <a:p>
            <a:pPr lvl="1"/>
            <a:r>
              <a:rPr lang="en-US" dirty="0"/>
              <a:t>A power reduction </a:t>
            </a:r>
            <a:r>
              <a:rPr lang="en-US" dirty="0" smtClean="0"/>
              <a:t>of</a:t>
            </a:r>
            <a:r>
              <a:rPr lang="en-US" b="1" dirty="0" smtClean="0"/>
              <a:t> 23% </a:t>
            </a:r>
            <a:r>
              <a:rPr lang="en-US" dirty="0" smtClean="0"/>
              <a:t>can </a:t>
            </a:r>
            <a:r>
              <a:rPr lang="en-US" dirty="0"/>
              <a:t>be achieved for systems with configurable clock tick interrupts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79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252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/>
              <a:t>Beef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382000" cy="4625975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Trivial experiments </a:t>
            </a:r>
          </a:p>
          <a:p>
            <a:pPr>
              <a:defRPr/>
            </a:pPr>
            <a:r>
              <a:rPr lang="en-US" dirty="0" smtClean="0"/>
              <a:t>Graphs difficult to read (could have used color)</a:t>
            </a:r>
          </a:p>
          <a:p>
            <a:pPr>
              <a:defRPr/>
            </a:pPr>
            <a:r>
              <a:rPr lang="en-US" dirty="0" smtClean="0"/>
              <a:t>Inaccurate measurement tools</a:t>
            </a:r>
          </a:p>
          <a:p>
            <a:pPr>
              <a:defRPr/>
            </a:pPr>
            <a:r>
              <a:rPr lang="en-US" dirty="0" smtClean="0"/>
              <a:t>Could have expanded to test other ISAs, OSs, architectures, platforms, etc.</a:t>
            </a:r>
          </a:p>
          <a:p>
            <a:pPr>
              <a:defRPr/>
            </a:pPr>
            <a:r>
              <a:rPr lang="en-US" dirty="0" smtClean="0"/>
              <a:t>Could include a cost/benefit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3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Idle State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5029200" cy="4778375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sz="2000" dirty="0" smtClean="0"/>
              <a:t>Dependability</a:t>
            </a:r>
          </a:p>
          <a:p>
            <a:pPr lvl="1"/>
            <a:r>
              <a:rPr lang="en-US" sz="1600" dirty="0" smtClean="0"/>
              <a:t>Processor utilization is not 100% efficient, even at worst case execution </a:t>
            </a:r>
            <a:r>
              <a:rPr lang="en-US" sz="1600" dirty="0"/>
              <a:t>t</a:t>
            </a:r>
            <a:r>
              <a:rPr lang="en-US" sz="1600" dirty="0" smtClean="0"/>
              <a:t>ime (WCET)</a:t>
            </a:r>
          </a:p>
          <a:p>
            <a:pPr lvl="1"/>
            <a:r>
              <a:rPr lang="en-US" sz="1600" dirty="0" smtClean="0"/>
              <a:t>During idle states real-time OS maintain a periodic interrupt to synchronize system</a:t>
            </a:r>
          </a:p>
          <a:p>
            <a:pPr lvl="1"/>
            <a:r>
              <a:rPr lang="en-US" sz="1600" dirty="0" err="1" smtClean="0"/>
              <a:t>eg</a:t>
            </a:r>
            <a:r>
              <a:rPr lang="en-US" sz="1600" dirty="0" smtClean="0"/>
              <a:t>)  </a:t>
            </a:r>
            <a:r>
              <a:rPr lang="en-US" sz="1600" dirty="0" err="1" smtClean="0"/>
              <a:t>uc</a:t>
            </a:r>
            <a:r>
              <a:rPr lang="en-US" sz="1600" dirty="0" smtClean="0"/>
              <a:t>/OS-II, </a:t>
            </a:r>
            <a:r>
              <a:rPr lang="en-US" sz="1600" dirty="0" err="1" smtClean="0"/>
              <a:t>eCOS</a:t>
            </a:r>
            <a:r>
              <a:rPr lang="en-US" sz="1600" dirty="0" smtClean="0"/>
              <a:t>, and Linux all require 10ms clock to generate system clock</a:t>
            </a:r>
          </a:p>
          <a:p>
            <a:r>
              <a:rPr lang="en-US" sz="2000" dirty="0" smtClean="0"/>
              <a:t>Reduce power usage</a:t>
            </a:r>
          </a:p>
          <a:p>
            <a:pPr lvl="1"/>
            <a:r>
              <a:rPr lang="en-US" sz="1600" dirty="0" smtClean="0"/>
              <a:t>Processors switch to low-power modes to save energy</a:t>
            </a:r>
          </a:p>
          <a:p>
            <a:pPr lvl="1"/>
            <a:r>
              <a:rPr lang="en-US" sz="1600" dirty="0" smtClean="0"/>
              <a:t>Many processors provide multiple power saving modes.</a:t>
            </a:r>
          </a:p>
          <a:p>
            <a:pPr lvl="1"/>
            <a:r>
              <a:rPr lang="en-US" sz="1600" dirty="0" smtClean="0"/>
              <a:t>Dynamic Power Management (DPM)  tries to apply optimal low power mode</a:t>
            </a:r>
          </a:p>
          <a:p>
            <a:pPr lvl="1"/>
            <a:r>
              <a:rPr lang="en-US" sz="1600" dirty="0" smtClean="0"/>
              <a:t>Optimal low power mode is determined by the duration of the system idle state</a:t>
            </a:r>
          </a:p>
          <a:p>
            <a:pPr lvl="1"/>
            <a:endParaRPr lang="en-US" sz="1600" dirty="0" smtClean="0"/>
          </a:p>
          <a:p>
            <a:pPr lvl="1"/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2606914" cy="258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67323"/>
            <a:ext cx="2691937" cy="276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77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252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799"/>
            <a:ext cx="9144000" cy="606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2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Usage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5181600"/>
          </a:xfrm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SA-1100 (high-performance, low power) Operational Modes</a:t>
            </a:r>
          </a:p>
          <a:p>
            <a:pPr lvl="1"/>
            <a:r>
              <a:rPr lang="en-US" sz="1800" dirty="0" smtClean="0"/>
              <a:t>Run mode : Normal operations, full functionalities and high power usage</a:t>
            </a:r>
          </a:p>
          <a:p>
            <a:pPr lvl="1"/>
            <a:r>
              <a:rPr lang="en-US" sz="1800" dirty="0" smtClean="0"/>
              <a:t>Idle mode : Stopped CPU clock, peripherals clock still enabled </a:t>
            </a:r>
          </a:p>
          <a:p>
            <a:pPr lvl="1"/>
            <a:r>
              <a:rPr lang="en-US" sz="1800" dirty="0" smtClean="0"/>
              <a:t>Sleep mode : Stopped CPU and peripheral clocks</a:t>
            </a:r>
            <a:endParaRPr lang="en-US" sz="2400" dirty="0" smtClean="0"/>
          </a:p>
          <a:p>
            <a:r>
              <a:rPr lang="en-US" sz="2400" dirty="0" smtClean="0"/>
              <a:t>M16C (low-end, low-power)</a:t>
            </a:r>
          </a:p>
          <a:p>
            <a:pPr lvl="1"/>
            <a:r>
              <a:rPr lang="en-US" sz="1800" dirty="0" smtClean="0"/>
              <a:t>Same modes, different names</a:t>
            </a:r>
          </a:p>
          <a:p>
            <a:pPr lvl="1"/>
            <a:r>
              <a:rPr lang="en-US" sz="1800" dirty="0" smtClean="0"/>
              <a:t>Lower power and time for transition between modes</a:t>
            </a:r>
          </a:p>
          <a:p>
            <a:r>
              <a:rPr lang="en-US" sz="2400" dirty="0" smtClean="0"/>
              <a:t>SA-1100 not suitable for this application considered this paper</a:t>
            </a:r>
          </a:p>
          <a:p>
            <a:pPr lvl="1"/>
            <a:r>
              <a:rPr lang="en-US" sz="1800" dirty="0" smtClean="0"/>
              <a:t>Despite lower power sleep mode than M16C</a:t>
            </a:r>
          </a:p>
          <a:p>
            <a:pPr lvl="1"/>
            <a:r>
              <a:rPr lang="en-US" sz="1800" dirty="0" smtClean="0"/>
              <a:t>Too large a transition time   for returning to run-mode, not efficient for short interrupt times</a:t>
            </a:r>
          </a:p>
          <a:p>
            <a:pPr lvl="1"/>
            <a:r>
              <a:rPr lang="en-US" sz="1800" dirty="0" smtClean="0"/>
              <a:t>Normal interrupt service requests related to on-chip interrupts don’t work in sleep </a:t>
            </a:r>
            <a:r>
              <a:rPr lang="en-US" sz="1800" dirty="0" smtClean="0"/>
              <a:t>mode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76515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reduction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625975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sz="2000" dirty="0" smtClean="0"/>
              <a:t>Dynamic voltage/frequency scaling (DVFS)</a:t>
            </a:r>
          </a:p>
          <a:p>
            <a:pPr lvl="1"/>
            <a:r>
              <a:rPr lang="en-US" sz="1600" dirty="0" smtClean="0"/>
              <a:t>Reduces voltage and frequency while still meeting the deadline time constraint</a:t>
            </a:r>
          </a:p>
          <a:p>
            <a:pPr lvl="1"/>
            <a:r>
              <a:rPr lang="en-US" sz="1600" dirty="0" smtClean="0"/>
              <a:t>Commonly accomplished with DC-DC converters and phase-locked loop (PLL)</a:t>
            </a:r>
          </a:p>
          <a:p>
            <a:r>
              <a:rPr lang="en-US" sz="2000" dirty="0" smtClean="0"/>
              <a:t>M16C unique for it’s DVFS capability among low-end processors</a:t>
            </a:r>
          </a:p>
          <a:p>
            <a:pPr lvl="1"/>
            <a:r>
              <a:rPr lang="en-US" sz="1600" dirty="0" smtClean="0"/>
              <a:t>Small time overhead for frequency change</a:t>
            </a:r>
          </a:p>
          <a:p>
            <a:pPr lvl="1"/>
            <a:r>
              <a:rPr lang="en-US" sz="1600" dirty="0" smtClean="0"/>
              <a:t>By contrast, high-performance processor typically require transition time ranging 189µs to 3.3ms</a:t>
            </a:r>
          </a:p>
          <a:p>
            <a:r>
              <a:rPr lang="en-US" sz="2000" dirty="0" smtClean="0"/>
              <a:t>Higher frequency corresponds to higher power in idle mode.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Lower frequency has disadvantages</a:t>
            </a:r>
          </a:p>
          <a:p>
            <a:pPr lvl="1"/>
            <a:r>
              <a:rPr lang="en-US" sz="1600" dirty="0" smtClean="0"/>
              <a:t>Longer execution times for interrupt service routines (ISR)</a:t>
            </a:r>
          </a:p>
          <a:p>
            <a:pPr lvl="1"/>
            <a:r>
              <a:rPr lang="en-US" sz="1600" dirty="0" smtClean="0"/>
              <a:t>May result in higher total energy usage</a:t>
            </a:r>
          </a:p>
          <a:p>
            <a:r>
              <a:rPr lang="en-US" sz="2000" dirty="0" smtClean="0"/>
              <a:t>We need to find the Optimal low-power frequency to save on energy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67200"/>
            <a:ext cx="498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918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854575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Most DPM schemes focus on stochastic to predictive schemes.</a:t>
            </a:r>
          </a:p>
          <a:p>
            <a:pPr lvl="1"/>
            <a:r>
              <a:rPr lang="en-US" sz="1800" dirty="0" smtClean="0"/>
              <a:t>Assume fixed power</a:t>
            </a:r>
          </a:p>
          <a:p>
            <a:pPr lvl="1"/>
            <a:r>
              <a:rPr lang="en-US" sz="1800" dirty="0" smtClean="0"/>
              <a:t>Objective to determine at which power mode the system should remain in</a:t>
            </a:r>
          </a:p>
          <a:p>
            <a:r>
              <a:rPr lang="en-US" sz="2400" dirty="0" smtClean="0"/>
              <a:t>Predictive approach</a:t>
            </a:r>
          </a:p>
          <a:p>
            <a:pPr lvl="1"/>
            <a:r>
              <a:rPr lang="en-US" sz="1800" dirty="0" smtClean="0"/>
              <a:t>On-chip timer interrupt commonly employed in embedded systems to reactivate normal operation</a:t>
            </a:r>
          </a:p>
          <a:p>
            <a:pPr lvl="1"/>
            <a:r>
              <a:rPr lang="en-US" sz="1800" dirty="0" smtClean="0"/>
              <a:t>On chip clock cannot be disabled in this case</a:t>
            </a:r>
          </a:p>
          <a:p>
            <a:r>
              <a:rPr lang="en-US" sz="2400" dirty="0" smtClean="0"/>
              <a:t>DPM vs. DVFS</a:t>
            </a:r>
          </a:p>
          <a:p>
            <a:pPr lvl="1"/>
            <a:r>
              <a:rPr lang="en-US" sz="1800" dirty="0" smtClean="0"/>
              <a:t>DPM saves power in the long idle times</a:t>
            </a:r>
          </a:p>
          <a:p>
            <a:pPr lvl="1"/>
            <a:r>
              <a:rPr lang="en-US" sz="1800" dirty="0" smtClean="0"/>
              <a:t>DVFS saves power in the short slack time</a:t>
            </a:r>
          </a:p>
          <a:p>
            <a:pPr lvl="1"/>
            <a:r>
              <a:rPr lang="en-US" sz="1800" dirty="0" smtClean="0"/>
              <a:t>DVFS assumes periodic tasks with known WCET</a:t>
            </a:r>
          </a:p>
          <a:p>
            <a:pPr lvl="1"/>
            <a:r>
              <a:rPr lang="en-US" sz="1800" dirty="0" smtClean="0"/>
              <a:t>Slack time cannot be reclaimed completely</a:t>
            </a:r>
          </a:p>
        </p:txBody>
      </p:sp>
    </p:spTree>
    <p:extLst>
      <p:ext uri="{BB962C8B-B14F-4D97-AF65-F5344CB8AC3E}">
        <p14:creationId xmlns:p14="http://schemas.microsoft.com/office/powerpoint/2010/main" val="247708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Model and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7848600" cy="4625975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sz="2400" dirty="0" smtClean="0"/>
              <a:t>Assumptions of Case Studies</a:t>
            </a:r>
          </a:p>
          <a:p>
            <a:pPr lvl="1"/>
            <a:r>
              <a:rPr lang="en-US" sz="1800" dirty="0" smtClean="0"/>
              <a:t>Alterable voltage</a:t>
            </a:r>
          </a:p>
          <a:p>
            <a:pPr lvl="1"/>
            <a:r>
              <a:rPr lang="en-US" sz="1800" dirty="0" smtClean="0"/>
              <a:t>Multiple low power modes</a:t>
            </a:r>
          </a:p>
          <a:p>
            <a:pPr lvl="1"/>
            <a:r>
              <a:rPr lang="en-US" sz="1800" dirty="0" smtClean="0"/>
              <a:t>Modifiable clock frequency</a:t>
            </a:r>
          </a:p>
          <a:p>
            <a:pPr lvl="1"/>
            <a:r>
              <a:rPr lang="en-US" sz="1800" dirty="0" smtClean="0"/>
              <a:t>Real time operating system </a:t>
            </a:r>
            <a:br>
              <a:rPr lang="en-US" sz="1800" dirty="0" smtClean="0"/>
            </a:br>
            <a:r>
              <a:rPr lang="en-US" sz="1800" dirty="0" smtClean="0"/>
              <a:t>(RTOS)</a:t>
            </a:r>
          </a:p>
          <a:p>
            <a:r>
              <a:rPr lang="en-US" sz="2400" dirty="0" smtClean="0"/>
              <a:t>To simplify calculation we</a:t>
            </a:r>
            <a:br>
              <a:rPr lang="en-US" sz="2400" dirty="0" smtClean="0"/>
            </a:br>
            <a:r>
              <a:rPr lang="en-US" sz="2400" dirty="0" smtClean="0"/>
              <a:t>assume</a:t>
            </a:r>
          </a:p>
          <a:p>
            <a:pPr lvl="1"/>
            <a:r>
              <a:rPr lang="en-US" sz="1800" dirty="0" smtClean="0"/>
              <a:t>Static mode transition power</a:t>
            </a:r>
          </a:p>
          <a:p>
            <a:pPr lvl="1"/>
            <a:r>
              <a:rPr lang="en-US" sz="1800" dirty="0" smtClean="0"/>
              <a:t>Fixed voltage/frequency transitions</a:t>
            </a:r>
          </a:p>
          <a:p>
            <a:r>
              <a:rPr lang="en-US" sz="2400" dirty="0" smtClean="0"/>
              <a:t>Two different case studies</a:t>
            </a:r>
          </a:p>
          <a:p>
            <a:pPr lvl="1"/>
            <a:r>
              <a:rPr lang="en-US" sz="1800" dirty="0" smtClean="0"/>
              <a:t>The periodic interrupt cannot be disabled</a:t>
            </a:r>
          </a:p>
          <a:p>
            <a:pPr lvl="1"/>
            <a:r>
              <a:rPr lang="en-US" sz="1800" dirty="0" smtClean="0"/>
              <a:t>The periodic interrupt can be disabled for a specific duration</a:t>
            </a:r>
          </a:p>
          <a:p>
            <a:pPr lvl="1"/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4800600" cy="198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136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669160"/>
            <a:ext cx="55435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and Current Calculations</a:t>
            </a:r>
            <a:endParaRPr 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305556"/>
            <a:ext cx="405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91" y="2002535"/>
            <a:ext cx="36614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384" y="2114930"/>
            <a:ext cx="41433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384" y="2445638"/>
            <a:ext cx="31813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20721"/>
            <a:ext cx="56864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381"/>
            <a:ext cx="65341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38550"/>
            <a:ext cx="44862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43350"/>
            <a:ext cx="49720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384" y="4267200"/>
            <a:ext cx="55149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62475"/>
            <a:ext cx="52673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905375"/>
            <a:ext cx="5105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5209984"/>
            <a:ext cx="51244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68" y="5562600"/>
            <a:ext cx="5334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88" y="1660776"/>
            <a:ext cx="36614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51248"/>
            <a:ext cx="36614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60776"/>
            <a:ext cx="35661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092" y="1669160"/>
            <a:ext cx="35661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41" y="1651248"/>
            <a:ext cx="35661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51248"/>
            <a:ext cx="35661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60" y="1651248"/>
            <a:ext cx="464629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215" y="1669160"/>
            <a:ext cx="53435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380" y="1651248"/>
            <a:ext cx="53435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129" y="1644008"/>
            <a:ext cx="53435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156" y="1669160"/>
            <a:ext cx="52549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709" y="1642864"/>
            <a:ext cx="52549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082" y="1947664"/>
            <a:ext cx="5067300" cy="5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47" y="3162681"/>
            <a:ext cx="20478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248" y="4312920"/>
            <a:ext cx="58388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90140"/>
            <a:ext cx="4095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22879"/>
            <a:ext cx="4191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9" y="4474464"/>
            <a:ext cx="295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76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 </a:t>
            </a:r>
            <a:r>
              <a:rPr lang="en-US" dirty="0" smtClean="0"/>
              <a:t>cannot be disabled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sz="2400" dirty="0" smtClean="0"/>
              <a:t>Large DVFS time overhead</a:t>
            </a:r>
          </a:p>
          <a:p>
            <a:pPr lvl="1"/>
            <a:r>
              <a:rPr lang="en-US" sz="1800" dirty="0" smtClean="0"/>
              <a:t>Static approach adopted</a:t>
            </a:r>
            <a:r>
              <a:rPr lang="en-US" sz="1800" dirty="0"/>
              <a:t> </a:t>
            </a:r>
            <a:r>
              <a:rPr lang="en-US" sz="1800" dirty="0" smtClean="0"/>
              <a:t>(set only once at the beginning of idle)</a:t>
            </a:r>
          </a:p>
          <a:p>
            <a:pPr lvl="1"/>
            <a:r>
              <a:rPr lang="en-US" sz="1800" dirty="0" smtClean="0"/>
              <a:t>Upon first power saving mode goes to lowest possible state frequency</a:t>
            </a:r>
          </a:p>
          <a:p>
            <a:pPr lvl="1"/>
            <a:r>
              <a:rPr lang="en-US" sz="1800" dirty="0" smtClean="0"/>
              <a:t>Use equation 1 to calculate power usage</a:t>
            </a:r>
          </a:p>
          <a:p>
            <a:r>
              <a:rPr lang="en-US" sz="2400" dirty="0" smtClean="0"/>
              <a:t>Negligible DVFS time overhead</a:t>
            </a:r>
          </a:p>
          <a:p>
            <a:pPr lvl="1"/>
            <a:r>
              <a:rPr lang="en-US" sz="1800" dirty="0" smtClean="0"/>
              <a:t>Dynamic approach is adopted(two DVFS modes)</a:t>
            </a:r>
          </a:p>
          <a:p>
            <a:pPr lvl="1"/>
            <a:r>
              <a:rPr lang="en-US" sz="1800" dirty="0" smtClean="0"/>
              <a:t>Full speed is assumed at the beginning of each ISR</a:t>
            </a:r>
          </a:p>
          <a:p>
            <a:pPr lvl="1"/>
            <a:r>
              <a:rPr lang="en-US" sz="1800" dirty="0" smtClean="0"/>
              <a:t>Slacks off to slow speed before entering each power mode</a:t>
            </a:r>
          </a:p>
          <a:p>
            <a:pPr lvl="1"/>
            <a:r>
              <a:rPr lang="en-US" sz="1800" dirty="0" smtClean="0"/>
              <a:t>Use equation 3 to calculate power usage</a:t>
            </a:r>
          </a:p>
          <a:p>
            <a:r>
              <a:rPr lang="en-US" sz="2400" dirty="0" smtClean="0"/>
              <a:t>Because 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idle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is linearly related M(speed) a limited number of speeds are applicable in this way</a:t>
            </a:r>
          </a:p>
        </p:txBody>
      </p:sp>
    </p:spTree>
    <p:extLst>
      <p:ext uri="{BB962C8B-B14F-4D97-AF65-F5344CB8AC3E}">
        <p14:creationId xmlns:p14="http://schemas.microsoft.com/office/powerpoint/2010/main" val="114043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 </a:t>
            </a:r>
            <a:r>
              <a:rPr lang="en-US" dirty="0" smtClean="0"/>
              <a:t>can be disabled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4825"/>
            <a:ext cx="4038600" cy="4625975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sz="2400" dirty="0" smtClean="0"/>
              <a:t>Assuming Known WCET</a:t>
            </a:r>
          </a:p>
          <a:p>
            <a:pPr lvl="1"/>
            <a:r>
              <a:rPr lang="en-US" sz="1800" dirty="0" smtClean="0"/>
              <a:t>Idle state duration is a known in this case</a:t>
            </a:r>
          </a:p>
          <a:p>
            <a:pPr lvl="1"/>
            <a:r>
              <a:rPr lang="en-US" sz="1800" dirty="0" smtClean="0"/>
              <a:t>Thus disable clock for this interval</a:t>
            </a:r>
          </a:p>
          <a:p>
            <a:r>
              <a:rPr lang="en-US" sz="2400" dirty="0" smtClean="0"/>
              <a:t>Problems</a:t>
            </a:r>
          </a:p>
          <a:p>
            <a:pPr lvl="1"/>
            <a:r>
              <a:rPr lang="en-US" sz="1800" dirty="0" smtClean="0"/>
              <a:t>Tracing original clock signal to keep synchronization time</a:t>
            </a:r>
          </a:p>
          <a:p>
            <a:pPr lvl="1"/>
            <a:r>
              <a:rPr lang="en-US" sz="1800" dirty="0" smtClean="0"/>
              <a:t>Additional tick-timer keeps track without power the peripherals</a:t>
            </a:r>
          </a:p>
          <a:p>
            <a:pPr lvl="1"/>
            <a:r>
              <a:rPr lang="en-US" sz="1800" dirty="0" smtClean="0"/>
              <a:t>This approach is hardware </a:t>
            </a:r>
            <a:r>
              <a:rPr lang="en-US" sz="1800" dirty="0" smtClean="0"/>
              <a:t>dependent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029075" cy="262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572000"/>
            <a:ext cx="4591064" cy="181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20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5292</TotalTime>
  <Words>1118</Words>
  <Application>Microsoft Macintosh PowerPoint</Application>
  <PresentationFormat>On-screen Show (4:3)</PresentationFormat>
  <Paragraphs>181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Module</vt:lpstr>
      <vt:lpstr>CubeSat Research</vt:lpstr>
      <vt:lpstr>Idle State Power</vt:lpstr>
      <vt:lpstr>Power Usage Modes</vt:lpstr>
      <vt:lpstr>Power reduction methods</vt:lpstr>
      <vt:lpstr>Related Work</vt:lpstr>
      <vt:lpstr>Power Model and Approaches</vt:lpstr>
      <vt:lpstr>Power and Current Calculations</vt:lpstr>
      <vt:lpstr>Interrupt cannot be disabled</vt:lpstr>
      <vt:lpstr>Interrupt can be disabled</vt:lpstr>
      <vt:lpstr>Experiment Setup</vt:lpstr>
      <vt:lpstr>Experiment Setup</vt:lpstr>
      <vt:lpstr>Evaluation – w/ Periodic Interrupts</vt:lpstr>
      <vt:lpstr>Evaluation – w/ Periodic Interrupts</vt:lpstr>
      <vt:lpstr>Evaluation – w/ Periodic Interrupts</vt:lpstr>
      <vt:lpstr>Evaluation – w/ Periodic Interrupts</vt:lpstr>
      <vt:lpstr>Evaluation – w/o Periodic Interrupts</vt:lpstr>
      <vt:lpstr>Evaluation – w/o Periodic Interrupts</vt:lpstr>
      <vt:lpstr>Conclusion</vt:lpstr>
      <vt:lpstr>Beef</vt:lpstr>
      <vt:lpstr>Questions?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FPGA Application Options</dc:title>
  <dc:creator>Scott</dc:creator>
  <cp:lastModifiedBy>Ryan Nuzzaci</cp:lastModifiedBy>
  <cp:revision>289</cp:revision>
  <cp:lastPrinted>2011-10-27T15:24:58Z</cp:lastPrinted>
  <dcterms:created xsi:type="dcterms:W3CDTF">2011-05-25T20:16:58Z</dcterms:created>
  <dcterms:modified xsi:type="dcterms:W3CDTF">2011-11-17T03:41:44Z</dcterms:modified>
</cp:coreProperties>
</file>