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64" r:id="rId3"/>
    <p:sldId id="271" r:id="rId4"/>
    <p:sldId id="272" r:id="rId5"/>
    <p:sldId id="266" r:id="rId6"/>
    <p:sldId id="273" r:id="rId7"/>
    <p:sldId id="267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MS PGothic" charset="0"/>
        <a:cs typeface="MS PGothic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MS PGothic" charset="0"/>
        <a:cs typeface="MS PGothic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MS PGothic" charset="0"/>
        <a:cs typeface="MS PGothic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MS PGothic" charset="0"/>
        <a:cs typeface="MS PGothic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orbel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orbel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orbel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orbel" charset="0"/>
        <a:ea typeface="MS PGothic" charset="0"/>
        <a:cs typeface="MS PGothic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304" autoAdjust="0"/>
  </p:normalViewPr>
  <p:slideViewPr>
    <p:cSldViewPr>
      <p:cViewPr varScale="1">
        <p:scale>
          <a:sx n="74" d="100"/>
          <a:sy n="74" d="100"/>
        </p:scale>
        <p:origin x="-19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rbe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2227E8E-4002-D845-A05D-981764CA2424}" type="datetimeFigureOut">
              <a:rPr lang="en-US"/>
              <a:pPr/>
              <a:t>10/25/11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rbe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DB92F4-9176-5F48-9667-3F8680C903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843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92F4-9176-5F48-9667-3F8680C9033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306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92F4-9176-5F48-9667-3F8680C9033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92F4-9176-5F48-9667-3F8680C9033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541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92F4-9176-5F48-9667-3F8680C9033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92F4-9176-5F48-9667-3F8680C9033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  <a:ea typeface="MS PGothic" charset="0"/>
              </a:rPr>
              <a:t>Speed</a:t>
            </a:r>
            <a:r>
              <a:rPr lang="en-US" baseline="0" dirty="0" smtClean="0">
                <a:latin typeface="Calibri" charset="0"/>
                <a:ea typeface="MS PGothic" charset="0"/>
              </a:rPr>
              <a:t> – able to exploit parallelism, especially with data intensive applications</a:t>
            </a: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1193843E-6A84-4642-A483-1B538FE1CF1B}" type="slidenum">
              <a:rPr lang="en-US"/>
              <a:pPr eaLnBrk="1" hangingPunct="1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defRPr/>
            </a:pPr>
            <a:r>
              <a:rPr lang="en-US" dirty="0" smtClean="0"/>
              <a:t>-FPGAs have</a:t>
            </a:r>
            <a:r>
              <a:rPr lang="en-US" baseline="0" dirty="0" smtClean="0"/>
              <a:t> a h</a:t>
            </a:r>
            <a:r>
              <a:rPr lang="en-US" dirty="0" smtClean="0"/>
              <a:t>igher susceptibility to faults caused by ionizing radiation 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-SRAM</a:t>
            </a:r>
            <a:r>
              <a:rPr lang="en-US" baseline="0" dirty="0" smtClean="0"/>
              <a:t> memory is faster, more dense, and consumes less power than EEPROMs </a:t>
            </a:r>
            <a:endParaRPr lang="en-US" dirty="0" smtClean="0"/>
          </a:p>
          <a:p>
            <a:pPr lvl="1">
              <a:defRPr/>
            </a:pPr>
            <a:endParaRPr lang="en-US" dirty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1193843E-6A84-4642-A483-1B538FE1CF1B}" type="slidenum">
              <a:rPr lang="en-US"/>
              <a:pPr eaLnBrk="1" hangingPunct="1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92F4-9176-5F48-9667-3F8680C9033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92F4-9176-5F48-9667-3F8680C9033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92F4-9176-5F48-9667-3F8680C9033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92F4-9176-5F48-9667-3F8680C9033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92F4-9176-5F48-9667-3F8680C9033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some applications must function without errors for months or years, while other applications can safely suffer periodic faults </a:t>
            </a:r>
          </a:p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For example,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 control system output data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is more critical than temporary and read-only variables </a:t>
            </a:r>
          </a:p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MS PGothic" pitchFamily="34" charset="-128"/>
              <a:cs typeface="MS PGothic" charset="0"/>
            </a:endParaRPr>
          </a:p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Benign –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 example: </a:t>
            </a:r>
            <a:r>
              <a:rPr lang="en-US" baseline="0" dirty="0" smtClean="0"/>
              <a:t>a </a:t>
            </a:r>
            <a:r>
              <a:rPr lang="en-US" dirty="0" smtClean="0"/>
              <a:t>fault to unused data or a fault to dead (unreachable) code. </a:t>
            </a:r>
          </a:p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SDC –</a:t>
            </a:r>
            <a:r>
              <a:rPr lang="en-US" baseline="0" dirty="0" smtClean="0"/>
              <a:t> example: single bit flip in image data would appear as noise</a:t>
            </a:r>
          </a:p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DUE – example: obviously incorrect execution or cause the FPGA to reset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92F4-9176-5F48-9667-3F8680C9033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03CE926-4198-3D45-AD6B-C8C386E7CCF0}" type="datetimeFigureOut">
              <a:rPr lang="en-US"/>
              <a:pPr/>
              <a:t>10/25/11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CDC218F-7BFD-8A4A-8BFD-C426A6ED24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852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21ED88-A797-4249-AC98-20D32001C056}" type="datetimeFigureOut">
              <a:rPr lang="en-US"/>
              <a:pPr/>
              <a:t>10/25/11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249CAF-9F52-514C-82C8-422381100A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596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mpd="thickThin">
            <a:noFill/>
            <a:miter lim="800000"/>
            <a:headEnd/>
            <a:tailEnd/>
          </a:ln>
          <a:effectLst>
            <a:outerShdw dist="10160" dir="10800000" algn="tl" rotWithShape="0">
              <a:srgbClr val="808080">
                <a:alpha val="59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orbe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9AADA2-A047-C146-90E8-438EC611CF89}" type="datetimeFigureOut">
              <a:rPr lang="en-US"/>
              <a:pPr/>
              <a:t>10/25/11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401F3-8729-F442-9C32-B65D3B78F3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02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08747A-54D3-4940-9DB4-0A0A477DA4CE}" type="datetimeFigureOut">
              <a:rPr lang="en-US"/>
              <a:pPr/>
              <a:t>10/25/11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9BF16-1B4F-A34C-9F35-6D97C7B489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723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mpd="thickThin">
            <a:noFill/>
            <a:miter lim="800000"/>
            <a:headEnd/>
            <a:tailEnd/>
          </a:ln>
          <a:effectLst>
            <a:outerShdw dist="10160" dir="5400000" algn="tl" rotWithShape="0">
              <a:srgbClr val="808080">
                <a:alpha val="59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orbe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9DCA41-1245-A144-A860-469531BF69E2}" type="datetimeFigureOut">
              <a:rPr lang="en-US"/>
              <a:pPr/>
              <a:t>10/25/11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447C2D2-F8F6-A843-9529-C54079B8DB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534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BE397D-4746-EC42-956B-F4BEC026BD9C}" type="datetimeFigureOut">
              <a:rPr lang="en-US"/>
              <a:pPr/>
              <a:t>10/25/11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0D01C-D2D1-4043-8295-AE543AC6F9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423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232708-CECA-704F-A412-D90E993107BC}" type="datetimeFigureOut">
              <a:rPr lang="en-US"/>
              <a:pPr/>
              <a:t>10/25/11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51883-B0D9-B543-8A46-99F30C6B51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86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0C37FF-5B4D-1B46-BA40-A3A7673A2E04}" type="datetimeFigureOut">
              <a:rPr lang="en-US"/>
              <a:pPr/>
              <a:t>10/25/11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E9B98-700D-3A4C-A165-72CC7475F9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3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DBB744-B219-614A-9C3C-2DFF404E835D}" type="datetimeFigureOut">
              <a:rPr lang="en-US"/>
              <a:pPr/>
              <a:t>10/25/11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B7EAD-B00B-9845-9DEA-BC9FB85076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11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6D5F44-E41A-634E-9BBD-4183C1E10961}" type="datetimeFigureOut">
              <a:rPr lang="en-US"/>
              <a:pPr/>
              <a:t>10/25/11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E7B01-D040-CD45-9B04-58DFF7DB9C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17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fld id="{EBA0787B-727A-9C4B-B0A6-650A45648F52}" type="datetimeFigureOut">
              <a:rPr lang="en-US"/>
              <a:pPr/>
              <a:t>10/25/11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fld id="{7015119C-7F88-AE41-B013-B3E4B5355C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786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mpd="thickThin">
            <a:noFill/>
            <a:miter lim="800000"/>
            <a:headEnd/>
            <a:tailEnd/>
          </a:ln>
          <a:effectLst>
            <a:outerShdw dist="10160" dir="5400000" algn="tl" rotWithShape="0">
              <a:srgbClr val="808080">
                <a:alpha val="59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orbe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109728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3F3F"/>
                </a:solidFill>
              </a:defRPr>
            </a:lvl1pPr>
          </a:lstStyle>
          <a:p>
            <a:fld id="{BC0965A8-EDF7-3242-A897-AF9D71D0FF66}" type="datetimeFigureOut">
              <a:rPr lang="en-US"/>
              <a:pPr/>
              <a:t>10/25/11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3F3F"/>
                </a:solidFill>
              </a:defRPr>
            </a:lvl1pPr>
          </a:lstStyle>
          <a:p>
            <a:fld id="{9D85BEDE-AA60-894E-94EF-E6E186B8DEC5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2" name="Picture 2" descr="slideTopBG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33" b="5812"/>
          <a:stretch>
            <a:fillRect/>
          </a:stretch>
        </p:blipFill>
        <p:spPr bwMode="auto">
          <a:xfrm>
            <a:off x="8183563" y="0"/>
            <a:ext cx="96043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2" r:id="rId2"/>
    <p:sldLayoutId id="2147483798" r:id="rId3"/>
    <p:sldLayoutId id="2147483793" r:id="rId4"/>
    <p:sldLayoutId id="2147483794" r:id="rId5"/>
    <p:sldLayoutId id="2147483795" r:id="rId6"/>
    <p:sldLayoutId id="2147483799" r:id="rId7"/>
    <p:sldLayoutId id="2147483800" r:id="rId8"/>
    <p:sldLayoutId id="2147483801" r:id="rId9"/>
    <p:sldLayoutId id="2147483796" r:id="rId10"/>
    <p:sldLayoutId id="214748380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MS PGothic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charset="0"/>
        <a:buChar char="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charset="0"/>
        <a:buChar char="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charset="0"/>
        <a:buChar char=""/>
        <a:defRPr lang="en-US"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8077200" cy="911352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4800000"/>
            </a:lightRig>
          </a:scene3d>
          <a:sp3d>
            <a:bevelT/>
          </a:sp3d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solidFill>
                  <a:srgbClr val="F0AD00"/>
                </a:solidFill>
                <a:ea typeface="+mj-ea"/>
                <a:cs typeface="+mj-cs"/>
              </a:rPr>
              <a:t>CubeSat Research</a:t>
            </a:r>
            <a:endParaRPr lang="en-US" sz="6000" dirty="0">
              <a:solidFill>
                <a:srgbClr val="F0AD00"/>
              </a:solidFill>
              <a:ea typeface="+mj-ea"/>
              <a:cs typeface="+mj-cs"/>
            </a:endParaRPr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533400" y="1166813"/>
            <a:ext cx="8001000" cy="280987"/>
          </a:xfrm>
        </p:spPr>
        <p:txBody>
          <a:bodyPr/>
          <a:lstStyle/>
          <a:p>
            <a:pPr eaLnBrk="1" hangingPunct="1"/>
            <a:r>
              <a:rPr lang="en-US">
                <a:latin typeface="Corbel" charset="0"/>
                <a:ea typeface="MS PGothic" charset="0"/>
              </a:rPr>
              <a:t>with Scott Arnold &amp; Ryan Nuzzaci</a:t>
            </a:r>
          </a:p>
        </p:txBody>
      </p:sp>
      <p:sp>
        <p:nvSpPr>
          <p:cNvPr id="8196" name="Subtitle 2"/>
          <p:cNvSpPr txBox="1">
            <a:spLocks/>
          </p:cNvSpPr>
          <p:nvPr/>
        </p:nvSpPr>
        <p:spPr bwMode="auto">
          <a:xfrm>
            <a:off x="747713" y="2943225"/>
            <a:ext cx="778668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872" tIns="0" rIns="45720" bIns="0" anchor="b"/>
          <a:lstStyle>
            <a:lvl1pPr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80000"/>
              <a:buFont typeface="Wingdings 2" charset="0"/>
              <a:buNone/>
            </a:pPr>
            <a:r>
              <a:rPr lang="en-US" sz="2400" b="1" dirty="0" smtClean="0">
                <a:solidFill>
                  <a:srgbClr val="FFFFFF"/>
                </a:solidFill>
              </a:rPr>
              <a:t>An Adaptive Fault-Tolerant Memory System for FPGA-based Architectures  in the Space Environment		</a:t>
            </a:r>
          </a:p>
          <a:p>
            <a:pPr eaLnBrk="1" hangingPunct="1">
              <a:buClr>
                <a:schemeClr val="accent1"/>
              </a:buClr>
              <a:buSzPct val="80000"/>
              <a:buFont typeface="Wingdings 2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	</a:t>
            </a:r>
            <a:r>
              <a:rPr lang="en-US" i="1" dirty="0" smtClean="0"/>
              <a:t>Dan Fay, Alex </a:t>
            </a:r>
            <a:r>
              <a:rPr lang="en-US" i="1" dirty="0" err="1" smtClean="0"/>
              <a:t>Shye</a:t>
            </a:r>
            <a:r>
              <a:rPr lang="en-US" i="1" dirty="0" smtClean="0"/>
              <a:t>, </a:t>
            </a:r>
            <a:r>
              <a:rPr lang="en-US" i="1" dirty="0" err="1" smtClean="0"/>
              <a:t>Sayantan</a:t>
            </a:r>
            <a:r>
              <a:rPr lang="en-US" i="1" dirty="0" smtClean="0"/>
              <a:t> Bhattacharya, and Daniel A. Connors</a:t>
            </a:r>
            <a:r>
              <a:rPr lang="en-US" dirty="0" smtClean="0"/>
              <a:t> </a:t>
            </a:r>
            <a:r>
              <a:rPr lang="en-US" sz="2000" dirty="0" smtClean="0">
                <a:solidFill>
                  <a:srgbClr val="FFFFFF"/>
                </a:solidFill>
              </a:rPr>
              <a:t>	</a:t>
            </a:r>
          </a:p>
          <a:p>
            <a:pPr eaLnBrk="1" hangingPunct="1">
              <a:buClr>
                <a:schemeClr val="accent1"/>
              </a:buClr>
              <a:buSzPct val="80000"/>
              <a:buFont typeface="Wingdings 2" charset="0"/>
              <a:buNone/>
            </a:pPr>
            <a:r>
              <a:rPr lang="en-US" sz="2000" dirty="0">
                <a:solidFill>
                  <a:srgbClr val="FFFFFF"/>
                </a:solidFill>
              </a:rPr>
              <a:t>			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0999" y="2394577"/>
            <a:ext cx="8458201" cy="65342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4800000"/>
            </a:lightRig>
          </a:scene3d>
          <a:sp3d>
            <a:bevelT/>
          </a:sp3d>
        </p:spPr>
        <p:txBody>
          <a:bodyPr tIns="0" rIns="45720" bIns="0">
            <a:normAutofit fontScale="62500" lnSpcReduction="2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700" b="1" kern="1200">
                <a:solidFill>
                  <a:srgbClr val="FFC800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charset="0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charset="0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charset="0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charset="0"/>
                <a:ea typeface="MS PGothic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charset="0"/>
                <a:ea typeface="ＭＳ Ｐゴシック" charset="0"/>
                <a:cs typeface="ＭＳ Ｐゴシック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 smtClean="0">
                <a:solidFill>
                  <a:srgbClr val="F0AD00"/>
                </a:solidFill>
                <a:ea typeface="+mj-ea"/>
                <a:cs typeface="+mj-cs"/>
              </a:rPr>
              <a:t>Topic </a:t>
            </a:r>
            <a:r>
              <a:rPr lang="en-US" sz="5400" dirty="0">
                <a:solidFill>
                  <a:srgbClr val="F0AD00"/>
                </a:solidFill>
                <a:ea typeface="+mj-ea"/>
                <a:cs typeface="+mj-cs"/>
              </a:rPr>
              <a:t>V</a:t>
            </a:r>
            <a:r>
              <a:rPr lang="en-US" sz="5400" dirty="0" smtClean="0">
                <a:solidFill>
                  <a:srgbClr val="F0AD00"/>
                </a:solidFill>
                <a:ea typeface="+mj-ea"/>
                <a:cs typeface="+mj-cs"/>
              </a:rPr>
              <a:t> (short) </a:t>
            </a:r>
            <a:r>
              <a:rPr lang="en-US" sz="5400" b="0" dirty="0" smtClean="0">
                <a:solidFill>
                  <a:schemeClr val="accent1"/>
                </a:solidFill>
              </a:rPr>
              <a:t>– </a:t>
            </a:r>
            <a:r>
              <a:rPr lang="en-US" sz="5400" dirty="0" smtClean="0">
                <a:solidFill>
                  <a:srgbClr val="F0AD00"/>
                </a:solidFill>
                <a:ea typeface="+mj-ea"/>
                <a:cs typeface="+mj-cs"/>
              </a:rPr>
              <a:t>Reconfigurable Computing</a:t>
            </a:r>
            <a:endParaRPr lang="en-US" sz="5400" dirty="0">
              <a:solidFill>
                <a:srgbClr val="F0AD00"/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52999"/>
          </a:xfrm>
          <a:ln>
            <a:solidFill>
              <a:srgbClr val="FFFFFF"/>
            </a:solidFill>
          </a:ln>
        </p:spPr>
        <p:txBody>
          <a:bodyPr>
            <a:noAutofit/>
          </a:bodyPr>
          <a:lstStyle/>
          <a:p>
            <a:r>
              <a:rPr lang="en-US" sz="2000" dirty="0" smtClean="0"/>
              <a:t>Four different campaigns for injection of SEUs</a:t>
            </a:r>
          </a:p>
          <a:p>
            <a:pPr lvl="1"/>
            <a:r>
              <a:rPr lang="en-US" sz="1600" dirty="0" smtClean="0"/>
              <a:t>Registers – Source and destination of instructions</a:t>
            </a:r>
          </a:p>
          <a:p>
            <a:pPr lvl="1"/>
            <a:r>
              <a:rPr lang="en-US" sz="1600" dirty="0" smtClean="0"/>
              <a:t>BSS segment – Area for uninitialized global and static variables</a:t>
            </a:r>
          </a:p>
          <a:p>
            <a:pPr lvl="1"/>
            <a:r>
              <a:rPr lang="en-US" sz="1600" dirty="0" smtClean="0"/>
              <a:t>DATA segment – Area for initialized global and static variables</a:t>
            </a:r>
          </a:p>
          <a:p>
            <a:pPr lvl="1"/>
            <a:r>
              <a:rPr lang="en-US" sz="1600" dirty="0" smtClean="0"/>
              <a:t>STACK segment – where the stack is stored</a:t>
            </a:r>
          </a:p>
          <a:p>
            <a:r>
              <a:rPr lang="en-US" sz="2000" dirty="0" smtClean="0"/>
              <a:t>1000 iterations for each benchmark</a:t>
            </a:r>
          </a:p>
          <a:p>
            <a:r>
              <a:rPr lang="en-US" sz="2000" dirty="0" smtClean="0"/>
              <a:t>Intel Pin dynamic binary instrumentation tool for fault injection</a:t>
            </a:r>
          </a:p>
          <a:p>
            <a:r>
              <a:rPr lang="en-US" sz="2000" dirty="0" smtClean="0"/>
              <a:t>Fault-injection results categorized as:</a:t>
            </a:r>
          </a:p>
          <a:p>
            <a:pPr lvl="1"/>
            <a:r>
              <a:rPr lang="en-US" sz="1600" dirty="0" smtClean="0"/>
              <a:t>Correct – Valid correct output data and valid return code, Benign fault</a:t>
            </a:r>
          </a:p>
          <a:p>
            <a:pPr lvl="1"/>
            <a:r>
              <a:rPr lang="en-US" sz="1600" dirty="0" smtClean="0"/>
              <a:t>Failed – Illegal operation performed, results in DUE</a:t>
            </a:r>
          </a:p>
          <a:p>
            <a:pPr lvl="1"/>
            <a:r>
              <a:rPr lang="en-US" sz="1600" dirty="0" smtClean="0"/>
              <a:t>Abort – Invalid return code, results in DUE</a:t>
            </a:r>
          </a:p>
          <a:p>
            <a:pPr lvl="1"/>
            <a:r>
              <a:rPr lang="en-US" sz="1600" dirty="0" smtClean="0"/>
              <a:t>Timeout – Program hangs, time-out circuitry resets causing DUE</a:t>
            </a:r>
          </a:p>
          <a:p>
            <a:pPr lvl="1"/>
            <a:r>
              <a:rPr lang="en-US" sz="1600" dirty="0" smtClean="0"/>
              <a:t>Incorrect – Valid return code incorrect output data, results in SDC</a:t>
            </a:r>
          </a:p>
          <a:p>
            <a:r>
              <a:rPr lang="en-US" sz="2000" dirty="0" smtClean="0"/>
              <a:t>Incorrect result is worst possible </a:t>
            </a:r>
            <a:r>
              <a:rPr lang="en-US" sz="2000" dirty="0" smtClean="0"/>
              <a:t>outcome</a:t>
            </a:r>
          </a:p>
        </p:txBody>
      </p:sp>
    </p:spTree>
    <p:extLst>
      <p:ext uri="{BB962C8B-B14F-4D97-AF65-F5344CB8AC3E}">
        <p14:creationId xmlns:p14="http://schemas.microsoft.com/office/powerpoint/2010/main" val="3933108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Access Patterns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52600"/>
            <a:ext cx="5943600" cy="4630978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19800" y="1752600"/>
            <a:ext cx="3124200" cy="4625975"/>
          </a:xfrm>
          <a:ln>
            <a:noFill/>
          </a:ln>
        </p:spPr>
        <p:txBody>
          <a:bodyPr/>
          <a:lstStyle/>
          <a:p>
            <a:r>
              <a:rPr lang="en-US" sz="2000" dirty="0" smtClean="0"/>
              <a:t>OPB – On-chip Peripheral Bus</a:t>
            </a:r>
          </a:p>
          <a:p>
            <a:r>
              <a:rPr lang="en-US" sz="2000" dirty="0" smtClean="0"/>
              <a:t>Implemented on a </a:t>
            </a:r>
            <a:r>
              <a:rPr lang="en-US" sz="2000" dirty="0" err="1" smtClean="0"/>
              <a:t>Virtex</a:t>
            </a:r>
            <a:r>
              <a:rPr lang="en-US" sz="2000" dirty="0" smtClean="0"/>
              <a:t>-II pro</a:t>
            </a:r>
          </a:p>
          <a:p>
            <a:r>
              <a:rPr lang="en-US" sz="2000" dirty="0" smtClean="0"/>
              <a:t>OPB-OPB bridge</a:t>
            </a:r>
          </a:p>
          <a:p>
            <a:pPr lvl="1"/>
            <a:r>
              <a:rPr lang="en-US" sz="1600" dirty="0" smtClean="0"/>
              <a:t>Snoop info to monitor</a:t>
            </a:r>
          </a:p>
          <a:p>
            <a:pPr lvl="1"/>
            <a:r>
              <a:rPr lang="en-US" sz="1600" dirty="0" smtClean="0"/>
              <a:t>Other side connects to Memory and UART</a:t>
            </a:r>
          </a:p>
          <a:p>
            <a:r>
              <a:rPr lang="en-US" sz="2000" dirty="0" smtClean="0"/>
              <a:t>OPB Monitor</a:t>
            </a:r>
          </a:p>
          <a:p>
            <a:pPr lvl="1"/>
            <a:r>
              <a:rPr lang="en-US" sz="1600" dirty="0" smtClean="0"/>
              <a:t>Logs OPB bridge traffic</a:t>
            </a:r>
          </a:p>
          <a:p>
            <a:pPr lvl="1"/>
            <a:r>
              <a:rPr lang="en-US" sz="1600" dirty="0" smtClean="0"/>
              <a:t>Counts accesses to memory range</a:t>
            </a:r>
          </a:p>
          <a:p>
            <a:r>
              <a:rPr lang="en-US" sz="2000" dirty="0" err="1" smtClean="0"/>
              <a:t>Microblazes</a:t>
            </a:r>
            <a:endParaRPr lang="en-US" sz="2000" dirty="0" smtClean="0"/>
          </a:p>
          <a:p>
            <a:pPr lvl="1"/>
            <a:r>
              <a:rPr lang="en-US" sz="1600" dirty="0" smtClean="0"/>
              <a:t>Shared memory</a:t>
            </a:r>
          </a:p>
          <a:p>
            <a:pPr lvl="1"/>
            <a:r>
              <a:rPr lang="en-US" sz="1600" dirty="0" smtClean="0"/>
              <a:t>Between 2 and 3 used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5488587" y="3159832"/>
            <a:ext cx="6238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Y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8" name="Picture 4" descr="C:\Users\Scott Arnold\AppData\Local\Microsoft\Windows\Temporary Internet Files\Content.IE5\BRI7D8JT\MC900441322[1]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7364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cott Arnold\AppData\Local\Microsoft\Windows\Temporary Internet Files\Content.IE5\NET17RXZ\MC900078715[1].wm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38632"/>
            <a:ext cx="480690" cy="59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38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8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8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8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8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8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8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8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8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8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1000"/>
                                            <p:tgtEl>
                                              <p:spTgt spid="8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8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8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8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8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8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8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8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8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9" end="9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8">
                                                <p:txEl>
                                                  <p:pRg st="9" end="9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8">
                                                <p:txEl>
                                                  <p:pRg st="9" end="9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8">
                                                <p:txEl>
                                                  <p:pRg st="9" end="9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10" end="1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1000"/>
                                            <p:tgtEl>
                                              <p:spTgt spid="8">
                                                <p:txEl>
                                                  <p:pRg st="10" end="1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8">
                                                <p:txEl>
                                                  <p:pRg st="10" end="1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8">
                                                <p:txEl>
                                                  <p:pRg st="10" end="1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0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11111E-6 -4.07407E-6 C -0.05069 0.00116 -0.07413 0.00324 -0.11892 0.00533 C -0.12604 0.03403 -0.11944 0.0676 -0.12708 0.09723 C -0.21197 0.0926 -0.18923 0.12199 -0.19183 0.0125 C -0.19201 0.00417 -0.1927 -0.00416 -0.19322 -0.0125 C -0.19496 -0.17245 -0.16267 -0.14051 -0.26631 -0.14051 L -0.26753 -0.12963 " pathEditMode="relative" ptsTypes="fffffAA">
                                          <p:cBhvr>
                                            <p:cTn id="72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4" presetID="8" presetClass="emph" presetSubtype="0" repeatCount="10000" fill="hold" grpId="2" nodeType="afterEffect" p14:presetBounceEnd="43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 p14:bounceEnd="43000">
                                          <p:cBhvr>
                                            <p:cTn id="7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6.66667E-6 C 0.01302 0.00046 0.02622 0.00069 0.03924 0.00161 C 0.0467 0.00208 0.0474 0.00462 0.05399 0.01064 C 0.05538 0.0118 0.05816 0.01435 0.05816 0.01435 C 0.05955 0.02036 0.06198 0.02476 0.06354 0.03055 C 0.06111 0.04282 0.06319 0.0331 0.05938 0.0486 C 0.05885 0.05046 0.05816 0.05393 0.05816 0.05393 C 0.05226 0.1074 0.05538 0.16296 0.04722 0.2162 C 0.04497 0.24999 0.02813 0.30717 0.05816 0.3206 C 0.13281 0.31898 0.20625 0.31296 0.28108 0.31157 C 0.28507 0.30972 0.28924 0.3081 0.29323 0.30624 C 0.29514 0.30231 0.29826 0.29953 0.3 0.29536 C 0.30139 0.29212 0.30191 0.28819 0.30278 0.28448 C 0.3033 0.28263 0.30399 0.27916 0.30399 0.27916 C 0.31076 0.20902 0.30712 0.12777 0.30538 0.05763 C 0.30503 0.04513 0.29844 0.02384 0.28924 0.01967 C 0.28003 0.00786 0.26823 0.00347 0.25538 0.00347 L 0.24184 -6.66667E-6 " pathEditMode="relative" ptsTypes="ffffffffffffffffAA">
                                          <p:cBhvr>
                                            <p:cTn id="82" dur="20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4" presetID="16" presetClass="exit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85" dur="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88" presetID="16" presetClass="exit" presetSubtype="21" fill="hold" grpId="3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8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92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4" presetID="0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6.11111E-6 -5.18519E-6 C -0.00034 0.01087 -0.00121 0.02152 -0.00121 0.0324 C -0.00121 0.03425 6.11111E-6 0.02893 6.11111E-6 0.02708 C 0.00035 0.01805 6.11111E-6 0.00902 6.11111E-6 -5.18519E-6 Z " pathEditMode="relative" ptsTypes="ffff">
                                          <p:cBhvr>
                                            <p:cTn id="95" dur="1000" fill="hold"/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6" grpId="1"/>
          <p:bldP spid="6" grpId="2"/>
          <p:bldP spid="6" grpId="3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8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8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8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8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8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8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8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8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8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1000"/>
                                            <p:tgtEl>
                                              <p:spTgt spid="8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8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8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8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8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8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8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8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8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9" end="9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8">
                                                <p:txEl>
                                                  <p:pRg st="9" end="9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8">
                                                <p:txEl>
                                                  <p:pRg st="9" end="9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8">
                                                <p:txEl>
                                                  <p:pRg st="9" end="9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10" end="1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1000"/>
                                            <p:tgtEl>
                                              <p:spTgt spid="8">
                                                <p:txEl>
                                                  <p:pRg st="10" end="1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8">
                                                <p:txEl>
                                                  <p:pRg st="10" end="1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8">
                                                <p:txEl>
                                                  <p:pRg st="10" end="1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0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11111E-6 -4.07407E-6 C -0.05069 0.00116 -0.07413 0.00324 -0.11892 0.00533 C -0.12604 0.03403 -0.11944 0.0676 -0.12708 0.09723 C -0.21197 0.0926 -0.18923 0.12199 -0.19183 0.0125 C -0.19201 0.00417 -0.1927 -0.00416 -0.19322 -0.0125 C -0.19496 -0.17245 -0.16267 -0.14051 -0.26631 -0.14051 L -0.26753 -0.12963 " pathEditMode="relative" ptsTypes="fffffAA">
                                          <p:cBhvr>
                                            <p:cTn id="72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4" presetID="8" presetClass="emph" presetSubtype="0" repeatCount="1000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6.66667E-6 C 0.01302 0.00046 0.02622 0.00069 0.03924 0.00161 C 0.0467 0.00208 0.0474 0.00462 0.05399 0.01064 C 0.05538 0.0118 0.05816 0.01435 0.05816 0.01435 C 0.05955 0.02036 0.06198 0.02476 0.06354 0.03055 C 0.06111 0.04282 0.06319 0.0331 0.05938 0.0486 C 0.05885 0.05046 0.05816 0.05393 0.05816 0.05393 C 0.05226 0.1074 0.05538 0.16296 0.04722 0.2162 C 0.04497 0.24999 0.02813 0.30717 0.05816 0.3206 C 0.13281 0.31898 0.20625 0.31296 0.28108 0.31157 C 0.28507 0.30972 0.28924 0.3081 0.29323 0.30624 C 0.29514 0.30231 0.29826 0.29953 0.3 0.29536 C 0.30139 0.29212 0.30191 0.28819 0.30278 0.28448 C 0.3033 0.28263 0.30399 0.27916 0.30399 0.27916 C 0.31076 0.20902 0.30712 0.12777 0.30538 0.05763 C 0.30503 0.04513 0.29844 0.02384 0.28924 0.01967 C 0.28003 0.00786 0.26823 0.00347 0.25538 0.00347 L 0.24184 -6.66667E-6 " pathEditMode="relative" ptsTypes="ffffffffffffffffAA">
                                          <p:cBhvr>
                                            <p:cTn id="82" dur="20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4" presetID="16" presetClass="exit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85" dur="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88" presetID="16" presetClass="exit" presetSubtype="21" fill="hold" grpId="3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8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92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4" presetID="0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6.11111E-6 -5.18519E-6 C -0.00034 0.01087 -0.00121 0.02152 -0.00121 0.0324 C -0.00121 0.03425 6.11111E-6 0.02893 6.11111E-6 0.02708 C 0.00035 0.01805 6.11111E-6 0.00902 6.11111E-6 -5.18519E-6 Z " pathEditMode="relative" ptsTypes="ffff">
                                          <p:cBhvr>
                                            <p:cTn id="95" dur="1000" fill="hold"/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6" grpId="1"/>
          <p:bldP spid="6" grpId="2"/>
          <p:bldP spid="6" grpId="3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 and BSS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3505200" cy="4625975"/>
          </a:xfrm>
          <a:ln>
            <a:solidFill>
              <a:srgbClr val="FFFFFF"/>
            </a:solidFill>
          </a:ln>
        </p:spPr>
        <p:txBody>
          <a:bodyPr/>
          <a:lstStyle/>
          <a:p>
            <a:r>
              <a:rPr lang="en-US" sz="2400" dirty="0" smtClean="0"/>
              <a:t>Register vulnerability</a:t>
            </a:r>
          </a:p>
          <a:p>
            <a:pPr lvl="1"/>
            <a:r>
              <a:rPr lang="en-US" sz="1800" dirty="0" smtClean="0"/>
              <a:t>Particularly high compared to memory</a:t>
            </a:r>
          </a:p>
          <a:p>
            <a:pPr lvl="1"/>
            <a:r>
              <a:rPr lang="en-US" sz="1800" dirty="0" smtClean="0"/>
              <a:t>Frequent usage </a:t>
            </a:r>
          </a:p>
          <a:p>
            <a:pPr lvl="1"/>
            <a:r>
              <a:rPr lang="en-US" sz="1800" dirty="0" smtClean="0"/>
              <a:t>Use in multiple computations</a:t>
            </a:r>
          </a:p>
          <a:p>
            <a:r>
              <a:rPr lang="en-US" sz="2400" dirty="0" smtClean="0"/>
              <a:t>BSS errors</a:t>
            </a:r>
          </a:p>
          <a:p>
            <a:pPr lvl="1"/>
            <a:r>
              <a:rPr lang="en-US" sz="1800" dirty="0" smtClean="0"/>
              <a:t>Typically Seldom do faults </a:t>
            </a:r>
            <a:r>
              <a:rPr lang="en-US" sz="1800" dirty="0" smtClean="0"/>
              <a:t>propagate </a:t>
            </a:r>
            <a:r>
              <a:rPr lang="en-US" sz="1800" dirty="0" smtClean="0"/>
              <a:t>to errors</a:t>
            </a:r>
          </a:p>
          <a:p>
            <a:pPr lvl="1"/>
            <a:r>
              <a:rPr lang="en-US" sz="1800" dirty="0" smtClean="0"/>
              <a:t>Notable exception in mm due to the large data structures</a:t>
            </a:r>
          </a:p>
          <a:p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76400"/>
            <a:ext cx="4719638" cy="5214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716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and Stack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774825"/>
            <a:ext cx="4114800" cy="4625975"/>
          </a:xfrm>
          <a:ln>
            <a:solidFill>
              <a:srgbClr val="FFFFFF"/>
            </a:solidFill>
          </a:ln>
        </p:spPr>
        <p:txBody>
          <a:bodyPr/>
          <a:lstStyle/>
          <a:p>
            <a:r>
              <a:rPr lang="en-US" sz="2400" dirty="0" smtClean="0"/>
              <a:t>Data memory section has almost uniform distribution</a:t>
            </a:r>
          </a:p>
          <a:p>
            <a:r>
              <a:rPr lang="en-US" sz="2400" dirty="0" smtClean="0"/>
              <a:t>Stack memory shows selected applications have higher vulnerability</a:t>
            </a:r>
          </a:p>
          <a:p>
            <a:r>
              <a:rPr lang="en-US" sz="2400" dirty="0" smtClean="0"/>
              <a:t>What does this all mean?</a:t>
            </a:r>
          </a:p>
          <a:p>
            <a:pPr lvl="1"/>
            <a:r>
              <a:rPr lang="en-US" sz="1800" dirty="0" smtClean="0"/>
              <a:t>Motivates the use of an adaptive memory system</a:t>
            </a:r>
          </a:p>
          <a:p>
            <a:pPr lvl="1"/>
            <a:r>
              <a:rPr lang="en-US" sz="1800" dirty="0" smtClean="0"/>
              <a:t>Customizable to the native characteristics and diverse workload</a:t>
            </a:r>
            <a:endParaRPr lang="en-US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61173"/>
            <a:ext cx="4495800" cy="5209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1724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Traffic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3810000" cy="4623816"/>
          </a:xfrm>
          <a:ln>
            <a:solidFill>
              <a:srgbClr val="FFFFFF"/>
            </a:solidFill>
          </a:ln>
        </p:spPr>
        <p:txBody>
          <a:bodyPr/>
          <a:lstStyle/>
          <a:p>
            <a:r>
              <a:rPr lang="en-US" sz="2400" dirty="0" smtClean="0"/>
              <a:t>Large variations</a:t>
            </a:r>
          </a:p>
          <a:p>
            <a:pPr lvl="1"/>
            <a:r>
              <a:rPr lang="en-US" sz="1800" dirty="0" smtClean="0"/>
              <a:t>Read and write traffic</a:t>
            </a:r>
          </a:p>
          <a:p>
            <a:pPr lvl="1"/>
            <a:r>
              <a:rPr lang="en-US" sz="1800" dirty="0" smtClean="0"/>
              <a:t>Overtime in for each benchmark</a:t>
            </a:r>
          </a:p>
          <a:p>
            <a:r>
              <a:rPr lang="en-US" sz="2400" dirty="0" smtClean="0"/>
              <a:t>Shows problem with providing</a:t>
            </a:r>
          </a:p>
          <a:p>
            <a:pPr lvl="1"/>
            <a:r>
              <a:rPr lang="en-US" sz="1800" dirty="0" smtClean="0"/>
              <a:t>Low-latency Memory</a:t>
            </a:r>
          </a:p>
          <a:p>
            <a:pPr lvl="1"/>
            <a:r>
              <a:rPr lang="en-US" sz="1800" dirty="0" smtClean="0"/>
              <a:t>fault- tolerant redundancy</a:t>
            </a:r>
          </a:p>
          <a:p>
            <a:r>
              <a:rPr lang="en-US" sz="2000" dirty="0" smtClean="0"/>
              <a:t>Possible to not meet real time constraints, while providing FT</a:t>
            </a:r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357" y="1564045"/>
            <a:ext cx="4481384" cy="5267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8866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Traffic by region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8839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19200" y="2743200"/>
            <a:ext cx="304800" cy="990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609600" y="1981200"/>
            <a:ext cx="3048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35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2.22222E-6 L 0.24167 0.005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167 0.00556 L 0.48333 0.0111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333 0.01111 L 0.725 0.0166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path" presetSubtype="0" repeatCount="3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3.33333E-6 0.0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5" grpId="4" animBg="1"/>
      <p:bldP spid="6" grpId="0" animBg="1"/>
      <p:bldP spid="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w/Cache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774825"/>
            <a:ext cx="3962400" cy="4625975"/>
          </a:xfrm>
          <a:ln>
            <a:solidFill>
              <a:srgbClr val="FFFFFF"/>
            </a:solidFill>
          </a:ln>
        </p:spPr>
        <p:txBody>
          <a:bodyPr/>
          <a:lstStyle/>
          <a:p>
            <a:r>
              <a:rPr lang="en-US" sz="2000" dirty="0" smtClean="0"/>
              <a:t>Effects of 4KB I-cache</a:t>
            </a:r>
          </a:p>
          <a:p>
            <a:pPr lvl="1"/>
            <a:r>
              <a:rPr lang="en-US" sz="1600" dirty="0" smtClean="0"/>
              <a:t>Extremely effective in reducing read BRAM traffic</a:t>
            </a:r>
          </a:p>
          <a:p>
            <a:pPr lvl="1"/>
            <a:r>
              <a:rPr lang="en-US" sz="1600" dirty="0" smtClean="0"/>
              <a:t>Increased write traffic</a:t>
            </a:r>
          </a:p>
          <a:p>
            <a:pPr lvl="1"/>
            <a:r>
              <a:rPr lang="en-US" sz="1600" dirty="0" smtClean="0"/>
              <a:t>FIR filters shows significant speed increase</a:t>
            </a:r>
          </a:p>
          <a:p>
            <a:r>
              <a:rPr lang="en-US" sz="2000" dirty="0" smtClean="0"/>
              <a:t>4KB D-cache</a:t>
            </a:r>
          </a:p>
          <a:p>
            <a:pPr lvl="1"/>
            <a:r>
              <a:rPr lang="en-US" sz="1600" dirty="0" smtClean="0"/>
              <a:t>Positive effect of FIR</a:t>
            </a:r>
          </a:p>
          <a:p>
            <a:pPr lvl="1"/>
            <a:r>
              <a:rPr lang="en-US" sz="1600" dirty="0" smtClean="0"/>
              <a:t>Increases amount memory accesses</a:t>
            </a:r>
          </a:p>
          <a:p>
            <a:r>
              <a:rPr lang="en-US" sz="2000" dirty="0" smtClean="0"/>
              <a:t>Both</a:t>
            </a:r>
          </a:p>
          <a:p>
            <a:pPr lvl="1"/>
            <a:r>
              <a:rPr lang="en-US" sz="1600" dirty="0" smtClean="0"/>
              <a:t>Increases through-put of generated data</a:t>
            </a:r>
          </a:p>
          <a:p>
            <a:r>
              <a:rPr lang="en-US" sz="2000" dirty="0" smtClean="0"/>
              <a:t>Application of third </a:t>
            </a:r>
            <a:r>
              <a:rPr lang="en-US" sz="2000" dirty="0" err="1" smtClean="0"/>
              <a:t>Microblaze</a:t>
            </a:r>
            <a:r>
              <a:rPr lang="en-US" sz="2000" dirty="0" smtClean="0"/>
              <a:t> </a:t>
            </a:r>
          </a:p>
          <a:p>
            <a:pPr lvl="1"/>
            <a:r>
              <a:rPr lang="en-US" sz="1600" dirty="0" smtClean="0"/>
              <a:t>Increases reads by 25%</a:t>
            </a:r>
          </a:p>
          <a:p>
            <a:pPr lvl="1"/>
            <a:r>
              <a:rPr lang="en-US" sz="1600" dirty="0" smtClean="0"/>
              <a:t>Decrease in overall system performance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5180"/>
            <a:ext cx="5105400" cy="496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3779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Conclusions, FW, and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8229600" cy="4702175"/>
          </a:xfrm>
          <a:ln>
            <a:solidFill>
              <a:srgbClr val="FFFFFF"/>
            </a:solidFill>
          </a:ln>
        </p:spPr>
        <p:txBody>
          <a:bodyPr/>
          <a:lstStyle/>
          <a:p>
            <a:r>
              <a:rPr lang="en-US" sz="2400" dirty="0" smtClean="0"/>
              <a:t>Conclusions</a:t>
            </a:r>
          </a:p>
          <a:p>
            <a:pPr lvl="1"/>
            <a:r>
              <a:rPr lang="en-US" sz="1800" dirty="0" smtClean="0"/>
              <a:t>Presented the T3RSS space hardware system</a:t>
            </a:r>
          </a:p>
          <a:p>
            <a:pPr lvl="1"/>
            <a:r>
              <a:rPr lang="en-US" sz="1800" dirty="0" smtClean="0"/>
              <a:t>Provided motivation for a needed Adaptive distributed memory FT strategy</a:t>
            </a:r>
          </a:p>
          <a:p>
            <a:pPr lvl="1"/>
            <a:r>
              <a:rPr lang="en-US" sz="1800" dirty="0" smtClean="0"/>
              <a:t>Emphasized the importance of reducing off-chip traffic</a:t>
            </a:r>
          </a:p>
          <a:p>
            <a:pPr lvl="1"/>
            <a:r>
              <a:rPr lang="en-US" sz="1800" dirty="0" smtClean="0"/>
              <a:t>Porting fault </a:t>
            </a:r>
            <a:r>
              <a:rPr lang="en-US" sz="1800" dirty="0" err="1" smtClean="0"/>
              <a:t>susceptable</a:t>
            </a:r>
            <a:r>
              <a:rPr lang="en-US" sz="1800" dirty="0" smtClean="0"/>
              <a:t> segments off chip it reduces the off-chip traffic</a:t>
            </a:r>
          </a:p>
          <a:p>
            <a:r>
              <a:rPr lang="en-US" sz="2400" dirty="0" smtClean="0"/>
              <a:t>Future Work</a:t>
            </a:r>
          </a:p>
          <a:p>
            <a:pPr lvl="1"/>
            <a:r>
              <a:rPr lang="en-US" sz="1800" dirty="0" smtClean="0"/>
              <a:t>Implementing and testing new FT memory systems</a:t>
            </a:r>
          </a:p>
          <a:p>
            <a:pPr lvl="1"/>
            <a:r>
              <a:rPr lang="en-US" sz="1800" dirty="0"/>
              <a:t>O</a:t>
            </a:r>
            <a:r>
              <a:rPr lang="en-US" sz="1800" dirty="0" smtClean="0"/>
              <a:t>verall performance of off-chip and on-chip FT techniques</a:t>
            </a:r>
          </a:p>
          <a:p>
            <a:pPr lvl="1"/>
            <a:r>
              <a:rPr lang="en-US" sz="1800" dirty="0" smtClean="0"/>
              <a:t>Study changes in wake of modified environmental conditions</a:t>
            </a:r>
          </a:p>
          <a:p>
            <a:r>
              <a:rPr lang="en-US" sz="2200" dirty="0" smtClean="0"/>
              <a:t>Review</a:t>
            </a:r>
          </a:p>
          <a:p>
            <a:pPr lvl="1"/>
            <a:r>
              <a:rPr lang="en-US" sz="1800" dirty="0" smtClean="0"/>
              <a:t>Scott: Not a great paper, More explanation needed in results to back conclusions, poorly defined terminology through-out.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69429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FPGAs </a:t>
            </a:r>
            <a:r>
              <a:rPr lang="en-US" dirty="0" smtClean="0"/>
              <a:t>in </a:t>
            </a:r>
            <a:r>
              <a:rPr lang="en-US" dirty="0" smtClean="0"/>
              <a:t>Space – Benefits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FFFF"/>
            </a:solidFill>
          </a:ln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dirty="0" err="1" smtClean="0"/>
              <a:t>Reconfigurability</a:t>
            </a:r>
            <a:r>
              <a:rPr lang="en-US" dirty="0" smtClean="0"/>
              <a:t> </a:t>
            </a:r>
          </a:p>
          <a:p>
            <a:pPr lvl="1">
              <a:defRPr/>
            </a:pPr>
            <a:r>
              <a:rPr lang="en-US" dirty="0"/>
              <a:t>R</a:t>
            </a:r>
            <a:r>
              <a:rPr lang="en-US" dirty="0" smtClean="0"/>
              <a:t>apidly </a:t>
            </a:r>
            <a:r>
              <a:rPr lang="en-US" dirty="0"/>
              <a:t>adapt to changing mission conditions and requirements 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Multiple applications</a:t>
            </a:r>
          </a:p>
          <a:p>
            <a:pPr>
              <a:defRPr/>
            </a:pPr>
            <a:r>
              <a:rPr lang="en-US" dirty="0" smtClean="0"/>
              <a:t>Speed</a:t>
            </a:r>
          </a:p>
          <a:p>
            <a:pPr lvl="1">
              <a:defRPr/>
            </a:pPr>
            <a:r>
              <a:rPr lang="en-US" dirty="0" smtClean="0"/>
              <a:t>High-performance, application specific computing power </a:t>
            </a:r>
          </a:p>
          <a:p>
            <a:pPr lvl="1">
              <a:defRPr/>
            </a:pPr>
            <a:r>
              <a:rPr lang="en-US" dirty="0" smtClean="0"/>
              <a:t>Accomplish more data collection and experimentation in short-life satellites</a:t>
            </a:r>
            <a:r>
              <a:rPr lang="en-US" dirty="0" smtClean="0"/>
              <a:t> </a:t>
            </a:r>
          </a:p>
          <a:p>
            <a:pPr>
              <a:defRPr/>
            </a:pPr>
            <a:r>
              <a:rPr lang="en-US" dirty="0" smtClean="0"/>
              <a:t>Cost and availability</a:t>
            </a:r>
          </a:p>
          <a:p>
            <a:pPr lvl="1">
              <a:defRPr/>
            </a:pPr>
            <a:r>
              <a:rPr lang="en-US" dirty="0"/>
              <a:t>C</a:t>
            </a:r>
            <a:r>
              <a:rPr lang="en-US" dirty="0" smtClean="0"/>
              <a:t>ommercially available (</a:t>
            </a:r>
            <a:r>
              <a:rPr lang="en-US" dirty="0"/>
              <a:t>COTS) </a:t>
            </a:r>
            <a:r>
              <a:rPr lang="en-US" dirty="0" smtClean="0"/>
              <a:t>FPGAs can be used</a:t>
            </a:r>
          </a:p>
          <a:p>
            <a:pPr lvl="1">
              <a:defRPr/>
            </a:pPr>
            <a:r>
              <a:rPr lang="en-US" dirty="0" smtClean="0"/>
              <a:t>Affordable since non-</a:t>
            </a:r>
            <a:r>
              <a:rPr lang="en-US" dirty="0" err="1" smtClean="0"/>
              <a:t>RADhard</a:t>
            </a:r>
            <a:r>
              <a:rPr lang="en-US" dirty="0" smtClean="0"/>
              <a:t> components can be used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 lvl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FPGAs </a:t>
            </a:r>
            <a:r>
              <a:rPr lang="en-US" dirty="0" smtClean="0"/>
              <a:t>in </a:t>
            </a:r>
            <a:r>
              <a:rPr lang="en-US" dirty="0" smtClean="0"/>
              <a:t>Space – Challenges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8229600" cy="4854575"/>
          </a:xfrm>
          <a:ln>
            <a:solidFill>
              <a:srgbClr val="FFFFFF"/>
            </a:solidFill>
          </a:ln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Radiation</a:t>
            </a:r>
          </a:p>
          <a:p>
            <a:pPr lvl="1">
              <a:defRPr/>
            </a:pPr>
            <a:r>
              <a:rPr lang="en-US" dirty="0" smtClean="0"/>
              <a:t>Short term damage</a:t>
            </a:r>
          </a:p>
          <a:p>
            <a:pPr lvl="2">
              <a:defRPr/>
            </a:pPr>
            <a:r>
              <a:rPr lang="en-US" dirty="0" smtClean="0"/>
              <a:t>Single Event Upsets (SEUs) – Occurs when an energetic particle leaves behind a charge in the silicon lattice </a:t>
            </a:r>
          </a:p>
          <a:p>
            <a:pPr lvl="2">
              <a:defRPr/>
            </a:pPr>
            <a:r>
              <a:rPr lang="en-US" dirty="0" smtClean="0"/>
              <a:t>May cause faults that affect application execution or result data 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Permanent damage</a:t>
            </a:r>
          </a:p>
          <a:p>
            <a:pPr lvl="2">
              <a:defRPr/>
            </a:pPr>
            <a:r>
              <a:rPr lang="en-US" dirty="0" smtClean="0"/>
              <a:t>Extensive radiation exposure can render all or part of a device unusable </a:t>
            </a:r>
          </a:p>
          <a:p>
            <a:pPr lvl="2">
              <a:defRPr/>
            </a:pPr>
            <a:r>
              <a:rPr lang="en-US" dirty="0" smtClean="0"/>
              <a:t>May severely limit lifetime of device in certain orbits</a:t>
            </a:r>
          </a:p>
          <a:p>
            <a:r>
              <a:rPr lang="en-US" dirty="0" smtClean="0"/>
              <a:t>SRAM vs. EEPROM</a:t>
            </a:r>
          </a:p>
          <a:p>
            <a:pPr lvl="1"/>
            <a:r>
              <a:rPr lang="en-US" dirty="0" smtClean="0"/>
              <a:t>Modern </a:t>
            </a:r>
            <a:r>
              <a:rPr lang="en-US" dirty="0"/>
              <a:t>FPGAs use an SRAM-based memory to store the configuration </a:t>
            </a:r>
          </a:p>
          <a:p>
            <a:pPr lvl="1"/>
            <a:r>
              <a:rPr lang="en-US" dirty="0"/>
              <a:t>EEPROM memory is less susceptible to radiation upsets, but is no longer used in FPGAs for the configuration </a:t>
            </a:r>
            <a:r>
              <a:rPr lang="en-US" dirty="0" smtClean="0"/>
              <a:t>space</a:t>
            </a:r>
            <a:endParaRPr lang="en-US" dirty="0" smtClean="0"/>
          </a:p>
          <a:p>
            <a:pPr lvl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925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7924800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Need </a:t>
            </a:r>
            <a:r>
              <a:rPr lang="en-US" dirty="0" smtClean="0"/>
              <a:t>for </a:t>
            </a:r>
            <a:r>
              <a:rPr lang="en-US" dirty="0" smtClean="0"/>
              <a:t>Adaptability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8229600" cy="4854575"/>
          </a:xfrm>
          <a:ln>
            <a:noFill/>
          </a:ln>
        </p:spPr>
        <p:txBody>
          <a:bodyPr>
            <a:normAutofit fontScale="85000" lnSpcReduction="20000"/>
          </a:bodyPr>
          <a:lstStyle/>
          <a:p>
            <a:r>
              <a:rPr lang="en-US" dirty="0"/>
              <a:t>Adaptable fault tolerance </a:t>
            </a:r>
            <a:endParaRPr lang="en-US" dirty="0" smtClean="0"/>
          </a:p>
          <a:p>
            <a:pPr lvl="1"/>
            <a:r>
              <a:rPr lang="en-US" dirty="0"/>
              <a:t>Fault tolerance schemes incur significant penalties </a:t>
            </a:r>
            <a:r>
              <a:rPr lang="en-US" dirty="0" smtClean="0"/>
              <a:t>in </a:t>
            </a:r>
            <a:r>
              <a:rPr lang="en-US" dirty="0"/>
              <a:t>l</a:t>
            </a:r>
            <a:r>
              <a:rPr lang="en-US" dirty="0" smtClean="0"/>
              <a:t>ogic utilization, memory utilization, power consumption, and heat dissipation</a:t>
            </a:r>
            <a:endParaRPr lang="en-US" dirty="0"/>
          </a:p>
          <a:p>
            <a:pPr lvl="1"/>
            <a:r>
              <a:rPr lang="en-US" dirty="0"/>
              <a:t>Adapt to varying radiation </a:t>
            </a:r>
            <a:r>
              <a:rPr lang="en-US" dirty="0" smtClean="0"/>
              <a:t>conditions</a:t>
            </a:r>
          </a:p>
          <a:p>
            <a:pPr lvl="2"/>
            <a:r>
              <a:rPr lang="en-US" dirty="0" smtClean="0"/>
              <a:t>High radiation – Remove non-essential logic and increase fault tolerance logic for more critical logic</a:t>
            </a:r>
          </a:p>
          <a:p>
            <a:pPr lvl="2"/>
            <a:r>
              <a:rPr lang="en-US" dirty="0" smtClean="0"/>
              <a:t>Low radiation – Decrease fault tolerant logic and increase processing logic</a:t>
            </a:r>
            <a:endParaRPr lang="en-US" dirty="0"/>
          </a:p>
          <a:p>
            <a:r>
              <a:rPr lang="en-US" dirty="0" smtClean="0"/>
              <a:t>Partial </a:t>
            </a:r>
            <a:r>
              <a:rPr lang="en-US" dirty="0"/>
              <a:t>reconfiguration (PR)</a:t>
            </a:r>
          </a:p>
          <a:p>
            <a:pPr lvl="1"/>
            <a:r>
              <a:rPr lang="en-US" dirty="0" smtClean="0"/>
              <a:t>Part </a:t>
            </a:r>
            <a:r>
              <a:rPr lang="en-US" dirty="0"/>
              <a:t>of an FPGA to be reconfigured without interrupting the rest of the </a:t>
            </a:r>
            <a:r>
              <a:rPr lang="en-US" dirty="0" smtClean="0"/>
              <a:t>logic</a:t>
            </a:r>
          </a:p>
          <a:p>
            <a:pPr lvl="1"/>
            <a:r>
              <a:rPr lang="en-US" dirty="0" smtClean="0"/>
              <a:t>Benefits</a:t>
            </a:r>
          </a:p>
          <a:p>
            <a:pPr lvl="2"/>
            <a:r>
              <a:rPr lang="en-US" dirty="0"/>
              <a:t>Reconfigure only the logic where errors have been </a:t>
            </a:r>
            <a:r>
              <a:rPr lang="en-US" dirty="0" smtClean="0"/>
              <a:t>detected</a:t>
            </a:r>
            <a:endParaRPr lang="en-US" dirty="0"/>
          </a:p>
          <a:p>
            <a:pPr lvl="2"/>
            <a:r>
              <a:rPr lang="en-US" dirty="0"/>
              <a:t>R</a:t>
            </a:r>
            <a:r>
              <a:rPr lang="en-US" dirty="0" smtClean="0"/>
              <a:t>elocate </a:t>
            </a:r>
            <a:r>
              <a:rPr lang="en-US" dirty="0"/>
              <a:t>functionality of permanent radiation damaged </a:t>
            </a:r>
            <a:r>
              <a:rPr lang="en-US" dirty="0" smtClean="0"/>
              <a:t>logic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268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the Reliability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74825"/>
            <a:ext cx="8610600" cy="4854575"/>
          </a:xfrm>
          <a:ln>
            <a:solidFill>
              <a:srgbClr val="FFFFFF"/>
            </a:solidFill>
          </a:ln>
        </p:spPr>
        <p:txBody>
          <a:bodyPr>
            <a:normAutofit fontScale="92500" lnSpcReduction="20000"/>
          </a:bodyPr>
          <a:lstStyle/>
          <a:p>
            <a:pPr marL="119062" indent="0">
              <a:buNone/>
            </a:pPr>
            <a:r>
              <a:rPr lang="en-US" b="1" dirty="0" smtClean="0"/>
              <a:t>Triple3 Redundant Spacecraft Systems (T3RSS) </a:t>
            </a:r>
          </a:p>
          <a:p>
            <a:pPr lvl="1"/>
            <a:r>
              <a:rPr lang="en-US" dirty="0" smtClean="0"/>
              <a:t>Provides whole-system redundancy</a:t>
            </a:r>
          </a:p>
          <a:p>
            <a:pPr lvl="1"/>
            <a:r>
              <a:rPr lang="en-US" dirty="0" smtClean="0"/>
              <a:t>Requires three FPGAs each with their own local memory</a:t>
            </a:r>
          </a:p>
          <a:p>
            <a:pPr lvl="1"/>
            <a:r>
              <a:rPr lang="en-US" dirty="0" smtClean="0"/>
              <a:t>FPGAs are interconnected using dedicated, point-to-point links </a:t>
            </a:r>
            <a:endParaRPr lang="en-US" dirty="0" smtClean="0"/>
          </a:p>
          <a:p>
            <a:pPr lvl="1"/>
            <a:r>
              <a:rPr lang="en-US" dirty="0" smtClean="0"/>
              <a:t>Adapts system to different failure modes</a:t>
            </a:r>
          </a:p>
          <a:p>
            <a:pPr lvl="2"/>
            <a:r>
              <a:rPr lang="en-US" dirty="0" smtClean="0"/>
              <a:t>Partial failure of one or more FPGAs</a:t>
            </a:r>
          </a:p>
          <a:p>
            <a:pPr lvl="2"/>
            <a:r>
              <a:rPr lang="en-US" dirty="0" smtClean="0"/>
              <a:t>Complete failure of one or more FPGAs</a:t>
            </a:r>
          </a:p>
          <a:p>
            <a:pPr lvl="2"/>
            <a:r>
              <a:rPr lang="en-US" dirty="0" smtClean="0"/>
              <a:t>Complete failure of one or more memories</a:t>
            </a:r>
          </a:p>
          <a:p>
            <a:pPr lvl="1"/>
            <a:r>
              <a:rPr lang="en-US" dirty="0"/>
              <a:t>Triple Modular Redundancy (TMR) is used to triplicate all logic</a:t>
            </a:r>
          </a:p>
          <a:p>
            <a:pPr lvl="1"/>
            <a:r>
              <a:rPr lang="en-US" dirty="0"/>
              <a:t>PR is used to relocate functionality around hard errors and scrub areas where soft SEU errors </a:t>
            </a:r>
            <a:r>
              <a:rPr lang="en-US" dirty="0" smtClean="0"/>
              <a:t>occur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the </a:t>
            </a:r>
            <a:r>
              <a:rPr lang="en-US" dirty="0" smtClean="0"/>
              <a:t>Reliability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133599"/>
            <a:ext cx="5791200" cy="45403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64992" y="1676400"/>
            <a:ext cx="3583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T3RSS System Design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44647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System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8229600" cy="4930775"/>
          </a:xfrm>
          <a:ln>
            <a:solidFill>
              <a:srgbClr val="FFFFFF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R</a:t>
            </a:r>
            <a:r>
              <a:rPr lang="en-US" dirty="0" smtClean="0"/>
              <a:t>emote redundant memory requires high off-chip bandwidth</a:t>
            </a:r>
          </a:p>
          <a:p>
            <a:pPr lvl="1"/>
            <a:r>
              <a:rPr lang="en-US" dirty="0" smtClean="0"/>
              <a:t>Must increase memory width or FPGA interconnect clock speed</a:t>
            </a:r>
          </a:p>
          <a:p>
            <a:pPr lvl="2"/>
            <a:r>
              <a:rPr lang="en-US" dirty="0" smtClean="0"/>
              <a:t>Difficult due to FPGA’s resource limitations</a:t>
            </a:r>
          </a:p>
          <a:p>
            <a:pPr lvl="2"/>
            <a:r>
              <a:rPr lang="en-US" dirty="0" smtClean="0"/>
              <a:t>Increasing memory width will dramatically increase I/O pin use</a:t>
            </a:r>
          </a:p>
          <a:p>
            <a:pPr lvl="2"/>
            <a:r>
              <a:rPr lang="en-US" dirty="0" smtClean="0"/>
              <a:t>Faster memory technologies (</a:t>
            </a:r>
            <a:r>
              <a:rPr lang="en-US" dirty="0" smtClean="0"/>
              <a:t>e.g. </a:t>
            </a:r>
            <a:r>
              <a:rPr lang="en-US" dirty="0" smtClean="0"/>
              <a:t>PCI-X, PCI Express, </a:t>
            </a:r>
            <a:r>
              <a:rPr lang="en-US" dirty="0" err="1" smtClean="0"/>
              <a:t>RapidIO</a:t>
            </a:r>
            <a:r>
              <a:rPr lang="en-US" dirty="0" smtClean="0"/>
              <a:t> and </a:t>
            </a:r>
            <a:r>
              <a:rPr lang="en-US" dirty="0" err="1" smtClean="0"/>
              <a:t>HyperTransport</a:t>
            </a:r>
            <a:r>
              <a:rPr lang="en-US" dirty="0" smtClean="0"/>
              <a:t>) require too much extra logic</a:t>
            </a:r>
          </a:p>
          <a:p>
            <a:r>
              <a:rPr lang="en-US" dirty="0" smtClean="0"/>
              <a:t>Possible solution </a:t>
            </a:r>
          </a:p>
          <a:p>
            <a:pPr lvl="1"/>
            <a:r>
              <a:rPr lang="en-US" dirty="0" smtClean="0"/>
              <a:t>Bandwidth </a:t>
            </a:r>
            <a:r>
              <a:rPr lang="en-US" dirty="0"/>
              <a:t>reduction with strategies like distributed error checking, posted writes, caching, and shadow fault detection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System </a:t>
            </a:r>
            <a:r>
              <a:rPr lang="en-US" dirty="0" smtClean="0"/>
              <a:t>Design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FFFF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Implementing fault tolerance</a:t>
            </a:r>
          </a:p>
          <a:p>
            <a:pPr lvl="1"/>
            <a:r>
              <a:rPr lang="en-US" dirty="0" smtClean="0"/>
              <a:t>Error detection/correction</a:t>
            </a:r>
            <a:endParaRPr lang="en-US" dirty="0" smtClean="0"/>
          </a:p>
          <a:p>
            <a:pPr lvl="2"/>
            <a:r>
              <a:rPr lang="en-US" dirty="0" smtClean="0"/>
              <a:t>Single bit error detection can be accomplished with simple parity checking</a:t>
            </a:r>
          </a:p>
          <a:p>
            <a:pPr lvl="2"/>
            <a:r>
              <a:rPr lang="en-US" dirty="0" smtClean="0"/>
              <a:t>CRC or MD5 </a:t>
            </a:r>
            <a:r>
              <a:rPr lang="en-US" dirty="0" err="1" smtClean="0"/>
              <a:t>checksumming</a:t>
            </a:r>
            <a:r>
              <a:rPr lang="en-US" dirty="0" smtClean="0"/>
              <a:t> techniques can be used for more sophisticated error detection </a:t>
            </a:r>
          </a:p>
          <a:p>
            <a:pPr lvl="2"/>
            <a:r>
              <a:rPr lang="en-US" dirty="0" smtClean="0"/>
              <a:t>EEC can be used for error correcting</a:t>
            </a:r>
          </a:p>
          <a:p>
            <a:pPr lvl="1"/>
            <a:r>
              <a:rPr lang="en-US" dirty="0" smtClean="0"/>
              <a:t>Redundancy</a:t>
            </a:r>
          </a:p>
          <a:p>
            <a:pPr lvl="2"/>
            <a:r>
              <a:rPr lang="en-US" dirty="0" smtClean="0"/>
              <a:t>Redundant Array of Independent Disks (RAID) techniques can be applies to external memory or FPGA internal BRAMs</a:t>
            </a:r>
          </a:p>
          <a:p>
            <a:pPr lvl="1"/>
            <a:r>
              <a:rPr lang="en-US" dirty="0" smtClean="0"/>
              <a:t>Both redundancy and error detection/correction can be used simultaneously</a:t>
            </a:r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786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System </a:t>
            </a:r>
            <a:r>
              <a:rPr lang="en-US" dirty="0" smtClean="0"/>
              <a:t>Design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FFFF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Applying memory system fault tolerance </a:t>
            </a:r>
          </a:p>
          <a:p>
            <a:pPr lvl="1"/>
            <a:r>
              <a:rPr lang="en-US" dirty="0" smtClean="0"/>
              <a:t>Configure </a:t>
            </a:r>
            <a:r>
              <a:rPr lang="en-US" dirty="0" smtClean="0"/>
              <a:t>fault tolerance </a:t>
            </a:r>
            <a:r>
              <a:rPr lang="en-US" dirty="0" smtClean="0"/>
              <a:t>based on application’s requirements 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arts of the memory system may be more critical than others</a:t>
            </a:r>
          </a:p>
          <a:p>
            <a:r>
              <a:rPr lang="en-US" dirty="0" smtClean="0"/>
              <a:t>Fault effects</a:t>
            </a:r>
          </a:p>
          <a:p>
            <a:pPr lvl="1"/>
            <a:r>
              <a:rPr lang="en-US" b="1" dirty="0"/>
              <a:t>Benign </a:t>
            </a:r>
            <a:r>
              <a:rPr lang="en-US" b="1" dirty="0" smtClean="0"/>
              <a:t>Fault – </a:t>
            </a:r>
            <a:r>
              <a:rPr lang="en-US" dirty="0" smtClean="0"/>
              <a:t>A </a:t>
            </a:r>
            <a:r>
              <a:rPr lang="en-US" dirty="0"/>
              <a:t>transient fault which does not </a:t>
            </a:r>
            <a:r>
              <a:rPr lang="en-US" dirty="0" smtClean="0"/>
              <a:t>propagate </a:t>
            </a:r>
            <a:r>
              <a:rPr lang="en-US" dirty="0"/>
              <a:t>to affect the correctness of an </a:t>
            </a:r>
            <a:r>
              <a:rPr lang="en-US" dirty="0" smtClean="0"/>
              <a:t>application</a:t>
            </a:r>
          </a:p>
          <a:p>
            <a:pPr lvl="1"/>
            <a:r>
              <a:rPr lang="en-US" b="1" dirty="0"/>
              <a:t>Silent Data Corruption (SDC</a:t>
            </a:r>
            <a:r>
              <a:rPr lang="en-US" b="1" dirty="0" smtClean="0"/>
              <a:t>)</a:t>
            </a:r>
            <a:r>
              <a:rPr lang="en-US" b="1" dirty="0"/>
              <a:t> </a:t>
            </a:r>
            <a:r>
              <a:rPr lang="en-US" b="1" dirty="0" smtClean="0"/>
              <a:t>– </a:t>
            </a:r>
            <a:r>
              <a:rPr lang="en-US" dirty="0" smtClean="0"/>
              <a:t>A </a:t>
            </a:r>
            <a:r>
              <a:rPr lang="en-US" dirty="0"/>
              <a:t>transient fault which goes undetected and propagates to corrupt </a:t>
            </a:r>
            <a:r>
              <a:rPr lang="en-US" dirty="0" smtClean="0"/>
              <a:t>program output</a:t>
            </a:r>
          </a:p>
          <a:p>
            <a:pPr lvl="1"/>
            <a:r>
              <a:rPr lang="en-US" b="1" dirty="0"/>
              <a:t>Detected Unrecoverable Error (DUE</a:t>
            </a:r>
            <a:r>
              <a:rPr lang="en-US" b="1" dirty="0" smtClean="0"/>
              <a:t>) – </a:t>
            </a:r>
            <a:r>
              <a:rPr lang="en-US" dirty="0"/>
              <a:t>A transient fault which is detected without possibility of recovery 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621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5009</TotalTime>
  <Words>1220</Words>
  <Application>Microsoft Macintosh PowerPoint</Application>
  <PresentationFormat>On-screen Show (4:3)</PresentationFormat>
  <Paragraphs>191</Paragraphs>
  <Slides>17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Module</vt:lpstr>
      <vt:lpstr>CubeSat Research</vt:lpstr>
      <vt:lpstr>FPGAs in Space – Benefits </vt:lpstr>
      <vt:lpstr>FPGAs in Space – Challenges </vt:lpstr>
      <vt:lpstr>The Need for Adaptability</vt:lpstr>
      <vt:lpstr>Improving the Reliability</vt:lpstr>
      <vt:lpstr>Improving the Reliability (cont)</vt:lpstr>
      <vt:lpstr>Memory System Design</vt:lpstr>
      <vt:lpstr>Memory System Design (cont)</vt:lpstr>
      <vt:lpstr>Memory System Design (cont)</vt:lpstr>
      <vt:lpstr>Experimental Methodology</vt:lpstr>
      <vt:lpstr>Memory Access Patterns</vt:lpstr>
      <vt:lpstr>Register and BSS Results</vt:lpstr>
      <vt:lpstr>Data and Stack Results</vt:lpstr>
      <vt:lpstr>Memory Traffic Analysis</vt:lpstr>
      <vt:lpstr>Memory Traffic by region</vt:lpstr>
      <vt:lpstr>System w/Cache Analysis</vt:lpstr>
      <vt:lpstr>Conclusions, FW, and Review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FPGA Application Options</dc:title>
  <dc:creator>Scott</dc:creator>
  <cp:lastModifiedBy>Ryan Nuzzaci</cp:lastModifiedBy>
  <cp:revision>264</cp:revision>
  <dcterms:created xsi:type="dcterms:W3CDTF">2011-05-25T20:16:58Z</dcterms:created>
  <dcterms:modified xsi:type="dcterms:W3CDTF">2011-10-26T21:35:39Z</dcterms:modified>
</cp:coreProperties>
</file>