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sldIdLst>
    <p:sldId id="256" r:id="rId2"/>
    <p:sldId id="265" r:id="rId3"/>
    <p:sldId id="266" r:id="rId4"/>
    <p:sldId id="275" r:id="rId5"/>
    <p:sldId id="267" r:id="rId6"/>
    <p:sldId id="268" r:id="rId7"/>
    <p:sldId id="269" r:id="rId8"/>
    <p:sldId id="276" r:id="rId9"/>
    <p:sldId id="277" r:id="rId10"/>
    <p:sldId id="278" r:id="rId11"/>
    <p:sldId id="270" r:id="rId12"/>
    <p:sldId id="279" r:id="rId13"/>
    <p:sldId id="271" r:id="rId14"/>
    <p:sldId id="273" r:id="rId15"/>
    <p:sldId id="264" r:id="rId16"/>
    <p:sldId id="258" r:id="rId17"/>
    <p:sldId id="259" r:id="rId18"/>
    <p:sldId id="280" r:id="rId19"/>
    <p:sldId id="260" r:id="rId20"/>
    <p:sldId id="261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6" autoAdjust="0"/>
  </p:normalViewPr>
  <p:slideViewPr>
    <p:cSldViewPr>
      <p:cViewPr varScale="1">
        <p:scale>
          <a:sx n="98" d="100"/>
          <a:sy n="98" d="100"/>
        </p:scale>
        <p:origin x="-2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01F48-A4BD-406F-95C4-928168716883}" type="datetimeFigureOut">
              <a:rPr lang="en-US" smtClean="0"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E8CC2-43C2-4719-8D9B-BBC003BB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Unattended in buried an</a:t>
            </a:r>
            <a:r>
              <a:rPr lang="en-US" baseline="0" dirty="0" smtClean="0"/>
              <a:t> active burrow or implanted in a tag on an animal</a:t>
            </a:r>
          </a:p>
          <a:p>
            <a:r>
              <a:rPr lang="en-US" baseline="0" dirty="0" smtClean="0"/>
              <a:t>Networking hardware is generally simple, 10s of Kbps. Single packet sent uses the same power as executing a thousand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E8CC2-43C2-4719-8D9B-BBC003BBAA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have</a:t>
            </a:r>
            <a:r>
              <a:rPr lang="en-US" baseline="0" dirty="0" smtClean="0"/>
              <a:t> a longer listen-only period: breaks down in the nominal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E8CC2-43C2-4719-8D9B-BBC003BBAA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2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TL: Simulation of 400 mote network in a 20x20 grid with 5 </a:t>
            </a:r>
            <a:r>
              <a:rPr lang="en-US" dirty="0" err="1" smtClean="0"/>
              <a:t>ft</a:t>
            </a:r>
            <a:r>
              <a:rPr lang="en-US" dirty="0" smtClean="0"/>
              <a:t> spacing (spacing, </a:t>
            </a:r>
            <a:r>
              <a:rPr lang="en-US" dirty="0" err="1" smtClean="0"/>
              <a:t>Th</a:t>
            </a:r>
            <a:r>
              <a:rPr lang="en-US" baseline="0" dirty="0" smtClean="0"/>
              <a:t>) no real </a:t>
            </a:r>
            <a:r>
              <a:rPr lang="en-US" baseline="0" dirty="0" smtClean="0"/>
              <a:t>consistent </a:t>
            </a:r>
            <a:r>
              <a:rPr lang="en-US" baseline="0" dirty="0" smtClean="0"/>
              <a:t>tradeoff b/w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and effectiveness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BL: (a) shows hidden node effect</a:t>
            </a:r>
            <a:endParaRPr lang="en-US" dirty="0" smtClean="0"/>
          </a:p>
          <a:p>
            <a:r>
              <a:rPr lang="en-US" dirty="0" smtClean="0"/>
              <a:t>R: Nineteen nodes actually</a:t>
            </a:r>
            <a:r>
              <a:rPr lang="en-US" baseline="0" dirty="0" smtClean="0"/>
              <a:t> deployed </a:t>
            </a:r>
            <a:r>
              <a:rPr lang="en-US" baseline="0" dirty="0" err="1" smtClean="0"/>
              <a:t>tl</a:t>
            </a:r>
            <a:r>
              <a:rPr lang="en-US" baseline="0" dirty="0" smtClean="0"/>
              <a:t>=1s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=60s. RC is 40 experiments,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is dotted. LC is distribution, long tail b/c of loss and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 scaling of tau, ramp up due to granularity of timers, could actually be artifact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E8CC2-43C2-4719-8D9B-BBC003BBAA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0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68B81C7-6B50-4B5A-AD30-58E6DF26642D}" type="datetime1">
              <a:rPr lang="en-US" smtClean="0"/>
              <a:t>9/27/2011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7EA-7B57-4FE2-919B-40EDD117B1FA}" type="datetime1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A870-F221-47C1-BA0F-AED9A3F3F63E}" type="datetime1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E8B2-79BE-47CC-9895-474C52360080}" type="datetime1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‹#›</a:t>
            </a:fld>
            <a:r>
              <a:rPr lang="en-US" dirty="0" smtClean="0"/>
              <a:t> of XX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746A6C8-0B4E-4549-B970-04EF114EDFE5}" type="datetime1">
              <a:rPr lang="en-US" smtClean="0"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2114-D76E-4F4B-98E2-A4D65C08ECB1}" type="datetime1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5E48-8DE8-4D70-BA93-EF86E6E36D11}" type="datetime1">
              <a:rPr lang="en-US" smtClean="0"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F4E4D-0A15-486B-88C5-E9868B5A82B8}" type="datetime1">
              <a:rPr lang="en-US" smtClean="0"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5119-9D0D-434A-A144-CF2859C039EA}" type="datetime1">
              <a:rPr lang="en-US" smtClean="0"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0535-4B17-4E9D-9488-E79856EEA009}" type="datetime1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CE8E3-B359-4777-BE14-EAC4C981EE84}" type="datetime1">
              <a:rPr lang="en-US" smtClean="0"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1370F3-E592-4883-BB4A-E195BAF9D4EE}" type="datetime1">
              <a:rPr lang="en-US" smtClean="0"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7D46D-415E-41B3-AFDC-E36FD9FE3BB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1: Sensor Networks</a:t>
            </a:r>
            <a:br>
              <a:rPr lang="en-US" dirty="0" smtClean="0"/>
            </a:br>
            <a:r>
              <a:rPr lang="en-US" dirty="0" smtClean="0"/>
              <a:t>(Long Lecture)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Jorge J. Gómez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10</a:t>
            </a:fld>
            <a:r>
              <a:rPr lang="en-US" smtClean="0"/>
              <a:t> of XX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Shown that Trickle imposes low system overhead</a:t>
            </a:r>
          </a:p>
          <a:p>
            <a:pPr lvl="1"/>
            <a:r>
              <a:rPr lang="en-US" dirty="0" smtClean="0"/>
              <a:t>But is the overhead spread evenly</a:t>
            </a:r>
          </a:p>
          <a:p>
            <a:r>
              <a:rPr lang="en-US" dirty="0" smtClean="0"/>
              <a:t>Results of a TOSSIM simulation show that load is correctly distributed</a:t>
            </a:r>
          </a:p>
          <a:p>
            <a:pPr lvl="1"/>
            <a:r>
              <a:rPr lang="en-US" dirty="0" smtClean="0"/>
              <a:t>Simulation of 400 mote network in a 20x20 grid with 5 </a:t>
            </a:r>
            <a:r>
              <a:rPr lang="en-US" dirty="0" err="1" smtClean="0"/>
              <a:t>ft</a:t>
            </a:r>
            <a:r>
              <a:rPr lang="en-US" dirty="0" smtClean="0"/>
              <a:t> spacing</a:t>
            </a:r>
          </a:p>
          <a:p>
            <a:pPr lvl="1"/>
            <a:r>
              <a:rPr lang="en-US" dirty="0" smtClean="0"/>
              <a:t>Transmissions per interval are uniformly distributed</a:t>
            </a:r>
          </a:p>
          <a:p>
            <a:pPr lvl="2"/>
            <a:r>
              <a:rPr lang="en-US" dirty="0" smtClean="0"/>
              <a:t>Any non-uniformity can be attributed to statistical variation</a:t>
            </a:r>
          </a:p>
          <a:p>
            <a:pPr lvl="1"/>
            <a:r>
              <a:rPr lang="en-US" dirty="0" smtClean="0"/>
              <a:t>Receptions are evenly distributed everywhere </a:t>
            </a:r>
            <a:br>
              <a:rPr lang="en-US" dirty="0" smtClean="0"/>
            </a:br>
            <a:r>
              <a:rPr lang="en-US" dirty="0" smtClean="0"/>
              <a:t>except in the edge of the grid</a:t>
            </a:r>
          </a:p>
          <a:p>
            <a:pPr lvl="2"/>
            <a:r>
              <a:rPr lang="en-US" dirty="0" smtClean="0"/>
              <a:t>Edges have less multi-cell </a:t>
            </a:r>
            <a:br>
              <a:rPr lang="en-US" dirty="0" smtClean="0"/>
            </a:br>
            <a:r>
              <a:rPr lang="en-US" dirty="0" smtClean="0"/>
              <a:t>interference</a:t>
            </a:r>
          </a:p>
          <a:p>
            <a:pPr lvl="3"/>
            <a:r>
              <a:rPr lang="en-US" dirty="0" smtClean="0"/>
              <a:t>Motes in center has 4x the </a:t>
            </a:r>
            <a:br>
              <a:rPr lang="en-US" dirty="0" smtClean="0"/>
            </a:br>
            <a:r>
              <a:rPr lang="en-US" dirty="0" smtClean="0"/>
              <a:t>neighbors and multiple cells </a:t>
            </a:r>
            <a:br>
              <a:rPr lang="en-US" dirty="0" smtClean="0"/>
            </a:br>
            <a:r>
              <a:rPr lang="en-US" dirty="0" smtClean="0"/>
              <a:t>it can hear</a:t>
            </a:r>
          </a:p>
          <a:p>
            <a:pPr lvl="3"/>
            <a:r>
              <a:rPr lang="en-US" dirty="0" smtClean="0"/>
              <a:t>Motes in edges can hear </a:t>
            </a:r>
            <a:br>
              <a:rPr lang="en-US" dirty="0" smtClean="0"/>
            </a:br>
            <a:r>
              <a:rPr lang="en-US" dirty="0" smtClean="0"/>
              <a:t>very few cells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43" y="3962400"/>
            <a:ext cx="50673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Trickle can use the maintenance system to rapidly propagate code</a:t>
                </a:r>
              </a:p>
              <a:p>
                <a:pPr lvl="1"/>
                <a:r>
                  <a:rPr lang="en-US" dirty="0" smtClean="0"/>
                  <a:t>Large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was shown to reduce maintenance cost</a:t>
                </a:r>
              </a:p>
              <a:p>
                <a:pPr lvl="1"/>
                <a:r>
                  <a:rPr lang="en-US" dirty="0" smtClean="0"/>
                  <a:t>However for fast code propagation, a low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is desired</a:t>
                </a:r>
              </a:p>
              <a:p>
                <a:r>
                  <a:rPr lang="en-US" dirty="0" smtClean="0"/>
                  <a:t>Trickle dynamically varies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in order to reduce overhead while still maintaining consistent code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has a lower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and upper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Whenever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expires without an update, it doubles until it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</m:sub>
                    </m:sSub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When a node installs an update,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reset to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Nodes gossip more frequently when a change occurs</a:t>
                </a:r>
              </a:p>
              <a:p>
                <a:pPr lvl="1"/>
                <a:r>
                  <a:rPr lang="en-US" dirty="0" smtClean="0"/>
                  <a:t>New information is </a:t>
                </a:r>
                <a:r>
                  <a:rPr lang="en-US" dirty="0" err="1" smtClean="0"/>
                  <a:t>dissemenated</a:t>
                </a:r>
                <a:r>
                  <a:rPr lang="en-US" dirty="0" smtClean="0"/>
                  <a:t> quickly</a:t>
                </a:r>
              </a:p>
              <a:p>
                <a:pPr lvl="1"/>
                <a:r>
                  <a:rPr lang="en-US" dirty="0" smtClean="0"/>
                  <a:t>Once code is installed in most nodes, gossiping dies down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98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11</a:t>
            </a:fld>
            <a:r>
              <a:rPr lang="en-US" smtClean="0"/>
              <a:t> of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12</a:t>
            </a:fld>
            <a:r>
              <a:rPr lang="en-US" smtClean="0"/>
              <a:t> of XX</a:t>
            </a:r>
            <a:endParaRPr lang="en-US" dirty="0"/>
          </a:p>
        </p:txBody>
      </p:sp>
      <p:pic>
        <p:nvPicPr>
          <p:cNvPr id="7172" name="Picture 4" descr="Image compare-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3" y="1104900"/>
            <a:ext cx="3429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" y="2667000"/>
            <a:ext cx="4038600" cy="368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199"/>
            <a:ext cx="4267200" cy="51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Trickle is small</a:t>
            </a:r>
          </a:p>
          <a:p>
            <a:pPr lvl="1"/>
            <a:r>
              <a:rPr lang="en-US" dirty="0" smtClean="0"/>
              <a:t>70B of RAM, 2.5KB of machine code which can be optimized by 30%, low duty cycle</a:t>
            </a:r>
          </a:p>
          <a:p>
            <a:r>
              <a:rPr lang="en-US" dirty="0" smtClean="0"/>
              <a:t>Assumes nodes are always on</a:t>
            </a:r>
          </a:p>
          <a:p>
            <a:pPr lvl="1"/>
            <a:r>
              <a:rPr lang="en-US" dirty="0" smtClean="0"/>
              <a:t>Not true of energy conserving motes that power cycle</a:t>
            </a:r>
          </a:p>
          <a:p>
            <a:pPr lvl="1"/>
            <a:r>
              <a:rPr lang="en-US" dirty="0" smtClean="0"/>
              <a:t>TDMA schemes can be used to schedule Trickle times</a:t>
            </a:r>
          </a:p>
          <a:p>
            <a:r>
              <a:rPr lang="en-US" dirty="0" smtClean="0"/>
              <a:t>Trickle could be used to disseminate any kind of data</a:t>
            </a:r>
          </a:p>
          <a:p>
            <a:pPr lvl="1"/>
            <a:r>
              <a:rPr lang="en-US" dirty="0" smtClean="0"/>
              <a:t>Designed for code propagation but only assumptions were low frequency and small size</a:t>
            </a:r>
          </a:p>
          <a:p>
            <a:pPr lvl="1"/>
            <a:r>
              <a:rPr lang="en-US" dirty="0" smtClean="0"/>
              <a:t>Could limit propagation scope by adding predicates to broadcast data</a:t>
            </a:r>
          </a:p>
          <a:p>
            <a:pPr lvl="2"/>
            <a:r>
              <a:rPr lang="en-US" dirty="0" smtClean="0"/>
              <a:t>Good for data replication among only a 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13</a:t>
            </a:fld>
            <a:r>
              <a:rPr lang="en-US" smtClean="0"/>
              <a:t> of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Using dynamic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and listen-periods, Trickle effectively balances the need of quick propagation and low maintenance overhead</a:t>
                </a:r>
              </a:p>
              <a:p>
                <a:r>
                  <a:rPr lang="en-US" dirty="0" smtClean="0"/>
                  <a:t>Simple mechanism means low resource overhead</a:t>
                </a:r>
              </a:p>
              <a:p>
                <a:r>
                  <a:rPr lang="en-US" dirty="0" smtClean="0"/>
                  <a:t>In one empirical experiment, Trickle imposed an overhead of 3 packets per hour but reprograms the system in less than 30 seconds with no intervention from the </a:t>
                </a:r>
                <a:r>
                  <a:rPr lang="en-US" dirty="0" smtClean="0"/>
                  <a:t>user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14</a:t>
            </a:fld>
            <a:r>
              <a:rPr lang="en-US" smtClean="0"/>
              <a:t> of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Key-Management Scheme For Distributed Sensor Networks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Laurent </a:t>
            </a:r>
            <a:r>
              <a:rPr lang="en-US" dirty="0" err="1"/>
              <a:t>Eschenauer</a:t>
            </a:r>
            <a:r>
              <a:rPr lang="en-US" dirty="0"/>
              <a:t> and Virgil D. </a:t>
            </a:r>
            <a:r>
              <a:rPr lang="en-US" dirty="0" err="1" smtClean="0"/>
              <a:t>Gilgor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University </a:t>
            </a:r>
            <a:r>
              <a:rPr lang="en-US" dirty="0"/>
              <a:t>of Maryland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Published in 2002 </a:t>
            </a:r>
            <a:r>
              <a:rPr lang="en-US" dirty="0"/>
              <a:t>Proceedings of the 9th ACM </a:t>
            </a:r>
            <a:r>
              <a:rPr lang="en-US" dirty="0" smtClean="0"/>
              <a:t>Conference </a:t>
            </a:r>
            <a:r>
              <a:rPr lang="en-US" dirty="0"/>
              <a:t>on Computer and </a:t>
            </a:r>
            <a:r>
              <a:rPr lang="en-US" dirty="0" smtClean="0"/>
              <a:t>Communications Security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Distributed Sensor Networks (DSNs)</a:t>
            </a:r>
          </a:p>
          <a:p>
            <a:pPr lvl="1"/>
            <a:r>
              <a:rPr lang="en-US" dirty="0" smtClean="0"/>
              <a:t>Battery powered, resource constrained</a:t>
            </a:r>
            <a:endParaRPr lang="en-US" dirty="0"/>
          </a:p>
          <a:p>
            <a:pPr lvl="1"/>
            <a:r>
              <a:rPr lang="en-US" dirty="0" smtClean="0"/>
              <a:t>Limited mobility after deployment</a:t>
            </a:r>
          </a:p>
          <a:p>
            <a:pPr lvl="1"/>
            <a:r>
              <a:rPr lang="en-US" dirty="0" smtClean="0"/>
              <a:t>Large scale (tens of thousands of nodes)</a:t>
            </a:r>
          </a:p>
          <a:p>
            <a:pPr lvl="1"/>
            <a:r>
              <a:rPr lang="en-US" dirty="0" smtClean="0"/>
              <a:t>May be deployed in hostile environments</a:t>
            </a:r>
          </a:p>
          <a:p>
            <a:pPr lvl="1"/>
            <a:r>
              <a:rPr lang="en-US" dirty="0" smtClean="0"/>
              <a:t>Networks are self healing; they allow nodes to join and leave freely</a:t>
            </a:r>
          </a:p>
          <a:p>
            <a:pPr lvl="1"/>
            <a:r>
              <a:rPr lang="en-US" dirty="0" smtClean="0"/>
              <a:t>Subject to capture or manipulation by adversaries</a:t>
            </a:r>
          </a:p>
          <a:p>
            <a:r>
              <a:rPr lang="en-US" dirty="0" smtClean="0"/>
              <a:t>Communication security constraints</a:t>
            </a:r>
          </a:p>
          <a:p>
            <a:pPr lvl="1"/>
            <a:r>
              <a:rPr lang="en-US" dirty="0" smtClean="0"/>
              <a:t>Typical sensor nodes lack computational power</a:t>
            </a:r>
          </a:p>
          <a:p>
            <a:pPr lvl="1"/>
            <a:r>
              <a:rPr lang="en-US" dirty="0" smtClean="0"/>
              <a:t>Typical asymmetric cryptosystems</a:t>
            </a:r>
            <a:r>
              <a:rPr lang="en-US" dirty="0"/>
              <a:t> </a:t>
            </a:r>
            <a:r>
              <a:rPr lang="en-US" dirty="0" smtClean="0"/>
              <a:t>are impractical due to high computation</a:t>
            </a:r>
          </a:p>
          <a:p>
            <a:pPr lvl="2"/>
            <a:r>
              <a:rPr lang="en-US" dirty="0" smtClean="0"/>
              <a:t>Energy required to complete a 1024-bit RSA is 2 orders of magnitude greater that a 1024-bit AES</a:t>
            </a:r>
          </a:p>
          <a:p>
            <a:pPr lvl="1"/>
            <a:r>
              <a:rPr lang="en-US" dirty="0" smtClean="0"/>
              <a:t>Symmetric-key ciphers, low-energy authenticated modes, and hash functions become the tool of choice for protecting communications</a:t>
            </a:r>
          </a:p>
          <a:p>
            <a:r>
              <a:rPr lang="en-US" dirty="0" smtClean="0"/>
              <a:t>Key Management constraints</a:t>
            </a:r>
          </a:p>
          <a:p>
            <a:pPr lvl="1"/>
            <a:r>
              <a:rPr lang="en-US" dirty="0" smtClean="0"/>
              <a:t>Traditional, internet-style key exchange based on a trusted third party is impractical due to limited communication range</a:t>
            </a:r>
          </a:p>
          <a:p>
            <a:pPr lvl="1"/>
            <a:r>
              <a:rPr lang="en-US" dirty="0" smtClean="0"/>
              <a:t>Key pre-distribution</a:t>
            </a:r>
            <a:endParaRPr lang="en-US" dirty="0"/>
          </a:p>
          <a:p>
            <a:pPr lvl="2"/>
            <a:r>
              <a:rPr lang="en-US" dirty="0" smtClean="0"/>
              <a:t>Single mission key would mean a compromised system if one node was captured</a:t>
            </a:r>
          </a:p>
          <a:p>
            <a:pPr lvl="2"/>
            <a:r>
              <a:rPr lang="en-US" dirty="0" smtClean="0"/>
              <a:t>Pair-wise private keys would require (n-1) keys stored per node, n(n-1)/2 keys in the DSN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16</a:t>
            </a:fld>
            <a:r>
              <a:rPr lang="en-US" smtClean="0"/>
              <a:t> of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Basic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Key distribution</a:t>
            </a:r>
          </a:p>
          <a:p>
            <a:pPr lvl="1"/>
            <a:r>
              <a:rPr lang="en-US" dirty="0" smtClean="0"/>
              <a:t>Pre distribution</a:t>
            </a:r>
          </a:p>
          <a:p>
            <a:pPr lvl="2"/>
            <a:r>
              <a:rPr lang="en-US" dirty="0" smtClean="0"/>
              <a:t>Generate a large pool of keys (100K-1M)</a:t>
            </a:r>
          </a:p>
          <a:p>
            <a:pPr lvl="2"/>
            <a:r>
              <a:rPr lang="en-US" dirty="0" smtClean="0"/>
              <a:t>Draw </a:t>
            </a:r>
            <a:r>
              <a:rPr lang="en-US" i="1" dirty="0" smtClean="0"/>
              <a:t>k</a:t>
            </a:r>
            <a:r>
              <a:rPr lang="en-US" dirty="0" smtClean="0"/>
              <a:t> keys out of the pool without replacement for each node’s key ring</a:t>
            </a:r>
          </a:p>
          <a:p>
            <a:pPr lvl="2"/>
            <a:r>
              <a:rPr lang="en-US" dirty="0" smtClean="0"/>
              <a:t>Load key ring on to memory of each sensor</a:t>
            </a:r>
          </a:p>
          <a:p>
            <a:pPr lvl="2"/>
            <a:r>
              <a:rPr lang="en-US" dirty="0" smtClean="0"/>
              <a:t>Save a key identifier for each key ring on a trusted controller</a:t>
            </a:r>
          </a:p>
          <a:p>
            <a:pPr lvl="1"/>
            <a:r>
              <a:rPr lang="en-US" dirty="0" smtClean="0"/>
              <a:t>Shared-key discovery</a:t>
            </a:r>
          </a:p>
          <a:p>
            <a:pPr lvl="2"/>
            <a:r>
              <a:rPr lang="en-US" dirty="0" smtClean="0"/>
              <a:t>Every node discovers its neighbors and with which neighbors it shares keys</a:t>
            </a:r>
          </a:p>
          <a:p>
            <a:pPr lvl="3"/>
            <a:r>
              <a:rPr lang="en-US" dirty="0" smtClean="0"/>
              <a:t>Key identifiers can be broadcast in plaintext</a:t>
            </a:r>
          </a:p>
          <a:p>
            <a:pPr lvl="3"/>
            <a:r>
              <a:rPr lang="en-US" dirty="0" smtClean="0"/>
              <a:t>Or broadcast the identifiers </a:t>
            </a:r>
            <a:r>
              <a:rPr lang="en-US" i="1" dirty="0" smtClean="0"/>
              <a:t>k</a:t>
            </a:r>
            <a:r>
              <a:rPr lang="en-US" dirty="0" smtClean="0"/>
              <a:t> times, each encry</a:t>
            </a:r>
            <a:r>
              <a:rPr lang="en-US" dirty="0" smtClean="0"/>
              <a:t>pted with a certain key</a:t>
            </a:r>
          </a:p>
          <a:p>
            <a:pPr lvl="2"/>
            <a:r>
              <a:rPr lang="en-US" dirty="0" smtClean="0"/>
              <a:t>This phase establishes the topology as seen by the DSN where a link is made only if the two nodes are in range and share a key</a:t>
            </a:r>
          </a:p>
          <a:p>
            <a:pPr lvl="1"/>
            <a:r>
              <a:rPr lang="en-US" dirty="0" smtClean="0"/>
              <a:t>Path-key establishment</a:t>
            </a:r>
          </a:p>
          <a:p>
            <a:pPr lvl="2"/>
            <a:r>
              <a:rPr lang="en-US" dirty="0" smtClean="0"/>
              <a:t>Assigns a path-key to pairs of sensor nodes in range of each other that do not share a key but are connected through other nodes</a:t>
            </a:r>
          </a:p>
          <a:p>
            <a:pPr lvl="2"/>
            <a:r>
              <a:rPr lang="en-US" dirty="0" smtClean="0"/>
              <a:t>Uses left over keys in key ring</a:t>
            </a:r>
          </a:p>
          <a:p>
            <a:pPr lvl="3"/>
            <a:r>
              <a:rPr lang="en-US" dirty="0" smtClean="0"/>
              <a:t>Key ring is statistically over provisioned</a:t>
            </a:r>
          </a:p>
          <a:p>
            <a:pPr lvl="3"/>
            <a:r>
              <a:rPr lang="en-US" i="1" dirty="0" smtClean="0"/>
              <a:t>k </a:t>
            </a:r>
            <a:r>
              <a:rPr lang="en-US" dirty="0" smtClean="0"/>
              <a:t>chosen to allow for extra keys for revocation, node joins, and path-key establishment</a:t>
            </a:r>
            <a:endParaRPr lang="en-US" i="1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2B7D46D-415E-41B3-AFDC-E36FD9FE3BB1}" type="slidenum">
              <a:rPr lang="en-US" smtClean="0"/>
              <a:pPr/>
              <a:t>17</a:t>
            </a:fld>
            <a:r>
              <a:rPr lang="en-US" dirty="0" smtClean="0"/>
              <a:t> of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Scheme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18</a:t>
            </a:fld>
            <a:r>
              <a:rPr lang="en-US" smtClean="0"/>
              <a:t> of XX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Revocation</a:t>
                </a:r>
              </a:p>
              <a:p>
                <a:pPr lvl="1"/>
                <a:r>
                  <a:rPr lang="en-US" dirty="0" smtClean="0"/>
                  <a:t>When a node is compromised assume the key ring is compromised</a:t>
                </a:r>
              </a:p>
              <a:p>
                <a:pPr lvl="1"/>
                <a:r>
                  <a:rPr lang="en-US" dirty="0" smtClean="0"/>
                  <a:t>Controller node broadcasts a revocation message containing a signed list of keys compromised</a:t>
                </a:r>
              </a:p>
              <a:p>
                <a:pPr lvl="2"/>
                <a:r>
                  <a:rPr lang="en-US" dirty="0" smtClean="0"/>
                  <a:t>Signed with key generated in pre-distribution for node-controller communication</a:t>
                </a:r>
              </a:p>
              <a:p>
                <a:pPr lvl="1"/>
                <a:r>
                  <a:rPr lang="en-US" dirty="0" smtClean="0"/>
                  <a:t>Nodes verify list, remove keys</a:t>
                </a:r>
              </a:p>
              <a:p>
                <a:pPr lvl="2"/>
                <a:r>
                  <a:rPr lang="en-US" dirty="0" smtClean="0"/>
                  <a:t>Links may disappear so shared-key discovery and path establishment need to be restarted</a:t>
                </a:r>
              </a:p>
              <a:p>
                <a:pPr lvl="1"/>
                <a:r>
                  <a:rPr lang="en-US" dirty="0" smtClean="0"/>
                  <a:t>Revocation only affects a small set of the global key space but all links of the compromised node</a:t>
                </a:r>
              </a:p>
              <a:p>
                <a:r>
                  <a:rPr lang="en-US" dirty="0" smtClean="0"/>
                  <a:t>Re-keying</a:t>
                </a:r>
              </a:p>
              <a:p>
                <a:pPr lvl="1"/>
                <a:r>
                  <a:rPr lang="en-US" dirty="0" smtClean="0"/>
                  <a:t>If keys in a node expire, nodes self revoke their keys</a:t>
                </a:r>
              </a:p>
              <a:p>
                <a:pPr lvl="2"/>
                <a:r>
                  <a:rPr lang="en-US" dirty="0" smtClean="0"/>
                  <a:t>Very inexpensive, can just message affected nodes</a:t>
                </a:r>
              </a:p>
              <a:p>
                <a:pPr lvl="1"/>
                <a:r>
                  <a:rPr lang="en-US" dirty="0" smtClean="0"/>
                  <a:t>Not very common as key lifetime usual exceeds node lifetime</a:t>
                </a:r>
              </a:p>
              <a:p>
                <a:r>
                  <a:rPr lang="en-US" dirty="0" smtClean="0"/>
                  <a:t>Sensor node capture</a:t>
                </a:r>
              </a:p>
              <a:p>
                <a:pPr lvl="1"/>
                <a:r>
                  <a:rPr lang="en-US" dirty="0" smtClean="0"/>
                  <a:t>Two levels of attack: data manipulation and physical control</a:t>
                </a:r>
              </a:p>
              <a:p>
                <a:pPr lvl="1"/>
                <a:r>
                  <a:rPr lang="en-US" dirty="0" smtClean="0"/>
                  <a:t>Sensor data manipulation is hard to detect without off-line, computationally-intensive algorithms and can only be solved with redundancy</a:t>
                </a:r>
              </a:p>
              <a:p>
                <a:pPr lvl="1"/>
                <a:r>
                  <a:rPr lang="en-US" dirty="0" smtClean="0"/>
                  <a:t>Physical control of a device can lead to sleep-deprivation attacks and could give away the key ring</a:t>
                </a:r>
              </a:p>
              <a:p>
                <a:pPr lvl="2"/>
                <a:r>
                  <a:rPr lang="en-US" dirty="0" smtClean="0"/>
                  <a:t>Shielding of nodes can be used to detect tampering and trigger key ring erasure</a:t>
                </a:r>
              </a:p>
              <a:p>
                <a:pPr lvl="2"/>
                <a:r>
                  <a:rPr lang="en-US" dirty="0" smtClean="0"/>
                  <a:t>Even if node lacks shielding, key-ring algorithm will only give away </a:t>
                </a:r>
                <a:r>
                  <a:rPr lang="en-US" i="1" dirty="0" smtClean="0"/>
                  <a:t>k </a:t>
                </a:r>
                <a:r>
                  <a:rPr lang="en-US" dirty="0" smtClean="0"/>
                  <a:t>keys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3"/>
                <a:r>
                  <a:rPr lang="en-US" dirty="0" smtClean="0"/>
                  <a:t>Mission key scheme gives away all nodes</a:t>
                </a:r>
              </a:p>
              <a:p>
                <a:pPr lvl="3"/>
                <a:r>
                  <a:rPr lang="en-US" dirty="0" smtClean="0"/>
                  <a:t>Pair wise key scheme results in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– 1 keys compromised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t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079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5562600" cy="493776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Using graph theory we can determine what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the probability two nodes share a key, needs to be in order to have the system be connected</a:t>
                </a:r>
              </a:p>
              <a:p>
                <a:pPr lvl="1"/>
                <a:r>
                  <a:rPr lang="en-US" dirty="0" smtClean="0"/>
                  <a:t>Degree of a node,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, is the number of edges a node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When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is zero, the graph does not have any edges</a:t>
                </a:r>
              </a:p>
              <a:p>
                <a:pPr lvl="2"/>
                <a:r>
                  <a:rPr lang="en-US" dirty="0" smtClean="0"/>
                  <a:t>When </a:t>
                </a:r>
                <a:r>
                  <a:rPr lang="en-US" i="1" dirty="0" smtClean="0"/>
                  <a:t>p </a:t>
                </a:r>
                <a:r>
                  <a:rPr lang="en-US" dirty="0" smtClean="0"/>
                  <a:t>is one the graph is fully connected</a:t>
                </a:r>
              </a:p>
              <a:p>
                <a:pPr lvl="1"/>
                <a:r>
                  <a:rPr lang="en-US" dirty="0" smtClean="0"/>
                  <a:t>Using results from graph theory we can find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as shown here</a:t>
                </a:r>
              </a:p>
              <a:p>
                <a:pPr lvl="2"/>
                <a:r>
                  <a:rPr lang="en-US" dirty="0" smtClean="0"/>
                  <a:t>To increase probability by an order we need an increase of 2 in node degree</a:t>
                </a:r>
              </a:p>
              <a:p>
                <a:r>
                  <a:rPr lang="en-US" dirty="0" smtClean="0"/>
                  <a:t>How to choose </a:t>
                </a:r>
                <a:r>
                  <a:rPr lang="en-US" i="1" dirty="0" smtClean="0"/>
                  <a:t>k</a:t>
                </a:r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the key ring size and key pool?</a:t>
                </a:r>
              </a:p>
              <a:p>
                <a:pPr lvl="1"/>
                <a:r>
                  <a:rPr lang="en-US" i="1" dirty="0" smtClean="0"/>
                  <a:t>p</a:t>
                </a:r>
                <a:r>
                  <a:rPr lang="en-US" dirty="0" smtClean="0"/>
                  <a:t> limited by wireless effects (cell size)</a:t>
                </a:r>
              </a:p>
              <a:p>
                <a:pPr lvl="1"/>
                <a:r>
                  <a:rPr lang="en-US" dirty="0" smtClean="0"/>
                  <a:t>Deterministic equation can be derived for </a:t>
                </a:r>
                <a:r>
                  <a:rPr lang="en-US" i="1" dirty="0" smtClean="0"/>
                  <a:t>p</a:t>
                </a:r>
                <a:r>
                  <a:rPr lang="en-US" dirty="0"/>
                  <a:t> </a:t>
                </a:r>
                <a:r>
                  <a:rPr lang="en-US" dirty="0" smtClean="0"/>
                  <a:t>given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k </a:t>
                </a:r>
                <a:r>
                  <a:rPr lang="en-US" dirty="0" smtClean="0"/>
                  <a:t>as shown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5562600" cy="4937760"/>
              </a:xfrm>
              <a:blipFill rotWithShape="1">
                <a:blip r:embed="rId2"/>
                <a:stretch>
                  <a:fillRect l="-438" t="-2099" r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19</a:t>
            </a:fld>
            <a:r>
              <a:rPr lang="en-US" smtClean="0"/>
              <a:t> of XX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1219199"/>
            <a:ext cx="3355740" cy="254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66401"/>
            <a:ext cx="3333345" cy="248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7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Trickle: A Self-Regulating Algorithm for Code Propagation and Maintenance in Wireless Sensor Networks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Philip Levis, Neil Patel, Scott </a:t>
            </a:r>
            <a:r>
              <a:rPr lang="en-US" dirty="0" err="1" smtClean="0"/>
              <a:t>Shenker</a:t>
            </a:r>
            <a:r>
              <a:rPr lang="en-US" dirty="0" smtClean="0"/>
              <a:t>, and David Culler</a:t>
            </a:r>
            <a:br>
              <a:rPr lang="en-US" dirty="0" smtClean="0"/>
            </a:br>
            <a:r>
              <a:rPr lang="en-US" dirty="0" smtClean="0"/>
              <a:t>University of California, Berkeley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Published in 2004 USENIX/ACM Symposium on Networked System Design and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1600" cy="2895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Network of 1k nodes simulated</a:t>
            </a:r>
          </a:p>
          <a:p>
            <a:pPr lvl="1"/>
            <a:r>
              <a:rPr lang="en-US" dirty="0" smtClean="0"/>
              <a:t>Average density of 40 nodes per cell</a:t>
            </a:r>
          </a:p>
          <a:p>
            <a:r>
              <a:rPr lang="en-US" dirty="0" smtClean="0"/>
              <a:t>Average path length affected by </a:t>
            </a:r>
            <a:r>
              <a:rPr lang="en-US" i="1" dirty="0" smtClean="0"/>
              <a:t>k</a:t>
            </a:r>
          </a:p>
          <a:p>
            <a:pPr lvl="1"/>
            <a:r>
              <a:rPr lang="en-US" dirty="0" smtClean="0"/>
              <a:t>Small </a:t>
            </a:r>
            <a:r>
              <a:rPr lang="en-US" i="1" dirty="0" smtClean="0"/>
              <a:t>k</a:t>
            </a:r>
            <a:r>
              <a:rPr lang="en-US" dirty="0"/>
              <a:t> </a:t>
            </a:r>
            <a:r>
              <a:rPr lang="en-US" dirty="0" smtClean="0"/>
              <a:t>means two nodes may miss to share a key and therefor need to find an alternate, longer path</a:t>
            </a:r>
          </a:p>
          <a:p>
            <a:pPr lvl="1"/>
            <a:r>
              <a:rPr lang="en-US" dirty="0" smtClean="0"/>
              <a:t>These long paths are only used once</a:t>
            </a:r>
          </a:p>
          <a:p>
            <a:r>
              <a:rPr lang="en-US" dirty="0" smtClean="0"/>
              <a:t>Number of hops is to reach a neighbor is very small for large enough </a:t>
            </a:r>
            <a:r>
              <a:rPr lang="en-US" i="1" dirty="0" smtClean="0"/>
              <a:t>k</a:t>
            </a:r>
          </a:p>
          <a:p>
            <a:r>
              <a:rPr lang="en-US" dirty="0" smtClean="0"/>
              <a:t>We can also see that only 50% of keys are used to secure links, 30% protect only one link, 10% two, etc.</a:t>
            </a:r>
          </a:p>
          <a:p>
            <a:pPr lvl="1"/>
            <a:r>
              <a:rPr lang="en-US" dirty="0" smtClean="0"/>
              <a:t>Compromise of one key ring leads to compromise of a link with those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20</a:t>
            </a:fld>
            <a:r>
              <a:rPr lang="en-US" smtClean="0"/>
              <a:t> of XX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676400"/>
            <a:ext cx="352593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521119" cy="226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53" y="4038600"/>
            <a:ext cx="3388946" cy="226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2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Presented a novel key-management scheme for large DSNs</a:t>
            </a:r>
          </a:p>
          <a:p>
            <a:pPr lvl="1"/>
            <a:r>
              <a:rPr lang="en-US" dirty="0" smtClean="0"/>
              <a:t>Approach is simple to avoid computational overhead while deployed</a:t>
            </a:r>
          </a:p>
          <a:p>
            <a:pPr lvl="1"/>
            <a:r>
              <a:rPr lang="en-US" dirty="0" smtClean="0"/>
              <a:t>Technique is scalable and flexible</a:t>
            </a:r>
          </a:p>
          <a:p>
            <a:pPr lvl="2"/>
            <a:r>
              <a:rPr lang="en-US" dirty="0" smtClean="0"/>
              <a:t>Tradeoffs can be made between memory overhead and connectivity</a:t>
            </a:r>
          </a:p>
          <a:p>
            <a:pPr lvl="1"/>
            <a:r>
              <a:rPr lang="en-US" dirty="0" smtClean="0"/>
              <a:t>Security is better than traditional schemes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21</a:t>
            </a:fld>
            <a:r>
              <a:rPr lang="en-US" smtClean="0"/>
              <a:t> of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Sensor networks</a:t>
            </a:r>
          </a:p>
          <a:p>
            <a:pPr lvl="1"/>
            <a:r>
              <a:rPr lang="en-US" dirty="0" smtClean="0"/>
              <a:t>Made up of large numbers of small, </a:t>
            </a:r>
            <a:br>
              <a:rPr lang="en-US" dirty="0" smtClean="0"/>
            </a:br>
            <a:r>
              <a:rPr lang="en-US" dirty="0" smtClean="0"/>
              <a:t>resource-constrained nodes called motes</a:t>
            </a:r>
          </a:p>
          <a:p>
            <a:pPr lvl="1"/>
            <a:r>
              <a:rPr lang="en-US" dirty="0" smtClean="0"/>
              <a:t>Operate unattended for long periods of time</a:t>
            </a:r>
          </a:p>
          <a:p>
            <a:r>
              <a:rPr lang="en-US" dirty="0" smtClean="0"/>
              <a:t>Sensor networks need to evolve</a:t>
            </a:r>
          </a:p>
          <a:p>
            <a:pPr lvl="1"/>
            <a:r>
              <a:rPr lang="en-US" dirty="0" smtClean="0"/>
              <a:t>Code can be changed during the lifetime of </a:t>
            </a:r>
            <a:br>
              <a:rPr lang="en-US" dirty="0" smtClean="0"/>
            </a:br>
            <a:r>
              <a:rPr lang="en-US" dirty="0" smtClean="0"/>
              <a:t>the network</a:t>
            </a:r>
          </a:p>
          <a:p>
            <a:pPr lvl="1"/>
            <a:r>
              <a:rPr lang="en-US" dirty="0" smtClean="0"/>
              <a:t>New code must be propagated to all the </a:t>
            </a:r>
            <a:br>
              <a:rPr lang="en-US" dirty="0" smtClean="0"/>
            </a:br>
            <a:r>
              <a:rPr lang="en-US" dirty="0" smtClean="0"/>
              <a:t>nodes</a:t>
            </a:r>
          </a:p>
          <a:p>
            <a:r>
              <a:rPr lang="en-US" dirty="0" smtClean="0"/>
              <a:t>Networking is expensive</a:t>
            </a:r>
          </a:p>
          <a:p>
            <a:pPr lvl="1"/>
            <a:r>
              <a:rPr lang="en-US" dirty="0" smtClean="0"/>
              <a:t>High energy transmitters drain the battery </a:t>
            </a:r>
            <a:br>
              <a:rPr lang="en-US" dirty="0" smtClean="0"/>
            </a:br>
            <a:r>
              <a:rPr lang="en-US" dirty="0" smtClean="0"/>
              <a:t>of the mote</a:t>
            </a:r>
          </a:p>
          <a:p>
            <a:pPr lvl="1"/>
            <a:r>
              <a:rPr lang="en-US" dirty="0" smtClean="0"/>
              <a:t>Constant communication means lower lifetime </a:t>
            </a:r>
            <a:br>
              <a:rPr lang="en-US" dirty="0" smtClean="0"/>
            </a:br>
            <a:r>
              <a:rPr lang="en-US" dirty="0" smtClean="0"/>
              <a:t>of a network</a:t>
            </a:r>
          </a:p>
          <a:p>
            <a:r>
              <a:rPr lang="en-US" dirty="0" smtClean="0"/>
              <a:t>Two conflicting goals</a:t>
            </a:r>
          </a:p>
          <a:p>
            <a:pPr lvl="1"/>
            <a:r>
              <a:rPr lang="en-US" dirty="0" smtClean="0"/>
              <a:t>Changes to running code need to disseminate quickly</a:t>
            </a:r>
          </a:p>
          <a:p>
            <a:pPr lvl="1"/>
            <a:r>
              <a:rPr lang="en-US" dirty="0" smtClean="0"/>
              <a:t>Maintaining consistent code should have close to zero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3</a:t>
            </a:fld>
            <a:r>
              <a:rPr lang="en-US" smtClean="0"/>
              <a:t> of XX</a:t>
            </a:r>
            <a:endParaRPr lang="en-US" dirty="0"/>
          </a:p>
        </p:txBody>
      </p:sp>
      <p:pic>
        <p:nvPicPr>
          <p:cNvPr id="1026" name="Picture 2" descr="http://29.media.tumblr.com/tumblr_koc2lmtBNZ1qzs4rbo1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219200"/>
            <a:ext cx="35433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4</a:t>
            </a:fld>
            <a:r>
              <a:rPr lang="en-US" smtClean="0"/>
              <a:t> of XX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Authors present Trickle: an algorithm for code propagation and maintenance </a:t>
            </a:r>
          </a:p>
          <a:p>
            <a:r>
              <a:rPr lang="en-US" dirty="0" smtClean="0"/>
              <a:t>Draws on two major areas of research</a:t>
            </a:r>
          </a:p>
          <a:p>
            <a:pPr lvl="1"/>
            <a:r>
              <a:rPr lang="en-US" dirty="0" smtClean="0"/>
              <a:t>Controlled, density-aware flooding research for wireless and multicast networks</a:t>
            </a:r>
          </a:p>
          <a:p>
            <a:pPr lvl="1"/>
            <a:r>
              <a:rPr lang="en-US" dirty="0" smtClean="0"/>
              <a:t>Epidemic and gossiping algorithms for maintaining data consistency in wired, distributed systems</a:t>
            </a:r>
          </a:p>
          <a:p>
            <a:r>
              <a:rPr lang="en-US" dirty="0" smtClean="0"/>
              <a:t>It has been observed that transmitted code is generally very small</a:t>
            </a:r>
          </a:p>
          <a:p>
            <a:pPr lvl="1"/>
            <a:r>
              <a:rPr lang="en-US" dirty="0" smtClean="0"/>
              <a:t>Verbose code needs demands concise representations</a:t>
            </a:r>
          </a:p>
          <a:p>
            <a:r>
              <a:rPr lang="en-US" dirty="0" smtClean="0"/>
              <a:t>Basic overview of Trickle</a:t>
            </a:r>
          </a:p>
          <a:p>
            <a:pPr lvl="1"/>
            <a:r>
              <a:rPr lang="en-US" dirty="0" smtClean="0"/>
              <a:t>Uses polite gossip: if a node hears gossip with the same metadata as its own, it will not gossip and if it hears old gossip it will broadcast new code</a:t>
            </a:r>
          </a:p>
          <a:p>
            <a:pPr lvl="1"/>
            <a:r>
              <a:rPr lang="en-US" dirty="0" smtClean="0"/>
              <a:t>Nodes dynamically adjust gossiping attention spans in order to reduce overhead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Three platforms to investigate the Trickle algorithm</a:t>
            </a:r>
          </a:p>
          <a:p>
            <a:pPr lvl="1"/>
            <a:r>
              <a:rPr lang="en-US" sz="1200" dirty="0" smtClean="0"/>
              <a:t>High-level, abstract simulation</a:t>
            </a:r>
          </a:p>
          <a:p>
            <a:pPr lvl="1"/>
            <a:r>
              <a:rPr lang="en-US" sz="1200" dirty="0" smtClean="0"/>
              <a:t>TOSSIM, a bit-level simulator for </a:t>
            </a:r>
            <a:r>
              <a:rPr lang="en-US" sz="1200" dirty="0" err="1" smtClean="0"/>
              <a:t>TinyOS</a:t>
            </a:r>
            <a:endParaRPr lang="en-US" sz="1200" dirty="0" smtClean="0"/>
          </a:p>
          <a:p>
            <a:pPr lvl="1"/>
            <a:r>
              <a:rPr lang="en-US" sz="1200" dirty="0" smtClean="0"/>
              <a:t>Actual </a:t>
            </a:r>
            <a:r>
              <a:rPr lang="en-US" sz="1200" dirty="0" err="1" smtClean="0"/>
              <a:t>TinyOS</a:t>
            </a:r>
            <a:r>
              <a:rPr lang="en-US" sz="1200" dirty="0" smtClean="0"/>
              <a:t> mica2 nodes deployed in a lab</a:t>
            </a:r>
          </a:p>
          <a:p>
            <a:pPr lvl="2"/>
            <a:r>
              <a:rPr lang="en-US" sz="1100" dirty="0" smtClean="0"/>
              <a:t>900 MHz radio, 128KB D+I memory, 4KB of RAM, 7MHz, 8 bit </a:t>
            </a:r>
            <a:r>
              <a:rPr lang="el-GR" sz="1100" dirty="0" smtClean="0">
                <a:latin typeface="Calibri"/>
                <a:cs typeface="Calibri"/>
              </a:rPr>
              <a:t>μ</a:t>
            </a:r>
            <a:r>
              <a:rPr lang="en-US" sz="1100" dirty="0" smtClean="0">
                <a:latin typeface="Calibri"/>
                <a:cs typeface="Calibri"/>
              </a:rPr>
              <a:t>C</a:t>
            </a:r>
          </a:p>
          <a:p>
            <a:pPr lvl="2"/>
            <a:r>
              <a:rPr lang="en-US" sz="1100" dirty="0" smtClean="0"/>
              <a:t>Effective bandwidth is 40, 36-byte, packets per second</a:t>
            </a:r>
          </a:p>
          <a:p>
            <a:r>
              <a:rPr lang="en-US" sz="1400" dirty="0" smtClean="0"/>
              <a:t>Abstract simulation</a:t>
            </a:r>
          </a:p>
          <a:p>
            <a:pPr lvl="1"/>
            <a:r>
              <a:rPr lang="en-US" sz="1200" dirty="0" smtClean="0"/>
              <a:t>Quickly evaluates changes in the algorithm and its parameters</a:t>
            </a:r>
          </a:p>
          <a:p>
            <a:pPr lvl="1"/>
            <a:r>
              <a:rPr lang="en-US" sz="1200" dirty="0" smtClean="0"/>
              <a:t>Just an event queue that outputs transmission amount and </a:t>
            </a:r>
            <a:br>
              <a:rPr lang="en-US" sz="1200" dirty="0" smtClean="0"/>
            </a:br>
            <a:r>
              <a:rPr lang="en-US" sz="1200" dirty="0" smtClean="0"/>
              <a:t>has various input parameters</a:t>
            </a:r>
          </a:p>
          <a:p>
            <a:pPr lvl="2"/>
            <a:r>
              <a:rPr lang="en-US" sz="1100" dirty="0" smtClean="0"/>
              <a:t>Run duration</a:t>
            </a:r>
          </a:p>
          <a:p>
            <a:pPr lvl="2"/>
            <a:r>
              <a:rPr lang="en-US" sz="1100" dirty="0" smtClean="0"/>
              <a:t>Boot time</a:t>
            </a:r>
          </a:p>
          <a:p>
            <a:pPr lvl="2"/>
            <a:r>
              <a:rPr lang="en-US" sz="1100" dirty="0" smtClean="0"/>
              <a:t>Uniform packet loss rate</a:t>
            </a:r>
          </a:p>
          <a:p>
            <a:r>
              <a:rPr lang="en-US" sz="1400" dirty="0" smtClean="0"/>
              <a:t>TOSSIM</a:t>
            </a:r>
          </a:p>
          <a:p>
            <a:pPr lvl="1"/>
            <a:r>
              <a:rPr lang="en-US" sz="1200" dirty="0" smtClean="0"/>
              <a:t>Compiles from </a:t>
            </a:r>
            <a:r>
              <a:rPr lang="en-US" sz="1200" dirty="0" err="1" smtClean="0"/>
              <a:t>TinyOS</a:t>
            </a:r>
            <a:r>
              <a:rPr lang="en-US" sz="1200" dirty="0" smtClean="0"/>
              <a:t> code, simulating </a:t>
            </a:r>
            <a:br>
              <a:rPr lang="en-US" sz="1200" dirty="0" smtClean="0"/>
            </a:br>
            <a:r>
              <a:rPr lang="en-US" sz="1200" dirty="0" smtClean="0"/>
              <a:t>complete programs</a:t>
            </a:r>
          </a:p>
          <a:p>
            <a:pPr lvl="1"/>
            <a:r>
              <a:rPr lang="en-US" sz="1200" dirty="0" smtClean="0"/>
              <a:t>Includes a CSMA MAC protocol</a:t>
            </a:r>
          </a:p>
          <a:p>
            <a:pPr lvl="1"/>
            <a:r>
              <a:rPr lang="en-US" sz="1200" dirty="0" smtClean="0"/>
              <a:t>Model a network as a directed graph</a:t>
            </a:r>
          </a:p>
          <a:p>
            <a:pPr lvl="1"/>
            <a:r>
              <a:rPr lang="en-US" sz="1200" dirty="0" smtClean="0"/>
              <a:t>Can simulate bit errors and hidden terminal problem</a:t>
            </a:r>
          </a:p>
          <a:p>
            <a:pPr lvl="1"/>
            <a:r>
              <a:rPr lang="en-US" sz="1200" dirty="0" smtClean="0"/>
              <a:t>Uses a statistical packet loss rate as shown here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5</a:t>
            </a:fld>
            <a:r>
              <a:rPr lang="en-US" smtClean="0"/>
              <a:t> of XX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36" y="3352800"/>
            <a:ext cx="3788744" cy="297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nsdi-mic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34" y="1219200"/>
            <a:ext cx="3004866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Trickle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Two goals: propagation and maintenance</a:t>
            </a:r>
          </a:p>
          <a:p>
            <a:pPr lvl="1"/>
            <a:r>
              <a:rPr lang="en-US" dirty="0" smtClean="0"/>
              <a:t>Propagation should be quick</a:t>
            </a:r>
          </a:p>
          <a:p>
            <a:pPr lvl="1"/>
            <a:r>
              <a:rPr lang="en-US" dirty="0" smtClean="0"/>
              <a:t>Maintenance should cost very little</a:t>
            </a:r>
          </a:p>
          <a:p>
            <a:pPr lvl="2"/>
            <a:r>
              <a:rPr lang="en-US" dirty="0" smtClean="0"/>
              <a:t>Cannot be free because you must communicate in order to tell if code is stale</a:t>
            </a:r>
          </a:p>
          <a:p>
            <a:pPr lvl="1"/>
            <a:r>
              <a:rPr lang="en-US" dirty="0" smtClean="0"/>
              <a:t>Assumes reprogramming events are uncommon</a:t>
            </a:r>
          </a:p>
          <a:p>
            <a:pPr lvl="2"/>
            <a:r>
              <a:rPr lang="en-US" dirty="0" smtClean="0"/>
              <a:t>O(minutes)</a:t>
            </a:r>
          </a:p>
          <a:p>
            <a:pPr lvl="1"/>
            <a:r>
              <a:rPr lang="en-US" dirty="0" smtClean="0"/>
              <a:t>Assumes nodes can succinctly describe their code</a:t>
            </a:r>
          </a:p>
          <a:p>
            <a:pPr lvl="2"/>
            <a:r>
              <a:rPr lang="en-US" dirty="0" smtClean="0"/>
              <a:t>Can tell if stale with metadata contained in a single packet</a:t>
            </a:r>
          </a:p>
          <a:p>
            <a:r>
              <a:rPr lang="en-US" dirty="0" smtClean="0"/>
              <a:t>Two states for a cell (neighborhood): everyone is up to date, or the need for an update is detected</a:t>
            </a:r>
          </a:p>
          <a:p>
            <a:pPr lvl="1"/>
            <a:r>
              <a:rPr lang="en-US" dirty="0" smtClean="0"/>
              <a:t>Detection can occur if a node broadcasts old data or if a node receives newer data</a:t>
            </a:r>
          </a:p>
          <a:p>
            <a:r>
              <a:rPr lang="en-US" dirty="0" smtClean="0"/>
              <a:t>Communication can be either transmission on reception</a:t>
            </a:r>
          </a:p>
          <a:p>
            <a:pPr lvl="1"/>
            <a:r>
              <a:rPr lang="en-US" dirty="0" smtClean="0"/>
              <a:t>Allows to scale</a:t>
            </a:r>
          </a:p>
          <a:p>
            <a:pPr lvl="1"/>
            <a:r>
              <a:rPr lang="en-US" dirty="0" smtClean="0"/>
              <a:t>Communication rate can be kept independent of node density</a:t>
            </a:r>
          </a:p>
          <a:p>
            <a:pPr lvl="2"/>
            <a:r>
              <a:rPr lang="en-US" dirty="0" smtClean="0"/>
              <a:t>Amount of bandwidth used in a cell is independent of cell size</a:t>
            </a:r>
          </a:p>
          <a:p>
            <a:pPr lvl="1"/>
            <a:r>
              <a:rPr lang="en-US" dirty="0" smtClean="0"/>
              <a:t>Conserves bandwidth and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6</a:t>
            </a:fld>
            <a:r>
              <a:rPr lang="en-US" smtClean="0"/>
              <a:t> of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52" y="4495800"/>
            <a:ext cx="390094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Each node maintains a counter,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b="0" dirty="0" smtClean="0"/>
                  <a:t>, a threshold,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 smtClean="0"/>
                  <a:t>, and a timer,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, in the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 smtClean="0"/>
                  <a:t> is a small, fixed integer</a:t>
                </a:r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 is uniformly distributed in its range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b="0" dirty="0" smtClean="0"/>
                  <a:t> can be varied </a:t>
                </a:r>
              </a:p>
              <a:p>
                <a:pPr lvl="1"/>
                <a:r>
                  <a:rPr lang="en-US" dirty="0" smtClean="0"/>
                  <a:t>When a node hears identical gossip, it increments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 smtClean="0"/>
                  <a:t>, the node will broadcast its code</a:t>
                </a:r>
              </a:p>
              <a:p>
                <a:pPr lvl="1"/>
                <a:r>
                  <a:rPr lang="en-US" dirty="0" smtClean="0"/>
                  <a:t>When the interval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b="0" dirty="0" smtClean="0"/>
                  <a:t> completes,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b="0" dirty="0" smtClean="0"/>
                  <a:t> are reset</a:t>
                </a:r>
              </a:p>
              <a:p>
                <a:pPr lvl="1"/>
                <a:r>
                  <a:rPr lang="en-US" dirty="0" smtClean="0"/>
                  <a:t>If a node with 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 smtClean="0"/>
                  <a:t> hears a gossip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, it broadcasts a code update to that node</a:t>
                </a:r>
              </a:p>
              <a:p>
                <a:pPr lvl="1"/>
                <a:r>
                  <a:rPr lang="en-US" dirty="0" smtClean="0"/>
                  <a:t>If a node with 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b="0" dirty="0" smtClean="0"/>
                  <a:t> hears 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0" dirty="0" smtClean="0"/>
                  <a:t>, it broadcasts its code in order to receive an update</a:t>
                </a:r>
              </a:p>
              <a:p>
                <a:r>
                  <a:rPr lang="en-US" dirty="0" smtClean="0"/>
                  <a:t>Performance</a:t>
                </a:r>
              </a:p>
              <a:p>
                <a:pPr lvl="1"/>
                <a:r>
                  <a:rPr lang="en-US" b="0" dirty="0" smtClean="0"/>
                  <a:t>Each node broadcasts at most once per period</a:t>
                </a:r>
              </a:p>
              <a:p>
                <a:pPr lvl="1"/>
                <a:r>
                  <a:rPr lang="en-US" dirty="0" smtClean="0"/>
                  <a:t>In perfect conditions (lossless, non-interfering motes) there will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b="0" dirty="0" smtClean="0"/>
                  <a:t> transmissions per cycle</a:t>
                </a:r>
              </a:p>
              <a:p>
                <a:pPr lvl="1"/>
                <a:r>
                  <a:rPr lang="en-US" dirty="0" smtClean="0"/>
                  <a:t>If there are multiple cells,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b="0" dirty="0" smtClean="0"/>
                  <a:t>, each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b="0" dirty="0" smtClean="0"/>
                  <a:t> nodes, </a:t>
                </a:r>
                <a:br>
                  <a:rPr lang="en-US" b="0" dirty="0" smtClean="0"/>
                </a:br>
                <a:r>
                  <a:rPr lang="en-US" b="0" dirty="0" smtClean="0"/>
                  <a:t>this will go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𝑘𝑚</m:t>
                    </m:r>
                  </m:oMath>
                </a14:m>
                <a:r>
                  <a:rPr lang="en-US" b="0" dirty="0" smtClean="0"/>
                  <a:t> transmissions -- regardless </a:t>
                </a:r>
                <a:br>
                  <a:rPr lang="en-US" b="0" dirty="0" smtClean="0"/>
                </a:br>
                <a:r>
                  <a:rPr lang="en-US" b="0" dirty="0" smtClean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Random selection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b="0" dirty="0" smtClean="0"/>
                  <a:t> ensures even distribution</a:t>
                </a:r>
              </a:p>
              <a:p>
                <a:pPr lvl="1"/>
                <a:r>
                  <a:rPr lang="en-US" dirty="0" smtClean="0"/>
                  <a:t>Expected latency for detection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Assumptions!!!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4" t="-1728" b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7</a:t>
            </a:fld>
            <a:r>
              <a:rPr lang="en-US" smtClean="0"/>
              <a:t> of 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Maintenance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8</a:t>
            </a:fld>
            <a:r>
              <a:rPr lang="en-US" smtClean="0"/>
              <a:t> of XX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Maintenance in the presence of loss</a:t>
                </a:r>
              </a:p>
              <a:p>
                <a:pPr lvl="1"/>
                <a:r>
                  <a:rPr lang="en-US" dirty="0" smtClean="0"/>
                  <a:t>Packet loss is common</a:t>
                </a:r>
              </a:p>
              <a:p>
                <a:pPr lvl="1"/>
                <a:r>
                  <a:rPr lang="en-US" dirty="0" smtClean="0"/>
                  <a:t>For a given loss rate, number of transmissions </a:t>
                </a:r>
                <a:br>
                  <a:rPr lang="en-US" dirty="0" smtClean="0"/>
                </a:br>
                <a:r>
                  <a:rPr lang="en-US" dirty="0" smtClean="0"/>
                  <a:t>grows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This logarithmic scaling is impossible to escape</a:t>
                </a:r>
              </a:p>
              <a:p>
                <a:pPr lvl="2"/>
                <a:r>
                  <a:rPr lang="en-US" dirty="0" smtClean="0"/>
                  <a:t>Increase represents the worst case, expected case </a:t>
                </a:r>
                <a:br>
                  <a:rPr lang="en-US" dirty="0" smtClean="0"/>
                </a:br>
                <a:r>
                  <a:rPr lang="en-US" dirty="0" smtClean="0"/>
                  <a:t>must transmit more to meet requirements</a:t>
                </a:r>
              </a:p>
              <a:p>
                <a:pPr lvl="2"/>
                <a:r>
                  <a:rPr lang="en-US" dirty="0" smtClean="0"/>
                  <a:t>Some nodes miss an update and need it to be </a:t>
                </a:r>
                <a:br>
                  <a:rPr lang="en-US" dirty="0" smtClean="0"/>
                </a:br>
                <a:r>
                  <a:rPr lang="en-US" dirty="0" smtClean="0"/>
                  <a:t>repeated</a:t>
                </a:r>
              </a:p>
              <a:p>
                <a:r>
                  <a:rPr lang="en-US" dirty="0" smtClean="0"/>
                  <a:t>Maintenance without clock synchronization</a:t>
                </a:r>
              </a:p>
              <a:p>
                <a:pPr lvl="1"/>
                <a:r>
                  <a:rPr lang="en-US" dirty="0" smtClean="0"/>
                  <a:t>Clock sync is a network intensive, expensive ordeal</a:t>
                </a:r>
              </a:p>
              <a:p>
                <a:pPr lvl="1"/>
                <a:r>
                  <a:rPr lang="en-US" dirty="0" smtClean="0"/>
                  <a:t>Causes a short-listen problem</a:t>
                </a:r>
              </a:p>
              <a:p>
                <a:pPr lvl="2"/>
                <a:r>
                  <a:rPr lang="en-US" dirty="0" smtClean="0"/>
                  <a:t>A subset of nodes have small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With sync’d clocks the shortest of the set will quiet the rest</a:t>
                </a:r>
              </a:p>
              <a:p>
                <a:pPr lvl="1"/>
                <a:r>
                  <a:rPr lang="en-US" dirty="0" smtClean="0"/>
                  <a:t>Short listen problem causes transmissions to go up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all of which are redundant</a:t>
                </a:r>
              </a:p>
              <a:p>
                <a:pPr lvl="1"/>
                <a:r>
                  <a:rPr lang="en-US" dirty="0" smtClean="0"/>
                  <a:t>Solution is a listen-only period, reducing the redundancy significantly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now selected </a:t>
                </a:r>
                <a:r>
                  <a:rPr lang="en-US" dirty="0"/>
                  <a:t>in the interval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[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𝜏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222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 loss-si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400425" cy="231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Maintenance cont.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2B7D46D-415E-41B3-AFDC-E36FD9FE3BB1}" type="slidenum">
              <a:rPr lang="en-US" smtClean="0"/>
              <a:pPr/>
              <a:t>9</a:t>
            </a:fld>
            <a:r>
              <a:rPr lang="en-US" smtClean="0"/>
              <a:t> of XX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Multiple Cells</a:t>
            </a:r>
          </a:p>
          <a:p>
            <a:pPr lvl="1"/>
            <a:r>
              <a:rPr lang="en-US" dirty="0" smtClean="0"/>
              <a:t>TOSSIM used to simulate larger systems</a:t>
            </a:r>
          </a:p>
          <a:p>
            <a:pPr lvl="1"/>
            <a:r>
              <a:rPr lang="en-US" dirty="0" smtClean="0"/>
              <a:t>Hidden node problem accounted for</a:t>
            </a:r>
          </a:p>
          <a:p>
            <a:pPr lvl="1"/>
            <a:r>
              <a:rPr lang="en-US" dirty="0" smtClean="0"/>
              <a:t>Scales as expected when hidden </a:t>
            </a:r>
            <a:br>
              <a:rPr lang="en-US" dirty="0" smtClean="0"/>
            </a:br>
            <a:r>
              <a:rPr lang="en-US" dirty="0" smtClean="0"/>
              <a:t>node problem ignored</a:t>
            </a:r>
          </a:p>
          <a:p>
            <a:pPr lvl="2"/>
            <a:r>
              <a:rPr lang="en-US" dirty="0" smtClean="0"/>
              <a:t>Scales poorly with high density systems </a:t>
            </a:r>
            <a:br>
              <a:rPr lang="en-US" dirty="0" smtClean="0"/>
            </a:br>
            <a:r>
              <a:rPr lang="en-US" dirty="0" smtClean="0"/>
              <a:t>if not ignored</a:t>
            </a:r>
          </a:p>
          <a:p>
            <a:pPr lvl="3"/>
            <a:r>
              <a:rPr lang="en-US" dirty="0" smtClean="0"/>
              <a:t>Result of limitation of the CSMA protocol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6" name="Picture 6" descr="http://csl.stanford.edu/~pal/pubs/trickle-nsdi04/fig/recv-per-trans-sca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267200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sl.stanford.edu/~pal/pubs/trickle-nsdi04/fig/redundancy-sca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02" y="2075437"/>
            <a:ext cx="364689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Image lege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73" y="5886451"/>
            <a:ext cx="114135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http://csl.stanford.edu/~pal/pubs/trickle-nsdi04/fig/trans-per-interval-scal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267199"/>
            <a:ext cx="2381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504</TotalTime>
  <Words>1939</Words>
  <Application>Microsoft Office PowerPoint</Application>
  <PresentationFormat>On-screen Show (4:3)</PresentationFormat>
  <Paragraphs>246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Topic 1: Sensor Networks (Long Lecture)</vt:lpstr>
      <vt:lpstr>Trickle: A Self-Regulating Algorithm for Code Propagation and Maintenance in Wireless Sensor Networks</vt:lpstr>
      <vt:lpstr>Introduction</vt:lpstr>
      <vt:lpstr>Introduction cont.</vt:lpstr>
      <vt:lpstr>Methodology</vt:lpstr>
      <vt:lpstr>Trickle Overview</vt:lpstr>
      <vt:lpstr>Maintenance</vt:lpstr>
      <vt:lpstr>Maintenance cont.</vt:lpstr>
      <vt:lpstr>Maintenance cont.</vt:lpstr>
      <vt:lpstr>Load Distribution</vt:lpstr>
      <vt:lpstr>Propagation</vt:lpstr>
      <vt:lpstr>Propagation Results</vt:lpstr>
      <vt:lpstr>Discussion</vt:lpstr>
      <vt:lpstr>Conclusions</vt:lpstr>
      <vt:lpstr>A Key-Management Scheme For Distributed Sensor Networks</vt:lpstr>
      <vt:lpstr>Introduction</vt:lpstr>
      <vt:lpstr>Overview of the Basic Scheme</vt:lpstr>
      <vt:lpstr>Basic Scheme cont.</vt:lpstr>
      <vt:lpstr>Analysis</vt:lpstr>
      <vt:lpstr>Simulations</vt:lpstr>
      <vt:lpstr>Conclusions</vt:lpstr>
    </vt:vector>
  </TitlesOfParts>
  <Company>CHREC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1: Communications In  Embedded Systems</dc:title>
  <dc:creator>Jorge Gomez</dc:creator>
  <cp:lastModifiedBy>Jorge Gomez</cp:lastModifiedBy>
  <cp:revision>33</cp:revision>
  <dcterms:created xsi:type="dcterms:W3CDTF">2011-09-26T23:58:39Z</dcterms:created>
  <dcterms:modified xsi:type="dcterms:W3CDTF">2011-09-27T16:08:47Z</dcterms:modified>
</cp:coreProperties>
</file>