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44"/>
  </p:notesMasterIdLst>
  <p:handoutMasterIdLst>
    <p:handoutMasterId r:id="rId45"/>
  </p:handoutMasterIdLst>
  <p:sldIdLst>
    <p:sldId id="653" r:id="rId2"/>
    <p:sldId id="663" r:id="rId3"/>
    <p:sldId id="681" r:id="rId4"/>
    <p:sldId id="682" r:id="rId5"/>
    <p:sldId id="683" r:id="rId6"/>
    <p:sldId id="692" r:id="rId7"/>
    <p:sldId id="693" r:id="rId8"/>
    <p:sldId id="694" r:id="rId9"/>
    <p:sldId id="695" r:id="rId10"/>
    <p:sldId id="696" r:id="rId11"/>
    <p:sldId id="706" r:id="rId12"/>
    <p:sldId id="707" r:id="rId13"/>
    <p:sldId id="708" r:id="rId14"/>
    <p:sldId id="664" r:id="rId15"/>
    <p:sldId id="654" r:id="rId16"/>
    <p:sldId id="673" r:id="rId17"/>
    <p:sldId id="674" r:id="rId18"/>
    <p:sldId id="675" r:id="rId19"/>
    <p:sldId id="676" r:id="rId20"/>
    <p:sldId id="677" r:id="rId21"/>
    <p:sldId id="678" r:id="rId22"/>
    <p:sldId id="679" r:id="rId23"/>
    <p:sldId id="680" r:id="rId24"/>
    <p:sldId id="662" r:id="rId25"/>
    <p:sldId id="684" r:id="rId26"/>
    <p:sldId id="685" r:id="rId27"/>
    <p:sldId id="686" r:id="rId28"/>
    <p:sldId id="687" r:id="rId29"/>
    <p:sldId id="688" r:id="rId30"/>
    <p:sldId id="689" r:id="rId31"/>
    <p:sldId id="690" r:id="rId32"/>
    <p:sldId id="691" r:id="rId33"/>
    <p:sldId id="672" r:id="rId34"/>
    <p:sldId id="697" r:id="rId35"/>
    <p:sldId id="698" r:id="rId36"/>
    <p:sldId id="699" r:id="rId37"/>
    <p:sldId id="700" r:id="rId38"/>
    <p:sldId id="701" r:id="rId39"/>
    <p:sldId id="702" r:id="rId40"/>
    <p:sldId id="703" r:id="rId41"/>
    <p:sldId id="704" r:id="rId42"/>
    <p:sldId id="705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00"/>
    <a:srgbClr val="FF9933"/>
    <a:srgbClr val="F6FFB4"/>
    <a:srgbClr val="CCECFF"/>
    <a:srgbClr val="A9A9E9"/>
    <a:srgbClr val="FFB7B7"/>
    <a:srgbClr val="66CCFF"/>
    <a:srgbClr val="A7A7FF"/>
    <a:srgbClr val="737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36" autoAdjust="0"/>
    <p:restoredTop sz="86369" autoAdjust="0"/>
  </p:normalViewPr>
  <p:slideViewPr>
    <p:cSldViewPr snapToObjects="1">
      <p:cViewPr varScale="1">
        <p:scale>
          <a:sx n="111" d="100"/>
          <a:sy n="111" d="100"/>
        </p:scale>
        <p:origin x="-1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1B42E2B-0BFC-4A62-BF85-39228DA84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A47F6A5-6B60-49C3-A6C1-86D0A9581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1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 = Spacecraft Plug-n-Play Avionics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21A-BB4C-4B21-B086-A10C99FD7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7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SBIR = Small</a:t>
            </a:r>
            <a:r>
              <a:rPr lang="en-US" baseline="0" dirty="0" smtClean="0"/>
              <a:t> Business </a:t>
            </a:r>
            <a:r>
              <a:rPr lang="en-US" baseline="0" smtClean="0"/>
              <a:t>Innovative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21A-BB4C-4B21-B086-A10C99FD7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SBIR = Small</a:t>
            </a:r>
            <a:r>
              <a:rPr lang="en-US" baseline="0" dirty="0" smtClean="0"/>
              <a:t> Business </a:t>
            </a:r>
            <a:r>
              <a:rPr lang="en-US" baseline="0" smtClean="0"/>
              <a:t>Innovative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21A-BB4C-4B21-B086-A10C99FD7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SBIR = Small</a:t>
            </a:r>
            <a:r>
              <a:rPr lang="en-US" baseline="0" dirty="0" smtClean="0"/>
              <a:t> Business </a:t>
            </a:r>
            <a:r>
              <a:rPr lang="en-US" baseline="0" smtClean="0"/>
              <a:t>Innovative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21A-BB4C-4B21-B086-A10C99FD7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8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SBIR = Small</a:t>
            </a:r>
            <a:r>
              <a:rPr lang="en-US" baseline="0" dirty="0" smtClean="0"/>
              <a:t> Business </a:t>
            </a:r>
            <a:r>
              <a:rPr lang="en-US" baseline="0" smtClean="0"/>
              <a:t>Innovative Research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A21A-BB4C-4B21-B086-A10C99FD7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5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Microwave Modem</a:t>
            </a:r>
            <a:r>
              <a:rPr lang="en-US" baseline="0" dirty="0" smtClean="0"/>
              <a:t>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AA49D-D0B0-477B-8354-ABE6C223C6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</a:t>
            </a:r>
            <a:r>
              <a:rPr lang="en-US" baseline="0" dirty="0" smtClean="0"/>
              <a:t> NASA: http://www.nasa.gov/images/content/429961main_cubesat_1.jpg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AA49D-D0B0-477B-8354-ABE6C223C6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87161C3-88C7-43A5-8BFB-EA2D0520AEB8}" type="datetime1">
              <a:rPr lang="en-US" smtClean="0"/>
              <a:t>2/6/2013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F9B-F27D-474C-802B-FF4F9FC51B62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6535A-CDA5-4848-8B13-B8BB49DBD50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6EA9-2752-4A02-8C76-BBCCFEEE489D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22378-84A6-4A7A-8E93-5D8DF267EC2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0603-3E30-4649-A0F7-4DAA1723F6F7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7B656A-33B1-499B-BA2F-1BC7411CC891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53B2-13CE-4DF6-BA8F-6042039FC841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3F87-6E24-4E49-B7B4-97B7EA02CA55}" type="datetime1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0F81E-EDEE-4295-A7B2-AC0F636DB04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B9ED-1D5E-4E68-A3DD-A3E51DFDD681}" type="datetime1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13DD9-DA4B-41AD-B821-16A9B1F552B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397E-A84E-4088-9D9E-4EF1C0041430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F6B3E-4EEF-469F-827A-27B9B3402BE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335F-1A66-4BD9-98C6-EACC41353D23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36DAB-492B-43AF-9E48-1958119465A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EEDD-CCBB-448E-92B4-4C7FD5EE9476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1869E-50AE-47DC-B640-900A8638C7C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2F3B22-28CD-4AA0-93A6-5D6ED98351A1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Tyler Lovelly, Donavon </a:t>
            </a:r>
            <a:r>
              <a:rPr lang="en-US" sz="2000" dirty="0"/>
              <a:t>Bryan, Andrew Milluzzi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EEL6935 </a:t>
            </a:r>
            <a:r>
              <a:rPr lang="en-US" sz="2000" dirty="0"/>
              <a:t>- Embedded Systems Seminar</a:t>
            </a:r>
            <a:br>
              <a:rPr lang="en-US" sz="2000" dirty="0"/>
            </a:br>
            <a:r>
              <a:rPr lang="en-US" sz="2000" dirty="0"/>
              <a:t>Spring </a:t>
            </a:r>
            <a:r>
              <a:rPr lang="en-US" sz="2000" dirty="0" smtClean="0"/>
              <a:t>2013</a:t>
            </a: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5105400"/>
            <a:ext cx="68580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Topic: </a:t>
            </a:r>
            <a:r>
              <a:rPr lang="en-US" dirty="0" smtClean="0">
                <a:solidFill>
                  <a:schemeClr val="tx1"/>
                </a:solidFill>
              </a:rPr>
              <a:t>Aerospace Applications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02/07/13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 of 42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83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Plug-n-Play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Moving from avionics to structural elements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Leveraging SBIR grants to get additional systems for SPA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Generate a ‘PnP Catalog’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Increase autonomous operation of satellites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Fault detection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Reconfiguration based on goals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Collaborative decision making between satellites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10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1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Experimentation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TacSat-2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Low Earth Orbit (LEO)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Specific </a:t>
            </a:r>
            <a:r>
              <a:rPr lang="en-US" sz="2400" dirty="0">
                <a:solidFill>
                  <a:srgbClr val="000099"/>
                </a:solidFill>
              </a:rPr>
              <a:t>Emitter Identification (SEI</a:t>
            </a:r>
            <a:r>
              <a:rPr lang="en-US" sz="2400" dirty="0" smtClean="0">
                <a:solidFill>
                  <a:srgbClr val="000099"/>
                </a:solidFill>
              </a:rPr>
              <a:t>)</a:t>
            </a:r>
          </a:p>
          <a:p>
            <a:pPr lvl="2"/>
            <a:r>
              <a:rPr lang="en-US" dirty="0" smtClean="0"/>
              <a:t>Downlink in same orbit pass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Common </a:t>
            </a:r>
            <a:r>
              <a:rPr lang="en-US" sz="2400" dirty="0">
                <a:solidFill>
                  <a:srgbClr val="000099"/>
                </a:solidFill>
              </a:rPr>
              <a:t>Data Link (CDL</a:t>
            </a:r>
            <a:r>
              <a:rPr lang="en-US" sz="2400" dirty="0" smtClean="0">
                <a:solidFill>
                  <a:srgbClr val="000099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On-Orbit </a:t>
            </a:r>
            <a:r>
              <a:rPr lang="en-US" sz="2400" dirty="0">
                <a:solidFill>
                  <a:srgbClr val="000099"/>
                </a:solidFill>
              </a:rPr>
              <a:t>Checkout </a:t>
            </a:r>
            <a:r>
              <a:rPr lang="en-US" sz="2400" dirty="0" smtClean="0">
                <a:solidFill>
                  <a:srgbClr val="000099"/>
                </a:solidFill>
              </a:rPr>
              <a:t>Experiment </a:t>
            </a:r>
            <a:r>
              <a:rPr lang="en-US" sz="2400" dirty="0">
                <a:solidFill>
                  <a:srgbClr val="000099"/>
                </a:solidFill>
              </a:rPr>
              <a:t>(OOCE) </a:t>
            </a:r>
            <a:endParaRPr lang="en-US" sz="2400" dirty="0" smtClean="0">
              <a:solidFill>
                <a:srgbClr val="000099"/>
              </a:solidFill>
            </a:endParaRP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Autonomous </a:t>
            </a:r>
            <a:r>
              <a:rPr lang="en-US" sz="2400" dirty="0">
                <a:solidFill>
                  <a:srgbClr val="000099"/>
                </a:solidFill>
              </a:rPr>
              <a:t>Tasking Experiment (ATE)</a:t>
            </a:r>
            <a:endParaRPr lang="en-US" sz="2400" dirty="0" smtClean="0">
              <a:solidFill>
                <a:srgbClr val="FF6600"/>
              </a:solidFill>
            </a:endParaRPr>
          </a:p>
          <a:p>
            <a:r>
              <a:rPr lang="en-US" sz="2800" dirty="0" smtClean="0">
                <a:solidFill>
                  <a:srgbClr val="FF6600"/>
                </a:solidFill>
              </a:rPr>
              <a:t>TacSat-3</a:t>
            </a:r>
          </a:p>
          <a:p>
            <a:pPr lvl="1"/>
            <a:r>
              <a:rPr lang="en-US" sz="2400" dirty="0">
                <a:solidFill>
                  <a:srgbClr val="000099"/>
                </a:solidFill>
              </a:rPr>
              <a:t>L</a:t>
            </a:r>
            <a:r>
              <a:rPr lang="en-US" sz="2400" dirty="0" smtClean="0">
                <a:solidFill>
                  <a:srgbClr val="000099"/>
                </a:solidFill>
              </a:rPr>
              <a:t>ow-cost </a:t>
            </a:r>
            <a:r>
              <a:rPr lang="en-US" sz="2400" dirty="0" err="1">
                <a:solidFill>
                  <a:srgbClr val="000099"/>
                </a:solidFill>
              </a:rPr>
              <a:t>Hyperspectral</a:t>
            </a:r>
            <a:r>
              <a:rPr lang="en-US" sz="2400" dirty="0">
                <a:solidFill>
                  <a:srgbClr val="000099"/>
                </a:solidFill>
              </a:rPr>
              <a:t> </a:t>
            </a:r>
            <a:r>
              <a:rPr lang="en-US" sz="2400" dirty="0" smtClean="0">
                <a:solidFill>
                  <a:srgbClr val="000099"/>
                </a:solidFill>
              </a:rPr>
              <a:t>Imager (HSI)</a:t>
            </a:r>
          </a:p>
          <a:p>
            <a:pPr lvl="2"/>
            <a:r>
              <a:rPr lang="en-US" dirty="0" smtClean="0"/>
              <a:t>HSI analysis of </a:t>
            </a:r>
            <a:r>
              <a:rPr lang="en-US" dirty="0"/>
              <a:t>a given region for specific </a:t>
            </a:r>
            <a:r>
              <a:rPr lang="en-US" dirty="0" smtClean="0"/>
              <a:t>objects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eturns tagged image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2</a:t>
            </a:r>
            <a:r>
              <a:rPr lang="en-US" sz="2400" baseline="30000" dirty="0" smtClean="0">
                <a:solidFill>
                  <a:srgbClr val="000099"/>
                </a:solidFill>
              </a:rPr>
              <a:t>nd</a:t>
            </a:r>
            <a:r>
              <a:rPr lang="en-US" sz="2400" dirty="0" smtClean="0">
                <a:solidFill>
                  <a:srgbClr val="000099"/>
                </a:solidFill>
              </a:rPr>
              <a:t> generation CDL radio</a:t>
            </a:r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27371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981778"/>
            <a:ext cx="2343150" cy="211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/>
              <a:t> of 42</a:t>
            </a:r>
          </a:p>
        </p:txBody>
      </p:sp>
    </p:spTree>
    <p:extLst>
      <p:ext uri="{BB962C8B-B14F-4D97-AF65-F5344CB8AC3E}">
        <p14:creationId xmlns:p14="http://schemas.microsoft.com/office/powerpoint/2010/main" val="11161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Simulation &amp;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On-orbit experimentation is critical step 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Tech. must provide </a:t>
            </a:r>
            <a:r>
              <a:rPr lang="en-US" sz="2800" dirty="0">
                <a:solidFill>
                  <a:srgbClr val="FF6600"/>
                </a:solidFill>
              </a:rPr>
              <a:t>cost-effective </a:t>
            </a:r>
            <a:r>
              <a:rPr lang="en-US" sz="2800" dirty="0" smtClean="0">
                <a:solidFill>
                  <a:srgbClr val="FF6600"/>
                </a:solidFill>
              </a:rPr>
              <a:t>military benefit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Modeling </a:t>
            </a:r>
            <a:r>
              <a:rPr lang="en-US" sz="2800" dirty="0">
                <a:solidFill>
                  <a:srgbClr val="FF6600"/>
                </a:solidFill>
              </a:rPr>
              <a:t>Simulation and </a:t>
            </a:r>
            <a:r>
              <a:rPr lang="en-US" sz="2800" dirty="0" smtClean="0">
                <a:solidFill>
                  <a:srgbClr val="FF6600"/>
                </a:solidFill>
              </a:rPr>
              <a:t>Analysis </a:t>
            </a:r>
            <a:r>
              <a:rPr lang="en-US" sz="2800" dirty="0">
                <a:solidFill>
                  <a:srgbClr val="FF6600"/>
                </a:solidFill>
              </a:rPr>
              <a:t>(MS&amp;A</a:t>
            </a:r>
            <a:r>
              <a:rPr lang="en-US" sz="2800" dirty="0" smtClean="0">
                <a:solidFill>
                  <a:srgbClr val="FF6600"/>
                </a:solidFill>
              </a:rPr>
              <a:t>)</a:t>
            </a:r>
            <a:endParaRPr lang="en-US" sz="2100" dirty="0" smtClean="0">
              <a:solidFill>
                <a:srgbClr val="000099"/>
              </a:solidFill>
            </a:endParaRP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Provides initial military benefit analysis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TacSat-2/TacSat-3 analyzed with MS&amp;A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Provide useful/timely info to warfighters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Unpredictable </a:t>
            </a:r>
            <a:r>
              <a:rPr lang="en-US" sz="2400" dirty="0" err="1" smtClean="0">
                <a:solidFill>
                  <a:srgbClr val="000099"/>
                </a:solidFill>
              </a:rPr>
              <a:t>overflight</a:t>
            </a:r>
            <a:r>
              <a:rPr lang="en-US" sz="2400" dirty="0" smtClean="0">
                <a:solidFill>
                  <a:srgbClr val="000099"/>
                </a:solidFill>
              </a:rPr>
              <a:t> time &amp; innovative</a:t>
            </a:r>
          </a:p>
          <a:p>
            <a:pPr marL="274320" lvl="1" indent="0"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    sensors counter enemy </a:t>
            </a:r>
            <a:r>
              <a:rPr lang="en-US" sz="2400" dirty="0">
                <a:solidFill>
                  <a:srgbClr val="000099"/>
                </a:solidFill>
              </a:rPr>
              <a:t>CC&amp;D </a:t>
            </a:r>
            <a:r>
              <a:rPr lang="en-US" sz="2400" dirty="0" smtClean="0">
                <a:solidFill>
                  <a:srgbClr val="000099"/>
                </a:solidFill>
              </a:rPr>
              <a:t>measures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Gives field commanders significant advantage</a:t>
            </a:r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92" y="2667000"/>
            <a:ext cx="256160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12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00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AFRL chartered to develop new tech for future national security needs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New series of tech &amp; experiments on space-craft</a:t>
            </a:r>
            <a:endParaRPr lang="en-US" sz="2000" dirty="0" smtClean="0">
              <a:solidFill>
                <a:srgbClr val="000099"/>
              </a:solidFill>
            </a:endParaRPr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Provides tactical warfighter real-time info</a:t>
            </a:r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Can be rapidly tailored for new technologies</a:t>
            </a:r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Fast time to place into orbit</a:t>
            </a:r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Tasked directly from tactical theater, returns valuable info</a:t>
            </a:r>
          </a:p>
          <a:p>
            <a:r>
              <a:rPr lang="en-US" sz="2400" dirty="0" smtClean="0">
                <a:solidFill>
                  <a:srgbClr val="FF6600"/>
                </a:solidFill>
              </a:rPr>
              <a:t>AFRL pursuing Responsive Space tech &amp; space-craft</a:t>
            </a:r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Robust Plug-n-Play hardware &amp; software</a:t>
            </a:r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Small, lightweight, low-cost components</a:t>
            </a:r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Ground-based &amp; space-based experiments, test beds, analysis</a:t>
            </a:r>
          </a:p>
          <a:p>
            <a:pPr lvl="1"/>
            <a:r>
              <a:rPr lang="en-US" sz="2000" dirty="0" smtClean="0">
                <a:solidFill>
                  <a:srgbClr val="000099"/>
                </a:solidFill>
              </a:rPr>
              <a:t>Operational experimentation with TacSat-2/TacSat-3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13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06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Development of the Malleable Signal Processor (MSP) for the Roadrunner On-Board Processing Experiment (ROPE) on the Tacsat-2 Spacecraft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315200" cy="762000"/>
          </a:xfrm>
        </p:spPr>
        <p:txBody>
          <a:bodyPr>
            <a:normAutofit/>
          </a:bodyPr>
          <a:lstStyle/>
          <a:p>
            <a:r>
              <a:rPr lang="en-US" sz="1100" dirty="0"/>
              <a:t>R.L. </a:t>
            </a:r>
            <a:r>
              <a:rPr lang="en-US" sz="1100" dirty="0" err="1"/>
              <a:t>Coxe</a:t>
            </a:r>
            <a:r>
              <a:rPr lang="en-US" sz="1100" dirty="0"/>
              <a:t>, et al; "Development of the Malleable Signal Processor (MSP) for the Roadrunner On-Board Processing Experiment (ROPE) on the Tacsat-2 Spacecraft", 2005 MAPLD International Conference, September 7-9, 2005, Washington D.C.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14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02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Malleable Signal Processor (MSP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Reconfigurable </a:t>
            </a:r>
            <a:r>
              <a:rPr lang="en-US" sz="2800" dirty="0">
                <a:solidFill>
                  <a:srgbClr val="000099"/>
                </a:solidFill>
              </a:rPr>
              <a:t>c</a:t>
            </a:r>
            <a:r>
              <a:rPr lang="en-US" sz="2800" dirty="0" smtClean="0">
                <a:solidFill>
                  <a:srgbClr val="000099"/>
                </a:solidFill>
              </a:rPr>
              <a:t>omputing engine.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Five radiation-tolerant </a:t>
            </a:r>
            <a:r>
              <a:rPr lang="en-US" sz="2800" dirty="0" err="1" smtClean="0">
                <a:solidFill>
                  <a:srgbClr val="000099"/>
                </a:solidFill>
              </a:rPr>
              <a:t>Virtex</a:t>
            </a:r>
            <a:r>
              <a:rPr lang="en-US" sz="2800" dirty="0" smtClean="0">
                <a:solidFill>
                  <a:srgbClr val="000099"/>
                </a:solidFill>
              </a:rPr>
              <a:t>-II FPGAs</a:t>
            </a:r>
          </a:p>
          <a:p>
            <a:r>
              <a:rPr lang="en-US" sz="3200" dirty="0">
                <a:solidFill>
                  <a:srgbClr val="FF6600"/>
                </a:solidFill>
              </a:rPr>
              <a:t>Roadrunner On-Board </a:t>
            </a:r>
            <a:r>
              <a:rPr lang="en-US" sz="3200" dirty="0" smtClean="0">
                <a:solidFill>
                  <a:srgbClr val="FF6600"/>
                </a:solidFill>
              </a:rPr>
              <a:t>Processing Exp. </a:t>
            </a:r>
            <a:r>
              <a:rPr lang="en-US" sz="3200" dirty="0">
                <a:solidFill>
                  <a:srgbClr val="FF6600"/>
                </a:solidFill>
              </a:rPr>
              <a:t>(ROPE) 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Multispectral </a:t>
            </a:r>
            <a:r>
              <a:rPr lang="en-US" sz="2800" dirty="0" smtClean="0">
                <a:solidFill>
                  <a:srgbClr val="000099"/>
                </a:solidFill>
              </a:rPr>
              <a:t>Imaging </a:t>
            </a:r>
            <a:r>
              <a:rPr lang="en-US" sz="2800" dirty="0">
                <a:solidFill>
                  <a:srgbClr val="000099"/>
                </a:solidFill>
              </a:rPr>
              <a:t>(MSI) payload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AFRL TacSat-2 satellite</a:t>
            </a:r>
          </a:p>
          <a:p>
            <a:r>
              <a:rPr lang="en-US" sz="3200" dirty="0" err="1" smtClean="0">
                <a:solidFill>
                  <a:srgbClr val="FF6600"/>
                </a:solidFill>
              </a:rPr>
              <a:t>DoD</a:t>
            </a:r>
            <a:r>
              <a:rPr lang="en-US" sz="3200" dirty="0" smtClean="0">
                <a:solidFill>
                  <a:srgbClr val="FF6600"/>
                </a:solidFill>
              </a:rPr>
              <a:t> Responsive Space Initiative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15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5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Air Force Research </a:t>
            </a:r>
            <a:r>
              <a:rPr lang="en-US" sz="3200" dirty="0" smtClean="0">
                <a:solidFill>
                  <a:srgbClr val="FF6600"/>
                </a:solidFill>
              </a:rPr>
              <a:t>Lab: </a:t>
            </a:r>
            <a:r>
              <a:rPr lang="en-US" sz="3200" dirty="0">
                <a:solidFill>
                  <a:srgbClr val="FF6600"/>
                </a:solidFill>
              </a:rPr>
              <a:t>Space </a:t>
            </a:r>
            <a:r>
              <a:rPr lang="en-US" sz="3200" dirty="0" smtClean="0">
                <a:solidFill>
                  <a:srgbClr val="FF6600"/>
                </a:solidFill>
              </a:rPr>
              <a:t>Vehicles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Phase </a:t>
            </a:r>
            <a:r>
              <a:rPr lang="en-US" sz="2800" dirty="0">
                <a:solidFill>
                  <a:srgbClr val="000099"/>
                </a:solidFill>
              </a:rPr>
              <a:t>I Small Business Innovation </a:t>
            </a:r>
            <a:r>
              <a:rPr lang="en-US" sz="2800" dirty="0" smtClean="0">
                <a:solidFill>
                  <a:srgbClr val="000099"/>
                </a:solidFill>
              </a:rPr>
              <a:t>Research </a:t>
            </a:r>
            <a:r>
              <a:rPr lang="en-US" sz="2800" dirty="0">
                <a:solidFill>
                  <a:srgbClr val="000099"/>
                </a:solidFill>
              </a:rPr>
              <a:t>(SBIR</a:t>
            </a:r>
            <a:r>
              <a:rPr lang="en-US" sz="2800" dirty="0" smtClean="0">
                <a:solidFill>
                  <a:srgbClr val="000099"/>
                </a:solidFill>
              </a:rPr>
              <a:t>)</a:t>
            </a:r>
            <a:endParaRPr lang="en-US" sz="2800" dirty="0">
              <a:solidFill>
                <a:srgbClr val="000099"/>
              </a:solidFill>
            </a:endParaRP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Physical </a:t>
            </a:r>
            <a:r>
              <a:rPr lang="en-US" sz="2800" dirty="0">
                <a:solidFill>
                  <a:srgbClr val="000099"/>
                </a:solidFill>
              </a:rPr>
              <a:t>Sciences Inc. (PSI</a:t>
            </a:r>
            <a:r>
              <a:rPr lang="en-US" sz="2800" dirty="0" smtClean="0">
                <a:solidFill>
                  <a:srgbClr val="000099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MSP requirements</a:t>
            </a:r>
            <a:endParaRPr lang="en-US" sz="3200" dirty="0">
              <a:solidFill>
                <a:srgbClr val="FF6600"/>
              </a:solidFill>
            </a:endParaRP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P</a:t>
            </a:r>
            <a:r>
              <a:rPr lang="en-US" sz="2800" dirty="0" smtClean="0">
                <a:solidFill>
                  <a:srgbClr val="000099"/>
                </a:solidFill>
              </a:rPr>
              <a:t>ipelined </a:t>
            </a:r>
            <a:r>
              <a:rPr lang="en-US" sz="2800" dirty="0">
                <a:solidFill>
                  <a:srgbClr val="000099"/>
                </a:solidFill>
              </a:rPr>
              <a:t>radiometric </a:t>
            </a:r>
            <a:r>
              <a:rPr lang="en-US" sz="2800" dirty="0" smtClean="0">
                <a:solidFill>
                  <a:srgbClr val="000099"/>
                </a:solidFill>
              </a:rPr>
              <a:t>calibration</a:t>
            </a:r>
            <a:endParaRPr lang="en-US" sz="2800" dirty="0">
              <a:solidFill>
                <a:srgbClr val="000099"/>
              </a:solidFill>
            </a:endParaRP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JPEG image </a:t>
            </a:r>
            <a:r>
              <a:rPr lang="en-US" sz="2800" dirty="0" smtClean="0">
                <a:solidFill>
                  <a:srgbClr val="000099"/>
                </a:solidFill>
              </a:rPr>
              <a:t>compression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A</a:t>
            </a:r>
            <a:r>
              <a:rPr lang="en-US" sz="2800" dirty="0" smtClean="0">
                <a:solidFill>
                  <a:srgbClr val="000099"/>
                </a:solidFill>
              </a:rPr>
              <a:t>nomaly detection on multispectral imagery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Rapid prototyping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O</a:t>
            </a:r>
            <a:r>
              <a:rPr lang="en-US" sz="2800" dirty="0" smtClean="0">
                <a:solidFill>
                  <a:srgbClr val="000099"/>
                </a:solidFill>
              </a:rPr>
              <a:t>n-demand </a:t>
            </a:r>
            <a:r>
              <a:rPr lang="en-US" sz="2800" dirty="0">
                <a:solidFill>
                  <a:srgbClr val="000099"/>
                </a:solidFill>
              </a:rPr>
              <a:t>functional </a:t>
            </a:r>
            <a:r>
              <a:rPr lang="en-US" sz="2800" dirty="0" smtClean="0">
                <a:solidFill>
                  <a:srgbClr val="000099"/>
                </a:solidFill>
              </a:rPr>
              <a:t>upgrades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16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5" name="Picture 2" descr="http://www.dsplogic.com/system/files/images/partners/AFR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71636"/>
            <a:ext cx="1905000" cy="18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Air Force Responsive </a:t>
            </a:r>
            <a:r>
              <a:rPr lang="en-US" sz="3200" dirty="0" smtClean="0">
                <a:solidFill>
                  <a:srgbClr val="FF6600"/>
                </a:solidFill>
              </a:rPr>
              <a:t>Space Initiative</a:t>
            </a:r>
            <a:endParaRPr lang="en-US" sz="2800" dirty="0" smtClean="0">
              <a:solidFill>
                <a:srgbClr val="000099"/>
              </a:solidFill>
            </a:endParaRP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Demonstrated in </a:t>
            </a:r>
            <a:r>
              <a:rPr lang="en-US" sz="2800" dirty="0" err="1" smtClean="0">
                <a:solidFill>
                  <a:srgbClr val="000099"/>
                </a:solidFill>
              </a:rPr>
              <a:t>TacSat</a:t>
            </a:r>
            <a:r>
              <a:rPr lang="en-US" sz="2800" dirty="0" smtClean="0">
                <a:solidFill>
                  <a:srgbClr val="000099"/>
                </a:solidFill>
              </a:rPr>
              <a:t> missions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6-12 months development time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&lt;3 years lifetime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Stored to orbit in &lt;1 week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Modular </a:t>
            </a:r>
            <a:r>
              <a:rPr lang="en-US" sz="2800" dirty="0">
                <a:solidFill>
                  <a:srgbClr val="000099"/>
                </a:solidFill>
              </a:rPr>
              <a:t>design </a:t>
            </a:r>
            <a:r>
              <a:rPr lang="en-US" sz="2800" dirty="0" smtClean="0">
                <a:solidFill>
                  <a:srgbClr val="000099"/>
                </a:solidFill>
              </a:rPr>
              <a:t>methodologies, standard interfaces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Collection/downlink </a:t>
            </a:r>
            <a:r>
              <a:rPr lang="en-US" sz="2800" dirty="0">
                <a:solidFill>
                  <a:srgbClr val="000099"/>
                </a:solidFill>
              </a:rPr>
              <a:t>of mission data </a:t>
            </a:r>
            <a:r>
              <a:rPr lang="en-US" sz="2800" dirty="0" smtClean="0">
                <a:solidFill>
                  <a:srgbClr val="000099"/>
                </a:solidFill>
              </a:rPr>
              <a:t>in </a:t>
            </a:r>
            <a:r>
              <a:rPr lang="en-US" sz="2800" dirty="0">
                <a:solidFill>
                  <a:srgbClr val="000099"/>
                </a:solidFill>
              </a:rPr>
              <a:t>single </a:t>
            </a:r>
            <a:r>
              <a:rPr lang="en-US" sz="2800" dirty="0" smtClean="0">
                <a:solidFill>
                  <a:srgbClr val="000099"/>
                </a:solidFill>
              </a:rPr>
              <a:t>pass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D</a:t>
            </a:r>
            <a:r>
              <a:rPr lang="en-US" sz="2800" dirty="0" smtClean="0">
                <a:solidFill>
                  <a:srgbClr val="000099"/>
                </a:solidFill>
              </a:rPr>
              <a:t>ynamic </a:t>
            </a:r>
            <a:r>
              <a:rPr lang="en-US" sz="2800" dirty="0">
                <a:solidFill>
                  <a:srgbClr val="000099"/>
                </a:solidFill>
              </a:rPr>
              <a:t>re-tasking</a:t>
            </a:r>
            <a:endParaRPr lang="en-US" sz="2800" dirty="0" smtClean="0">
              <a:solidFill>
                <a:srgbClr val="000099"/>
              </a:solidFill>
            </a:endParaRP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“faster-cheaper</a:t>
            </a:r>
            <a:r>
              <a:rPr lang="en-US" sz="2800" dirty="0" smtClean="0">
                <a:solidFill>
                  <a:srgbClr val="000099"/>
                </a:solidFill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17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1026" name="Picture 2" descr="http://www.kirtland.af.mil/shared/media/ggallery/webgraphic/AFG-070307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96" y="1752600"/>
            <a:ext cx="226804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ROPE 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440"/>
            <a:ext cx="8229600" cy="455676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Roadrunner On-Board Processing </a:t>
            </a:r>
            <a:r>
              <a:rPr lang="en-US" sz="3200" dirty="0" smtClean="0">
                <a:solidFill>
                  <a:srgbClr val="FF6600"/>
                </a:solidFill>
              </a:rPr>
              <a:t>Exp. </a:t>
            </a:r>
            <a:r>
              <a:rPr lang="en-US" sz="3200" dirty="0">
                <a:solidFill>
                  <a:srgbClr val="FF6600"/>
                </a:solidFill>
              </a:rPr>
              <a:t>(ROPE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  <a:endParaRPr lang="en-US" sz="2800" dirty="0" smtClean="0">
              <a:solidFill>
                <a:srgbClr val="000099"/>
              </a:solidFill>
            </a:endParaRP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R</a:t>
            </a:r>
            <a:r>
              <a:rPr lang="en-US" sz="2800" dirty="0" smtClean="0">
                <a:solidFill>
                  <a:srgbClr val="000099"/>
                </a:solidFill>
              </a:rPr>
              <a:t>eal-time, MSI </a:t>
            </a:r>
            <a:r>
              <a:rPr lang="en-US" sz="2800" dirty="0">
                <a:solidFill>
                  <a:srgbClr val="000099"/>
                </a:solidFill>
              </a:rPr>
              <a:t>processing </a:t>
            </a:r>
            <a:r>
              <a:rPr lang="en-US" sz="2800" dirty="0" smtClean="0">
                <a:solidFill>
                  <a:srgbClr val="000099"/>
                </a:solidFill>
              </a:rPr>
              <a:t>system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Major components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Wide-field MSI unit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MSP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Fusion Processor (FP)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8GB solid-state buffer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18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5235"/>
            <a:ext cx="4724400" cy="29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8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Malleable Signal Processor (MSP)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Five radiation-tolerant </a:t>
            </a:r>
            <a:r>
              <a:rPr lang="en-US" sz="3200" dirty="0" err="1" smtClean="0">
                <a:solidFill>
                  <a:srgbClr val="FF6600"/>
                </a:solidFill>
              </a:rPr>
              <a:t>Virtex</a:t>
            </a:r>
            <a:r>
              <a:rPr lang="en-US" sz="3200" dirty="0" smtClean="0">
                <a:solidFill>
                  <a:srgbClr val="FF6600"/>
                </a:solidFill>
              </a:rPr>
              <a:t>-II FPGAs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Military/industrial </a:t>
            </a:r>
            <a:r>
              <a:rPr lang="en-US" sz="3200" dirty="0">
                <a:solidFill>
                  <a:srgbClr val="FF6600"/>
                </a:solidFill>
              </a:rPr>
              <a:t>temperature grade </a:t>
            </a:r>
            <a:r>
              <a:rPr lang="en-US" sz="3200" dirty="0" smtClean="0">
                <a:solidFill>
                  <a:srgbClr val="FF6600"/>
                </a:solidFill>
              </a:rPr>
              <a:t>COTS</a:t>
            </a:r>
          </a:p>
          <a:p>
            <a:r>
              <a:rPr lang="en-US" sz="3200" dirty="0" err="1">
                <a:solidFill>
                  <a:srgbClr val="FF6600"/>
                </a:solidFill>
              </a:rPr>
              <a:t>MicroBlaze</a:t>
            </a:r>
            <a:r>
              <a:rPr lang="en-US" sz="3200" dirty="0">
                <a:solidFill>
                  <a:srgbClr val="FF6600"/>
                </a:solidFill>
              </a:rPr>
              <a:t> </a:t>
            </a:r>
            <a:r>
              <a:rPr lang="en-US" sz="3200" dirty="0" smtClean="0">
                <a:solidFill>
                  <a:srgbClr val="FF6600"/>
                </a:solidFill>
              </a:rPr>
              <a:t>soft processor in </a:t>
            </a:r>
            <a:r>
              <a:rPr lang="en-US" sz="3200" dirty="0">
                <a:solidFill>
                  <a:srgbClr val="FF6600"/>
                </a:solidFill>
              </a:rPr>
              <a:t>Service </a:t>
            </a:r>
            <a:r>
              <a:rPr lang="en-US" sz="3200" dirty="0" smtClean="0">
                <a:solidFill>
                  <a:srgbClr val="FF6600"/>
                </a:solidFill>
              </a:rPr>
              <a:t>FPGA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Software adjustable parameters</a:t>
            </a:r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3200" dirty="0">
                <a:solidFill>
                  <a:srgbClr val="FF6600"/>
                </a:solidFill>
              </a:rPr>
              <a:t>Radiation-tolerant configuration PROMs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19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17" y="4438650"/>
            <a:ext cx="505228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5726" y="4069318"/>
            <a:ext cx="2976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MSP FPGA logic resources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1"/>
            <a:ext cx="2743200" cy="19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2681" y="5943600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MSP Flight Eng. Model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95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Pulling the Pieces </a:t>
            </a:r>
            <a:br>
              <a:rPr lang="en-US" sz="2800" dirty="0"/>
            </a:br>
            <a:r>
              <a:rPr lang="en-US" sz="2800" dirty="0"/>
              <a:t>Together at AFRL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Wegner, Peter M.; </a:t>
            </a:r>
            <a:r>
              <a:rPr lang="en-US" sz="1400" dirty="0" err="1"/>
              <a:t>Kiziah</a:t>
            </a:r>
            <a:r>
              <a:rPr lang="en-US" sz="1400" dirty="0"/>
              <a:t>, Rex R.; "Pulling the Pieces Together at AFRL", 4th Responsive Space Conference, April 24–27, 2006, Los Angeles,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3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Malleable Signal Processor (MSP)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Operational modes or “personalities”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Personality #1: 16:1 </a:t>
            </a:r>
            <a:r>
              <a:rPr lang="en-US" sz="2800" dirty="0" err="1">
                <a:solidFill>
                  <a:srgbClr val="000099"/>
                </a:solidFill>
              </a:rPr>
              <a:t>Lossy</a:t>
            </a:r>
            <a:r>
              <a:rPr lang="en-US" sz="2800" dirty="0">
                <a:solidFill>
                  <a:srgbClr val="000099"/>
                </a:solidFill>
              </a:rPr>
              <a:t> JPEG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Personality </a:t>
            </a:r>
            <a:r>
              <a:rPr lang="en-US" sz="2800" dirty="0">
                <a:solidFill>
                  <a:srgbClr val="000099"/>
                </a:solidFill>
              </a:rPr>
              <a:t>#2 : 4:1 </a:t>
            </a:r>
            <a:r>
              <a:rPr lang="en-US" sz="2800" dirty="0" err="1">
                <a:solidFill>
                  <a:srgbClr val="000099"/>
                </a:solidFill>
              </a:rPr>
              <a:t>Lossy</a:t>
            </a:r>
            <a:r>
              <a:rPr lang="en-US" sz="2800" dirty="0">
                <a:solidFill>
                  <a:srgbClr val="000099"/>
                </a:solidFill>
              </a:rPr>
              <a:t> JPEG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Personality </a:t>
            </a:r>
            <a:r>
              <a:rPr lang="en-US" sz="2800" dirty="0">
                <a:solidFill>
                  <a:srgbClr val="000099"/>
                </a:solidFill>
              </a:rPr>
              <a:t>#3: </a:t>
            </a:r>
            <a:r>
              <a:rPr lang="en-US" sz="2800" dirty="0" smtClean="0">
                <a:solidFill>
                  <a:srgbClr val="000099"/>
                </a:solidFill>
              </a:rPr>
              <a:t>Calibration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Personality updates possible from ground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Single-Event Upsets (SEUs)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SRAM-based FPGAs vulnerable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Data errors, functional failures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MSP/ROPE has no TMR, </a:t>
            </a:r>
            <a:r>
              <a:rPr lang="en-US" sz="2800" dirty="0" err="1" smtClean="0">
                <a:solidFill>
                  <a:srgbClr val="000099"/>
                </a:solidFill>
              </a:rPr>
              <a:t>bitstream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scubbing</a:t>
            </a:r>
            <a:endParaRPr lang="en-US" sz="2800" dirty="0" smtClean="0">
              <a:solidFill>
                <a:srgbClr val="000099"/>
              </a:solidFill>
            </a:endParaRP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FP </a:t>
            </a:r>
            <a:r>
              <a:rPr lang="en-US" sz="2800" dirty="0" err="1" smtClean="0">
                <a:solidFill>
                  <a:srgbClr val="000099"/>
                </a:solidFill>
              </a:rPr>
              <a:t>reconfigs</a:t>
            </a:r>
            <a:r>
              <a:rPr lang="en-US" sz="2800" dirty="0" smtClean="0">
                <a:solidFill>
                  <a:srgbClr val="000099"/>
                </a:solidFill>
              </a:rPr>
              <a:t>/power-cycles MSP after 100ms timeout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20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23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Responsive Space is “wave of the future”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TacSat-2 one of the first missions</a:t>
            </a:r>
            <a:endParaRPr lang="en-US" sz="2800" dirty="0">
              <a:solidFill>
                <a:srgbClr val="000099"/>
              </a:solidFill>
            </a:endParaRPr>
          </a:p>
          <a:p>
            <a:r>
              <a:rPr lang="en-US" sz="3200" dirty="0" smtClean="0">
                <a:solidFill>
                  <a:srgbClr val="FF6600"/>
                </a:solidFill>
              </a:rPr>
              <a:t>Integration of hardware was major hurdle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Third-party IP cores used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Xilinx: COREGEN &amp; </a:t>
            </a:r>
            <a:r>
              <a:rPr lang="en-US" sz="2800" dirty="0" err="1" smtClean="0">
                <a:solidFill>
                  <a:srgbClr val="000099"/>
                </a:solidFill>
              </a:rPr>
              <a:t>MicroBlaze</a:t>
            </a:r>
            <a:endParaRPr lang="en-US" sz="2800" dirty="0">
              <a:solidFill>
                <a:srgbClr val="000099"/>
              </a:solidFill>
            </a:endParaRPr>
          </a:p>
          <a:p>
            <a:pPr lvl="2"/>
            <a:r>
              <a:rPr lang="en-US" dirty="0" smtClean="0"/>
              <a:t>No major problems, new Xilinx ISE release solved issues</a:t>
            </a:r>
            <a:endParaRPr lang="en-US" dirty="0"/>
          </a:p>
          <a:p>
            <a:pPr lvl="1"/>
            <a:r>
              <a:rPr lang="en-US" sz="2800" dirty="0" err="1">
                <a:solidFill>
                  <a:srgbClr val="000099"/>
                </a:solidFill>
              </a:rPr>
              <a:t>Amphion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Semiconductor: </a:t>
            </a:r>
            <a:r>
              <a:rPr lang="en-US" sz="2800" dirty="0" err="1">
                <a:solidFill>
                  <a:srgbClr val="000099"/>
                </a:solidFill>
              </a:rPr>
              <a:t>L</a:t>
            </a:r>
            <a:r>
              <a:rPr lang="en-US" sz="2800" dirty="0" err="1" smtClean="0">
                <a:solidFill>
                  <a:srgbClr val="000099"/>
                </a:solidFill>
              </a:rPr>
              <a:t>ossy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dirty="0">
                <a:solidFill>
                  <a:srgbClr val="000099"/>
                </a:solidFill>
              </a:rPr>
              <a:t>JPEG </a:t>
            </a:r>
            <a:r>
              <a:rPr lang="en-US" sz="2800" dirty="0" smtClean="0">
                <a:solidFill>
                  <a:srgbClr val="000099"/>
                </a:solidFill>
              </a:rPr>
              <a:t>core</a:t>
            </a:r>
          </a:p>
          <a:p>
            <a:pPr lvl="2"/>
            <a:r>
              <a:rPr lang="en-US" dirty="0" smtClean="0"/>
              <a:t>Required much time/effort, ambiguous docs &amp; timing data</a:t>
            </a:r>
          </a:p>
          <a:p>
            <a:pPr lvl="1"/>
            <a:r>
              <a:rPr lang="en-US" sz="2800" dirty="0" err="1">
                <a:solidFill>
                  <a:srgbClr val="000099"/>
                </a:solidFill>
              </a:rPr>
              <a:t>Birger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Engineering: Lossless </a:t>
            </a:r>
            <a:r>
              <a:rPr lang="en-US" sz="2800" dirty="0">
                <a:solidFill>
                  <a:srgbClr val="000099"/>
                </a:solidFill>
              </a:rPr>
              <a:t>JPEG </a:t>
            </a:r>
            <a:r>
              <a:rPr lang="en-US" sz="2800" dirty="0" smtClean="0">
                <a:solidFill>
                  <a:srgbClr val="000099"/>
                </a:solidFill>
              </a:rPr>
              <a:t>core</a:t>
            </a:r>
          </a:p>
          <a:p>
            <a:pPr lvl="2"/>
            <a:r>
              <a:rPr lang="en-US" dirty="0" smtClean="0"/>
              <a:t>Never met timing, removed from project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21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2050" name="Picture 2" descr="http://media.techonline.com/media/image/MZVc0pCwVgt-8TFHDN_IDLiYf-adJpeoObNNsfZFXfckwZCXXeCerD_jReM0Lm0eE39-tUbO9Q/138x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10000"/>
            <a:ext cx="131445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hotorumors.com/wp-content/uploads/2010/11/birger-engineering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5240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S3aF1TizI2Wtibs3LF6oTOWusWUmKaxEMmVH9MdfbJNaWPLSCX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198286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Malleable </a:t>
            </a:r>
            <a:r>
              <a:rPr lang="en-US" sz="3200" dirty="0">
                <a:solidFill>
                  <a:srgbClr val="FF6600"/>
                </a:solidFill>
              </a:rPr>
              <a:t>Signal </a:t>
            </a:r>
            <a:r>
              <a:rPr lang="en-US" sz="3200" dirty="0" smtClean="0">
                <a:solidFill>
                  <a:srgbClr val="FF6600"/>
                </a:solidFill>
              </a:rPr>
              <a:t>Processor (MSP)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Five radiation-tolerant </a:t>
            </a:r>
            <a:r>
              <a:rPr lang="en-US" sz="2800" dirty="0" err="1" smtClean="0">
                <a:solidFill>
                  <a:srgbClr val="000099"/>
                </a:solidFill>
              </a:rPr>
              <a:t>Virtex</a:t>
            </a:r>
            <a:r>
              <a:rPr lang="en-US" sz="2800" dirty="0" smtClean="0">
                <a:solidFill>
                  <a:srgbClr val="000099"/>
                </a:solidFill>
              </a:rPr>
              <a:t>-II FPGAs</a:t>
            </a:r>
            <a:endParaRPr lang="en-US" sz="2800" dirty="0">
              <a:solidFill>
                <a:srgbClr val="000099"/>
              </a:solidFill>
            </a:endParaRPr>
          </a:p>
          <a:p>
            <a:r>
              <a:rPr lang="en-US" sz="3200" dirty="0">
                <a:solidFill>
                  <a:srgbClr val="FF6600"/>
                </a:solidFill>
              </a:rPr>
              <a:t>Roadrunner </a:t>
            </a:r>
            <a:r>
              <a:rPr lang="en-US" sz="3200" dirty="0" smtClean="0">
                <a:solidFill>
                  <a:srgbClr val="FF6600"/>
                </a:solidFill>
              </a:rPr>
              <a:t>On-board </a:t>
            </a:r>
            <a:r>
              <a:rPr lang="en-US" sz="3200" dirty="0">
                <a:solidFill>
                  <a:srgbClr val="FF6600"/>
                </a:solidFill>
              </a:rPr>
              <a:t>Processing </a:t>
            </a:r>
            <a:r>
              <a:rPr lang="en-US" sz="3200" dirty="0" smtClean="0">
                <a:solidFill>
                  <a:srgbClr val="FF6600"/>
                </a:solidFill>
              </a:rPr>
              <a:t>Exp. </a:t>
            </a:r>
            <a:r>
              <a:rPr lang="en-US" sz="3200" dirty="0">
                <a:solidFill>
                  <a:srgbClr val="FF6600"/>
                </a:solidFill>
              </a:rPr>
              <a:t>(ROPE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</a:p>
          <a:p>
            <a:pPr lvl="1"/>
            <a:r>
              <a:rPr lang="en-US" sz="3200" dirty="0" smtClean="0">
                <a:solidFill>
                  <a:srgbClr val="000099"/>
                </a:solidFill>
              </a:rPr>
              <a:t>Multispectral Imaging (MSI) payload</a:t>
            </a:r>
          </a:p>
          <a:p>
            <a:r>
              <a:rPr lang="en-US" sz="3200" dirty="0">
                <a:solidFill>
                  <a:srgbClr val="FF6600"/>
                </a:solidFill>
              </a:rPr>
              <a:t>TacSat-2 mission for AFRL Space Vehicles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Air Force Responsive Space Initiative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“faster, cheaper, and good </a:t>
            </a:r>
            <a:r>
              <a:rPr lang="en-US" sz="2800" dirty="0" smtClean="0">
                <a:solidFill>
                  <a:srgbClr val="000099"/>
                </a:solidFill>
              </a:rPr>
              <a:t>enough”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22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5" name="Picture 2" descr="http://www.kirtland.af.mil/shared/media/ggallery/webgraphic/AFG-070307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760" y="4114800"/>
            <a:ext cx="226804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MSP supports rapid-prototyping of </a:t>
            </a:r>
            <a:r>
              <a:rPr lang="en-US" sz="3200" dirty="0" err="1" smtClean="0">
                <a:solidFill>
                  <a:srgbClr val="FF6600"/>
                </a:solidFill>
              </a:rPr>
              <a:t>reconfig</a:t>
            </a:r>
            <a:r>
              <a:rPr lang="en-US" sz="3200" dirty="0" smtClean="0">
                <a:solidFill>
                  <a:srgbClr val="FF6600"/>
                </a:solidFill>
              </a:rPr>
              <a:t>. computing apps without hardware modification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Sonar </a:t>
            </a:r>
            <a:r>
              <a:rPr lang="en-US" sz="2800" dirty="0" err="1" smtClean="0">
                <a:solidFill>
                  <a:srgbClr val="000099"/>
                </a:solidFill>
              </a:rPr>
              <a:t>beamforming</a:t>
            </a:r>
            <a:endParaRPr lang="en-US" sz="2800" dirty="0" smtClean="0">
              <a:solidFill>
                <a:srgbClr val="000099"/>
              </a:solidFill>
            </a:endParaRP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Other pipelined </a:t>
            </a:r>
            <a:r>
              <a:rPr lang="en-US" sz="2800" dirty="0">
                <a:solidFill>
                  <a:srgbClr val="000099"/>
                </a:solidFill>
              </a:rPr>
              <a:t>FFT processing </a:t>
            </a:r>
            <a:r>
              <a:rPr lang="en-US" sz="2800" dirty="0" smtClean="0">
                <a:solidFill>
                  <a:srgbClr val="000099"/>
                </a:solidFill>
              </a:rPr>
              <a:t>applications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Real-time </a:t>
            </a:r>
            <a:r>
              <a:rPr lang="en-US" sz="2800" dirty="0" err="1" smtClean="0">
                <a:solidFill>
                  <a:srgbClr val="000099"/>
                </a:solidFill>
              </a:rPr>
              <a:t>Hyperspectral</a:t>
            </a:r>
            <a:r>
              <a:rPr lang="en-US" sz="2800" dirty="0" smtClean="0">
                <a:solidFill>
                  <a:srgbClr val="000099"/>
                </a:solidFill>
              </a:rPr>
              <a:t> Imaging (HSI)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More </a:t>
            </a:r>
            <a:r>
              <a:rPr lang="en-US" sz="2800" dirty="0">
                <a:solidFill>
                  <a:srgbClr val="000099"/>
                </a:solidFill>
              </a:rPr>
              <a:t>sophisticated anomaly and edge </a:t>
            </a:r>
            <a:r>
              <a:rPr lang="en-US" sz="2800" dirty="0" smtClean="0">
                <a:solidFill>
                  <a:srgbClr val="000099"/>
                </a:solidFill>
              </a:rPr>
              <a:t>detection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N</a:t>
            </a:r>
            <a:r>
              <a:rPr lang="en-US" sz="2800" dirty="0" smtClean="0">
                <a:solidFill>
                  <a:srgbClr val="000099"/>
                </a:solidFill>
              </a:rPr>
              <a:t>eural </a:t>
            </a:r>
            <a:r>
              <a:rPr lang="en-US" sz="2800" dirty="0">
                <a:solidFill>
                  <a:srgbClr val="000099"/>
                </a:solidFill>
              </a:rPr>
              <a:t>computation </a:t>
            </a:r>
            <a:r>
              <a:rPr lang="en-US" sz="2800" dirty="0" smtClean="0">
                <a:solidFill>
                  <a:srgbClr val="000099"/>
                </a:solidFill>
              </a:rPr>
              <a:t>engines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Further fault-tolerance for SEU mitigation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Triple Modular Redundancy (TMR)</a:t>
            </a:r>
            <a:endParaRPr lang="en-US" sz="2800" dirty="0">
              <a:solidFill>
                <a:srgbClr val="000099"/>
              </a:solidFill>
            </a:endParaRP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FPGA </a:t>
            </a:r>
            <a:r>
              <a:rPr lang="en-US" sz="2800" dirty="0" err="1" smtClean="0">
                <a:solidFill>
                  <a:srgbClr val="000099"/>
                </a:solidFill>
              </a:rPr>
              <a:t>bitstream</a:t>
            </a:r>
            <a:r>
              <a:rPr lang="en-US" sz="2800" dirty="0" smtClean="0">
                <a:solidFill>
                  <a:srgbClr val="000099"/>
                </a:solidFill>
              </a:rPr>
              <a:t> scrubbing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23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3074" name="Picture 2" descr="https://encrypted-tbn1.gstatic.com/images?q=tbn:ANd9GcQCLNPMObiFtzZ7JcjkiCxYX4P1a8cO8LbZXFCdCmWf2ErCWDAG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1655762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Achieving Multipurpose Space Imaging with the ARTEMIS Reconfigurable Payload </a:t>
            </a:r>
            <a:r>
              <a:rPr lang="en-US" sz="2000" dirty="0" smtClean="0"/>
              <a:t>Processor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66750"/>
          </a:xfrm>
        </p:spPr>
        <p:txBody>
          <a:bodyPr>
            <a:noAutofit/>
          </a:bodyPr>
          <a:lstStyle/>
          <a:p>
            <a:r>
              <a:rPr lang="en-US" sz="1200" dirty="0" err="1"/>
              <a:t>Troxel</a:t>
            </a:r>
            <a:r>
              <a:rPr lang="en-US" sz="1200" dirty="0"/>
              <a:t>, I.A.; </a:t>
            </a:r>
            <a:r>
              <a:rPr lang="en-US" sz="1200" dirty="0" err="1"/>
              <a:t>Fehringer</a:t>
            </a:r>
            <a:r>
              <a:rPr lang="en-US" sz="1200" dirty="0"/>
              <a:t>, M.; Chenoweth, M.T.; , "Achieving Multipurpose Space Imaging with the ARTEMIS Reconfigurable Payload Processor," Aerospace Conference, 2008 </a:t>
            </a:r>
            <a:r>
              <a:rPr lang="en-US" sz="1200" dirty="0" smtClean="0"/>
              <a:t>IEEE, </a:t>
            </a:r>
            <a:r>
              <a:rPr lang="en-US" sz="1200" dirty="0"/>
              <a:t>vol., no., pp.1-8, 1-8 March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24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56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ARTEMIS: Advanced Responsive Tactically Effective Military Imaging Spectrometer</a:t>
            </a:r>
          </a:p>
          <a:p>
            <a:pPr lvl="1"/>
            <a:r>
              <a:rPr lang="en-US" sz="3200" dirty="0" smtClean="0">
                <a:solidFill>
                  <a:srgbClr val="000099"/>
                </a:solidFill>
              </a:rPr>
              <a:t>Payload for the TacSat-3 mission</a:t>
            </a:r>
          </a:p>
          <a:p>
            <a:r>
              <a:rPr lang="en-US" sz="3600" dirty="0" smtClean="0">
                <a:solidFill>
                  <a:srgbClr val="FF6600"/>
                </a:solidFill>
              </a:rPr>
              <a:t>Features hybrid processing power, general purpose processor board and FPGAs</a:t>
            </a:r>
          </a:p>
          <a:p>
            <a:r>
              <a:rPr lang="en-US" sz="3600" dirty="0" smtClean="0">
                <a:solidFill>
                  <a:srgbClr val="FF6600"/>
                </a:solidFill>
              </a:rPr>
              <a:t>Design focused on flexibility, reusability, fault tolerance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  <p:pic>
        <p:nvPicPr>
          <p:cNvPr id="16386" name="Picture 2" descr="http://www.afmc.af.mil/shared/media/ggallery/hires/AFG-080819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800600"/>
            <a:ext cx="1676400" cy="1437048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25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5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ARTEMIS Processor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48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Four types of boards constitute ARTEMIS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Power Supply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eceives 28V from spacecraft, regulates and distributes to other boards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Universal Power Switch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elays commands for sensor power management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G4-based single-board computer (G4-SBC)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Responsive Avionics Reconfigurable Computer (RA-RCC)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058" y="1600200"/>
            <a:ext cx="43437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26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56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G4-SBC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4267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Includes MPC7457 processor, memory controller, and support FPGA</a:t>
            </a:r>
          </a:p>
          <a:p>
            <a:pPr lvl="1"/>
            <a:r>
              <a:rPr lang="en-US" dirty="0">
                <a:solidFill>
                  <a:srgbClr val="000099"/>
                </a:solidFill>
              </a:rPr>
              <a:t>Support FPGA provides fault tolerant memory interfaces, and external bus communication</a:t>
            </a:r>
          </a:p>
          <a:p>
            <a:pPr lvl="1"/>
            <a:r>
              <a:rPr lang="en-US" dirty="0">
                <a:solidFill>
                  <a:srgbClr val="000099"/>
                </a:solidFill>
              </a:rPr>
              <a:t>External interfaces</a:t>
            </a:r>
          </a:p>
          <a:p>
            <a:pPr lvl="2"/>
            <a:r>
              <a:rPr lang="en-US" dirty="0"/>
              <a:t>RS422 LVDS</a:t>
            </a:r>
          </a:p>
          <a:p>
            <a:pPr lvl="2"/>
            <a:r>
              <a:rPr lang="en-US" dirty="0" err="1"/>
              <a:t>cPCI</a:t>
            </a:r>
            <a:endParaRPr lang="en-US" dirty="0"/>
          </a:p>
          <a:p>
            <a:pPr lvl="2"/>
            <a:r>
              <a:rPr lang="en-US" dirty="0" err="1"/>
              <a:t>SpaceWire</a:t>
            </a:r>
            <a:endParaRPr lang="en-US" dirty="0"/>
          </a:p>
          <a:p>
            <a:pPr lvl="2"/>
            <a:r>
              <a:rPr lang="en-US" dirty="0"/>
              <a:t>GigE 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Primary payload controller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Controls </a:t>
            </a:r>
            <a:r>
              <a:rPr lang="en-US" dirty="0" smtClean="0">
                <a:solidFill>
                  <a:srgbClr val="000099"/>
                </a:solidFill>
              </a:rPr>
              <a:t>external spacecraft interfaces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Manages data up/down links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Orchestrates data processing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0547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27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52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RA-RCC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9" y="1600200"/>
            <a:ext cx="4114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Controls sensor functionality, mass data storage,  performs on-board processing of sensor data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4 total FPGAs</a:t>
            </a:r>
          </a:p>
          <a:p>
            <a:pPr lvl="1"/>
            <a:r>
              <a:rPr lang="en-US" dirty="0" err="1" smtClean="0">
                <a:solidFill>
                  <a:srgbClr val="000099"/>
                </a:solidFill>
              </a:rPr>
              <a:t>Actel</a:t>
            </a:r>
            <a:r>
              <a:rPr lang="en-US" dirty="0" smtClean="0">
                <a:solidFill>
                  <a:srgbClr val="000099"/>
                </a:solidFill>
              </a:rPr>
              <a:t> RTAX2000</a:t>
            </a:r>
          </a:p>
          <a:p>
            <a:pPr lvl="2"/>
            <a:r>
              <a:rPr lang="en-US" dirty="0" smtClean="0"/>
              <a:t>Provides PCI interface to backplane and between other FPGAs</a:t>
            </a:r>
          </a:p>
          <a:p>
            <a:pPr lvl="2"/>
            <a:r>
              <a:rPr lang="en-US" dirty="0" smtClean="0"/>
              <a:t>Controls FPGA scrubbing</a:t>
            </a:r>
          </a:p>
          <a:p>
            <a:pPr lvl="2"/>
            <a:r>
              <a:rPr lang="en-US" dirty="0" smtClean="0"/>
              <a:t>Controls storage devices and UPS serial interface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3 Xilinx V4 LX160</a:t>
            </a:r>
          </a:p>
          <a:p>
            <a:pPr lvl="2"/>
            <a:r>
              <a:rPr lang="en-US" dirty="0" smtClean="0"/>
              <a:t>adaptable high-speed mezzanine interface</a:t>
            </a:r>
            <a:endParaRPr lang="en-US" dirty="0"/>
          </a:p>
          <a:p>
            <a:pPr lvl="2"/>
            <a:r>
              <a:rPr lang="en-US" dirty="0" smtClean="0"/>
              <a:t>Highly customizable interconnects to sensors, mission flexibility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Flexibility designed for fault tolerance and reusability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70" y="2181225"/>
            <a:ext cx="438853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28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74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Reconfigurability</a:t>
            </a:r>
            <a:r>
              <a:rPr lang="en-US" dirty="0" smtClean="0"/>
              <a:t> for Fault Tolerance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Mezzanine I/O cards provide redundancy in sensor communications 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Varying degrees of redundant links can be established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61421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29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71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AFRL Space Vehicles Directorate pushing technology to enable rapid satellite development and launch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Minimal cost and response time emphasized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FF6600"/>
                </a:solidFill>
              </a:rPr>
              <a:t>Lead to heavy investment in new technologies for rapid spacecraft design and integration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Experiments to demonstrate capabilities</a:t>
            </a:r>
          </a:p>
          <a:p>
            <a:pPr lvl="1"/>
            <a:r>
              <a:rPr lang="en-US" sz="2400" dirty="0" err="1" smtClean="0">
                <a:solidFill>
                  <a:srgbClr val="000099"/>
                </a:solidFill>
              </a:rPr>
              <a:t>TacSat</a:t>
            </a:r>
            <a:r>
              <a:rPr lang="en-US" sz="2400" dirty="0" smtClean="0">
                <a:solidFill>
                  <a:srgbClr val="000099"/>
                </a:solidFill>
              </a:rPr>
              <a:t> Missions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Test beds and simulations</a:t>
            </a:r>
          </a:p>
        </p:txBody>
      </p:sp>
      <p:pic>
        <p:nvPicPr>
          <p:cNvPr id="1026" name="Picture 2" descr="http://www.dsplogic.com/system/files/images/partners/AFR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13" y="3962400"/>
            <a:ext cx="2168887" cy="21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</a:t>
            </a:fld>
            <a:r>
              <a:rPr lang="en-US" altLang="en-US" dirty="0"/>
              <a:t> of </a:t>
            </a:r>
            <a:r>
              <a:rPr lang="en-US" altLang="en-US" dirty="0" smtClean="0"/>
              <a:t>42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70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3657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Scrubbing configuration memory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Handled by </a:t>
            </a:r>
            <a:r>
              <a:rPr lang="en-US" dirty="0" err="1" smtClean="0">
                <a:solidFill>
                  <a:srgbClr val="000099"/>
                </a:solidFill>
              </a:rPr>
              <a:t>Rad</a:t>
            </a:r>
            <a:r>
              <a:rPr lang="en-US" dirty="0" smtClean="0">
                <a:solidFill>
                  <a:srgbClr val="000099"/>
                </a:solidFill>
              </a:rPr>
              <a:t>-hard controller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Many options for triple modular redundancy in the RA-RCC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Mezzanine cards can interface to external </a:t>
            </a:r>
            <a:r>
              <a:rPr lang="en-US" dirty="0" err="1" smtClean="0">
                <a:solidFill>
                  <a:srgbClr val="000099"/>
                </a:solidFill>
              </a:rPr>
              <a:t>rad</a:t>
            </a:r>
            <a:r>
              <a:rPr lang="en-US" dirty="0" smtClean="0">
                <a:solidFill>
                  <a:srgbClr val="000099"/>
                </a:solidFill>
              </a:rPr>
              <a:t>-hard voter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Distributed voting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Dedicated voter unit on COP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Selective TMR</a:t>
            </a:r>
          </a:p>
          <a:p>
            <a:pPr lvl="1"/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28800"/>
            <a:ext cx="5276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30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3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TacSat-3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Operational from May 19 2009- Feb. 15 2012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Joint AFRL and NRL effort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Primary focus was autonomous HIS processing 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Handed over to Air Force in 2010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First satellite to provide recon within 10 minutes of passing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AVIRIS images of the Cuprite Mining District, in southern Nevad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850" y="3810000"/>
            <a:ext cx="2565326" cy="2024945"/>
          </a:xfrm>
          <a:prstGeom prst="rect">
            <a:avLst/>
          </a:prstGeom>
          <a:noFill/>
        </p:spPr>
      </p:pic>
      <p:pic>
        <p:nvPicPr>
          <p:cNvPr id="5" name="Picture 4" descr="https://directory.eoportal.org/image/image_gallery?img_id=214016&amp;t=13396837698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6050" y="3733800"/>
            <a:ext cx="2596750" cy="21050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31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97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 Future Work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Mezzanine interface decouples sensors and processors</a:t>
            </a:r>
          </a:p>
          <a:p>
            <a:pPr lvl="1"/>
            <a:r>
              <a:rPr lang="en-US" sz="3600" dirty="0" smtClean="0">
                <a:solidFill>
                  <a:srgbClr val="000099"/>
                </a:solidFill>
              </a:rPr>
              <a:t>Allows for reuse in future generations</a:t>
            </a:r>
          </a:p>
          <a:p>
            <a:r>
              <a:rPr lang="en-US" sz="4000" dirty="0" smtClean="0">
                <a:solidFill>
                  <a:srgbClr val="FF6600"/>
                </a:solidFill>
              </a:rPr>
              <a:t>Fault tolerant architecture achieved with commercial components</a:t>
            </a:r>
          </a:p>
          <a:p>
            <a:r>
              <a:rPr lang="en-US" sz="4000" dirty="0" smtClean="0">
                <a:solidFill>
                  <a:srgbClr val="FF6600"/>
                </a:solidFill>
              </a:rPr>
              <a:t>Upgrades and future missions with ARTEMIS planned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32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2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Tactical Satellite 3 CDL Communications, a Communications Link for Mission Utility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29200"/>
            <a:ext cx="7315200" cy="762000"/>
          </a:xfrm>
        </p:spPr>
        <p:txBody>
          <a:bodyPr>
            <a:noAutofit/>
          </a:bodyPr>
          <a:lstStyle/>
          <a:p>
            <a:r>
              <a:rPr lang="en-US" sz="1200" dirty="0" err="1"/>
              <a:t>Galindez</a:t>
            </a:r>
            <a:r>
              <a:rPr lang="en-US" sz="1200" dirty="0"/>
              <a:t>, Richard; Davis, Thom; , "Tactical Satellite 3 CDL Communications, a Communications Link for Mission Utility," Military Communications Conference, 2007. MILCOM 2007. IEEE , vol., no., pp.1-6, 29-31 Oct. 2007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19543-6898-4FAC-8E00-3FA2E8578496}" type="slidenum">
              <a:rPr lang="en-US" altLang="en-US" smtClean="0"/>
              <a:pPr>
                <a:defRPr/>
              </a:pPr>
              <a:t>33</a:t>
            </a:fld>
            <a:r>
              <a:rPr lang="en-US" altLang="en-US" dirty="0" smtClean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0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Common Data Link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Wideband communications waveform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Launched in December 2006 with TacSat-2</a:t>
            </a:r>
          </a:p>
          <a:p>
            <a:pPr lvl="2"/>
            <a:r>
              <a:rPr lang="en-US" sz="2400" dirty="0" smtClean="0"/>
              <a:t>274 </a:t>
            </a:r>
            <a:r>
              <a:rPr lang="en-US" sz="2400" dirty="0" err="1" smtClean="0"/>
              <a:t>Mbs</a:t>
            </a:r>
            <a:r>
              <a:rPr lang="en-US" sz="2400" dirty="0" smtClean="0"/>
              <a:t> down</a:t>
            </a:r>
          </a:p>
          <a:p>
            <a:pPr lvl="2"/>
            <a:r>
              <a:rPr lang="en-US" sz="2400" dirty="0" smtClean="0"/>
              <a:t>200 </a:t>
            </a:r>
            <a:r>
              <a:rPr lang="en-US" sz="2400" dirty="0" err="1" smtClean="0"/>
              <a:t>Kbs</a:t>
            </a:r>
            <a:r>
              <a:rPr lang="en-US" sz="2400" dirty="0" smtClean="0"/>
              <a:t> up</a:t>
            </a:r>
          </a:p>
          <a:p>
            <a:pPr lvl="2"/>
            <a:r>
              <a:rPr lang="en-US" sz="2400" dirty="0" smtClean="0"/>
              <a:t>12” parabolic antenna for </a:t>
            </a:r>
            <a:br>
              <a:rPr lang="en-US" sz="2400" dirty="0" smtClean="0"/>
            </a:br>
            <a:r>
              <a:rPr lang="en-US" sz="2400" dirty="0" smtClean="0"/>
              <a:t>ground communication</a:t>
            </a:r>
          </a:p>
          <a:p>
            <a:pPr lvl="2"/>
            <a:r>
              <a:rPr lang="en-US" sz="2400" dirty="0" smtClean="0"/>
              <a:t>Horn antenna for rover </a:t>
            </a:r>
            <a:br>
              <a:rPr lang="en-US" sz="2400" dirty="0" smtClean="0"/>
            </a:br>
            <a:r>
              <a:rPr lang="en-US" sz="2400" dirty="0" smtClean="0"/>
              <a:t>communication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MMA originally for F-16</a:t>
            </a:r>
          </a:p>
          <a:p>
            <a:pPr lvl="2"/>
            <a:r>
              <a:rPr lang="en-US" sz="2400" dirty="0" smtClean="0"/>
              <a:t>Not suited for LEO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7" t="50000" r="6316" b="25523"/>
          <a:stretch/>
        </p:blipFill>
        <p:spPr bwMode="auto">
          <a:xfrm>
            <a:off x="4876800" y="2895600"/>
            <a:ext cx="3810000" cy="272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34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4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CDL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Common Data Link (CDL)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History</a:t>
            </a:r>
          </a:p>
          <a:p>
            <a:pPr lvl="2"/>
            <a:r>
              <a:rPr lang="en-US" sz="2800" dirty="0" smtClean="0"/>
              <a:t>Started in 1979 with Interoperable Data Link (IDL)</a:t>
            </a:r>
          </a:p>
          <a:p>
            <a:pPr lvl="2"/>
            <a:r>
              <a:rPr lang="en-US" sz="2800" dirty="0" smtClean="0"/>
              <a:t>In 1988 the Assistant Secretary of Defense ordered development of common communication architecture for all </a:t>
            </a:r>
            <a:r>
              <a:rPr lang="en-US" sz="2800" dirty="0" err="1" smtClean="0"/>
              <a:t>DoD</a:t>
            </a:r>
            <a:r>
              <a:rPr lang="en-US" sz="2800" dirty="0" smtClean="0"/>
              <a:t> services</a:t>
            </a:r>
          </a:p>
          <a:p>
            <a:pPr lvl="3"/>
            <a:r>
              <a:rPr lang="en-US" sz="2400" dirty="0" smtClean="0"/>
              <a:t>Decision based on success of IDL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Full duplex, jam resistant spread spectrum signal</a:t>
            </a:r>
          </a:p>
          <a:p>
            <a:pPr lvl="2"/>
            <a:r>
              <a:rPr lang="en-US" sz="2800" dirty="0" smtClean="0"/>
              <a:t>Digital microwave system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35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Difference of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Space is much harsher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environment than Earth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Temperature swings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Limited power</a:t>
            </a:r>
          </a:p>
          <a:p>
            <a:pPr lvl="2"/>
            <a:r>
              <a:rPr lang="en-US" dirty="0" smtClean="0"/>
              <a:t>Separate power for </a:t>
            </a:r>
            <a:r>
              <a:rPr lang="en-US" dirty="0" err="1" smtClean="0"/>
              <a:t>Tx</a:t>
            </a:r>
            <a:r>
              <a:rPr lang="en-US" dirty="0" smtClean="0"/>
              <a:t>/Rx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Size and weight restrictions</a:t>
            </a:r>
          </a:p>
          <a:p>
            <a:pPr lvl="2"/>
            <a:r>
              <a:rPr lang="en-US" dirty="0" smtClean="0"/>
              <a:t>The bigger an object and the heavier, the more it costs to launch</a:t>
            </a:r>
          </a:p>
          <a:p>
            <a:pPr lvl="2"/>
            <a:r>
              <a:rPr lang="en-US" dirty="0" smtClean="0"/>
              <a:t>No gases/liquids for </a:t>
            </a:r>
            <a:br>
              <a:rPr lang="en-US" dirty="0" smtClean="0"/>
            </a:br>
            <a:r>
              <a:rPr lang="en-US" dirty="0" smtClean="0"/>
              <a:t>heating/cooling</a:t>
            </a:r>
          </a:p>
          <a:p>
            <a:pPr lvl="2"/>
            <a:r>
              <a:rPr lang="en-US" dirty="0" smtClean="0"/>
              <a:t>Not likely to be fixed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Fault-tolerance</a:t>
            </a:r>
          </a:p>
          <a:p>
            <a:pPr lvl="2"/>
            <a:r>
              <a:rPr lang="en-US" dirty="0" smtClean="0"/>
              <a:t>Electronic failure</a:t>
            </a:r>
          </a:p>
          <a:p>
            <a:pPr lvl="2"/>
            <a:r>
              <a:rPr lang="en-US" dirty="0" smtClean="0"/>
              <a:t>Radiation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18241" r="6842" b="58832"/>
          <a:stretch/>
        </p:blipFill>
        <p:spPr bwMode="auto">
          <a:xfrm>
            <a:off x="4333144" y="3901440"/>
            <a:ext cx="3439256" cy="234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nasa.gov/images/content/429961main_cubesat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333750" cy="2038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36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0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Responsive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Tactical Satellites (</a:t>
            </a:r>
            <a:r>
              <a:rPr lang="en-US" sz="4000" dirty="0" err="1" smtClean="0">
                <a:solidFill>
                  <a:srgbClr val="FF6600"/>
                </a:solidFill>
              </a:rPr>
              <a:t>TacSats</a:t>
            </a:r>
            <a:r>
              <a:rPr lang="en-US" sz="4000" dirty="0" smtClean="0">
                <a:solidFill>
                  <a:srgbClr val="FF6600"/>
                </a:solidFill>
              </a:rPr>
              <a:t>)</a:t>
            </a:r>
          </a:p>
          <a:p>
            <a:pPr lvl="1"/>
            <a:r>
              <a:rPr lang="en-US" sz="3600" dirty="0" smtClean="0">
                <a:solidFill>
                  <a:srgbClr val="000099"/>
                </a:solidFill>
              </a:rPr>
              <a:t>Low cost</a:t>
            </a:r>
          </a:p>
          <a:p>
            <a:pPr lvl="1"/>
            <a:r>
              <a:rPr lang="en-US" sz="3600" dirty="0" smtClean="0">
                <a:solidFill>
                  <a:srgbClr val="000099"/>
                </a:solidFill>
              </a:rPr>
              <a:t>Small</a:t>
            </a:r>
          </a:p>
          <a:p>
            <a:pPr lvl="1"/>
            <a:r>
              <a:rPr lang="en-US" sz="3600" dirty="0" smtClean="0">
                <a:solidFill>
                  <a:srgbClr val="000099"/>
                </a:solidFill>
              </a:rPr>
              <a:t>Rapid response</a:t>
            </a:r>
          </a:p>
          <a:p>
            <a:pPr lvl="1"/>
            <a:r>
              <a:rPr lang="en-US" sz="3600" dirty="0" smtClean="0">
                <a:solidFill>
                  <a:srgbClr val="000099"/>
                </a:solidFill>
              </a:rPr>
              <a:t>Not a perfect system</a:t>
            </a:r>
          </a:p>
          <a:p>
            <a:pPr lvl="2"/>
            <a:r>
              <a:rPr lang="en-US" sz="3600" dirty="0" smtClean="0"/>
              <a:t>Learning platform</a:t>
            </a:r>
          </a:p>
          <a:p>
            <a:pPr lvl="2"/>
            <a:r>
              <a:rPr lang="en-US" sz="3600" dirty="0" smtClean="0"/>
              <a:t>2 years to launch vs. 5+ years for conventional</a:t>
            </a:r>
            <a:endParaRPr lang="en-US" sz="3600" dirty="0"/>
          </a:p>
        </p:txBody>
      </p:sp>
      <p:pic>
        <p:nvPicPr>
          <p:cNvPr id="3074" name="Picture 2" descr="C:\Users\milluzaj\AppData\Local\Microsoft\Windows\Temporary Internet Files\Content.IE5\71OPH1X9\MC9004348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37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9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CDL in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Existing Infrastructure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CDL is military standard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Existing ground stations</a:t>
            </a:r>
          </a:p>
          <a:p>
            <a:pPr lvl="2"/>
            <a:r>
              <a:rPr lang="en-US" sz="2800" dirty="0" smtClean="0"/>
              <a:t>Multiplex with airborne systems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Reduced Lifetime Costs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No need to purchase new </a:t>
            </a:r>
            <a:br>
              <a:rPr lang="en-US" sz="2800" dirty="0" smtClean="0">
                <a:solidFill>
                  <a:srgbClr val="000099"/>
                </a:solidFill>
              </a:rPr>
            </a:br>
            <a:r>
              <a:rPr lang="en-US" sz="2800" dirty="0" smtClean="0">
                <a:solidFill>
                  <a:srgbClr val="000099"/>
                </a:solidFill>
              </a:rPr>
              <a:t>system for communication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Only one system to support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Parts can be reused between systems</a:t>
            </a:r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53520" r="70814" b="15706"/>
          <a:stretch/>
        </p:blipFill>
        <p:spPr bwMode="auto">
          <a:xfrm>
            <a:off x="6400800" y="1573619"/>
            <a:ext cx="2020186" cy="342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38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86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Ground uplinks collection task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TacSat-3 Moves to target</a:t>
            </a:r>
            <a:br>
              <a:rPr lang="en-US" sz="3200" dirty="0" smtClean="0">
                <a:solidFill>
                  <a:srgbClr val="FF6600"/>
                </a:solidFill>
              </a:rPr>
            </a:br>
            <a:r>
              <a:rPr lang="en-US" sz="3200" dirty="0" smtClean="0">
                <a:solidFill>
                  <a:srgbClr val="FF6600"/>
                </a:solidFill>
              </a:rPr>
              <a:t>position and collects data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Data is processed and sent</a:t>
            </a:r>
            <a:br>
              <a:rPr lang="en-US" sz="2800" dirty="0" smtClean="0">
                <a:solidFill>
                  <a:srgbClr val="000099"/>
                </a:solidFill>
              </a:rPr>
            </a:br>
            <a:r>
              <a:rPr lang="en-US" sz="2800" dirty="0" smtClean="0">
                <a:solidFill>
                  <a:srgbClr val="000099"/>
                </a:solidFill>
              </a:rPr>
              <a:t>back to earth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TacSat-3 waits for new </a:t>
            </a:r>
            <a:br>
              <a:rPr lang="en-US" sz="3200" dirty="0" smtClean="0">
                <a:solidFill>
                  <a:srgbClr val="FF6600"/>
                </a:solidFill>
              </a:rPr>
            </a:br>
            <a:r>
              <a:rPr lang="en-US" sz="3200" dirty="0" smtClean="0">
                <a:solidFill>
                  <a:srgbClr val="FF6600"/>
                </a:solidFill>
              </a:rPr>
              <a:t>task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Raw data is sent down</a:t>
            </a:r>
            <a:br>
              <a:rPr lang="en-US" sz="2800" dirty="0" smtClean="0">
                <a:solidFill>
                  <a:srgbClr val="000099"/>
                </a:solidFill>
              </a:rPr>
            </a:br>
            <a:r>
              <a:rPr lang="en-US" sz="2800" dirty="0" smtClean="0">
                <a:solidFill>
                  <a:srgbClr val="000099"/>
                </a:solidFill>
              </a:rPr>
              <a:t>when it has next opportunity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9" t="14622" r="6046" b="58809"/>
          <a:stretch/>
        </p:blipFill>
        <p:spPr bwMode="auto">
          <a:xfrm>
            <a:off x="5105400" y="2057400"/>
            <a:ext cx="3817089" cy="295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39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9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Operationally Responsive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953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Joint effort between several </a:t>
            </a:r>
            <a:r>
              <a:rPr lang="en-US" dirty="0" err="1" smtClean="0">
                <a:solidFill>
                  <a:srgbClr val="FF6600"/>
                </a:solidFill>
              </a:rPr>
              <a:t>DoD</a:t>
            </a:r>
            <a:r>
              <a:rPr lang="en-US" dirty="0" smtClean="0">
                <a:solidFill>
                  <a:srgbClr val="FF6600"/>
                </a:solidFill>
              </a:rPr>
              <a:t> agencies to provide cheap and rapidly deployable space capabilities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Plans laid out in Space Science and Technology Vector-2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Total mission cost &lt;$30M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Less than one year development time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Launch in 6 days from call-up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Rapid integration with new technologies with new plug-n-play standards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Small operator crews (&lt;4 people)</a:t>
            </a:r>
          </a:p>
          <a:p>
            <a:endParaRPr lang="en-US" dirty="0"/>
          </a:p>
        </p:txBody>
      </p:sp>
      <p:pic>
        <p:nvPicPr>
          <p:cNvPr id="2052" name="Picture 4" descr="http://www.kirtland.af.mil/shared/media/ggallery/hires/AFG-110422-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33499"/>
            <a:ext cx="3102429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ites.wff.nasa.gov/code840/news/TacSat3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5433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 smtClean="0"/>
              <a:t> </a:t>
            </a:r>
            <a:r>
              <a:rPr lang="en-US" altLang="en-US" dirty="0"/>
              <a:t>of </a:t>
            </a:r>
            <a:r>
              <a:rPr lang="en-US" altLang="en-US" dirty="0" smtClean="0"/>
              <a:t>42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39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TacSat-3 Part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Radio Frequency Assembly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Parabolic Antenna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Special modifications required to ensure stability in temperature swing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Horn Antenna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Microwave Modem Assembly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More than 12,000 parts</a:t>
            </a:r>
          </a:p>
          <a:p>
            <a:pPr lvl="2"/>
            <a:r>
              <a:rPr lang="en-US" dirty="0" smtClean="0"/>
              <a:t>1,000 active parts</a:t>
            </a:r>
          </a:p>
          <a:p>
            <a:pPr lvl="2"/>
            <a:r>
              <a:rPr lang="en-US" dirty="0" smtClean="0"/>
              <a:t>350 unique parts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Limits on Tin, Zinc, and Cadmium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Some connectors had to be modified to get around Cadmium restriction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40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45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Total Ionizing Dose is less than 70 rad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Not considered a </a:t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significant risk to </a:t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electronics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Single Events harder</a:t>
            </a:r>
            <a:br>
              <a:rPr lang="en-US" sz="2800" dirty="0" smtClean="0">
                <a:solidFill>
                  <a:srgbClr val="FF6600"/>
                </a:solidFill>
              </a:rPr>
            </a:br>
            <a:r>
              <a:rPr lang="en-US" sz="2800" dirty="0" smtClean="0">
                <a:solidFill>
                  <a:srgbClr val="FF6600"/>
                </a:solidFill>
              </a:rPr>
              <a:t>to estimate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Figure 4. shows lower</a:t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high energy particle interference with 41⁰ vs. 60⁰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System only on for 45 minutes per day</a:t>
            </a:r>
          </a:p>
          <a:p>
            <a:pPr lvl="2"/>
            <a:r>
              <a:rPr lang="en-US" sz="2400" dirty="0" smtClean="0"/>
              <a:t>System also powers down over South Atlantic Anomaly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41240" r="50000" b="32516"/>
          <a:stretch/>
        </p:blipFill>
        <p:spPr bwMode="auto">
          <a:xfrm>
            <a:off x="4953000" y="1736141"/>
            <a:ext cx="3267389" cy="237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41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8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TacSat-3 is an agile development approach to satellites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Validated solutions to many of the problems that come with using terrestrial systems in space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System leverages hardware reuse while still ensuring operation in space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Paper does not go into exact details of success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No discussion on tests performed and observed performance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42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9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the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Few options considered for Responsive Space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On-orbit storage of spacecraft</a:t>
            </a:r>
          </a:p>
          <a:p>
            <a:pPr lvl="2"/>
            <a:r>
              <a:rPr lang="en-US" dirty="0" smtClean="0"/>
              <a:t>Deemed prohibitively expensive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Ground storage of spacecraft</a:t>
            </a:r>
          </a:p>
          <a:p>
            <a:pPr lvl="2"/>
            <a:r>
              <a:rPr lang="en-US" dirty="0" smtClean="0"/>
              <a:t>Adopted cost effective solution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Technological advancements often outpace the rate of spacecraft development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Need way to rapidly develop spacecraft and integrate new technology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RSATS- Responsive Space Advanced Technology Study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Investigated technologies to develop these capabilities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Proposed plug and play architectures utilizing “internet-like” data-bus architectures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Identified key technologies to be developed</a:t>
            </a:r>
          </a:p>
          <a:p>
            <a:pPr lvl="2"/>
            <a:r>
              <a:rPr lang="en-US" dirty="0" smtClean="0"/>
              <a:t>Communications for tactical tasking and data dissemination</a:t>
            </a:r>
          </a:p>
          <a:p>
            <a:pPr lvl="2"/>
            <a:r>
              <a:rPr lang="en-US" dirty="0" smtClean="0"/>
              <a:t>Miniaturized spacecraft components and payloads</a:t>
            </a:r>
          </a:p>
          <a:p>
            <a:pPr lvl="2"/>
            <a:r>
              <a:rPr lang="en-US" dirty="0" smtClean="0"/>
              <a:t>Rapid deployment tools</a:t>
            </a:r>
          </a:p>
          <a:p>
            <a:pPr lvl="2"/>
            <a:r>
              <a:rPr lang="en-US" dirty="0" smtClean="0"/>
              <a:t>Modular plug and play spacecraft architectures and components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Plug-n-Play Avionics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Responsive capability through</a:t>
            </a:r>
            <a:br>
              <a:rPr lang="en-US" sz="3200" dirty="0" smtClean="0">
                <a:solidFill>
                  <a:srgbClr val="FF6600"/>
                </a:solidFill>
              </a:rPr>
            </a:br>
            <a:r>
              <a:rPr lang="en-US" sz="3200" dirty="0" smtClean="0">
                <a:solidFill>
                  <a:srgbClr val="FF6600"/>
                </a:solidFill>
              </a:rPr>
              <a:t>network structure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Similar to the internet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Plug-n-Play structure</a:t>
            </a:r>
          </a:p>
          <a:p>
            <a:pPr lvl="2"/>
            <a:r>
              <a:rPr lang="en-US" sz="2800" dirty="0" smtClean="0"/>
              <a:t>Standard Interfaces</a:t>
            </a:r>
          </a:p>
          <a:p>
            <a:pPr lvl="2"/>
            <a:r>
              <a:rPr lang="en-US" sz="2800" dirty="0" smtClean="0"/>
              <a:t>Modular components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L</a:t>
            </a:r>
            <a:r>
              <a:rPr lang="en-US" sz="2800" dirty="0" smtClean="0">
                <a:solidFill>
                  <a:srgbClr val="000099"/>
                </a:solidFill>
              </a:rPr>
              <a:t>ow-data-rate systems</a:t>
            </a:r>
          </a:p>
          <a:p>
            <a:pPr lvl="2"/>
            <a:r>
              <a:rPr lang="en-US" sz="2800" dirty="0" smtClean="0"/>
              <a:t>SPA-U – similar to USB 1.1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High-data-rate systems</a:t>
            </a:r>
          </a:p>
          <a:p>
            <a:pPr lvl="2"/>
            <a:r>
              <a:rPr lang="en-US" sz="2800" dirty="0" smtClean="0"/>
              <a:t>SPA-S – similar to European </a:t>
            </a:r>
            <a:r>
              <a:rPr lang="en-US" sz="2800" dirty="0" err="1" smtClean="0"/>
              <a:t>Spacewire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19611" r="12631" b="54289"/>
          <a:stretch/>
        </p:blipFill>
        <p:spPr bwMode="auto">
          <a:xfrm>
            <a:off x="5562600" y="1828800"/>
            <a:ext cx="3065681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2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Plug-n-Play Avionics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Support for: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Data transport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Power delivery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Synchronization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Single point ground connection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Self descriptive ‘hooks’ 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Features added to existing standards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28 V power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Synchronization pulse (1 per second)</a:t>
            </a:r>
          </a:p>
          <a:p>
            <a:pPr lvl="1"/>
            <a:r>
              <a:rPr lang="en-US" sz="2400" dirty="0" smtClean="0">
                <a:solidFill>
                  <a:srgbClr val="000099"/>
                </a:solidFill>
              </a:rPr>
              <a:t>Test interface</a:t>
            </a:r>
            <a:endParaRPr lang="en-US" sz="2400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6" t="44052" r="43247" b="20547"/>
          <a:stretch/>
        </p:blipFill>
        <p:spPr bwMode="auto">
          <a:xfrm>
            <a:off x="6172200" y="1700462"/>
            <a:ext cx="2594811" cy="3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13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6600"/>
                </a:solidFill>
              </a:rPr>
              <a:t>Components can share resources and data without needing to be programmed</a:t>
            </a:r>
          </a:p>
          <a:p>
            <a:pPr lvl="1"/>
            <a:r>
              <a:rPr lang="en-US" sz="3200" dirty="0" smtClean="0">
                <a:solidFill>
                  <a:srgbClr val="000099"/>
                </a:solidFill>
              </a:rPr>
              <a:t>XML Transducer Electronic Data Sheet (</a:t>
            </a:r>
            <a:r>
              <a:rPr lang="en-US" sz="3200" dirty="0" err="1" smtClean="0">
                <a:solidFill>
                  <a:srgbClr val="000099"/>
                </a:solidFill>
              </a:rPr>
              <a:t>xTEDS</a:t>
            </a:r>
            <a:r>
              <a:rPr lang="en-US" sz="3200" dirty="0" smtClean="0">
                <a:solidFill>
                  <a:srgbClr val="000099"/>
                </a:solidFill>
              </a:rPr>
              <a:t>)</a:t>
            </a:r>
          </a:p>
          <a:p>
            <a:pPr lvl="2"/>
            <a:r>
              <a:rPr lang="en-US" sz="3200" dirty="0" smtClean="0"/>
              <a:t>Identifies device</a:t>
            </a:r>
          </a:p>
          <a:p>
            <a:pPr lvl="2"/>
            <a:r>
              <a:rPr lang="en-US" sz="3200" dirty="0" smtClean="0"/>
              <a:t>Identifies resources for device</a:t>
            </a:r>
          </a:p>
          <a:p>
            <a:pPr lvl="1"/>
            <a:r>
              <a:rPr lang="en-US" sz="3200" dirty="0" smtClean="0">
                <a:solidFill>
                  <a:srgbClr val="000099"/>
                </a:solidFill>
              </a:rPr>
              <a:t>Devices can post data to network, SDM will route it, using </a:t>
            </a:r>
            <a:r>
              <a:rPr lang="en-US" sz="3200" dirty="0" err="1" smtClean="0">
                <a:solidFill>
                  <a:srgbClr val="000099"/>
                </a:solidFill>
              </a:rPr>
              <a:t>xTEDS</a:t>
            </a:r>
            <a:r>
              <a:rPr lang="en-US" sz="3200" dirty="0" smtClean="0">
                <a:solidFill>
                  <a:srgbClr val="000099"/>
                </a:solidFill>
              </a:rPr>
              <a:t> to other parts of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78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Space Test-bed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5790" cy="495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Responsive Satellite Cell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Mock of system to demo real-time operation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Hardware-in-the-loop simulation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Satellite Design Tool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Design satellite based on mission characteristics</a:t>
            </a:r>
          </a:p>
          <a:p>
            <a:pPr lvl="1"/>
            <a:r>
              <a:rPr lang="en-US" sz="2800" dirty="0" smtClean="0">
                <a:solidFill>
                  <a:srgbClr val="000099"/>
                </a:solidFill>
              </a:rPr>
              <a:t>‘Wizard’ approach</a:t>
            </a:r>
          </a:p>
          <a:p>
            <a:r>
              <a:rPr lang="en-US" sz="3200" dirty="0" smtClean="0">
                <a:solidFill>
                  <a:srgbClr val="FF6600"/>
                </a:solidFill>
              </a:rPr>
              <a:t>Ground Control Station and 6-DoF Simulator</a:t>
            </a:r>
            <a:endParaRPr lang="en-US" sz="3200" dirty="0">
              <a:solidFill>
                <a:srgbClr val="FF66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 t="42105" r="44386" b="40087"/>
          <a:stretch/>
        </p:blipFill>
        <p:spPr bwMode="auto">
          <a:xfrm>
            <a:off x="6404810" y="1295400"/>
            <a:ext cx="2358189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7" t="51622" r="13859" b="26243"/>
          <a:stretch/>
        </p:blipFill>
        <p:spPr bwMode="auto">
          <a:xfrm>
            <a:off x="6324600" y="3657600"/>
            <a:ext cx="2414338" cy="2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/>
              <a:t> of 42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46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23110</TotalTime>
  <Words>1939</Words>
  <Application>Microsoft Office PowerPoint</Application>
  <PresentationFormat>On-screen Show (4:3)</PresentationFormat>
  <Paragraphs>396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Origin</vt:lpstr>
      <vt:lpstr>Tyler Lovelly, Donavon Bryan, Andrew Milluzzi EEL6935 - Embedded Systems Seminar Spring 2013</vt:lpstr>
      <vt:lpstr>Pulling the Pieces  Together at AFRL</vt:lpstr>
      <vt:lpstr>Introduction</vt:lpstr>
      <vt:lpstr>Operationally Responsive Space</vt:lpstr>
      <vt:lpstr>Filling the Gaps</vt:lpstr>
      <vt:lpstr>Spacecraft Plug-n-Play Avionics</vt:lpstr>
      <vt:lpstr>Spacecraft Plug-n-Play Avionics</vt:lpstr>
      <vt:lpstr>Satellite Data Model</vt:lpstr>
      <vt:lpstr>Responsive Space Test-bed</vt:lpstr>
      <vt:lpstr>Extending Plug-n-Play</vt:lpstr>
      <vt:lpstr>Operational Experimentation</vt:lpstr>
      <vt:lpstr>Modeling Simulation &amp; Analysis</vt:lpstr>
      <vt:lpstr>Conclusions / Future Research</vt:lpstr>
      <vt:lpstr>Development of the Malleable Signal Processor (MSP) for the Roadrunner On-Board Processing Experiment (ROPE) on the Tacsat-2 Spacecraft</vt:lpstr>
      <vt:lpstr>Introduction</vt:lpstr>
      <vt:lpstr>Development Plan</vt:lpstr>
      <vt:lpstr>Responsive Space</vt:lpstr>
      <vt:lpstr>ROPE Payload</vt:lpstr>
      <vt:lpstr>Malleable Signal Processor (MSP)</vt:lpstr>
      <vt:lpstr>Malleable Signal Processor (MSP)</vt:lpstr>
      <vt:lpstr>System Development Issues</vt:lpstr>
      <vt:lpstr>Conclusions</vt:lpstr>
      <vt:lpstr>Further Research</vt:lpstr>
      <vt:lpstr>Achieving Multipurpose Space Imaging with the ARTEMIS Reconfigurable Payload Processor</vt:lpstr>
      <vt:lpstr>Introduction</vt:lpstr>
      <vt:lpstr>ARTEMIS Processor Architecture</vt:lpstr>
      <vt:lpstr>G4-SBC</vt:lpstr>
      <vt:lpstr>RA-RCC</vt:lpstr>
      <vt:lpstr>Reconfigurability for Fault Tolerance</vt:lpstr>
      <vt:lpstr>Fault Tolerance</vt:lpstr>
      <vt:lpstr>TacSat-3 Mission</vt:lpstr>
      <vt:lpstr>Conclusions/ Future Work</vt:lpstr>
      <vt:lpstr>Tactical Satellite 3 CDL Communications, a Communications Link for Mission Utility</vt:lpstr>
      <vt:lpstr>Introduction</vt:lpstr>
      <vt:lpstr>Background on CDL</vt:lpstr>
      <vt:lpstr>The Difference of Space</vt:lpstr>
      <vt:lpstr>Operational Responsive Space</vt:lpstr>
      <vt:lpstr>Need for CDL in Space</vt:lpstr>
      <vt:lpstr>Example</vt:lpstr>
      <vt:lpstr>TacSat-3 Part Analysis</vt:lpstr>
      <vt:lpstr>Radiation</vt:lpstr>
      <vt:lpstr>Summary and Conclusion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EEL6706 HW4</dc:title>
  <dc:creator>Tyler Lovelly</dc:creator>
  <cp:lastModifiedBy>lovelly</cp:lastModifiedBy>
  <cp:revision>2025</cp:revision>
  <dcterms:created xsi:type="dcterms:W3CDTF">2003-07-12T15:21:27Z</dcterms:created>
  <dcterms:modified xsi:type="dcterms:W3CDTF">2013-02-07T00:07:01Z</dcterms:modified>
</cp:coreProperties>
</file>