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4" r:id="rId1"/>
  </p:sldMasterIdLst>
  <p:notesMasterIdLst>
    <p:notesMasterId r:id="rId44"/>
  </p:notesMasterIdLst>
  <p:handoutMasterIdLst>
    <p:handoutMasterId r:id="rId45"/>
  </p:handoutMasterIdLst>
  <p:sldIdLst>
    <p:sldId id="653" r:id="rId2"/>
    <p:sldId id="663" r:id="rId3"/>
    <p:sldId id="654" r:id="rId4"/>
    <p:sldId id="655" r:id="rId5"/>
    <p:sldId id="656" r:id="rId6"/>
    <p:sldId id="657" r:id="rId7"/>
    <p:sldId id="658" r:id="rId8"/>
    <p:sldId id="659" r:id="rId9"/>
    <p:sldId id="660" r:id="rId10"/>
    <p:sldId id="661" r:id="rId11"/>
    <p:sldId id="662" r:id="rId12"/>
    <p:sldId id="638" r:id="rId13"/>
    <p:sldId id="639" r:id="rId14"/>
    <p:sldId id="645" r:id="rId15"/>
    <p:sldId id="641" r:id="rId16"/>
    <p:sldId id="646" r:id="rId17"/>
    <p:sldId id="648" r:id="rId18"/>
    <p:sldId id="642" r:id="rId19"/>
    <p:sldId id="649" r:id="rId20"/>
    <p:sldId id="650" r:id="rId21"/>
    <p:sldId id="640" r:id="rId22"/>
    <p:sldId id="643" r:id="rId23"/>
    <p:sldId id="644" r:id="rId24"/>
    <p:sldId id="664" r:id="rId25"/>
    <p:sldId id="665" r:id="rId26"/>
    <p:sldId id="666" r:id="rId27"/>
    <p:sldId id="667" r:id="rId28"/>
    <p:sldId id="668" r:id="rId29"/>
    <p:sldId id="669" r:id="rId30"/>
    <p:sldId id="670" r:id="rId31"/>
    <p:sldId id="671" r:id="rId32"/>
    <p:sldId id="672" r:id="rId33"/>
    <p:sldId id="683" r:id="rId34"/>
    <p:sldId id="681" r:id="rId35"/>
    <p:sldId id="674" r:id="rId36"/>
    <p:sldId id="675" r:id="rId37"/>
    <p:sldId id="677" r:id="rId38"/>
    <p:sldId id="678" r:id="rId39"/>
    <p:sldId id="679" r:id="rId40"/>
    <p:sldId id="680" r:id="rId41"/>
    <p:sldId id="676" r:id="rId42"/>
    <p:sldId id="684" r:id="rId43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6600"/>
    <a:srgbClr val="FF9933"/>
    <a:srgbClr val="F6FFB4"/>
    <a:srgbClr val="CCECFF"/>
    <a:srgbClr val="A9A9E9"/>
    <a:srgbClr val="FFB7B7"/>
    <a:srgbClr val="66CCFF"/>
    <a:srgbClr val="A7A7FF"/>
    <a:srgbClr val="7373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75" autoAdjust="0"/>
    <p:restoredTop sz="85211" autoAdjust="0"/>
  </p:normalViewPr>
  <p:slideViewPr>
    <p:cSldViewPr snapToObjects="1">
      <p:cViewPr varScale="1">
        <p:scale>
          <a:sx n="111" d="100"/>
          <a:sy n="111" d="100"/>
        </p:scale>
        <p:origin x="-16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79" d="100"/>
          <a:sy n="79" d="100"/>
        </p:scale>
        <p:origin x="-1410" y="-84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6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6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fld id="{41B42E2B-0BFC-4A62-BF85-39228DA84B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2544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fld id="{9A47F6A5-6B60-49C3-A6C1-86D0A9581B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382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47F6A5-6B60-49C3-A6C1-86D0A9581BEB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012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</a:t>
            </a:r>
            <a:r>
              <a:rPr lang="en-US" baseline="0" dirty="0" smtClean="0"/>
              <a:t> is number of sensors</a:t>
            </a:r>
          </a:p>
          <a:p>
            <a:r>
              <a:rPr lang="en-US" baseline="0" dirty="0" smtClean="0"/>
              <a:t>Rd is range of detection</a:t>
            </a:r>
          </a:p>
          <a:p>
            <a:r>
              <a:rPr lang="en-US" baseline="0" dirty="0" smtClean="0"/>
              <a:t>A0 is search area</a:t>
            </a:r>
          </a:p>
          <a:p>
            <a:r>
              <a:rPr lang="en-US" baseline="0" dirty="0" err="1" smtClean="0"/>
              <a:t>Pd</a:t>
            </a:r>
            <a:r>
              <a:rPr lang="en-US" baseline="0" dirty="0" smtClean="0"/>
              <a:t> is probability of detection</a:t>
            </a:r>
          </a:p>
          <a:p>
            <a:r>
              <a:rPr lang="en-US" baseline="0" dirty="0" smtClean="0"/>
              <a:t>V is velocity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A6516-2452-4431-BBB8-C127B10337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33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Background info on Pareto Efficiency can be found at http://en.wikipedia.org/wiki/Pareto_optimum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A6516-2452-4431-BBB8-C127B10337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75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from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A6516-2452-4431-BBB8-C127B10337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69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from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A6516-2452-4431-BBB8-C127B10337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10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Parameters taken directly from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FA3DE-E794-42AD-913F-69BAC23CFE7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72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5C844E87-D01F-4522-8763-EAF57E2D9996}" type="datetime1">
              <a:rPr lang="en-US" smtClean="0"/>
              <a:t>1/23/2013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pPr>
              <a:defRPr/>
            </a:pPr>
            <a:fld id="{93F19543-6898-4FAC-8E00-3FA2E8578496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A72F-ACF4-421D-9C96-354B717E337F}" type="datetime1">
              <a:rPr lang="en-US" smtClean="0"/>
              <a:t>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B6535A-CDA5-4848-8B13-B8BB49DBD50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3AFB-5F64-4CAE-872F-DC6F23670173}" type="datetime1">
              <a:rPr lang="en-US" smtClean="0"/>
              <a:t>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222378-84A6-4A7A-8E93-5D8DF267EC2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38D6-ADAB-4308-985D-2485A6F8A98C}" type="datetime1">
              <a:rPr lang="en-US" smtClean="0"/>
              <a:t>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970CB322-64B4-4299-A397-A9B75EE61D9C}" type="datetime1">
              <a:rPr lang="en-US" smtClean="0"/>
              <a:t>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pPr>
              <a:defRPr/>
            </a:pPr>
            <a:fld id="{4E6DDE37-65F4-463D-8B89-5BD87ABF2940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5C1E-C926-4613-A5BF-26F1D670E360}" type="datetime1">
              <a:rPr lang="en-US" smtClean="0"/>
              <a:t>1/23/2013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1D9764-7855-4141-9457-C38517CFD14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2331C-69AB-4A4B-B518-9DB2A7B03B5D}" type="datetime1">
              <a:rPr lang="en-US" smtClean="0"/>
              <a:t>1/23/2013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30F81E-EDEE-4295-A7B2-AC0F636DB040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5A153-9AB1-4B4E-BF98-B72CE2F00695}" type="datetime1">
              <a:rPr lang="en-US" smtClean="0"/>
              <a:t>1/23/2013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E13DD9-DA4B-41AD-B821-16A9B1F552B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B01F-E247-4CE6-ACC0-FFDFA3ABE38B}" type="datetime1">
              <a:rPr lang="en-US" smtClean="0"/>
              <a:t>1/23/2013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CF6B3E-4EEF-469F-827A-27B9B3402BE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B9C22-D2EC-4A3F-AAA2-54B45798C77F}" type="datetime1">
              <a:rPr lang="en-US" smtClean="0"/>
              <a:t>1/23/2013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936DAB-492B-43AF-9E48-1958119465A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D68D6-3D0D-4387-BA7E-09A46AC89646}" type="datetime1">
              <a:rPr lang="en-US" smtClean="0"/>
              <a:t>1/23/2013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C1869E-50AE-47DC-B640-900A8638C7C5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C32A39C-24D9-4DB7-A1C9-3B59CF1A62A3}" type="datetime1">
              <a:rPr lang="en-US" smtClean="0"/>
              <a:t>1/23/2013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3F19543-6898-4FAC-8E00-3FA2E8578496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Andrew Milluzzi, </a:t>
            </a:r>
            <a:r>
              <a:rPr lang="en-US" sz="2000" dirty="0"/>
              <a:t>Tyler </a:t>
            </a:r>
            <a:r>
              <a:rPr lang="en-US" sz="2000" dirty="0" smtClean="0"/>
              <a:t>Lovelly, Donavon Bryan</a:t>
            </a:r>
            <a:br>
              <a:rPr lang="en-US" sz="2000" dirty="0" smtClean="0"/>
            </a:br>
            <a:r>
              <a:rPr lang="en-US" sz="2000" dirty="0" smtClean="0"/>
              <a:t>EEL6935 </a:t>
            </a:r>
            <a:r>
              <a:rPr lang="en-US" sz="2000" dirty="0"/>
              <a:t>- Embedded Systems Seminar</a:t>
            </a:r>
            <a:br>
              <a:rPr lang="en-US" sz="2000" dirty="0"/>
            </a:br>
            <a:r>
              <a:rPr lang="en-US" sz="2000" dirty="0"/>
              <a:t>Spring </a:t>
            </a:r>
            <a:r>
              <a:rPr lang="en-US" sz="2000" dirty="0" smtClean="0"/>
              <a:t>2013</a:t>
            </a:r>
            <a:endParaRPr lang="en-US" sz="20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219200" y="5105400"/>
            <a:ext cx="6858000" cy="6858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Topic: Sensor </a:t>
            </a:r>
            <a:r>
              <a:rPr lang="en-US" dirty="0" smtClean="0">
                <a:solidFill>
                  <a:schemeClr val="tx1"/>
                </a:solidFill>
              </a:rPr>
              <a:t>Networks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01/24/13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1 of 42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2836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and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6600"/>
                </a:solidFill>
              </a:rPr>
              <a:t>When working with large scale sensor networks, cost becomes a concern</a:t>
            </a:r>
          </a:p>
          <a:p>
            <a:r>
              <a:rPr lang="en-US" sz="3200" dirty="0" smtClean="0">
                <a:solidFill>
                  <a:srgbClr val="FF6600"/>
                </a:solidFill>
              </a:rPr>
              <a:t>Using a Pareto Optimal Surface, we can balance cost, sensor quality and quantity of sensors</a:t>
            </a:r>
          </a:p>
          <a:p>
            <a:r>
              <a:rPr lang="en-US" sz="3200" dirty="0" smtClean="0">
                <a:solidFill>
                  <a:srgbClr val="FF6600"/>
                </a:solidFill>
              </a:rPr>
              <a:t>Future work would add in new parameters to the sensing model to account for non-uniform distribution/environments </a:t>
            </a:r>
          </a:p>
          <a:p>
            <a:endParaRPr lang="en-US" sz="3200" dirty="0">
              <a:solidFill>
                <a:srgbClr val="FF6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10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057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Space-Based Wireless Sensor </a:t>
            </a:r>
            <a:r>
              <a:rPr lang="en-US" sz="2400" dirty="0" smtClean="0"/>
              <a:t>Networks: Design </a:t>
            </a:r>
            <a:r>
              <a:rPr lang="en-US" sz="2400" dirty="0"/>
              <a:t>Issues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666750"/>
          </a:xfrm>
        </p:spPr>
        <p:txBody>
          <a:bodyPr>
            <a:noAutofit/>
          </a:bodyPr>
          <a:lstStyle/>
          <a:p>
            <a:r>
              <a:rPr lang="en-US" sz="800" dirty="0" err="1"/>
              <a:t>Vladimirova</a:t>
            </a:r>
            <a:r>
              <a:rPr lang="en-US" sz="800" dirty="0"/>
              <a:t>, T.; Bridges, C.P.; Paul, J.R.; Malik, S.A.; Sweeting, M.N.; , "Space-based wireless sensor networks: Design issues," </a:t>
            </a:r>
            <a:r>
              <a:rPr lang="en-US" sz="800" i="1" dirty="0"/>
              <a:t>Aerospace Conference, 2010 IEEE</a:t>
            </a:r>
            <a:r>
              <a:rPr lang="en-US" sz="800" dirty="0"/>
              <a:t> , vol., no., pp.1-14, 6-13 March </a:t>
            </a:r>
            <a:r>
              <a:rPr lang="en-US" sz="800" dirty="0" smtClean="0"/>
              <a:t>2010</a:t>
            </a:r>
          </a:p>
          <a:p>
            <a:r>
              <a:rPr lang="en-US" sz="800" dirty="0" smtClean="0">
                <a:latin typeface="+mj-lt"/>
              </a:rPr>
              <a:t>VLSI </a:t>
            </a:r>
            <a:r>
              <a:rPr lang="en-US" sz="800" dirty="0">
                <a:latin typeface="+mj-lt"/>
              </a:rPr>
              <a:t>Design and Embedded Systems research </a:t>
            </a:r>
            <a:r>
              <a:rPr lang="en-US" sz="800" dirty="0" smtClean="0">
                <a:latin typeface="+mj-lt"/>
              </a:rPr>
              <a:t>group, Surrey </a:t>
            </a:r>
            <a:r>
              <a:rPr lang="en-US" sz="800" dirty="0">
                <a:latin typeface="+mj-lt"/>
              </a:rPr>
              <a:t>Space </a:t>
            </a:r>
            <a:r>
              <a:rPr lang="en-US" sz="800" dirty="0" smtClean="0">
                <a:latin typeface="+mj-lt"/>
              </a:rPr>
              <a:t>Centre, Department </a:t>
            </a:r>
            <a:r>
              <a:rPr lang="en-US" sz="800" dirty="0">
                <a:latin typeface="+mj-lt"/>
              </a:rPr>
              <a:t>of Electronic </a:t>
            </a:r>
            <a:r>
              <a:rPr lang="en-US" sz="800" dirty="0" smtClean="0">
                <a:latin typeface="+mj-lt"/>
              </a:rPr>
              <a:t>Engineering, University </a:t>
            </a:r>
            <a:r>
              <a:rPr lang="en-US" sz="800" dirty="0">
                <a:latin typeface="+mj-lt"/>
              </a:rPr>
              <a:t>of Surrey</a:t>
            </a:r>
          </a:p>
          <a:p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19543-6898-4FAC-8E00-3FA2E8578496}" type="slidenum">
              <a:rPr lang="en-US" altLang="en-US" smtClean="0"/>
              <a:pPr>
                <a:defRPr/>
              </a:pPr>
              <a:t>11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569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/>
              <a:t>Introduction</a:t>
            </a:r>
            <a:endParaRPr lang="en-US" sz="4000" b="1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143000"/>
            <a:ext cx="5181600" cy="3397250"/>
          </a:xfrm>
        </p:spPr>
        <p:txBody>
          <a:bodyPr>
            <a:no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Satellite sensor networks apply concepts of terrestrial sensor networks to space</a:t>
            </a:r>
          </a:p>
          <a:p>
            <a:r>
              <a:rPr lang="en-US" sz="1600" dirty="0">
                <a:solidFill>
                  <a:srgbClr val="FF6600"/>
                </a:solidFill>
              </a:rPr>
              <a:t>Replacing group of sensing satellites by distributed networked satellites increases science return per </a:t>
            </a:r>
            <a:r>
              <a:rPr lang="en-US" sz="1600" dirty="0" smtClean="0">
                <a:solidFill>
                  <a:srgbClr val="FF6600"/>
                </a:solidFill>
              </a:rPr>
              <a:t>dollar</a:t>
            </a:r>
          </a:p>
          <a:p>
            <a:r>
              <a:rPr lang="en-US" sz="1600" dirty="0" smtClean="0">
                <a:solidFill>
                  <a:srgbClr val="FF6600"/>
                </a:solidFill>
              </a:rPr>
              <a:t>Research from Surrey Space Center aimed at space weather missions in </a:t>
            </a:r>
            <a:r>
              <a:rPr lang="en-US" sz="1600" dirty="0">
                <a:solidFill>
                  <a:srgbClr val="FF6600"/>
                </a:solidFill>
              </a:rPr>
              <a:t>L</a:t>
            </a:r>
            <a:r>
              <a:rPr lang="en-US" sz="1600" dirty="0" smtClean="0">
                <a:solidFill>
                  <a:srgbClr val="FF6600"/>
                </a:solidFill>
              </a:rPr>
              <a:t>ow Earth Orbit (LEO)</a:t>
            </a:r>
          </a:p>
          <a:p>
            <a:pPr lvl="1"/>
            <a:r>
              <a:rPr lang="en-US" sz="1400" dirty="0">
                <a:solidFill>
                  <a:srgbClr val="000099"/>
                </a:solidFill>
              </a:rPr>
              <a:t>Space </a:t>
            </a:r>
            <a:r>
              <a:rPr lang="en-US" sz="1400" dirty="0" smtClean="0">
                <a:solidFill>
                  <a:srgbClr val="000099"/>
                </a:solidFill>
              </a:rPr>
              <a:t>weather </a:t>
            </a:r>
            <a:r>
              <a:rPr lang="en-US" sz="1400" dirty="0">
                <a:solidFill>
                  <a:srgbClr val="000099"/>
                </a:solidFill>
              </a:rPr>
              <a:t>associated </a:t>
            </a:r>
            <a:r>
              <a:rPr lang="en-US" sz="1400" dirty="0" smtClean="0">
                <a:solidFill>
                  <a:srgbClr val="000099"/>
                </a:solidFill>
              </a:rPr>
              <a:t>with </a:t>
            </a:r>
            <a:r>
              <a:rPr lang="en-US" sz="1400" dirty="0">
                <a:solidFill>
                  <a:srgbClr val="000099"/>
                </a:solidFill>
              </a:rPr>
              <a:t>anomalies </a:t>
            </a:r>
            <a:r>
              <a:rPr lang="en-US" sz="1400" dirty="0" smtClean="0">
                <a:solidFill>
                  <a:srgbClr val="000099"/>
                </a:solidFill>
              </a:rPr>
              <a:t>detected </a:t>
            </a:r>
            <a:r>
              <a:rPr lang="en-US" sz="1400" dirty="0">
                <a:solidFill>
                  <a:srgbClr val="000099"/>
                </a:solidFill>
              </a:rPr>
              <a:t>on </a:t>
            </a:r>
            <a:r>
              <a:rPr lang="en-US" sz="1400" dirty="0" smtClean="0">
                <a:solidFill>
                  <a:srgbClr val="000099"/>
                </a:solidFill>
              </a:rPr>
              <a:t>spacecraft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Spacecraft in LEO vulnerable when passing poles or South Atlantic Anomaly (SAA)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Distributed, networked small satellite missions can study impact of space weather phenomena (e.g. solar storms) on Earth atmosphere and spacecraft</a:t>
            </a:r>
            <a:endParaRPr lang="en-US" sz="1400" dirty="0">
              <a:solidFill>
                <a:srgbClr val="000099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4540250"/>
            <a:ext cx="8534400" cy="18161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F6600"/>
                </a:solidFill>
              </a:rPr>
              <a:t>Space-Based Wireless Sensor Networks: Design Issues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Distributed satellite system constellation scenario based on Flower constellation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Space based wireless networking based on Open Systems Interconnection (OSI) stack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System-on-a-chip (</a:t>
            </a:r>
            <a:r>
              <a:rPr lang="en-US" sz="1400" dirty="0" err="1" smtClean="0">
                <a:solidFill>
                  <a:srgbClr val="000099"/>
                </a:solidFill>
              </a:rPr>
              <a:t>SoC</a:t>
            </a:r>
            <a:r>
              <a:rPr lang="en-US" sz="1400" dirty="0" smtClean="0">
                <a:solidFill>
                  <a:srgbClr val="000099"/>
                </a:solidFill>
              </a:rPr>
              <a:t>) platform and agent middleware for distributed processing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Configurable inter-satellite link communications module for </a:t>
            </a:r>
            <a:r>
              <a:rPr lang="en-US" sz="1400" dirty="0" err="1" smtClean="0">
                <a:solidFill>
                  <a:srgbClr val="000099"/>
                </a:solidFill>
              </a:rPr>
              <a:t>pico</a:t>
            </a:r>
            <a:r>
              <a:rPr lang="en-US" sz="1400" dirty="0" smtClean="0">
                <a:solidFill>
                  <a:srgbClr val="000099"/>
                </a:solidFill>
              </a:rPr>
              <a:t>-satellites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Future applications and research for space-based wireless sensor networks</a:t>
            </a:r>
            <a:endParaRPr lang="en-US" sz="1400" dirty="0">
              <a:solidFill>
                <a:srgbClr val="000099"/>
              </a:solidFill>
            </a:endParaRPr>
          </a:p>
        </p:txBody>
      </p:sp>
      <p:pic>
        <p:nvPicPr>
          <p:cNvPr id="1032" name="Picture 8" descr="http://www.scientificamerican.com/media/gallery/F05B130B-04DE-A161-DAE52DF3C09AB5B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19200"/>
            <a:ext cx="335280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48400" y="4478179"/>
            <a:ext cx="20104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Figure 1: Iridium LEO network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12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364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/>
              <a:t>Mission Constellation</a:t>
            </a:r>
            <a:endParaRPr lang="en-US" sz="4000" b="1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295400"/>
            <a:ext cx="5120640" cy="49530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Space-based </a:t>
            </a:r>
            <a:r>
              <a:rPr lang="en-US" sz="1800" dirty="0">
                <a:solidFill>
                  <a:srgbClr val="FF6600"/>
                </a:solidFill>
              </a:rPr>
              <a:t>wireless sensor </a:t>
            </a:r>
            <a:r>
              <a:rPr lang="en-US" sz="1800" dirty="0" smtClean="0">
                <a:solidFill>
                  <a:srgbClr val="FF6600"/>
                </a:solidFill>
              </a:rPr>
              <a:t>networks consist of small </a:t>
            </a:r>
            <a:r>
              <a:rPr lang="en-US" sz="1800" dirty="0">
                <a:solidFill>
                  <a:srgbClr val="FF6600"/>
                </a:solidFill>
              </a:rPr>
              <a:t>satellite </a:t>
            </a:r>
            <a:r>
              <a:rPr lang="en-US" sz="1800" dirty="0" smtClean="0">
                <a:solidFill>
                  <a:srgbClr val="FF6600"/>
                </a:solidFill>
              </a:rPr>
              <a:t>nodes </a:t>
            </a:r>
            <a:r>
              <a:rPr lang="en-US" sz="1800" dirty="0">
                <a:solidFill>
                  <a:srgbClr val="FF6600"/>
                </a:solidFill>
              </a:rPr>
              <a:t>flying in close </a:t>
            </a:r>
            <a:r>
              <a:rPr lang="en-US" sz="1800" dirty="0" smtClean="0">
                <a:solidFill>
                  <a:srgbClr val="FF6600"/>
                </a:solidFill>
              </a:rPr>
              <a:t>formations</a:t>
            </a:r>
          </a:p>
          <a:p>
            <a:r>
              <a:rPr lang="en-US" sz="1800" dirty="0" smtClean="0">
                <a:solidFill>
                  <a:srgbClr val="FF6600"/>
                </a:solidFill>
              </a:rPr>
              <a:t>Single </a:t>
            </a:r>
            <a:r>
              <a:rPr lang="en-US" sz="1800" dirty="0">
                <a:solidFill>
                  <a:srgbClr val="FF6600"/>
                </a:solidFill>
              </a:rPr>
              <a:t>large expensive </a:t>
            </a:r>
            <a:r>
              <a:rPr lang="en-US" sz="1800" dirty="0" smtClean="0">
                <a:solidFill>
                  <a:srgbClr val="FF6600"/>
                </a:solidFill>
              </a:rPr>
              <a:t>satellite not needed</a:t>
            </a:r>
          </a:p>
          <a:p>
            <a:r>
              <a:rPr lang="en-US" sz="1800" dirty="0" smtClean="0">
                <a:solidFill>
                  <a:srgbClr val="FF6600"/>
                </a:solidFill>
              </a:rPr>
              <a:t>Large number of small satellite nodes used instead</a:t>
            </a:r>
            <a:endParaRPr lang="en-US" sz="1500" dirty="0" smtClean="0">
              <a:solidFill>
                <a:srgbClr val="FF6600"/>
              </a:solidFill>
            </a:endParaRPr>
          </a:p>
          <a:p>
            <a:pPr lvl="1"/>
            <a:r>
              <a:rPr lang="en-US" sz="1500" dirty="0" smtClean="0">
                <a:solidFill>
                  <a:srgbClr val="000099"/>
                </a:solidFill>
              </a:rPr>
              <a:t>Inexpensive, mass producible</a:t>
            </a:r>
          </a:p>
          <a:p>
            <a:r>
              <a:rPr lang="en-US" sz="1800" dirty="0" smtClean="0">
                <a:solidFill>
                  <a:srgbClr val="FF6600"/>
                </a:solidFill>
              </a:rPr>
              <a:t>Perturbations reduce lifetime of satellite clusters</a:t>
            </a:r>
          </a:p>
          <a:p>
            <a:pPr lvl="1"/>
            <a:r>
              <a:rPr lang="en-US" sz="1500" dirty="0" smtClean="0">
                <a:solidFill>
                  <a:srgbClr val="000099"/>
                </a:solidFill>
              </a:rPr>
              <a:t>Pico-satellite </a:t>
            </a:r>
            <a:r>
              <a:rPr lang="en-US" sz="1500" dirty="0">
                <a:solidFill>
                  <a:srgbClr val="000099"/>
                </a:solidFill>
              </a:rPr>
              <a:t>constellations drift in and out of inter-satellite link (ISL) </a:t>
            </a:r>
            <a:r>
              <a:rPr lang="en-US" sz="1500" dirty="0" smtClean="0">
                <a:solidFill>
                  <a:srgbClr val="000099"/>
                </a:solidFill>
              </a:rPr>
              <a:t>length</a:t>
            </a:r>
          </a:p>
          <a:p>
            <a:pPr lvl="1"/>
            <a:r>
              <a:rPr lang="en-US" sz="1500" dirty="0" smtClean="0">
                <a:solidFill>
                  <a:srgbClr val="000099"/>
                </a:solidFill>
              </a:rPr>
              <a:t>Creates </a:t>
            </a:r>
            <a:r>
              <a:rPr lang="en-US" sz="1500" dirty="0">
                <a:solidFill>
                  <a:srgbClr val="000099"/>
                </a:solidFill>
              </a:rPr>
              <a:t>dynamic and often </a:t>
            </a:r>
            <a:r>
              <a:rPr lang="en-US" sz="1500" dirty="0" smtClean="0">
                <a:solidFill>
                  <a:srgbClr val="000099"/>
                </a:solidFill>
              </a:rPr>
              <a:t>“disconnected” environment</a:t>
            </a:r>
          </a:p>
          <a:p>
            <a:r>
              <a:rPr lang="en-US" sz="1800" dirty="0" smtClean="0">
                <a:solidFill>
                  <a:srgbClr val="FF6600"/>
                </a:solidFill>
              </a:rPr>
              <a:t>Ad-hoc, autonomous distributed </a:t>
            </a:r>
            <a:r>
              <a:rPr lang="en-US" sz="1800" dirty="0">
                <a:solidFill>
                  <a:srgbClr val="FF6600"/>
                </a:solidFill>
              </a:rPr>
              <a:t>computing </a:t>
            </a:r>
            <a:r>
              <a:rPr lang="en-US" sz="1800" dirty="0" smtClean="0">
                <a:solidFill>
                  <a:srgbClr val="FF6600"/>
                </a:solidFill>
              </a:rPr>
              <a:t>system needed for </a:t>
            </a:r>
            <a:r>
              <a:rPr lang="en-US" sz="1800" dirty="0">
                <a:solidFill>
                  <a:srgbClr val="FF6600"/>
                </a:solidFill>
              </a:rPr>
              <a:t>collaboration</a:t>
            </a:r>
            <a:endParaRPr lang="en-US" sz="1800" dirty="0" smtClean="0">
              <a:solidFill>
                <a:srgbClr val="FF6600"/>
              </a:solidFill>
            </a:endParaRPr>
          </a:p>
          <a:p>
            <a:r>
              <a:rPr lang="en-US" sz="1800" dirty="0" smtClean="0">
                <a:solidFill>
                  <a:srgbClr val="FF6600"/>
                </a:solidFill>
              </a:rPr>
              <a:t>Flower constellation used</a:t>
            </a:r>
          </a:p>
          <a:p>
            <a:pPr lvl="1"/>
            <a:r>
              <a:rPr lang="en-US" sz="1500" dirty="0">
                <a:solidFill>
                  <a:srgbClr val="000099"/>
                </a:solidFill>
              </a:rPr>
              <a:t>Geometric shapes </a:t>
            </a:r>
            <a:r>
              <a:rPr lang="en-US" sz="1500" dirty="0" smtClean="0">
                <a:solidFill>
                  <a:srgbClr val="000099"/>
                </a:solidFill>
              </a:rPr>
              <a:t>formed </a:t>
            </a:r>
            <a:r>
              <a:rPr lang="en-US" sz="1500" dirty="0">
                <a:solidFill>
                  <a:srgbClr val="000099"/>
                </a:solidFill>
              </a:rPr>
              <a:t>to </a:t>
            </a:r>
            <a:r>
              <a:rPr lang="en-US" sz="1500" dirty="0" smtClean="0">
                <a:solidFill>
                  <a:srgbClr val="000099"/>
                </a:solidFill>
              </a:rPr>
              <a:t>produce </a:t>
            </a:r>
            <a:r>
              <a:rPr lang="en-US" sz="1500" dirty="0">
                <a:solidFill>
                  <a:srgbClr val="000099"/>
                </a:solidFill>
              </a:rPr>
              <a:t>‘</a:t>
            </a:r>
            <a:r>
              <a:rPr lang="en-US" sz="1500" dirty="0" smtClean="0">
                <a:solidFill>
                  <a:srgbClr val="000099"/>
                </a:solidFill>
              </a:rPr>
              <a:t>flower’s with </a:t>
            </a:r>
            <a:r>
              <a:rPr lang="en-US" sz="1500" dirty="0">
                <a:solidFill>
                  <a:srgbClr val="000099"/>
                </a:solidFill>
              </a:rPr>
              <a:t>the ‘petals’ giving angular </a:t>
            </a:r>
            <a:r>
              <a:rPr lang="en-US" sz="1500" dirty="0" smtClean="0">
                <a:solidFill>
                  <a:srgbClr val="000099"/>
                </a:solidFill>
              </a:rPr>
              <a:t>requirements </a:t>
            </a:r>
            <a:r>
              <a:rPr lang="en-US" sz="1500" dirty="0">
                <a:solidFill>
                  <a:srgbClr val="000099"/>
                </a:solidFill>
              </a:rPr>
              <a:t>of </a:t>
            </a:r>
            <a:r>
              <a:rPr lang="en-US" sz="1500" dirty="0" smtClean="0">
                <a:solidFill>
                  <a:srgbClr val="000099"/>
                </a:solidFill>
              </a:rPr>
              <a:t>satellite positions</a:t>
            </a:r>
            <a:endParaRPr lang="en-US" sz="1500" dirty="0">
              <a:solidFill>
                <a:srgbClr val="000099"/>
              </a:solidFill>
            </a:endParaRPr>
          </a:p>
          <a:p>
            <a:pPr lvl="1"/>
            <a:r>
              <a:rPr lang="en-US" sz="1500" dirty="0" smtClean="0">
                <a:solidFill>
                  <a:srgbClr val="000099"/>
                </a:solidFill>
              </a:rPr>
              <a:t>Low Earth Orbit (LEO) distributed mission feasible</a:t>
            </a:r>
          </a:p>
          <a:p>
            <a:pPr lvl="1"/>
            <a:endParaRPr lang="en-US" sz="1500" dirty="0" smtClean="0">
              <a:solidFill>
                <a:srgbClr val="FF6600"/>
              </a:solidFill>
            </a:endParaRPr>
          </a:p>
          <a:p>
            <a:endParaRPr lang="en-US" sz="1500" dirty="0">
              <a:solidFill>
                <a:srgbClr val="FF66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4000"/>
            <a:ext cx="3657600" cy="4392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91200" y="5925979"/>
            <a:ext cx="2939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Figure 2: Constellation Orbital Characteristics and Applications</a:t>
            </a:r>
            <a:endParaRPr lang="en-US" sz="1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13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987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/>
              <a:t>Mission Constellation</a:t>
            </a:r>
            <a:endParaRPr lang="en-US" sz="4000" b="1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143000"/>
            <a:ext cx="5120640" cy="1828799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Flower constellation</a:t>
            </a:r>
            <a:endParaRPr lang="en-US" sz="1500" dirty="0" smtClean="0">
              <a:solidFill>
                <a:srgbClr val="FF6600"/>
              </a:solidFill>
            </a:endParaRPr>
          </a:p>
          <a:p>
            <a:pPr lvl="1"/>
            <a:r>
              <a:rPr lang="en-US" sz="1500" dirty="0">
                <a:solidFill>
                  <a:srgbClr val="000099"/>
                </a:solidFill>
              </a:rPr>
              <a:t>S</a:t>
            </a:r>
            <a:r>
              <a:rPr lang="en-US" sz="1500" dirty="0" smtClean="0">
                <a:solidFill>
                  <a:srgbClr val="000099"/>
                </a:solidFill>
              </a:rPr>
              <a:t>table orbit configurations for micro- and </a:t>
            </a:r>
            <a:r>
              <a:rPr lang="en-US" sz="1500" dirty="0" err="1" smtClean="0">
                <a:solidFill>
                  <a:srgbClr val="000099"/>
                </a:solidFill>
              </a:rPr>
              <a:t>nano</a:t>
            </a:r>
            <a:r>
              <a:rPr lang="en-US" sz="1500" dirty="0" smtClean="0">
                <a:solidFill>
                  <a:srgbClr val="000099"/>
                </a:solidFill>
              </a:rPr>
              <a:t>-satellites</a:t>
            </a:r>
          </a:p>
          <a:p>
            <a:pPr lvl="1"/>
            <a:r>
              <a:rPr lang="en-US" sz="1500" dirty="0" smtClean="0">
                <a:solidFill>
                  <a:srgbClr val="000099"/>
                </a:solidFill>
              </a:rPr>
              <a:t>Applications</a:t>
            </a:r>
            <a:r>
              <a:rPr lang="en-US" sz="1500" dirty="0">
                <a:solidFill>
                  <a:srgbClr val="000099"/>
                </a:solidFill>
              </a:rPr>
              <a:t>: GPS missions, reconnaissance, two-way orbits, </a:t>
            </a:r>
            <a:r>
              <a:rPr lang="en-US" sz="1500" dirty="0" smtClean="0">
                <a:solidFill>
                  <a:srgbClr val="000099"/>
                </a:solidFill>
              </a:rPr>
              <a:t>science missions, planetary exploration</a:t>
            </a:r>
          </a:p>
          <a:p>
            <a:pPr lvl="1"/>
            <a:r>
              <a:rPr lang="en-US" sz="1500" dirty="0">
                <a:solidFill>
                  <a:srgbClr val="000099"/>
                </a:solidFill>
              </a:rPr>
              <a:t>A</a:t>
            </a:r>
            <a:r>
              <a:rPr lang="en-US" sz="1500" dirty="0" smtClean="0">
                <a:solidFill>
                  <a:srgbClr val="000099"/>
                </a:solidFill>
              </a:rPr>
              <a:t>xis </a:t>
            </a:r>
            <a:r>
              <a:rPr lang="en-US" sz="1500" dirty="0">
                <a:solidFill>
                  <a:srgbClr val="000099"/>
                </a:solidFill>
              </a:rPr>
              <a:t>of symmetry coincides with </a:t>
            </a:r>
            <a:r>
              <a:rPr lang="en-US" sz="1500" dirty="0" smtClean="0">
                <a:solidFill>
                  <a:srgbClr val="000099"/>
                </a:solidFill>
              </a:rPr>
              <a:t>spin </a:t>
            </a:r>
            <a:r>
              <a:rPr lang="en-US" sz="1500" dirty="0">
                <a:solidFill>
                  <a:srgbClr val="000099"/>
                </a:solidFill>
              </a:rPr>
              <a:t>axis of </a:t>
            </a:r>
            <a:r>
              <a:rPr lang="en-US" sz="1500" dirty="0" smtClean="0">
                <a:solidFill>
                  <a:srgbClr val="000099"/>
                </a:solidFill>
              </a:rPr>
              <a:t>Earth</a:t>
            </a:r>
          </a:p>
          <a:p>
            <a:pPr lvl="1"/>
            <a:r>
              <a:rPr lang="en-US" sz="1500" dirty="0" smtClean="0">
                <a:solidFill>
                  <a:srgbClr val="000099"/>
                </a:solidFill>
              </a:rPr>
              <a:t>All satellites have same orbit shape</a:t>
            </a:r>
          </a:p>
          <a:p>
            <a:pPr lvl="1"/>
            <a:r>
              <a:rPr lang="en-US" sz="1500" dirty="0" smtClean="0">
                <a:solidFill>
                  <a:srgbClr val="000099"/>
                </a:solidFill>
              </a:rPr>
              <a:t>Satellites equally displaced along equatorial plane</a:t>
            </a:r>
            <a:endParaRPr lang="en-US" sz="1500" dirty="0" smtClean="0">
              <a:solidFill>
                <a:srgbClr val="FF6600"/>
              </a:solidFill>
            </a:endParaRPr>
          </a:p>
          <a:p>
            <a:endParaRPr lang="en-US" sz="1500" dirty="0">
              <a:solidFill>
                <a:srgbClr val="FF66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66160" y="4272279"/>
            <a:ext cx="5349240" cy="2032309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FF6600"/>
                </a:solidFill>
              </a:rPr>
              <a:t>R</a:t>
            </a:r>
            <a:r>
              <a:rPr lang="en-US" sz="1800" dirty="0" smtClean="0">
                <a:solidFill>
                  <a:srgbClr val="FF6600"/>
                </a:solidFill>
              </a:rPr>
              <a:t>esearch on Flower </a:t>
            </a:r>
            <a:r>
              <a:rPr lang="en-US" sz="1800" dirty="0">
                <a:solidFill>
                  <a:srgbClr val="FF6600"/>
                </a:solidFill>
              </a:rPr>
              <a:t>constellation </a:t>
            </a:r>
            <a:r>
              <a:rPr lang="en-US" sz="1800" dirty="0" smtClean="0">
                <a:solidFill>
                  <a:srgbClr val="FF6600"/>
                </a:solidFill>
              </a:rPr>
              <a:t>in LEO</a:t>
            </a:r>
          </a:p>
          <a:p>
            <a:pPr lvl="1"/>
            <a:r>
              <a:rPr lang="en-US" sz="1500" dirty="0" smtClean="0">
                <a:solidFill>
                  <a:srgbClr val="000099"/>
                </a:solidFill>
              </a:rPr>
              <a:t>9 </a:t>
            </a:r>
            <a:r>
              <a:rPr lang="en-US" sz="1500" dirty="0" err="1" smtClean="0">
                <a:solidFill>
                  <a:srgbClr val="000099"/>
                </a:solidFill>
              </a:rPr>
              <a:t>pico</a:t>
            </a:r>
            <a:r>
              <a:rPr lang="en-US" sz="1500" dirty="0" smtClean="0">
                <a:solidFill>
                  <a:srgbClr val="000099"/>
                </a:solidFill>
              </a:rPr>
              <a:t>-satellites, ranges from 100-400km between nodes</a:t>
            </a:r>
          </a:p>
          <a:p>
            <a:pPr lvl="1"/>
            <a:r>
              <a:rPr lang="en-US" sz="1500" dirty="0" smtClean="0">
                <a:solidFill>
                  <a:srgbClr val="000099"/>
                </a:solidFill>
              </a:rPr>
              <a:t>Satellites drift together along equator, staying in formation without maintenance</a:t>
            </a:r>
          </a:p>
          <a:p>
            <a:pPr lvl="1"/>
            <a:r>
              <a:rPr lang="en-US" sz="1500" dirty="0" smtClean="0">
                <a:solidFill>
                  <a:srgbClr val="000099"/>
                </a:solidFill>
              </a:rPr>
              <a:t>Promising for </a:t>
            </a:r>
            <a:r>
              <a:rPr lang="en-US" sz="1500" dirty="0" err="1" smtClean="0">
                <a:solidFill>
                  <a:srgbClr val="000099"/>
                </a:solidFill>
              </a:rPr>
              <a:t>pico</a:t>
            </a:r>
            <a:r>
              <a:rPr lang="en-US" sz="1500" dirty="0" smtClean="0">
                <a:solidFill>
                  <a:srgbClr val="000099"/>
                </a:solidFill>
              </a:rPr>
              <a:t>- (mass&lt;1kg) and </a:t>
            </a:r>
            <a:r>
              <a:rPr lang="en-US" sz="1500" dirty="0" err="1" smtClean="0">
                <a:solidFill>
                  <a:srgbClr val="000099"/>
                </a:solidFill>
              </a:rPr>
              <a:t>nano</a:t>
            </a:r>
            <a:r>
              <a:rPr lang="en-US" sz="1500" dirty="0" smtClean="0">
                <a:solidFill>
                  <a:srgbClr val="000099"/>
                </a:solidFill>
              </a:rPr>
              <a:t>-satellites (mass&lt;10kg)</a:t>
            </a:r>
            <a:endParaRPr lang="en-US" sz="1500" dirty="0" smtClean="0">
              <a:solidFill>
                <a:srgbClr val="FF6600"/>
              </a:solidFill>
            </a:endParaRPr>
          </a:p>
          <a:p>
            <a:r>
              <a:rPr lang="en-US" sz="1600" dirty="0">
                <a:solidFill>
                  <a:srgbClr val="FF6600"/>
                </a:solidFill>
              </a:rPr>
              <a:t>Simulations using AGI’s High Precision </a:t>
            </a:r>
            <a:r>
              <a:rPr lang="en-US" sz="1600" dirty="0" smtClean="0">
                <a:solidFill>
                  <a:srgbClr val="FF6600"/>
                </a:solidFill>
              </a:rPr>
              <a:t>Orbital Propagator (HPOP</a:t>
            </a:r>
            <a:r>
              <a:rPr lang="en-US" sz="1600" dirty="0">
                <a:solidFill>
                  <a:srgbClr val="FF6600"/>
                </a:solidFill>
              </a:rPr>
              <a:t>) in Satellite Toolkit (STK)</a:t>
            </a:r>
            <a:endParaRPr lang="en-US" sz="1500" dirty="0">
              <a:solidFill>
                <a:srgbClr val="FF66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389" y="1393460"/>
            <a:ext cx="3529011" cy="272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3281083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134899" y="4114800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Figure 4: Flower Constellation</a:t>
            </a:r>
            <a:endParaRPr lang="en-US" sz="1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9599" y="5943600"/>
            <a:ext cx="251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Figure 3: Satellite </a:t>
            </a:r>
            <a:r>
              <a:rPr lang="en-US" sz="1000" b="1" dirty="0" smtClean="0"/>
              <a:t>and Orbital </a:t>
            </a:r>
            <a:r>
              <a:rPr lang="en-US" sz="1000" b="1" dirty="0"/>
              <a:t>Properties for </a:t>
            </a:r>
            <a:r>
              <a:rPr lang="en-US" sz="1000" b="1" dirty="0" smtClean="0"/>
              <a:t>Flower Constellation</a:t>
            </a:r>
            <a:endParaRPr lang="en-US" sz="10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14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0448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/>
              <a:t>Network Design</a:t>
            </a:r>
            <a:endParaRPr lang="en-US" sz="4000" b="1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295401"/>
            <a:ext cx="8534400" cy="12954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Spacecraft communications affected </a:t>
            </a:r>
            <a:r>
              <a:rPr lang="en-US" sz="1800" dirty="0">
                <a:solidFill>
                  <a:srgbClr val="FF6600"/>
                </a:solidFill>
              </a:rPr>
              <a:t>by orbital dynamics</a:t>
            </a:r>
            <a:endParaRPr lang="en-US" sz="1800" dirty="0" smtClean="0">
              <a:solidFill>
                <a:srgbClr val="FF6600"/>
              </a:solidFill>
            </a:endParaRP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Causes variable </a:t>
            </a:r>
            <a:r>
              <a:rPr lang="en-US" sz="1600" dirty="0">
                <a:solidFill>
                  <a:srgbClr val="000099"/>
                </a:solidFill>
              </a:rPr>
              <a:t>inter-satellite </a:t>
            </a:r>
            <a:r>
              <a:rPr lang="en-US" sz="1600" dirty="0" smtClean="0">
                <a:solidFill>
                  <a:srgbClr val="000099"/>
                </a:solidFill>
              </a:rPr>
              <a:t>ranges, speeds, access</a:t>
            </a:r>
            <a:endParaRPr lang="en-US" sz="1600" dirty="0">
              <a:solidFill>
                <a:srgbClr val="000099"/>
              </a:solidFill>
            </a:endParaRP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Investigated using Open </a:t>
            </a:r>
            <a:r>
              <a:rPr lang="en-US" sz="1600" dirty="0">
                <a:solidFill>
                  <a:srgbClr val="000099"/>
                </a:solidFill>
              </a:rPr>
              <a:t>Systems Interconnection (OSI) </a:t>
            </a:r>
            <a:r>
              <a:rPr lang="en-US" sz="1600" dirty="0" smtClean="0">
                <a:solidFill>
                  <a:srgbClr val="000099"/>
                </a:solidFill>
              </a:rPr>
              <a:t>networking scheme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Functionality implemented in hardware/software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95800" y="2819399"/>
            <a:ext cx="4495800" cy="335280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FF6600"/>
                </a:solidFill>
              </a:rPr>
              <a:t>Physical Layer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Radiation is inherent environmental hazard</a:t>
            </a:r>
          </a:p>
          <a:p>
            <a:pPr lvl="1"/>
            <a:r>
              <a:rPr lang="en-US" sz="1600" dirty="0">
                <a:solidFill>
                  <a:srgbClr val="000099"/>
                </a:solidFill>
              </a:rPr>
              <a:t>Ground communications </a:t>
            </a:r>
            <a:r>
              <a:rPr lang="en-US" sz="1600" dirty="0" smtClean="0">
                <a:solidFill>
                  <a:srgbClr val="000099"/>
                </a:solidFill>
              </a:rPr>
              <a:t>for </a:t>
            </a:r>
            <a:r>
              <a:rPr lang="en-US" sz="1600" dirty="0" err="1" smtClean="0">
                <a:solidFill>
                  <a:srgbClr val="000099"/>
                </a:solidFill>
              </a:rPr>
              <a:t>pico</a:t>
            </a:r>
            <a:r>
              <a:rPr lang="en-US" sz="1600" dirty="0" smtClean="0">
                <a:solidFill>
                  <a:srgbClr val="000099"/>
                </a:solidFill>
              </a:rPr>
              <a:t>-satellites in VHF and UHF bands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During intense </a:t>
            </a:r>
            <a:r>
              <a:rPr lang="en-US" sz="1600" dirty="0">
                <a:solidFill>
                  <a:srgbClr val="000099"/>
                </a:solidFill>
              </a:rPr>
              <a:t>solar cycles, VHF signals </a:t>
            </a:r>
            <a:r>
              <a:rPr lang="en-US" sz="1600" dirty="0" smtClean="0">
                <a:solidFill>
                  <a:srgbClr val="000099"/>
                </a:solidFill>
              </a:rPr>
              <a:t>can be </a:t>
            </a:r>
            <a:r>
              <a:rPr lang="en-US" sz="1600" dirty="0">
                <a:solidFill>
                  <a:srgbClr val="000099"/>
                </a:solidFill>
              </a:rPr>
              <a:t>reflected </a:t>
            </a:r>
            <a:r>
              <a:rPr lang="en-US" sz="1600" dirty="0" smtClean="0">
                <a:solidFill>
                  <a:srgbClr val="000099"/>
                </a:solidFill>
              </a:rPr>
              <a:t>back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GPS essential for orbit determination and navigation; solar storms cause synchronization errors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Models used to predict </a:t>
            </a:r>
            <a:r>
              <a:rPr lang="en-US" sz="1600" dirty="0" err="1" smtClean="0">
                <a:solidFill>
                  <a:srgbClr val="000099"/>
                </a:solidFill>
              </a:rPr>
              <a:t>ionospheric</a:t>
            </a:r>
            <a:r>
              <a:rPr lang="en-US" sz="1600" dirty="0" smtClean="0">
                <a:solidFill>
                  <a:srgbClr val="000099"/>
                </a:solidFill>
              </a:rPr>
              <a:t> propagation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9987"/>
            <a:ext cx="4419600" cy="334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8200" y="6078379"/>
            <a:ext cx="32319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Figure 5: OSI Layers and Implementation Methods</a:t>
            </a:r>
            <a:endParaRPr lang="en-US" sz="1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15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127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/>
              <a:t>Network Design</a:t>
            </a:r>
            <a:endParaRPr lang="en-US" sz="4000" b="1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219200"/>
            <a:ext cx="8534400" cy="1447799"/>
          </a:xfrm>
        </p:spPr>
        <p:txBody>
          <a:bodyPr>
            <a:normAutofit fontScale="92500" lnSpcReduction="20000"/>
          </a:bodyPr>
          <a:lstStyle/>
          <a:p>
            <a:r>
              <a:rPr lang="en-US" sz="1900" dirty="0" smtClean="0">
                <a:solidFill>
                  <a:srgbClr val="FF6600"/>
                </a:solidFill>
              </a:rPr>
              <a:t>Power resources limited aboard </a:t>
            </a:r>
            <a:r>
              <a:rPr lang="en-US" sz="1900" dirty="0" err="1" smtClean="0">
                <a:solidFill>
                  <a:srgbClr val="FF6600"/>
                </a:solidFill>
              </a:rPr>
              <a:t>pico</a:t>
            </a:r>
            <a:r>
              <a:rPr lang="en-US" sz="1900" dirty="0" smtClean="0">
                <a:solidFill>
                  <a:srgbClr val="FF6600"/>
                </a:solidFill>
              </a:rPr>
              <a:t>-satellites</a:t>
            </a:r>
          </a:p>
          <a:p>
            <a:r>
              <a:rPr lang="en-US" sz="1900" dirty="0" smtClean="0">
                <a:solidFill>
                  <a:srgbClr val="FF6600"/>
                </a:solidFill>
              </a:rPr>
              <a:t>Adaptive techniques used to optimize power utilization</a:t>
            </a:r>
          </a:p>
          <a:p>
            <a:r>
              <a:rPr lang="en-US" sz="1900" dirty="0">
                <a:solidFill>
                  <a:srgbClr val="FF6600"/>
                </a:solidFill>
              </a:rPr>
              <a:t>P</a:t>
            </a:r>
            <a:r>
              <a:rPr lang="en-US" sz="1900" dirty="0" smtClean="0">
                <a:solidFill>
                  <a:srgbClr val="FF6600"/>
                </a:solidFill>
              </a:rPr>
              <a:t>ower variation modeled for </a:t>
            </a:r>
            <a:r>
              <a:rPr lang="en-US" sz="1900" dirty="0">
                <a:solidFill>
                  <a:srgbClr val="FF6600"/>
                </a:solidFill>
              </a:rPr>
              <a:t>receiving  antenna for </a:t>
            </a:r>
            <a:r>
              <a:rPr lang="en-US" sz="1900" dirty="0" smtClean="0">
                <a:solidFill>
                  <a:srgbClr val="FF6600"/>
                </a:solidFill>
              </a:rPr>
              <a:t>inter-satellite communication </a:t>
            </a:r>
            <a:r>
              <a:rPr lang="en-US" sz="1900" dirty="0">
                <a:solidFill>
                  <a:srgbClr val="FF6600"/>
                </a:solidFill>
              </a:rPr>
              <a:t>in LEO circular polar </a:t>
            </a:r>
            <a:r>
              <a:rPr lang="en-US" sz="1900" dirty="0" smtClean="0">
                <a:solidFill>
                  <a:srgbClr val="FF6600"/>
                </a:solidFill>
              </a:rPr>
              <a:t>orbits</a:t>
            </a:r>
          </a:p>
          <a:p>
            <a:pPr lvl="1"/>
            <a:r>
              <a:rPr lang="en-US" sz="1700" dirty="0" smtClean="0">
                <a:solidFill>
                  <a:srgbClr val="000099"/>
                </a:solidFill>
              </a:rPr>
              <a:t>Minimum at equator, maximum at poles</a:t>
            </a:r>
            <a:endParaRPr lang="en-US" sz="1900" dirty="0">
              <a:solidFill>
                <a:srgbClr val="FF66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267200" y="2667000"/>
            <a:ext cx="4495800" cy="3522031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FF6600"/>
                </a:solidFill>
              </a:rPr>
              <a:t>Data Link Layer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Multiple-access schemes used for communications bandwidth sharing</a:t>
            </a:r>
          </a:p>
          <a:p>
            <a:pPr lvl="1"/>
            <a:r>
              <a:rPr lang="en-US" sz="1600" dirty="0">
                <a:solidFill>
                  <a:srgbClr val="000099"/>
                </a:solidFill>
              </a:rPr>
              <a:t>Medium Access Control (MAC) </a:t>
            </a:r>
            <a:r>
              <a:rPr lang="en-US" sz="1600" dirty="0" smtClean="0">
                <a:solidFill>
                  <a:srgbClr val="000099"/>
                </a:solidFill>
              </a:rPr>
              <a:t>used </a:t>
            </a:r>
            <a:r>
              <a:rPr lang="en-US" sz="1600" dirty="0">
                <a:solidFill>
                  <a:srgbClr val="000099"/>
                </a:solidFill>
              </a:rPr>
              <a:t>to manage </a:t>
            </a:r>
            <a:r>
              <a:rPr lang="en-US" sz="1600" dirty="0" smtClean="0">
                <a:solidFill>
                  <a:srgbClr val="000099"/>
                </a:solidFill>
              </a:rPr>
              <a:t>communication links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Long propagation </a:t>
            </a:r>
            <a:r>
              <a:rPr lang="en-US" sz="1600" dirty="0">
                <a:solidFill>
                  <a:srgbClr val="000099"/>
                </a:solidFill>
              </a:rPr>
              <a:t>delays, appropriate data rates, </a:t>
            </a:r>
            <a:r>
              <a:rPr lang="en-US" sz="1600" dirty="0" smtClean="0">
                <a:solidFill>
                  <a:srgbClr val="000099"/>
                </a:solidFill>
              </a:rPr>
              <a:t>forward error </a:t>
            </a:r>
            <a:r>
              <a:rPr lang="en-US" sz="1600" dirty="0">
                <a:solidFill>
                  <a:srgbClr val="000099"/>
                </a:solidFill>
              </a:rPr>
              <a:t>correction </a:t>
            </a:r>
            <a:r>
              <a:rPr lang="en-US" sz="1600" dirty="0" smtClean="0">
                <a:solidFill>
                  <a:srgbClr val="000099"/>
                </a:solidFill>
              </a:rPr>
              <a:t>needed for reliable </a:t>
            </a:r>
            <a:r>
              <a:rPr lang="en-US" sz="1600" dirty="0">
                <a:solidFill>
                  <a:srgbClr val="000099"/>
                </a:solidFill>
              </a:rPr>
              <a:t>space </a:t>
            </a:r>
            <a:r>
              <a:rPr lang="en-US" sz="1600" dirty="0" smtClean="0">
                <a:solidFill>
                  <a:srgbClr val="000099"/>
                </a:solidFill>
              </a:rPr>
              <a:t>communications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Terrestrial </a:t>
            </a:r>
            <a:r>
              <a:rPr lang="en-US" sz="1600" dirty="0">
                <a:solidFill>
                  <a:srgbClr val="000099"/>
                </a:solidFill>
              </a:rPr>
              <a:t>IEEE 802.11 wireless </a:t>
            </a:r>
            <a:r>
              <a:rPr lang="en-US" sz="1600" dirty="0" smtClean="0">
                <a:solidFill>
                  <a:srgbClr val="000099"/>
                </a:solidFill>
              </a:rPr>
              <a:t>standard adopted </a:t>
            </a:r>
            <a:r>
              <a:rPr lang="en-US" sz="1600" dirty="0">
                <a:solidFill>
                  <a:srgbClr val="000099"/>
                </a:solidFill>
              </a:rPr>
              <a:t>for </a:t>
            </a:r>
            <a:r>
              <a:rPr lang="en-US" sz="1600" dirty="0" smtClean="0">
                <a:solidFill>
                  <a:srgbClr val="000099"/>
                </a:solidFill>
              </a:rPr>
              <a:t>inter-satellite </a:t>
            </a:r>
            <a:r>
              <a:rPr lang="en-US" sz="1600" dirty="0">
                <a:solidFill>
                  <a:srgbClr val="000099"/>
                </a:solidFill>
              </a:rPr>
              <a:t>link </a:t>
            </a:r>
            <a:r>
              <a:rPr lang="en-US" sz="1600" dirty="0" smtClean="0">
                <a:solidFill>
                  <a:srgbClr val="000099"/>
                </a:solidFill>
              </a:rPr>
              <a:t>design</a:t>
            </a:r>
          </a:p>
          <a:p>
            <a:pPr lvl="1"/>
            <a:r>
              <a:rPr lang="en-US" sz="1600" dirty="0">
                <a:solidFill>
                  <a:srgbClr val="000099"/>
                </a:solidFill>
              </a:rPr>
              <a:t>IEEE </a:t>
            </a:r>
            <a:r>
              <a:rPr lang="en-US" sz="1600" dirty="0" smtClean="0">
                <a:solidFill>
                  <a:srgbClr val="000099"/>
                </a:solidFill>
              </a:rPr>
              <a:t>802.11 could be scaled from few hundred meters to few hundred kilometers in space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66" y="2590800"/>
            <a:ext cx="4135734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45231" y="5924490"/>
            <a:ext cx="3093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Figure 6: Power Variation </a:t>
            </a:r>
            <a:r>
              <a:rPr lang="en-US" sz="1000" b="1" dirty="0" smtClean="0"/>
              <a:t>with Respect </a:t>
            </a:r>
            <a:r>
              <a:rPr lang="en-US" sz="1000" b="1" dirty="0"/>
              <a:t>to </a:t>
            </a:r>
            <a:r>
              <a:rPr lang="en-US" sz="1000" b="1" dirty="0" smtClean="0"/>
              <a:t>Latitude in Southern Hemisphere</a:t>
            </a:r>
            <a:endParaRPr lang="en-US" sz="1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16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731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/>
              <a:t>Network Design</a:t>
            </a:r>
            <a:endParaRPr lang="en-US" sz="4000" b="1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219201"/>
            <a:ext cx="8534400" cy="1524000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Network Layer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Proactive </a:t>
            </a:r>
            <a:r>
              <a:rPr lang="en-US" sz="1600" dirty="0">
                <a:solidFill>
                  <a:srgbClr val="000099"/>
                </a:solidFill>
              </a:rPr>
              <a:t>and reactive topology </a:t>
            </a:r>
            <a:r>
              <a:rPr lang="en-US" sz="1600" dirty="0" smtClean="0">
                <a:solidFill>
                  <a:srgbClr val="000099"/>
                </a:solidFill>
              </a:rPr>
              <a:t>schemes, must </a:t>
            </a:r>
            <a:r>
              <a:rPr lang="en-US" sz="1600" dirty="0">
                <a:solidFill>
                  <a:srgbClr val="000099"/>
                </a:solidFill>
              </a:rPr>
              <a:t>be capable of </a:t>
            </a:r>
            <a:r>
              <a:rPr lang="en-US" sz="1600" dirty="0" smtClean="0">
                <a:solidFill>
                  <a:srgbClr val="000099"/>
                </a:solidFill>
              </a:rPr>
              <a:t>reconfiguration</a:t>
            </a:r>
            <a:endParaRPr lang="en-US" sz="1600" dirty="0">
              <a:solidFill>
                <a:srgbClr val="000099"/>
              </a:solidFill>
            </a:endParaRPr>
          </a:p>
          <a:p>
            <a:pPr lvl="1"/>
            <a:r>
              <a:rPr lang="en-US" sz="1600" dirty="0">
                <a:solidFill>
                  <a:srgbClr val="000099"/>
                </a:solidFill>
              </a:rPr>
              <a:t>Ad-hoc </a:t>
            </a:r>
            <a:r>
              <a:rPr lang="en-US" sz="1600" dirty="0" smtClean="0">
                <a:solidFill>
                  <a:srgbClr val="000099"/>
                </a:solidFill>
              </a:rPr>
              <a:t>inter-satellite </a:t>
            </a:r>
            <a:r>
              <a:rPr lang="en-US" sz="1600" dirty="0">
                <a:solidFill>
                  <a:srgbClr val="000099"/>
                </a:solidFill>
              </a:rPr>
              <a:t>networking </a:t>
            </a:r>
            <a:r>
              <a:rPr lang="en-US" sz="1600" dirty="0" smtClean="0">
                <a:solidFill>
                  <a:srgbClr val="000099"/>
                </a:solidFill>
              </a:rPr>
              <a:t>capability</a:t>
            </a:r>
          </a:p>
          <a:p>
            <a:pPr lvl="1"/>
            <a:r>
              <a:rPr lang="en-US" sz="1600" dirty="0">
                <a:solidFill>
                  <a:srgbClr val="000099"/>
                </a:solidFill>
              </a:rPr>
              <a:t>A</a:t>
            </a:r>
            <a:r>
              <a:rPr lang="en-US" sz="1600" dirty="0" smtClean="0">
                <a:solidFill>
                  <a:srgbClr val="000099"/>
                </a:solidFill>
              </a:rPr>
              <a:t>daptable </a:t>
            </a:r>
            <a:r>
              <a:rPr lang="en-US" sz="1600" dirty="0">
                <a:solidFill>
                  <a:srgbClr val="000099"/>
                </a:solidFill>
              </a:rPr>
              <a:t>and redundant </a:t>
            </a:r>
            <a:r>
              <a:rPr lang="en-US" sz="1600" dirty="0" smtClean="0">
                <a:solidFill>
                  <a:srgbClr val="000099"/>
                </a:solidFill>
              </a:rPr>
              <a:t>ground-link communication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Middleware tolerant to extreme mobility, intermittent connectivity, node loss</a:t>
            </a:r>
            <a:endParaRPr lang="en-US" sz="1600" dirty="0">
              <a:solidFill>
                <a:srgbClr val="000099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0" y="3047999"/>
            <a:ext cx="4495800" cy="297180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FF6600"/>
                </a:solidFill>
              </a:rPr>
              <a:t>Application Layer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Mission and payload dependent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High data-rate: client/server model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Low data-rate: peer-2-peer model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Consider future applications </a:t>
            </a:r>
            <a:r>
              <a:rPr lang="en-US" sz="1600" dirty="0">
                <a:solidFill>
                  <a:srgbClr val="000099"/>
                </a:solidFill>
              </a:rPr>
              <a:t>for distributed operations, autonomy and </a:t>
            </a:r>
            <a:r>
              <a:rPr lang="en-US" sz="1600" dirty="0" smtClean="0">
                <a:solidFill>
                  <a:srgbClr val="000099"/>
                </a:solidFill>
              </a:rPr>
              <a:t>artificial intelligence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Data transmissions should be minimized to reduce power overhead for communications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9987"/>
            <a:ext cx="4419600" cy="334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38200" y="6078379"/>
            <a:ext cx="32319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Figure 5: OSI Layers and Implementation Methods</a:t>
            </a:r>
            <a:endParaRPr lang="en-US" sz="1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17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130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/>
              <a:t>Distributed Computing Platform</a:t>
            </a:r>
            <a:endParaRPr lang="en-US" sz="3600" b="1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219200"/>
            <a:ext cx="5410200" cy="17526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Wireless transceiver operates in mobile environment</a:t>
            </a:r>
            <a:endParaRPr lang="en-US" sz="1600" dirty="0">
              <a:solidFill>
                <a:srgbClr val="000099"/>
              </a:solidFill>
            </a:endParaRPr>
          </a:p>
          <a:p>
            <a:r>
              <a:rPr lang="en-US" sz="1800" dirty="0" smtClean="0">
                <a:solidFill>
                  <a:srgbClr val="FF6600"/>
                </a:solidFill>
              </a:rPr>
              <a:t>Hybrid software/hardware approach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IEEE </a:t>
            </a:r>
            <a:r>
              <a:rPr lang="en-US" sz="1400" dirty="0">
                <a:solidFill>
                  <a:srgbClr val="000099"/>
                </a:solidFill>
              </a:rPr>
              <a:t>802.11 MAC layer time-critical </a:t>
            </a:r>
            <a:r>
              <a:rPr lang="en-US" sz="1400" dirty="0" smtClean="0">
                <a:solidFill>
                  <a:srgbClr val="000099"/>
                </a:solidFill>
              </a:rPr>
              <a:t>functionality </a:t>
            </a:r>
            <a:r>
              <a:rPr lang="en-US" sz="1400" dirty="0">
                <a:solidFill>
                  <a:srgbClr val="000099"/>
                </a:solidFill>
              </a:rPr>
              <a:t>in </a:t>
            </a:r>
            <a:r>
              <a:rPr lang="en-US" sz="1400" dirty="0" smtClean="0">
                <a:solidFill>
                  <a:srgbClr val="000099"/>
                </a:solidFill>
              </a:rPr>
              <a:t>hardware with VHDL </a:t>
            </a:r>
            <a:r>
              <a:rPr lang="en-US" sz="1400" dirty="0">
                <a:solidFill>
                  <a:srgbClr val="000099"/>
                </a:solidFill>
              </a:rPr>
              <a:t>due </a:t>
            </a:r>
            <a:r>
              <a:rPr lang="en-US" sz="1400" dirty="0" smtClean="0">
                <a:solidFill>
                  <a:srgbClr val="000099"/>
                </a:solidFill>
              </a:rPr>
              <a:t>to </a:t>
            </a:r>
            <a:r>
              <a:rPr lang="en-US" sz="1400" dirty="0">
                <a:solidFill>
                  <a:srgbClr val="000099"/>
                </a:solidFill>
              </a:rPr>
              <a:t>timing </a:t>
            </a:r>
            <a:r>
              <a:rPr lang="en-US" sz="1400" dirty="0" smtClean="0">
                <a:solidFill>
                  <a:srgbClr val="000099"/>
                </a:solidFill>
              </a:rPr>
              <a:t>constraints, CRC coding used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For </a:t>
            </a:r>
            <a:r>
              <a:rPr lang="en-US" sz="1400" dirty="0">
                <a:solidFill>
                  <a:srgbClr val="000099"/>
                </a:solidFill>
              </a:rPr>
              <a:t>ease of </a:t>
            </a:r>
            <a:r>
              <a:rPr lang="en-US" sz="1400" dirty="0" smtClean="0">
                <a:solidFill>
                  <a:srgbClr val="000099"/>
                </a:solidFill>
              </a:rPr>
              <a:t>reconfiguration, communication range prediction done in software with LEON3 processor</a:t>
            </a:r>
            <a:endParaRPr lang="en-US" sz="1800" dirty="0" smtClean="0">
              <a:solidFill>
                <a:srgbClr val="FF66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04920" y="3637279"/>
            <a:ext cx="5262880" cy="26587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FF6600"/>
                </a:solidFill>
              </a:rPr>
              <a:t>Direct Memory Access (DMA) core used for data transfer between memory and wireless transceiver</a:t>
            </a:r>
            <a:endParaRPr lang="en-US" sz="1600" dirty="0" smtClean="0">
              <a:solidFill>
                <a:srgbClr val="000099"/>
              </a:solidFill>
            </a:endParaRPr>
          </a:p>
          <a:p>
            <a:r>
              <a:rPr lang="en-US" sz="1800" dirty="0" smtClean="0">
                <a:solidFill>
                  <a:srgbClr val="FF6600"/>
                </a:solidFill>
              </a:rPr>
              <a:t>MAC-Physical Interface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Appends info to packets: data type, modulation type, duration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Data rate of 6Mbps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Requires minimum DMA latency of 1.6us, achievable even in heavy-loaded processing platform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Handshake mechanism required for synchronization between DMA and MAC layer operation</a:t>
            </a:r>
          </a:p>
          <a:p>
            <a:pPr lvl="1"/>
            <a:endParaRPr lang="en-US" sz="1800" dirty="0" smtClean="0">
              <a:solidFill>
                <a:srgbClr val="FF66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363017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73743"/>
            <a:ext cx="3357880" cy="2231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25625" y="6078379"/>
            <a:ext cx="32319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Figure 7</a:t>
            </a:r>
            <a:r>
              <a:rPr lang="en-US" sz="1000" b="1" dirty="0"/>
              <a:t>: Wireless Transceiver Core Architecture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15000" y="3429000"/>
            <a:ext cx="3249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Figure 8</a:t>
            </a:r>
            <a:r>
              <a:rPr lang="en-US" sz="1000" b="1" dirty="0"/>
              <a:t>: MAC </a:t>
            </a:r>
            <a:r>
              <a:rPr lang="en-US" sz="1000" b="1" dirty="0" smtClean="0"/>
              <a:t>Layer </a:t>
            </a:r>
            <a:r>
              <a:rPr lang="en-US" sz="1000" b="1" dirty="0"/>
              <a:t>Interface with Physical Layer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18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6275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/>
              <a:t>Distributed Computing Platform</a:t>
            </a:r>
            <a:endParaRPr lang="en-US" sz="3600" b="1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416050"/>
            <a:ext cx="4990475" cy="4756150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Java Co-Processor enables </a:t>
            </a:r>
            <a:r>
              <a:rPr lang="en-US" sz="1800" dirty="0">
                <a:solidFill>
                  <a:srgbClr val="FF6600"/>
                </a:solidFill>
              </a:rPr>
              <a:t>future </a:t>
            </a:r>
            <a:r>
              <a:rPr lang="en-US" sz="1800" dirty="0" smtClean="0">
                <a:solidFill>
                  <a:srgbClr val="FF6600"/>
                </a:solidFill>
              </a:rPr>
              <a:t>distributed </a:t>
            </a:r>
            <a:r>
              <a:rPr lang="en-US" sz="1800" dirty="0">
                <a:solidFill>
                  <a:srgbClr val="FF6600"/>
                </a:solidFill>
              </a:rPr>
              <a:t>computing </a:t>
            </a:r>
            <a:r>
              <a:rPr lang="en-US" sz="1800" dirty="0" smtClean="0">
                <a:solidFill>
                  <a:srgbClr val="FF6600"/>
                </a:solidFill>
              </a:rPr>
              <a:t>and </a:t>
            </a:r>
            <a:r>
              <a:rPr lang="en-US" sz="1800" dirty="0">
                <a:solidFill>
                  <a:srgbClr val="FF6600"/>
                </a:solidFill>
              </a:rPr>
              <a:t>IP based networking </a:t>
            </a:r>
            <a:r>
              <a:rPr lang="en-US" sz="1800" dirty="0" smtClean="0">
                <a:solidFill>
                  <a:srgbClr val="FF6600"/>
                </a:solidFill>
              </a:rPr>
              <a:t>capabilities</a:t>
            </a:r>
            <a:endParaRPr lang="en-US" sz="1600" dirty="0">
              <a:solidFill>
                <a:srgbClr val="000099"/>
              </a:solidFill>
            </a:endParaRP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Accesses external RAM via AMBA2 bus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Multiple Instruction Multiple Data (MIMD) architecture which fetches own instructions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Operates thread-level parallelism</a:t>
            </a:r>
          </a:p>
          <a:p>
            <a:r>
              <a:rPr lang="en-US" sz="1800" dirty="0" smtClean="0">
                <a:solidFill>
                  <a:srgbClr val="FF6600"/>
                </a:solidFill>
              </a:rPr>
              <a:t>Java Co-Processor pipeline stages</a:t>
            </a:r>
          </a:p>
          <a:p>
            <a:pPr lvl="1"/>
            <a:r>
              <a:rPr lang="en-US" sz="1400" dirty="0">
                <a:solidFill>
                  <a:srgbClr val="000099"/>
                </a:solidFill>
              </a:rPr>
              <a:t>microcode fetch, </a:t>
            </a:r>
            <a:r>
              <a:rPr lang="en-US" sz="1400" dirty="0" smtClean="0">
                <a:solidFill>
                  <a:srgbClr val="000099"/>
                </a:solidFill>
              </a:rPr>
              <a:t> decode, execute, additional </a:t>
            </a:r>
            <a:r>
              <a:rPr lang="en-US" sz="1400" dirty="0">
                <a:solidFill>
                  <a:srgbClr val="000099"/>
                </a:solidFill>
              </a:rPr>
              <a:t>translation stage </a:t>
            </a:r>
            <a:r>
              <a:rPr lang="en-US" sz="1400" dirty="0" err="1" smtClean="0">
                <a:solidFill>
                  <a:srgbClr val="000099"/>
                </a:solidFill>
              </a:rPr>
              <a:t>bytecode</a:t>
            </a:r>
            <a:r>
              <a:rPr lang="en-US" sz="1400" dirty="0" smtClean="0">
                <a:solidFill>
                  <a:srgbClr val="000099"/>
                </a:solidFill>
              </a:rPr>
              <a:t> fetch</a:t>
            </a:r>
            <a:endParaRPr lang="en-US" sz="1400" dirty="0">
              <a:solidFill>
                <a:srgbClr val="000099"/>
              </a:solidFill>
            </a:endParaRPr>
          </a:p>
          <a:p>
            <a:r>
              <a:rPr lang="en-US" sz="1800" dirty="0" smtClean="0">
                <a:solidFill>
                  <a:srgbClr val="FF6600"/>
                </a:solidFill>
              </a:rPr>
              <a:t>Hardware Exceptions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Stack overflow, null pointer, array out of bounds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Caused by processor overload or corrupt software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Stall processor, hard reset needed</a:t>
            </a:r>
          </a:p>
          <a:p>
            <a:r>
              <a:rPr lang="en-US" sz="1800" dirty="0" smtClean="0">
                <a:solidFill>
                  <a:srgbClr val="FF6600"/>
                </a:solidFill>
              </a:rPr>
              <a:t>Software Exceptions</a:t>
            </a:r>
            <a:endParaRPr lang="en-US" sz="1800" dirty="0">
              <a:solidFill>
                <a:srgbClr val="FF6600"/>
              </a:solidFill>
            </a:endParaRP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Network exceptions, Application-specific exceptions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Caused by poor connectivity or programming errors</a:t>
            </a:r>
            <a:endParaRPr lang="en-US" sz="1400" dirty="0">
              <a:solidFill>
                <a:srgbClr val="FF66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19200"/>
            <a:ext cx="3802400" cy="489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81347" y="6096000"/>
            <a:ext cx="29530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Figure 9: Java Co-Processor IP Core Wrapper</a:t>
            </a:r>
            <a:endParaRPr lang="en-US" sz="1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19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1132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Assessing Performance Tradeoffs in Undersea Distributed Sensor Networks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800" dirty="0"/>
              <a:t>Thomas A. </a:t>
            </a:r>
            <a:r>
              <a:rPr lang="en-US" sz="800" dirty="0" err="1"/>
              <a:t>Wettergren</a:t>
            </a:r>
            <a:r>
              <a:rPr lang="en-US" sz="800" dirty="0"/>
              <a:t>, Russell Costa, John G. </a:t>
            </a:r>
            <a:r>
              <a:rPr lang="en-US" sz="800" dirty="0" err="1"/>
              <a:t>Baylog</a:t>
            </a:r>
            <a:r>
              <a:rPr lang="en-US" sz="800" dirty="0"/>
              <a:t>, and </a:t>
            </a:r>
            <a:r>
              <a:rPr lang="en-US" sz="800" dirty="0" err="1"/>
              <a:t>Sandie</a:t>
            </a:r>
            <a:r>
              <a:rPr lang="en-US" sz="800" dirty="0"/>
              <a:t> P. </a:t>
            </a:r>
            <a:r>
              <a:rPr lang="en-US" sz="800" dirty="0" err="1" smtClean="0"/>
              <a:t>Grage</a:t>
            </a:r>
            <a:endParaRPr lang="en-US" sz="800" dirty="0" smtClean="0"/>
          </a:p>
          <a:p>
            <a:r>
              <a:rPr lang="en-US" sz="800" dirty="0" smtClean="0"/>
              <a:t>Naval Undersea Warfare Center</a:t>
            </a:r>
          </a:p>
          <a:p>
            <a:r>
              <a:rPr lang="en-US" sz="800" dirty="0" smtClean="0"/>
              <a:t>Published in </a:t>
            </a:r>
            <a:r>
              <a:rPr lang="en-US" sz="800" i="1" dirty="0" smtClean="0"/>
              <a:t>OCEANS in September 2006</a:t>
            </a:r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19543-6898-4FAC-8E00-3FA2E8578496}" type="slidenum">
              <a:rPr lang="en-US" altLang="en-US" smtClean="0"/>
              <a:pPr>
                <a:defRPr/>
              </a:pPr>
              <a:t>2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438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/>
              <a:t>Distributed Computing Platform</a:t>
            </a:r>
            <a:endParaRPr lang="en-US" sz="3600" b="1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295400"/>
            <a:ext cx="8534400" cy="19050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Agent-Based Middleware with Instance Management for distributed operations</a:t>
            </a:r>
            <a:endParaRPr lang="en-US" sz="1600" dirty="0">
              <a:solidFill>
                <a:srgbClr val="000099"/>
              </a:solidFill>
            </a:endParaRPr>
          </a:p>
          <a:p>
            <a:pPr lvl="1"/>
            <a:r>
              <a:rPr lang="en-US" sz="1400" dirty="0">
                <a:solidFill>
                  <a:srgbClr val="000099"/>
                </a:solidFill>
              </a:rPr>
              <a:t>Code </a:t>
            </a:r>
            <a:r>
              <a:rPr lang="en-US" sz="1400" dirty="0" smtClean="0">
                <a:solidFill>
                  <a:srgbClr val="000099"/>
                </a:solidFill>
              </a:rPr>
              <a:t>migration</a:t>
            </a:r>
            <a:r>
              <a:rPr lang="en-US" sz="1400" dirty="0">
                <a:solidFill>
                  <a:srgbClr val="000099"/>
                </a:solidFill>
              </a:rPr>
              <a:t>, parallel </a:t>
            </a:r>
            <a:r>
              <a:rPr lang="en-US" sz="1400" dirty="0" smtClean="0">
                <a:solidFill>
                  <a:srgbClr val="000099"/>
                </a:solidFill>
              </a:rPr>
              <a:t>behaviors </a:t>
            </a:r>
            <a:r>
              <a:rPr lang="en-US" sz="1400" dirty="0">
                <a:solidFill>
                  <a:srgbClr val="000099"/>
                </a:solidFill>
              </a:rPr>
              <a:t>and data distribution services </a:t>
            </a:r>
            <a:r>
              <a:rPr lang="en-US" sz="1400" dirty="0" smtClean="0">
                <a:solidFill>
                  <a:srgbClr val="000099"/>
                </a:solidFill>
              </a:rPr>
              <a:t>supported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Communications use TCP for High-Priority Data and UDP for Low-Priority Data</a:t>
            </a:r>
          </a:p>
          <a:p>
            <a:pPr lvl="1"/>
            <a:r>
              <a:rPr lang="en-US" sz="1400" dirty="0" err="1" smtClean="0">
                <a:solidFill>
                  <a:srgbClr val="000099"/>
                </a:solidFill>
              </a:rPr>
              <a:t>ProGuard</a:t>
            </a:r>
            <a:r>
              <a:rPr lang="en-US" sz="1400" dirty="0" smtClean="0">
                <a:solidFill>
                  <a:srgbClr val="000099"/>
                </a:solidFill>
              </a:rPr>
              <a:t>, open source Java tool, used for shrinking, optimization, and obfuscation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Autonomous recovery from exceptions, expected (e.g. low-power) &amp; unexpected (e.g. Single-Event Effects)</a:t>
            </a:r>
          </a:p>
          <a:p>
            <a:pPr lvl="1"/>
            <a:endParaRPr lang="en-US" sz="1400" dirty="0" smtClean="0">
              <a:solidFill>
                <a:srgbClr val="000099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31320" y="3124200"/>
            <a:ext cx="4236480" cy="2971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FF6600"/>
                </a:solidFill>
              </a:rPr>
              <a:t>Soft Reset Analysis</a:t>
            </a:r>
            <a:endParaRPr lang="en-US" sz="1600" dirty="0" smtClean="0">
              <a:solidFill>
                <a:srgbClr val="000099"/>
              </a:solidFill>
            </a:endParaRP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Topology reconfiguration tested with unexpected connections/disconnections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Memory consumption increased with number of networked nodes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Upon reconfiguration, instance is destroyed and restarted under new conditions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Method calls needed for additional instance increase, leading to higher memory usage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Agent instance information cost of 200KB per node, plus 600KB for original instance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971800"/>
            <a:ext cx="4714875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5800" y="5694229"/>
            <a:ext cx="3828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Figure 10</a:t>
            </a:r>
            <a:r>
              <a:rPr lang="en-US" sz="1000" b="1" dirty="0"/>
              <a:t>: Instance Manager Thread Performing Soft </a:t>
            </a:r>
            <a:r>
              <a:rPr lang="en-US" sz="1000" b="1" dirty="0" smtClean="0"/>
              <a:t>Resets</a:t>
            </a:r>
            <a:endParaRPr lang="en-US" sz="1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20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3058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/>
              <a:t>Configurable Inter-satellite Comm. Module</a:t>
            </a:r>
            <a:endParaRPr lang="en-US" sz="2800" b="1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4114800" y="1295400"/>
            <a:ext cx="4724400" cy="49530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Configurable communications module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Needed due to dynamic mobility and communications channels</a:t>
            </a:r>
          </a:p>
          <a:p>
            <a:pPr lvl="1"/>
            <a:r>
              <a:rPr lang="en-US" sz="1600" dirty="0">
                <a:solidFill>
                  <a:srgbClr val="000099"/>
                </a:solidFill>
              </a:rPr>
              <a:t>Commercial-of-the-shelf (COTS) </a:t>
            </a:r>
            <a:r>
              <a:rPr lang="en-US" sz="1600" dirty="0" smtClean="0">
                <a:solidFill>
                  <a:srgbClr val="000099"/>
                </a:solidFill>
              </a:rPr>
              <a:t>components</a:t>
            </a:r>
          </a:p>
          <a:p>
            <a:pPr lvl="1"/>
            <a:r>
              <a:rPr lang="en-US" sz="1600" dirty="0">
                <a:solidFill>
                  <a:srgbClr val="000099"/>
                </a:solidFill>
              </a:rPr>
              <a:t>Industrial Scientific and Medical (</a:t>
            </a:r>
            <a:r>
              <a:rPr lang="en-US" sz="1600" dirty="0" smtClean="0">
                <a:solidFill>
                  <a:srgbClr val="000099"/>
                </a:solidFill>
              </a:rPr>
              <a:t>ISM) frequencies employed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Software-Defined Radio </a:t>
            </a:r>
            <a:r>
              <a:rPr lang="en-US" sz="1600" dirty="0">
                <a:solidFill>
                  <a:srgbClr val="000099"/>
                </a:solidFill>
              </a:rPr>
              <a:t>(SDR) </a:t>
            </a:r>
            <a:r>
              <a:rPr lang="en-US" sz="1600" dirty="0" smtClean="0">
                <a:solidFill>
                  <a:srgbClr val="000099"/>
                </a:solidFill>
              </a:rPr>
              <a:t>architecture</a:t>
            </a:r>
          </a:p>
          <a:p>
            <a:r>
              <a:rPr lang="en-US" sz="1800" dirty="0" smtClean="0">
                <a:solidFill>
                  <a:srgbClr val="FF6600"/>
                </a:solidFill>
              </a:rPr>
              <a:t>Key Requirements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Adhere to </a:t>
            </a:r>
            <a:r>
              <a:rPr lang="en-US" sz="1600" dirty="0" err="1" smtClean="0">
                <a:solidFill>
                  <a:srgbClr val="000099"/>
                </a:solidFill>
              </a:rPr>
              <a:t>CubeSat</a:t>
            </a:r>
            <a:r>
              <a:rPr lang="en-US" sz="1600" dirty="0" smtClean="0">
                <a:solidFill>
                  <a:srgbClr val="000099"/>
                </a:solidFill>
              </a:rPr>
              <a:t> design specifications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Support </a:t>
            </a:r>
            <a:r>
              <a:rPr lang="en-US" sz="1600" dirty="0">
                <a:solidFill>
                  <a:srgbClr val="000099"/>
                </a:solidFill>
              </a:rPr>
              <a:t>IEEE 802.11 specifications</a:t>
            </a:r>
            <a:endParaRPr lang="en-US" sz="1600" dirty="0" smtClean="0">
              <a:solidFill>
                <a:srgbClr val="000099"/>
              </a:solidFill>
            </a:endParaRP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Provide communications at variable data rates and configurable waveforms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Provide link for ground communications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Provide independent beacon signal generator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Gather localization </a:t>
            </a:r>
            <a:r>
              <a:rPr lang="en-US" sz="1600" dirty="0">
                <a:solidFill>
                  <a:srgbClr val="000099"/>
                </a:solidFill>
              </a:rPr>
              <a:t>information </a:t>
            </a:r>
            <a:r>
              <a:rPr lang="en-US" sz="1600" dirty="0" smtClean="0">
                <a:solidFill>
                  <a:srgbClr val="000099"/>
                </a:solidFill>
              </a:rPr>
              <a:t>for distance </a:t>
            </a:r>
            <a:r>
              <a:rPr lang="en-US" sz="1600" dirty="0">
                <a:solidFill>
                  <a:srgbClr val="000099"/>
                </a:solidFill>
              </a:rPr>
              <a:t>and bearing </a:t>
            </a:r>
            <a:r>
              <a:rPr lang="en-US" sz="1600" dirty="0" smtClean="0">
                <a:solidFill>
                  <a:srgbClr val="000099"/>
                </a:solidFill>
              </a:rPr>
              <a:t>angles</a:t>
            </a:r>
            <a:endParaRPr lang="en-US" sz="1600" dirty="0">
              <a:solidFill>
                <a:srgbClr val="000099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3979781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95400" y="539109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Figure 11: Inter-satellite Communications Module Functional </a:t>
            </a:r>
            <a:r>
              <a:rPr lang="en-US" sz="1000" b="1" dirty="0"/>
              <a:t>Block Diagram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21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9775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/>
              <a:t>Conclusions</a:t>
            </a:r>
            <a:endParaRPr lang="en-US" sz="4000" b="1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304798" y="1295400"/>
            <a:ext cx="8534401" cy="5060950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Space-based wireless sensor networks becoming more practical and advantageous</a:t>
            </a:r>
          </a:p>
          <a:p>
            <a:r>
              <a:rPr lang="en-US" sz="1800" dirty="0" smtClean="0">
                <a:solidFill>
                  <a:srgbClr val="FF6600"/>
                </a:solidFill>
              </a:rPr>
              <a:t>Surrey Space Center research presents design overview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Target LEO missions to monitor space weather phenomena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Flower constellation strategic for satellite networks</a:t>
            </a:r>
          </a:p>
          <a:p>
            <a:pPr lvl="2"/>
            <a:r>
              <a:rPr lang="en-US" sz="1300" dirty="0" smtClean="0">
                <a:solidFill>
                  <a:srgbClr val="FF6600"/>
                </a:solidFill>
              </a:rPr>
              <a:t>All satellites have same orbit, 100-400km between nodes</a:t>
            </a:r>
          </a:p>
          <a:p>
            <a:pPr lvl="2"/>
            <a:r>
              <a:rPr lang="en-US" sz="1300" dirty="0" smtClean="0">
                <a:solidFill>
                  <a:srgbClr val="FF6600"/>
                </a:solidFill>
              </a:rPr>
              <a:t>Drift together along equator, stay in formation without maintenance</a:t>
            </a:r>
            <a:endParaRPr lang="en-US" sz="1300" dirty="0">
              <a:solidFill>
                <a:srgbClr val="FF6600"/>
              </a:solidFill>
            </a:endParaRPr>
          </a:p>
          <a:p>
            <a:pPr lvl="1"/>
            <a:r>
              <a:rPr lang="en-US" sz="1600" dirty="0">
                <a:solidFill>
                  <a:srgbClr val="000099"/>
                </a:solidFill>
              </a:rPr>
              <a:t>Orbital and network issues </a:t>
            </a:r>
            <a:r>
              <a:rPr lang="en-US" sz="1600" dirty="0" smtClean="0">
                <a:solidFill>
                  <a:srgbClr val="000099"/>
                </a:solidFill>
              </a:rPr>
              <a:t>based </a:t>
            </a:r>
            <a:r>
              <a:rPr lang="en-US" sz="1600" dirty="0">
                <a:solidFill>
                  <a:srgbClr val="000099"/>
                </a:solidFill>
              </a:rPr>
              <a:t>on OSI layer stack</a:t>
            </a:r>
          </a:p>
          <a:p>
            <a:pPr lvl="2"/>
            <a:r>
              <a:rPr lang="en-US" sz="1300" dirty="0">
                <a:solidFill>
                  <a:srgbClr val="FF6600"/>
                </a:solidFill>
              </a:rPr>
              <a:t>Vulnerable to radiation in space environment</a:t>
            </a:r>
          </a:p>
          <a:p>
            <a:pPr lvl="2"/>
            <a:r>
              <a:rPr lang="en-US" sz="1300" dirty="0">
                <a:solidFill>
                  <a:srgbClr val="FF6600"/>
                </a:solidFill>
              </a:rPr>
              <a:t>Uses terrestrial IEEE 802.11 wireless standard scaled to space</a:t>
            </a:r>
          </a:p>
          <a:p>
            <a:pPr lvl="2"/>
            <a:r>
              <a:rPr lang="en-US" sz="1300" dirty="0">
                <a:solidFill>
                  <a:srgbClr val="FF6600"/>
                </a:solidFill>
              </a:rPr>
              <a:t>Proactive and reactive topology schemes, capable of reconfiguration</a:t>
            </a:r>
          </a:p>
          <a:p>
            <a:pPr lvl="2"/>
            <a:r>
              <a:rPr lang="en-US" sz="1300" dirty="0">
                <a:solidFill>
                  <a:srgbClr val="FF6600"/>
                </a:solidFill>
              </a:rPr>
              <a:t>Application layer mission- and payload-dependent</a:t>
            </a:r>
            <a:endParaRPr lang="en-US" sz="1300" dirty="0">
              <a:solidFill>
                <a:srgbClr val="000099"/>
              </a:solidFill>
            </a:endParaRPr>
          </a:p>
          <a:p>
            <a:pPr lvl="1"/>
            <a:r>
              <a:rPr lang="en-US" sz="1600" dirty="0">
                <a:solidFill>
                  <a:srgbClr val="000099"/>
                </a:solidFill>
              </a:rPr>
              <a:t>Distributed computing platform employed in </a:t>
            </a:r>
            <a:r>
              <a:rPr lang="en-US" sz="1600" dirty="0" err="1" smtClean="0">
                <a:solidFill>
                  <a:srgbClr val="000099"/>
                </a:solidFill>
              </a:rPr>
              <a:t>SoC</a:t>
            </a:r>
            <a:r>
              <a:rPr lang="en-US" sz="1600" dirty="0" smtClean="0">
                <a:solidFill>
                  <a:srgbClr val="000099"/>
                </a:solidFill>
              </a:rPr>
              <a:t> </a:t>
            </a:r>
            <a:r>
              <a:rPr lang="en-US" sz="1600" dirty="0">
                <a:solidFill>
                  <a:srgbClr val="000099"/>
                </a:solidFill>
              </a:rPr>
              <a:t>design</a:t>
            </a:r>
          </a:p>
          <a:p>
            <a:pPr lvl="2"/>
            <a:r>
              <a:rPr lang="en-US" sz="1300" dirty="0">
                <a:solidFill>
                  <a:srgbClr val="FF6600"/>
                </a:solidFill>
              </a:rPr>
              <a:t>Hardware-accelerated wireless transceiver operates in mobile environment</a:t>
            </a:r>
          </a:p>
          <a:p>
            <a:pPr lvl="2"/>
            <a:r>
              <a:rPr lang="en-US" sz="1300" dirty="0">
                <a:solidFill>
                  <a:srgbClr val="FF6600"/>
                </a:solidFill>
              </a:rPr>
              <a:t>Java Co-Processor for future fault-tolerance capabilities</a:t>
            </a:r>
          </a:p>
          <a:p>
            <a:pPr lvl="1"/>
            <a:r>
              <a:rPr lang="en-US" sz="1600" dirty="0">
                <a:solidFill>
                  <a:srgbClr val="000099"/>
                </a:solidFill>
              </a:rPr>
              <a:t>Agent-based middleware for fault-tolerant networking design</a:t>
            </a:r>
          </a:p>
          <a:p>
            <a:pPr lvl="2"/>
            <a:r>
              <a:rPr lang="en-US" sz="1300" dirty="0">
                <a:solidFill>
                  <a:srgbClr val="FF6600"/>
                </a:solidFill>
              </a:rPr>
              <a:t>Instance management for distributed operation, autonomous exception recovery</a:t>
            </a:r>
            <a:endParaRPr lang="en-US" sz="1300" dirty="0">
              <a:solidFill>
                <a:srgbClr val="000099"/>
              </a:solidFill>
            </a:endParaRPr>
          </a:p>
          <a:p>
            <a:pPr lvl="1"/>
            <a:r>
              <a:rPr lang="en-US" sz="1600" dirty="0">
                <a:solidFill>
                  <a:srgbClr val="000099"/>
                </a:solidFill>
              </a:rPr>
              <a:t>Configurable inter-satellite communications module</a:t>
            </a:r>
          </a:p>
          <a:p>
            <a:pPr lvl="2"/>
            <a:r>
              <a:rPr lang="en-US" sz="1300" dirty="0">
                <a:solidFill>
                  <a:srgbClr val="FF6600"/>
                </a:solidFill>
              </a:rPr>
              <a:t>Needed due to dynamic mobility of communications channels</a:t>
            </a:r>
            <a:endParaRPr lang="en-US" sz="1300" dirty="0">
              <a:solidFill>
                <a:srgbClr val="000099"/>
              </a:solidFill>
            </a:endParaRPr>
          </a:p>
          <a:p>
            <a:pPr lvl="2"/>
            <a:r>
              <a:rPr lang="en-US" sz="1300" dirty="0">
                <a:solidFill>
                  <a:srgbClr val="FF6600"/>
                </a:solidFill>
              </a:rPr>
              <a:t>Meets key requirements for networking and data transmission, low cost and power</a:t>
            </a:r>
          </a:p>
          <a:p>
            <a:pPr marL="594360" lvl="2" indent="0">
              <a:buNone/>
            </a:pPr>
            <a:endParaRPr lang="en-US" sz="1300" dirty="0" smtClean="0">
              <a:solidFill>
                <a:srgbClr val="FF6600"/>
              </a:solidFill>
            </a:endParaRPr>
          </a:p>
        </p:txBody>
      </p:sp>
      <p:pic>
        <p:nvPicPr>
          <p:cNvPr id="8" name="Picture 2" descr="http://www.uk.amsat.org/wp-content/uploads/2012/12/EDSN-CubeSat-Swarm-NA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418" y="1752600"/>
            <a:ext cx="3333182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9800" y="4267200"/>
            <a:ext cx="26997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Figure 12: EDSN </a:t>
            </a:r>
            <a:r>
              <a:rPr lang="en-US" sz="1000" b="1" dirty="0" err="1"/>
              <a:t>CubeSat</a:t>
            </a:r>
            <a:r>
              <a:rPr lang="en-US" sz="1000" b="1" dirty="0"/>
              <a:t> Swarm </a:t>
            </a:r>
            <a:r>
              <a:rPr lang="en-US" sz="1000" b="1" dirty="0" smtClean="0"/>
              <a:t>- </a:t>
            </a:r>
            <a:r>
              <a:rPr lang="en-US" sz="1000" b="1" dirty="0"/>
              <a:t>NASA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22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0250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/>
              <a:t>Further Questions &amp; Research</a:t>
            </a:r>
            <a:endParaRPr lang="en-US" sz="4000" b="1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295400"/>
            <a:ext cx="5398093" cy="28194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Future distributed spacecraft envisioned as autonomous, small-sized, intelligent</a:t>
            </a:r>
          </a:p>
          <a:p>
            <a:r>
              <a:rPr lang="en-US" sz="2000" dirty="0" smtClean="0">
                <a:solidFill>
                  <a:srgbClr val="FF6600"/>
                </a:solidFill>
              </a:rPr>
              <a:t>Concept of satellite space sensor networks can be applied to many missions</a:t>
            </a:r>
          </a:p>
          <a:p>
            <a:pPr lvl="1"/>
            <a:r>
              <a:rPr lang="en-US" sz="1800" dirty="0" smtClean="0">
                <a:solidFill>
                  <a:srgbClr val="000099"/>
                </a:solidFill>
              </a:rPr>
              <a:t>Realizing co-orbiting assistants</a:t>
            </a:r>
          </a:p>
          <a:p>
            <a:pPr lvl="1"/>
            <a:r>
              <a:rPr lang="en-US" sz="1800" dirty="0" smtClean="0">
                <a:solidFill>
                  <a:srgbClr val="000099"/>
                </a:solidFill>
              </a:rPr>
              <a:t>Continuous Earth coverage for remote sensing</a:t>
            </a:r>
          </a:p>
          <a:p>
            <a:pPr lvl="1"/>
            <a:r>
              <a:rPr lang="en-US" sz="1800" dirty="0" smtClean="0">
                <a:solidFill>
                  <a:srgbClr val="000099"/>
                </a:solidFill>
              </a:rPr>
              <a:t>Low-cost LEO communications</a:t>
            </a:r>
          </a:p>
          <a:p>
            <a:pPr lvl="1"/>
            <a:r>
              <a:rPr lang="en-US" sz="1800" dirty="0" smtClean="0">
                <a:solidFill>
                  <a:srgbClr val="000099"/>
                </a:solidFill>
              </a:rPr>
              <a:t>Continuous communications for remote low-powered surface vehicles</a:t>
            </a:r>
          </a:p>
        </p:txBody>
      </p:sp>
      <p:pic>
        <p:nvPicPr>
          <p:cNvPr id="3074" name="Picture 2" descr="Photos of Cubesat Deployment From The International Space Station | SpaceRef - Your Space Reference | Cubesats in Space | Scoop.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00200"/>
            <a:ext cx="331728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4038600"/>
            <a:ext cx="8534400" cy="2133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FF6600"/>
                </a:solidFill>
              </a:rPr>
              <a:t>F</a:t>
            </a:r>
            <a:r>
              <a:rPr lang="en-US" sz="2000" dirty="0" smtClean="0">
                <a:solidFill>
                  <a:srgbClr val="FF6600"/>
                </a:solidFill>
              </a:rPr>
              <a:t>uture Research Topics</a:t>
            </a:r>
          </a:p>
          <a:p>
            <a:pPr lvl="1"/>
            <a:r>
              <a:rPr lang="en-US" sz="1800" dirty="0" smtClean="0">
                <a:solidFill>
                  <a:srgbClr val="000099"/>
                </a:solidFill>
              </a:rPr>
              <a:t>Flower constellation scale to various small satellite platforms and sizes</a:t>
            </a:r>
          </a:p>
          <a:p>
            <a:pPr lvl="1"/>
            <a:r>
              <a:rPr lang="en-US" sz="1800" dirty="0" smtClean="0">
                <a:solidFill>
                  <a:srgbClr val="000099"/>
                </a:solidFill>
              </a:rPr>
              <a:t>Alternative small satellite constellation scenarios</a:t>
            </a:r>
          </a:p>
          <a:p>
            <a:pPr lvl="1"/>
            <a:r>
              <a:rPr lang="en-US" sz="1800" dirty="0" smtClean="0">
                <a:solidFill>
                  <a:srgbClr val="000099"/>
                </a:solidFill>
              </a:rPr>
              <a:t>Terrestrial network communication issues adapting to space environment</a:t>
            </a:r>
          </a:p>
          <a:p>
            <a:pPr lvl="1"/>
            <a:r>
              <a:rPr lang="en-US" sz="1800" dirty="0" smtClean="0">
                <a:solidFill>
                  <a:srgbClr val="000099"/>
                </a:solidFill>
              </a:rPr>
              <a:t>Topology </a:t>
            </a:r>
            <a:r>
              <a:rPr lang="en-US" sz="1800" dirty="0" err="1" smtClean="0">
                <a:solidFill>
                  <a:srgbClr val="000099"/>
                </a:solidFill>
              </a:rPr>
              <a:t>reconfig</a:t>
            </a:r>
            <a:r>
              <a:rPr lang="en-US" sz="1800" dirty="0" smtClean="0">
                <a:solidFill>
                  <a:srgbClr val="000099"/>
                </a:solidFill>
              </a:rPr>
              <a:t>. overhead for various constellation and networking scenarios</a:t>
            </a:r>
          </a:p>
          <a:p>
            <a:pPr lvl="1"/>
            <a:r>
              <a:rPr lang="en-US" sz="1800" dirty="0" smtClean="0">
                <a:solidFill>
                  <a:srgbClr val="000099"/>
                </a:solidFill>
              </a:rPr>
              <a:t>Inter-satellite comm. tradeoffs between low-cost, low-power vs. performance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96119" y="4020979"/>
            <a:ext cx="33954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Figure 13: </a:t>
            </a:r>
            <a:r>
              <a:rPr lang="en-US" sz="1000" b="1" dirty="0" err="1" smtClean="0"/>
              <a:t>Cubesat</a:t>
            </a:r>
            <a:r>
              <a:rPr lang="en-US" sz="1000" b="1" dirty="0" smtClean="0"/>
              <a:t> </a:t>
            </a:r>
            <a:r>
              <a:rPr lang="en-US" sz="1000" b="1" dirty="0"/>
              <a:t>Deployment From </a:t>
            </a:r>
            <a:r>
              <a:rPr lang="en-US" sz="1000" b="1" dirty="0" smtClean="0"/>
              <a:t>ISS </a:t>
            </a:r>
            <a:r>
              <a:rPr lang="en-US" sz="1000" b="1" dirty="0"/>
              <a:t>- </a:t>
            </a:r>
            <a:r>
              <a:rPr lang="en-US" sz="1000" b="1" dirty="0" err="1"/>
              <a:t>SpaceRef</a:t>
            </a:r>
            <a:endParaRPr lang="en-US" sz="1050" b="1" dirty="0">
              <a:solidFill>
                <a:srgbClr val="FF66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23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801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1400" b="1" dirty="0"/>
              <a:t>ESPACENET: A Framework of Evolvable and Reconfigurable Sensor</a:t>
            </a:r>
            <a:br>
              <a:rPr lang="en-US" sz="1400" b="1" dirty="0"/>
            </a:br>
            <a:r>
              <a:rPr lang="en-US" sz="1400" b="1" dirty="0"/>
              <a:t>Networks for Aerospace–Based Monitoring and Diagnostics</a:t>
            </a:r>
            <a:endParaRPr lang="en-US" sz="1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29200"/>
            <a:ext cx="7315200" cy="762000"/>
          </a:xfrm>
        </p:spPr>
        <p:txBody>
          <a:bodyPr>
            <a:normAutofit lnSpcReduction="10000"/>
          </a:bodyPr>
          <a:lstStyle/>
          <a:p>
            <a:r>
              <a:rPr lang="en-US" sz="1200" dirty="0"/>
              <a:t>Proceedings of the First NASA/ESA Conference on Adaptive Hardware and Systems (AHS'06</a:t>
            </a:r>
            <a:r>
              <a:rPr lang="en-US" sz="1200" dirty="0" smtClean="0"/>
              <a:t>)</a:t>
            </a:r>
          </a:p>
          <a:p>
            <a:r>
              <a:rPr lang="en-US" sz="1200" dirty="0" err="1" smtClean="0"/>
              <a:t>T.Arslan</a:t>
            </a:r>
            <a:r>
              <a:rPr lang="en-US" sz="1200" dirty="0" smtClean="0"/>
              <a:t>, </a:t>
            </a:r>
            <a:r>
              <a:rPr lang="en-US" sz="1200" dirty="0" err="1" smtClean="0"/>
              <a:t>N.Haridas</a:t>
            </a:r>
            <a:r>
              <a:rPr lang="en-US" sz="1200" dirty="0" smtClean="0"/>
              <a:t>, </a:t>
            </a:r>
            <a:r>
              <a:rPr lang="en-US" sz="1200" dirty="0" err="1" smtClean="0"/>
              <a:t>E.Yang</a:t>
            </a:r>
            <a:r>
              <a:rPr lang="en-US" sz="1200" dirty="0" smtClean="0"/>
              <a:t>, </a:t>
            </a:r>
            <a:r>
              <a:rPr lang="en-US" sz="1200" dirty="0" err="1" smtClean="0"/>
              <a:t>A.T.Erdogan</a:t>
            </a:r>
            <a:r>
              <a:rPr lang="en-US" sz="1200" dirty="0" smtClean="0"/>
              <a:t>, </a:t>
            </a:r>
            <a:r>
              <a:rPr lang="en-US" sz="1200" dirty="0" err="1" smtClean="0"/>
              <a:t>N.Barton</a:t>
            </a:r>
            <a:r>
              <a:rPr lang="en-US" sz="1200" dirty="0" smtClean="0"/>
              <a:t>, </a:t>
            </a:r>
            <a:r>
              <a:rPr lang="en-US" sz="1200" dirty="0" err="1" smtClean="0"/>
              <a:t>A.J.Walton</a:t>
            </a:r>
            <a:r>
              <a:rPr lang="en-US" sz="1200" dirty="0" smtClean="0"/>
              <a:t>, </a:t>
            </a:r>
            <a:r>
              <a:rPr lang="en-US" sz="1200" dirty="0" err="1" smtClean="0"/>
              <a:t>J.S.Thompson</a:t>
            </a:r>
            <a:r>
              <a:rPr lang="en-US" sz="1200" dirty="0" smtClean="0"/>
              <a:t>,</a:t>
            </a:r>
            <a:endParaRPr lang="en-US" sz="1200" dirty="0"/>
          </a:p>
          <a:p>
            <a:r>
              <a:rPr lang="en-US" sz="1200" dirty="0" err="1" smtClean="0"/>
              <a:t>A.Stoica</a:t>
            </a:r>
            <a:r>
              <a:rPr lang="en-US" sz="1200" dirty="0" smtClean="0"/>
              <a:t>, </a:t>
            </a:r>
            <a:r>
              <a:rPr lang="en-US" sz="1200" dirty="0" err="1" smtClean="0"/>
              <a:t>T.Vladimirova</a:t>
            </a:r>
            <a:r>
              <a:rPr lang="en-US" sz="1200" dirty="0" smtClean="0"/>
              <a:t>, </a:t>
            </a:r>
            <a:r>
              <a:rPr lang="en-US" sz="1200" dirty="0"/>
              <a:t>K.D. </a:t>
            </a:r>
            <a:r>
              <a:rPr lang="en-US" sz="1200" dirty="0" smtClean="0"/>
              <a:t>McDonald-Maier, </a:t>
            </a:r>
            <a:r>
              <a:rPr lang="en-US" sz="1200" dirty="0"/>
              <a:t>W.G.J. </a:t>
            </a:r>
            <a:r>
              <a:rPr lang="en-US" sz="1200" dirty="0" smtClean="0"/>
              <a:t>Howells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19543-6898-4FAC-8E00-3FA2E8578496}" type="slidenum">
              <a:rPr lang="en-US" altLang="en-US" smtClean="0"/>
              <a:pPr>
                <a:defRPr/>
              </a:pPr>
              <a:t>24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021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876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ESPACENET is a proposed framework for a satellite constellation 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 Aspires to be flexible and intelligent, viable alternative to larger spacecraft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Motivations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Cost- many smaller satellites vs. a single large spacecraft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Flexibility- multiple coordinated nodes can react and adapt to changing missions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3076" name="Picture 4" descr="http://pmm.nasa.gov/sites/default/files/imageGallery/GPM_Constella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3436894" cy="328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25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7412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Previous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6600"/>
                </a:solidFill>
              </a:rPr>
              <a:t>Pico Beacons at Berkeley</a:t>
            </a:r>
          </a:p>
          <a:p>
            <a:pPr lvl="1"/>
            <a:r>
              <a:rPr lang="en-US" dirty="0">
                <a:solidFill>
                  <a:srgbClr val="000099"/>
                </a:solidFill>
              </a:rPr>
              <a:t>Low power wireless transceivers</a:t>
            </a:r>
          </a:p>
          <a:p>
            <a:pPr lvl="1"/>
            <a:r>
              <a:rPr lang="en-US" dirty="0">
                <a:solidFill>
                  <a:srgbClr val="000099"/>
                </a:solidFill>
              </a:rPr>
              <a:t>Can be organized into small </a:t>
            </a:r>
            <a:r>
              <a:rPr lang="en-US" dirty="0" smtClean="0">
                <a:solidFill>
                  <a:srgbClr val="000099"/>
                </a:solidFill>
              </a:rPr>
              <a:t>networks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CubeSat platform developed by Stanford and California Polytech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Standardized small satellite platform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Hardware and software platform readily</a:t>
            </a:r>
          </a:p>
          <a:p>
            <a:pPr marL="274320" lvl="1" indent="0">
              <a:buNone/>
            </a:pPr>
            <a:r>
              <a:rPr lang="en-US" dirty="0" smtClean="0">
                <a:solidFill>
                  <a:srgbClr val="000099"/>
                </a:solidFill>
              </a:rPr>
              <a:t>   integrated with user instruments/payload</a:t>
            </a:r>
          </a:p>
          <a:p>
            <a:pPr lvl="1"/>
            <a:endParaRPr lang="en-US" dirty="0"/>
          </a:p>
        </p:txBody>
      </p:sp>
      <p:pic>
        <p:nvPicPr>
          <p:cNvPr id="4098" name="Picture 2" descr="http://2.bp.blogspot.com/-UZl-vp7xXmU/TyR9DPOciVI/AAAAAAAAflI/JDHoKaXpJg0/s640/cube-sat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57600"/>
            <a:ext cx="1714500" cy="227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26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6933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 Parts of the ESPACENET Framework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6600"/>
                </a:solidFill>
              </a:rPr>
              <a:t>Network Architecture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How nodes are connected and communicate with each other and outside the network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Hardware Architecture 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“guts” of the satellites, sensors and processing elements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Evolvable multi-objective algorithm controlling the network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Algorithms for optimizing the network and</a:t>
            </a:r>
          </a:p>
          <a:p>
            <a:pPr marL="274320" lvl="1" indent="0">
              <a:buNone/>
            </a:pP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 smtClean="0">
                <a:solidFill>
                  <a:srgbClr val="000099"/>
                </a:solidFill>
              </a:rPr>
              <a:t>   adapting to changing mission parameters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6" name="Puzzle4"/>
          <p:cNvSpPr>
            <a:spLocks noEditPoints="1" noChangeArrowheads="1"/>
          </p:cNvSpPr>
          <p:nvPr/>
        </p:nvSpPr>
        <p:spPr bwMode="auto">
          <a:xfrm>
            <a:off x="6573634" y="4757318"/>
            <a:ext cx="957834" cy="1423422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D8EBB3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Puzzle1"/>
          <p:cNvSpPr>
            <a:spLocks noEditPoints="1" noChangeArrowheads="1"/>
          </p:cNvSpPr>
          <p:nvPr/>
        </p:nvSpPr>
        <p:spPr bwMode="auto">
          <a:xfrm>
            <a:off x="6248400" y="4263028"/>
            <a:ext cx="1608302" cy="848563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CCCC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Puzzle3"/>
          <p:cNvSpPr>
            <a:spLocks noEditPoints="1" noChangeArrowheads="1"/>
          </p:cNvSpPr>
          <p:nvPr/>
        </p:nvSpPr>
        <p:spPr bwMode="auto">
          <a:xfrm>
            <a:off x="7467600" y="3889208"/>
            <a:ext cx="995361" cy="1222383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BE7D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27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2338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build="p"/>
      <p:bldP spid="6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Architecture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50292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3 level hierarchy 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Pico satellites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Limited to 1kg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Carry sensors and instruments for the mission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Coordinate with the mother satellite to accomplish mission goals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Micro satellites (Mother Satellites)</a:t>
            </a:r>
          </a:p>
          <a:p>
            <a:pPr lvl="2"/>
            <a:r>
              <a:rPr lang="en-US" dirty="0" smtClean="0">
                <a:solidFill>
                  <a:srgbClr val="FF6600"/>
                </a:solidFill>
              </a:rPr>
              <a:t>Higher performance</a:t>
            </a:r>
          </a:p>
          <a:p>
            <a:pPr lvl="2"/>
            <a:r>
              <a:rPr lang="en-US" dirty="0" smtClean="0">
                <a:solidFill>
                  <a:srgbClr val="FF6600"/>
                </a:solidFill>
              </a:rPr>
              <a:t>Coordinate actions of the </a:t>
            </a:r>
            <a:r>
              <a:rPr lang="en-US" dirty="0" err="1" smtClean="0">
                <a:solidFill>
                  <a:srgbClr val="FF6600"/>
                </a:solidFill>
              </a:rPr>
              <a:t>pico</a:t>
            </a:r>
            <a:r>
              <a:rPr lang="en-US" dirty="0" smtClean="0">
                <a:solidFill>
                  <a:srgbClr val="FF6600"/>
                </a:solidFill>
              </a:rPr>
              <a:t> satellites in its sub-orbit </a:t>
            </a:r>
          </a:p>
          <a:p>
            <a:pPr lvl="2"/>
            <a:r>
              <a:rPr lang="en-US" dirty="0" smtClean="0">
                <a:solidFill>
                  <a:srgbClr val="FF6600"/>
                </a:solidFill>
              </a:rPr>
              <a:t>Process and relay received sensor data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Ground Relay Satellites</a:t>
            </a:r>
          </a:p>
          <a:p>
            <a:pPr lvl="2"/>
            <a:r>
              <a:rPr lang="en-US" dirty="0" smtClean="0">
                <a:solidFill>
                  <a:srgbClr val="FF6600"/>
                </a:solidFill>
              </a:rPr>
              <a:t>Reconfigured mother satellite</a:t>
            </a:r>
          </a:p>
          <a:p>
            <a:pPr lvl="2"/>
            <a:r>
              <a:rPr lang="en-US" dirty="0" smtClean="0">
                <a:solidFill>
                  <a:srgbClr val="FF6600"/>
                </a:solidFill>
              </a:rPr>
              <a:t>Relinquishes control of </a:t>
            </a:r>
            <a:r>
              <a:rPr lang="en-US" dirty="0" err="1" smtClean="0">
                <a:solidFill>
                  <a:srgbClr val="FF6600"/>
                </a:solidFill>
              </a:rPr>
              <a:t>pico</a:t>
            </a:r>
            <a:r>
              <a:rPr lang="en-US" dirty="0" smtClean="0">
                <a:solidFill>
                  <a:srgbClr val="FF6600"/>
                </a:solidFill>
              </a:rPr>
              <a:t> satellites to transmit to the nearest ground station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762000"/>
            <a:ext cx="2484984" cy="540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28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281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Hardware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2999"/>
            <a:ext cx="8305800" cy="5103967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Main goal is to have node level reconfiguration within the network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nodes can </a:t>
            </a:r>
            <a:r>
              <a:rPr lang="en-US" sz="1400" dirty="0">
                <a:solidFill>
                  <a:srgbClr val="000099"/>
                </a:solidFill>
              </a:rPr>
              <a:t>adapt and optimize in response to power consumption, latency</a:t>
            </a:r>
            <a:r>
              <a:rPr lang="en-US" sz="1400" dirty="0" smtClean="0">
                <a:solidFill>
                  <a:srgbClr val="000099"/>
                </a:solidFill>
              </a:rPr>
              <a:t>, sensors, </a:t>
            </a:r>
            <a:r>
              <a:rPr lang="en-US" sz="1400" dirty="0" err="1" smtClean="0">
                <a:solidFill>
                  <a:srgbClr val="000099"/>
                </a:solidFill>
              </a:rPr>
              <a:t>ect</a:t>
            </a:r>
            <a:endParaRPr lang="en-US" sz="1400" dirty="0" smtClean="0">
              <a:solidFill>
                <a:srgbClr val="000099"/>
              </a:solidFill>
            </a:endParaRPr>
          </a:p>
          <a:p>
            <a:r>
              <a:rPr lang="en-US" sz="1800" dirty="0" smtClean="0">
                <a:solidFill>
                  <a:srgbClr val="FF6600"/>
                </a:solidFill>
              </a:rPr>
              <a:t>Pushing for System on Chip design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Higher integration, smaller chip size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Lower power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Reduce latency between subsystems</a:t>
            </a:r>
          </a:p>
          <a:p>
            <a:r>
              <a:rPr lang="en-US" sz="1800" dirty="0" smtClean="0">
                <a:solidFill>
                  <a:srgbClr val="FF6600"/>
                </a:solidFill>
              </a:rPr>
              <a:t>Architecture centers around reconfigurable modules connected via AMBA bus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Filters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FPGA fabric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Communication modules</a:t>
            </a:r>
            <a:endParaRPr lang="en-US" sz="1400" dirty="0">
              <a:solidFill>
                <a:srgbClr val="000099"/>
              </a:solidFill>
            </a:endParaRPr>
          </a:p>
          <a:p>
            <a:r>
              <a:rPr lang="en-US" sz="1800" dirty="0" smtClean="0">
                <a:solidFill>
                  <a:srgbClr val="FF6600"/>
                </a:solidFill>
              </a:rPr>
              <a:t>Overall function determined by payload</a:t>
            </a:r>
          </a:p>
          <a:p>
            <a:pPr marL="274320" lvl="1" indent="0">
              <a:buNone/>
            </a:pPr>
            <a:endParaRPr lang="en-US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30" y="3581400"/>
            <a:ext cx="3986213" cy="2665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29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567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6600"/>
                </a:solidFill>
              </a:rPr>
              <a:t>Large scale distributed networks</a:t>
            </a:r>
          </a:p>
          <a:p>
            <a:pPr lvl="1"/>
            <a:r>
              <a:rPr lang="en-US" sz="2800" dirty="0" smtClean="0">
                <a:solidFill>
                  <a:srgbClr val="000099"/>
                </a:solidFill>
              </a:rPr>
              <a:t>Cost becomes important factor</a:t>
            </a:r>
          </a:p>
          <a:p>
            <a:r>
              <a:rPr lang="en-US" sz="3200" dirty="0" smtClean="0">
                <a:solidFill>
                  <a:srgbClr val="FF6600"/>
                </a:solidFill>
              </a:rPr>
              <a:t>Cheaper sensors prone to false alarms</a:t>
            </a:r>
          </a:p>
          <a:p>
            <a:pPr lvl="1"/>
            <a:r>
              <a:rPr lang="en-US" sz="2800" dirty="0" smtClean="0">
                <a:solidFill>
                  <a:srgbClr val="000099"/>
                </a:solidFill>
              </a:rPr>
              <a:t>Tradeoff between sensitivity and false positives</a:t>
            </a:r>
          </a:p>
          <a:p>
            <a:r>
              <a:rPr lang="en-US" sz="3200" dirty="0" smtClean="0">
                <a:solidFill>
                  <a:srgbClr val="FF6600"/>
                </a:solidFill>
              </a:rPr>
              <a:t>Detection requires data from multiple sensors</a:t>
            </a:r>
          </a:p>
          <a:p>
            <a:pPr lvl="1"/>
            <a:r>
              <a:rPr lang="en-US" sz="2800" dirty="0" smtClean="0">
                <a:solidFill>
                  <a:srgbClr val="000099"/>
                </a:solidFill>
              </a:rPr>
              <a:t>Triangulate data to ensure it comes from same target</a:t>
            </a:r>
          </a:p>
          <a:p>
            <a:pPr lvl="1"/>
            <a:r>
              <a:rPr lang="en-US" sz="2800" dirty="0" smtClean="0">
                <a:solidFill>
                  <a:srgbClr val="000099"/>
                </a:solidFill>
              </a:rPr>
              <a:t>Ensure data is synchronized and readings are current</a:t>
            </a:r>
          </a:p>
          <a:p>
            <a:pPr lvl="1"/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3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756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Evolving Control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3048000"/>
          </a:xfrm>
        </p:spPr>
        <p:txBody>
          <a:bodyPr/>
          <a:lstStyle/>
          <a:p>
            <a:r>
              <a:rPr lang="en-US" dirty="0" smtClean="0">
                <a:solidFill>
                  <a:srgbClr val="FF6600"/>
                </a:solidFill>
              </a:rPr>
              <a:t>Multi-objective evolutionary algorithms (MOEAs) 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System will autonomously optimize the system 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Balanced between sensor, cluster, and overall network optimizations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Criterion include power, reliability, security, </a:t>
            </a:r>
            <a:r>
              <a:rPr lang="en-US" dirty="0" err="1" smtClean="0">
                <a:solidFill>
                  <a:srgbClr val="000099"/>
                </a:solidFill>
              </a:rPr>
              <a:t>ect</a:t>
            </a:r>
            <a:endParaRPr lang="en-US" dirty="0" smtClean="0">
              <a:solidFill>
                <a:srgbClr val="000099"/>
              </a:solidFill>
            </a:endParaRPr>
          </a:p>
          <a:p>
            <a:r>
              <a:rPr lang="en-US" dirty="0" smtClean="0">
                <a:solidFill>
                  <a:srgbClr val="FF6600"/>
                </a:solidFill>
              </a:rPr>
              <a:t>Modeled after process of evolution</a:t>
            </a:r>
            <a:endParaRPr lang="en-US" dirty="0">
              <a:solidFill>
                <a:srgbClr val="FF6600"/>
              </a:solidFill>
            </a:endParaRP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5122" name="Picture 2" descr="http://eodev.sourceforge.net/Evolutionary_algorith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743" y="3733801"/>
            <a:ext cx="3752257" cy="252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30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4263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Conclusions/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477000" cy="4876800"/>
          </a:xfrm>
        </p:spPr>
        <p:txBody>
          <a:bodyPr/>
          <a:lstStyle/>
          <a:p>
            <a:r>
              <a:rPr lang="en-US" dirty="0" smtClean="0">
                <a:solidFill>
                  <a:srgbClr val="FF6600"/>
                </a:solidFill>
              </a:rPr>
              <a:t>Fault tolerance?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Lifetime of a ESPACENET system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Determining Ideal network size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Availability of system outside of Evolutionary algorithms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It is a proposed framework and so case studies of missions using it will be interesting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6147" name="Picture 3" descr="C:\Program Files (x86)\Microsoft Office\MEDIA\CAGCAT10\j028603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95400"/>
            <a:ext cx="1676400" cy="161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31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727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Development of a Satellite Sensor Network for Future Space Missions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29200"/>
            <a:ext cx="7315200" cy="762000"/>
          </a:xfrm>
        </p:spPr>
        <p:txBody>
          <a:bodyPr>
            <a:noAutofit/>
          </a:bodyPr>
          <a:lstStyle/>
          <a:p>
            <a:r>
              <a:rPr lang="en-US" sz="1000" dirty="0" err="1"/>
              <a:t>Vladimirova</a:t>
            </a:r>
            <a:r>
              <a:rPr lang="en-US" sz="1000" dirty="0"/>
              <a:t>, T.; </a:t>
            </a:r>
            <a:r>
              <a:rPr lang="en-US" sz="1000" dirty="0" err="1"/>
              <a:t>Xiaofeng</a:t>
            </a:r>
            <a:r>
              <a:rPr lang="en-US" sz="1000" dirty="0"/>
              <a:t> Wu; Bridges, C.P.; , "Development of a Satellite Sensor Network for Future Space Missions," </a:t>
            </a:r>
            <a:r>
              <a:rPr lang="en-US" sz="1000" i="1" dirty="0"/>
              <a:t>Aerospace Conference, 2008 IEEE</a:t>
            </a:r>
            <a:r>
              <a:rPr lang="en-US" sz="1000" dirty="0"/>
              <a:t> , vol., no., pp.1-10, 1-8 March </a:t>
            </a:r>
            <a:r>
              <a:rPr lang="en-US" sz="1000" dirty="0" smtClean="0"/>
              <a:t>2008</a:t>
            </a:r>
          </a:p>
          <a:p>
            <a:r>
              <a:rPr lang="en-US" sz="1000" dirty="0" smtClean="0"/>
              <a:t>VLSI Design &amp; Embedded Systems research group, Surrey Space Centre, Department of Electronic Engineering, University of Surrey</a:t>
            </a:r>
          </a:p>
          <a:p>
            <a:endParaRPr 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19543-6898-4FAC-8E00-3FA2E8578496}" type="slidenum">
              <a:rPr lang="en-US" altLang="en-US" smtClean="0"/>
              <a:pPr>
                <a:defRPr/>
              </a:pPr>
              <a:t>32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1801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6600"/>
                </a:solidFill>
              </a:rPr>
              <a:t>Principles developed from the  ESPACENET framework are applied at University of Surrey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Development of a robust satellite system with many sensor nodes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Test missions planned</a:t>
            </a:r>
          </a:p>
          <a:p>
            <a:pPr marL="548640" lvl="2">
              <a:spcBef>
                <a:spcPts val="600"/>
              </a:spcBef>
              <a:buClr>
                <a:schemeClr val="accent1"/>
              </a:buClr>
            </a:pPr>
            <a:r>
              <a:rPr lang="en-US" dirty="0" smtClean="0">
                <a:solidFill>
                  <a:srgbClr val="000099"/>
                </a:solidFill>
              </a:rPr>
              <a:t>Aiming to test many new technologies for space networking and distributed computing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Adapts </a:t>
            </a:r>
            <a:r>
              <a:rPr lang="en-US" dirty="0" err="1" smtClean="0">
                <a:solidFill>
                  <a:srgbClr val="FF6600"/>
                </a:solidFill>
              </a:rPr>
              <a:t>CubeSat</a:t>
            </a:r>
            <a:r>
              <a:rPr lang="en-US" dirty="0" smtClean="0">
                <a:solidFill>
                  <a:srgbClr val="FF6600"/>
                </a:solidFill>
              </a:rPr>
              <a:t> as a platform to test a novel </a:t>
            </a:r>
            <a:r>
              <a:rPr lang="en-US" dirty="0" err="1" smtClean="0">
                <a:solidFill>
                  <a:srgbClr val="FF6600"/>
                </a:solidFill>
              </a:rPr>
              <a:t>pico</a:t>
            </a:r>
            <a:r>
              <a:rPr lang="en-US" dirty="0" smtClean="0">
                <a:solidFill>
                  <a:srgbClr val="FF6600"/>
                </a:solidFill>
              </a:rPr>
              <a:t> satellite architecture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33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0116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Space Mission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6600"/>
                </a:solidFill>
              </a:rPr>
              <a:t>Targeting one of two launch opportunities</a:t>
            </a:r>
            <a:endParaRPr lang="en-US" dirty="0">
              <a:solidFill>
                <a:srgbClr val="FF6600"/>
              </a:solidFill>
            </a:endParaRPr>
          </a:p>
          <a:p>
            <a:pPr lvl="1"/>
            <a:r>
              <a:rPr lang="en-US" dirty="0" err="1" smtClean="0">
                <a:solidFill>
                  <a:srgbClr val="000099"/>
                </a:solidFill>
              </a:rPr>
              <a:t>CubeSat</a:t>
            </a:r>
            <a:r>
              <a:rPr lang="en-US" dirty="0" smtClean="0">
                <a:solidFill>
                  <a:srgbClr val="000099"/>
                </a:solidFill>
              </a:rPr>
              <a:t> Program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Surrey Satellite Technology Limited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Undertaken to test technologies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Adapting IEEE 802.11 for inter satellite communication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Distributed computing via 3 satellites</a:t>
            </a:r>
          </a:p>
          <a:p>
            <a:pPr lvl="2"/>
            <a:r>
              <a:rPr lang="en-US" dirty="0" smtClean="0">
                <a:solidFill>
                  <a:srgbClr val="FF6600"/>
                </a:solidFill>
              </a:rPr>
              <a:t>Collaborative image processing</a:t>
            </a:r>
          </a:p>
          <a:p>
            <a:pPr lvl="2"/>
            <a:r>
              <a:rPr lang="en-US" dirty="0" smtClean="0">
                <a:solidFill>
                  <a:srgbClr val="FF6600"/>
                </a:solidFill>
              </a:rPr>
              <a:t>EM measurements</a:t>
            </a:r>
          </a:p>
          <a:p>
            <a:pPr lvl="2"/>
            <a:r>
              <a:rPr lang="en-US" dirty="0" smtClean="0">
                <a:solidFill>
                  <a:srgbClr val="FF6600"/>
                </a:solidFill>
              </a:rPr>
              <a:t>Running MOEA to route signals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Secure processing for nodes/ network</a:t>
            </a:r>
          </a:p>
          <a:p>
            <a:pPr lvl="1"/>
            <a:r>
              <a:rPr lang="en-US" dirty="0" err="1" smtClean="0">
                <a:solidFill>
                  <a:srgbClr val="000099"/>
                </a:solidFill>
              </a:rPr>
              <a:t>SoC</a:t>
            </a:r>
            <a:r>
              <a:rPr lang="en-US" dirty="0" smtClean="0">
                <a:solidFill>
                  <a:srgbClr val="000099"/>
                </a:solidFill>
              </a:rPr>
              <a:t> design with FPGA implemented controller</a:t>
            </a:r>
          </a:p>
          <a:p>
            <a:endParaRPr lang="en-US" dirty="0"/>
          </a:p>
        </p:txBody>
      </p:sp>
      <p:pic>
        <p:nvPicPr>
          <p:cNvPr id="2051" name="Picture 3" descr="C:\Program Files (x86)\Microsoft Office\MEDIA\CAGCAT10\j021508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505200"/>
            <a:ext cx="1661311" cy="259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34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152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Pico satellite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3581400"/>
          </a:xfrm>
        </p:spPr>
        <p:txBody>
          <a:bodyPr/>
          <a:lstStyle/>
          <a:p>
            <a:r>
              <a:rPr lang="en-US" dirty="0" smtClean="0">
                <a:solidFill>
                  <a:srgbClr val="FF6600"/>
                </a:solidFill>
              </a:rPr>
              <a:t>System is designed as a payload to a </a:t>
            </a:r>
            <a:r>
              <a:rPr lang="en-US" dirty="0" err="1" smtClean="0">
                <a:solidFill>
                  <a:srgbClr val="FF6600"/>
                </a:solidFill>
              </a:rPr>
              <a:t>cubesat</a:t>
            </a:r>
            <a:endParaRPr lang="en-US" dirty="0" smtClean="0">
              <a:solidFill>
                <a:srgbClr val="FF6600"/>
              </a:solidFill>
            </a:endParaRP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Compartmentalizing the design increases reliability</a:t>
            </a:r>
            <a:endParaRPr lang="en-US" dirty="0">
              <a:solidFill>
                <a:srgbClr val="000099"/>
              </a:solidFill>
            </a:endParaRPr>
          </a:p>
          <a:p>
            <a:r>
              <a:rPr lang="en-US" dirty="0" smtClean="0">
                <a:solidFill>
                  <a:srgbClr val="FF6600"/>
                </a:solidFill>
              </a:rPr>
              <a:t>Main satellite controller is a commercial off the shelf (COTS) MSP430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Leveraging the </a:t>
            </a:r>
            <a:r>
              <a:rPr lang="en-US" dirty="0" err="1" smtClean="0">
                <a:solidFill>
                  <a:srgbClr val="FF6600"/>
                </a:solidFill>
              </a:rPr>
              <a:t>CubeSat</a:t>
            </a:r>
            <a:r>
              <a:rPr lang="en-US" dirty="0" smtClean="0">
                <a:solidFill>
                  <a:srgbClr val="FF6600"/>
                </a:solidFill>
              </a:rPr>
              <a:t> kit allows for a focus on </a:t>
            </a:r>
            <a:r>
              <a:rPr lang="en-US" dirty="0" err="1" smtClean="0">
                <a:solidFill>
                  <a:srgbClr val="FF6600"/>
                </a:solidFill>
              </a:rPr>
              <a:t>pico</a:t>
            </a:r>
            <a:r>
              <a:rPr lang="en-US" dirty="0" smtClean="0">
                <a:solidFill>
                  <a:srgbClr val="FF6600"/>
                </a:solidFill>
              </a:rPr>
              <a:t> satellite design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3810000"/>
            <a:ext cx="462915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20644" y="5715000"/>
            <a:ext cx="557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CubeSat</a:t>
            </a:r>
            <a:r>
              <a:rPr lang="en-US" dirty="0" smtClean="0"/>
              <a:t> development kit and </a:t>
            </a:r>
            <a:r>
              <a:rPr lang="en-US" dirty="0" err="1" smtClean="0"/>
              <a:t>pico</a:t>
            </a:r>
            <a:r>
              <a:rPr lang="en-US" dirty="0" smtClean="0"/>
              <a:t> satellite prototype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35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8214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Pico Satellite Payload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72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Includes 3 hardware modules</a:t>
            </a:r>
          </a:p>
          <a:p>
            <a:pPr lvl="1"/>
            <a:r>
              <a:rPr lang="en-US" dirty="0">
                <a:solidFill>
                  <a:srgbClr val="000099"/>
                </a:solidFill>
              </a:rPr>
              <a:t>Camera System</a:t>
            </a:r>
          </a:p>
          <a:p>
            <a:pPr lvl="1"/>
            <a:r>
              <a:rPr lang="en-US" dirty="0">
                <a:solidFill>
                  <a:srgbClr val="000099"/>
                </a:solidFill>
              </a:rPr>
              <a:t>MEMS Antenna &amp; GPS system</a:t>
            </a:r>
          </a:p>
          <a:p>
            <a:pPr lvl="1"/>
            <a:r>
              <a:rPr lang="en-US" dirty="0">
                <a:solidFill>
                  <a:srgbClr val="000099"/>
                </a:solidFill>
              </a:rPr>
              <a:t>LEON3-based FPGA </a:t>
            </a:r>
            <a:r>
              <a:rPr lang="en-US" dirty="0" smtClean="0">
                <a:solidFill>
                  <a:srgbClr val="000099"/>
                </a:solidFill>
              </a:rPr>
              <a:t>System </a:t>
            </a:r>
          </a:p>
          <a:p>
            <a:pPr lvl="2"/>
            <a:r>
              <a:rPr lang="en-US" dirty="0" smtClean="0">
                <a:solidFill>
                  <a:srgbClr val="FF6600"/>
                </a:solidFill>
              </a:rPr>
              <a:t>Image compression cores</a:t>
            </a:r>
          </a:p>
          <a:p>
            <a:pPr lvl="2"/>
            <a:r>
              <a:rPr lang="en-US" dirty="0" smtClean="0">
                <a:solidFill>
                  <a:srgbClr val="FF6600"/>
                </a:solidFill>
              </a:rPr>
              <a:t>Wireless MAC/PHY</a:t>
            </a:r>
          </a:p>
          <a:p>
            <a:pPr lvl="2"/>
            <a:r>
              <a:rPr lang="en-US" dirty="0" smtClean="0">
                <a:solidFill>
                  <a:srgbClr val="FF6600"/>
                </a:solidFill>
              </a:rPr>
              <a:t>Image encryption</a:t>
            </a:r>
            <a:endParaRPr lang="en-US" dirty="0">
              <a:solidFill>
                <a:srgbClr val="FF6600"/>
              </a:solidFill>
            </a:endParaRPr>
          </a:p>
          <a:p>
            <a:r>
              <a:rPr lang="en-US" dirty="0" smtClean="0">
                <a:solidFill>
                  <a:srgbClr val="FF6600"/>
                </a:solidFill>
              </a:rPr>
              <a:t>Payload Computer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LEON3 Processor- SPARC V8 RISC architecture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Allows for algorithmic optimizations</a:t>
            </a:r>
          </a:p>
          <a:p>
            <a:pPr lvl="2"/>
            <a:r>
              <a:rPr lang="en-US" dirty="0" smtClean="0">
                <a:solidFill>
                  <a:srgbClr val="FF6600"/>
                </a:solidFill>
              </a:rPr>
              <a:t>MULT/DIV results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9194" y="2286000"/>
            <a:ext cx="399189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36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768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Satellite Sensor Network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600200"/>
            <a:ext cx="8446169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Inter-satellite Links</a:t>
            </a:r>
          </a:p>
          <a:p>
            <a:pPr lvl="1"/>
            <a:r>
              <a:rPr lang="en-US" sz="2400" dirty="0" smtClean="0">
                <a:solidFill>
                  <a:srgbClr val="000099"/>
                </a:solidFill>
              </a:rPr>
              <a:t>Based on IEEE 802.11 </a:t>
            </a:r>
            <a:br>
              <a:rPr lang="en-US" sz="2400" dirty="0" smtClean="0">
                <a:solidFill>
                  <a:srgbClr val="000099"/>
                </a:solidFill>
              </a:rPr>
            </a:br>
            <a:r>
              <a:rPr lang="en-US" sz="2400" dirty="0" smtClean="0">
                <a:solidFill>
                  <a:srgbClr val="000099"/>
                </a:solidFill>
              </a:rPr>
              <a:t>standard</a:t>
            </a:r>
          </a:p>
          <a:p>
            <a:pPr lvl="2"/>
            <a:r>
              <a:rPr lang="en-US" sz="2400" dirty="0" smtClean="0">
                <a:solidFill>
                  <a:srgbClr val="FF6600"/>
                </a:solidFill>
              </a:rPr>
              <a:t>Modified for range of more </a:t>
            </a:r>
            <a:br>
              <a:rPr lang="en-US" sz="2400" dirty="0" smtClean="0">
                <a:solidFill>
                  <a:srgbClr val="FF6600"/>
                </a:solidFill>
              </a:rPr>
            </a:br>
            <a:r>
              <a:rPr lang="en-US" sz="2400" dirty="0" smtClean="0">
                <a:solidFill>
                  <a:srgbClr val="FF6600"/>
                </a:solidFill>
              </a:rPr>
              <a:t>than 1 kilometer</a:t>
            </a:r>
          </a:p>
          <a:p>
            <a:pPr lvl="1"/>
            <a:r>
              <a:rPr lang="en-US" sz="2400" dirty="0" smtClean="0">
                <a:solidFill>
                  <a:srgbClr val="000099"/>
                </a:solidFill>
              </a:rPr>
              <a:t>Need to modify timing in </a:t>
            </a:r>
            <a:br>
              <a:rPr lang="en-US" sz="2400" dirty="0" smtClean="0">
                <a:solidFill>
                  <a:srgbClr val="000099"/>
                </a:solidFill>
              </a:rPr>
            </a:br>
            <a:r>
              <a:rPr lang="en-US" sz="2400" dirty="0" smtClean="0">
                <a:solidFill>
                  <a:srgbClr val="000099"/>
                </a:solidFill>
              </a:rPr>
              <a:t>order make system work</a:t>
            </a:r>
          </a:p>
          <a:p>
            <a:pPr lvl="2"/>
            <a:r>
              <a:rPr lang="en-US" sz="2400" dirty="0" smtClean="0">
                <a:solidFill>
                  <a:srgbClr val="FF6600"/>
                </a:solidFill>
              </a:rPr>
              <a:t>Current timing constraints are for 300 meter maximum</a:t>
            </a:r>
          </a:p>
          <a:p>
            <a:pPr lvl="2"/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37049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Courier New" pitchFamily="49" charset="0"/>
                <a:cs typeface="Courier New" pitchFamily="49" charset="0"/>
              </a:rPr>
              <a:t>SIFS = </a:t>
            </a:r>
            <a:r>
              <a:rPr lang="en-US" sz="1400" i="1" dirty="0" err="1">
                <a:latin typeface="Courier New" pitchFamily="49" charset="0"/>
                <a:cs typeface="Courier New" pitchFamily="49" charset="0"/>
              </a:rPr>
              <a:t>RxRFDelay</a:t>
            </a:r>
            <a:r>
              <a:rPr lang="en-US" sz="1400" i="1" dirty="0">
                <a:latin typeface="Courier New" pitchFamily="49" charset="0"/>
                <a:cs typeface="Courier New" pitchFamily="49" charset="0"/>
              </a:rPr>
              <a:t> + </a:t>
            </a:r>
            <a:r>
              <a:rPr lang="en-US" sz="1400" i="1" dirty="0" err="1">
                <a:latin typeface="Courier New" pitchFamily="49" charset="0"/>
                <a:cs typeface="Courier New" pitchFamily="49" charset="0"/>
              </a:rPr>
              <a:t>RxPLCPDelay</a:t>
            </a:r>
            <a:r>
              <a:rPr lang="en-US" sz="1400" i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i="1" dirty="0" smtClean="0">
                <a:latin typeface="Courier New" pitchFamily="49" charset="0"/>
                <a:cs typeface="Courier New" pitchFamily="49" charset="0"/>
              </a:rPr>
              <a:t>+ </a:t>
            </a:r>
            <a:r>
              <a:rPr lang="en-US" sz="1400" i="1" dirty="0" err="1" smtClean="0">
                <a:latin typeface="Courier New" pitchFamily="49" charset="0"/>
                <a:cs typeface="Courier New" pitchFamily="49" charset="0"/>
              </a:rPr>
              <a:t>MacProcessingDelay</a:t>
            </a:r>
            <a:r>
              <a:rPr lang="en-US" sz="1400" i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i="1" dirty="0">
                <a:latin typeface="Courier New" pitchFamily="49" charset="0"/>
                <a:cs typeface="Courier New" pitchFamily="49" charset="0"/>
              </a:rPr>
              <a:t>+ </a:t>
            </a:r>
            <a:r>
              <a:rPr lang="en-US" sz="1400" i="1" dirty="0" err="1" smtClean="0">
                <a:latin typeface="Courier New" pitchFamily="49" charset="0"/>
                <a:cs typeface="Courier New" pitchFamily="49" charset="0"/>
              </a:rPr>
              <a:t>RxTxTurnaroundTime</a:t>
            </a:r>
            <a:endParaRPr lang="en-US" sz="1400" i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i="1" dirty="0" err="1">
                <a:latin typeface="Courier New" pitchFamily="49" charset="0"/>
                <a:cs typeface="Courier New" pitchFamily="49" charset="0"/>
              </a:rPr>
              <a:t>SlotTime</a:t>
            </a:r>
            <a:r>
              <a:rPr lang="en-US" sz="1400" i="1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i="1" dirty="0" err="1">
                <a:latin typeface="Courier New" pitchFamily="49" charset="0"/>
                <a:cs typeface="Courier New" pitchFamily="49" charset="0"/>
              </a:rPr>
              <a:t>CCATime</a:t>
            </a:r>
            <a:r>
              <a:rPr lang="en-US" sz="1400" i="1" dirty="0">
                <a:latin typeface="Courier New" pitchFamily="49" charset="0"/>
                <a:cs typeface="Courier New" pitchFamily="49" charset="0"/>
              </a:rPr>
              <a:t> + </a:t>
            </a:r>
            <a:r>
              <a:rPr lang="en-US" sz="1400" i="1" dirty="0" err="1">
                <a:latin typeface="Courier New" pitchFamily="49" charset="0"/>
                <a:cs typeface="Courier New" pitchFamily="49" charset="0"/>
              </a:rPr>
              <a:t>TxTxTurnaroundTime</a:t>
            </a:r>
            <a:r>
              <a:rPr lang="en-US" sz="1400" i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i="1" dirty="0" smtClean="0">
                <a:latin typeface="Courier New" pitchFamily="49" charset="0"/>
                <a:cs typeface="Courier New" pitchFamily="49" charset="0"/>
              </a:rPr>
              <a:t>+ </a:t>
            </a:r>
            <a:r>
              <a:rPr lang="en-US" sz="1400" i="1" dirty="0" err="1" smtClean="0">
                <a:latin typeface="Courier New" pitchFamily="49" charset="0"/>
                <a:cs typeface="Courier New" pitchFamily="49" charset="0"/>
              </a:rPr>
              <a:t>AirPropagationTime</a:t>
            </a:r>
            <a:r>
              <a:rPr lang="en-US" sz="1400" i="1" dirty="0" smtClean="0">
                <a:latin typeface="Courier New" pitchFamily="49" charset="0"/>
                <a:cs typeface="Courier New" pitchFamily="49" charset="0"/>
              </a:rPr>
              <a:t> + </a:t>
            </a:r>
            <a:r>
              <a:rPr lang="en-US" sz="1400" i="1" dirty="0" err="1" smtClean="0">
                <a:latin typeface="Courier New" pitchFamily="49" charset="0"/>
                <a:cs typeface="Courier New" pitchFamily="49" charset="0"/>
              </a:rPr>
              <a:t>MacProcessingTime</a:t>
            </a:r>
            <a:endParaRPr lang="en-US" sz="1400" i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i="1" dirty="0">
                <a:latin typeface="Courier New" pitchFamily="49" charset="0"/>
                <a:cs typeface="Courier New" pitchFamily="49" charset="0"/>
              </a:rPr>
              <a:t>DIFS = SIFS + 2 * </a:t>
            </a:r>
            <a:r>
              <a:rPr lang="en-US" sz="1400" i="1" dirty="0" err="1" smtClean="0">
                <a:latin typeface="Courier New" pitchFamily="49" charset="0"/>
                <a:cs typeface="Courier New" pitchFamily="49" charset="0"/>
              </a:rPr>
              <a:t>SlotTime</a:t>
            </a:r>
            <a:endParaRPr lang="en-US" sz="1400" i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i="1" dirty="0" err="1">
                <a:latin typeface="Courier New" pitchFamily="49" charset="0"/>
                <a:cs typeface="Courier New" pitchFamily="49" charset="0"/>
              </a:rPr>
              <a:t>AckTimeout</a:t>
            </a:r>
            <a:r>
              <a:rPr lang="en-US" sz="1400" i="1" dirty="0">
                <a:latin typeface="Courier New" pitchFamily="49" charset="0"/>
                <a:cs typeface="Courier New" pitchFamily="49" charset="0"/>
              </a:rPr>
              <a:t> =</a:t>
            </a:r>
            <a:r>
              <a:rPr lang="en-US" sz="1400" i="1" dirty="0" err="1">
                <a:latin typeface="Courier New" pitchFamily="49" charset="0"/>
                <a:cs typeface="Courier New" pitchFamily="49" charset="0"/>
              </a:rPr>
              <a:t>frameTXtime</a:t>
            </a:r>
            <a:r>
              <a:rPr lang="en-US" sz="1400" i="1" dirty="0">
                <a:latin typeface="Courier New" pitchFamily="49" charset="0"/>
                <a:cs typeface="Courier New" pitchFamily="49" charset="0"/>
              </a:rPr>
              <a:t> + </a:t>
            </a:r>
            <a:r>
              <a:rPr lang="en-US" sz="1400" i="1" dirty="0" err="1">
                <a:latin typeface="Courier New" pitchFamily="49" charset="0"/>
                <a:cs typeface="Courier New" pitchFamily="49" charset="0"/>
              </a:rPr>
              <a:t>AirPropagationTime</a:t>
            </a:r>
            <a:r>
              <a:rPr lang="en-US" sz="1400" i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i="1" dirty="0" smtClean="0">
                <a:latin typeface="Courier New" pitchFamily="49" charset="0"/>
                <a:cs typeface="Courier New" pitchFamily="49" charset="0"/>
              </a:rPr>
              <a:t>+ SIFS </a:t>
            </a:r>
            <a:r>
              <a:rPr lang="en-US" sz="1400" i="1" dirty="0">
                <a:latin typeface="Courier New" pitchFamily="49" charset="0"/>
                <a:cs typeface="Courier New" pitchFamily="49" charset="0"/>
              </a:rPr>
              <a:t>+ </a:t>
            </a:r>
            <a:r>
              <a:rPr lang="en-US" sz="1400" i="1" dirty="0" err="1">
                <a:latin typeface="Courier New" pitchFamily="49" charset="0"/>
                <a:cs typeface="Courier New" pitchFamily="49" charset="0"/>
              </a:rPr>
              <a:t>AckTXtime</a:t>
            </a:r>
            <a:r>
              <a:rPr lang="en-US" sz="1400" i="1" dirty="0">
                <a:latin typeface="Courier New" pitchFamily="49" charset="0"/>
                <a:cs typeface="Courier New" pitchFamily="49" charset="0"/>
              </a:rPr>
              <a:t> + </a:t>
            </a:r>
            <a:r>
              <a:rPr lang="en-US" sz="1400" i="1" dirty="0" err="1" smtClean="0">
                <a:latin typeface="Courier New" pitchFamily="49" charset="0"/>
                <a:cs typeface="Courier New" pitchFamily="49" charset="0"/>
              </a:rPr>
              <a:t>AirPropagationTime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2" t="62220" r="48947" b="14924"/>
          <a:stretch/>
        </p:blipFill>
        <p:spPr bwMode="auto">
          <a:xfrm>
            <a:off x="5181600" y="1905000"/>
            <a:ext cx="3721769" cy="254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37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657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Limited power and </a:t>
            </a:r>
            <a:br>
              <a:rPr lang="en-US" dirty="0" smtClean="0">
                <a:solidFill>
                  <a:srgbClr val="FF6600"/>
                </a:solidFill>
              </a:rPr>
            </a:br>
            <a:r>
              <a:rPr lang="en-US" dirty="0" smtClean="0">
                <a:solidFill>
                  <a:srgbClr val="FF6600"/>
                </a:solidFill>
              </a:rPr>
              <a:t>processing constraints </a:t>
            </a:r>
            <a:br>
              <a:rPr lang="en-US" dirty="0" smtClean="0">
                <a:solidFill>
                  <a:srgbClr val="FF6600"/>
                </a:solidFill>
              </a:rPr>
            </a:br>
            <a:r>
              <a:rPr lang="en-US" dirty="0" smtClean="0">
                <a:solidFill>
                  <a:srgbClr val="FF6600"/>
                </a:solidFill>
              </a:rPr>
              <a:t>keep from having on </a:t>
            </a:r>
            <a:br>
              <a:rPr lang="en-US" dirty="0" smtClean="0">
                <a:solidFill>
                  <a:srgbClr val="FF6600"/>
                </a:solidFill>
              </a:rPr>
            </a:br>
            <a:r>
              <a:rPr lang="en-US" dirty="0" smtClean="0">
                <a:solidFill>
                  <a:srgbClr val="FF6600"/>
                </a:solidFill>
              </a:rPr>
              <a:t>master computation </a:t>
            </a:r>
            <a:br>
              <a:rPr lang="en-US" dirty="0" smtClean="0">
                <a:solidFill>
                  <a:srgbClr val="FF6600"/>
                </a:solidFill>
              </a:rPr>
            </a:br>
            <a:r>
              <a:rPr lang="en-US" dirty="0" smtClean="0">
                <a:solidFill>
                  <a:srgbClr val="FF6600"/>
                </a:solidFill>
              </a:rPr>
              <a:t>satellite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Leverage a middleware </a:t>
            </a:r>
            <a:br>
              <a:rPr lang="en-US" dirty="0" smtClean="0">
                <a:solidFill>
                  <a:srgbClr val="FF6600"/>
                </a:solidFill>
              </a:rPr>
            </a:br>
            <a:r>
              <a:rPr lang="en-US" dirty="0" smtClean="0">
                <a:solidFill>
                  <a:srgbClr val="FF6600"/>
                </a:solidFill>
              </a:rPr>
              <a:t>to manage computing </a:t>
            </a:r>
            <a:br>
              <a:rPr lang="en-US" dirty="0" smtClean="0">
                <a:solidFill>
                  <a:srgbClr val="FF6600"/>
                </a:solidFill>
              </a:rPr>
            </a:br>
            <a:r>
              <a:rPr lang="en-US" dirty="0" smtClean="0">
                <a:solidFill>
                  <a:srgbClr val="FF6600"/>
                </a:solidFill>
              </a:rPr>
              <a:t>and distribute computing </a:t>
            </a:r>
            <a:br>
              <a:rPr lang="en-US" dirty="0" smtClean="0">
                <a:solidFill>
                  <a:srgbClr val="FF6600"/>
                </a:solidFill>
              </a:rPr>
            </a:br>
            <a:r>
              <a:rPr lang="en-US" dirty="0" smtClean="0">
                <a:solidFill>
                  <a:srgbClr val="FF6600"/>
                </a:solidFill>
              </a:rPr>
              <a:t>load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Middleware abstracts out network and process management</a:t>
            </a:r>
            <a:endParaRPr lang="en-US" dirty="0">
              <a:solidFill>
                <a:srgbClr val="000099"/>
              </a:solidFill>
            </a:endParaRP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Leverage concept of ‘Agent’ to abstract out roles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3" t="43547" r="9650" b="33093"/>
          <a:stretch/>
        </p:blipFill>
        <p:spPr bwMode="auto">
          <a:xfrm>
            <a:off x="4890726" y="1676400"/>
            <a:ext cx="4038600" cy="294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38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1833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Round trip delay parameters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Worst-case </a:t>
            </a:r>
            <a:r>
              <a:rPr lang="en-US" dirty="0">
                <a:solidFill>
                  <a:srgbClr val="000099"/>
                </a:solidFill>
              </a:rPr>
              <a:t>hardware switching </a:t>
            </a:r>
            <a:r>
              <a:rPr lang="en-US" dirty="0" smtClean="0">
                <a:solidFill>
                  <a:srgbClr val="000099"/>
                </a:solidFill>
              </a:rPr>
              <a:t/>
            </a:r>
            <a:br>
              <a:rPr lang="en-US" dirty="0" smtClean="0">
                <a:solidFill>
                  <a:srgbClr val="000099"/>
                </a:solidFill>
              </a:rPr>
            </a:br>
            <a:r>
              <a:rPr lang="en-US" dirty="0" smtClean="0">
                <a:solidFill>
                  <a:srgbClr val="000099"/>
                </a:solidFill>
              </a:rPr>
              <a:t>delay </a:t>
            </a:r>
            <a:r>
              <a:rPr lang="en-US" dirty="0">
                <a:solidFill>
                  <a:srgbClr val="000099"/>
                </a:solidFill>
              </a:rPr>
              <a:t>= 1.258 ns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No</a:t>
            </a:r>
            <a:r>
              <a:rPr lang="en-US" dirty="0">
                <a:solidFill>
                  <a:srgbClr val="000099"/>
                </a:solidFill>
              </a:rPr>
              <a:t>. of nodes = 3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MAC </a:t>
            </a:r>
            <a:r>
              <a:rPr lang="en-US" dirty="0">
                <a:solidFill>
                  <a:srgbClr val="000099"/>
                </a:solidFill>
              </a:rPr>
              <a:t>access delay = 2.049 </a:t>
            </a:r>
            <a:r>
              <a:rPr lang="en-US" dirty="0" err="1" smtClean="0">
                <a:solidFill>
                  <a:srgbClr val="000099"/>
                </a:solidFill>
              </a:rPr>
              <a:t>ms</a:t>
            </a:r>
            <a:endParaRPr lang="en-US" dirty="0">
              <a:solidFill>
                <a:srgbClr val="000099"/>
              </a:solidFill>
            </a:endParaRP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Service </a:t>
            </a:r>
            <a:r>
              <a:rPr lang="en-US" dirty="0">
                <a:solidFill>
                  <a:srgbClr val="000099"/>
                </a:solidFill>
              </a:rPr>
              <a:t>delay </a:t>
            </a:r>
            <a:r>
              <a:rPr lang="en-US" dirty="0" smtClean="0">
                <a:solidFill>
                  <a:srgbClr val="000099"/>
                </a:solidFill>
              </a:rPr>
              <a:t>= </a:t>
            </a:r>
            <a:r>
              <a:rPr lang="en-US" dirty="0">
                <a:solidFill>
                  <a:srgbClr val="000099"/>
                </a:solidFill>
              </a:rPr>
              <a:t>1 ns to 1 s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Propagation </a:t>
            </a:r>
            <a:r>
              <a:rPr lang="en-US" dirty="0">
                <a:solidFill>
                  <a:srgbClr val="000099"/>
                </a:solidFill>
              </a:rPr>
              <a:t>through free </a:t>
            </a:r>
            <a:r>
              <a:rPr lang="en-US" dirty="0" smtClean="0">
                <a:solidFill>
                  <a:srgbClr val="000099"/>
                </a:solidFill>
              </a:rPr>
              <a:t>space </a:t>
            </a:r>
            <a:r>
              <a:rPr lang="pt-BR" dirty="0" smtClean="0">
                <a:solidFill>
                  <a:srgbClr val="000099"/>
                </a:solidFill>
              </a:rPr>
              <a:t>of </a:t>
            </a:r>
            <a:br>
              <a:rPr lang="pt-BR" dirty="0" smtClean="0">
                <a:solidFill>
                  <a:srgbClr val="000099"/>
                </a:solidFill>
              </a:rPr>
            </a:br>
            <a:r>
              <a:rPr lang="pt-BR" dirty="0" smtClean="0">
                <a:solidFill>
                  <a:srgbClr val="000099"/>
                </a:solidFill>
              </a:rPr>
              <a:t>3.33x10 </a:t>
            </a:r>
            <a:r>
              <a:rPr lang="pt-BR" dirty="0">
                <a:solidFill>
                  <a:srgbClr val="000099"/>
                </a:solidFill>
              </a:rPr>
              <a:t>5s c 2.99792458x108</a:t>
            </a:r>
          </a:p>
          <a:p>
            <a:pPr lvl="1"/>
            <a:r>
              <a:rPr lang="es-ES" dirty="0" err="1" smtClean="0">
                <a:solidFill>
                  <a:srgbClr val="000099"/>
                </a:solidFill>
              </a:rPr>
              <a:t>WiFi</a:t>
            </a:r>
            <a:r>
              <a:rPr lang="es-ES" dirty="0" smtClean="0">
                <a:solidFill>
                  <a:srgbClr val="000099"/>
                </a:solidFill>
              </a:rPr>
              <a:t> </a:t>
            </a:r>
            <a:r>
              <a:rPr lang="es-ES" dirty="0">
                <a:solidFill>
                  <a:srgbClr val="000099"/>
                </a:solidFill>
              </a:rPr>
              <a:t>(IEEE 802.1 lb) Variables: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No. of transmissions = 3 </a:t>
            </a:r>
          </a:p>
          <a:p>
            <a:pPr lvl="2"/>
            <a:r>
              <a:rPr lang="en-US" dirty="0" smtClean="0">
                <a:solidFill>
                  <a:srgbClr val="FF6600"/>
                </a:solidFill>
              </a:rPr>
              <a:t>Packet </a:t>
            </a:r>
            <a:r>
              <a:rPr lang="en-US" dirty="0">
                <a:solidFill>
                  <a:srgbClr val="FF6600"/>
                </a:solidFill>
              </a:rPr>
              <a:t>sizes = 1500 of 2346 bits, Channels = 14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Image </a:t>
            </a:r>
            <a:r>
              <a:rPr lang="en-US" dirty="0">
                <a:solidFill>
                  <a:srgbClr val="000099"/>
                </a:solidFill>
              </a:rPr>
              <a:t>Size: 7507 x 6399 pixels, File size: 50.826 </a:t>
            </a:r>
            <a:r>
              <a:rPr lang="en-US" dirty="0" smtClean="0">
                <a:solidFill>
                  <a:srgbClr val="000099"/>
                </a:solidFill>
              </a:rPr>
              <a:t>to 6.386 </a:t>
            </a:r>
            <a:r>
              <a:rPr lang="en-US" dirty="0">
                <a:solidFill>
                  <a:srgbClr val="000099"/>
                </a:solidFill>
              </a:rPr>
              <a:t>MB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61644" r="49824" b="8939"/>
          <a:stretch/>
        </p:blipFill>
        <p:spPr bwMode="auto">
          <a:xfrm>
            <a:off x="5410200" y="1524000"/>
            <a:ext cx="3585410" cy="3272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39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225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6600"/>
                </a:solidFill>
              </a:rPr>
              <a:t>Even when an object is in sensing field, there is still a chance the network will miss it</a:t>
            </a:r>
          </a:p>
          <a:p>
            <a:pPr lvl="1"/>
            <a:r>
              <a:rPr lang="en-US" sz="2800" dirty="0" smtClean="0">
                <a:solidFill>
                  <a:srgbClr val="000099"/>
                </a:solidFill>
              </a:rPr>
              <a:t>P</a:t>
            </a:r>
            <a:r>
              <a:rPr lang="en-US" sz="2800" baseline="-25000" dirty="0" smtClean="0">
                <a:solidFill>
                  <a:srgbClr val="000099"/>
                </a:solidFill>
              </a:rPr>
              <a:t>SS</a:t>
            </a:r>
            <a:r>
              <a:rPr lang="en-US" sz="2800" dirty="0" smtClean="0">
                <a:solidFill>
                  <a:srgbClr val="000099"/>
                </a:solidFill>
              </a:rPr>
              <a:t> (successful search prob.) </a:t>
            </a:r>
            <a:br>
              <a:rPr lang="en-US" sz="2800" dirty="0" smtClean="0">
                <a:solidFill>
                  <a:srgbClr val="000099"/>
                </a:solidFill>
              </a:rPr>
            </a:br>
            <a:r>
              <a:rPr lang="en-US" sz="2800" dirty="0" smtClean="0">
                <a:solidFill>
                  <a:srgbClr val="000099"/>
                </a:solidFill>
              </a:rPr>
              <a:t>leverages Poisson process</a:t>
            </a:r>
            <a:br>
              <a:rPr lang="en-US" sz="2800" dirty="0" smtClean="0">
                <a:solidFill>
                  <a:srgbClr val="000099"/>
                </a:solidFill>
              </a:rPr>
            </a:br>
            <a:r>
              <a:rPr lang="en-US" sz="2800" dirty="0" smtClean="0">
                <a:solidFill>
                  <a:srgbClr val="000099"/>
                </a:solidFill>
              </a:rPr>
              <a:t>to model detections by nodes</a:t>
            </a:r>
          </a:p>
          <a:p>
            <a:pPr lvl="1"/>
            <a:r>
              <a:rPr lang="en-US" sz="2800" dirty="0" smtClean="0">
                <a:solidFill>
                  <a:srgbClr val="000099"/>
                </a:solidFill>
              </a:rPr>
              <a:t>P</a:t>
            </a:r>
            <a:r>
              <a:rPr lang="en-US" sz="2800" baseline="-25000" dirty="0" smtClean="0">
                <a:solidFill>
                  <a:srgbClr val="000099"/>
                </a:solidFill>
              </a:rPr>
              <a:t>FS</a:t>
            </a:r>
            <a:r>
              <a:rPr lang="en-US" sz="2800" dirty="0" smtClean="0">
                <a:solidFill>
                  <a:srgbClr val="000099"/>
                </a:solidFill>
              </a:rPr>
              <a:t> (false search prob.) based on false alarms from sensors</a:t>
            </a:r>
          </a:p>
          <a:p>
            <a:pPr lvl="2"/>
            <a:r>
              <a:rPr lang="en-US" sz="2800" dirty="0" smtClean="0">
                <a:solidFill>
                  <a:srgbClr val="FF6600"/>
                </a:solidFill>
              </a:rPr>
              <a:t>Not a mixture of good and </a:t>
            </a:r>
            <a:br>
              <a:rPr lang="en-US" sz="2800" dirty="0" smtClean="0">
                <a:solidFill>
                  <a:srgbClr val="FF6600"/>
                </a:solidFill>
              </a:rPr>
            </a:br>
            <a:r>
              <a:rPr lang="en-US" sz="2800" dirty="0" smtClean="0">
                <a:solidFill>
                  <a:srgbClr val="FF6600"/>
                </a:solidFill>
              </a:rPr>
              <a:t>bad data, only concerned </a:t>
            </a:r>
            <a:br>
              <a:rPr lang="en-US" sz="2800" dirty="0" smtClean="0">
                <a:solidFill>
                  <a:srgbClr val="FF6600"/>
                </a:solidFill>
              </a:rPr>
            </a:br>
            <a:r>
              <a:rPr lang="en-US" sz="2800" dirty="0" smtClean="0">
                <a:solidFill>
                  <a:srgbClr val="FF6600"/>
                </a:solidFill>
              </a:rPr>
              <a:t>with false cases where we do not get useful data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08" t="37634" r="30881" b="52948"/>
          <a:stretch/>
        </p:blipFill>
        <p:spPr bwMode="auto">
          <a:xfrm>
            <a:off x="5638800" y="2234011"/>
            <a:ext cx="3146478" cy="142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0" t="84770" r="29456" b="9746"/>
          <a:stretch/>
        </p:blipFill>
        <p:spPr bwMode="auto">
          <a:xfrm>
            <a:off x="5334000" y="4371472"/>
            <a:ext cx="3713748" cy="81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4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568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53400" cy="452596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6600"/>
                </a:solidFill>
              </a:rPr>
              <a:t>Network Throughput</a:t>
            </a:r>
          </a:p>
          <a:p>
            <a:pPr lvl="1"/>
            <a:r>
              <a:rPr lang="en-US" sz="2800" dirty="0" smtClean="0">
                <a:solidFill>
                  <a:srgbClr val="000099"/>
                </a:solidFill>
              </a:rPr>
              <a:t>Vary Agent size from 12 KB to 2.7 KB</a:t>
            </a:r>
          </a:p>
          <a:p>
            <a:pPr lvl="1"/>
            <a:r>
              <a:rPr lang="en-US" sz="2800" dirty="0" smtClean="0">
                <a:solidFill>
                  <a:srgbClr val="000099"/>
                </a:solidFill>
              </a:rPr>
              <a:t>Black is TCP</a:t>
            </a:r>
          </a:p>
          <a:p>
            <a:pPr lvl="1"/>
            <a:r>
              <a:rPr lang="en-US" sz="2800" dirty="0" smtClean="0">
                <a:solidFill>
                  <a:srgbClr val="000099"/>
                </a:solidFill>
              </a:rPr>
              <a:t>Red is RMI*</a:t>
            </a:r>
          </a:p>
          <a:p>
            <a:r>
              <a:rPr lang="en-US" sz="3200" dirty="0" smtClean="0">
                <a:solidFill>
                  <a:srgbClr val="FF6600"/>
                </a:solidFill>
              </a:rPr>
              <a:t>Not UDP</a:t>
            </a:r>
            <a:br>
              <a:rPr lang="en-US" sz="3200" dirty="0" smtClean="0">
                <a:solidFill>
                  <a:srgbClr val="FF6600"/>
                </a:solidFill>
              </a:rPr>
            </a:br>
            <a:r>
              <a:rPr lang="en-US" sz="3200" dirty="0" smtClean="0">
                <a:solidFill>
                  <a:srgbClr val="FF6600"/>
                </a:solidFill>
              </a:rPr>
              <a:t>transport</a:t>
            </a:r>
            <a:endParaRPr lang="en-US" sz="3200" dirty="0">
              <a:solidFill>
                <a:srgbClr val="FF66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2" t="49027" r="10074" b="28334"/>
          <a:stretch/>
        </p:blipFill>
        <p:spPr bwMode="auto">
          <a:xfrm>
            <a:off x="3668050" y="2743200"/>
            <a:ext cx="4866350" cy="3528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56388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*RMI = Remote Method Invocation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40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749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>Partial Run-Time Reconfiguration on FPGA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DB180-F93F-440A-8193-8CC661418732}" type="slidenum">
              <a:rPr lang="en-US" altLang="en-US" smtClean="0"/>
              <a:pPr>
                <a:defRPr/>
              </a:pPr>
              <a:t>41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371600"/>
            <a:ext cx="8763000" cy="4876800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FF6600"/>
                </a:solidFill>
              </a:rPr>
              <a:t>P</a:t>
            </a:r>
            <a:r>
              <a:rPr lang="en-US" sz="1800" dirty="0" smtClean="0">
                <a:solidFill>
                  <a:srgbClr val="FF6600"/>
                </a:solidFill>
              </a:rPr>
              <a:t>ayload computer implemented on SRAM-based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6600"/>
                </a:solidFill>
              </a:rPr>
              <a:t> </a:t>
            </a:r>
            <a:r>
              <a:rPr lang="en-US" sz="1800" dirty="0" smtClean="0">
                <a:solidFill>
                  <a:srgbClr val="FF6600"/>
                </a:solidFill>
              </a:rPr>
              <a:t>   Field-Programmable Gate Array (FPGA)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FPGAs suitable for on-board small satellite systems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Shorter time to market, lower cost, </a:t>
            </a:r>
            <a:r>
              <a:rPr lang="en-US" sz="1600" dirty="0" err="1" smtClean="0">
                <a:solidFill>
                  <a:srgbClr val="000099"/>
                </a:solidFill>
              </a:rPr>
              <a:t>reconfigurability</a:t>
            </a:r>
            <a:endParaRPr lang="en-US" sz="1600" dirty="0" smtClean="0">
              <a:solidFill>
                <a:srgbClr val="000099"/>
              </a:solidFill>
            </a:endParaRP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Partial run-time reconfiguration makes run-time changes</a:t>
            </a:r>
          </a:p>
          <a:p>
            <a:pPr marL="274320" lvl="1" indent="0">
              <a:buNone/>
            </a:pPr>
            <a:r>
              <a:rPr lang="en-US" sz="1600" dirty="0">
                <a:solidFill>
                  <a:srgbClr val="000099"/>
                </a:solidFill>
              </a:rPr>
              <a:t> </a:t>
            </a:r>
            <a:r>
              <a:rPr lang="en-US" sz="1600" dirty="0" smtClean="0">
                <a:solidFill>
                  <a:srgbClr val="000099"/>
                </a:solidFill>
              </a:rPr>
              <a:t>    to select regions on chip; supported by Xilinx devices</a:t>
            </a:r>
            <a:endParaRPr lang="en-US" sz="1600" dirty="0" smtClean="0">
              <a:solidFill>
                <a:srgbClr val="FF6600"/>
              </a:solidFill>
            </a:endParaRPr>
          </a:p>
          <a:p>
            <a:r>
              <a:rPr lang="en-US" sz="1800" dirty="0" smtClean="0">
                <a:solidFill>
                  <a:srgbClr val="FF6600"/>
                </a:solidFill>
              </a:rPr>
              <a:t>Radiation in space disruptive to FPGA operation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Heavy ions from cosmic rays can deposit enough charge</a:t>
            </a:r>
          </a:p>
          <a:p>
            <a:pPr marL="274320" lvl="1" indent="0">
              <a:buNone/>
            </a:pPr>
            <a:r>
              <a:rPr lang="en-US" sz="1600" dirty="0">
                <a:solidFill>
                  <a:srgbClr val="000099"/>
                </a:solidFill>
              </a:rPr>
              <a:t> </a:t>
            </a:r>
            <a:r>
              <a:rPr lang="en-US" sz="1600" dirty="0" smtClean="0">
                <a:solidFill>
                  <a:srgbClr val="000099"/>
                </a:solidFill>
              </a:rPr>
              <a:t>    to cause Single-Event Upsets (SEUs)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Upsets to SRAM configuration of FPGA can cause errors in routing and functionality of design</a:t>
            </a:r>
          </a:p>
          <a:p>
            <a:pPr lvl="1"/>
            <a:r>
              <a:rPr lang="en-US" sz="1600" dirty="0" smtClean="0">
                <a:solidFill>
                  <a:srgbClr val="000099"/>
                </a:solidFill>
              </a:rPr>
              <a:t>Partial run-time reconfiguration can mitigate SEUs by repairing areas affected by soft errors</a:t>
            </a:r>
          </a:p>
          <a:p>
            <a:r>
              <a:rPr lang="en-US" sz="2000" dirty="0" smtClean="0">
                <a:solidFill>
                  <a:srgbClr val="FF6600"/>
                </a:solidFill>
              </a:rPr>
              <a:t>Many FPGAs use hard cores such as BRAMs and multipliers, not only soft cores</a:t>
            </a:r>
          </a:p>
          <a:p>
            <a:r>
              <a:rPr lang="en-US" sz="2000" dirty="0" smtClean="0">
                <a:solidFill>
                  <a:srgbClr val="FF6600"/>
                </a:solidFill>
              </a:rPr>
              <a:t>Application-specific IP cores in development to serve satellite missions</a:t>
            </a:r>
            <a:endParaRPr lang="en-US" sz="1900" dirty="0">
              <a:solidFill>
                <a:srgbClr val="000099"/>
              </a:solidFill>
            </a:endParaRPr>
          </a:p>
          <a:p>
            <a:r>
              <a:rPr lang="en-US" sz="2000" dirty="0" smtClean="0">
                <a:solidFill>
                  <a:srgbClr val="FF6600"/>
                </a:solidFill>
              </a:rPr>
              <a:t>Configuration </a:t>
            </a:r>
            <a:r>
              <a:rPr lang="en-US" sz="2000" dirty="0" err="1" smtClean="0">
                <a:solidFill>
                  <a:srgbClr val="FF6600"/>
                </a:solidFill>
              </a:rPr>
              <a:t>bitstream</a:t>
            </a:r>
            <a:r>
              <a:rPr lang="en-US" sz="2000" dirty="0" smtClean="0">
                <a:solidFill>
                  <a:srgbClr val="FF6600"/>
                </a:solidFill>
              </a:rPr>
              <a:t> of each </a:t>
            </a:r>
            <a:r>
              <a:rPr lang="en-US" sz="2000" dirty="0" err="1" smtClean="0">
                <a:solidFill>
                  <a:srgbClr val="FF6600"/>
                </a:solidFill>
              </a:rPr>
              <a:t>SoC</a:t>
            </a:r>
            <a:r>
              <a:rPr lang="en-US" sz="2000" dirty="0" smtClean="0">
                <a:solidFill>
                  <a:srgbClr val="FF6600"/>
                </a:solidFill>
              </a:rPr>
              <a:t> component stored on-board in Flash </a:t>
            </a:r>
            <a:r>
              <a:rPr lang="en-US" sz="2000" dirty="0" err="1" smtClean="0">
                <a:solidFill>
                  <a:srgbClr val="FF6600"/>
                </a:solidFill>
              </a:rPr>
              <a:t>mem</a:t>
            </a:r>
            <a:r>
              <a:rPr lang="en-US" sz="2000" dirty="0" smtClean="0">
                <a:solidFill>
                  <a:srgbClr val="FF6600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3601" y="3886200"/>
            <a:ext cx="2743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Reconfigurable </a:t>
            </a:r>
            <a:r>
              <a:rPr lang="en-US" sz="1000" b="1" dirty="0" err="1"/>
              <a:t>SoC</a:t>
            </a:r>
            <a:r>
              <a:rPr lang="en-US" sz="1000" b="1" dirty="0"/>
              <a:t> architecture of </a:t>
            </a:r>
            <a:r>
              <a:rPr lang="en-US" sz="1000" b="1" dirty="0" smtClean="0"/>
              <a:t>payload </a:t>
            </a:r>
            <a:r>
              <a:rPr lang="en-US" sz="1000" b="1" dirty="0"/>
              <a:t>computer</a:t>
            </a:r>
            <a:endParaRPr lang="en-US" sz="1050" b="1" dirty="0">
              <a:solidFill>
                <a:srgbClr val="FF66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239" y="1371600"/>
            <a:ext cx="3541561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792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Conclusions &amp; Future Work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Distributed image processing is a core application of the satellite cluster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Network performance is optimized by a multi-objective optimization algorithm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Use of an FPGA allows high performance data processing that can be combined with distributed computing techniques</a:t>
            </a:r>
          </a:p>
          <a:p>
            <a:pPr lvl="1"/>
            <a:r>
              <a:rPr lang="en-US" sz="2400" dirty="0" smtClean="0">
                <a:solidFill>
                  <a:srgbClr val="000099"/>
                </a:solidFill>
              </a:rPr>
              <a:t>Partial run-time reconfiguration helps mitigate SEUs</a:t>
            </a:r>
            <a:endParaRPr lang="en-US" dirty="0" smtClean="0">
              <a:solidFill>
                <a:srgbClr val="FF6600"/>
              </a:solidFill>
            </a:endParaRPr>
          </a:p>
          <a:p>
            <a:r>
              <a:rPr lang="en-US" dirty="0" smtClean="0">
                <a:solidFill>
                  <a:srgbClr val="FF6600"/>
                </a:solidFill>
              </a:rPr>
              <a:t>Novel adaptations to IEEE 802.11 for usage between satellites in space</a:t>
            </a:r>
          </a:p>
          <a:p>
            <a:r>
              <a:rPr lang="en-US" dirty="0">
                <a:solidFill>
                  <a:srgbClr val="FF6600"/>
                </a:solidFill>
              </a:rPr>
              <a:t>H</a:t>
            </a:r>
            <a:r>
              <a:rPr lang="en-US" dirty="0" smtClean="0">
                <a:solidFill>
                  <a:srgbClr val="FF6600"/>
                </a:solidFill>
              </a:rPr>
              <a:t>igh-performance </a:t>
            </a:r>
            <a:r>
              <a:rPr lang="en-US" dirty="0">
                <a:solidFill>
                  <a:srgbClr val="FF6600"/>
                </a:solidFill>
              </a:rPr>
              <a:t>FPGA device </a:t>
            </a:r>
            <a:r>
              <a:rPr lang="en-US" dirty="0" smtClean="0">
                <a:solidFill>
                  <a:srgbClr val="FF6600"/>
                </a:solidFill>
              </a:rPr>
              <a:t>could </a:t>
            </a:r>
            <a:r>
              <a:rPr lang="en-US" dirty="0">
                <a:solidFill>
                  <a:srgbClr val="FF6600"/>
                </a:solidFill>
              </a:rPr>
              <a:t>enable fast </a:t>
            </a:r>
            <a:r>
              <a:rPr lang="en-US" dirty="0" smtClean="0">
                <a:solidFill>
                  <a:srgbClr val="FF6600"/>
                </a:solidFill>
              </a:rPr>
              <a:t>on-board processing </a:t>
            </a:r>
            <a:r>
              <a:rPr lang="en-US" dirty="0">
                <a:solidFill>
                  <a:srgbClr val="FF6600"/>
                </a:solidFill>
              </a:rPr>
              <a:t>results rather than </a:t>
            </a:r>
            <a:r>
              <a:rPr lang="en-US" dirty="0" smtClean="0">
                <a:solidFill>
                  <a:srgbClr val="FF6600"/>
                </a:solidFill>
              </a:rPr>
              <a:t>send raw data to Earth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Can provide low-cost approach with distributed computing to implement emergency response systems for detection </a:t>
            </a:r>
            <a:r>
              <a:rPr lang="en-US" dirty="0">
                <a:solidFill>
                  <a:srgbClr val="000099"/>
                </a:solidFill>
              </a:rPr>
              <a:t>and monitoring from </a:t>
            </a:r>
            <a:r>
              <a:rPr lang="en-US" dirty="0" smtClean="0">
                <a:solidFill>
                  <a:srgbClr val="000099"/>
                </a:solidFill>
              </a:rPr>
              <a:t>space</a:t>
            </a:r>
            <a:endParaRPr lang="en-US" dirty="0">
              <a:solidFill>
                <a:srgbClr val="000099"/>
              </a:solidFill>
            </a:endParaRPr>
          </a:p>
          <a:p>
            <a:pPr lvl="1"/>
            <a:endParaRPr lang="en-US" dirty="0" smtClean="0">
              <a:solidFill>
                <a:srgbClr val="000099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42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5497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 of Cost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6600"/>
                </a:solidFill>
              </a:rPr>
              <a:t>Many cheap sensors vs. fewer expensive sensors</a:t>
            </a:r>
          </a:p>
          <a:p>
            <a:r>
              <a:rPr lang="en-US" sz="3600" dirty="0" smtClean="0">
                <a:solidFill>
                  <a:srgbClr val="FF6600"/>
                </a:solidFill>
              </a:rPr>
              <a:t>Cost function of field is based on size of field and number of sensors</a:t>
            </a:r>
          </a:p>
          <a:p>
            <a:pPr lvl="1"/>
            <a:r>
              <a:rPr lang="en-US" sz="3200" dirty="0" smtClean="0">
                <a:solidFill>
                  <a:srgbClr val="000099"/>
                </a:solidFill>
              </a:rPr>
              <a:t>Same factors as P</a:t>
            </a:r>
            <a:r>
              <a:rPr lang="en-US" sz="3200" baseline="-25000" dirty="0" smtClean="0">
                <a:solidFill>
                  <a:srgbClr val="000099"/>
                </a:solidFill>
              </a:rPr>
              <a:t>SS</a:t>
            </a:r>
            <a:r>
              <a:rPr lang="en-US" sz="3200" dirty="0" smtClean="0">
                <a:solidFill>
                  <a:srgbClr val="000099"/>
                </a:solidFill>
              </a:rPr>
              <a:t> and P</a:t>
            </a:r>
            <a:r>
              <a:rPr lang="en-US" sz="3200" baseline="-25000" dirty="0" smtClean="0">
                <a:solidFill>
                  <a:srgbClr val="000099"/>
                </a:solidFill>
              </a:rPr>
              <a:t>FS</a:t>
            </a:r>
          </a:p>
          <a:p>
            <a:pPr lvl="1"/>
            <a:r>
              <a:rPr lang="en-US" sz="3200" dirty="0" smtClean="0">
                <a:solidFill>
                  <a:srgbClr val="000099"/>
                </a:solidFill>
              </a:rPr>
              <a:t>Allows for system optimization</a:t>
            </a:r>
            <a:endParaRPr lang="en-US" sz="3200" dirty="0">
              <a:solidFill>
                <a:srgbClr val="000099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4" t="38377" r="12282" b="56878"/>
          <a:stretch/>
        </p:blipFill>
        <p:spPr bwMode="auto">
          <a:xfrm>
            <a:off x="1447800" y="4876800"/>
            <a:ext cx="6491895" cy="94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5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1601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Pareto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6600"/>
                </a:solidFill>
              </a:rPr>
              <a:t>Optimization based a set of parameters that shows tradeoffs</a:t>
            </a:r>
          </a:p>
          <a:p>
            <a:pPr lvl="1"/>
            <a:r>
              <a:rPr lang="en-US" sz="2800" dirty="0" smtClean="0">
                <a:solidFill>
                  <a:srgbClr val="000099"/>
                </a:solidFill>
              </a:rPr>
              <a:t>Allows for a decision to be made without the need to explore the full range of every parameter</a:t>
            </a:r>
          </a:p>
          <a:p>
            <a:pPr lvl="1"/>
            <a:r>
              <a:rPr lang="en-US" sz="2800" dirty="0" smtClean="0">
                <a:solidFill>
                  <a:srgbClr val="000099"/>
                </a:solidFill>
              </a:rPr>
              <a:t>Approaches</a:t>
            </a:r>
          </a:p>
          <a:p>
            <a:pPr lvl="2"/>
            <a:r>
              <a:rPr lang="en-US" sz="2800" dirty="0" smtClean="0">
                <a:solidFill>
                  <a:srgbClr val="FF6600"/>
                </a:solidFill>
              </a:rPr>
              <a:t>Gradient Based</a:t>
            </a:r>
          </a:p>
          <a:p>
            <a:pPr lvl="3"/>
            <a:r>
              <a:rPr lang="en-US" sz="2400" dirty="0" smtClean="0">
                <a:solidFill>
                  <a:srgbClr val="000099"/>
                </a:solidFill>
              </a:rPr>
              <a:t>Useful for various combinations of objectives</a:t>
            </a:r>
          </a:p>
          <a:p>
            <a:pPr lvl="2"/>
            <a:r>
              <a:rPr lang="en-US" sz="2800" dirty="0" smtClean="0">
                <a:solidFill>
                  <a:srgbClr val="FF6600"/>
                </a:solidFill>
              </a:rPr>
              <a:t>Evolutionary</a:t>
            </a:r>
          </a:p>
          <a:p>
            <a:pPr lvl="3"/>
            <a:r>
              <a:rPr lang="en-US" sz="2400" dirty="0" smtClean="0">
                <a:solidFill>
                  <a:srgbClr val="000099"/>
                </a:solidFill>
              </a:rPr>
              <a:t>Iterate to create a group of better designs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6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8724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GANBI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6600"/>
                </a:solidFill>
              </a:rPr>
              <a:t>Genetic Algorithm-based Normal Boundary Intersection</a:t>
            </a:r>
          </a:p>
          <a:p>
            <a:pPr lvl="1"/>
            <a:r>
              <a:rPr lang="en-US" sz="3200" dirty="0" smtClean="0">
                <a:solidFill>
                  <a:srgbClr val="000099"/>
                </a:solidFill>
              </a:rPr>
              <a:t>Uses both approaches </a:t>
            </a:r>
            <a:br>
              <a:rPr lang="en-US" sz="3200" dirty="0" smtClean="0">
                <a:solidFill>
                  <a:srgbClr val="000099"/>
                </a:solidFill>
              </a:rPr>
            </a:br>
            <a:r>
              <a:rPr lang="en-US" sz="3200" dirty="0" smtClean="0">
                <a:solidFill>
                  <a:srgbClr val="000099"/>
                </a:solidFill>
              </a:rPr>
              <a:t>to combine objectives</a:t>
            </a:r>
            <a:br>
              <a:rPr lang="en-US" sz="3200" dirty="0" smtClean="0">
                <a:solidFill>
                  <a:srgbClr val="000099"/>
                </a:solidFill>
              </a:rPr>
            </a:br>
            <a:r>
              <a:rPr lang="en-US" sz="3200" dirty="0" smtClean="0">
                <a:solidFill>
                  <a:srgbClr val="000099"/>
                </a:solidFill>
              </a:rPr>
              <a:t>and iterates to find</a:t>
            </a:r>
            <a:br>
              <a:rPr lang="en-US" sz="3200" dirty="0" smtClean="0">
                <a:solidFill>
                  <a:srgbClr val="000099"/>
                </a:solidFill>
              </a:rPr>
            </a:br>
            <a:r>
              <a:rPr lang="en-US" sz="3200" dirty="0" smtClean="0">
                <a:solidFill>
                  <a:srgbClr val="000099"/>
                </a:solidFill>
              </a:rPr>
              <a:t>optimal design</a:t>
            </a:r>
          </a:p>
          <a:p>
            <a:pPr lvl="1"/>
            <a:r>
              <a:rPr lang="en-US" sz="3200" dirty="0" smtClean="0">
                <a:solidFill>
                  <a:srgbClr val="000099"/>
                </a:solidFill>
              </a:rPr>
              <a:t>‘Convex hull’ is </a:t>
            </a:r>
            <a:br>
              <a:rPr lang="en-US" sz="3200" dirty="0" smtClean="0">
                <a:solidFill>
                  <a:srgbClr val="000099"/>
                </a:solidFill>
              </a:rPr>
            </a:br>
            <a:r>
              <a:rPr lang="en-US" sz="3200" dirty="0" smtClean="0">
                <a:solidFill>
                  <a:srgbClr val="000099"/>
                </a:solidFill>
              </a:rPr>
              <a:t>combination of</a:t>
            </a:r>
            <a:br>
              <a:rPr lang="en-US" sz="3200" dirty="0" smtClean="0">
                <a:solidFill>
                  <a:srgbClr val="000099"/>
                </a:solidFill>
              </a:rPr>
            </a:br>
            <a:r>
              <a:rPr lang="en-US" sz="3200" dirty="0" smtClean="0">
                <a:solidFill>
                  <a:srgbClr val="000099"/>
                </a:solidFill>
              </a:rPr>
              <a:t>objective optimizations </a:t>
            </a:r>
            <a:endParaRPr lang="en-US" sz="3200" dirty="0">
              <a:solidFill>
                <a:srgbClr val="000099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6" t="9572" r="9701" b="58573"/>
          <a:stretch/>
        </p:blipFill>
        <p:spPr bwMode="auto">
          <a:xfrm>
            <a:off x="5014989" y="2362200"/>
            <a:ext cx="405281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7</a:t>
            </a:fld>
            <a:r>
              <a:rPr lang="en-US" altLang="en-US" dirty="0"/>
              <a:t> of 42</a:t>
            </a:r>
          </a:p>
        </p:txBody>
      </p:sp>
    </p:spTree>
    <p:extLst>
      <p:ext uri="{BB962C8B-B14F-4D97-AF65-F5344CB8AC3E}">
        <p14:creationId xmlns:p14="http://schemas.microsoft.com/office/powerpoint/2010/main" val="154733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Experiment and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0292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6600"/>
                </a:solidFill>
              </a:rPr>
              <a:t>Optimization Goals:</a:t>
            </a:r>
          </a:p>
          <a:p>
            <a:pPr lvl="1"/>
            <a:r>
              <a:rPr lang="en-US" sz="2800" dirty="0" smtClean="0">
                <a:solidFill>
                  <a:srgbClr val="000099"/>
                </a:solidFill>
              </a:rPr>
              <a:t>Max P</a:t>
            </a:r>
            <a:r>
              <a:rPr lang="en-US" sz="2800" baseline="-25000" dirty="0" smtClean="0">
                <a:solidFill>
                  <a:srgbClr val="000099"/>
                </a:solidFill>
              </a:rPr>
              <a:t>SS</a:t>
            </a:r>
          </a:p>
          <a:p>
            <a:pPr lvl="1"/>
            <a:r>
              <a:rPr lang="en-US" sz="2800" dirty="0" smtClean="0">
                <a:solidFill>
                  <a:srgbClr val="000099"/>
                </a:solidFill>
              </a:rPr>
              <a:t>Min P</a:t>
            </a:r>
            <a:r>
              <a:rPr lang="en-US" sz="2800" baseline="-25000" dirty="0" smtClean="0">
                <a:solidFill>
                  <a:srgbClr val="000099"/>
                </a:solidFill>
              </a:rPr>
              <a:t>FS</a:t>
            </a:r>
          </a:p>
          <a:p>
            <a:pPr lvl="1"/>
            <a:r>
              <a:rPr lang="en-US" sz="2800" dirty="0" smtClean="0">
                <a:solidFill>
                  <a:srgbClr val="000099"/>
                </a:solidFill>
              </a:rPr>
              <a:t>Min C</a:t>
            </a:r>
            <a:r>
              <a:rPr lang="en-US" sz="2800" baseline="-25000" dirty="0" smtClean="0">
                <a:solidFill>
                  <a:srgbClr val="000099"/>
                </a:solidFill>
              </a:rPr>
              <a:t>FIELD</a:t>
            </a:r>
          </a:p>
          <a:p>
            <a:r>
              <a:rPr lang="en-US" sz="3200" dirty="0" smtClean="0">
                <a:solidFill>
                  <a:srgbClr val="FF6600"/>
                </a:solidFill>
              </a:rPr>
              <a:t>Experiment: </a:t>
            </a:r>
          </a:p>
          <a:p>
            <a:pPr lvl="1"/>
            <a:r>
              <a:rPr lang="en-US" sz="2800" dirty="0" smtClean="0">
                <a:solidFill>
                  <a:srgbClr val="000099"/>
                </a:solidFill>
              </a:rPr>
              <a:t>Run GAMBI for 200 iterations with 4 </a:t>
            </a:r>
            <a:r>
              <a:rPr lang="en-US" sz="2800" dirty="0" err="1" smtClean="0">
                <a:solidFill>
                  <a:srgbClr val="000099"/>
                </a:solidFill>
              </a:rPr>
              <a:t>normals</a:t>
            </a:r>
            <a:r>
              <a:rPr lang="en-US" sz="2800" dirty="0" smtClean="0">
                <a:solidFill>
                  <a:srgbClr val="000099"/>
                </a:solidFill>
              </a:rPr>
              <a:t> with 100 designs at each iteration</a:t>
            </a:r>
          </a:p>
          <a:p>
            <a:pPr lvl="1"/>
            <a:r>
              <a:rPr lang="en-US" sz="2800" dirty="0" smtClean="0">
                <a:solidFill>
                  <a:srgbClr val="000099"/>
                </a:solidFill>
              </a:rPr>
              <a:t>Small sample</a:t>
            </a:r>
          </a:p>
          <a:p>
            <a:r>
              <a:rPr lang="en-US" sz="3200" dirty="0" smtClean="0">
                <a:solidFill>
                  <a:srgbClr val="FF6600"/>
                </a:solidFill>
              </a:rPr>
              <a:t>Hard to get specific values at given points in Pareto set</a:t>
            </a:r>
            <a:endParaRPr lang="en-US" sz="3200" dirty="0">
              <a:solidFill>
                <a:srgbClr val="FF66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58101" r="54210" b="37488"/>
          <a:stretch/>
        </p:blipFill>
        <p:spPr bwMode="auto">
          <a:xfrm>
            <a:off x="2895600" y="2302042"/>
            <a:ext cx="6025194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8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330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 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36357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Larger sensor range = fewer sensors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Large number of short sensors = high P</a:t>
            </a:r>
            <a:r>
              <a:rPr lang="en-US" baseline="-25000" dirty="0" smtClean="0">
                <a:solidFill>
                  <a:srgbClr val="FF6600"/>
                </a:solidFill>
              </a:rPr>
              <a:t>SS</a:t>
            </a:r>
            <a:r>
              <a:rPr lang="en-US" dirty="0" smtClean="0">
                <a:solidFill>
                  <a:srgbClr val="FF6600"/>
                </a:solidFill>
              </a:rPr>
              <a:t> and high P</a:t>
            </a:r>
            <a:r>
              <a:rPr lang="en-US" baseline="-25000" dirty="0" smtClean="0">
                <a:solidFill>
                  <a:srgbClr val="FF6600"/>
                </a:solidFill>
              </a:rPr>
              <a:t>FS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Small number of long sensors = low P</a:t>
            </a:r>
            <a:r>
              <a:rPr lang="en-US" baseline="-25000" dirty="0" smtClean="0">
                <a:solidFill>
                  <a:srgbClr val="FF6600"/>
                </a:solidFill>
              </a:rPr>
              <a:t>SS</a:t>
            </a:r>
            <a:r>
              <a:rPr lang="en-US" dirty="0" smtClean="0">
                <a:solidFill>
                  <a:srgbClr val="FF6600"/>
                </a:solidFill>
              </a:rPr>
              <a:t> and low P</a:t>
            </a:r>
            <a:r>
              <a:rPr lang="en-US" baseline="-25000" dirty="0" smtClean="0">
                <a:solidFill>
                  <a:srgbClr val="FF6600"/>
                </a:solidFill>
              </a:rPr>
              <a:t>FS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If cost is large constraint, best results come from varying number of sensors (Fig. 3)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t="40989" r="12368" b="19922"/>
          <a:stretch/>
        </p:blipFill>
        <p:spPr bwMode="auto">
          <a:xfrm>
            <a:off x="990600" y="1180452"/>
            <a:ext cx="6858000" cy="400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D06CA-53ED-43E0-AFE9-3CFB1FBF6A8B}" type="slidenum">
              <a:rPr lang="en-US" altLang="en-US" smtClean="0"/>
              <a:pPr>
                <a:defRPr/>
              </a:pPr>
              <a:t>9</a:t>
            </a:fld>
            <a:r>
              <a:rPr lang="en-US" altLang="en-US" dirty="0"/>
              <a:t> of 42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5115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22920</TotalTime>
  <Words>2909</Words>
  <Application>Microsoft Office PowerPoint</Application>
  <PresentationFormat>On-screen Show (4:3)</PresentationFormat>
  <Paragraphs>442</Paragraphs>
  <Slides>42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Origin</vt:lpstr>
      <vt:lpstr>Andrew Milluzzi, Tyler Lovelly, Donavon Bryan EEL6935 - Embedded Systems Seminar Spring 2013</vt:lpstr>
      <vt:lpstr>Assessing Performance Tradeoffs in Undersea Distributed Sensor Networks</vt:lpstr>
      <vt:lpstr>Introduction</vt:lpstr>
      <vt:lpstr>Performance Models</vt:lpstr>
      <vt:lpstr>Issue of Cost</vt:lpstr>
      <vt:lpstr>Pareto Optimization</vt:lpstr>
      <vt:lpstr>GANBI</vt:lpstr>
      <vt:lpstr>Experiment and Results</vt:lpstr>
      <vt:lpstr>Result Graphs</vt:lpstr>
      <vt:lpstr>Conclusion and Future Work</vt:lpstr>
      <vt:lpstr>Space-Based Wireless Sensor Networks: Design Issues</vt:lpstr>
      <vt:lpstr>Introduction</vt:lpstr>
      <vt:lpstr>Mission Constellation</vt:lpstr>
      <vt:lpstr>Mission Constellation</vt:lpstr>
      <vt:lpstr>Network Design</vt:lpstr>
      <vt:lpstr>Network Design</vt:lpstr>
      <vt:lpstr>Network Design</vt:lpstr>
      <vt:lpstr>Distributed Computing Platform</vt:lpstr>
      <vt:lpstr>Distributed Computing Platform</vt:lpstr>
      <vt:lpstr>Distributed Computing Platform</vt:lpstr>
      <vt:lpstr>Configurable Inter-satellite Comm. Module</vt:lpstr>
      <vt:lpstr>Conclusions</vt:lpstr>
      <vt:lpstr>Further Questions &amp; Research</vt:lpstr>
      <vt:lpstr>ESPACENET: A Framework of Evolvable and Reconfigurable Sensor Networks for Aerospace–Based Monitoring and Diagnostics</vt:lpstr>
      <vt:lpstr>What is it? </vt:lpstr>
      <vt:lpstr>Previous Work</vt:lpstr>
      <vt:lpstr>3 Parts of the ESPACENET Framework</vt:lpstr>
      <vt:lpstr>Network Architecture </vt:lpstr>
      <vt:lpstr>Hardware Architecture</vt:lpstr>
      <vt:lpstr>Evolving Control Algorithm</vt:lpstr>
      <vt:lpstr>Conclusions/ Future Work</vt:lpstr>
      <vt:lpstr>Development of a Satellite Sensor Network for Future Space Missions</vt:lpstr>
      <vt:lpstr>Introduction</vt:lpstr>
      <vt:lpstr>Space Mission</vt:lpstr>
      <vt:lpstr>Pico satellite Design</vt:lpstr>
      <vt:lpstr>Pico Satellite Payload</vt:lpstr>
      <vt:lpstr>Satellite Sensor Network</vt:lpstr>
      <vt:lpstr>Distributed Computing</vt:lpstr>
      <vt:lpstr>Simulation Results</vt:lpstr>
      <vt:lpstr>Simulation Results</vt:lpstr>
      <vt:lpstr>Partial Run-Time Reconfiguration on FPGA</vt:lpstr>
      <vt:lpstr>Conclusions &amp; Future Work</vt:lpstr>
    </vt:vector>
  </TitlesOfParts>
  <Company>University of Florida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EEL6706 HW4</dc:title>
  <dc:creator>Tyler Lovelly</dc:creator>
  <cp:lastModifiedBy>lovelly</cp:lastModifiedBy>
  <cp:revision>1996</cp:revision>
  <dcterms:created xsi:type="dcterms:W3CDTF">2003-07-12T15:21:27Z</dcterms:created>
  <dcterms:modified xsi:type="dcterms:W3CDTF">2013-01-24T00:57:22Z</dcterms:modified>
</cp:coreProperties>
</file>