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1"/>
  </p:notesMasterIdLst>
  <p:sldIdLst>
    <p:sldId id="256" r:id="rId3"/>
    <p:sldId id="263" r:id="rId4"/>
    <p:sldId id="287" r:id="rId5"/>
    <p:sldId id="264" r:id="rId6"/>
    <p:sldId id="259" r:id="rId7"/>
    <p:sldId id="269" r:id="rId8"/>
    <p:sldId id="258" r:id="rId9"/>
    <p:sldId id="266" r:id="rId10"/>
    <p:sldId id="271" r:id="rId11"/>
    <p:sldId id="261" r:id="rId12"/>
    <p:sldId id="267" r:id="rId13"/>
    <p:sldId id="272" r:id="rId14"/>
    <p:sldId id="275" r:id="rId15"/>
    <p:sldId id="276" r:id="rId16"/>
    <p:sldId id="262" r:id="rId17"/>
    <p:sldId id="268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k Cooke" initials="PC" lastIdx="5" clrIdx="0">
    <p:extLst>
      <p:ext uri="{19B8F6BF-5375-455C-9EA6-DF929625EA0E}">
        <p15:presenceInfo xmlns:p15="http://schemas.microsoft.com/office/powerpoint/2012/main" userId="957589b56b75a8f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  <a:srgbClr val="11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100" d="100"/>
          <a:sy n="100" d="100"/>
        </p:scale>
        <p:origin x="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4FE46-2D77-40E1-ADB8-6D0E4E964A9F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E2011-D7B9-4616-A1CF-8287848B8D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2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E2011-D7B9-4616-A1CF-8287848B8D2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73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E2011-D7B9-4616-A1CF-8287848B8D2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74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E2011-D7B9-4616-A1CF-8287848B8D2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71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E2011-D7B9-4616-A1CF-8287848B8D2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78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Configuration</a:t>
            </a:r>
            <a:r>
              <a:rPr lang="en-US" baseline="0" dirty="0" smtClean="0"/>
              <a:t>  of each delay element determined after placement and routing (when accurate timing is available)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9EC3B-B460-4AEE-8DA4-CE4DD360CD5E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21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Inertial Delay Model</a:t>
            </a:r>
          </a:p>
          <a:p>
            <a:pPr lvl="1"/>
            <a:r>
              <a:rPr lang="en-US" dirty="0" smtClean="0"/>
              <a:t>Mimics filtering effect of FPGA elements</a:t>
            </a:r>
          </a:p>
          <a:p>
            <a:pPr lvl="0"/>
            <a:r>
              <a:rPr lang="en-US" dirty="0" smtClean="0"/>
              <a:t>Manually</a:t>
            </a:r>
            <a:r>
              <a:rPr lang="en-US" baseline="0" dirty="0" smtClean="0"/>
              <a:t> determine suitable values for the delay element parameters for each scheme (5 combinations)</a:t>
            </a:r>
          </a:p>
          <a:p>
            <a:pPr lvl="0"/>
            <a:r>
              <a:rPr lang="en-US" baseline="0" dirty="0" smtClean="0"/>
              <a:t>Scheme 1/2 </a:t>
            </a:r>
            <a:r>
              <a:rPr lang="en-US" baseline="0" dirty="0" err="1" smtClean="0"/>
              <a:t>mimumum</a:t>
            </a:r>
            <a:r>
              <a:rPr lang="en-US" baseline="0" dirty="0" smtClean="0"/>
              <a:t> delay time = .25 ns (lower pulse widths are filtered out by other circuitry)</a:t>
            </a:r>
          </a:p>
          <a:p>
            <a:pPr lvl="0"/>
            <a:r>
              <a:rPr lang="en-US" baseline="0" dirty="0" smtClean="0"/>
              <a:t>Scheme 1/2 maximum delay time = 8 ns (90% of pulse widths are less than that)</a:t>
            </a:r>
          </a:p>
          <a:p>
            <a:pPr lvl="0"/>
            <a:r>
              <a:rPr lang="en-US" baseline="0" dirty="0" smtClean="0"/>
              <a:t>Scheme 1/2 number of delay elements = K – 1 (obviously the slowest path doesn’t need a delay element)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9EC3B-B460-4AEE-8DA4-CE4DD360CD5E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72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LUT</a:t>
            </a:r>
            <a:r>
              <a:rPr lang="en-US" baseline="0" dirty="0" smtClean="0"/>
              <a:t> size = 4</a:t>
            </a:r>
          </a:p>
          <a:p>
            <a:r>
              <a:rPr lang="en-US" baseline="0" dirty="0" smtClean="0"/>
              <a:t>Results for 5 and 6 were similar to 4 (so not shown/given in paper)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9EC3B-B460-4AEE-8DA4-CE4DD360CD5E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06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PVT variation</a:t>
            </a:r>
            <a:r>
              <a:rPr lang="en-US" baseline="0" dirty="0" smtClean="0"/>
              <a:t> = Process, voltage, temperature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9EC3B-B460-4AEE-8DA4-CE4DD360CD5E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00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Paper from Xilinx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9EC3B-B460-4AEE-8DA4-CE4DD360CD5E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8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" y="1676400"/>
            <a:ext cx="85344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524000" y="3581400"/>
            <a:ext cx="6705600" cy="1371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4F38D59-08D4-46BE-88CB-2F50AD057D2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848600" y="240268"/>
            <a:ext cx="1045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C8899EA7-AEF2-4C58-B602-33A03354C98F}" type="slidenum">
              <a:rPr lang="en-US" smtClean="0"/>
              <a:pPr algn="ctr"/>
              <a:t>‹#›</a:t>
            </a:fld>
            <a:r>
              <a:rPr lang="en-US" dirty="0" smtClean="0"/>
              <a:t>/48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38D59-08D4-46BE-88CB-2F50AD057D2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3E44B-BFF8-427A-976C-F42D1284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543800" y="2286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B10CAA1-D272-4235-8760-4299AE49F6B5}" type="slidenum">
              <a:rPr lang="en-US" smtClean="0">
                <a:solidFill>
                  <a:schemeClr val="accent2"/>
                </a:solidFill>
              </a:rPr>
              <a:pPr algn="r"/>
              <a:t>‹#›</a:t>
            </a:fld>
            <a:r>
              <a:rPr lang="en-US" dirty="0" smtClean="0">
                <a:solidFill>
                  <a:schemeClr val="accent2"/>
                </a:solidFill>
              </a:rPr>
              <a:t>/48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4F38D59-08D4-46BE-88CB-2F50AD057D2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B43E44B-BFF8-427A-976C-F42D1284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543800" y="2286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B10CAA1-D272-4235-8760-4299AE49F6B5}" type="slidenum">
              <a:rPr lang="en-US" smtClean="0">
                <a:solidFill>
                  <a:schemeClr val="accent2"/>
                </a:solidFill>
              </a:rPr>
              <a:pPr algn="r"/>
              <a:t>‹#›</a:t>
            </a:fld>
            <a:r>
              <a:rPr lang="en-US" dirty="0" smtClean="0">
                <a:solidFill>
                  <a:schemeClr val="accent2"/>
                </a:solidFill>
              </a:rPr>
              <a:t>/48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E11EE-B712-442D-8583-3E042091C85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26D6-A754-4BB8-A7E0-B66869A64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E11EE-B712-442D-8583-3E042091C85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26D6-A754-4BB8-A7E0-B66869A64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E11EE-B712-442D-8583-3E042091C85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26D6-A754-4BB8-A7E0-B66869A64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E11EE-B712-442D-8583-3E042091C85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26D6-A754-4BB8-A7E0-B66869A64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E11EE-B712-442D-8583-3E042091C85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26D6-A754-4BB8-A7E0-B66869A64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E11EE-B712-442D-8583-3E042091C85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26D6-A754-4BB8-A7E0-B66869A64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E11EE-B712-442D-8583-3E042091C85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26D6-A754-4BB8-A7E0-B66869A64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E11EE-B712-442D-8583-3E042091C85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26D6-A754-4BB8-A7E0-B66869A64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38D59-08D4-46BE-88CB-2F50AD057D2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543800" y="2286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B10CAA1-D272-4235-8760-4299AE49F6B5}" type="slidenum">
              <a:rPr lang="en-US" smtClean="0">
                <a:solidFill>
                  <a:schemeClr val="accent2"/>
                </a:solidFill>
              </a:rPr>
              <a:pPr algn="r"/>
              <a:t>‹#›</a:t>
            </a:fld>
            <a:r>
              <a:rPr lang="en-US" dirty="0" smtClean="0">
                <a:solidFill>
                  <a:schemeClr val="accent2"/>
                </a:solidFill>
              </a:rPr>
              <a:t>/48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E11EE-B712-442D-8583-3E042091C85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26D6-A754-4BB8-A7E0-B66869A64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E11EE-B712-442D-8583-3E042091C85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26D6-A754-4BB8-A7E0-B66869A64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E11EE-B712-442D-8583-3E042091C85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A26D6-A754-4BB8-A7E0-B66869A64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38D59-08D4-46BE-88CB-2F50AD057D2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B43E44B-BFF8-427A-976C-F42D1284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7543800" y="2286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B10CAA1-D272-4235-8760-4299AE49F6B5}" type="slidenum">
              <a:rPr lang="en-US" smtClean="0">
                <a:solidFill>
                  <a:schemeClr val="accent2"/>
                </a:solidFill>
              </a:rPr>
              <a:pPr algn="r"/>
              <a:t>‹#›</a:t>
            </a:fld>
            <a:r>
              <a:rPr lang="en-US" dirty="0" smtClean="0">
                <a:solidFill>
                  <a:schemeClr val="accent2"/>
                </a:solidFill>
              </a:rPr>
              <a:t>/48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4F38D59-08D4-46BE-88CB-2F50AD057D2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B43E44B-BFF8-427A-976C-F42D1284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7543800" y="2286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B10CAA1-D272-4235-8760-4299AE49F6B5}" type="slidenum">
              <a:rPr lang="en-US" smtClean="0">
                <a:solidFill>
                  <a:schemeClr val="accent2"/>
                </a:solidFill>
              </a:rPr>
              <a:pPr algn="r"/>
              <a:t>‹#›</a:t>
            </a:fld>
            <a:r>
              <a:rPr lang="en-US" dirty="0" smtClean="0">
                <a:solidFill>
                  <a:schemeClr val="accent2"/>
                </a:solidFill>
              </a:rPr>
              <a:t>/48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4F38D59-08D4-46BE-88CB-2F50AD057D2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B43E44B-BFF8-427A-976C-F42D1284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7543800" y="2286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B10CAA1-D272-4235-8760-4299AE49F6B5}" type="slidenum">
              <a:rPr lang="en-US" smtClean="0">
                <a:solidFill>
                  <a:schemeClr val="accent2"/>
                </a:solidFill>
              </a:rPr>
              <a:pPr algn="r"/>
              <a:t>‹#›</a:t>
            </a:fld>
            <a:r>
              <a:rPr lang="en-US" dirty="0" smtClean="0">
                <a:solidFill>
                  <a:schemeClr val="accent2"/>
                </a:solidFill>
              </a:rPr>
              <a:t>/48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38D59-08D4-46BE-88CB-2F50AD057D2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43E44B-BFF8-427A-976C-F42D1284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7543800" y="2286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B10CAA1-D272-4235-8760-4299AE49F6B5}" type="slidenum">
              <a:rPr lang="en-US" smtClean="0">
                <a:solidFill>
                  <a:schemeClr val="accent2"/>
                </a:solidFill>
              </a:rPr>
              <a:pPr algn="r"/>
              <a:t>‹#›</a:t>
            </a:fld>
            <a:r>
              <a:rPr lang="en-US" dirty="0" smtClean="0">
                <a:solidFill>
                  <a:schemeClr val="accent2"/>
                </a:solidFill>
              </a:rPr>
              <a:t>/48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38D59-08D4-46BE-88CB-2F50AD057D2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43E44B-BFF8-427A-976C-F42D1284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7543800" y="2286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B10CAA1-D272-4235-8760-4299AE49F6B5}" type="slidenum">
              <a:rPr lang="en-US" smtClean="0">
                <a:solidFill>
                  <a:schemeClr val="accent2"/>
                </a:solidFill>
              </a:rPr>
              <a:pPr algn="r"/>
              <a:t>‹#›</a:t>
            </a:fld>
            <a:r>
              <a:rPr lang="en-US" dirty="0" smtClean="0">
                <a:solidFill>
                  <a:schemeClr val="accent2"/>
                </a:solidFill>
              </a:rPr>
              <a:t>/48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38D59-08D4-46BE-88CB-2F50AD057D2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43E44B-BFF8-427A-976C-F42D1284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7543800" y="2286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B10CAA1-D272-4235-8760-4299AE49F6B5}" type="slidenum">
              <a:rPr lang="en-US" smtClean="0">
                <a:solidFill>
                  <a:schemeClr val="accent2"/>
                </a:solidFill>
              </a:rPr>
              <a:pPr algn="r"/>
              <a:t>‹#›</a:t>
            </a:fld>
            <a:r>
              <a:rPr lang="en-US" dirty="0" smtClean="0">
                <a:solidFill>
                  <a:schemeClr val="accent2"/>
                </a:solidFill>
              </a:rPr>
              <a:t>/48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4F38D59-08D4-46BE-88CB-2F50AD057D2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B43E44B-BFF8-427A-976C-F42D1284CC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7543800" y="2286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B10CAA1-D272-4235-8760-4299AE49F6B5}" type="slidenum">
              <a:rPr lang="en-US" smtClean="0">
                <a:solidFill>
                  <a:schemeClr val="accent2"/>
                </a:solidFill>
              </a:rPr>
              <a:pPr algn="r"/>
              <a:t>‹#›</a:t>
            </a:fld>
            <a:r>
              <a:rPr lang="en-US" dirty="0" smtClean="0">
                <a:solidFill>
                  <a:schemeClr val="accent2"/>
                </a:solidFill>
              </a:rPr>
              <a:t>/48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4F38D59-08D4-46BE-88CB-2F50AD057D2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B43E44B-BFF8-427A-976C-F42D1284C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E11EE-B712-442D-8583-3E042091C85D}" type="datetimeFigureOut">
              <a:rPr lang="en-US" smtClean="0"/>
              <a:pPr/>
              <a:t>4/11/2013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A26D6-A754-4BB8-A7E0-B66869A64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Energy Optimization Techniques:</a:t>
            </a:r>
            <a:br>
              <a:rPr lang="en-US" sz="3200" dirty="0" smtClean="0"/>
            </a:br>
            <a:r>
              <a:rPr lang="en-US" sz="3200" dirty="0" smtClean="0"/>
              <a:t>FPGA Glitch Reduction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Patrick Cooke and Elizabeth Graham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448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Power Model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</a:p>
          <a:p>
            <a:pPr lvl="1"/>
            <a:r>
              <a:rPr lang="en-US" i="1" dirty="0" smtClean="0"/>
              <a:t>n</a:t>
            </a:r>
            <a:r>
              <a:rPr lang="en-US" dirty="0" smtClean="0"/>
              <a:t> : number of nets in circuit</a:t>
            </a:r>
          </a:p>
          <a:p>
            <a:pPr lvl="1"/>
            <a:r>
              <a:rPr lang="en-US" i="1" dirty="0" smtClean="0"/>
              <a:t>S</a:t>
            </a:r>
            <a:r>
              <a:rPr lang="en-US" i="1" baseline="-25000" dirty="0" smtClean="0"/>
              <a:t>i</a:t>
            </a:r>
            <a:r>
              <a:rPr lang="en-US" dirty="0" smtClean="0"/>
              <a:t> : switching activity of net </a:t>
            </a:r>
            <a:r>
              <a:rPr lang="en-US" i="1" dirty="0"/>
              <a:t>i</a:t>
            </a:r>
            <a:endParaRPr lang="en-US" i="1" dirty="0" smtClean="0"/>
          </a:p>
          <a:p>
            <a:pPr lvl="1"/>
            <a:r>
              <a:rPr lang="en-US" i="1" dirty="0" err="1" smtClean="0"/>
              <a:t>C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: </a:t>
            </a:r>
            <a:r>
              <a:rPr lang="en-US" dirty="0" smtClean="0"/>
              <a:t>capacitance of </a:t>
            </a:r>
            <a:r>
              <a:rPr lang="en-US" dirty="0"/>
              <a:t>net </a:t>
            </a:r>
            <a:r>
              <a:rPr lang="en-US" i="1" dirty="0" err="1"/>
              <a:t>i</a:t>
            </a:r>
            <a:endParaRPr lang="en-US" i="1" dirty="0" smtClean="0"/>
          </a:p>
          <a:p>
            <a:pPr lvl="1"/>
            <a:r>
              <a:rPr lang="en-US" i="1" dirty="0" smtClean="0"/>
              <a:t>f </a:t>
            </a:r>
            <a:r>
              <a:rPr lang="en-US" dirty="0" smtClean="0"/>
              <a:t>: frequency of circuit</a:t>
            </a:r>
          </a:p>
          <a:p>
            <a:pPr lvl="1"/>
            <a:r>
              <a:rPr lang="en-US" i="1" dirty="0" err="1" smtClean="0"/>
              <a:t>V</a:t>
            </a:r>
            <a:r>
              <a:rPr lang="en-US" i="1" baseline="-25000" dirty="0" err="1" smtClean="0"/>
              <a:t>dd</a:t>
            </a:r>
            <a:r>
              <a:rPr lang="en-US" dirty="0" smtClean="0"/>
              <a:t> </a:t>
            </a:r>
            <a:r>
              <a:rPr lang="en-US" dirty="0"/>
              <a:t>: </a:t>
            </a:r>
            <a:r>
              <a:rPr lang="en-US" dirty="0" smtClean="0"/>
              <a:t>supply voltage</a:t>
            </a:r>
            <a:endParaRPr lang="en-US" i="1" dirty="0"/>
          </a:p>
          <a:p>
            <a:r>
              <a:rPr lang="en-US" dirty="0" smtClean="0"/>
              <a:t>Algorithm focuses on switching activity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715000" y="2895600"/>
                <a:ext cx="2819400" cy="10082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𝑑𝑦𝑛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sSubSup>
                            <m:sSub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𝑑𝑑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895600"/>
                <a:ext cx="2819400" cy="1008225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601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Removable Glitch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01" y="2131529"/>
            <a:ext cx="3414999" cy="3735871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590800"/>
            <a:ext cx="4427343" cy="3124200"/>
          </a:xfrm>
        </p:spPr>
      </p:pic>
      <p:cxnSp>
        <p:nvCxnSpPr>
          <p:cNvPr id="5" name="Straight Connector 4"/>
          <p:cNvCxnSpPr/>
          <p:nvPr/>
        </p:nvCxnSpPr>
        <p:spPr>
          <a:xfrm>
            <a:off x="5579271" y="5067300"/>
            <a:ext cx="609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19600" y="6248400"/>
            <a:ext cx="585353" cy="345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552209" y="5379239"/>
            <a:ext cx="685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4800600" y="2240518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1</m:t>
                    </m:r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    </a:t>
                </a:r>
                <a:endParaRPr lang="en-US" dirty="0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240518"/>
                <a:ext cx="25146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2114550" y="4121253"/>
            <a:ext cx="304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4" name="Rounded Rectangle 13"/>
          <p:cNvSpPr/>
          <p:nvPr/>
        </p:nvSpPr>
        <p:spPr>
          <a:xfrm>
            <a:off x="990600" y="4164402"/>
            <a:ext cx="2514600" cy="37454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5476302" y="2207138"/>
            <a:ext cx="827809" cy="347448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8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14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Don’t-care Analysis</a:t>
            </a:r>
            <a:endParaRPr lang="en-US" dirty="0"/>
          </a:p>
        </p:txBody>
      </p:sp>
      <p:pic>
        <p:nvPicPr>
          <p:cNvPr id="7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590800"/>
            <a:ext cx="4214975" cy="3124199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ABC logic synthesis network</a:t>
            </a:r>
          </a:p>
          <a:p>
            <a:pPr lvl="1"/>
            <a:r>
              <a:rPr lang="en-US" dirty="0" smtClean="0"/>
              <a:t>Developed at UC </a:t>
            </a:r>
            <a:r>
              <a:rPr lang="en-US" dirty="0"/>
              <a:t>Berkeley</a:t>
            </a:r>
          </a:p>
          <a:p>
            <a:pPr lvl="1"/>
            <a:r>
              <a:rPr lang="en-US" dirty="0"/>
              <a:t>Boolean </a:t>
            </a:r>
            <a:r>
              <a:rPr lang="en-US" dirty="0" err="1"/>
              <a:t>satisfiability</a:t>
            </a:r>
            <a:r>
              <a:rPr lang="en-US" dirty="0"/>
              <a:t> (SAT)-based complete </a:t>
            </a:r>
            <a:r>
              <a:rPr lang="en-US" dirty="0" smtClean="0"/>
              <a:t>don’t-care </a:t>
            </a:r>
            <a:r>
              <a:rPr lang="en-US" dirty="0"/>
              <a:t>analysis</a:t>
            </a:r>
          </a:p>
          <a:p>
            <a:pPr lvl="2"/>
            <a:r>
              <a:rPr lang="en-US" dirty="0" smtClean="0"/>
              <a:t>Determines </a:t>
            </a:r>
            <a:r>
              <a:rPr lang="en-US" dirty="0"/>
              <a:t>don’t-care </a:t>
            </a:r>
            <a:r>
              <a:rPr lang="en-US" dirty="0" err="1"/>
              <a:t>minterms</a:t>
            </a:r>
            <a:endParaRPr lang="en-US" dirty="0"/>
          </a:p>
          <a:p>
            <a:pPr lvl="1"/>
            <a:r>
              <a:rPr lang="en-US" dirty="0"/>
              <a:t>Utilizes miter circuit to find </a:t>
            </a:r>
            <a:r>
              <a:rPr lang="en-US" dirty="0" smtClean="0"/>
              <a:t>don’t-cares</a:t>
            </a:r>
            <a:endParaRPr lang="en-US" dirty="0"/>
          </a:p>
          <a:p>
            <a:pPr lvl="2"/>
            <a:r>
              <a:rPr lang="en-US" dirty="0"/>
              <a:t>If C(x) = 0, y is don’t care </a:t>
            </a:r>
            <a:r>
              <a:rPr lang="en-US" dirty="0" err="1"/>
              <a:t>minterm</a:t>
            </a:r>
            <a:r>
              <a:rPr lang="en-US" dirty="0"/>
              <a:t> of LUT 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57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Motivational Experiments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Examined amount of glitch power dissipated by 20 MCNC benchmark designs</a:t>
            </a:r>
          </a:p>
          <a:p>
            <a:r>
              <a:rPr lang="en-US" dirty="0"/>
              <a:t>Experimental </a:t>
            </a:r>
            <a:r>
              <a:rPr lang="en-US" dirty="0" smtClean="0"/>
              <a:t>setup</a:t>
            </a:r>
            <a:endParaRPr lang="en-US" dirty="0"/>
          </a:p>
          <a:p>
            <a:pPr lvl="1"/>
            <a:r>
              <a:rPr lang="en-US" dirty="0" smtClean="0"/>
              <a:t>Altera </a:t>
            </a:r>
            <a:r>
              <a:rPr lang="en-US" dirty="0" err="1"/>
              <a:t>Quartus</a:t>
            </a:r>
            <a:r>
              <a:rPr lang="en-US" dirty="0"/>
              <a:t> 10.1</a:t>
            </a:r>
          </a:p>
          <a:p>
            <a:pPr lvl="1"/>
            <a:r>
              <a:rPr lang="en-US" dirty="0"/>
              <a:t>65nm </a:t>
            </a:r>
            <a:r>
              <a:rPr lang="en-US" dirty="0" err="1"/>
              <a:t>Stratix</a:t>
            </a:r>
            <a:r>
              <a:rPr lang="en-US" dirty="0"/>
              <a:t> III family</a:t>
            </a:r>
          </a:p>
          <a:p>
            <a:r>
              <a:rPr lang="en-US" dirty="0" err="1" smtClean="0"/>
              <a:t>ModelSim</a:t>
            </a:r>
            <a:r>
              <a:rPr lang="en-US" dirty="0" smtClean="0"/>
              <a:t> </a:t>
            </a:r>
            <a:r>
              <a:rPr lang="en-US" dirty="0" smtClean="0"/>
              <a:t>6.3e used for functional and timing simulation</a:t>
            </a:r>
          </a:p>
          <a:p>
            <a:pPr lvl="1"/>
            <a:r>
              <a:rPr lang="en-US" dirty="0" smtClean="0"/>
              <a:t>5000 random input vectors</a:t>
            </a:r>
          </a:p>
          <a:p>
            <a:r>
              <a:rPr lang="en-US" dirty="0" smtClean="0"/>
              <a:t>Dynamic </a:t>
            </a:r>
            <a:r>
              <a:rPr lang="en-US" dirty="0" smtClean="0"/>
              <a:t>power computed using </a:t>
            </a:r>
            <a:r>
              <a:rPr lang="en-US" dirty="0" err="1" smtClean="0"/>
              <a:t>Quartus</a:t>
            </a:r>
            <a:r>
              <a:rPr lang="en-US" dirty="0" smtClean="0"/>
              <a:t> </a:t>
            </a:r>
            <a:r>
              <a:rPr lang="en-US" dirty="0" err="1" smtClean="0"/>
              <a:t>PowerPlay</a:t>
            </a:r>
            <a:endParaRPr lang="en-US" dirty="0" smtClean="0"/>
          </a:p>
          <a:p>
            <a:r>
              <a:rPr lang="en-US" dirty="0" smtClean="0"/>
              <a:t>Glitch power = dynamic power(timing) – dynamic power(functional)</a:t>
            </a:r>
          </a:p>
        </p:txBody>
      </p:sp>
    </p:spTree>
    <p:extLst>
      <p:ext uri="{BB962C8B-B14F-4D97-AF65-F5344CB8AC3E}">
        <p14:creationId xmlns:p14="http://schemas.microsoft.com/office/powerpoint/2010/main" val="383521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Percentage </a:t>
            </a:r>
            <a:r>
              <a:rPr lang="en-US" dirty="0" smtClean="0"/>
              <a:t>of </a:t>
            </a:r>
            <a:r>
              <a:rPr lang="en-US" dirty="0"/>
              <a:t>d</a:t>
            </a:r>
            <a:r>
              <a:rPr lang="en-US" dirty="0" smtClean="0"/>
              <a:t>ynamic power from </a:t>
            </a:r>
            <a:r>
              <a:rPr lang="en-US" dirty="0"/>
              <a:t>g</a:t>
            </a:r>
            <a:r>
              <a:rPr lang="en-US" dirty="0" smtClean="0"/>
              <a:t>litches</a:t>
            </a:r>
            <a:endParaRPr lang="en-US" dirty="0"/>
          </a:p>
          <a:p>
            <a:pPr lvl="1"/>
            <a:r>
              <a:rPr lang="en-US" dirty="0" smtClean="0"/>
              <a:t>Range: 5.8-45.4%</a:t>
            </a:r>
            <a:endParaRPr lang="en-US" dirty="0"/>
          </a:p>
          <a:p>
            <a:pPr lvl="1"/>
            <a:r>
              <a:rPr lang="en-US" dirty="0" smtClean="0"/>
              <a:t>Average </a:t>
            </a:r>
            <a:r>
              <a:rPr lang="en-US" dirty="0"/>
              <a:t>: </a:t>
            </a:r>
            <a:r>
              <a:rPr lang="en-US" dirty="0" smtClean="0"/>
              <a:t>26.0%</a:t>
            </a:r>
            <a:endParaRPr lang="en-US" dirty="0"/>
          </a:p>
          <a:p>
            <a:r>
              <a:rPr lang="en-US" dirty="0" smtClean="0"/>
              <a:t>Percentage </a:t>
            </a:r>
            <a:r>
              <a:rPr lang="en-US" dirty="0" smtClean="0"/>
              <a:t>of LUT </a:t>
            </a:r>
            <a:r>
              <a:rPr lang="en-US" dirty="0"/>
              <a:t>i</a:t>
            </a:r>
            <a:r>
              <a:rPr lang="en-US" dirty="0" smtClean="0"/>
              <a:t>nput </a:t>
            </a:r>
            <a:r>
              <a:rPr lang="en-US" dirty="0"/>
              <a:t>s</a:t>
            </a:r>
            <a:r>
              <a:rPr lang="en-US" dirty="0" smtClean="0"/>
              <a:t>tates </a:t>
            </a:r>
            <a:r>
              <a:rPr lang="en-US" dirty="0"/>
              <a:t>t</a:t>
            </a:r>
            <a:r>
              <a:rPr lang="en-US" dirty="0" smtClean="0"/>
              <a:t>hat </a:t>
            </a:r>
            <a:r>
              <a:rPr lang="en-US" dirty="0"/>
              <a:t>a</a:t>
            </a:r>
            <a:r>
              <a:rPr lang="en-US" dirty="0" smtClean="0"/>
              <a:t>re </a:t>
            </a:r>
            <a:r>
              <a:rPr lang="en-US" dirty="0"/>
              <a:t>d</a:t>
            </a:r>
            <a:r>
              <a:rPr lang="en-US" dirty="0" smtClean="0"/>
              <a:t>on’t-cares</a:t>
            </a:r>
            <a:endParaRPr lang="en-US" dirty="0"/>
          </a:p>
          <a:p>
            <a:pPr lvl="1"/>
            <a:r>
              <a:rPr lang="en-US" dirty="0" smtClean="0"/>
              <a:t>Range: 0.8-37.2%</a:t>
            </a:r>
            <a:endParaRPr lang="en-US" dirty="0"/>
          </a:p>
          <a:p>
            <a:pPr lvl="1"/>
            <a:r>
              <a:rPr lang="en-US" dirty="0" smtClean="0"/>
              <a:t>Average: 15.1%</a:t>
            </a:r>
            <a:endParaRPr lang="en-US" dirty="0"/>
          </a:p>
          <a:p>
            <a:endParaRPr lang="en-US" dirty="0"/>
          </a:p>
        </p:txBody>
      </p:sp>
      <p:pic>
        <p:nvPicPr>
          <p:cNvPr id="7" name="Content Placeholder 3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290" y="1676400"/>
            <a:ext cx="2944415" cy="2010588"/>
          </a:xfrm>
          <a:prstGeom prst="rect">
            <a:avLst/>
          </a:prstGeom>
        </p:spPr>
      </p:pic>
      <p:pic>
        <p:nvPicPr>
          <p:cNvPr id="8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154" y="3962400"/>
            <a:ext cx="3686689" cy="208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15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Glitch Reduction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Inputs </a:t>
            </a:r>
          </a:p>
          <a:p>
            <a:pPr lvl="1"/>
            <a:r>
              <a:rPr lang="en-US" dirty="0" smtClean="0"/>
              <a:t>Placed and routed </a:t>
            </a:r>
            <a:r>
              <a:rPr lang="en-US" dirty="0" err="1" smtClean="0"/>
              <a:t>netlist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alue change dump (VCD) file</a:t>
            </a:r>
          </a:p>
          <a:p>
            <a:pPr lvl="2"/>
            <a:r>
              <a:rPr lang="en-US" dirty="0" smtClean="0"/>
              <a:t>Results </a:t>
            </a:r>
            <a:r>
              <a:rPr lang="en-US" dirty="0" smtClean="0"/>
              <a:t>of</a:t>
            </a:r>
            <a:r>
              <a:rPr lang="en-US" dirty="0" smtClean="0"/>
              <a:t> </a:t>
            </a:r>
            <a:r>
              <a:rPr lang="en-US" dirty="0" smtClean="0"/>
              <a:t>timing simulation</a:t>
            </a:r>
          </a:p>
          <a:p>
            <a:r>
              <a:rPr lang="en-US" dirty="0"/>
              <a:t>Algorithm progresses from shallower levels </a:t>
            </a:r>
            <a:r>
              <a:rPr lang="en-US" dirty="0" smtClean="0"/>
              <a:t>of LUTs to </a:t>
            </a:r>
            <a:r>
              <a:rPr lang="en-US" dirty="0"/>
              <a:t>deeper ones</a:t>
            </a:r>
          </a:p>
          <a:p>
            <a:r>
              <a:rPr lang="en-US" dirty="0"/>
              <a:t>In each level, LUTs examined in descending order of power </a:t>
            </a:r>
            <a:r>
              <a:rPr lang="en-US" dirty="0" smtClean="0"/>
              <a:t>consumption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429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Glitch Reduction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each LUT in </a:t>
            </a:r>
            <a:r>
              <a:rPr lang="en-US" dirty="0" err="1" smtClean="0"/>
              <a:t>netlist</a:t>
            </a:r>
            <a:endParaRPr lang="en-US" dirty="0" smtClean="0"/>
          </a:p>
          <a:p>
            <a:pPr lvl="1"/>
            <a:r>
              <a:rPr lang="en-US" dirty="0" smtClean="0"/>
              <a:t>Compute </a:t>
            </a:r>
            <a:r>
              <a:rPr lang="en-US" dirty="0" smtClean="0"/>
              <a:t>don’t-cares </a:t>
            </a:r>
            <a:r>
              <a:rPr lang="en-US" dirty="0" smtClean="0"/>
              <a:t>of LUT</a:t>
            </a:r>
          </a:p>
          <a:p>
            <a:pPr lvl="2"/>
            <a:r>
              <a:rPr lang="en-US" dirty="0" smtClean="0"/>
              <a:t>ABC SAT-based don’t-care analysis</a:t>
            </a:r>
          </a:p>
          <a:p>
            <a:pPr lvl="1"/>
            <a:r>
              <a:rPr lang="en-US" dirty="0" smtClean="0"/>
              <a:t>Scan </a:t>
            </a:r>
            <a:r>
              <a:rPr lang="en-US" dirty="0" smtClean="0"/>
              <a:t>input vectors</a:t>
            </a:r>
            <a:endParaRPr lang="en-US" dirty="0" smtClean="0"/>
          </a:p>
          <a:p>
            <a:pPr lvl="2"/>
            <a:r>
              <a:rPr lang="en-US" dirty="0" smtClean="0"/>
              <a:t>Voting </a:t>
            </a:r>
            <a:r>
              <a:rPr lang="en-US" dirty="0" smtClean="0"/>
              <a:t>mechanism</a:t>
            </a:r>
            <a:endParaRPr lang="en-US" dirty="0" smtClean="0"/>
          </a:p>
          <a:p>
            <a:pPr lvl="2"/>
            <a:r>
              <a:rPr lang="en-US" dirty="0" smtClean="0"/>
              <a:t>Details on next slide</a:t>
            </a:r>
            <a:endParaRPr lang="en-US" dirty="0" smtClean="0"/>
          </a:p>
          <a:p>
            <a:pPr lvl="1"/>
            <a:r>
              <a:rPr lang="en-US" dirty="0" smtClean="0"/>
              <a:t>Set values of </a:t>
            </a:r>
            <a:r>
              <a:rPr lang="en-US" dirty="0" smtClean="0"/>
              <a:t>don’t-cares </a:t>
            </a:r>
            <a:r>
              <a:rPr lang="en-US" dirty="0" smtClean="0"/>
              <a:t>and update </a:t>
            </a:r>
            <a:r>
              <a:rPr lang="en-US" dirty="0" err="1" smtClean="0"/>
              <a:t>netlist</a:t>
            </a:r>
            <a:endParaRPr lang="en-US" dirty="0" smtClean="0"/>
          </a:p>
          <a:p>
            <a:pPr lvl="2"/>
            <a:r>
              <a:rPr lang="en-US" dirty="0" smtClean="0"/>
              <a:t>Majority vote decides </a:t>
            </a:r>
            <a:r>
              <a:rPr lang="en-US" dirty="0" smtClean="0"/>
              <a:t>don’t-care </a:t>
            </a:r>
            <a:r>
              <a:rPr lang="en-US" dirty="0" smtClean="0"/>
              <a:t>value</a:t>
            </a:r>
          </a:p>
          <a:p>
            <a:pPr lvl="2"/>
            <a:r>
              <a:rPr lang="en-US" dirty="0" err="1" smtClean="0"/>
              <a:t>Netlist</a:t>
            </a:r>
            <a:r>
              <a:rPr lang="en-US" dirty="0" smtClean="0"/>
              <a:t> </a:t>
            </a:r>
            <a:r>
              <a:rPr lang="en-US" dirty="0" smtClean="0"/>
              <a:t>updated to guarantee </a:t>
            </a:r>
            <a:r>
              <a:rPr lang="en-US" dirty="0" smtClean="0"/>
              <a:t>equivalent functionality</a:t>
            </a:r>
          </a:p>
        </p:txBody>
      </p:sp>
    </p:spTree>
    <p:extLst>
      <p:ext uri="{BB962C8B-B14F-4D97-AF65-F5344CB8AC3E}">
        <p14:creationId xmlns:p14="http://schemas.microsoft.com/office/powerpoint/2010/main" val="227975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</a:t>
            </a:r>
            <a:r>
              <a:rPr lang="en-US" dirty="0" smtClean="0"/>
              <a:t>Vector Scan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Sequence of local input vectors </a:t>
            </a:r>
            <a:r>
              <a:rPr lang="en-US" dirty="0" smtClean="0"/>
              <a:t>to LUT extracted </a:t>
            </a:r>
            <a:r>
              <a:rPr lang="en-US" dirty="0" smtClean="0"/>
              <a:t>from VCD file and examined in order</a:t>
            </a:r>
          </a:p>
          <a:p>
            <a:r>
              <a:rPr lang="en-US" dirty="0" smtClean="0"/>
              <a:t>When don’t-care </a:t>
            </a:r>
            <a:r>
              <a:rPr lang="en-US" dirty="0" smtClean="0"/>
              <a:t>input vector is </a:t>
            </a:r>
            <a:r>
              <a:rPr lang="en-US" dirty="0" smtClean="0"/>
              <a:t>reached</a:t>
            </a:r>
          </a:p>
          <a:p>
            <a:pPr lvl="1"/>
            <a:r>
              <a:rPr lang="en-US" dirty="0" smtClean="0"/>
              <a:t>Find value of closest </a:t>
            </a:r>
            <a:r>
              <a:rPr lang="en-US" dirty="0" smtClean="0"/>
              <a:t>care state </a:t>
            </a:r>
            <a:r>
              <a:rPr lang="en-US" dirty="0" smtClean="0"/>
              <a:t>before and after </a:t>
            </a:r>
            <a:br>
              <a:rPr lang="en-US" dirty="0" smtClean="0"/>
            </a:br>
            <a:r>
              <a:rPr lang="en-US" dirty="0" smtClean="0"/>
              <a:t>don’t-care input vector</a:t>
            </a:r>
            <a:endParaRPr lang="en-US" dirty="0" smtClean="0"/>
          </a:p>
          <a:p>
            <a:pPr lvl="1"/>
            <a:r>
              <a:rPr lang="en-US" dirty="0" smtClean="0"/>
              <a:t>If these values are identical, vote for that value</a:t>
            </a:r>
            <a:endParaRPr lang="en-US" dirty="0"/>
          </a:p>
          <a:p>
            <a:pPr lvl="1"/>
            <a:r>
              <a:rPr lang="en-US" dirty="0" smtClean="0"/>
              <a:t>Otherwise, </a:t>
            </a:r>
            <a:r>
              <a:rPr lang="en-US" dirty="0" smtClean="0"/>
              <a:t>no vote is cast</a:t>
            </a:r>
            <a:endParaRPr lang="en-US" dirty="0" smtClean="0"/>
          </a:p>
          <a:p>
            <a:r>
              <a:rPr lang="en-US" dirty="0" smtClean="0"/>
              <a:t>Each don’t-care in LUT has separate </a:t>
            </a:r>
            <a:r>
              <a:rPr lang="en-US" dirty="0" smtClean="0"/>
              <a:t>tally of votes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00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Walkthrough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01" y="2131529"/>
            <a:ext cx="3414999" cy="3735871"/>
          </a:xfrm>
        </p:spPr>
      </p:pic>
      <p:sp>
        <p:nvSpPr>
          <p:cNvPr id="16" name="TextBox 15"/>
          <p:cNvSpPr txBox="1"/>
          <p:nvPr/>
        </p:nvSpPr>
        <p:spPr>
          <a:xfrm>
            <a:off x="2105025" y="4121253"/>
            <a:ext cx="304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590800"/>
            <a:ext cx="4427343" cy="3124200"/>
          </a:xfrm>
        </p:spPr>
      </p:pic>
      <p:cxnSp>
        <p:nvCxnSpPr>
          <p:cNvPr id="9" name="Straight Connector 8"/>
          <p:cNvCxnSpPr/>
          <p:nvPr/>
        </p:nvCxnSpPr>
        <p:spPr>
          <a:xfrm>
            <a:off x="4419600" y="6248400"/>
            <a:ext cx="585353" cy="345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800600" y="2240518"/>
                <a:ext cx="2514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1</m:t>
                    </m:r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    </a:t>
                </a:r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240518"/>
                <a:ext cx="25146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ounded Rectangle 1"/>
          <p:cNvSpPr/>
          <p:nvPr/>
        </p:nvSpPr>
        <p:spPr>
          <a:xfrm>
            <a:off x="4829175" y="2159589"/>
            <a:ext cx="685800" cy="347921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990600" y="2657475"/>
            <a:ext cx="2514600" cy="33078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105025" y="4511622"/>
            <a:ext cx="304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5" name="Rounded Rectangle 14"/>
          <p:cNvSpPr/>
          <p:nvPr/>
        </p:nvSpPr>
        <p:spPr>
          <a:xfrm>
            <a:off x="1009651" y="4191000"/>
            <a:ext cx="2514600" cy="33078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990600" y="4962525"/>
            <a:ext cx="2514600" cy="33078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1000125" y="5324475"/>
            <a:ext cx="2514600" cy="33078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3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48148E-6 L 0.07605 1.48148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2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05 1.48148E-6 L 0.15105 1.48148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105 1.48148E-6 L 0.21771 1.48148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 animBg="1"/>
      <p:bldP spid="2" grpId="1" animBg="1"/>
      <p:bldP spid="2" grpId="2" animBg="1"/>
      <p:bldP spid="2" grpId="3" animBg="1"/>
      <p:bldP spid="5" grpId="0" animBg="1"/>
      <p:bldP spid="17" grpId="0" animBg="1"/>
      <p:bldP spid="15" grpId="0" animBg="1"/>
      <p:bldP spid="18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verify </a:t>
            </a:r>
            <a:r>
              <a:rPr lang="en-US" dirty="0" smtClean="0"/>
              <a:t>modified don’t-care </a:t>
            </a:r>
            <a:r>
              <a:rPr lang="en-US" dirty="0" smtClean="0"/>
              <a:t>values, algorithm iterates until convergence</a:t>
            </a:r>
          </a:p>
          <a:p>
            <a:r>
              <a:rPr lang="en-US" dirty="0" smtClean="0"/>
              <a:t>Placement and routing </a:t>
            </a:r>
            <a:r>
              <a:rPr lang="en-US" dirty="0" smtClean="0"/>
              <a:t>are not run again</a:t>
            </a:r>
            <a:endParaRPr lang="en-US" dirty="0" smtClean="0"/>
          </a:p>
          <a:p>
            <a:r>
              <a:rPr lang="en-US" dirty="0" smtClean="0"/>
              <a:t>Runtime on order of minutes</a:t>
            </a:r>
          </a:p>
          <a:p>
            <a:r>
              <a:rPr lang="en-US" dirty="0" smtClean="0"/>
              <a:t>No modifications to timing characteristics</a:t>
            </a:r>
            <a:endParaRPr lang="en-US" dirty="0"/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286000"/>
            <a:ext cx="3447010" cy="3137967"/>
          </a:xfrm>
        </p:spPr>
      </p:pic>
    </p:spTree>
    <p:extLst>
      <p:ext uri="{BB962C8B-B14F-4D97-AF65-F5344CB8AC3E}">
        <p14:creationId xmlns:p14="http://schemas.microsoft.com/office/powerpoint/2010/main" val="377527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Field-Programmable Gate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Used to implement digital systems</a:t>
            </a:r>
          </a:p>
          <a:p>
            <a:pPr lvl="1"/>
            <a:r>
              <a:rPr lang="en-US" dirty="0" smtClean="0"/>
              <a:t>Pros</a:t>
            </a:r>
          </a:p>
          <a:p>
            <a:pPr lvl="2"/>
            <a:r>
              <a:rPr lang="en-US" dirty="0" smtClean="0"/>
              <a:t>Flexible</a:t>
            </a:r>
          </a:p>
          <a:p>
            <a:pPr lvl="2"/>
            <a:r>
              <a:rPr lang="en-US" dirty="0" smtClean="0"/>
              <a:t>Low time-to-market</a:t>
            </a:r>
          </a:p>
          <a:p>
            <a:pPr lvl="1"/>
            <a:r>
              <a:rPr lang="en-US" dirty="0" smtClean="0"/>
              <a:t>Cons</a:t>
            </a:r>
          </a:p>
          <a:p>
            <a:pPr lvl="2"/>
            <a:r>
              <a:rPr lang="en-US" dirty="0" smtClean="0"/>
              <a:t>Consumes up to 10x more power than equivalent ASIC design</a:t>
            </a:r>
          </a:p>
          <a:p>
            <a:pPr lvl="3"/>
            <a:r>
              <a:rPr lang="en-US" dirty="0" smtClean="0"/>
              <a:t>Barrier for power-sensitive applications</a:t>
            </a:r>
          </a:p>
          <a:p>
            <a:pPr lvl="1"/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499060"/>
            <a:ext cx="3558574" cy="2728241"/>
          </a:xfrm>
        </p:spPr>
      </p:pic>
    </p:spTree>
    <p:extLst>
      <p:ext uri="{BB962C8B-B14F-4D97-AF65-F5344CB8AC3E}">
        <p14:creationId xmlns:p14="http://schemas.microsoft.com/office/powerpoint/2010/main" val="87602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Same experimental setup as motivational experiments</a:t>
            </a:r>
            <a:endParaRPr lang="en-US" dirty="0" smtClean="0"/>
          </a:p>
          <a:p>
            <a:pPr lvl="1"/>
            <a:r>
              <a:rPr lang="en-US" dirty="0" smtClean="0"/>
              <a:t>20 MCNC benchmark circuits</a:t>
            </a:r>
          </a:p>
          <a:p>
            <a:pPr lvl="1"/>
            <a:r>
              <a:rPr lang="en-US" dirty="0" smtClean="0"/>
              <a:t>Altera </a:t>
            </a:r>
            <a:r>
              <a:rPr lang="en-US" dirty="0" err="1"/>
              <a:t>Quartus</a:t>
            </a:r>
            <a:r>
              <a:rPr lang="en-US" dirty="0"/>
              <a:t> 10.1</a:t>
            </a:r>
          </a:p>
          <a:p>
            <a:pPr lvl="1"/>
            <a:r>
              <a:rPr lang="en-US" dirty="0" smtClean="0"/>
              <a:t>65nm </a:t>
            </a:r>
            <a:r>
              <a:rPr lang="en-US" dirty="0" err="1"/>
              <a:t>Stratix</a:t>
            </a:r>
            <a:r>
              <a:rPr lang="en-US" dirty="0"/>
              <a:t> III </a:t>
            </a:r>
            <a:r>
              <a:rPr lang="en-US" dirty="0" smtClean="0"/>
              <a:t>family</a:t>
            </a:r>
          </a:p>
          <a:p>
            <a:pPr lvl="1"/>
            <a:r>
              <a:rPr lang="en-US" dirty="0" err="1"/>
              <a:t>ModelSim</a:t>
            </a:r>
            <a:r>
              <a:rPr lang="en-US" dirty="0"/>
              <a:t> </a:t>
            </a:r>
            <a:r>
              <a:rPr lang="en-US" dirty="0" smtClean="0"/>
              <a:t>6.3e</a:t>
            </a:r>
            <a:endParaRPr lang="en-US" dirty="0"/>
          </a:p>
          <a:p>
            <a:r>
              <a:rPr lang="en-US" dirty="0" smtClean="0"/>
              <a:t>Combinational </a:t>
            </a:r>
            <a:r>
              <a:rPr lang="en-US" dirty="0"/>
              <a:t>equivalence checking used to ensure circuit functionality unchanged</a:t>
            </a:r>
          </a:p>
          <a:p>
            <a:r>
              <a:rPr lang="en-US" dirty="0" smtClean="0"/>
              <a:t>Three </a:t>
            </a:r>
            <a:r>
              <a:rPr lang="en-US" dirty="0"/>
              <a:t>passes of optimization </a:t>
            </a:r>
            <a:r>
              <a:rPr lang="en-US" dirty="0" smtClean="0"/>
              <a:t>loop</a:t>
            </a:r>
            <a:endParaRPr lang="en-US" dirty="0"/>
          </a:p>
          <a:p>
            <a:pPr lvl="1"/>
            <a:r>
              <a:rPr lang="en-US" dirty="0"/>
              <a:t>Negligible change </a:t>
            </a:r>
            <a:r>
              <a:rPr lang="en-US" dirty="0" smtClean="0"/>
              <a:t>after three passes</a:t>
            </a:r>
            <a:endParaRPr lang="en-US" dirty="0"/>
          </a:p>
          <a:p>
            <a:r>
              <a:rPr lang="en-US" dirty="0"/>
              <a:t>Worst-case </a:t>
            </a:r>
            <a:r>
              <a:rPr lang="en-US" dirty="0" smtClean="0"/>
              <a:t>sets don’t-cares </a:t>
            </a:r>
            <a:r>
              <a:rPr lang="en-US" dirty="0"/>
              <a:t>to the opposite value of that obtained by </a:t>
            </a:r>
            <a:r>
              <a:rPr lang="en-US" dirty="0" smtClean="0"/>
              <a:t>algorithm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81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Dynamic </a:t>
            </a:r>
            <a:r>
              <a:rPr lang="en-US" dirty="0" smtClean="0"/>
              <a:t>power </a:t>
            </a:r>
            <a:r>
              <a:rPr lang="en-US" dirty="0"/>
              <a:t>r</a:t>
            </a:r>
            <a:r>
              <a:rPr lang="en-US" dirty="0" smtClean="0"/>
              <a:t>eduction</a:t>
            </a:r>
            <a:endParaRPr lang="en-US" dirty="0" smtClean="0"/>
          </a:p>
          <a:p>
            <a:pPr lvl="1"/>
            <a:r>
              <a:rPr lang="en-US" dirty="0" smtClean="0"/>
              <a:t>Average: 4.0%</a:t>
            </a:r>
          </a:p>
          <a:p>
            <a:pPr lvl="1"/>
            <a:r>
              <a:rPr lang="en-US" dirty="0" smtClean="0"/>
              <a:t>Peak : 12.5%</a:t>
            </a:r>
          </a:p>
          <a:p>
            <a:r>
              <a:rPr lang="en-US" dirty="0" smtClean="0"/>
              <a:t>Glitch </a:t>
            </a:r>
            <a:r>
              <a:rPr lang="en-US" dirty="0" smtClean="0"/>
              <a:t>power </a:t>
            </a:r>
            <a:r>
              <a:rPr lang="en-US" dirty="0"/>
              <a:t>r</a:t>
            </a:r>
            <a:r>
              <a:rPr lang="en-US" dirty="0" smtClean="0"/>
              <a:t>eduction</a:t>
            </a:r>
            <a:endParaRPr lang="en-US" dirty="0" smtClean="0"/>
          </a:p>
          <a:p>
            <a:pPr lvl="1"/>
            <a:r>
              <a:rPr lang="en-US" dirty="0" smtClean="0"/>
              <a:t>Average: 13.7%</a:t>
            </a:r>
          </a:p>
          <a:p>
            <a:pPr lvl="1"/>
            <a:r>
              <a:rPr lang="en-US" dirty="0" smtClean="0"/>
              <a:t>Peak: 49.0%</a:t>
            </a:r>
          </a:p>
          <a:p>
            <a:r>
              <a:rPr lang="en-US" dirty="0" smtClean="0"/>
              <a:t>Optimized vs. </a:t>
            </a:r>
            <a:r>
              <a:rPr lang="en-US" dirty="0" smtClean="0"/>
              <a:t>worst-case </a:t>
            </a:r>
            <a:r>
              <a:rPr lang="en-US" dirty="0"/>
              <a:t>d</a:t>
            </a:r>
            <a:r>
              <a:rPr lang="en-US" dirty="0" smtClean="0"/>
              <a:t>ynamic </a:t>
            </a:r>
            <a:r>
              <a:rPr lang="en-US" dirty="0"/>
              <a:t>p</a:t>
            </a:r>
            <a:r>
              <a:rPr lang="en-US" dirty="0" smtClean="0"/>
              <a:t>ower </a:t>
            </a:r>
            <a:r>
              <a:rPr lang="en-US" dirty="0"/>
              <a:t>r</a:t>
            </a:r>
            <a:r>
              <a:rPr lang="en-US" dirty="0" smtClean="0"/>
              <a:t>eduction </a:t>
            </a:r>
            <a:endParaRPr lang="en-US" dirty="0" smtClean="0"/>
          </a:p>
          <a:p>
            <a:pPr lvl="1"/>
            <a:r>
              <a:rPr lang="en-US" dirty="0" smtClean="0"/>
              <a:t>Average: 9.8%</a:t>
            </a:r>
          </a:p>
          <a:p>
            <a:pPr lvl="1"/>
            <a:r>
              <a:rPr lang="en-US" dirty="0" smtClean="0"/>
              <a:t>Peak: 30.8%</a:t>
            </a:r>
            <a:endParaRPr lang="en-US" dirty="0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050" y="1711636"/>
            <a:ext cx="3886200" cy="4326903"/>
          </a:xfrm>
        </p:spPr>
      </p:pic>
    </p:spTree>
    <p:extLst>
      <p:ext uri="{BB962C8B-B14F-4D97-AF65-F5344CB8AC3E}">
        <p14:creationId xmlns:p14="http://schemas.microsoft.com/office/powerpoint/2010/main" val="117462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Power</a:t>
            </a:r>
            <a:r>
              <a:rPr lang="en-US" dirty="0" smtClean="0"/>
              <a:t> &amp; Don’t-care Ratio vs.</a:t>
            </a:r>
            <a:r>
              <a:rPr lang="en-US" dirty="0" smtClean="0"/>
              <a:t> </a:t>
            </a:r>
            <a:r>
              <a:rPr lang="en-US" dirty="0" err="1" smtClean="0"/>
              <a:t>Fanout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31" y="1883558"/>
            <a:ext cx="3678137" cy="3983060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Average signal power increases with </a:t>
            </a:r>
            <a:r>
              <a:rPr lang="en-US" dirty="0" err="1" smtClean="0"/>
              <a:t>fanout</a:t>
            </a:r>
            <a:r>
              <a:rPr lang="en-US" dirty="0"/>
              <a:t> </a:t>
            </a:r>
            <a:r>
              <a:rPr lang="en-US" dirty="0" smtClean="0"/>
              <a:t>due to increase in capacitance</a:t>
            </a:r>
            <a:endParaRPr lang="en-US" dirty="0" smtClean="0"/>
          </a:p>
          <a:p>
            <a:r>
              <a:rPr lang="en-US" dirty="0" smtClean="0"/>
              <a:t>Average </a:t>
            </a:r>
            <a:r>
              <a:rPr lang="en-US" dirty="0" smtClean="0"/>
              <a:t>don’t-care ratio shows decreasing trend with respect to </a:t>
            </a:r>
            <a:r>
              <a:rPr lang="en-US" dirty="0" err="1" smtClean="0"/>
              <a:t>fanout</a:t>
            </a:r>
            <a:endParaRPr lang="en-US" dirty="0" smtClean="0"/>
          </a:p>
          <a:p>
            <a:r>
              <a:rPr lang="en-US" dirty="0" smtClean="0"/>
              <a:t>Signals consuming most power are poor targets for </a:t>
            </a:r>
            <a:r>
              <a:rPr lang="en-US" dirty="0" smtClean="0"/>
              <a:t>glitch reducing algorithm based on </a:t>
            </a:r>
            <a:r>
              <a:rPr lang="en-US" dirty="0" smtClean="0"/>
              <a:t>don’t-cares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621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</a:t>
            </a:r>
            <a:r>
              <a:rPr lang="en-US" dirty="0" smtClean="0"/>
              <a:t>Vote </a:t>
            </a:r>
            <a:r>
              <a:rPr lang="en-US" dirty="0" smtClean="0"/>
              <a:t>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Vote bias </a:t>
            </a:r>
            <a:r>
              <a:rPr lang="en-US" dirty="0" smtClean="0"/>
              <a:t>is percentage of votes that were cast for the more popular setting</a:t>
            </a:r>
          </a:p>
          <a:p>
            <a:r>
              <a:rPr lang="en-US" dirty="0" smtClean="0"/>
              <a:t>For all circuits tested, </a:t>
            </a:r>
            <a:r>
              <a:rPr lang="en-US" dirty="0" smtClean="0"/>
              <a:t>highly </a:t>
            </a:r>
            <a:r>
              <a:rPr lang="en-US" dirty="0" smtClean="0"/>
              <a:t>preferable setting existed for all don’t-cares</a:t>
            </a:r>
          </a:p>
          <a:p>
            <a:r>
              <a:rPr lang="en-US" dirty="0" smtClean="0"/>
              <a:t>Suggests don’t-care </a:t>
            </a:r>
            <a:r>
              <a:rPr lang="en-US" dirty="0" smtClean="0"/>
              <a:t>values can be picked with </a:t>
            </a:r>
            <a:r>
              <a:rPr lang="en-US" dirty="0" smtClean="0"/>
              <a:t>high degree of confidence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050" y="2641600"/>
            <a:ext cx="3886200" cy="2466976"/>
          </a:xfrm>
        </p:spPr>
      </p:pic>
    </p:spTree>
    <p:extLst>
      <p:ext uri="{BB962C8B-B14F-4D97-AF65-F5344CB8AC3E}">
        <p14:creationId xmlns:p14="http://schemas.microsoft.com/office/powerpoint/2010/main" val="261235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Integrate algorithm into power-aware FPGA CAD flow</a:t>
            </a:r>
          </a:p>
          <a:p>
            <a:pPr lvl="1"/>
            <a:r>
              <a:rPr lang="en-US" dirty="0" smtClean="0"/>
              <a:t>Investigate whether other stages of CAD flow could improve algorithm effectiveness</a:t>
            </a:r>
          </a:p>
          <a:p>
            <a:pPr lvl="1"/>
            <a:r>
              <a:rPr lang="en-US" dirty="0" smtClean="0"/>
              <a:t>Reduce runtime by integrating algorithm with incremental timing simulation</a:t>
            </a:r>
          </a:p>
          <a:p>
            <a:r>
              <a:rPr lang="en-US" dirty="0" smtClean="0"/>
              <a:t>Shortcomings</a:t>
            </a:r>
            <a:endParaRPr lang="en-US" dirty="0" smtClean="0"/>
          </a:p>
          <a:p>
            <a:pPr lvl="1"/>
            <a:r>
              <a:rPr lang="en-US" dirty="0" smtClean="0"/>
              <a:t>Algorithm </a:t>
            </a:r>
            <a:r>
              <a:rPr lang="en-US" dirty="0" smtClean="0"/>
              <a:t>seems to only address </a:t>
            </a:r>
            <a:r>
              <a:rPr lang="en-US" dirty="0" err="1"/>
              <a:t>satisfiability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don’t-cares (SDC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0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GlitchLess</a:t>
            </a:r>
            <a:r>
              <a:rPr lang="en-US" sz="2800" dirty="0" smtClean="0"/>
              <a:t>:  Dynamic Power Minimization in FPGAs through Edge Alignment and Glitch Filtering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 err="1" smtClean="0"/>
              <a:t>Julien</a:t>
            </a:r>
            <a:r>
              <a:rPr lang="en-US" sz="1800" dirty="0" smtClean="0"/>
              <a:t> </a:t>
            </a:r>
            <a:r>
              <a:rPr lang="en-US" sz="1800" dirty="0" err="1" smtClean="0"/>
              <a:t>Lamoureux</a:t>
            </a:r>
            <a:r>
              <a:rPr lang="en-US" sz="1800" dirty="0" smtClean="0"/>
              <a:t>, Guy G. Lemieux, Steven J.E. Wilton</a:t>
            </a:r>
          </a:p>
          <a:p>
            <a:r>
              <a:rPr lang="en-US" sz="1800" dirty="0" smtClean="0"/>
              <a:t>University of British Columbia</a:t>
            </a:r>
          </a:p>
          <a:p>
            <a:r>
              <a:rPr lang="en-US" sz="1800" dirty="0" smtClean="0"/>
              <a:t>Department of Electrical and Computer Engineering</a:t>
            </a:r>
          </a:p>
          <a:p>
            <a:r>
              <a:rPr lang="en-US" sz="1800" dirty="0" smtClean="0"/>
              <a:t>Published in TVLSI 2008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6573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GlitchLess</a:t>
            </a:r>
            <a:r>
              <a:rPr lang="en-US" dirty="0" smtClean="0"/>
              <a:t>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12425"/>
            <a:ext cx="8229600" cy="495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Adds programmable delay elements</a:t>
            </a:r>
          </a:p>
          <a:p>
            <a:pPr lvl="1"/>
            <a:r>
              <a:rPr lang="en-US" sz="2400" dirty="0" smtClean="0"/>
              <a:t>To align arrival times</a:t>
            </a: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Act as filter to eliminate off-chip glitches</a:t>
            </a:r>
          </a:p>
          <a:p>
            <a:r>
              <a:rPr lang="en-US" sz="2800" dirty="0" smtClean="0"/>
              <a:t>Applied after routing</a:t>
            </a:r>
          </a:p>
          <a:p>
            <a:r>
              <a:rPr lang="en-US" sz="2800" dirty="0" smtClean="0"/>
              <a:t>Can be combined with other power-saving methods</a:t>
            </a:r>
          </a:p>
          <a:p>
            <a:endParaRPr lang="en-US" sz="2800" dirty="0"/>
          </a:p>
        </p:txBody>
      </p:sp>
      <p:grpSp>
        <p:nvGrpSpPr>
          <p:cNvPr id="7" name="Group 10"/>
          <p:cNvGrpSpPr/>
          <p:nvPr/>
        </p:nvGrpSpPr>
        <p:grpSpPr>
          <a:xfrm>
            <a:off x="1752600" y="2356975"/>
            <a:ext cx="5638800" cy="2736850"/>
            <a:chOff x="4038600" y="990600"/>
            <a:chExt cx="5638800" cy="2736850"/>
          </a:xfrm>
        </p:grpSpPr>
        <p:sp>
          <p:nvSpPr>
            <p:cNvPr id="4" name="Content Placeholder 2"/>
            <p:cNvSpPr txBox="1">
              <a:spLocks/>
            </p:cNvSpPr>
            <p:nvPr/>
          </p:nvSpPr>
          <p:spPr>
            <a:xfrm>
              <a:off x="4038600" y="990600"/>
              <a:ext cx="5638800" cy="273685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dirty="0" smtClean="0"/>
            </a:p>
            <a:p>
              <a:pPr algn="ctr"/>
              <a:endParaRPr lang="en-US" sz="1800" dirty="0" smtClean="0"/>
            </a:p>
            <a:p>
              <a:pPr algn="ctr"/>
              <a:endParaRPr lang="en-US" sz="1800" dirty="0" smtClean="0"/>
            </a:p>
            <a:p>
              <a:pPr marL="0" indent="0" algn="ctr">
                <a:buFont typeface="Arial" pitchFamily="34" charset="0"/>
                <a:buNone/>
              </a:pPr>
              <a:r>
                <a:rPr lang="en-US" sz="1800" dirty="0" smtClean="0"/>
                <a:t>Original circuit with glitch</a:t>
              </a:r>
            </a:p>
            <a:p>
              <a:pPr marL="0" indent="0" algn="ctr">
                <a:buFont typeface="Arial" pitchFamily="34" charset="0"/>
                <a:buNone/>
              </a:pPr>
              <a:endParaRPr lang="en-US" sz="1800" dirty="0" smtClean="0"/>
            </a:p>
            <a:p>
              <a:pPr marL="0" indent="0" algn="ctr">
                <a:buFont typeface="Arial" pitchFamily="34" charset="0"/>
                <a:buNone/>
              </a:pPr>
              <a:endParaRPr lang="en-US" sz="1800" dirty="0" smtClean="0"/>
            </a:p>
            <a:p>
              <a:pPr marL="0" indent="0" algn="ctr">
                <a:buFont typeface="Arial" pitchFamily="34" charset="0"/>
                <a:buNone/>
              </a:pPr>
              <a:endParaRPr lang="en-US" sz="1800" dirty="0" smtClean="0"/>
            </a:p>
            <a:p>
              <a:pPr marL="0" indent="0" algn="ctr">
                <a:buFont typeface="Arial" pitchFamily="34" charset="0"/>
                <a:buNone/>
              </a:pPr>
              <a:r>
                <a:rPr lang="en-US" sz="1800" dirty="0" smtClean="0"/>
                <a:t>Glitch removed by delaying input c</a:t>
              </a:r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4876800" y="1085850"/>
              <a:ext cx="4114800" cy="2238375"/>
              <a:chOff x="485775" y="1238275"/>
              <a:chExt cx="4114800" cy="2238375"/>
            </a:xfrm>
          </p:grpSpPr>
          <p:pic>
            <p:nvPicPr>
              <p:cNvPr id="5" name="Picture 3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2364" b="12398"/>
              <a:stretch/>
            </p:blipFill>
            <p:spPr bwMode="auto">
              <a:xfrm>
                <a:off x="485775" y="2509442"/>
                <a:ext cx="4114800" cy="9672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" name="Picture 3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4707"/>
              <a:stretch/>
            </p:blipFill>
            <p:spPr bwMode="auto">
              <a:xfrm>
                <a:off x="485775" y="1238275"/>
                <a:ext cx="4114800" cy="9687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53" t="75648" r="58764" b="17233"/>
          <a:stretch/>
        </p:blipFill>
        <p:spPr bwMode="auto">
          <a:xfrm>
            <a:off x="6163246" y="1588624"/>
            <a:ext cx="389954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002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Trade-Offs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077200" cy="4525963"/>
          </a:xfrm>
        </p:spPr>
        <p:txBody>
          <a:bodyPr/>
          <a:lstStyle/>
          <a:p>
            <a:r>
              <a:rPr lang="en-US" dirty="0" smtClean="0"/>
              <a:t>Save glitch power</a:t>
            </a:r>
          </a:p>
          <a:p>
            <a:r>
              <a:rPr lang="en-US" dirty="0" smtClean="0"/>
              <a:t>Delay elements </a:t>
            </a:r>
          </a:p>
          <a:p>
            <a:pPr lvl="1"/>
            <a:r>
              <a:rPr lang="en-US" dirty="0" smtClean="0"/>
              <a:t>Area overhead (modest increase)</a:t>
            </a:r>
          </a:p>
          <a:p>
            <a:pPr lvl="1"/>
            <a:r>
              <a:rPr lang="en-US" dirty="0" smtClean="0"/>
              <a:t>Speed overhead (very minimal since only early-arriving signals are delayed)</a:t>
            </a:r>
          </a:p>
          <a:p>
            <a:pPr lvl="1"/>
            <a:r>
              <a:rPr lang="en-US" dirty="0" smtClean="0"/>
              <a:t>Power overhead for driving additional circuit elements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89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Long Can Delays Be?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93325"/>
            <a:ext cx="8229600" cy="4525963"/>
          </a:xfrm>
        </p:spPr>
        <p:txBody>
          <a:bodyPr/>
          <a:lstStyle/>
          <a:p>
            <a:r>
              <a:rPr lang="en-US" dirty="0" smtClean="0"/>
              <a:t>Actual range varies between benchmarks, but they all have similar shape</a:t>
            </a:r>
          </a:p>
          <a:p>
            <a:r>
              <a:rPr lang="en-US" dirty="0" smtClean="0"/>
              <a:t>Most pulse widths &lt; 10ns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159950"/>
            <a:ext cx="4543425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804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Small Can Delays Be?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Longer pulse widths (over 200ps) are the ones that need to be aligned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971800"/>
            <a:ext cx="463867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63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FPGA Architecture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596491"/>
            <a:ext cx="3886200" cy="2557193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Island-style</a:t>
            </a:r>
          </a:p>
          <a:p>
            <a:pPr lvl="1"/>
            <a:r>
              <a:rPr lang="en-US" dirty="0" smtClean="0"/>
              <a:t>Logic blocks connected by programmable routing network</a:t>
            </a:r>
          </a:p>
          <a:p>
            <a:r>
              <a:rPr lang="en-US" dirty="0" smtClean="0"/>
              <a:t>Look-up-tables (LUTs)</a:t>
            </a:r>
          </a:p>
          <a:p>
            <a:pPr lvl="1"/>
            <a:r>
              <a:rPr lang="en-US" dirty="0"/>
              <a:t>k</a:t>
            </a:r>
            <a:r>
              <a:rPr lang="en-US" dirty="0" smtClean="0"/>
              <a:t>-input LUT supports k variable logic functions and requires 2</a:t>
            </a:r>
            <a:r>
              <a:rPr lang="en-US" baseline="30000" dirty="0" smtClean="0"/>
              <a:t>k</a:t>
            </a:r>
            <a:r>
              <a:rPr lang="en-US" dirty="0" smtClean="0"/>
              <a:t> configuration bits</a:t>
            </a:r>
          </a:p>
          <a:p>
            <a:pPr lvl="1"/>
            <a:r>
              <a:rPr lang="en-US" dirty="0" smtClean="0"/>
              <a:t>Hardware implementation of truth 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06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Power Savings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79225" y="1600200"/>
            <a:ext cx="4114800" cy="4632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5562600" y="3505200"/>
            <a:ext cx="1005840" cy="182880"/>
          </a:xfrm>
          <a:prstGeom prst="rect">
            <a:avLst/>
          </a:prstGeom>
          <a:solidFill>
            <a:srgbClr val="29E34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62600" y="4048695"/>
            <a:ext cx="1005840" cy="182880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97480" y="5977745"/>
            <a:ext cx="3867912" cy="18288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8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Programmable Delay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93837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Minimum delay</a:t>
            </a:r>
          </a:p>
          <a:p>
            <a:pPr lvl="1"/>
            <a:r>
              <a:rPr lang="en-US" dirty="0" smtClean="0"/>
              <a:t>Small:  Align edges more precisely</a:t>
            </a:r>
          </a:p>
          <a:p>
            <a:pPr lvl="1"/>
            <a:r>
              <a:rPr lang="en-US" dirty="0" smtClean="0"/>
              <a:t>Large:  Less overhead</a:t>
            </a:r>
          </a:p>
          <a:p>
            <a:r>
              <a:rPr lang="en-US" dirty="0" smtClean="0"/>
              <a:t>Maximum delay</a:t>
            </a:r>
          </a:p>
          <a:p>
            <a:pPr lvl="1"/>
            <a:r>
              <a:rPr lang="en-US" dirty="0" smtClean="0"/>
              <a:t>Small:  Less overhead</a:t>
            </a:r>
          </a:p>
          <a:p>
            <a:pPr lvl="1"/>
            <a:r>
              <a:rPr lang="en-US" dirty="0" smtClean="0"/>
              <a:t>Large:  Able to suppress glitch from longer pulse</a:t>
            </a:r>
          </a:p>
          <a:p>
            <a:r>
              <a:rPr lang="en-US" dirty="0" smtClean="0"/>
              <a:t>Number of delay elements (on input vector)</a:t>
            </a:r>
          </a:p>
          <a:p>
            <a:pPr lvl="1"/>
            <a:r>
              <a:rPr lang="en-US" dirty="0" smtClean="0"/>
              <a:t>Small:  Less adaptable</a:t>
            </a:r>
          </a:p>
          <a:p>
            <a:pPr lvl="1"/>
            <a:r>
              <a:rPr lang="en-US" dirty="0" smtClean="0"/>
              <a:t>Large:  More overhead</a:t>
            </a:r>
            <a:endParaRPr lang="en-US" dirty="0"/>
          </a:p>
        </p:txBody>
      </p:sp>
      <p:grpSp>
        <p:nvGrpSpPr>
          <p:cNvPr id="7" name="Group 15"/>
          <p:cNvGrpSpPr/>
          <p:nvPr/>
        </p:nvGrpSpPr>
        <p:grpSpPr>
          <a:xfrm>
            <a:off x="5334000" y="5105400"/>
            <a:ext cx="2362200" cy="1295400"/>
            <a:chOff x="5334000" y="4953000"/>
            <a:chExt cx="2362200" cy="1295400"/>
          </a:xfrm>
        </p:grpSpPr>
        <p:sp>
          <p:nvSpPr>
            <p:cNvPr id="4" name="Rounded Rectangle 3"/>
            <p:cNvSpPr/>
            <p:nvPr/>
          </p:nvSpPr>
          <p:spPr>
            <a:xfrm>
              <a:off x="6781800" y="4953000"/>
              <a:ext cx="914400" cy="1295400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553" t="75648" r="58764" b="17233"/>
            <a:stretch/>
          </p:blipFill>
          <p:spPr bwMode="auto">
            <a:xfrm>
              <a:off x="5934646" y="4976150"/>
              <a:ext cx="389954" cy="395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553" t="75648" r="58764" b="17233"/>
            <a:stretch/>
          </p:blipFill>
          <p:spPr bwMode="auto">
            <a:xfrm>
              <a:off x="5934646" y="5433350"/>
              <a:ext cx="389954" cy="395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8" name="Straight Arrow Connector 7"/>
            <p:cNvCxnSpPr>
              <a:endCxn id="5" idx="1"/>
            </p:cNvCxnSpPr>
            <p:nvPr/>
          </p:nvCxnSpPr>
          <p:spPr>
            <a:xfrm flipV="1">
              <a:off x="5334000" y="5173794"/>
              <a:ext cx="600646" cy="780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5334000" y="5638800"/>
              <a:ext cx="600646" cy="780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5345575" y="6019800"/>
              <a:ext cx="1436225" cy="780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5" idx="3"/>
            </p:cNvCxnSpPr>
            <p:nvPr/>
          </p:nvCxnSpPr>
          <p:spPr>
            <a:xfrm>
              <a:off x="6324600" y="5173794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324600" y="5638800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7772400" y="5287700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371600"/>
            <a:ext cx="8458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Programmable Delay Elements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612775" y="3429000"/>
            <a:ext cx="8153400" cy="3205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524001"/>
            <a:ext cx="8458200" cy="2285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Each delay stage has slow and fast mode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800" dirty="0" smtClean="0"/>
              <a:t>Mode controlled by value in SRAM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Bypass stages for very small delay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Number of stages determined by delay element parameters</a:t>
            </a:r>
            <a:endParaRPr lang="en-US" sz="2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419600" y="4191000"/>
            <a:ext cx="990600" cy="20574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6248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Stage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Placement of Delay Elements</a:t>
            </a:r>
            <a:endParaRPr lang="en-US" dirty="0"/>
          </a:p>
        </p:txBody>
      </p:sp>
      <p:pic>
        <p:nvPicPr>
          <p:cNvPr id="15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09600" y="2584089"/>
            <a:ext cx="3886200" cy="3290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800600" y="2546590"/>
            <a:ext cx="3886200" cy="336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10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/>
              <a:t>Original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Scheme 1:  LUT Inputs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309360" y="2926080"/>
            <a:ext cx="548640" cy="248412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48768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BLE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Lookup Table and Flip-flop pair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Scheme 1:  LUT Inputs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7772400" cy="4525963"/>
          </a:xfrm>
        </p:spPr>
        <p:txBody>
          <a:bodyPr/>
          <a:lstStyle/>
          <a:p>
            <a:r>
              <a:rPr lang="en-US" dirty="0" smtClean="0"/>
              <a:t>Each input delayed individually</a:t>
            </a:r>
          </a:p>
          <a:p>
            <a:pPr lvl="1"/>
            <a:r>
              <a:rPr lang="en-US" dirty="0" smtClean="0"/>
              <a:t>Independently determine delay</a:t>
            </a:r>
          </a:p>
          <a:p>
            <a:pPr lvl="1"/>
            <a:r>
              <a:rPr lang="en-US" dirty="0" smtClean="0"/>
              <a:t>Delay element optional for each input</a:t>
            </a:r>
          </a:p>
          <a:p>
            <a:pPr lvl="1"/>
            <a:r>
              <a:rPr lang="en-US" dirty="0" smtClean="0"/>
              <a:t>Same minimum and maximum delay for all elements</a:t>
            </a:r>
          </a:p>
          <a:p>
            <a:r>
              <a:rPr lang="en-US" dirty="0" smtClean="0"/>
              <a:t>Overhead increases exponentially with Number of delay elements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Placement of Delay Elements</a:t>
            </a:r>
            <a:endParaRPr lang="en-US" dirty="0"/>
          </a:p>
        </p:txBody>
      </p:sp>
      <p:pic>
        <p:nvPicPr>
          <p:cNvPr id="15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09600" y="2584089"/>
            <a:ext cx="3886200" cy="3290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800600" y="2532788"/>
            <a:ext cx="3886200" cy="3392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10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/>
              <a:t>Original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Scheme 2:  Gradual LUT Inputs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8768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BLE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Lookup Table and Flip-flop pair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309360" y="2926080"/>
            <a:ext cx="548640" cy="248412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Scheme 2:  Gradual LUT Inputs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r>
              <a:rPr lang="en-US" dirty="0" smtClean="0"/>
              <a:t>Delay elements in same location as Scheme 1</a:t>
            </a:r>
          </a:p>
          <a:p>
            <a:r>
              <a:rPr lang="en-US" dirty="0" smtClean="0"/>
              <a:t>Maximum delay decreases by 50% for each input of an input vector</a:t>
            </a:r>
          </a:p>
          <a:p>
            <a:pPr lvl="1"/>
            <a:r>
              <a:rPr lang="en-US" dirty="0" smtClean="0"/>
              <a:t>Works due to variation of input arrival times</a:t>
            </a:r>
          </a:p>
          <a:p>
            <a:r>
              <a:rPr lang="en-US" dirty="0" smtClean="0"/>
              <a:t>Reduces area overhead for large Number of delay elements without loss of effectiveness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Placement of Delay Elements</a:t>
            </a:r>
            <a:endParaRPr lang="en-US" dirty="0"/>
          </a:p>
        </p:txBody>
      </p:sp>
      <p:pic>
        <p:nvPicPr>
          <p:cNvPr id="15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09600" y="2584089"/>
            <a:ext cx="3886200" cy="3290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800600" y="2555875"/>
            <a:ext cx="3886200" cy="334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10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/>
              <a:t>Original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Scheme 3:  LUT Inputs + Outputs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8768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BLE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Lookup Table and Flip-flop pair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324600" y="2873030"/>
            <a:ext cx="548640" cy="246097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646235" y="3067522"/>
            <a:ext cx="548640" cy="207568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Scheme 3:  LUT Inputs + Outputs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64024" y="1600200"/>
            <a:ext cx="8153400" cy="4525963"/>
          </a:xfrm>
        </p:spPr>
        <p:txBody>
          <a:bodyPr/>
          <a:lstStyle/>
          <a:p>
            <a:r>
              <a:rPr lang="en-US" dirty="0" smtClean="0"/>
              <a:t>Scheme 1, add delay elements to BLE output</a:t>
            </a:r>
          </a:p>
          <a:p>
            <a:pPr lvl="1"/>
            <a:r>
              <a:rPr lang="en-US" dirty="0" smtClean="0"/>
              <a:t>Output delay elements ignore parameter for Number of delay elements</a:t>
            </a:r>
          </a:p>
          <a:p>
            <a:r>
              <a:rPr lang="en-US" dirty="0" smtClean="0"/>
              <a:t>1 output delay element eliminates multiple input delay elements</a:t>
            </a:r>
          </a:p>
          <a:p>
            <a:pPr lvl="1"/>
            <a:r>
              <a:rPr lang="en-US" dirty="0" smtClean="0"/>
              <a:t>Reduces overhead</a:t>
            </a:r>
            <a:endParaRPr lang="en-US" dirty="0"/>
          </a:p>
        </p:txBody>
      </p:sp>
      <p:grpSp>
        <p:nvGrpSpPr>
          <p:cNvPr id="2" name="Group 45"/>
          <p:cNvGrpSpPr/>
          <p:nvPr/>
        </p:nvGrpSpPr>
        <p:grpSpPr>
          <a:xfrm>
            <a:off x="3170500" y="4373300"/>
            <a:ext cx="4754300" cy="1875100"/>
            <a:chOff x="3170500" y="4373300"/>
            <a:chExt cx="4754300" cy="1875100"/>
          </a:xfrm>
        </p:grpSpPr>
        <p:sp>
          <p:nvSpPr>
            <p:cNvPr id="5" name="Rounded Rectangle 4"/>
            <p:cNvSpPr/>
            <p:nvPr/>
          </p:nvSpPr>
          <p:spPr>
            <a:xfrm>
              <a:off x="7010400" y="4373300"/>
              <a:ext cx="914400" cy="838200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553" t="75648" r="58764" b="17233"/>
            <a:stretch/>
          </p:blipFill>
          <p:spPr bwMode="auto">
            <a:xfrm>
              <a:off x="6163246" y="4396450"/>
              <a:ext cx="389954" cy="395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553" t="75648" r="58764" b="17233"/>
            <a:stretch/>
          </p:blipFill>
          <p:spPr bwMode="auto">
            <a:xfrm>
              <a:off x="6163246" y="5440100"/>
              <a:ext cx="389954" cy="395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0" name="Straight Arrow Connector 9"/>
            <p:cNvCxnSpPr>
              <a:endCxn id="6" idx="1"/>
            </p:cNvCxnSpPr>
            <p:nvPr/>
          </p:nvCxnSpPr>
          <p:spPr>
            <a:xfrm flipV="1">
              <a:off x="5562600" y="4594094"/>
              <a:ext cx="600646" cy="780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5562600" y="5645550"/>
              <a:ext cx="600646" cy="780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6" idx="3"/>
            </p:cNvCxnSpPr>
            <p:nvPr/>
          </p:nvCxnSpPr>
          <p:spPr>
            <a:xfrm>
              <a:off x="6553200" y="4594094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553200" y="5645550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5562600" y="6041894"/>
              <a:ext cx="1436225" cy="780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7010400" y="5410200"/>
              <a:ext cx="914400" cy="838200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/>
            <p:nvPr/>
          </p:nvCxnSpPr>
          <p:spPr>
            <a:xfrm flipV="1">
              <a:off x="4876800" y="4595076"/>
              <a:ext cx="699448" cy="6164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4876800" y="5211500"/>
              <a:ext cx="699448" cy="4389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075748" y="5211500"/>
              <a:ext cx="82296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ounded Rectangle 43"/>
            <p:cNvSpPr/>
            <p:nvPr/>
          </p:nvSpPr>
          <p:spPr>
            <a:xfrm>
              <a:off x="3170500" y="4807350"/>
              <a:ext cx="914400" cy="838200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5574175" y="4982900"/>
              <a:ext cx="1436225" cy="780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34"/>
          <p:cNvGrpSpPr/>
          <p:nvPr/>
        </p:nvGrpSpPr>
        <p:grpSpPr>
          <a:xfrm>
            <a:off x="6066100" y="4320250"/>
            <a:ext cx="594940" cy="552305"/>
            <a:chOff x="3048000" y="5635135"/>
            <a:chExt cx="594940" cy="552305"/>
          </a:xfrm>
        </p:grpSpPr>
        <p:cxnSp>
          <p:nvCxnSpPr>
            <p:cNvPr id="33" name="Straight Connector 32"/>
            <p:cNvCxnSpPr/>
            <p:nvPr/>
          </p:nvCxnSpPr>
          <p:spPr>
            <a:xfrm flipV="1">
              <a:off x="3048000" y="5638800"/>
              <a:ext cx="548640" cy="5486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V="1">
              <a:off x="3094300" y="5635135"/>
              <a:ext cx="548640" cy="5486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5"/>
          <p:cNvGrpSpPr/>
          <p:nvPr/>
        </p:nvGrpSpPr>
        <p:grpSpPr>
          <a:xfrm>
            <a:off x="6061275" y="5356570"/>
            <a:ext cx="594940" cy="552305"/>
            <a:chOff x="3048000" y="5635135"/>
            <a:chExt cx="594940" cy="552305"/>
          </a:xfrm>
        </p:grpSpPr>
        <p:cxnSp>
          <p:nvCxnSpPr>
            <p:cNvPr id="37" name="Straight Connector 36"/>
            <p:cNvCxnSpPr/>
            <p:nvPr/>
          </p:nvCxnSpPr>
          <p:spPr>
            <a:xfrm flipV="1">
              <a:off x="3048000" y="5638800"/>
              <a:ext cx="548640" cy="5486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V="1">
              <a:off x="3094300" y="5635135"/>
              <a:ext cx="548640" cy="5486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53" t="75648" r="58764" b="17233"/>
          <a:stretch/>
        </p:blipFill>
        <p:spPr bwMode="auto">
          <a:xfrm>
            <a:off x="4343400" y="5017625"/>
            <a:ext cx="389954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Oval 42"/>
          <p:cNvSpPr/>
          <p:nvPr/>
        </p:nvSpPr>
        <p:spPr>
          <a:xfrm>
            <a:off x="4167850" y="4842075"/>
            <a:ext cx="731520" cy="73152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Placement of Delay Elements</a:t>
            </a:r>
            <a:endParaRPr lang="en-US" dirty="0"/>
          </a:p>
        </p:txBody>
      </p:sp>
      <p:pic>
        <p:nvPicPr>
          <p:cNvPr id="15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09600" y="2584089"/>
            <a:ext cx="3886200" cy="3290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800600" y="2514425"/>
            <a:ext cx="3886200" cy="3429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10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/>
              <a:t>Original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Scheme 4:  CLB and LUT Inputs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8768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BLE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Lookup Table and Flip-flop pair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324600" y="2794326"/>
            <a:ext cx="548640" cy="255125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953000" y="2724875"/>
            <a:ext cx="548640" cy="896075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in FPGAs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Static power</a:t>
            </a:r>
          </a:p>
          <a:p>
            <a:pPr lvl="1"/>
            <a:r>
              <a:rPr lang="en-US" dirty="0" smtClean="0"/>
              <a:t>Current leakage in transistors</a:t>
            </a:r>
          </a:p>
          <a:p>
            <a:r>
              <a:rPr lang="en-US" dirty="0" smtClean="0"/>
              <a:t>Dynamic power</a:t>
            </a:r>
          </a:p>
          <a:p>
            <a:pPr lvl="1"/>
            <a:r>
              <a:rPr lang="en-US" dirty="0" smtClean="0"/>
              <a:t>Signal transition between logic-0 and logic-1</a:t>
            </a:r>
          </a:p>
          <a:p>
            <a:pPr lvl="2"/>
            <a:r>
              <a:rPr lang="en-US" dirty="0" smtClean="0"/>
              <a:t>Functional transition</a:t>
            </a:r>
          </a:p>
          <a:p>
            <a:pPr lvl="3"/>
            <a:r>
              <a:rPr lang="en-US" dirty="0" smtClean="0"/>
              <a:t>Necessary for correct operation of circuit</a:t>
            </a:r>
          </a:p>
          <a:p>
            <a:pPr lvl="2"/>
            <a:r>
              <a:rPr lang="en-US" dirty="0" smtClean="0"/>
              <a:t>Glitch</a:t>
            </a:r>
          </a:p>
          <a:p>
            <a:pPr lvl="3"/>
            <a:r>
              <a:rPr lang="en-US" dirty="0" smtClean="0"/>
              <a:t>LUT output transition due to unbalanced delays at inputs</a:t>
            </a:r>
          </a:p>
          <a:p>
            <a:pPr lvl="3"/>
            <a:r>
              <a:rPr lang="en-US" dirty="0" smtClean="0"/>
              <a:t>4-73</a:t>
            </a:r>
            <a:r>
              <a:rPr lang="en-US" dirty="0" smtClean="0"/>
              <a:t>% of total dynamic </a:t>
            </a:r>
            <a:r>
              <a:rPr lang="en-US" dirty="0" smtClean="0"/>
              <a:t>power </a:t>
            </a:r>
          </a:p>
          <a:p>
            <a:pPr lvl="3"/>
            <a:r>
              <a:rPr lang="en-US" dirty="0"/>
              <a:t>A</a:t>
            </a:r>
            <a:r>
              <a:rPr lang="en-US" dirty="0" smtClean="0"/>
              <a:t>verage </a:t>
            </a:r>
            <a:r>
              <a:rPr lang="en-US" dirty="0" smtClean="0"/>
              <a:t>of 22.6%</a:t>
            </a:r>
          </a:p>
        </p:txBody>
      </p:sp>
    </p:spTree>
    <p:extLst>
      <p:ext uri="{BB962C8B-B14F-4D97-AF65-F5344CB8AC3E}">
        <p14:creationId xmlns:p14="http://schemas.microsoft.com/office/powerpoint/2010/main" val="408050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Scheme 4:  CLB and LUT Inputs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738250" y="1600200"/>
            <a:ext cx="7772400" cy="4525963"/>
          </a:xfrm>
        </p:spPr>
        <p:txBody>
          <a:bodyPr/>
          <a:lstStyle/>
          <a:p>
            <a:r>
              <a:rPr lang="en-US" dirty="0" smtClean="0"/>
              <a:t>Same concept from Scheme 3</a:t>
            </a:r>
          </a:p>
          <a:p>
            <a:r>
              <a:rPr lang="en-US" dirty="0" smtClean="0"/>
              <a:t>Delay elements closer to CLB input (than to output of LUT)</a:t>
            </a:r>
          </a:p>
          <a:p>
            <a:r>
              <a:rPr lang="en-US" dirty="0" smtClean="0"/>
              <a:t>Every CLB input has a delay element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Placement of Delay Elements</a:t>
            </a:r>
            <a:endParaRPr lang="en-US" dirty="0"/>
          </a:p>
        </p:txBody>
      </p:sp>
      <p:pic>
        <p:nvPicPr>
          <p:cNvPr id="15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09600" y="2584089"/>
            <a:ext cx="3886200" cy="3290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4414" y="2057400"/>
            <a:ext cx="3962996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10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/>
              <a:t>Original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Scheme 5:  LUT Inputs + Bank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48768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BLE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Lookup Table and Flip-flop pair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236825" y="2385350"/>
            <a:ext cx="548640" cy="256032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236825" y="4953000"/>
            <a:ext cx="548640" cy="63275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Scheme 5:  LUT Inputs + Bank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Scheme 1, add bank of delay elements</a:t>
            </a:r>
          </a:p>
          <a:p>
            <a:pPr lvl="1"/>
            <a:r>
              <a:rPr lang="en-US" dirty="0" smtClean="0"/>
              <a:t>Any signal can use bank</a:t>
            </a:r>
          </a:p>
          <a:p>
            <a:r>
              <a:rPr lang="en-US" dirty="0" smtClean="0"/>
              <a:t>Reduce number, size of input delay elements</a:t>
            </a:r>
          </a:p>
          <a:p>
            <a:pPr lvl="1"/>
            <a:r>
              <a:rPr lang="en-US" dirty="0" smtClean="0"/>
              <a:t>Long delays use bank</a:t>
            </a:r>
          </a:p>
          <a:p>
            <a:pPr lvl="1"/>
            <a:r>
              <a:rPr lang="en-US" dirty="0" smtClean="0"/>
              <a:t>Short delays use small input delay elements</a:t>
            </a:r>
          </a:p>
          <a:p>
            <a:r>
              <a:rPr lang="en-US" dirty="0" smtClean="0"/>
              <a:t>Minimum bank delay = maximum input delay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35325" y="16002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Area, power, and delay estimations</a:t>
            </a:r>
          </a:p>
          <a:p>
            <a:r>
              <a:rPr lang="en-US" dirty="0" smtClean="0"/>
              <a:t>VPR (Versatile Place and Route) simulations</a:t>
            </a:r>
          </a:p>
          <a:p>
            <a:pPr lvl="1"/>
            <a:r>
              <a:rPr lang="en-US" dirty="0" smtClean="0"/>
              <a:t>Models original FPGA circuit</a:t>
            </a:r>
          </a:p>
          <a:p>
            <a:pPr lvl="1"/>
            <a:r>
              <a:rPr lang="en-US" dirty="0" smtClean="0"/>
              <a:t>Inertial Delay Model</a:t>
            </a:r>
          </a:p>
          <a:p>
            <a:r>
              <a:rPr lang="en-US" dirty="0" smtClean="0"/>
              <a:t>HSPICE simulations</a:t>
            </a:r>
          </a:p>
          <a:p>
            <a:pPr lvl="1"/>
            <a:r>
              <a:rPr lang="en-US" dirty="0" smtClean="0"/>
              <a:t>Models delay elements</a:t>
            </a:r>
          </a:p>
          <a:p>
            <a:r>
              <a:rPr lang="en-US" dirty="0" smtClean="0"/>
              <a:t>10 largest benchmarks each from MCNC, ISCAS89 benchmark suites</a:t>
            </a:r>
          </a:p>
          <a:p>
            <a:r>
              <a:rPr lang="en-US" dirty="0" smtClean="0"/>
              <a:t>Manually set delay element parameters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Element Overhead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4050" y="1524000"/>
            <a:ext cx="52959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492057" y="2421575"/>
            <a:ext cx="886968" cy="228600"/>
          </a:xfrm>
          <a:prstGeom prst="rect">
            <a:avLst/>
          </a:prstGeom>
          <a:solidFill>
            <a:srgbClr val="29E34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05200" y="2667000"/>
            <a:ext cx="886968" cy="228600"/>
          </a:xfrm>
          <a:prstGeom prst="rect">
            <a:avLst/>
          </a:prstGeom>
          <a:solidFill>
            <a:srgbClr val="29E34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05200" y="2895600"/>
            <a:ext cx="886968" cy="228600"/>
          </a:xfrm>
          <a:prstGeom prst="rect">
            <a:avLst/>
          </a:prstGeom>
          <a:solidFill>
            <a:srgbClr val="29E34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1976375" y="4943475"/>
            <a:ext cx="5238750" cy="1609725"/>
            <a:chOff x="1976375" y="4791075"/>
            <a:chExt cx="5238750" cy="1609725"/>
          </a:xfrm>
        </p:grpSpPr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76375" y="4791075"/>
              <a:ext cx="5238750" cy="160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3493325" y="5626925"/>
              <a:ext cx="886968" cy="228600"/>
            </a:xfrm>
            <a:prstGeom prst="rect">
              <a:avLst/>
            </a:prstGeom>
            <a:solidFill>
              <a:srgbClr val="29E348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590800" y="6096000"/>
              <a:ext cx="886968" cy="228600"/>
            </a:xfrm>
            <a:prstGeom prst="rect">
              <a:avLst/>
            </a:prstGeom>
            <a:solidFill>
              <a:srgbClr val="29E348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590800" y="5867400"/>
              <a:ext cx="886968" cy="228600"/>
            </a:xfrm>
            <a:prstGeom prst="rect">
              <a:avLst/>
            </a:prstGeom>
            <a:solidFill>
              <a:srgbClr val="29E348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199632" y="6096000"/>
              <a:ext cx="886968" cy="228600"/>
            </a:xfrm>
            <a:prstGeom prst="rect">
              <a:avLst/>
            </a:prstGeom>
            <a:solidFill>
              <a:srgbClr val="29E348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207825" y="5867400"/>
              <a:ext cx="886968" cy="228600"/>
            </a:xfrm>
            <a:prstGeom prst="rect">
              <a:avLst/>
            </a:prstGeom>
            <a:solidFill>
              <a:srgbClr val="29E348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885888" y="3156875"/>
            <a:ext cx="5419725" cy="1743075"/>
            <a:chOff x="1885888" y="2995550"/>
            <a:chExt cx="5419725" cy="1743075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85888" y="2995550"/>
              <a:ext cx="5419725" cy="1743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Rectangle 16"/>
            <p:cNvSpPr/>
            <p:nvPr/>
          </p:nvSpPr>
          <p:spPr>
            <a:xfrm>
              <a:off x="3733800" y="3986150"/>
              <a:ext cx="822960" cy="228600"/>
            </a:xfrm>
            <a:prstGeom prst="rect">
              <a:avLst/>
            </a:prstGeom>
            <a:solidFill>
              <a:srgbClr val="29E348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33800" y="4214750"/>
              <a:ext cx="822960" cy="228600"/>
            </a:xfrm>
            <a:prstGeom prst="rect">
              <a:avLst/>
            </a:prstGeom>
            <a:solidFill>
              <a:srgbClr val="29E348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211190" y="4460175"/>
              <a:ext cx="822960" cy="228600"/>
            </a:xfrm>
            <a:prstGeom prst="rect">
              <a:avLst/>
            </a:prstGeom>
            <a:solidFill>
              <a:srgbClr val="29E348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Results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4050" y="1581150"/>
            <a:ext cx="52959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109850" y="2114550"/>
            <a:ext cx="960120" cy="228600"/>
          </a:xfrm>
          <a:prstGeom prst="rect">
            <a:avLst/>
          </a:prstGeom>
          <a:solidFill>
            <a:srgbClr val="29E34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>
            <a:off x="1890713" y="3048000"/>
            <a:ext cx="5364987" cy="2895600"/>
            <a:chOff x="1890713" y="2426525"/>
            <a:chExt cx="5364987" cy="2895600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t="4006" b="66298"/>
            <a:stretch>
              <a:fillRect/>
            </a:stretch>
          </p:blipFill>
          <p:spPr bwMode="auto">
            <a:xfrm>
              <a:off x="1890713" y="2426525"/>
              <a:ext cx="5362575" cy="1535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t="73481"/>
            <a:stretch>
              <a:fillRect/>
            </a:stretch>
          </p:blipFill>
          <p:spPr bwMode="auto">
            <a:xfrm>
              <a:off x="1893125" y="3950525"/>
              <a:ext cx="5362575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2057400" y="2766950"/>
            <a:ext cx="502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1C1C1C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Table 10: Overall power savings. (Abbreviated)</a:t>
            </a:r>
            <a:endParaRPr lang="en-US" sz="1400" b="1" dirty="0">
              <a:solidFill>
                <a:srgbClr val="1C1C1C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73680" y="5638800"/>
            <a:ext cx="886968" cy="210312"/>
          </a:xfrm>
          <a:prstGeom prst="rect">
            <a:avLst/>
          </a:prstGeom>
          <a:solidFill>
            <a:srgbClr val="29E34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07675" y="3752088"/>
            <a:ext cx="886968" cy="210312"/>
          </a:xfrm>
          <a:prstGeom prst="rect">
            <a:avLst/>
          </a:prstGeom>
          <a:solidFill>
            <a:srgbClr val="29E34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252082" y="3547238"/>
            <a:ext cx="822960" cy="210312"/>
          </a:xfrm>
          <a:prstGeom prst="rect">
            <a:avLst/>
          </a:prstGeom>
          <a:solidFill>
            <a:srgbClr val="29E34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248400" y="3968813"/>
            <a:ext cx="822960" cy="210312"/>
          </a:xfrm>
          <a:prstGeom prst="rect">
            <a:avLst/>
          </a:prstGeom>
          <a:solidFill>
            <a:srgbClr val="29E34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766950" y="4185538"/>
            <a:ext cx="886968" cy="210312"/>
          </a:xfrm>
          <a:prstGeom prst="rect">
            <a:avLst/>
          </a:prstGeom>
          <a:solidFill>
            <a:srgbClr val="29E34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770632" y="4385438"/>
            <a:ext cx="886968" cy="210312"/>
          </a:xfrm>
          <a:prstGeom prst="rect">
            <a:avLst/>
          </a:prstGeom>
          <a:solidFill>
            <a:srgbClr val="29E34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770632" y="4807013"/>
            <a:ext cx="886968" cy="210312"/>
          </a:xfrm>
          <a:prstGeom prst="rect">
            <a:avLst/>
          </a:prstGeom>
          <a:solidFill>
            <a:srgbClr val="29E34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657600" y="4800600"/>
            <a:ext cx="850392" cy="210312"/>
          </a:xfrm>
          <a:prstGeom prst="rect">
            <a:avLst/>
          </a:prstGeom>
          <a:solidFill>
            <a:srgbClr val="29E34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770632" y="5428488"/>
            <a:ext cx="886968" cy="210312"/>
          </a:xfrm>
          <a:prstGeom prst="rect">
            <a:avLst/>
          </a:prstGeom>
          <a:solidFill>
            <a:srgbClr val="29E34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511357" y="5211763"/>
            <a:ext cx="886968" cy="210312"/>
          </a:xfrm>
          <a:prstGeom prst="rect">
            <a:avLst/>
          </a:prstGeom>
          <a:solidFill>
            <a:srgbClr val="29E34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248400" y="5017325"/>
            <a:ext cx="822960" cy="210312"/>
          </a:xfrm>
          <a:prstGeom prst="rect">
            <a:avLst/>
          </a:prstGeom>
          <a:solidFill>
            <a:srgbClr val="29E34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248400" y="4583875"/>
            <a:ext cx="822960" cy="210312"/>
          </a:xfrm>
          <a:prstGeom prst="rect">
            <a:avLst/>
          </a:prstGeom>
          <a:solidFill>
            <a:srgbClr val="29E34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70037"/>
            <a:ext cx="80772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Scheme 1 saves </a:t>
            </a:r>
            <a:r>
              <a:rPr lang="en-US" b="1" dirty="0" smtClean="0"/>
              <a:t>18.2% </a:t>
            </a:r>
            <a:r>
              <a:rPr lang="en-US" dirty="0" smtClean="0"/>
              <a:t>of power</a:t>
            </a:r>
          </a:p>
          <a:p>
            <a:r>
              <a:rPr lang="en-US" dirty="0" smtClean="0"/>
              <a:t>Scheme 2 saves </a:t>
            </a:r>
            <a:r>
              <a:rPr lang="en-US" b="1" dirty="0" smtClean="0"/>
              <a:t>16.8%</a:t>
            </a:r>
            <a:r>
              <a:rPr lang="en-US" dirty="0" smtClean="0"/>
              <a:t> with less area and power overhead</a:t>
            </a:r>
          </a:p>
          <a:p>
            <a:endParaRPr lang="en-US" dirty="0" smtClean="0"/>
          </a:p>
          <a:p>
            <a:r>
              <a:rPr lang="en-US" dirty="0" smtClean="0"/>
              <a:t>Investigate newer technology</a:t>
            </a:r>
          </a:p>
          <a:p>
            <a:pPr lvl="1"/>
            <a:r>
              <a:rPr lang="en-US" dirty="0" smtClean="0"/>
              <a:t>Tend to have higher leakage power</a:t>
            </a:r>
          </a:p>
          <a:p>
            <a:r>
              <a:rPr lang="en-US" dirty="0" smtClean="0"/>
              <a:t>Circuit-level implementation</a:t>
            </a:r>
          </a:p>
          <a:p>
            <a:pPr lvl="1"/>
            <a:r>
              <a:rPr lang="en-US" dirty="0" smtClean="0"/>
              <a:t>Reduce area overhead, increased PVT tolerance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Shortcomings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1"/>
            <a:ext cx="8229600" cy="14477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 physical experiments (all simulation-based)</a:t>
            </a:r>
          </a:p>
          <a:p>
            <a:r>
              <a:rPr lang="en-US" dirty="0" smtClean="0"/>
              <a:t>Misuse of data cited from another paper</a:t>
            </a:r>
          </a:p>
          <a:p>
            <a:pPr lvl="1"/>
            <a:r>
              <a:rPr lang="en-US" dirty="0" smtClean="0"/>
              <a:t>“dynamic power still accounts for 62% of total power”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1711" t="4167" r="3052"/>
          <a:stretch>
            <a:fillRect/>
          </a:stretch>
        </p:blipFill>
        <p:spPr bwMode="auto">
          <a:xfrm>
            <a:off x="2102127" y="2971800"/>
            <a:ext cx="493974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616773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Tuan, Tim, et al. "A 90nm low-power FPGA for battery-powered applications."</a:t>
            </a:r>
            <a:r>
              <a:rPr lang="en-US" sz="1200" i="1" dirty="0" smtClean="0"/>
              <a:t>Proceedings of the 2006 ACM/SIGDA 14th international symposium on Field programmable gate arrays</a:t>
            </a:r>
            <a:r>
              <a:rPr lang="en-US" sz="1200" dirty="0" smtClean="0"/>
              <a:t>. ACM, 2006.</a:t>
            </a:r>
            <a:endParaRPr lang="en-US" sz="1200" dirty="0"/>
          </a:p>
        </p:txBody>
      </p:sp>
      <p:sp>
        <p:nvSpPr>
          <p:cNvPr id="6" name="Oval 5"/>
          <p:cNvSpPr/>
          <p:nvPr/>
        </p:nvSpPr>
        <p:spPr>
          <a:xfrm>
            <a:off x="2133600" y="4689675"/>
            <a:ext cx="2133600" cy="1066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Glitch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495800"/>
          </a:xfrm>
        </p:spPr>
        <p:txBody>
          <a:bodyPr>
            <a:noAutofit/>
          </a:bodyPr>
          <a:lstStyle/>
          <a:p>
            <a:pPr algn="ctr"/>
            <a:endParaRPr lang="en-US" sz="2800" dirty="0" smtClean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marL="0" indent="0" algn="ctr">
              <a:buNone/>
            </a:pPr>
            <a:r>
              <a:rPr lang="en-US" sz="2800" dirty="0" smtClean="0"/>
              <a:t>Unbalanced Delays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 smtClean="0"/>
              <a:t>Balanced Delays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364" b="12398"/>
          <a:stretch/>
        </p:blipFill>
        <p:spPr bwMode="auto">
          <a:xfrm>
            <a:off x="485775" y="4038600"/>
            <a:ext cx="8324850" cy="1956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707"/>
          <a:stretch/>
        </p:blipFill>
        <p:spPr bwMode="auto">
          <a:xfrm>
            <a:off x="485775" y="1524001"/>
            <a:ext cx="8324850" cy="1959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09" r="32609" b="64707"/>
          <a:stretch/>
        </p:blipFill>
        <p:spPr bwMode="auto">
          <a:xfrm>
            <a:off x="3124200" y="4006886"/>
            <a:ext cx="2895600" cy="1959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847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Glitch Reduction Techniques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Algorithms that balance delays</a:t>
            </a:r>
          </a:p>
          <a:p>
            <a:pPr lvl="1"/>
            <a:r>
              <a:rPr lang="en-US" dirty="0" smtClean="0"/>
              <a:t>Technology mapping stage</a:t>
            </a:r>
          </a:p>
          <a:p>
            <a:pPr lvl="2"/>
            <a:r>
              <a:rPr lang="en-US" dirty="0" smtClean="0"/>
              <a:t>Mapping based on glitch-aware switching activities</a:t>
            </a:r>
          </a:p>
          <a:p>
            <a:pPr lvl="1"/>
            <a:r>
              <a:rPr lang="en-US" dirty="0" smtClean="0"/>
              <a:t>Routing stage</a:t>
            </a:r>
          </a:p>
          <a:p>
            <a:pPr lvl="2"/>
            <a:r>
              <a:rPr lang="en-US" dirty="0" smtClean="0"/>
              <a:t>Faster arriving inputs delayed by extending path</a:t>
            </a:r>
          </a:p>
          <a:p>
            <a:pPr lvl="1"/>
            <a:r>
              <a:rPr lang="en-US" dirty="0" smtClean="0"/>
              <a:t>Architectural level</a:t>
            </a:r>
          </a:p>
          <a:p>
            <a:pPr lvl="2"/>
            <a:r>
              <a:rPr lang="en-US" dirty="0" smtClean="0"/>
              <a:t>Programmable delay elements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 incur area or performance overhead</a:t>
            </a:r>
          </a:p>
          <a:p>
            <a:r>
              <a:rPr lang="en-US" dirty="0"/>
              <a:t>Flip-flop insertion/pipelining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ewer </a:t>
            </a:r>
            <a:r>
              <a:rPr lang="en-US" dirty="0"/>
              <a:t>logic </a:t>
            </a:r>
            <a:r>
              <a:rPr lang="en-US" dirty="0" smtClean="0"/>
              <a:t>levels reduces </a:t>
            </a:r>
            <a:r>
              <a:rPr lang="en-US" dirty="0"/>
              <a:t>opportunity for </a:t>
            </a:r>
            <a:r>
              <a:rPr lang="en-US" dirty="0" smtClean="0"/>
              <a:t>imbalanced </a:t>
            </a:r>
            <a:r>
              <a:rPr lang="en-US" dirty="0" smtClean="0"/>
              <a:t>delays</a:t>
            </a:r>
          </a:p>
          <a:p>
            <a:r>
              <a:rPr lang="en-US" dirty="0" smtClean="0"/>
              <a:t>Logic manipulation algorithms</a:t>
            </a:r>
          </a:p>
          <a:p>
            <a:pPr lvl="1"/>
            <a:r>
              <a:rPr lang="en-US" dirty="0" smtClean="0"/>
              <a:t>Change don’t-care values to reduce </a:t>
            </a:r>
            <a:r>
              <a:rPr lang="en-US" dirty="0" err="1" smtClean="0"/>
              <a:t>glitching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24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FPGA Glitch Power Analysis and Reduction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Warren Shum and Jason H. Anderson</a:t>
            </a:r>
          </a:p>
          <a:p>
            <a:r>
              <a:rPr lang="en-US" sz="1800" dirty="0" smtClean="0"/>
              <a:t>University of Toronto</a:t>
            </a:r>
          </a:p>
          <a:p>
            <a:r>
              <a:rPr lang="en-US" sz="1800" dirty="0" smtClean="0"/>
              <a:t>Department of Electrical and Computer Engineering</a:t>
            </a:r>
          </a:p>
          <a:p>
            <a:r>
              <a:rPr lang="en-US" sz="1800" dirty="0" smtClean="0"/>
              <a:t>Published in ISLPED 2011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1564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Glitch reduction optimization algorithm based on don’t-cares</a:t>
            </a:r>
          </a:p>
          <a:p>
            <a:pPr lvl="1"/>
            <a:r>
              <a:rPr lang="en-US" dirty="0" smtClean="0"/>
              <a:t>Selects don’t-care output values of LUTs in such a way that reduces </a:t>
            </a:r>
            <a:r>
              <a:rPr lang="en-US" dirty="0" err="1" smtClean="0"/>
              <a:t>glitching</a:t>
            </a:r>
            <a:endParaRPr lang="en-US" dirty="0" smtClean="0"/>
          </a:p>
          <a:p>
            <a:pPr lvl="1"/>
            <a:r>
              <a:rPr lang="en-US" dirty="0" smtClean="0"/>
              <a:t>Performed after placement and routing</a:t>
            </a:r>
            <a:endParaRPr lang="en-US" dirty="0"/>
          </a:p>
          <a:p>
            <a:pPr lvl="1"/>
            <a:r>
              <a:rPr lang="en-US" dirty="0" smtClean="0"/>
              <a:t>Uses timing simulation data for guidance</a:t>
            </a:r>
          </a:p>
          <a:p>
            <a:pPr lvl="1"/>
            <a:r>
              <a:rPr lang="en-US" dirty="0" smtClean="0"/>
              <a:t>No area or performance overhead</a:t>
            </a:r>
          </a:p>
          <a:p>
            <a:pPr lvl="1"/>
            <a:r>
              <a:rPr lang="en-US" dirty="0" smtClean="0"/>
              <a:t>Inspired by hazard-free logic synthesis </a:t>
            </a:r>
            <a:r>
              <a:rPr lang="en-US" dirty="0" smtClean="0"/>
              <a:t>techniques for asynchronous </a:t>
            </a:r>
            <a:r>
              <a:rPr lang="en-US" dirty="0" err="1" smtClean="0"/>
              <a:t>circutis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411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Don’t-cares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Entries in truth table where output can be set as either logic-0 or logic-1 without affecting correctness of circuit</a:t>
            </a:r>
          </a:p>
          <a:p>
            <a:r>
              <a:rPr lang="en-US" dirty="0" smtClean="0"/>
              <a:t>Two categories</a:t>
            </a:r>
          </a:p>
          <a:p>
            <a:pPr lvl="1"/>
            <a:r>
              <a:rPr lang="en-US" dirty="0" err="1" smtClean="0"/>
              <a:t>Satisfiability</a:t>
            </a:r>
            <a:r>
              <a:rPr lang="en-US" dirty="0" smtClean="0"/>
              <a:t> don’t-cares (SDCs)</a:t>
            </a:r>
          </a:p>
          <a:p>
            <a:pPr lvl="2"/>
            <a:r>
              <a:rPr lang="en-US" dirty="0" smtClean="0"/>
              <a:t>Particular input pattern can never occur on inputs</a:t>
            </a:r>
          </a:p>
          <a:p>
            <a:pPr lvl="1"/>
            <a:r>
              <a:rPr lang="en-US" dirty="0" smtClean="0"/>
              <a:t>Observability don’t-cares (ODCs)</a:t>
            </a:r>
          </a:p>
          <a:p>
            <a:pPr lvl="2"/>
            <a:r>
              <a:rPr lang="en-US" dirty="0" smtClean="0"/>
              <a:t>Output cannot propagate to circuit’s primary outputs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703" y="2743200"/>
            <a:ext cx="4005097" cy="1972659"/>
          </a:xfrm>
        </p:spPr>
      </p:pic>
      <p:sp>
        <p:nvSpPr>
          <p:cNvPr id="4" name="TextBox 3"/>
          <p:cNvSpPr txBox="1"/>
          <p:nvPr/>
        </p:nvSpPr>
        <p:spPr>
          <a:xfrm>
            <a:off x="5257800" y="4800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SDC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239000" y="479141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DC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78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2958</TotalTime>
  <Words>1659</Words>
  <Application>Microsoft Office PowerPoint</Application>
  <PresentationFormat>On-screen Show (4:3)</PresentationFormat>
  <Paragraphs>321</Paragraphs>
  <Slides>48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57" baseType="lpstr">
      <vt:lpstr>Arial</vt:lpstr>
      <vt:lpstr>Calibri</vt:lpstr>
      <vt:lpstr>Cambria Math</vt:lpstr>
      <vt:lpstr>Ebrima</vt:lpstr>
      <vt:lpstr>Tw Cen MT</vt:lpstr>
      <vt:lpstr>Wingdings</vt:lpstr>
      <vt:lpstr>Wingdings 2</vt:lpstr>
      <vt:lpstr>Median</vt:lpstr>
      <vt:lpstr>Custom Design</vt:lpstr>
      <vt:lpstr>Energy Optimization Techniques: FPGA Glitch Reduction</vt:lpstr>
      <vt:lpstr>Field-Programmable Gate Arrays</vt:lpstr>
      <vt:lpstr>FPGA Architecture</vt:lpstr>
      <vt:lpstr>Power in FPGAs</vt:lpstr>
      <vt:lpstr>Glitch Example</vt:lpstr>
      <vt:lpstr>Glitch Reduction Techniques</vt:lpstr>
      <vt:lpstr>FPGA Glitch Power Analysis and Reduction</vt:lpstr>
      <vt:lpstr>Proposed Solution</vt:lpstr>
      <vt:lpstr>Don’t-cares</vt:lpstr>
      <vt:lpstr>Dynamic Power Model</vt:lpstr>
      <vt:lpstr>Removable Glitch</vt:lpstr>
      <vt:lpstr>Don’t-care Analysis</vt:lpstr>
      <vt:lpstr>Motivational Experiments</vt:lpstr>
      <vt:lpstr>Motivational Results</vt:lpstr>
      <vt:lpstr>Glitch Reduction Algorithm</vt:lpstr>
      <vt:lpstr>Glitch Reduction Algorithm</vt:lpstr>
      <vt:lpstr>Input Vector Scan </vt:lpstr>
      <vt:lpstr>Algorithm Walkthrough</vt:lpstr>
      <vt:lpstr>Iterative Flow</vt:lpstr>
      <vt:lpstr>Experimental Study</vt:lpstr>
      <vt:lpstr>Experimental Results</vt:lpstr>
      <vt:lpstr>Power &amp; Don’t-care Ratio vs. Fanout</vt:lpstr>
      <vt:lpstr>Average Vote Bias</vt:lpstr>
      <vt:lpstr>Conclusion</vt:lpstr>
      <vt:lpstr>GlitchLess:  Dynamic Power Minimization in FPGAs through Edge Alignment and Glitch Filtering</vt:lpstr>
      <vt:lpstr>GlitchLess Overview</vt:lpstr>
      <vt:lpstr>Trade-Offs</vt:lpstr>
      <vt:lpstr>How Long Can Delays Be?</vt:lpstr>
      <vt:lpstr>How Small Can Delays Be?</vt:lpstr>
      <vt:lpstr>Potential Power Savings</vt:lpstr>
      <vt:lpstr>Programmable Delay Elements</vt:lpstr>
      <vt:lpstr>Programmable Delay Elements</vt:lpstr>
      <vt:lpstr>Placement of Delay Elements</vt:lpstr>
      <vt:lpstr>Scheme 1:  LUT Inputs</vt:lpstr>
      <vt:lpstr>Placement of Delay Elements</vt:lpstr>
      <vt:lpstr>Scheme 2:  Gradual LUT Inputs</vt:lpstr>
      <vt:lpstr>Placement of Delay Elements</vt:lpstr>
      <vt:lpstr>Scheme 3:  LUT Inputs + Outputs</vt:lpstr>
      <vt:lpstr>Placement of Delay Elements</vt:lpstr>
      <vt:lpstr>Scheme 4:  CLB and LUT Inputs</vt:lpstr>
      <vt:lpstr>Placement of Delay Elements</vt:lpstr>
      <vt:lpstr>Scheme 5:  LUT Inputs + Bank</vt:lpstr>
      <vt:lpstr>Experimental Setup</vt:lpstr>
      <vt:lpstr>Delay Element Overhead</vt:lpstr>
      <vt:lpstr>Select Results</vt:lpstr>
      <vt:lpstr>Conclusions and Future Work</vt:lpstr>
      <vt:lpstr>Shortcomings</vt:lpstr>
      <vt:lpstr>Questions?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FPGA Glitch Reduction to  Minimize Dynamic Energy Consumption</dc:title>
  <dc:creator>egraham</dc:creator>
  <cp:lastModifiedBy>Patrick Cooke</cp:lastModifiedBy>
  <cp:revision>96</cp:revision>
  <dcterms:created xsi:type="dcterms:W3CDTF">2013-03-25T19:36:29Z</dcterms:created>
  <dcterms:modified xsi:type="dcterms:W3CDTF">2013-04-11T06:58:15Z</dcterms:modified>
</cp:coreProperties>
</file>