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72" r:id="rId2"/>
  </p:sldMasterIdLst>
  <p:notesMasterIdLst>
    <p:notesMasterId r:id="rId40"/>
  </p:notesMasterIdLst>
  <p:handoutMasterIdLst>
    <p:handoutMasterId r:id="rId41"/>
  </p:handoutMasterIdLst>
  <p:sldIdLst>
    <p:sldId id="256" r:id="rId3"/>
    <p:sldId id="273" r:id="rId4"/>
    <p:sldId id="272" r:id="rId5"/>
    <p:sldId id="274" r:id="rId6"/>
    <p:sldId id="257" r:id="rId7"/>
    <p:sldId id="258" r:id="rId8"/>
    <p:sldId id="259" r:id="rId9"/>
    <p:sldId id="261" r:id="rId10"/>
    <p:sldId id="260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1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344" y="-112"/>
      </p:cViewPr>
      <p:guideLst>
        <p:guide orient="horz" pos="188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AC60CF-29F6-8A41-9CEB-C33EAE2980DD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6C08EF-0765-1340-93BE-75564A364AC8}">
      <dgm:prSet phldrT="[Text]"/>
      <dgm:spPr/>
      <dgm:t>
        <a:bodyPr/>
        <a:lstStyle/>
        <a:p>
          <a:r>
            <a:rPr lang="en-US" dirty="0" smtClean="0"/>
            <a:t>IDENTIFICATION OF CRITICAL VARIABLE</a:t>
          </a:r>
          <a:endParaRPr lang="en-US" dirty="0"/>
        </a:p>
      </dgm:t>
    </dgm:pt>
    <dgm:pt modelId="{051EAFC5-5D74-CC43-9322-BC4D39E29FF5}" type="parTrans" cxnId="{C199A1A6-64D5-144C-8B77-15D48B18D1C7}">
      <dgm:prSet/>
      <dgm:spPr/>
      <dgm:t>
        <a:bodyPr/>
        <a:lstStyle/>
        <a:p>
          <a:endParaRPr lang="en-US"/>
        </a:p>
      </dgm:t>
    </dgm:pt>
    <dgm:pt modelId="{63417C5B-660D-AE4D-A201-C74C777A4BAA}" type="sibTrans" cxnId="{C199A1A6-64D5-144C-8B77-15D48B18D1C7}">
      <dgm:prSet/>
      <dgm:spPr/>
      <dgm:t>
        <a:bodyPr/>
        <a:lstStyle/>
        <a:p>
          <a:endParaRPr lang="en-US"/>
        </a:p>
      </dgm:t>
    </dgm:pt>
    <dgm:pt modelId="{C974B725-E83F-374B-886C-7A03BBAD0A51}">
      <dgm:prSet phldrT="[Text]"/>
      <dgm:spPr/>
      <dgm:t>
        <a:bodyPr/>
        <a:lstStyle/>
        <a:p>
          <a:r>
            <a:rPr lang="en-US" dirty="0" smtClean="0"/>
            <a:t>Having highest dynamic fan-outs.</a:t>
          </a:r>
          <a:endParaRPr lang="en-US" dirty="0"/>
        </a:p>
      </dgm:t>
    </dgm:pt>
    <dgm:pt modelId="{9BE01B51-7E08-2641-94B3-37ABBACDD383}" type="parTrans" cxnId="{7C368563-A87B-4A47-B23B-E5BB1548C2BD}">
      <dgm:prSet/>
      <dgm:spPr/>
      <dgm:t>
        <a:bodyPr/>
        <a:lstStyle/>
        <a:p>
          <a:endParaRPr lang="en-US"/>
        </a:p>
      </dgm:t>
    </dgm:pt>
    <dgm:pt modelId="{76FFC796-4B8B-A44F-A2E9-658B4E349A95}" type="sibTrans" cxnId="{7C368563-A87B-4A47-B23B-E5BB1548C2BD}">
      <dgm:prSet/>
      <dgm:spPr/>
      <dgm:t>
        <a:bodyPr/>
        <a:lstStyle/>
        <a:p>
          <a:endParaRPr lang="en-US"/>
        </a:p>
      </dgm:t>
    </dgm:pt>
    <dgm:pt modelId="{FAC2F9EF-DB7A-214C-81CE-2F0F19FC06FD}">
      <dgm:prSet phldrT="[Text]"/>
      <dgm:spPr/>
      <dgm:t>
        <a:bodyPr/>
        <a:lstStyle/>
        <a:p>
          <a:r>
            <a:rPr lang="en-US" dirty="0" smtClean="0"/>
            <a:t>Each function is considered separately to identify variables.</a:t>
          </a:r>
          <a:endParaRPr lang="en-US" dirty="0"/>
        </a:p>
      </dgm:t>
    </dgm:pt>
    <dgm:pt modelId="{1DF72C05-B9C7-6247-B472-8AFBD8FA1103}" type="parTrans" cxnId="{0F0A45BF-CB92-3A48-A59B-A4CBFFB773E4}">
      <dgm:prSet/>
      <dgm:spPr/>
      <dgm:t>
        <a:bodyPr/>
        <a:lstStyle/>
        <a:p>
          <a:endParaRPr lang="en-US"/>
        </a:p>
      </dgm:t>
    </dgm:pt>
    <dgm:pt modelId="{6F998555-DF5C-314E-8768-BDE7517B64FE}" type="sibTrans" cxnId="{0F0A45BF-CB92-3A48-A59B-A4CBFFB773E4}">
      <dgm:prSet/>
      <dgm:spPr/>
      <dgm:t>
        <a:bodyPr/>
        <a:lstStyle/>
        <a:p>
          <a:endParaRPr lang="en-US"/>
        </a:p>
      </dgm:t>
    </dgm:pt>
    <dgm:pt modelId="{39391B4A-CADA-8448-A022-BA4123C2DDF4}">
      <dgm:prSet phldrT="[Text]"/>
      <dgm:spPr/>
      <dgm:t>
        <a:bodyPr/>
        <a:lstStyle/>
        <a:p>
          <a:r>
            <a:rPr lang="en-US" dirty="0" smtClean="0"/>
            <a:t>Backward traversal of program till computation of variable.</a:t>
          </a:r>
          <a:endParaRPr lang="en-US" dirty="0"/>
        </a:p>
      </dgm:t>
    </dgm:pt>
    <dgm:pt modelId="{F910FD9C-1AFA-5A4C-B16A-EF7E2DBC4FA5}" type="parTrans" cxnId="{1F7E9B04-CA30-D544-9DEB-FDD413DB4ECC}">
      <dgm:prSet/>
      <dgm:spPr/>
      <dgm:t>
        <a:bodyPr/>
        <a:lstStyle/>
        <a:p>
          <a:endParaRPr lang="en-US"/>
        </a:p>
      </dgm:t>
    </dgm:pt>
    <dgm:pt modelId="{444670CB-F03B-EC47-BE26-7EF41D10902C}" type="sibTrans" cxnId="{1F7E9B04-CA30-D544-9DEB-FDD413DB4ECC}">
      <dgm:prSet/>
      <dgm:spPr/>
      <dgm:t>
        <a:bodyPr/>
        <a:lstStyle/>
        <a:p>
          <a:endParaRPr lang="en-US"/>
        </a:p>
      </dgm:t>
    </dgm:pt>
    <dgm:pt modelId="{8A41CBC1-F68E-E44E-B878-8A2D15A98A35}">
      <dgm:prSet phldrT="[Text]"/>
      <dgm:spPr/>
      <dgm:t>
        <a:bodyPr/>
        <a:lstStyle/>
        <a:p>
          <a:r>
            <a:rPr lang="en-US" dirty="0" smtClean="0"/>
            <a:t>All possible dependences are considered.</a:t>
          </a:r>
          <a:endParaRPr lang="en-US" dirty="0"/>
        </a:p>
      </dgm:t>
    </dgm:pt>
    <dgm:pt modelId="{4ABB96AF-751F-E146-B724-FFE11D86207A}" type="parTrans" cxnId="{B2BF6CFC-57A5-2E47-A1BB-61C732DC76B0}">
      <dgm:prSet/>
      <dgm:spPr/>
      <dgm:t>
        <a:bodyPr/>
        <a:lstStyle/>
        <a:p>
          <a:endParaRPr lang="en-US"/>
        </a:p>
      </dgm:t>
    </dgm:pt>
    <dgm:pt modelId="{D6C33FDD-1361-6646-8355-0811ED1FB1C5}" type="sibTrans" cxnId="{B2BF6CFC-57A5-2E47-A1BB-61C732DC76B0}">
      <dgm:prSet/>
      <dgm:spPr/>
      <dgm:t>
        <a:bodyPr/>
        <a:lstStyle/>
        <a:p>
          <a:endParaRPr lang="en-US"/>
        </a:p>
      </dgm:t>
    </dgm:pt>
    <dgm:pt modelId="{305C982A-8876-3B4F-9FE3-7D9BAE892706}">
      <dgm:prSet phldrT="[Text]"/>
      <dgm:spPr/>
      <dgm:t>
        <a:bodyPr/>
        <a:lstStyle/>
        <a:p>
          <a:r>
            <a:rPr lang="en-US" dirty="0" smtClean="0"/>
            <a:t>CHECK DERIVATION, INSERTION, INSTRUMENTATION</a:t>
          </a:r>
          <a:endParaRPr lang="en-US" dirty="0"/>
        </a:p>
      </dgm:t>
    </dgm:pt>
    <dgm:pt modelId="{C935026C-838D-DF41-9665-A3679AE13A05}" type="parTrans" cxnId="{A097FF8B-AB3E-FD4B-8078-82C68D9C1469}">
      <dgm:prSet/>
      <dgm:spPr/>
      <dgm:t>
        <a:bodyPr/>
        <a:lstStyle/>
        <a:p>
          <a:endParaRPr lang="en-US"/>
        </a:p>
      </dgm:t>
    </dgm:pt>
    <dgm:pt modelId="{671A1E66-AAC5-5D45-8AE4-87031EC5FDBF}" type="sibTrans" cxnId="{A097FF8B-AB3E-FD4B-8078-82C68D9C1469}">
      <dgm:prSet/>
      <dgm:spPr/>
      <dgm:t>
        <a:bodyPr/>
        <a:lstStyle/>
        <a:p>
          <a:endParaRPr lang="en-US"/>
        </a:p>
      </dgm:t>
    </dgm:pt>
    <dgm:pt modelId="{D06A7DE1-3108-AA4F-9566-2EC99709B9C4}">
      <dgm:prSet phldrT="[Text]"/>
      <dgm:spPr/>
      <dgm:t>
        <a:bodyPr/>
        <a:lstStyle/>
        <a:p>
          <a:r>
            <a:rPr lang="en-US" dirty="0" smtClean="0"/>
            <a:t>Backtracked, inserted just after computation of critical variable.</a:t>
          </a:r>
          <a:endParaRPr lang="en-US" dirty="0"/>
        </a:p>
      </dgm:t>
    </dgm:pt>
    <dgm:pt modelId="{48567723-83D2-0640-8058-C435FFA49B57}" type="parTrans" cxnId="{112B0665-DD4A-DE40-8DFF-81B31D7A016B}">
      <dgm:prSet/>
      <dgm:spPr/>
      <dgm:t>
        <a:bodyPr/>
        <a:lstStyle/>
        <a:p>
          <a:endParaRPr lang="en-US"/>
        </a:p>
      </dgm:t>
    </dgm:pt>
    <dgm:pt modelId="{70DF4110-371B-FE46-AD8B-33B1066A4881}" type="sibTrans" cxnId="{112B0665-DD4A-DE40-8DFF-81B31D7A016B}">
      <dgm:prSet/>
      <dgm:spPr/>
      <dgm:t>
        <a:bodyPr/>
        <a:lstStyle/>
        <a:p>
          <a:endParaRPr lang="en-US"/>
        </a:p>
      </dgm:t>
    </dgm:pt>
    <dgm:pt modelId="{82956F8A-182D-6148-AD82-DFF62D1EA780}">
      <dgm:prSet phldrT="[Text]"/>
      <dgm:spPr/>
      <dgm:t>
        <a:bodyPr/>
        <a:lstStyle/>
        <a:p>
          <a:r>
            <a:rPr lang="en-US" dirty="0" smtClean="0"/>
            <a:t>Track control paths at runtime.</a:t>
          </a:r>
          <a:endParaRPr lang="en-US" dirty="0"/>
        </a:p>
      </dgm:t>
    </dgm:pt>
    <dgm:pt modelId="{908A8687-9F6A-DD4A-B27E-3D0656C2518E}" type="parTrans" cxnId="{D15E8A7C-C88E-0242-8D98-F188AD79DDAC}">
      <dgm:prSet/>
      <dgm:spPr/>
      <dgm:t>
        <a:bodyPr/>
        <a:lstStyle/>
        <a:p>
          <a:endParaRPr lang="en-US"/>
        </a:p>
      </dgm:t>
    </dgm:pt>
    <dgm:pt modelId="{BCFF0095-2852-4B4C-9F6D-3E1A79F6CD8C}" type="sibTrans" cxnId="{D15E8A7C-C88E-0242-8D98-F188AD79DDAC}">
      <dgm:prSet/>
      <dgm:spPr/>
      <dgm:t>
        <a:bodyPr/>
        <a:lstStyle/>
        <a:p>
          <a:endParaRPr lang="en-US"/>
        </a:p>
      </dgm:t>
    </dgm:pt>
    <dgm:pt modelId="{F9759657-B52E-3C4B-8F32-42493806BF49}">
      <dgm:prSet phldrT="[Text]"/>
      <dgm:spPr/>
      <dgm:t>
        <a:bodyPr/>
        <a:lstStyle/>
        <a:p>
          <a:r>
            <a:rPr lang="en-US" dirty="0" smtClean="0"/>
            <a:t>COMPUTATION OF BACKWARD SLICE OF CRITICAL VARIABLES.</a:t>
          </a:r>
          <a:endParaRPr lang="en-US" dirty="0"/>
        </a:p>
      </dgm:t>
    </dgm:pt>
    <dgm:pt modelId="{995491FC-216F-8E44-952D-4794628BBF24}" type="sibTrans" cxnId="{05801209-8BC0-0A46-8364-B748F31ABCFC}">
      <dgm:prSet/>
      <dgm:spPr/>
      <dgm:t>
        <a:bodyPr/>
        <a:lstStyle/>
        <a:p>
          <a:endParaRPr lang="en-US"/>
        </a:p>
      </dgm:t>
    </dgm:pt>
    <dgm:pt modelId="{77BABBDF-494D-CA49-B6CF-D0B5C504D520}" type="parTrans" cxnId="{05801209-8BC0-0A46-8364-B748F31ABCFC}">
      <dgm:prSet/>
      <dgm:spPr/>
      <dgm:t>
        <a:bodyPr/>
        <a:lstStyle/>
        <a:p>
          <a:endParaRPr lang="en-US"/>
        </a:p>
      </dgm:t>
    </dgm:pt>
    <dgm:pt modelId="{EB644BE3-F890-8149-9D53-9357EDCAA39E}">
      <dgm:prSet/>
      <dgm:spPr/>
      <dgm:t>
        <a:bodyPr/>
        <a:lstStyle/>
        <a:p>
          <a:r>
            <a:rPr lang="en-US" dirty="0" smtClean="0"/>
            <a:t>RUNTIME CHECKING IN HARDWARE AND SOFTWARE</a:t>
          </a:r>
          <a:endParaRPr lang="en-US" dirty="0"/>
        </a:p>
      </dgm:t>
    </dgm:pt>
    <dgm:pt modelId="{22C3401C-41C0-3C48-BEC9-D5603DBAE1FF}" type="parTrans" cxnId="{A20E88E7-8EF9-4E4A-B526-4CB5A15B6FD2}">
      <dgm:prSet/>
      <dgm:spPr/>
      <dgm:t>
        <a:bodyPr/>
        <a:lstStyle/>
        <a:p>
          <a:endParaRPr lang="en-US"/>
        </a:p>
      </dgm:t>
    </dgm:pt>
    <dgm:pt modelId="{39A3DD9A-7FEE-4E46-AE5A-98C93B69F021}" type="sibTrans" cxnId="{A20E88E7-8EF9-4E4A-B526-4CB5A15B6FD2}">
      <dgm:prSet/>
      <dgm:spPr/>
      <dgm:t>
        <a:bodyPr/>
        <a:lstStyle/>
        <a:p>
          <a:endParaRPr lang="en-US"/>
        </a:p>
      </dgm:t>
    </dgm:pt>
    <dgm:pt modelId="{AE9AA26B-CE76-3348-8CFF-27F6A69CE834}">
      <dgm:prSet/>
      <dgm:spPr/>
      <dgm:t>
        <a:bodyPr/>
        <a:lstStyle/>
        <a:p>
          <a:r>
            <a:rPr lang="en-US" dirty="0" smtClean="0"/>
            <a:t>Path Tracking is implemented in hardware.</a:t>
          </a:r>
          <a:endParaRPr lang="en-US" dirty="0"/>
        </a:p>
      </dgm:t>
    </dgm:pt>
    <dgm:pt modelId="{78D9D4A8-C6B9-164A-AADC-4D51E8176EB6}" type="parTrans" cxnId="{21D41249-D422-1546-BC60-A7677DA60203}">
      <dgm:prSet/>
      <dgm:spPr/>
      <dgm:t>
        <a:bodyPr/>
        <a:lstStyle/>
        <a:p>
          <a:endParaRPr lang="en-US"/>
        </a:p>
      </dgm:t>
    </dgm:pt>
    <dgm:pt modelId="{E5411E7E-1541-674E-A293-97F615AE3542}" type="sibTrans" cxnId="{21D41249-D422-1546-BC60-A7677DA60203}">
      <dgm:prSet/>
      <dgm:spPr/>
      <dgm:t>
        <a:bodyPr/>
        <a:lstStyle/>
        <a:p>
          <a:endParaRPr lang="en-US"/>
        </a:p>
      </dgm:t>
    </dgm:pt>
    <dgm:pt modelId="{E08D60A5-7CFE-E845-82C5-2DC59FA0C824}">
      <dgm:prSet/>
      <dgm:spPr/>
      <dgm:t>
        <a:bodyPr/>
        <a:lstStyle/>
        <a:p>
          <a:r>
            <a:rPr lang="en-US" dirty="0" smtClean="0"/>
            <a:t>Checking is also moved to hardware.</a:t>
          </a:r>
          <a:endParaRPr lang="en-US" dirty="0"/>
        </a:p>
      </dgm:t>
    </dgm:pt>
    <dgm:pt modelId="{E0762E1F-E3A6-FD4A-8F4F-3F8E4D2DC4F0}" type="parTrans" cxnId="{4B6289BF-713C-3241-AFEF-7AED8E35DCB9}">
      <dgm:prSet/>
      <dgm:spPr/>
      <dgm:t>
        <a:bodyPr/>
        <a:lstStyle/>
        <a:p>
          <a:endParaRPr lang="en-US"/>
        </a:p>
      </dgm:t>
    </dgm:pt>
    <dgm:pt modelId="{F02527A8-391E-E844-9905-D375E0103321}" type="sibTrans" cxnId="{4B6289BF-713C-3241-AFEF-7AED8E35DCB9}">
      <dgm:prSet/>
      <dgm:spPr/>
      <dgm:t>
        <a:bodyPr/>
        <a:lstStyle/>
        <a:p>
          <a:endParaRPr lang="en-US"/>
        </a:p>
      </dgm:t>
    </dgm:pt>
    <dgm:pt modelId="{F96DCFBE-C76D-5143-85F6-58DACDE52F6F}" type="pres">
      <dgm:prSet presAssocID="{30AC60CF-29F6-8A41-9CEB-C33EAE2980D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5D0C77-6FF2-3D42-92A4-76F9262B5CE3}" type="pres">
      <dgm:prSet presAssocID="{30AC60CF-29F6-8A41-9CEB-C33EAE2980DD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B76B03F9-2633-F44C-86C7-10D2C2B040EB}" type="pres">
      <dgm:prSet presAssocID="{30AC60CF-29F6-8A41-9CEB-C33EAE2980DD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655EC9-AC12-4E4E-A9E9-7D80E31BE6F4}" type="pres">
      <dgm:prSet presAssocID="{30AC60CF-29F6-8A41-9CEB-C33EAE2980DD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F7A81E-0DD4-3045-ACDE-60D39C6C06F4}" type="pres">
      <dgm:prSet presAssocID="{30AC60CF-29F6-8A41-9CEB-C33EAE2980DD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3466DF-35B7-D14A-A914-2B3DE2FC75A4}" type="pres">
      <dgm:prSet presAssocID="{30AC60CF-29F6-8A41-9CEB-C33EAE2980DD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972229-5978-E440-94D0-03406C857184}" type="pres">
      <dgm:prSet presAssocID="{30AC60CF-29F6-8A41-9CEB-C33EAE2980DD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0E5A4-DB72-4040-BE79-540998E39FBE}" type="pres">
      <dgm:prSet presAssocID="{30AC60CF-29F6-8A41-9CEB-C33EAE2980DD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69356D-8E4A-894D-A56C-4B71EDD32D2F}" type="pres">
      <dgm:prSet presAssocID="{30AC60CF-29F6-8A41-9CEB-C33EAE2980DD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916367-FEE6-3343-8251-EB3DEED16191}" type="pres">
      <dgm:prSet presAssocID="{30AC60CF-29F6-8A41-9CEB-C33EAE2980DD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60476-A9F3-4643-B488-039125E8DD3D}" type="pres">
      <dgm:prSet presAssocID="{30AC60CF-29F6-8A41-9CEB-C33EAE2980DD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0E9F2-26CD-E441-926F-9D1BB7474E72}" type="pres">
      <dgm:prSet presAssocID="{30AC60CF-29F6-8A41-9CEB-C33EAE2980DD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26AE6-0E2A-2549-AE51-C818F8E08810}" type="pres">
      <dgm:prSet presAssocID="{30AC60CF-29F6-8A41-9CEB-C33EAE2980DD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8BE120-8E28-7A40-8B23-F5DA9E029B72}" type="presOf" srcId="{8A41CBC1-F68E-E44E-B878-8A2D15A98A35}" destId="{F1160476-A9F3-4643-B488-039125E8DD3D}" srcOrd="1" destOrd="2" presId="urn:microsoft.com/office/officeart/2005/8/layout/vProcess5"/>
    <dgm:cxn modelId="{7C368563-A87B-4A47-B23B-E5BB1548C2BD}" srcId="{F06C08EF-0765-1340-93BE-75564A364AC8}" destId="{C974B725-E83F-374B-886C-7A03BBAD0A51}" srcOrd="0" destOrd="0" parTransId="{9BE01B51-7E08-2641-94B3-37ABBACDD383}" sibTransId="{76FFC796-4B8B-A44F-A2E9-658B4E349A95}"/>
    <dgm:cxn modelId="{49C75295-2BD3-4946-B072-85C13C1DA7A0}" type="presOf" srcId="{D06A7DE1-3108-AA4F-9566-2EC99709B9C4}" destId="{A4F7A81E-0DD4-3045-ACDE-60D39C6C06F4}" srcOrd="0" destOrd="1" presId="urn:microsoft.com/office/officeart/2005/8/layout/vProcess5"/>
    <dgm:cxn modelId="{A724846D-B303-874A-98C5-AC71F70D00A1}" type="presOf" srcId="{F9759657-B52E-3C4B-8F32-42493806BF49}" destId="{F1655EC9-AC12-4E4E-A9E9-7D80E31BE6F4}" srcOrd="0" destOrd="0" presId="urn:microsoft.com/office/officeart/2005/8/layout/vProcess5"/>
    <dgm:cxn modelId="{8D62BE78-E03E-0849-8B13-C777E3F7C342}" type="presOf" srcId="{E08D60A5-7CFE-E845-82C5-2DC59FA0C824}" destId="{933466DF-35B7-D14A-A914-2B3DE2FC75A4}" srcOrd="0" destOrd="2" presId="urn:microsoft.com/office/officeart/2005/8/layout/vProcess5"/>
    <dgm:cxn modelId="{0F0A45BF-CB92-3A48-A59B-A4CBFFB773E4}" srcId="{F06C08EF-0765-1340-93BE-75564A364AC8}" destId="{FAC2F9EF-DB7A-214C-81CE-2F0F19FC06FD}" srcOrd="1" destOrd="0" parTransId="{1DF72C05-B9C7-6247-B472-8AFBD8FA1103}" sibTransId="{6F998555-DF5C-314E-8768-BDE7517B64FE}"/>
    <dgm:cxn modelId="{17BCE5EC-C0C9-8E4A-BA5A-5BDF1F1CCA7F}" type="presOf" srcId="{D06A7DE1-3108-AA4F-9566-2EC99709B9C4}" destId="{2410E9F2-26CD-E441-926F-9D1BB7474E72}" srcOrd="1" destOrd="1" presId="urn:microsoft.com/office/officeart/2005/8/layout/vProcess5"/>
    <dgm:cxn modelId="{15069A1C-D890-DA46-B4AB-6AC5998306ED}" type="presOf" srcId="{F06C08EF-0765-1340-93BE-75564A364AC8}" destId="{B8916367-FEE6-3343-8251-EB3DEED16191}" srcOrd="1" destOrd="0" presId="urn:microsoft.com/office/officeart/2005/8/layout/vProcess5"/>
    <dgm:cxn modelId="{211C369F-27EB-274C-A376-7B1EB78D2DE9}" type="presOf" srcId="{EB644BE3-F890-8149-9D53-9357EDCAA39E}" destId="{933466DF-35B7-D14A-A914-2B3DE2FC75A4}" srcOrd="0" destOrd="0" presId="urn:microsoft.com/office/officeart/2005/8/layout/vProcess5"/>
    <dgm:cxn modelId="{5F47436E-87D5-6543-BF9B-3700AABA459D}" type="presOf" srcId="{39391B4A-CADA-8448-A022-BA4123C2DDF4}" destId="{F1160476-A9F3-4643-B488-039125E8DD3D}" srcOrd="1" destOrd="1" presId="urn:microsoft.com/office/officeart/2005/8/layout/vProcess5"/>
    <dgm:cxn modelId="{21D41249-D422-1546-BC60-A7677DA60203}" srcId="{EB644BE3-F890-8149-9D53-9357EDCAA39E}" destId="{AE9AA26B-CE76-3348-8CFF-27F6A69CE834}" srcOrd="0" destOrd="0" parTransId="{78D9D4A8-C6B9-164A-AADC-4D51E8176EB6}" sibTransId="{E5411E7E-1541-674E-A293-97F615AE3542}"/>
    <dgm:cxn modelId="{112B0665-DD4A-DE40-8DFF-81B31D7A016B}" srcId="{305C982A-8876-3B4F-9FE3-7D9BAE892706}" destId="{D06A7DE1-3108-AA4F-9566-2EC99709B9C4}" srcOrd="0" destOrd="0" parTransId="{48567723-83D2-0640-8058-C435FFA49B57}" sibTransId="{70DF4110-371B-FE46-AD8B-33B1066A4881}"/>
    <dgm:cxn modelId="{D15E8A7C-C88E-0242-8D98-F188AD79DDAC}" srcId="{305C982A-8876-3B4F-9FE3-7D9BAE892706}" destId="{82956F8A-182D-6148-AD82-DFF62D1EA780}" srcOrd="1" destOrd="0" parTransId="{908A8687-9F6A-DD4A-B27E-3D0656C2518E}" sibTransId="{BCFF0095-2852-4B4C-9F6D-3E1A79F6CD8C}"/>
    <dgm:cxn modelId="{881D6893-CF6D-F64B-B27C-A5018A55355D}" type="presOf" srcId="{305C982A-8876-3B4F-9FE3-7D9BAE892706}" destId="{2410E9F2-26CD-E441-926F-9D1BB7474E72}" srcOrd="1" destOrd="0" presId="urn:microsoft.com/office/officeart/2005/8/layout/vProcess5"/>
    <dgm:cxn modelId="{070CF4A2-57A9-CF4E-B48A-744365BAD77D}" type="presOf" srcId="{FAC2F9EF-DB7A-214C-81CE-2F0F19FC06FD}" destId="{B76B03F9-2633-F44C-86C7-10D2C2B040EB}" srcOrd="0" destOrd="2" presId="urn:microsoft.com/office/officeart/2005/8/layout/vProcess5"/>
    <dgm:cxn modelId="{17E9A8B6-6DAC-1D46-B188-099587643D76}" type="presOf" srcId="{671A1E66-AAC5-5D45-8AE4-87031EC5FDBF}" destId="{C269356D-8E4A-894D-A56C-4B71EDD32D2F}" srcOrd="0" destOrd="0" presId="urn:microsoft.com/office/officeart/2005/8/layout/vProcess5"/>
    <dgm:cxn modelId="{B2BF6CFC-57A5-2E47-A1BB-61C732DC76B0}" srcId="{F9759657-B52E-3C4B-8F32-42493806BF49}" destId="{8A41CBC1-F68E-E44E-B878-8A2D15A98A35}" srcOrd="1" destOrd="0" parTransId="{4ABB96AF-751F-E146-B724-FFE11D86207A}" sibTransId="{D6C33FDD-1361-6646-8355-0811ED1FB1C5}"/>
    <dgm:cxn modelId="{2BCC0E76-D3AF-DA41-B88B-E23EA343CF5B}" type="presOf" srcId="{30AC60CF-29F6-8A41-9CEB-C33EAE2980DD}" destId="{F96DCFBE-C76D-5143-85F6-58DACDE52F6F}" srcOrd="0" destOrd="0" presId="urn:microsoft.com/office/officeart/2005/8/layout/vProcess5"/>
    <dgm:cxn modelId="{15FAE048-943F-984F-9F44-11819305B99B}" type="presOf" srcId="{C974B725-E83F-374B-886C-7A03BBAD0A51}" destId="{B76B03F9-2633-F44C-86C7-10D2C2B040EB}" srcOrd="0" destOrd="1" presId="urn:microsoft.com/office/officeart/2005/8/layout/vProcess5"/>
    <dgm:cxn modelId="{05801209-8BC0-0A46-8364-B748F31ABCFC}" srcId="{30AC60CF-29F6-8A41-9CEB-C33EAE2980DD}" destId="{F9759657-B52E-3C4B-8F32-42493806BF49}" srcOrd="1" destOrd="0" parTransId="{77BABBDF-494D-CA49-B6CF-D0B5C504D520}" sibTransId="{995491FC-216F-8E44-952D-4794628BBF24}"/>
    <dgm:cxn modelId="{B41E974C-2417-7A42-B73B-BAC3B500DF21}" type="presOf" srcId="{82956F8A-182D-6148-AD82-DFF62D1EA780}" destId="{2410E9F2-26CD-E441-926F-9D1BB7474E72}" srcOrd="1" destOrd="2" presId="urn:microsoft.com/office/officeart/2005/8/layout/vProcess5"/>
    <dgm:cxn modelId="{9D9F9371-748A-214E-A22D-21F97793E8A2}" type="presOf" srcId="{995491FC-216F-8E44-952D-4794628BBF24}" destId="{60E0E5A4-DB72-4040-BE79-540998E39FBE}" srcOrd="0" destOrd="0" presId="urn:microsoft.com/office/officeart/2005/8/layout/vProcess5"/>
    <dgm:cxn modelId="{AB9F225C-325D-2B4A-8E76-DE7DB20378ED}" type="presOf" srcId="{FAC2F9EF-DB7A-214C-81CE-2F0F19FC06FD}" destId="{B8916367-FEE6-3343-8251-EB3DEED16191}" srcOrd="1" destOrd="2" presId="urn:microsoft.com/office/officeart/2005/8/layout/vProcess5"/>
    <dgm:cxn modelId="{1F7E9B04-CA30-D544-9DEB-FDD413DB4ECC}" srcId="{F9759657-B52E-3C4B-8F32-42493806BF49}" destId="{39391B4A-CADA-8448-A022-BA4123C2DDF4}" srcOrd="0" destOrd="0" parTransId="{F910FD9C-1AFA-5A4C-B16A-EF7E2DBC4FA5}" sibTransId="{444670CB-F03B-EC47-BE26-7EF41D10902C}"/>
    <dgm:cxn modelId="{041F0BA0-C6E9-4B40-B991-40D8E7A17171}" type="presOf" srcId="{63417C5B-660D-AE4D-A201-C74C777A4BAA}" destId="{D6972229-5978-E440-94D0-03406C857184}" srcOrd="0" destOrd="0" presId="urn:microsoft.com/office/officeart/2005/8/layout/vProcess5"/>
    <dgm:cxn modelId="{677AA625-9993-8F40-A3A7-0424F7C3FEB7}" type="presOf" srcId="{305C982A-8876-3B4F-9FE3-7D9BAE892706}" destId="{A4F7A81E-0DD4-3045-ACDE-60D39C6C06F4}" srcOrd="0" destOrd="0" presId="urn:microsoft.com/office/officeart/2005/8/layout/vProcess5"/>
    <dgm:cxn modelId="{665B5484-F2E8-7A48-B490-0F779AC338FD}" type="presOf" srcId="{82956F8A-182D-6148-AD82-DFF62D1EA780}" destId="{A4F7A81E-0DD4-3045-ACDE-60D39C6C06F4}" srcOrd="0" destOrd="2" presId="urn:microsoft.com/office/officeart/2005/8/layout/vProcess5"/>
    <dgm:cxn modelId="{ADC4FAC8-C47E-DE46-881D-3FD2E80DB4A9}" type="presOf" srcId="{39391B4A-CADA-8448-A022-BA4123C2DDF4}" destId="{F1655EC9-AC12-4E4E-A9E9-7D80E31BE6F4}" srcOrd="0" destOrd="1" presId="urn:microsoft.com/office/officeart/2005/8/layout/vProcess5"/>
    <dgm:cxn modelId="{76E92FC9-3C06-4142-A6B3-EDD59A0029C7}" type="presOf" srcId="{E08D60A5-7CFE-E845-82C5-2DC59FA0C824}" destId="{54426AE6-0E2A-2549-AE51-C818F8E08810}" srcOrd="1" destOrd="2" presId="urn:microsoft.com/office/officeart/2005/8/layout/vProcess5"/>
    <dgm:cxn modelId="{890B6B4B-95AC-8D41-A687-8DC879E438A4}" type="presOf" srcId="{F06C08EF-0765-1340-93BE-75564A364AC8}" destId="{B76B03F9-2633-F44C-86C7-10D2C2B040EB}" srcOrd="0" destOrd="0" presId="urn:microsoft.com/office/officeart/2005/8/layout/vProcess5"/>
    <dgm:cxn modelId="{38D35287-0A9A-734F-96F8-C09C898D9E9B}" type="presOf" srcId="{EB644BE3-F890-8149-9D53-9357EDCAA39E}" destId="{54426AE6-0E2A-2549-AE51-C818F8E08810}" srcOrd="1" destOrd="0" presId="urn:microsoft.com/office/officeart/2005/8/layout/vProcess5"/>
    <dgm:cxn modelId="{A097FF8B-AB3E-FD4B-8078-82C68D9C1469}" srcId="{30AC60CF-29F6-8A41-9CEB-C33EAE2980DD}" destId="{305C982A-8876-3B4F-9FE3-7D9BAE892706}" srcOrd="2" destOrd="0" parTransId="{C935026C-838D-DF41-9665-A3679AE13A05}" sibTransId="{671A1E66-AAC5-5D45-8AE4-87031EC5FDBF}"/>
    <dgm:cxn modelId="{04174315-5C07-734D-9578-64CB6F8A119D}" type="presOf" srcId="{8A41CBC1-F68E-E44E-B878-8A2D15A98A35}" destId="{F1655EC9-AC12-4E4E-A9E9-7D80E31BE6F4}" srcOrd="0" destOrd="2" presId="urn:microsoft.com/office/officeart/2005/8/layout/vProcess5"/>
    <dgm:cxn modelId="{C199A1A6-64D5-144C-8B77-15D48B18D1C7}" srcId="{30AC60CF-29F6-8A41-9CEB-C33EAE2980DD}" destId="{F06C08EF-0765-1340-93BE-75564A364AC8}" srcOrd="0" destOrd="0" parTransId="{051EAFC5-5D74-CC43-9322-BC4D39E29FF5}" sibTransId="{63417C5B-660D-AE4D-A201-C74C777A4BAA}"/>
    <dgm:cxn modelId="{319DC582-9C91-E44D-B294-6C189F579B9E}" type="presOf" srcId="{AE9AA26B-CE76-3348-8CFF-27F6A69CE834}" destId="{54426AE6-0E2A-2549-AE51-C818F8E08810}" srcOrd="1" destOrd="1" presId="urn:microsoft.com/office/officeart/2005/8/layout/vProcess5"/>
    <dgm:cxn modelId="{663754BF-F568-744E-92F5-051377DBCDC4}" type="presOf" srcId="{C974B725-E83F-374B-886C-7A03BBAD0A51}" destId="{B8916367-FEE6-3343-8251-EB3DEED16191}" srcOrd="1" destOrd="1" presId="urn:microsoft.com/office/officeart/2005/8/layout/vProcess5"/>
    <dgm:cxn modelId="{506AD8D9-7F08-8040-A9A2-68E9E3721930}" type="presOf" srcId="{F9759657-B52E-3C4B-8F32-42493806BF49}" destId="{F1160476-A9F3-4643-B488-039125E8DD3D}" srcOrd="1" destOrd="0" presId="urn:microsoft.com/office/officeart/2005/8/layout/vProcess5"/>
    <dgm:cxn modelId="{4B6289BF-713C-3241-AFEF-7AED8E35DCB9}" srcId="{EB644BE3-F890-8149-9D53-9357EDCAA39E}" destId="{E08D60A5-7CFE-E845-82C5-2DC59FA0C824}" srcOrd="1" destOrd="0" parTransId="{E0762E1F-E3A6-FD4A-8F4F-3F8E4D2DC4F0}" sibTransId="{F02527A8-391E-E844-9905-D375E0103321}"/>
    <dgm:cxn modelId="{A20E88E7-8EF9-4E4A-B526-4CB5A15B6FD2}" srcId="{30AC60CF-29F6-8A41-9CEB-C33EAE2980DD}" destId="{EB644BE3-F890-8149-9D53-9357EDCAA39E}" srcOrd="3" destOrd="0" parTransId="{22C3401C-41C0-3C48-BEC9-D5603DBAE1FF}" sibTransId="{39A3DD9A-7FEE-4E46-AE5A-98C93B69F021}"/>
    <dgm:cxn modelId="{AE9BD603-2FEF-3C4C-80E4-5C1A5010D4FD}" type="presOf" srcId="{AE9AA26B-CE76-3348-8CFF-27F6A69CE834}" destId="{933466DF-35B7-D14A-A914-2B3DE2FC75A4}" srcOrd="0" destOrd="1" presId="urn:microsoft.com/office/officeart/2005/8/layout/vProcess5"/>
    <dgm:cxn modelId="{8241923F-7A88-464F-86CF-9B2782F7F523}" type="presParOf" srcId="{F96DCFBE-C76D-5143-85F6-58DACDE52F6F}" destId="{A25D0C77-6FF2-3D42-92A4-76F9262B5CE3}" srcOrd="0" destOrd="0" presId="urn:microsoft.com/office/officeart/2005/8/layout/vProcess5"/>
    <dgm:cxn modelId="{0EE4159D-0D27-394E-9B7C-D7E0E013B799}" type="presParOf" srcId="{F96DCFBE-C76D-5143-85F6-58DACDE52F6F}" destId="{B76B03F9-2633-F44C-86C7-10D2C2B040EB}" srcOrd="1" destOrd="0" presId="urn:microsoft.com/office/officeart/2005/8/layout/vProcess5"/>
    <dgm:cxn modelId="{76D34AE4-6D10-E247-B601-F59083B06A6F}" type="presParOf" srcId="{F96DCFBE-C76D-5143-85F6-58DACDE52F6F}" destId="{F1655EC9-AC12-4E4E-A9E9-7D80E31BE6F4}" srcOrd="2" destOrd="0" presId="urn:microsoft.com/office/officeart/2005/8/layout/vProcess5"/>
    <dgm:cxn modelId="{1DCF5992-56E5-BE40-BCDA-63CC42D61A49}" type="presParOf" srcId="{F96DCFBE-C76D-5143-85F6-58DACDE52F6F}" destId="{A4F7A81E-0DD4-3045-ACDE-60D39C6C06F4}" srcOrd="3" destOrd="0" presId="urn:microsoft.com/office/officeart/2005/8/layout/vProcess5"/>
    <dgm:cxn modelId="{FDE481DA-5AB2-4248-B95C-FA3A3C62E87A}" type="presParOf" srcId="{F96DCFBE-C76D-5143-85F6-58DACDE52F6F}" destId="{933466DF-35B7-D14A-A914-2B3DE2FC75A4}" srcOrd="4" destOrd="0" presId="urn:microsoft.com/office/officeart/2005/8/layout/vProcess5"/>
    <dgm:cxn modelId="{49D325AE-8BB9-5344-A946-48504C724D29}" type="presParOf" srcId="{F96DCFBE-C76D-5143-85F6-58DACDE52F6F}" destId="{D6972229-5978-E440-94D0-03406C857184}" srcOrd="5" destOrd="0" presId="urn:microsoft.com/office/officeart/2005/8/layout/vProcess5"/>
    <dgm:cxn modelId="{3C8C1C08-979D-0E48-9EAE-91D8437A56DA}" type="presParOf" srcId="{F96DCFBE-C76D-5143-85F6-58DACDE52F6F}" destId="{60E0E5A4-DB72-4040-BE79-540998E39FBE}" srcOrd="6" destOrd="0" presId="urn:microsoft.com/office/officeart/2005/8/layout/vProcess5"/>
    <dgm:cxn modelId="{4E9C52E3-AFA7-F94C-AC5A-EECF73819C09}" type="presParOf" srcId="{F96DCFBE-C76D-5143-85F6-58DACDE52F6F}" destId="{C269356D-8E4A-894D-A56C-4B71EDD32D2F}" srcOrd="7" destOrd="0" presId="urn:microsoft.com/office/officeart/2005/8/layout/vProcess5"/>
    <dgm:cxn modelId="{228C4014-0639-E445-9C79-A2E977010CC7}" type="presParOf" srcId="{F96DCFBE-C76D-5143-85F6-58DACDE52F6F}" destId="{B8916367-FEE6-3343-8251-EB3DEED16191}" srcOrd="8" destOrd="0" presId="urn:microsoft.com/office/officeart/2005/8/layout/vProcess5"/>
    <dgm:cxn modelId="{87E60CE9-4847-5247-9EA3-695C6CC47294}" type="presParOf" srcId="{F96DCFBE-C76D-5143-85F6-58DACDE52F6F}" destId="{F1160476-A9F3-4643-B488-039125E8DD3D}" srcOrd="9" destOrd="0" presId="urn:microsoft.com/office/officeart/2005/8/layout/vProcess5"/>
    <dgm:cxn modelId="{A8E46DA2-D836-FA45-8D48-74CA3B99AF52}" type="presParOf" srcId="{F96DCFBE-C76D-5143-85F6-58DACDE52F6F}" destId="{2410E9F2-26CD-E441-926F-9D1BB7474E72}" srcOrd="10" destOrd="0" presId="urn:microsoft.com/office/officeart/2005/8/layout/vProcess5"/>
    <dgm:cxn modelId="{072283CA-E1EA-4B43-9E16-E38A4808ABC6}" type="presParOf" srcId="{F96DCFBE-C76D-5143-85F6-58DACDE52F6F}" destId="{54426AE6-0E2A-2549-AE51-C818F8E0881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B03F9-2633-F44C-86C7-10D2C2B040EB}">
      <dsp:nvSpPr>
        <dsp:cNvPr id="0" name=""/>
        <dsp:cNvSpPr/>
      </dsp:nvSpPr>
      <dsp:spPr>
        <a:xfrm>
          <a:off x="0" y="0"/>
          <a:ext cx="6583680" cy="1191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IDENTIFICATION OF CRITICAL VARIABLE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Having highest dynamic fan-outs.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Each function is considered separately to identify variables.</a:t>
          </a:r>
          <a:endParaRPr lang="en-US" sz="1300" kern="1200" dirty="0"/>
        </a:p>
      </dsp:txBody>
      <dsp:txXfrm>
        <a:off x="34906" y="34906"/>
        <a:ext cx="5196965" cy="1121954"/>
      </dsp:txXfrm>
    </dsp:sp>
    <dsp:sp modelId="{F1655EC9-AC12-4E4E-A9E9-7D80E31BE6F4}">
      <dsp:nvSpPr>
        <dsp:cNvPr id="0" name=""/>
        <dsp:cNvSpPr/>
      </dsp:nvSpPr>
      <dsp:spPr>
        <a:xfrm>
          <a:off x="551383" y="1408451"/>
          <a:ext cx="6583680" cy="1191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COMPUTATION OF BACKWARD SLICE OF CRITICAL VARIABLES.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Backward traversal of program till computation of variable.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All possible dependences are considered.</a:t>
          </a:r>
          <a:endParaRPr lang="en-US" sz="1300" kern="1200" dirty="0"/>
        </a:p>
      </dsp:txBody>
      <dsp:txXfrm>
        <a:off x="586289" y="1443357"/>
        <a:ext cx="5187836" cy="1121954"/>
      </dsp:txXfrm>
    </dsp:sp>
    <dsp:sp modelId="{A4F7A81E-0DD4-3045-ACDE-60D39C6C06F4}">
      <dsp:nvSpPr>
        <dsp:cNvPr id="0" name=""/>
        <dsp:cNvSpPr/>
      </dsp:nvSpPr>
      <dsp:spPr>
        <a:xfrm>
          <a:off x="1094536" y="2816902"/>
          <a:ext cx="6583680" cy="1191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CHECK DERIVATION, INSERTION, INSTRUMENTATION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Backtracked, inserted just after computation of critical variable.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Track control paths at runtime.</a:t>
          </a:r>
          <a:endParaRPr lang="en-US" sz="1300" kern="1200" dirty="0"/>
        </a:p>
      </dsp:txBody>
      <dsp:txXfrm>
        <a:off x="1129442" y="2851808"/>
        <a:ext cx="5196066" cy="1121954"/>
      </dsp:txXfrm>
    </dsp:sp>
    <dsp:sp modelId="{933466DF-35B7-D14A-A914-2B3DE2FC75A4}">
      <dsp:nvSpPr>
        <dsp:cNvPr id="0" name=""/>
        <dsp:cNvSpPr/>
      </dsp:nvSpPr>
      <dsp:spPr>
        <a:xfrm>
          <a:off x="1645920" y="4225354"/>
          <a:ext cx="6583680" cy="1191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RUNTIME CHECKING IN HARDWARE AND SOFTWARE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Path Tracking is implemented in hardware.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Checking is also moved to hardware.</a:t>
          </a:r>
          <a:endParaRPr lang="en-US" sz="1300" kern="1200" dirty="0"/>
        </a:p>
      </dsp:txBody>
      <dsp:txXfrm>
        <a:off x="1680826" y="4260260"/>
        <a:ext cx="5187836" cy="1121954"/>
      </dsp:txXfrm>
    </dsp:sp>
    <dsp:sp modelId="{D6972229-5978-E440-94D0-03406C857184}">
      <dsp:nvSpPr>
        <dsp:cNvPr id="0" name=""/>
        <dsp:cNvSpPr/>
      </dsp:nvSpPr>
      <dsp:spPr>
        <a:xfrm>
          <a:off x="5809031" y="912784"/>
          <a:ext cx="774648" cy="77464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5983327" y="912784"/>
        <a:ext cx="426056" cy="582923"/>
      </dsp:txXfrm>
    </dsp:sp>
    <dsp:sp modelId="{60E0E5A4-DB72-4040-BE79-540998E39FBE}">
      <dsp:nvSpPr>
        <dsp:cNvPr id="0" name=""/>
        <dsp:cNvSpPr/>
      </dsp:nvSpPr>
      <dsp:spPr>
        <a:xfrm>
          <a:off x="6360414" y="2321236"/>
          <a:ext cx="774648" cy="77464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6534710" y="2321236"/>
        <a:ext cx="426056" cy="582923"/>
      </dsp:txXfrm>
    </dsp:sp>
    <dsp:sp modelId="{C269356D-8E4A-894D-A56C-4B71EDD32D2F}">
      <dsp:nvSpPr>
        <dsp:cNvPr id="0" name=""/>
        <dsp:cNvSpPr/>
      </dsp:nvSpPr>
      <dsp:spPr>
        <a:xfrm>
          <a:off x="6903568" y="3729687"/>
          <a:ext cx="774648" cy="77464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7077864" y="3729687"/>
        <a:ext cx="426056" cy="582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53FC0-CD08-8647-B563-C08510409C00}" type="datetime1">
              <a:rPr lang="en-US" smtClean="0"/>
              <a:t>2/27/13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1/37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77FA8-E427-1641-8A9F-2060DB5A3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6146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B20D8-E68E-A247-8295-9642958EA5D8}" type="datetime1">
              <a:rPr lang="en-US" smtClean="0"/>
              <a:t>2/27/13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1/37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7F99F-DDED-4240-9FAF-82E5702AC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8761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7F99F-DDED-4240-9FAF-82E5702AC010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1/37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95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7FC1-C123-7C46-A800-6E159DC9CC5C}" type="datetime2">
              <a:rPr lang="en-US" smtClean="0"/>
              <a:t>Wednesday, February 27,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EBBD-3766-6744-8BB4-215BD423FA5F}" type="datetime2">
              <a:rPr lang="en-US" smtClean="0"/>
              <a:t>Wednesday, February 27,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7FDF-C6AB-FE4C-BA5B-DCC4F98926BA}" type="datetime2">
              <a:rPr lang="en-US" smtClean="0"/>
              <a:t>Wednesday, February 27,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BDE9-6F14-EC4B-A118-FC5109600B9A}" type="datetime2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Wednesday, February 27, 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675C4-527E-C742-9B64-8F56AB2458A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3541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855BC-3982-4044-9D15-DBFF006B8F64}" type="datetime2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Wednesday, February 27, 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675C4-527E-C742-9B64-8F56AB2458A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7420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28C1-811D-1D45-B79C-E17DC45F9D2E}" type="datetime2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Wednesday, February 27, 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675C4-527E-C742-9B64-8F56AB2458A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8279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612C-E6EA-974F-9457-4C284D1DF20F}" type="datetime2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Wednesday, February 27, 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675C4-527E-C742-9B64-8F56AB2458A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8018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631F-E292-D347-87CB-59A96F24D39C}" type="datetime2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Wednesday, February 27, 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675C4-527E-C742-9B64-8F56AB2458A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4201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ACDA-D366-A04C-88A4-800D073EBBA0}" type="datetime2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Wednesday, February 27, 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675C4-527E-C742-9B64-8F56AB2458A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1904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33265-8EF5-8D44-A170-B5668095DF22}" type="datetime2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Wednesday, February 27, 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675C4-527E-C742-9B64-8F56AB2458A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6863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9A2E8-4D0C-714C-910C-2D56BC3014EB}" type="datetime2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Wednesday, February 27, 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675C4-527E-C742-9B64-8F56AB2458A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7326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C56F4-6334-C546-86FC-2DFCAEC5EF58}" type="datetime2">
              <a:rPr lang="en-US" smtClean="0"/>
              <a:t>Wednesday, February 27,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C2F3-BA8A-224C-ABA1-F6D5BA41B9F6}" type="datetime2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Wednesday, February 27, 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675C4-527E-C742-9B64-8F56AB2458A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5891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5552-378D-1947-A093-B37B7254B63C}" type="datetime2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Wednesday, February 27, 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675C4-527E-C742-9B64-8F56AB2458A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6944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28D8-E974-2E42-9974-382E72B02B47}" type="datetime2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Wednesday, February 27, 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675C4-527E-C742-9B64-8F56AB2458A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486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093F-88BB-3B44-B36F-F824129D3DA6}" type="datetime2">
              <a:rPr lang="en-US" smtClean="0"/>
              <a:t>Wednesday, February 27,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37D5-68C2-794D-8A4B-30C8D4723B14}" type="datetime2">
              <a:rPr lang="en-US" smtClean="0"/>
              <a:t>Wednesday, February 27, 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CFF7-03E7-2344-90EF-B5A1C47C0CC2}" type="datetime2">
              <a:rPr lang="en-US" smtClean="0"/>
              <a:t>Wednesday, February 27, 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2F05-033F-D043-A7D7-871DE7DEF0D1}" type="datetime2">
              <a:rPr lang="en-US" smtClean="0"/>
              <a:t>Wednesday, February 27, 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B365-99CD-844B-B771-53E342BC3753}" type="datetime2">
              <a:rPr lang="en-US" smtClean="0"/>
              <a:t>Wednesday, February 27, 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2BD7-E257-414A-89C0-67F5C47EA8ED}" type="datetime2">
              <a:rPr lang="en-US" smtClean="0"/>
              <a:t>Wednesday, February 27, 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</a:t>
            </a:r>
            <a:r>
              <a:rPr lang="en-US" smtClean="0"/>
              <a:t>to </a:t>
            </a:r>
            <a:r>
              <a:rPr lang="en-US" smtClean="0"/>
              <a:t>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13AB-2CF3-5F4F-8247-5D80533AFB3D}" type="datetime2">
              <a:rPr lang="en-US" smtClean="0"/>
              <a:t>Wednesday, February 27, 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DB14637-BFF5-6341-BDD8-1E32F7C95460}" type="datetime2">
              <a:rPr lang="en-US" smtClean="0"/>
              <a:t>Wednesday, February 27, 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E12FC62-0F68-7848-9866-960582DB368D}" type="datetime2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Wednesday, February 27, 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FA675C4-527E-C742-9B64-8F56AB2458A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816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371600"/>
            <a:ext cx="8133747" cy="1927225"/>
          </a:xfrm>
        </p:spPr>
        <p:txBody>
          <a:bodyPr/>
          <a:lstStyle/>
          <a:p>
            <a:r>
              <a:rPr lang="en-US" dirty="0" smtClean="0"/>
              <a:t>Hardware software 	partitioning and co-design principles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MADHUMITA RAMESH BABU</a:t>
            </a:r>
          </a:p>
          <a:p>
            <a:pPr algn="ctr"/>
            <a:r>
              <a:rPr lang="en-US" dirty="0" smtClean="0"/>
              <a:t>SUDHI PROCH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965" y="6448020"/>
            <a:ext cx="118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1/37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2281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9906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SOFTWARE ERRORS COVERED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300" b="1" dirty="0"/>
              <a:t>RACE CONDITIONS AND SYNCHRONIZATION </a:t>
            </a:r>
            <a:r>
              <a:rPr lang="en-US" sz="2300" b="1" dirty="0" smtClean="0"/>
              <a:t>ERRORS:</a:t>
            </a:r>
          </a:p>
          <a:p>
            <a:pPr marL="0" indent="0">
              <a:buNone/>
            </a:pPr>
            <a:r>
              <a:rPr lang="en-US" sz="2300" b="1" dirty="0" smtClean="0"/>
              <a:t>	</a:t>
            </a:r>
            <a:r>
              <a:rPr lang="en-US" sz="2300" dirty="0" smtClean="0"/>
              <a:t>void foo (int *a, </a:t>
            </a:r>
            <a:r>
              <a:rPr lang="en-US" sz="2300" dirty="0" err="1" smtClean="0"/>
              <a:t>mutex</a:t>
            </a:r>
            <a:r>
              <a:rPr lang="en-US" sz="2300" dirty="0" smtClean="0"/>
              <a:t>*</a:t>
            </a:r>
            <a:r>
              <a:rPr lang="en-US" sz="2300" dirty="0" err="1" smtClean="0"/>
              <a:t>alock</a:t>
            </a:r>
            <a:r>
              <a:rPr lang="en-US" sz="2300" dirty="0" smtClean="0"/>
              <a:t>, int n, int c)</a:t>
            </a:r>
          </a:p>
          <a:p>
            <a:pPr marL="0" indent="0">
              <a:buNone/>
            </a:pPr>
            <a:r>
              <a:rPr lang="en-US" sz="2300" dirty="0" smtClean="0"/>
              <a:t> {</a:t>
            </a:r>
          </a:p>
          <a:p>
            <a:pPr marL="0" indent="0">
              <a:buNone/>
            </a:pPr>
            <a:r>
              <a:rPr lang="en-US" sz="2300" b="1" dirty="0" smtClean="0"/>
              <a:t>	</a:t>
            </a:r>
            <a:r>
              <a:rPr lang="en-US" sz="2300" dirty="0" smtClean="0"/>
              <a:t>int </a:t>
            </a:r>
            <a:r>
              <a:rPr lang="en-US" sz="2300" dirty="0" err="1" smtClean="0"/>
              <a:t>i</a:t>
            </a:r>
            <a:r>
              <a:rPr lang="en-US" sz="2300" dirty="0" smtClean="0"/>
              <a:t>= 0;</a:t>
            </a:r>
          </a:p>
          <a:p>
            <a:pPr marL="0" indent="0">
              <a:buNone/>
            </a:pPr>
            <a:r>
              <a:rPr lang="en-US" sz="2300" b="1" dirty="0"/>
              <a:t>	</a:t>
            </a:r>
            <a:r>
              <a:rPr lang="en-US" sz="2300" dirty="0" smtClean="0"/>
              <a:t>int sum =0;</a:t>
            </a:r>
          </a:p>
          <a:p>
            <a:pPr marL="0" indent="0">
              <a:buNone/>
            </a:pPr>
            <a:r>
              <a:rPr lang="en-US" sz="2300" dirty="0"/>
              <a:t>	</a:t>
            </a:r>
            <a:r>
              <a:rPr lang="en-US" sz="2300" dirty="0" smtClean="0"/>
              <a:t>for (</a:t>
            </a:r>
            <a:r>
              <a:rPr lang="en-US" sz="2300" dirty="0" err="1" smtClean="0"/>
              <a:t>i</a:t>
            </a:r>
            <a:r>
              <a:rPr lang="en-US" sz="2300" dirty="0" smtClean="0"/>
              <a:t>=0;i&lt;</a:t>
            </a:r>
            <a:r>
              <a:rPr lang="en-US" sz="2300" dirty="0" err="1" smtClean="0"/>
              <a:t>n;i</a:t>
            </a:r>
            <a:r>
              <a:rPr lang="en-US" sz="2300" dirty="0" smtClean="0"/>
              <a:t>++)</a:t>
            </a:r>
          </a:p>
          <a:p>
            <a:pPr marL="0" indent="0">
              <a:buNone/>
            </a:pPr>
            <a:r>
              <a:rPr lang="en-US" sz="2300" dirty="0" smtClean="0"/>
              <a:t>{</a:t>
            </a:r>
          </a:p>
          <a:p>
            <a:pPr marL="0" indent="0">
              <a:buNone/>
            </a:pPr>
            <a:r>
              <a:rPr lang="en-US" sz="2300" dirty="0"/>
              <a:t>	</a:t>
            </a:r>
            <a:r>
              <a:rPr lang="en-US" sz="2300" dirty="0" err="1" smtClean="0"/>
              <a:t>acquire_mutex</a:t>
            </a:r>
            <a:r>
              <a:rPr lang="en-US" sz="2300" dirty="0" smtClean="0"/>
              <a:t> </a:t>
            </a:r>
            <a:r>
              <a:rPr lang="en-US" sz="2300" dirty="0" smtClean="0"/>
              <a:t>(</a:t>
            </a:r>
            <a:r>
              <a:rPr lang="en-US" sz="2300" dirty="0" err="1" smtClean="0"/>
              <a:t>alock</a:t>
            </a:r>
            <a:r>
              <a:rPr lang="en-US" sz="2300" dirty="0" smtClean="0"/>
              <a:t>[</a:t>
            </a:r>
            <a:r>
              <a:rPr lang="en-US" sz="2300" dirty="0" err="1" smtClean="0"/>
              <a:t>i</a:t>
            </a:r>
            <a:r>
              <a:rPr lang="en-US" sz="2300" dirty="0" smtClean="0"/>
              <a:t>]);</a:t>
            </a:r>
          </a:p>
          <a:p>
            <a:pPr marL="0" indent="0">
              <a:buNone/>
            </a:pPr>
            <a:r>
              <a:rPr lang="en-US" sz="2300" dirty="0"/>
              <a:t>	</a:t>
            </a:r>
            <a:r>
              <a:rPr lang="en-US" sz="2300" dirty="0" err="1" smtClean="0"/>
              <a:t>old_a</a:t>
            </a:r>
            <a:r>
              <a:rPr lang="en-US" sz="2300" dirty="0" smtClean="0"/>
              <a:t>= a[</a:t>
            </a:r>
            <a:r>
              <a:rPr lang="en-US" sz="2300" dirty="0" err="1" smtClean="0"/>
              <a:t>i</a:t>
            </a:r>
            <a:r>
              <a:rPr lang="en-US" sz="2300" dirty="0" smtClean="0"/>
              <a:t>];</a:t>
            </a:r>
          </a:p>
          <a:p>
            <a:pPr marL="0" indent="0">
              <a:buNone/>
            </a:pPr>
            <a:r>
              <a:rPr lang="en-US" sz="2300" dirty="0"/>
              <a:t>	</a:t>
            </a:r>
            <a:r>
              <a:rPr lang="en-US" sz="2300" dirty="0" smtClean="0"/>
              <a:t>a[</a:t>
            </a:r>
            <a:r>
              <a:rPr lang="en-US" sz="2300" dirty="0" err="1" smtClean="0"/>
              <a:t>i</a:t>
            </a:r>
            <a:r>
              <a:rPr lang="en-US" sz="2300" dirty="0" smtClean="0"/>
              <a:t>]=a[</a:t>
            </a:r>
            <a:r>
              <a:rPr lang="en-US" sz="2300" dirty="0" err="1" smtClean="0"/>
              <a:t>i</a:t>
            </a:r>
            <a:r>
              <a:rPr lang="en-US" sz="2300" dirty="0" smtClean="0"/>
              <a:t>]+c;</a:t>
            </a:r>
          </a:p>
          <a:p>
            <a:pPr marL="0" indent="0">
              <a:buNone/>
            </a:pPr>
            <a:r>
              <a:rPr lang="en-US" sz="2300" dirty="0"/>
              <a:t>	</a:t>
            </a:r>
            <a:r>
              <a:rPr lang="en-US" sz="2300" dirty="0" smtClean="0"/>
              <a:t>check (a[</a:t>
            </a:r>
            <a:r>
              <a:rPr lang="en-US" sz="2300" dirty="0" err="1" smtClean="0"/>
              <a:t>i</a:t>
            </a:r>
            <a:r>
              <a:rPr lang="en-US" sz="2300" dirty="0" smtClean="0"/>
              <a:t>]==</a:t>
            </a:r>
            <a:r>
              <a:rPr lang="en-US" sz="2300" dirty="0" err="1" smtClean="0"/>
              <a:t>old_a+c</a:t>
            </a:r>
            <a:r>
              <a:rPr lang="en-US" sz="2300" dirty="0" smtClean="0"/>
              <a:t>)</a:t>
            </a:r>
          </a:p>
          <a:p>
            <a:pPr marL="0" indent="0">
              <a:buNone/>
            </a:pPr>
            <a:r>
              <a:rPr lang="en-US" sz="2300" dirty="0"/>
              <a:t>	</a:t>
            </a:r>
            <a:r>
              <a:rPr lang="en-US" sz="2300" dirty="0" err="1" smtClean="0"/>
              <a:t>release_mutex</a:t>
            </a:r>
            <a:r>
              <a:rPr lang="en-US" sz="2300" dirty="0" smtClean="0"/>
              <a:t>(</a:t>
            </a:r>
            <a:r>
              <a:rPr lang="en-US" sz="2300" dirty="0" err="1" smtClean="0"/>
              <a:t>alock</a:t>
            </a:r>
            <a:r>
              <a:rPr lang="en-US" sz="2300" dirty="0" smtClean="0"/>
              <a:t>[</a:t>
            </a:r>
            <a:r>
              <a:rPr lang="en-US" sz="2300" dirty="0" err="1" smtClean="0"/>
              <a:t>i</a:t>
            </a:r>
            <a:r>
              <a:rPr lang="en-US" sz="2300" dirty="0" smtClean="0"/>
              <a:t>]);</a:t>
            </a:r>
          </a:p>
          <a:p>
            <a:pPr marL="0" indent="0">
              <a:buNone/>
            </a:pPr>
            <a:r>
              <a:rPr lang="en-US" sz="2300" dirty="0" smtClean="0"/>
              <a:t>}</a:t>
            </a:r>
          </a:p>
          <a:p>
            <a:pPr marL="0" indent="0">
              <a:buNone/>
            </a:pPr>
            <a:r>
              <a:rPr lang="en-US" sz="2300" dirty="0" smtClean="0"/>
              <a:t>}</a:t>
            </a:r>
          </a:p>
        </p:txBody>
      </p:sp>
      <p:sp>
        <p:nvSpPr>
          <p:cNvPr id="4" name="8-Point Star 3"/>
          <p:cNvSpPr/>
          <p:nvPr/>
        </p:nvSpPr>
        <p:spPr>
          <a:xfrm>
            <a:off x="5013464" y="2473561"/>
            <a:ext cx="3673336" cy="1751584"/>
          </a:xfrm>
          <a:prstGeom prst="star8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 modifying contents of a may be in another module</a:t>
            </a:r>
            <a:endParaRPr lang="en-US" dirty="0"/>
          </a:p>
        </p:txBody>
      </p:sp>
      <p:sp>
        <p:nvSpPr>
          <p:cNvPr id="5" name="8-Point Star 4"/>
          <p:cNvSpPr/>
          <p:nvPr/>
        </p:nvSpPr>
        <p:spPr>
          <a:xfrm>
            <a:off x="5165864" y="4564697"/>
            <a:ext cx="3673336" cy="1751584"/>
          </a:xfrm>
          <a:prstGeom prst="star8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Precise analysis required, is </a:t>
            </a:r>
            <a:r>
              <a:rPr lang="en-US" dirty="0" err="1" smtClean="0"/>
              <a:t>unscalable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65500" y="4564696"/>
            <a:ext cx="2301875" cy="2613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2746375" y="4683125"/>
            <a:ext cx="619125" cy="122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0965" y="6448020"/>
            <a:ext cx="118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10/37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20727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HARDWARE ERRORS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Hardware transient errors that result in corruption of architectural state are considered in the fault model. </a:t>
            </a:r>
            <a:endParaRPr lang="en-US" sz="2800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INSTRUCTION FETCH AND DECODE ERRORS</a:t>
            </a:r>
          </a:p>
          <a:p>
            <a:endParaRPr lang="en-US" b="1" dirty="0" smtClean="0"/>
          </a:p>
          <a:p>
            <a:r>
              <a:rPr lang="en-US" b="1" dirty="0" smtClean="0"/>
              <a:t>EXECUTE AND MEMORY UNIT ERRORS</a:t>
            </a:r>
          </a:p>
          <a:p>
            <a:endParaRPr lang="en-US" b="1" dirty="0" smtClean="0"/>
          </a:p>
          <a:p>
            <a:r>
              <a:rPr lang="en-US" b="1" dirty="0" smtClean="0"/>
              <a:t>CACHE/MEMORY/REGISTER FILE ERRORS.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0965" y="6448020"/>
            <a:ext cx="118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11/37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02905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STATIC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new compiler pass </a:t>
            </a:r>
            <a:r>
              <a:rPr lang="en-US" b="1" dirty="0" smtClean="0"/>
              <a:t>VALUE RECOMPUTATION PASS (VRP) </a:t>
            </a:r>
            <a:r>
              <a:rPr lang="en-US" dirty="0" smtClean="0"/>
              <a:t>is introduced in the LLVM architecture.</a:t>
            </a:r>
          </a:p>
          <a:p>
            <a:endParaRPr lang="en-US" dirty="0" smtClean="0"/>
          </a:p>
          <a:p>
            <a:r>
              <a:rPr lang="en-US" b="1" dirty="0" smtClean="0"/>
              <a:t>Static Single Assignment (SSA) </a:t>
            </a:r>
            <a:r>
              <a:rPr lang="en-US" dirty="0" smtClean="0"/>
              <a:t>form is used as intermediate code representation.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Clr>
                <a:srgbClr val="FF6600"/>
              </a:buClr>
              <a:buFont typeface="Wingdings" charset="2"/>
              <a:buChar char="q"/>
            </a:pPr>
            <a:r>
              <a:rPr lang="en-US" b="1" dirty="0" smtClean="0"/>
              <a:t> </a:t>
            </a:r>
            <a:r>
              <a:rPr lang="en-US" dirty="0" smtClean="0"/>
              <a:t>each variable defined once and given an unique name.</a:t>
            </a:r>
          </a:p>
          <a:p>
            <a:pPr>
              <a:buClr>
                <a:srgbClr val="FF6600"/>
              </a:buClr>
              <a:buFont typeface="Wingdings" charset="2"/>
              <a:buChar char="q"/>
            </a:pPr>
            <a:endParaRPr lang="en-US" dirty="0" smtClean="0"/>
          </a:p>
          <a:p>
            <a:pPr>
              <a:buClr>
                <a:srgbClr val="FF6600"/>
              </a:buClr>
              <a:buFont typeface="Wingdings" charset="2"/>
              <a:buChar char="q"/>
            </a:pPr>
            <a:r>
              <a:rPr lang="en-US" b="1" dirty="0"/>
              <a:t> </a:t>
            </a:r>
            <a:r>
              <a:rPr lang="en-US" dirty="0"/>
              <a:t> </a:t>
            </a:r>
            <a:r>
              <a:rPr lang="en-US" dirty="0" smtClean="0"/>
              <a:t>a special static construct “phi” instruction whenever there is a merge.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0965" y="6448020"/>
            <a:ext cx="118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12/37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32561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PATH SPECIFIC SLICING ALGORITHM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backward traversal starts from the critical instruction and terminates whenever one of these conditions is met:</a:t>
            </a:r>
          </a:p>
          <a:p>
            <a:r>
              <a:rPr lang="en-US" b="1" dirty="0" smtClean="0"/>
              <a:t>Beginning of current function is reached:</a:t>
            </a:r>
          </a:p>
          <a:p>
            <a:pPr marL="182880" lvl="1"/>
            <a:r>
              <a:rPr lang="en-US" b="1" dirty="0" smtClean="0"/>
              <a:t> </a:t>
            </a:r>
            <a:r>
              <a:rPr lang="en-US" dirty="0"/>
              <a:t>void bubble ( int </a:t>
            </a:r>
            <a:r>
              <a:rPr lang="en-US" dirty="0" err="1"/>
              <a:t>srtElements</a:t>
            </a:r>
            <a:r>
              <a:rPr lang="en-US" dirty="0"/>
              <a:t>, int *sortList)</a:t>
            </a:r>
            <a:endParaRPr lang="en-US" b="1" dirty="0"/>
          </a:p>
          <a:p>
            <a:pPr marL="182880" lvl="1"/>
            <a:r>
              <a:rPr lang="en-US" b="1" dirty="0" smtClean="0"/>
              <a:t>A basic block is revisited in a loop:</a:t>
            </a:r>
          </a:p>
          <a:p>
            <a:r>
              <a:rPr lang="en-US" dirty="0" smtClean="0"/>
              <a:t>if data dependence is in a loop, one detector on critical variable, another on value after critical variable in the loop</a:t>
            </a:r>
          </a:p>
          <a:p>
            <a:r>
              <a:rPr lang="en-US" b="1" dirty="0" smtClean="0"/>
              <a:t>A dependence across loop iterations is encountered:</a:t>
            </a:r>
          </a:p>
          <a:p>
            <a:r>
              <a:rPr lang="en-US" dirty="0" smtClean="0"/>
              <a:t>Split detectors.</a:t>
            </a:r>
          </a:p>
          <a:p>
            <a:r>
              <a:rPr lang="en-US" b="1" dirty="0" smtClean="0"/>
              <a:t>A memory operand is encountered:</a:t>
            </a:r>
          </a:p>
          <a:p>
            <a:r>
              <a:rPr lang="en-US" dirty="0" smtClean="0"/>
              <a:t>Usually, virtual registers store variables, but cases like pointer references, duplicates memory loads.</a:t>
            </a:r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0965" y="6448020"/>
            <a:ext cx="118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13/37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27122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</a:t>
            </a:r>
            <a:r>
              <a:rPr lang="en-US" b="1" dirty="0" smtClean="0"/>
              <a:t>ALGORITHM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46688" y="2540129"/>
            <a:ext cx="2302571" cy="432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Critical instruction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3949259" y="2756459"/>
            <a:ext cx="641929" cy="69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591188" y="2540129"/>
            <a:ext cx="1981607" cy="432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Backward slice</a:t>
            </a:r>
            <a:endParaRPr lang="en-US" dirty="0"/>
          </a:p>
        </p:txBody>
      </p:sp>
      <p:sp>
        <p:nvSpPr>
          <p:cNvPr id="13" name="Cross 12"/>
          <p:cNvSpPr/>
          <p:nvPr/>
        </p:nvSpPr>
        <p:spPr>
          <a:xfrm>
            <a:off x="5847558" y="3521611"/>
            <a:ext cx="442530" cy="442606"/>
          </a:xfrm>
          <a:prstGeom prst="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ross 11"/>
          <p:cNvSpPr/>
          <p:nvPr/>
        </p:nvSpPr>
        <p:spPr>
          <a:xfrm>
            <a:off x="3001502" y="3521611"/>
            <a:ext cx="442530" cy="442606"/>
          </a:xfrm>
          <a:prstGeom prst="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5402" y="3386904"/>
            <a:ext cx="2302571" cy="5773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Starting instruction with ID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09927" y="3386904"/>
            <a:ext cx="1962521" cy="5773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Corresponding </a:t>
            </a:r>
            <a:r>
              <a:rPr lang="en-US" dirty="0" err="1" smtClean="0"/>
              <a:t>flowpath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607313" y="3386904"/>
            <a:ext cx="1962521" cy="5773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Index of parent path</a:t>
            </a:r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>
            <a:off x="3949259" y="4137411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001002" y="5115819"/>
            <a:ext cx="4289086" cy="6958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Visits each operand adding to </a:t>
            </a:r>
            <a:r>
              <a:rPr lang="en-US" dirty="0" err="1" smtClean="0"/>
              <a:t>slicelist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Function </a:t>
            </a:r>
            <a:r>
              <a:rPr lang="en-US" b="1" dirty="0" err="1" smtClean="0"/>
              <a:t>computeslices</a:t>
            </a:r>
            <a:r>
              <a:rPr lang="en-US" b="1" dirty="0" smtClean="0"/>
              <a:t> (critical Instruction):</a:t>
            </a:r>
          </a:p>
          <a:p>
            <a:pPr marL="0" indent="0">
              <a:buNone/>
            </a:pPr>
            <a:r>
              <a:rPr lang="en-US" dirty="0" smtClean="0"/>
              <a:t>---- return </a:t>
            </a:r>
            <a:r>
              <a:rPr lang="en-US" dirty="0" err="1" smtClean="0"/>
              <a:t>PathList,SliceList</a:t>
            </a: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b="1" dirty="0"/>
              <a:t>Function </a:t>
            </a:r>
            <a:r>
              <a:rPr lang="en-US" b="1" dirty="0" smtClean="0"/>
              <a:t>visit  (</a:t>
            </a:r>
            <a:r>
              <a:rPr lang="en-US" b="1" dirty="0" err="1" smtClean="0"/>
              <a:t>seedInstruction,pathID,parent</a:t>
            </a:r>
            <a:r>
              <a:rPr lang="en-US" b="1" dirty="0" smtClean="0"/>
              <a:t>):</a:t>
            </a:r>
          </a:p>
          <a:p>
            <a:pPr marL="0" indent="0">
              <a:buNone/>
            </a:pPr>
            <a:r>
              <a:rPr lang="en-US" dirty="0" smtClean="0"/>
              <a:t>-----return Terminal;</a:t>
            </a:r>
          </a:p>
          <a:p>
            <a:pPr>
              <a:buFont typeface="Arial"/>
              <a:buChar char="•"/>
            </a:pPr>
            <a:r>
              <a:rPr lang="en-US" b="1" dirty="0" smtClean="0"/>
              <a:t>Only terminal paths are added to the final list of paths.</a:t>
            </a:r>
          </a:p>
          <a:p>
            <a:pPr>
              <a:buFont typeface="Arial"/>
              <a:buChar char="•"/>
            </a:pPr>
            <a:r>
              <a:rPr lang="en-US" b="1" dirty="0" smtClean="0"/>
              <a:t>Certain instructions like </a:t>
            </a:r>
            <a:r>
              <a:rPr lang="en-US" b="1" dirty="0" err="1" smtClean="0"/>
              <a:t>mallocs</a:t>
            </a:r>
            <a:r>
              <a:rPr lang="en-US" b="1" dirty="0" smtClean="0"/>
              <a:t>, frees cannot be computed but do not have nay impact on performance.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0965" y="6448020"/>
            <a:ext cx="118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14/37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8563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13" grpId="0" animBg="1"/>
      <p:bldP spid="13" grpId="1" animBg="1"/>
      <p:bldP spid="12" grpId="0" animBg="1"/>
      <p:bldP spid="12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SCALABILITY AND COVERAGE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Number of control paths</a:t>
            </a:r>
            <a:endParaRPr lang="en-US" b="1" dirty="0"/>
          </a:p>
          <a:p>
            <a:r>
              <a:rPr lang="en-US" b="1" dirty="0" smtClean="0"/>
              <a:t>Size of checking expression</a:t>
            </a:r>
            <a:endParaRPr lang="en-US" b="1" dirty="0"/>
          </a:p>
          <a:p>
            <a:r>
              <a:rPr lang="en-US" b="1" dirty="0" smtClean="0"/>
              <a:t>Number of detectors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588" y="3386904"/>
            <a:ext cx="6156928" cy="25594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965" y="6448020"/>
            <a:ext cx="118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15/37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94131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STATE MACHINE GENERATION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346828" y="1770427"/>
            <a:ext cx="1827838" cy="6158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46828" y="2981235"/>
            <a:ext cx="1827838" cy="6158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LOOPENTRY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46828" y="5500619"/>
            <a:ext cx="1827838" cy="6158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LOOPEXIT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3510" y="4212836"/>
            <a:ext cx="1827838" cy="6158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4261" y="3597035"/>
            <a:ext cx="1827838" cy="6158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NO_EXIT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144261" y="4997180"/>
            <a:ext cx="1827838" cy="6158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ENDIF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4" idx="2"/>
            <a:endCxn id="5" idx="0"/>
          </p:cNvCxnSpPr>
          <p:nvPr/>
        </p:nvCxnSpPr>
        <p:spPr>
          <a:xfrm>
            <a:off x="2260747" y="2386228"/>
            <a:ext cx="0" cy="5950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6" idx="0"/>
          </p:cNvCxnSpPr>
          <p:nvPr/>
        </p:nvCxnSpPr>
        <p:spPr>
          <a:xfrm>
            <a:off x="2260747" y="3617830"/>
            <a:ext cx="0" cy="18827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5" idx="3"/>
          </p:cNvCxnSpPr>
          <p:nvPr/>
        </p:nvCxnSpPr>
        <p:spPr>
          <a:xfrm>
            <a:off x="3174666" y="3289136"/>
            <a:ext cx="5233389" cy="20793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5400000">
            <a:off x="7115449" y="4608885"/>
            <a:ext cx="2591564" cy="6351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 rot="10800000">
            <a:off x="3174667" y="5907843"/>
            <a:ext cx="5233389" cy="12700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8" idx="0"/>
          </p:cNvCxnSpPr>
          <p:nvPr/>
        </p:nvCxnSpPr>
        <p:spPr>
          <a:xfrm>
            <a:off x="6945784" y="3289136"/>
            <a:ext cx="112396" cy="307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8" idx="2"/>
          </p:cNvCxnSpPr>
          <p:nvPr/>
        </p:nvCxnSpPr>
        <p:spPr>
          <a:xfrm flipH="1">
            <a:off x="3957429" y="4212836"/>
            <a:ext cx="310075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8" idx="2"/>
          </p:cNvCxnSpPr>
          <p:nvPr/>
        </p:nvCxnSpPr>
        <p:spPr>
          <a:xfrm>
            <a:off x="7058180" y="4212836"/>
            <a:ext cx="0" cy="9444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957429" y="4841680"/>
            <a:ext cx="310075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0" idx="2"/>
          </p:cNvCxnSpPr>
          <p:nvPr/>
        </p:nvCxnSpPr>
        <p:spPr>
          <a:xfrm>
            <a:off x="7058180" y="5612981"/>
            <a:ext cx="0" cy="3075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673414" y="3441536"/>
            <a:ext cx="1587333" cy="615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3284015" y="5245462"/>
            <a:ext cx="1587333" cy="615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51" name="Oval 50"/>
          <p:cNvSpPr/>
          <p:nvPr/>
        </p:nvSpPr>
        <p:spPr>
          <a:xfrm>
            <a:off x="3163762" y="3441536"/>
            <a:ext cx="1587333" cy="615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52" name="Oval 51"/>
          <p:cNvSpPr/>
          <p:nvPr/>
        </p:nvSpPr>
        <p:spPr>
          <a:xfrm>
            <a:off x="3174667" y="2078328"/>
            <a:ext cx="1587333" cy="615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53" name="Oval 52"/>
          <p:cNvSpPr/>
          <p:nvPr/>
        </p:nvSpPr>
        <p:spPr>
          <a:xfrm>
            <a:off x="6450584" y="6116420"/>
            <a:ext cx="1587333" cy="615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6384766" y="4974836"/>
            <a:ext cx="1587333" cy="615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6384766" y="3318322"/>
            <a:ext cx="1587333" cy="615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6365526" y="1770428"/>
            <a:ext cx="1587333" cy="615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cxnSp>
        <p:nvCxnSpPr>
          <p:cNvPr id="58" name="Straight Arrow Connector 57"/>
          <p:cNvCxnSpPr>
            <a:stCxn id="49" idx="6"/>
            <a:endCxn id="51" idx="2"/>
          </p:cNvCxnSpPr>
          <p:nvPr/>
        </p:nvCxnSpPr>
        <p:spPr>
          <a:xfrm>
            <a:off x="2260747" y="3749436"/>
            <a:ext cx="90301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9" idx="6"/>
          </p:cNvCxnSpPr>
          <p:nvPr/>
        </p:nvCxnSpPr>
        <p:spPr>
          <a:xfrm flipV="1">
            <a:off x="2260747" y="2386228"/>
            <a:ext cx="903015" cy="1363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50" idx="2"/>
          </p:cNvCxnSpPr>
          <p:nvPr/>
        </p:nvCxnSpPr>
        <p:spPr>
          <a:xfrm>
            <a:off x="2260747" y="3749436"/>
            <a:ext cx="1023268" cy="18039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51" idx="6"/>
          </p:cNvCxnSpPr>
          <p:nvPr/>
        </p:nvCxnSpPr>
        <p:spPr>
          <a:xfrm flipV="1">
            <a:off x="4751095" y="2078328"/>
            <a:ext cx="1699489" cy="16711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1" idx="6"/>
            <a:endCxn id="55" idx="2"/>
          </p:cNvCxnSpPr>
          <p:nvPr/>
        </p:nvCxnSpPr>
        <p:spPr>
          <a:xfrm flipV="1">
            <a:off x="4751095" y="3626222"/>
            <a:ext cx="1633671" cy="1232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762000" y="5245462"/>
            <a:ext cx="1688584" cy="2551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53" idx="2"/>
          </p:cNvCxnSpPr>
          <p:nvPr/>
        </p:nvCxnSpPr>
        <p:spPr>
          <a:xfrm>
            <a:off x="4762000" y="5500619"/>
            <a:ext cx="1688584" cy="9237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043510" y="2796569"/>
            <a:ext cx="1497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(LOOPENTRY, LOOPEXIT)</a:t>
            </a:r>
            <a:endParaRPr lang="en-US" sz="1200" dirty="0"/>
          </a:p>
        </p:txBody>
      </p:sp>
      <p:sp>
        <p:nvSpPr>
          <p:cNvPr id="72" name="TextBox 71"/>
          <p:cNvSpPr txBox="1"/>
          <p:nvPr/>
        </p:nvSpPr>
        <p:spPr>
          <a:xfrm>
            <a:off x="1806031" y="4057336"/>
            <a:ext cx="1497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(ENDIF,NO_EXIT)</a:t>
            </a:r>
            <a:endParaRPr lang="en-US" sz="1200" dirty="0"/>
          </a:p>
        </p:txBody>
      </p:sp>
      <p:sp>
        <p:nvSpPr>
          <p:cNvPr id="73" name="TextBox 72"/>
          <p:cNvSpPr txBox="1"/>
          <p:nvPr/>
        </p:nvSpPr>
        <p:spPr>
          <a:xfrm>
            <a:off x="904299" y="4926498"/>
            <a:ext cx="1930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(LOOPENTRY,NO_EXIT)</a:t>
            </a:r>
            <a:endParaRPr lang="en-US" sz="1200" dirty="0"/>
          </a:p>
        </p:txBody>
      </p:sp>
      <p:sp>
        <p:nvSpPr>
          <p:cNvPr id="74" name="TextBox 73"/>
          <p:cNvSpPr txBox="1"/>
          <p:nvPr/>
        </p:nvSpPr>
        <p:spPr>
          <a:xfrm>
            <a:off x="4521493" y="4695666"/>
            <a:ext cx="1497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(THEN, ENDIF)</a:t>
            </a:r>
            <a:endParaRPr lang="en-US" sz="1200" dirty="0"/>
          </a:p>
        </p:txBody>
      </p:sp>
      <p:sp>
        <p:nvSpPr>
          <p:cNvPr id="75" name="TextBox 74"/>
          <p:cNvSpPr txBox="1"/>
          <p:nvPr/>
        </p:nvSpPr>
        <p:spPr>
          <a:xfrm>
            <a:off x="4122736" y="6059859"/>
            <a:ext cx="1497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(NO_EXIT, ENDIF)</a:t>
            </a:r>
            <a:endParaRPr lang="en-US" sz="1200" dirty="0"/>
          </a:p>
        </p:txBody>
      </p:sp>
      <p:sp>
        <p:nvSpPr>
          <p:cNvPr id="79" name="TextBox 78"/>
          <p:cNvSpPr txBox="1"/>
          <p:nvPr/>
        </p:nvSpPr>
        <p:spPr>
          <a:xfrm>
            <a:off x="320965" y="6448020"/>
            <a:ext cx="118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16/37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71521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71" grpId="0"/>
      <p:bldP spid="72" grpId="0"/>
      <p:bldP spid="73" grpId="0"/>
      <p:bldP spid="74" grpId="0"/>
      <p:bldP spid="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EXPERIMENTAL 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PERFORMANCE OVERHEADS</a:t>
            </a:r>
          </a:p>
          <a:p>
            <a:pPr lvl="1">
              <a:buClr>
                <a:srgbClr val="FF6600"/>
              </a:buClr>
              <a:buFont typeface="Wingdings" charset="2"/>
              <a:buChar char="q"/>
            </a:pPr>
            <a:r>
              <a:rPr lang="en-US" b="1" dirty="0"/>
              <a:t> </a:t>
            </a:r>
            <a:r>
              <a:rPr lang="en-US" dirty="0" smtClean="0"/>
              <a:t>Checking overhead of VRP is 25%, code modification by 8%.</a:t>
            </a:r>
            <a:endParaRPr lang="en-US" b="1" dirty="0"/>
          </a:p>
          <a:p>
            <a:pPr marL="182880" lvl="1"/>
            <a:r>
              <a:rPr lang="en-US" sz="2400" b="1" dirty="0" smtClean="0"/>
              <a:t>DETECTION COVERAGE</a:t>
            </a:r>
          </a:p>
          <a:p>
            <a:pPr marL="182880" lvl="1"/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18" y="2868114"/>
            <a:ext cx="7580717" cy="37760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965" y="6448020"/>
            <a:ext cx="118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17/37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3293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DISCUSSIONS AND FUTURE 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77% coverage for errors that </a:t>
            </a:r>
            <a:r>
              <a:rPr lang="en-US" dirty="0" smtClean="0"/>
              <a:t>propagate </a:t>
            </a:r>
            <a:r>
              <a:rPr lang="en-US" dirty="0"/>
              <a:t>and cause crashes</a:t>
            </a:r>
            <a:r>
              <a:rPr lang="en-US" dirty="0"/>
              <a:t>.</a:t>
            </a:r>
          </a:p>
          <a:p>
            <a:r>
              <a:rPr lang="en-US" dirty="0" smtClean="0"/>
              <a:t>FDV can provide 100% coverage, albeit extremely expensive.</a:t>
            </a:r>
          </a:p>
          <a:p>
            <a:r>
              <a:rPr lang="en-US" dirty="0" smtClean="0"/>
              <a:t>If we neglect redundant detections, 90% of errors are detected.</a:t>
            </a:r>
          </a:p>
          <a:p>
            <a:pPr marL="0" indent="0">
              <a:buNone/>
            </a:pPr>
            <a:r>
              <a:rPr lang="en-US" dirty="0" smtClean="0"/>
              <a:t>============================================</a:t>
            </a:r>
            <a:endParaRPr lang="en-US" dirty="0"/>
          </a:p>
          <a:p>
            <a:r>
              <a:rPr lang="en-US" dirty="0"/>
              <a:t>Deriving detectors at lower levels of compilation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Migration of checking functionality to reconfigurable hardware.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965" y="6448020"/>
            <a:ext cx="118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18/37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79447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Hardware/Software Optimization of Error Detection Implementation for Real time Embedded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761" y="3886200"/>
            <a:ext cx="8121215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Adrian </a:t>
            </a:r>
            <a:r>
              <a:rPr lang="en-US" dirty="0" err="1" smtClean="0"/>
              <a:t>Lifa</a:t>
            </a:r>
            <a:r>
              <a:rPr lang="en-US" dirty="0" smtClean="0"/>
              <a:t>, </a:t>
            </a:r>
            <a:r>
              <a:rPr lang="en-US" dirty="0" err="1" smtClean="0"/>
              <a:t>Petru</a:t>
            </a:r>
            <a:r>
              <a:rPr lang="en-US" dirty="0" smtClean="0"/>
              <a:t> </a:t>
            </a:r>
            <a:r>
              <a:rPr lang="en-US" dirty="0" err="1" smtClean="0"/>
              <a:t>Eles</a:t>
            </a:r>
            <a:r>
              <a:rPr lang="en-US" dirty="0" smtClean="0"/>
              <a:t>, </a:t>
            </a:r>
            <a:r>
              <a:rPr lang="en-US" dirty="0" err="1" smtClean="0"/>
              <a:t>Zebo</a:t>
            </a:r>
            <a:r>
              <a:rPr lang="en-US" dirty="0" smtClean="0"/>
              <a:t> </a:t>
            </a:r>
            <a:r>
              <a:rPr lang="en-US" dirty="0" err="1" smtClean="0"/>
              <a:t>Peng</a:t>
            </a:r>
            <a:r>
              <a:rPr lang="en-US" dirty="0" smtClean="0"/>
              <a:t>, </a:t>
            </a:r>
            <a:r>
              <a:rPr lang="en-US" dirty="0" err="1" smtClean="0"/>
              <a:t>Viacheslav</a:t>
            </a:r>
            <a:r>
              <a:rPr lang="en-US" dirty="0" smtClean="0"/>
              <a:t> </a:t>
            </a:r>
            <a:r>
              <a:rPr lang="en-US" dirty="0" err="1" smtClean="0"/>
              <a:t>Izosimov</a:t>
            </a:r>
            <a:endParaRPr lang="en-US" dirty="0" smtClean="0"/>
          </a:p>
          <a:p>
            <a:r>
              <a:rPr lang="en-US" dirty="0" smtClean="0"/>
              <a:t>International Conference on Hardware/Software </a:t>
            </a:r>
            <a:r>
              <a:rPr lang="en-US" dirty="0" err="1" smtClean="0"/>
              <a:t>Codesign</a:t>
            </a:r>
            <a:r>
              <a:rPr lang="en-US" dirty="0" smtClean="0"/>
              <a:t> and System Synthesis, 2010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965" y="6448020"/>
            <a:ext cx="118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19/37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81689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71812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Automated Derivation of Application-Aware 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>Error Detectors Using Static Analysis: 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>The Trusted </a:t>
            </a:r>
            <a:r>
              <a:rPr lang="en-US" sz="3200" b="1" dirty="0" err="1"/>
              <a:t>Illiac</a:t>
            </a:r>
            <a:r>
              <a:rPr lang="en-US" sz="3200" b="1" dirty="0"/>
              <a:t> Approach 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1522"/>
            <a:ext cx="8229600" cy="4225478"/>
          </a:xfrm>
        </p:spPr>
        <p:txBody>
          <a:bodyPr/>
          <a:lstStyle/>
          <a:p>
            <a:pPr marL="0" indent="0" algn="ctr">
              <a:buNone/>
            </a:pPr>
            <a:endParaRPr lang="en-US" b="1" i="1" dirty="0" smtClean="0"/>
          </a:p>
          <a:p>
            <a:pPr marL="0" indent="0" algn="ctr">
              <a:buNone/>
            </a:pPr>
            <a:endParaRPr lang="en-US" b="1" i="1" dirty="0"/>
          </a:p>
          <a:p>
            <a:pPr marL="0" indent="0" algn="ctr">
              <a:buNone/>
            </a:pPr>
            <a:endParaRPr lang="en-US" b="1" i="1" dirty="0" smtClean="0"/>
          </a:p>
          <a:p>
            <a:pPr marL="0" indent="0" algn="ctr">
              <a:buNone/>
            </a:pPr>
            <a:r>
              <a:rPr lang="en-US" b="1" i="1" dirty="0" err="1" smtClean="0"/>
              <a:t>Karthik</a:t>
            </a:r>
            <a:r>
              <a:rPr lang="en-US" b="1" i="1" dirty="0" smtClean="0"/>
              <a:t> </a:t>
            </a:r>
            <a:r>
              <a:rPr lang="en-US" b="1" i="1" dirty="0" err="1"/>
              <a:t>Pattabiraman</a:t>
            </a:r>
            <a:r>
              <a:rPr lang="en-US" b="1" i="1" dirty="0"/>
              <a:t>, Member, IEEE, </a:t>
            </a:r>
            <a:r>
              <a:rPr lang="en-US" b="1" i="1" dirty="0" err="1"/>
              <a:t>Zbigniew</a:t>
            </a:r>
            <a:r>
              <a:rPr lang="en-US" b="1" i="1" dirty="0"/>
              <a:t> T. </a:t>
            </a:r>
            <a:r>
              <a:rPr lang="en-US" b="1" i="1" dirty="0" err="1"/>
              <a:t>Kalbarczyk</a:t>
            </a:r>
            <a:r>
              <a:rPr lang="en-US" b="1" i="1" dirty="0"/>
              <a:t>, Member, IEEE, and </a:t>
            </a:r>
            <a:r>
              <a:rPr lang="en-US" b="1" i="1" dirty="0" err="1"/>
              <a:t>Ravishankar</a:t>
            </a:r>
            <a:r>
              <a:rPr lang="en-US" b="1" i="1" dirty="0"/>
              <a:t> K. </a:t>
            </a:r>
            <a:r>
              <a:rPr lang="en-US" b="1" i="1" dirty="0" err="1"/>
              <a:t>Iyer</a:t>
            </a:r>
            <a:r>
              <a:rPr lang="en-US" b="1" i="1" dirty="0"/>
              <a:t>, Fellow, IEEE </a:t>
            </a:r>
            <a:endParaRPr lang="en-US" b="1" i="1" dirty="0"/>
          </a:p>
          <a:p>
            <a:pPr marL="0" indent="0" algn="ctr">
              <a:buNone/>
            </a:pPr>
            <a:endParaRPr lang="en-US" b="1" i="1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 algn="r"/>
            <a:r>
              <a:rPr lang="en-US" smtClean="0"/>
              <a:t>1/41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965" y="6448020"/>
            <a:ext cx="118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  <a:r>
              <a:rPr lang="en-US" b="1" dirty="0" smtClean="0"/>
              <a:t>/37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42978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95"/>
            <a:ext cx="8229600" cy="11430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4268" y="1370316"/>
            <a:ext cx="78744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buFont typeface="Arial" pitchFamily="34" charset="0"/>
              <a:buChar char="•"/>
            </a:pPr>
            <a:r>
              <a:rPr lang="en-US" sz="3000" dirty="0" smtClean="0">
                <a:solidFill>
                  <a:prstClr val="black"/>
                </a:solidFill>
                <a:latin typeface="Calibri"/>
              </a:rPr>
              <a:t>Motivation and Background</a:t>
            </a:r>
            <a:endParaRPr lang="en-US" sz="3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4268" y="2213409"/>
            <a:ext cx="81225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buFont typeface="Arial" pitchFamily="34" charset="0"/>
              <a:buChar char="•"/>
            </a:pPr>
            <a:r>
              <a:rPr lang="en-US" sz="3000" dirty="0" smtClean="0">
                <a:solidFill>
                  <a:prstClr val="black"/>
                </a:solidFill>
                <a:latin typeface="Calibri"/>
              </a:rPr>
              <a:t>Example Of Error Detection Implementation (EDI)</a:t>
            </a:r>
            <a:endParaRPr lang="en-US" sz="3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4268" y="3053196"/>
            <a:ext cx="76426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buFont typeface="Arial" pitchFamily="34" charset="0"/>
              <a:buChar char="•"/>
            </a:pPr>
            <a:r>
              <a:rPr lang="en-US" sz="3000" dirty="0" smtClean="0">
                <a:solidFill>
                  <a:prstClr val="black"/>
                </a:solidFill>
                <a:latin typeface="Calibri"/>
              </a:rPr>
              <a:t>Optimization Challenge – with examples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76138" y="3896631"/>
            <a:ext cx="736611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defTabSz="457200">
              <a:buFont typeface="Arial" pitchFamily="34" charset="0"/>
              <a:buChar char="•"/>
            </a:pPr>
            <a:r>
              <a:rPr lang="en-US" sz="3000" dirty="0" smtClean="0">
                <a:solidFill>
                  <a:prstClr val="black"/>
                </a:solidFill>
                <a:latin typeface="Calibri"/>
              </a:rPr>
              <a:t>EDI Algorithm for Static and PDR FPGA  H/W</a:t>
            </a:r>
          </a:p>
        </p:txBody>
      </p:sp>
      <p:sp>
        <p:nvSpPr>
          <p:cNvPr id="8" name="Rectangle 7"/>
          <p:cNvSpPr/>
          <p:nvPr/>
        </p:nvSpPr>
        <p:spPr>
          <a:xfrm>
            <a:off x="570698" y="4715792"/>
            <a:ext cx="365997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defTabSz="457200">
              <a:buFont typeface="Arial" pitchFamily="34" charset="0"/>
              <a:buChar char="•"/>
            </a:pPr>
            <a:r>
              <a:rPr lang="en-US" sz="3000" dirty="0" smtClean="0">
                <a:solidFill>
                  <a:prstClr val="black"/>
                </a:solidFill>
                <a:latin typeface="Calibri"/>
              </a:rPr>
              <a:t>Experimental results</a:t>
            </a:r>
            <a:endParaRPr lang="en-US" sz="3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438" y="5594983"/>
            <a:ext cx="521168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defTabSz="457200">
              <a:buFont typeface="Arial" pitchFamily="34" charset="0"/>
              <a:buChar char="•"/>
            </a:pPr>
            <a:r>
              <a:rPr lang="en-US" sz="3000" dirty="0" smtClean="0">
                <a:solidFill>
                  <a:prstClr val="black"/>
                </a:solidFill>
                <a:latin typeface="Calibri"/>
              </a:rPr>
              <a:t>Conclusion and Improvements</a:t>
            </a:r>
            <a:endParaRPr lang="en-US" sz="3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965" y="6448020"/>
            <a:ext cx="118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20/37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2086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458"/>
            <a:ext cx="8229600" cy="1143000"/>
          </a:xfrm>
        </p:spPr>
        <p:txBody>
          <a:bodyPr/>
          <a:lstStyle/>
          <a:p>
            <a:r>
              <a:rPr lang="en-US" dirty="0" smtClean="0"/>
              <a:t>Motivation and Background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36160"/>
            <a:ext cx="5394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>
              <a:buFont typeface="Arial"/>
              <a:buChar char="•"/>
            </a:pPr>
            <a:r>
              <a:rPr lang="en-US" sz="3000" dirty="0" smtClean="0">
                <a:solidFill>
                  <a:prstClr val="black"/>
                </a:solidFill>
                <a:latin typeface="Calibri"/>
              </a:rPr>
              <a:t>Reliable system operation for safety Critical systems</a:t>
            </a:r>
            <a:endParaRPr lang="en-US" sz="3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343" y="1341334"/>
            <a:ext cx="3513279" cy="19467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53467" y="3306528"/>
            <a:ext cx="2404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Adaptive Cruise Control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208" y="4250027"/>
            <a:ext cx="3501414" cy="20767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05867" y="6367120"/>
            <a:ext cx="209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Nuclear Power Plant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585794"/>
            <a:ext cx="5394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>
              <a:buFont typeface="Arial"/>
              <a:buChar char="•"/>
            </a:pPr>
            <a:r>
              <a:rPr lang="en-US" sz="3000" dirty="0" smtClean="0">
                <a:solidFill>
                  <a:prstClr val="black"/>
                </a:solidFill>
                <a:latin typeface="Calibri"/>
              </a:rPr>
              <a:t>Error detection and recovery is very important</a:t>
            </a:r>
            <a:endParaRPr lang="en-US" sz="3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972688"/>
            <a:ext cx="5394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>
              <a:buFont typeface="Arial"/>
              <a:buChar char="•"/>
            </a:pPr>
            <a:r>
              <a:rPr lang="en-US" sz="3000" dirty="0" smtClean="0">
                <a:solidFill>
                  <a:prstClr val="black"/>
                </a:solidFill>
                <a:latin typeface="Calibri"/>
              </a:rPr>
              <a:t>Implementation involves cost – time overhead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300236"/>
            <a:ext cx="5394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>
              <a:buFont typeface="Arial"/>
              <a:buChar char="•"/>
            </a:pPr>
            <a:r>
              <a:rPr lang="en-US" sz="3000" dirty="0" smtClean="0">
                <a:solidFill>
                  <a:prstClr val="black"/>
                </a:solidFill>
                <a:latin typeface="Calibri"/>
              </a:rPr>
              <a:t>Early Optimization of scheme is most beneficial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965" y="6448020"/>
            <a:ext cx="118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21/37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06879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28"/>
            <a:ext cx="8229600" cy="5953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EDI - Example</a:t>
            </a:r>
            <a:endParaRPr lang="en-US" dirty="0"/>
          </a:p>
        </p:txBody>
      </p:sp>
      <p:pic>
        <p:nvPicPr>
          <p:cNvPr id="6" name="Picture 5" descr="Fig_example_ED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48" y="714168"/>
            <a:ext cx="6583569" cy="45106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43857" y="1327738"/>
            <a:ext cx="2784417" cy="34578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5465" y="2376895"/>
            <a:ext cx="1629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Error Detection and recovery code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8753" y="3061700"/>
            <a:ext cx="2493513" cy="4673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4752" y="5675206"/>
            <a:ext cx="85458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000" dirty="0" smtClean="0">
                <a:solidFill>
                  <a:prstClr val="black"/>
                </a:solidFill>
                <a:latin typeface="Calibri"/>
              </a:rPr>
              <a:t>2 Main sources of performance overhead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59920" y="6148188"/>
            <a:ext cx="38576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defTabSz="457200">
              <a:buFont typeface="Arial"/>
              <a:buChar char="•"/>
            </a:pPr>
            <a:r>
              <a:rPr lang="en-US" sz="3000" dirty="0" smtClean="0">
                <a:solidFill>
                  <a:prstClr val="black"/>
                </a:solidFill>
                <a:latin typeface="Calibri"/>
              </a:rPr>
              <a:t>Variable Checking</a:t>
            </a:r>
            <a:endParaRPr lang="en-US" sz="3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7433" y="6148188"/>
            <a:ext cx="38576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defTabSz="457200">
              <a:buFont typeface="Arial"/>
              <a:buChar char="•"/>
            </a:pPr>
            <a:r>
              <a:rPr lang="en-US" sz="3000" dirty="0" smtClean="0">
                <a:solidFill>
                  <a:prstClr val="black"/>
                </a:solidFill>
                <a:latin typeface="Calibri"/>
              </a:rPr>
              <a:t>Path Tracking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965" y="6448020"/>
            <a:ext cx="118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22/37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6790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5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26"/>
            <a:ext cx="8229600" cy="1003880"/>
          </a:xfrm>
        </p:spPr>
        <p:txBody>
          <a:bodyPr/>
          <a:lstStyle/>
          <a:p>
            <a:r>
              <a:rPr lang="en-US" dirty="0" smtClean="0"/>
              <a:t>Optimization Challenge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1782" y="1258236"/>
            <a:ext cx="89422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/>
              <a:buChar char="•"/>
            </a:pPr>
            <a:r>
              <a:rPr lang="en-US" sz="3000" dirty="0" smtClean="0">
                <a:solidFill>
                  <a:prstClr val="black"/>
                </a:solidFill>
                <a:latin typeface="Calibri"/>
              </a:rPr>
              <a:t>SW only approach – Overhead as high as 400%</a:t>
            </a:r>
          </a:p>
          <a:p>
            <a:pPr marL="285750" indent="-285750" defTabSz="457200">
              <a:buFont typeface="Arial"/>
              <a:buChar char="•"/>
            </a:pPr>
            <a:endParaRPr lang="en-US" sz="3000" dirty="0" smtClean="0">
              <a:solidFill>
                <a:prstClr val="black"/>
              </a:solidFill>
              <a:latin typeface="Calibri"/>
            </a:endParaRPr>
          </a:p>
          <a:p>
            <a:pPr marL="285750" indent="-285750" defTabSz="457200">
              <a:buFont typeface="Arial"/>
              <a:buChar char="•"/>
            </a:pPr>
            <a:r>
              <a:rPr lang="en-US" sz="3000" dirty="0" smtClean="0">
                <a:solidFill>
                  <a:prstClr val="black"/>
                </a:solidFill>
                <a:latin typeface="Calibri"/>
              </a:rPr>
              <a:t>HW only implementation – Increased cost (logic area)</a:t>
            </a:r>
          </a:p>
          <a:p>
            <a:pPr marL="285750" indent="-285750" defTabSz="457200">
              <a:buFont typeface="Arial"/>
              <a:buChar char="•"/>
            </a:pPr>
            <a:endParaRPr lang="en-US" sz="3000" dirty="0">
              <a:solidFill>
                <a:prstClr val="black"/>
              </a:solidFill>
              <a:latin typeface="Calibri"/>
            </a:endParaRPr>
          </a:p>
          <a:p>
            <a:pPr marL="285750" indent="-285750" defTabSz="457200">
              <a:buFont typeface="Arial"/>
              <a:buChar char="•"/>
            </a:pPr>
            <a:r>
              <a:rPr lang="en-US" sz="3000" dirty="0" smtClean="0">
                <a:solidFill>
                  <a:prstClr val="black"/>
                </a:solidFill>
                <a:latin typeface="Calibri"/>
              </a:rPr>
              <a:t>Other Choice – Mixed H/W and S/W approach</a:t>
            </a:r>
          </a:p>
          <a:p>
            <a:pPr marL="285750" indent="-285750" defTabSz="457200">
              <a:buFont typeface="Arial"/>
              <a:buChar char="•"/>
            </a:pPr>
            <a:endParaRPr lang="en-US" sz="3000" dirty="0">
              <a:solidFill>
                <a:prstClr val="black"/>
              </a:solidFill>
              <a:latin typeface="Calibri"/>
            </a:endParaRPr>
          </a:p>
          <a:p>
            <a:pPr marL="285750" indent="-285750" defTabSz="457200">
              <a:buFont typeface="Arial"/>
              <a:buChar char="•"/>
            </a:pPr>
            <a:r>
              <a:rPr lang="en-US" sz="3000" dirty="0" smtClean="0">
                <a:solidFill>
                  <a:prstClr val="black"/>
                </a:solidFill>
                <a:latin typeface="Calibri"/>
              </a:rPr>
              <a:t>Optimization Variables</a:t>
            </a:r>
          </a:p>
          <a:p>
            <a:pPr marL="742950" lvl="1" indent="-285750" defTabSz="457200">
              <a:buFont typeface="Arial"/>
              <a:buChar char="•"/>
            </a:pPr>
            <a:r>
              <a:rPr lang="en-US" sz="3000" dirty="0" smtClean="0">
                <a:solidFill>
                  <a:prstClr val="black"/>
                </a:solidFill>
                <a:latin typeface="Calibri"/>
              </a:rPr>
              <a:t>Time criticality of tasks</a:t>
            </a:r>
          </a:p>
          <a:p>
            <a:pPr marL="742950" lvl="1" indent="-285750" defTabSz="457200">
              <a:buFont typeface="Arial"/>
              <a:buChar char="•"/>
            </a:pPr>
            <a:r>
              <a:rPr lang="en-US" sz="3000" dirty="0" smtClean="0">
                <a:solidFill>
                  <a:prstClr val="black"/>
                </a:solidFill>
                <a:latin typeface="Calibri"/>
              </a:rPr>
              <a:t>Amount </a:t>
            </a:r>
            <a:r>
              <a:rPr lang="en-US" sz="3000" dirty="0">
                <a:solidFill>
                  <a:prstClr val="black"/>
                </a:solidFill>
                <a:latin typeface="Calibri"/>
              </a:rPr>
              <a:t>and cost of H/W</a:t>
            </a:r>
          </a:p>
          <a:p>
            <a:pPr marL="742950" lvl="1" indent="-285750" defTabSz="457200">
              <a:buFont typeface="Arial"/>
              <a:buChar char="•"/>
            </a:pPr>
            <a:r>
              <a:rPr lang="en-US" sz="3000" dirty="0" smtClean="0">
                <a:solidFill>
                  <a:prstClr val="black"/>
                </a:solidFill>
                <a:latin typeface="Calibri"/>
              </a:rPr>
              <a:t>Nature Of H/W (static or Partial reconfigurable)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965" y="6448020"/>
            <a:ext cx="118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23/37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27586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6"/>
            <a:ext cx="8229600" cy="873308"/>
          </a:xfrm>
        </p:spPr>
        <p:txBody>
          <a:bodyPr>
            <a:normAutofit/>
          </a:bodyPr>
          <a:lstStyle/>
          <a:p>
            <a:r>
              <a:rPr lang="en-US" dirty="0"/>
              <a:t>Optimization </a:t>
            </a:r>
            <a:r>
              <a:rPr lang="en-US" dirty="0" smtClean="0"/>
              <a:t>Challenge</a:t>
            </a:r>
            <a:endParaRPr lang="en-US" dirty="0"/>
          </a:p>
        </p:txBody>
      </p:sp>
      <p:pic>
        <p:nvPicPr>
          <p:cNvPr id="4" name="Picture 3" descr="Fig_system_mod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910" y="1008966"/>
            <a:ext cx="5654354" cy="36441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946" y="5104181"/>
            <a:ext cx="8474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Processes modeled as acyclic graphs – Connections show dependence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965" y="6448020"/>
            <a:ext cx="118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24/37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01098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6"/>
            <a:ext cx="8229600" cy="897048"/>
          </a:xfrm>
        </p:spPr>
        <p:txBody>
          <a:bodyPr/>
          <a:lstStyle/>
          <a:p>
            <a:r>
              <a:rPr lang="en-US" dirty="0"/>
              <a:t>Optimization </a:t>
            </a:r>
            <a:r>
              <a:rPr lang="en-US" dirty="0" smtClean="0"/>
              <a:t>Challenge</a:t>
            </a:r>
            <a:endParaRPr lang="en-US" dirty="0"/>
          </a:p>
        </p:txBody>
      </p:sp>
      <p:pic>
        <p:nvPicPr>
          <p:cNvPr id="4" name="Picture 3" descr="Fig_opt_framewo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80" y="902134"/>
            <a:ext cx="5687168" cy="31693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5262" y="2089153"/>
            <a:ext cx="2399551" cy="9970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427" y="5271042"/>
            <a:ext cx="8882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Optimization Objective – Optimal fault tolerant worst case schedule length (WCSL), given overheads and mapping of tasks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427" y="4525044"/>
            <a:ext cx="8882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“Re-execution of task on fault” model used for recovery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5262" y="3216820"/>
            <a:ext cx="2399551" cy="10070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965" y="6448020"/>
            <a:ext cx="118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25/37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1794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6"/>
            <a:ext cx="8229600" cy="908918"/>
          </a:xfrm>
        </p:spPr>
        <p:txBody>
          <a:bodyPr/>
          <a:lstStyle/>
          <a:p>
            <a:r>
              <a:rPr lang="en-US" dirty="0" smtClean="0"/>
              <a:t>Optimization Challenge - Example</a:t>
            </a:r>
            <a:endParaRPr lang="en-US" dirty="0"/>
          </a:p>
        </p:txBody>
      </p:sp>
      <p:pic>
        <p:nvPicPr>
          <p:cNvPr id="4" name="Picture 3" descr="Fig_WCET_overhea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67" y="914004"/>
            <a:ext cx="7435258" cy="37186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608" y="4795555"/>
            <a:ext cx="80102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600" dirty="0" smtClean="0">
                <a:solidFill>
                  <a:prstClr val="black"/>
                </a:solidFill>
                <a:latin typeface="Calibri"/>
              </a:rPr>
              <a:t>WCET</a:t>
            </a:r>
            <a:r>
              <a:rPr lang="en-US" sz="2600" baseline="30000" dirty="0" smtClean="0">
                <a:solidFill>
                  <a:prstClr val="black"/>
                </a:solidFill>
                <a:latin typeface="Calibri"/>
              </a:rPr>
              <a:t>U </a:t>
            </a:r>
            <a:r>
              <a:rPr lang="en-US" sz="2600" dirty="0" smtClean="0">
                <a:solidFill>
                  <a:prstClr val="black"/>
                </a:solidFill>
                <a:latin typeface="Calibri"/>
              </a:rPr>
              <a:t>– Baseline worst case execution time</a:t>
            </a:r>
          </a:p>
          <a:p>
            <a:pPr defTabSz="457200"/>
            <a:r>
              <a:rPr lang="en-US" sz="2600" dirty="0" err="1" smtClean="0">
                <a:solidFill>
                  <a:prstClr val="black"/>
                </a:solidFill>
                <a:latin typeface="Calibri"/>
              </a:rPr>
              <a:t>WCET</a:t>
            </a:r>
            <a:r>
              <a:rPr lang="en-US" sz="2600" baseline="-25000" dirty="0" err="1" smtClean="0">
                <a:solidFill>
                  <a:prstClr val="black"/>
                </a:solidFill>
                <a:latin typeface="Calibri"/>
              </a:rPr>
              <a:t>i</a:t>
            </a:r>
            <a:r>
              <a:rPr lang="en-US" sz="2600" baseline="-25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Calibri"/>
              </a:rPr>
              <a:t>– worst case execution for an implementation</a:t>
            </a:r>
          </a:p>
          <a:p>
            <a:pPr defTabSz="457200"/>
            <a:r>
              <a:rPr lang="en-US" sz="2600" dirty="0">
                <a:solidFill>
                  <a:prstClr val="black"/>
                </a:solidFill>
                <a:latin typeface="Calibri"/>
              </a:rPr>
              <a:t>h</a:t>
            </a:r>
            <a:r>
              <a:rPr lang="en-US" sz="2600" baseline="-25000" dirty="0" smtClean="0">
                <a:solidFill>
                  <a:prstClr val="black"/>
                </a:solidFill>
                <a:latin typeface="Calibri"/>
              </a:rPr>
              <a:t>i</a:t>
            </a:r>
            <a:r>
              <a:rPr lang="en-US" sz="2600" dirty="0" smtClean="0">
                <a:solidFill>
                  <a:prstClr val="black"/>
                </a:solidFill>
                <a:latin typeface="Calibri"/>
              </a:rPr>
              <a:t> – H/W cost/area for a particular process</a:t>
            </a:r>
          </a:p>
          <a:p>
            <a:pPr defTabSz="457200"/>
            <a:r>
              <a:rPr lang="en-US" sz="2600" dirty="0" smtClean="0">
                <a:solidFill>
                  <a:prstClr val="black"/>
                </a:solidFill>
                <a:latin typeface="Calibri"/>
              </a:rPr>
              <a:t>P</a:t>
            </a:r>
            <a:r>
              <a:rPr lang="en-US" sz="2600" baseline="-25000" dirty="0" smtClean="0">
                <a:solidFill>
                  <a:prstClr val="black"/>
                </a:solidFill>
                <a:latin typeface="Calibri"/>
              </a:rPr>
              <a:t>i</a:t>
            </a:r>
            <a:r>
              <a:rPr lang="en-US" sz="2600" dirty="0" smtClean="0">
                <a:solidFill>
                  <a:prstClr val="black"/>
                </a:solidFill>
                <a:latin typeface="Calibri"/>
              </a:rPr>
              <a:t> – Reconfiguration time for a particular task</a:t>
            </a:r>
            <a:endParaRPr lang="en-US" sz="2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965" y="6448020"/>
            <a:ext cx="118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26/37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75782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6"/>
            <a:ext cx="8229600" cy="813957"/>
          </a:xfrm>
        </p:spPr>
        <p:txBody>
          <a:bodyPr/>
          <a:lstStyle/>
          <a:p>
            <a:r>
              <a:rPr lang="en-US" dirty="0" smtClean="0"/>
              <a:t>Optimization Challenge -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4870" y="1163277"/>
            <a:ext cx="8617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000" dirty="0" smtClean="0">
                <a:solidFill>
                  <a:prstClr val="black"/>
                </a:solidFill>
                <a:latin typeface="Calibri"/>
              </a:rPr>
              <a:t>Implementation Options Considered:</a:t>
            </a:r>
          </a:p>
          <a:p>
            <a:pPr marL="914400" lvl="1" indent="-457200" defTabSz="457200">
              <a:buFont typeface="Arial"/>
              <a:buChar char="•"/>
            </a:pPr>
            <a:r>
              <a:rPr lang="en-US" sz="3000" dirty="0" smtClean="0">
                <a:solidFill>
                  <a:prstClr val="black"/>
                </a:solidFill>
                <a:latin typeface="Calibri"/>
              </a:rPr>
              <a:t>S/W Only – Path tracking and variable checking in SW – interleaved code.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870" y="4349331"/>
            <a:ext cx="8617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defTabSz="457200">
              <a:buFont typeface="Arial"/>
              <a:buChar char="•"/>
            </a:pPr>
            <a:r>
              <a:rPr lang="en-US" sz="3000" dirty="0" smtClean="0">
                <a:solidFill>
                  <a:prstClr val="black"/>
                </a:solidFill>
                <a:latin typeface="Calibri"/>
              </a:rPr>
              <a:t>HW Only – Path tracking and variable checking in HW</a:t>
            </a:r>
            <a:endParaRPr lang="en-US" sz="3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870" y="2950283"/>
            <a:ext cx="8617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defTabSz="457200">
              <a:buFont typeface="Arial"/>
              <a:buChar char="•"/>
            </a:pPr>
            <a:r>
              <a:rPr lang="en-US" sz="3000" dirty="0" smtClean="0">
                <a:solidFill>
                  <a:prstClr val="black"/>
                </a:solidFill>
                <a:latin typeface="Calibri"/>
              </a:rPr>
              <a:t>Mixed HW/SW -  Path Tracking in H/W. Variable Checking in SW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965" y="6448020"/>
            <a:ext cx="118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27/37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80168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6"/>
            <a:ext cx="8229600" cy="813957"/>
          </a:xfrm>
        </p:spPr>
        <p:txBody>
          <a:bodyPr/>
          <a:lstStyle/>
          <a:p>
            <a:r>
              <a:rPr lang="en-US" dirty="0" smtClean="0"/>
              <a:t>Optimization Challenge - Example</a:t>
            </a:r>
            <a:endParaRPr lang="en-US" dirty="0"/>
          </a:p>
        </p:txBody>
      </p:sp>
      <p:pic>
        <p:nvPicPr>
          <p:cNvPr id="3" name="Picture 2" descr="Fig_opt_exam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4" y="791505"/>
            <a:ext cx="5092700" cy="5245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1469" y="1258240"/>
            <a:ext cx="39525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600" dirty="0" smtClean="0">
                <a:solidFill>
                  <a:prstClr val="black"/>
                </a:solidFill>
                <a:latin typeface="Calibri"/>
              </a:rPr>
              <a:t>SW Only implementation</a:t>
            </a:r>
            <a:endParaRPr lang="en-US" sz="2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1469" y="5152648"/>
            <a:ext cx="39525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600" dirty="0">
                <a:solidFill>
                  <a:prstClr val="black"/>
                </a:solidFill>
                <a:latin typeface="Calibri"/>
              </a:rPr>
              <a:t>H</a:t>
            </a:r>
            <a:r>
              <a:rPr lang="en-US" sz="2600" dirty="0" smtClean="0">
                <a:solidFill>
                  <a:prstClr val="black"/>
                </a:solidFill>
                <a:latin typeface="Calibri"/>
              </a:rPr>
              <a:t>W Only implementation – Unconstraint area</a:t>
            </a:r>
            <a:endParaRPr lang="en-US" sz="2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1469" y="2040747"/>
            <a:ext cx="39525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600" dirty="0" smtClean="0">
                <a:solidFill>
                  <a:prstClr val="black"/>
                </a:solidFill>
                <a:latin typeface="Calibri"/>
              </a:rPr>
              <a:t>P1 – Mixed; P2 – SW</a:t>
            </a:r>
          </a:p>
          <a:p>
            <a:pPr defTabSz="457200"/>
            <a:r>
              <a:rPr lang="en-US" sz="2600" dirty="0" smtClean="0">
                <a:solidFill>
                  <a:prstClr val="black"/>
                </a:solidFill>
                <a:latin typeface="Calibri"/>
              </a:rPr>
              <a:t>P3 – Mixed; P4 - SW</a:t>
            </a:r>
            <a:endParaRPr lang="en-US" sz="2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61469" y="3085150"/>
            <a:ext cx="39525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600" dirty="0" smtClean="0">
                <a:solidFill>
                  <a:prstClr val="black"/>
                </a:solidFill>
                <a:latin typeface="Calibri"/>
              </a:rPr>
              <a:t>P1 – Mixed; P2 – SW</a:t>
            </a:r>
          </a:p>
          <a:p>
            <a:pPr defTabSz="457200"/>
            <a:r>
              <a:rPr lang="en-US" sz="2600" dirty="0" smtClean="0">
                <a:solidFill>
                  <a:prstClr val="black"/>
                </a:solidFill>
                <a:latin typeface="Calibri"/>
              </a:rPr>
              <a:t>P3 – SW; P4 - Mixed</a:t>
            </a:r>
            <a:endParaRPr lang="en-US" sz="2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1469" y="4072664"/>
            <a:ext cx="41825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600" dirty="0" smtClean="0">
                <a:solidFill>
                  <a:prstClr val="black"/>
                </a:solidFill>
                <a:latin typeface="Calibri"/>
              </a:rPr>
              <a:t>P1 – Mixed; P2 – Mixed PDR</a:t>
            </a:r>
          </a:p>
          <a:p>
            <a:pPr defTabSz="457200"/>
            <a:r>
              <a:rPr lang="en-US" sz="2600" dirty="0" smtClean="0">
                <a:solidFill>
                  <a:prstClr val="black"/>
                </a:solidFill>
                <a:latin typeface="Calibri"/>
              </a:rPr>
              <a:t>P3 – SW; P4 – Mixed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0965" y="6448020"/>
            <a:ext cx="118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28/37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37201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6"/>
            <a:ext cx="8229600" cy="813957"/>
          </a:xfrm>
        </p:spPr>
        <p:txBody>
          <a:bodyPr/>
          <a:lstStyle/>
          <a:p>
            <a:r>
              <a:rPr lang="en-US" dirty="0" smtClean="0"/>
              <a:t>EDI Algorithm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3712" y="1451215"/>
            <a:ext cx="86959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>
              <a:buFont typeface="Arial"/>
              <a:buChar char="•"/>
            </a:pPr>
            <a:r>
              <a:rPr lang="en-US" sz="3500" dirty="0" smtClean="0">
                <a:solidFill>
                  <a:prstClr val="black"/>
                </a:solidFill>
                <a:latin typeface="Calibri"/>
              </a:rPr>
              <a:t>Combined mapping and scheduling problem</a:t>
            </a:r>
          </a:p>
          <a:p>
            <a:pPr marL="457200" indent="-457200" defTabSz="457200">
              <a:buFont typeface="Arial"/>
              <a:buChar char="•"/>
            </a:pPr>
            <a:endParaRPr lang="en-US" sz="3500" dirty="0">
              <a:solidFill>
                <a:prstClr val="black"/>
              </a:solidFill>
              <a:latin typeface="Calibri"/>
            </a:endParaRPr>
          </a:p>
          <a:p>
            <a:pPr marL="457200" indent="-457200" defTabSz="457200">
              <a:buFont typeface="Arial"/>
              <a:buChar char="•"/>
            </a:pPr>
            <a:r>
              <a:rPr lang="en-US" sz="3500" dirty="0" smtClean="0">
                <a:solidFill>
                  <a:prstClr val="black"/>
                </a:solidFill>
                <a:latin typeface="Calibri"/>
              </a:rPr>
              <a:t>Optimal Sol possible only for very small set of tasks and nodes – NP complete otherwise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192" y="4155852"/>
            <a:ext cx="87824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>
              <a:buFont typeface="Arial"/>
              <a:buChar char="•"/>
            </a:pPr>
            <a:r>
              <a:rPr lang="en-US" sz="3500" dirty="0" smtClean="0">
                <a:solidFill>
                  <a:prstClr val="black"/>
                </a:solidFill>
                <a:latin typeface="Calibri"/>
              </a:rPr>
              <a:t>Use Heuristics – </a:t>
            </a:r>
            <a:r>
              <a:rPr lang="en-US" sz="3500" dirty="0" err="1" smtClean="0">
                <a:solidFill>
                  <a:prstClr val="black"/>
                </a:solidFill>
                <a:latin typeface="Calibri"/>
              </a:rPr>
              <a:t>Tabu</a:t>
            </a:r>
            <a:r>
              <a:rPr lang="en-US" sz="3500" dirty="0" smtClean="0">
                <a:solidFill>
                  <a:prstClr val="black"/>
                </a:solidFill>
                <a:latin typeface="Calibri"/>
              </a:rPr>
              <a:t> Search Algorithm</a:t>
            </a:r>
            <a:endParaRPr lang="en-US" sz="3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965" y="6448020"/>
            <a:ext cx="118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29/37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21391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tNetCodeSnippet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626"/>
            <a:ext cx="9144000" cy="5268574"/>
          </a:xfrm>
          <a:prstGeom prst="rect">
            <a:avLst/>
          </a:prstGeom>
        </p:spPr>
      </p:pic>
      <p:pic>
        <p:nvPicPr>
          <p:cNvPr id="4" name="Content Placeholder 3" descr="frustrated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0" b="13370"/>
          <a:stretch>
            <a:fillRect/>
          </a:stretch>
        </p:blipFill>
        <p:spPr>
          <a:xfrm>
            <a:off x="0" y="1154626"/>
            <a:ext cx="8714710" cy="5164273"/>
          </a:xfrm>
        </p:spPr>
      </p:pic>
      <p:pic>
        <p:nvPicPr>
          <p:cNvPr id="6" name="Picture 5" descr="DontWorryBeHap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626"/>
            <a:ext cx="9144000" cy="57033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00751" y="288657"/>
            <a:ext cx="5445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latin typeface="+mj-lt"/>
              </a:rPr>
              <a:t>INTRODUCTION</a:t>
            </a:r>
            <a:endParaRPr lang="en-US" sz="3600" b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965" y="6448020"/>
            <a:ext cx="118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  <a:r>
              <a:rPr lang="en-US" b="1" dirty="0" smtClean="0"/>
              <a:t>/37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4763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6"/>
            <a:ext cx="8229600" cy="813957"/>
          </a:xfrm>
        </p:spPr>
        <p:txBody>
          <a:bodyPr/>
          <a:lstStyle/>
          <a:p>
            <a:r>
              <a:rPr lang="en-US" dirty="0" smtClean="0"/>
              <a:t>EDI Algorithm – Static FPGA</a:t>
            </a:r>
            <a:endParaRPr lang="en-US" dirty="0"/>
          </a:p>
        </p:txBody>
      </p:sp>
      <p:pic>
        <p:nvPicPr>
          <p:cNvPr id="3" name="Picture 2" descr="Fig_EDI_Al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8" y="819041"/>
            <a:ext cx="7936273" cy="51160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965" y="6448020"/>
            <a:ext cx="118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  <a:r>
              <a:rPr lang="en-US" b="1" dirty="0" smtClean="0"/>
              <a:t>0/37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2120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6"/>
            <a:ext cx="8229600" cy="813957"/>
          </a:xfrm>
        </p:spPr>
        <p:txBody>
          <a:bodyPr/>
          <a:lstStyle/>
          <a:p>
            <a:r>
              <a:rPr lang="en-US" dirty="0" smtClean="0"/>
              <a:t>EDI Algorithm – Static FPGA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8043" y="830913"/>
            <a:ext cx="8735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Important aspects – </a:t>
            </a:r>
          </a:p>
          <a:p>
            <a:pPr marL="914400" lvl="1" indent="-457200" defTabSz="457200"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Start from a random start solution</a:t>
            </a:r>
          </a:p>
          <a:p>
            <a:pPr marL="457200" indent="-457200" defTabSz="457200">
              <a:buFont typeface="Arial"/>
              <a:buChar char="•"/>
            </a:pP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043" y="1835395"/>
            <a:ext cx="8735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defTabSz="457200"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Search neighborhood – Perform Moves</a:t>
            </a:r>
          </a:p>
          <a:p>
            <a:pPr marL="1371600" lvl="2" indent="-457200" defTabSz="457200"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Simple Moves and Swap moves</a:t>
            </a:r>
          </a:p>
          <a:p>
            <a:pPr marL="1371600" lvl="2" indent="-457200" defTabSz="457200"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Swap moves – replace tasks on one resource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2598" y="3220390"/>
            <a:ext cx="87359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Avoid Local Minima -</a:t>
            </a:r>
          </a:p>
          <a:p>
            <a:pPr marL="914400" lvl="1" indent="-457200" defTabSz="457200"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Accept non improving moves </a:t>
            </a:r>
          </a:p>
          <a:p>
            <a:pPr marL="914400" lvl="1" indent="-457200" defTabSz="457200">
              <a:buFont typeface="Arial"/>
              <a:buChar char="•"/>
            </a:pPr>
            <a:r>
              <a:rPr lang="en-US" sz="2800" dirty="0" err="1" smtClean="0">
                <a:solidFill>
                  <a:prstClr val="black"/>
                </a:solidFill>
                <a:latin typeface="Calibri"/>
              </a:rPr>
              <a:t>Tabu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 moves used to avoid cycling to local minima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914400" lvl="1" indent="-457200" defTabSz="457200"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Diversification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used to broaden search – Wait counters for processes. Use long waiting processes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2598" y="5613119"/>
            <a:ext cx="84944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457200"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Restrict search to critical path moves – constraint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965" y="6448020"/>
            <a:ext cx="118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31/37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2659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6"/>
            <a:ext cx="8229600" cy="813957"/>
          </a:xfrm>
        </p:spPr>
        <p:txBody>
          <a:bodyPr/>
          <a:lstStyle/>
          <a:p>
            <a:r>
              <a:rPr lang="en-US" dirty="0" smtClean="0"/>
              <a:t>EDI Algorithm – PDR FPGA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8043" y="830913"/>
            <a:ext cx="87359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Additional Complexities– </a:t>
            </a:r>
          </a:p>
          <a:p>
            <a:pPr marL="914400" lvl="1" indent="-457200" defTabSz="457200"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Calculate reconfiguration schedule for EDI</a:t>
            </a:r>
          </a:p>
          <a:p>
            <a:pPr marL="914400" lvl="1" indent="-457200" defTabSz="457200"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Function of Earliest Start time, Worst case execution time, HW area and critical path dependency.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 descr="Fig_moves_explor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66" y="2646795"/>
            <a:ext cx="7150145" cy="3277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2127" y="6154013"/>
            <a:ext cx="47715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600" dirty="0" smtClean="0">
                <a:solidFill>
                  <a:prstClr val="black"/>
                </a:solidFill>
                <a:latin typeface="Calibri"/>
              </a:rPr>
              <a:t>Moves Exploration for a Process</a:t>
            </a:r>
            <a:endParaRPr lang="en-US" sz="2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965" y="6448020"/>
            <a:ext cx="118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32/37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8171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7"/>
            <a:ext cx="8229600" cy="837696"/>
          </a:xfrm>
        </p:spPr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pic>
        <p:nvPicPr>
          <p:cNvPr id="4" name="Picture 3" descr="Fig_synthetic_exp_spa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019"/>
            <a:ext cx="7394726" cy="42495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91162" y="3020284"/>
            <a:ext cx="2152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FF0000"/>
                </a:solidFill>
                <a:latin typeface="Calibri"/>
              </a:rPr>
              <a:t>Process Graphs : 6 types with 15 graphs each</a:t>
            </a:r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8989" y="2045017"/>
            <a:ext cx="2599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FF0000"/>
                </a:solidFill>
                <a:latin typeface="Calibri"/>
              </a:rPr>
              <a:t>Types of random data = 2</a:t>
            </a:r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4510" y="4108684"/>
            <a:ext cx="2639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FF0000"/>
                </a:solidFill>
                <a:latin typeface="Calibri"/>
              </a:rPr>
              <a:t>FPGA HW variation – 12 types (as % of max area)</a:t>
            </a:r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478" y="5685506"/>
            <a:ext cx="85579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000" dirty="0" smtClean="0">
                <a:solidFill>
                  <a:srgbClr val="FF0000"/>
                </a:solidFill>
                <a:latin typeface="Calibri"/>
              </a:rPr>
              <a:t>Total Evaluation settings = 2 * 6 * 15 * 12 = 2160</a:t>
            </a:r>
            <a:endParaRPr lang="en-US" sz="30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965" y="6448020"/>
            <a:ext cx="118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33/37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25381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7"/>
            <a:ext cx="8229600" cy="837696"/>
          </a:xfrm>
        </p:spPr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pic>
        <p:nvPicPr>
          <p:cNvPr id="3" name="Picture 2" descr="Fig_cmp_optimu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81" y="941603"/>
            <a:ext cx="7560899" cy="35571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8859" y="4830853"/>
            <a:ext cx="85579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000" dirty="0" smtClean="0">
                <a:solidFill>
                  <a:prstClr val="black"/>
                </a:solidFill>
                <a:latin typeface="Calibri"/>
              </a:rPr>
              <a:t>Possible only for 20 process graphs and up to 40% HW area</a:t>
            </a:r>
          </a:p>
          <a:p>
            <a:pPr defTabSz="457200"/>
            <a:r>
              <a:rPr lang="en-US" sz="3000" dirty="0" smtClean="0">
                <a:solidFill>
                  <a:prstClr val="black"/>
                </a:solidFill>
                <a:latin typeface="Calibri"/>
              </a:rPr>
              <a:t>Error – 1% max (testcase1) 2.5% max (testcase2)</a:t>
            </a:r>
            <a:endParaRPr lang="en-US" sz="3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965" y="6448020"/>
            <a:ext cx="118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34/37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51405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7"/>
            <a:ext cx="8229600" cy="837696"/>
          </a:xfrm>
        </p:spPr>
        <p:txBody>
          <a:bodyPr/>
          <a:lstStyle/>
          <a:p>
            <a:r>
              <a:rPr lang="en-US" dirty="0" smtClean="0"/>
              <a:t>Experimental Results – Static FPGA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8859" y="5107769"/>
            <a:ext cx="85579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000" dirty="0" smtClean="0">
                <a:solidFill>
                  <a:prstClr val="black"/>
                </a:solidFill>
                <a:latin typeface="Calibri"/>
              </a:rPr>
              <a:t>15% HW area gives &gt;50% improvement – testcase1</a:t>
            </a:r>
          </a:p>
          <a:p>
            <a:pPr defTabSz="457200"/>
            <a:r>
              <a:rPr lang="en-US" sz="3000" dirty="0" smtClean="0">
                <a:solidFill>
                  <a:prstClr val="black"/>
                </a:solidFill>
                <a:latin typeface="Calibri"/>
              </a:rPr>
              <a:t>40% HW area gives &gt;50% improvement – testcase2</a:t>
            </a:r>
          </a:p>
          <a:p>
            <a:pPr defTabSz="457200"/>
            <a:r>
              <a:rPr lang="en-US" sz="3000" dirty="0" smtClean="0">
                <a:solidFill>
                  <a:prstClr val="black"/>
                </a:solidFill>
                <a:latin typeface="Calibri"/>
              </a:rPr>
              <a:t>Improvement Saturates after a point</a:t>
            </a:r>
            <a:endParaRPr lang="en-US" sz="3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 descr="Fig_Impact_HW_va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33" y="842783"/>
            <a:ext cx="7086118" cy="41163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965" y="6448020"/>
            <a:ext cx="118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35/37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03491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7"/>
            <a:ext cx="8229600" cy="837696"/>
          </a:xfrm>
        </p:spPr>
        <p:txBody>
          <a:bodyPr/>
          <a:lstStyle/>
          <a:p>
            <a:r>
              <a:rPr lang="en-US" dirty="0" smtClean="0"/>
              <a:t>Experimental Results – PDR FPGA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8859" y="5051004"/>
            <a:ext cx="90151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457200">
              <a:buFont typeface="Arial"/>
              <a:buChar char="•"/>
            </a:pPr>
            <a:r>
              <a:rPr lang="en-US" sz="3000" dirty="0" smtClean="0">
                <a:solidFill>
                  <a:prstClr val="black"/>
                </a:solidFill>
                <a:latin typeface="Calibri"/>
              </a:rPr>
              <a:t>5% HW area gives &gt;36% improvement – testcase1</a:t>
            </a:r>
          </a:p>
          <a:p>
            <a:pPr marL="514350" indent="-514350" defTabSz="457200">
              <a:buFont typeface="Arial"/>
              <a:buChar char="•"/>
            </a:pPr>
            <a:r>
              <a:rPr lang="en-US" sz="3000" dirty="0" smtClean="0">
                <a:solidFill>
                  <a:prstClr val="black"/>
                </a:solidFill>
                <a:latin typeface="Calibri"/>
              </a:rPr>
              <a:t>25% HW area gives &gt;34% improvement – testcase2</a:t>
            </a:r>
          </a:p>
          <a:p>
            <a:pPr marL="457200" indent="-457200" defTabSz="457200">
              <a:buFont typeface="Arial"/>
              <a:buChar char="•"/>
            </a:pPr>
            <a:r>
              <a:rPr lang="en-US" sz="3000" dirty="0" smtClean="0">
                <a:solidFill>
                  <a:prstClr val="black"/>
                </a:solidFill>
                <a:latin typeface="Calibri"/>
              </a:rPr>
              <a:t>Improvements are over and beyond Static HW case</a:t>
            </a:r>
          </a:p>
        </p:txBody>
      </p:sp>
      <p:pic>
        <p:nvPicPr>
          <p:cNvPr id="3" name="Picture 2" descr="Fig_experiment_PD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944" y="842783"/>
            <a:ext cx="5286870" cy="4130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965" y="6448020"/>
            <a:ext cx="118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36/37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76244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64"/>
            <a:ext cx="8229600" cy="5800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 and Improvements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8668" y="752908"/>
            <a:ext cx="83381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000" dirty="0" smtClean="0">
                <a:solidFill>
                  <a:prstClr val="black"/>
                </a:solidFill>
                <a:latin typeface="Calibri"/>
              </a:rPr>
              <a:t>Conclusions -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sz="3000" dirty="0" smtClean="0">
                <a:solidFill>
                  <a:prstClr val="black"/>
                </a:solidFill>
                <a:latin typeface="Calibri"/>
              </a:rPr>
              <a:t>Optimization scheme for EDI was presented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sz="3000" dirty="0" smtClean="0">
                <a:solidFill>
                  <a:prstClr val="black"/>
                </a:solidFill>
                <a:latin typeface="Calibri"/>
              </a:rPr>
              <a:t>Fault tolerance and Real time constraints make life challenging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sz="3000" dirty="0" smtClean="0">
                <a:solidFill>
                  <a:prstClr val="black"/>
                </a:solidFill>
                <a:latin typeface="Calibri"/>
              </a:rPr>
              <a:t>Heuristic based algorithm (</a:t>
            </a:r>
            <a:r>
              <a:rPr lang="en-US" sz="3000" dirty="0" err="1" smtClean="0">
                <a:solidFill>
                  <a:prstClr val="black"/>
                </a:solidFill>
                <a:latin typeface="Calibri"/>
              </a:rPr>
              <a:t>Tabu</a:t>
            </a:r>
            <a:r>
              <a:rPr lang="en-US" sz="3000" dirty="0" smtClean="0">
                <a:solidFill>
                  <a:prstClr val="black"/>
                </a:solidFill>
                <a:latin typeface="Calibri"/>
              </a:rPr>
              <a:t> search) was used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sz="3000" dirty="0" smtClean="0">
                <a:solidFill>
                  <a:prstClr val="black"/>
                </a:solidFill>
                <a:latin typeface="Calibri"/>
              </a:rPr>
              <a:t>PDR HW option gives best results</a:t>
            </a:r>
            <a:endParaRPr lang="en-US" sz="3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8668" y="4230872"/>
            <a:ext cx="83381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000" dirty="0" smtClean="0">
                <a:solidFill>
                  <a:prstClr val="black"/>
                </a:solidFill>
                <a:latin typeface="Calibri"/>
              </a:rPr>
              <a:t>Improvements -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sz="3000" dirty="0" smtClean="0">
                <a:solidFill>
                  <a:prstClr val="black"/>
                </a:solidFill>
                <a:latin typeface="Calibri"/>
              </a:rPr>
              <a:t>Assumes a fixed mapping of tasks to each of the computational nodes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sz="3000" dirty="0" smtClean="0">
                <a:solidFill>
                  <a:prstClr val="black"/>
                </a:solidFill>
                <a:latin typeface="Calibri"/>
              </a:rPr>
              <a:t>Could have compared with some other heuristic algorithm – simulated annealing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965" y="6448020"/>
            <a:ext cx="118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37/37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7599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data error is defined as a divergence in the data values used in a program from an error-free run of the program for the same input.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Describes an approach to derive runtime error detectors using static analysis of application.</a:t>
            </a:r>
          </a:p>
          <a:p>
            <a:endParaRPr lang="en-US" dirty="0" smtClean="0"/>
          </a:p>
          <a:p>
            <a:r>
              <a:rPr lang="en-US" dirty="0" smtClean="0"/>
              <a:t>The detectors can be implemented in hardware or software.</a:t>
            </a:r>
          </a:p>
          <a:p>
            <a:endParaRPr lang="en-US" dirty="0" smtClean="0"/>
          </a:p>
          <a:p>
            <a:r>
              <a:rPr lang="en-US" dirty="0" smtClean="0"/>
              <a:t>This paper focuses on software implementation, but hardware in employed in Reliability and Security engine.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965" y="6448020"/>
            <a:ext cx="118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  <a:r>
              <a:rPr lang="en-US" b="1" dirty="0" smtClean="0"/>
              <a:t>/37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26975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TERMS USED IN PAPER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Backward Program Slice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-- that can affect value of variable at program location.</a:t>
            </a:r>
          </a:p>
          <a:p>
            <a:r>
              <a:rPr lang="en-US" b="1" dirty="0" smtClean="0"/>
              <a:t>Critical variable</a:t>
            </a:r>
          </a:p>
          <a:p>
            <a:pPr marL="0" indent="0">
              <a:buNone/>
            </a:pPr>
            <a:r>
              <a:rPr lang="en-US" dirty="0" smtClean="0"/>
              <a:t>  -- highly sensitive to random data errors.</a:t>
            </a:r>
          </a:p>
          <a:p>
            <a:r>
              <a:rPr lang="en-US" b="1" dirty="0" smtClean="0"/>
              <a:t>Checking expression</a:t>
            </a:r>
          </a:p>
          <a:p>
            <a:pPr marL="0" indent="0">
              <a:buNone/>
            </a:pPr>
            <a:r>
              <a:rPr lang="en-US" dirty="0" smtClean="0"/>
              <a:t>  -- computed from backward slice of critical variable.</a:t>
            </a:r>
          </a:p>
          <a:p>
            <a:r>
              <a:rPr lang="en-US" b="1" dirty="0" smtClean="0"/>
              <a:t>Detector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-- set of all checking expressions for a critical variable.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965" y="6448020"/>
            <a:ext cx="118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  <a:r>
              <a:rPr lang="en-US" b="1" dirty="0" smtClean="0"/>
              <a:t>/37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039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9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STEPS IN DETECTOR DERIVATION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8564034"/>
              </p:ext>
            </p:extLst>
          </p:nvPr>
        </p:nvGraphicFramePr>
        <p:xfrm>
          <a:off x="457200" y="1059879"/>
          <a:ext cx="8229600" cy="5417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0965" y="6448020"/>
            <a:ext cx="118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  <a:r>
              <a:rPr lang="en-US" b="1" dirty="0" smtClean="0"/>
              <a:t>/37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26781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6B03F9-2633-F44C-86C7-10D2C2B04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B76B03F9-2633-F44C-86C7-10D2C2B04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B76B03F9-2633-F44C-86C7-10D2C2B04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972229-5978-E440-94D0-03406C857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D6972229-5978-E440-94D0-03406C857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D6972229-5978-E440-94D0-03406C857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655EC9-AC12-4E4E-A9E9-7D80E31BE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F1655EC9-AC12-4E4E-A9E9-7D80E31BE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F1655EC9-AC12-4E4E-A9E9-7D80E31BE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E0E5A4-DB72-4040-BE79-540998E39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60E0E5A4-DB72-4040-BE79-540998E39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60E0E5A4-DB72-4040-BE79-540998E39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F7A81E-0DD4-3045-ACDE-60D39C6C0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A4F7A81E-0DD4-3045-ACDE-60D39C6C0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A4F7A81E-0DD4-3045-ACDE-60D39C6C0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69356D-8E4A-894D-A56C-4B71EDD32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C269356D-8E4A-894D-A56C-4B71EDD32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C269356D-8E4A-894D-A56C-4B71EDD32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3466DF-35B7-D14A-A914-2B3DE2FC7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933466DF-35B7-D14A-A914-2B3DE2FC7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933466DF-35B7-D14A-A914-2B3DE2FC7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EXAMPLE CODE FRAGMENT WITH DETECTORS.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1532118" y="1649716"/>
            <a:ext cx="1853982" cy="5839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(a==0)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09837" y="2509118"/>
            <a:ext cx="1331149" cy="13922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r>
              <a:rPr lang="en-US" dirty="0" smtClean="0"/>
              <a:t>=</a:t>
            </a:r>
            <a:r>
              <a:rPr lang="en-US" dirty="0" err="1" smtClean="0"/>
              <a:t>a+c</a:t>
            </a:r>
            <a:r>
              <a:rPr lang="en-US" dirty="0" smtClean="0"/>
              <a:t>;</a:t>
            </a:r>
          </a:p>
          <a:p>
            <a:pPr algn="ctr"/>
            <a:r>
              <a:rPr lang="en-US" dirty="0" smtClean="0"/>
              <a:t>d=b-e;</a:t>
            </a:r>
          </a:p>
          <a:p>
            <a:pPr algn="ctr"/>
            <a:r>
              <a:rPr lang="en-US" dirty="0"/>
              <a:t>f</a:t>
            </a:r>
            <a:r>
              <a:rPr lang="en-US" dirty="0" smtClean="0"/>
              <a:t>=</a:t>
            </a:r>
            <a:r>
              <a:rPr lang="en-US" dirty="0" err="1" smtClean="0"/>
              <a:t>d+b</a:t>
            </a:r>
            <a:r>
              <a:rPr lang="en-US" dirty="0" smtClean="0"/>
              <a:t>;</a:t>
            </a:r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09837" y="4383306"/>
            <a:ext cx="1331149" cy="6272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 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32118" y="5278327"/>
            <a:ext cx="1853982" cy="5660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f;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32118" y="6180997"/>
            <a:ext cx="1853982" cy="5048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Rest of code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53496" y="2509118"/>
            <a:ext cx="1331149" cy="13922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=a-d;</a:t>
            </a:r>
          </a:p>
          <a:p>
            <a:pPr algn="ctr"/>
            <a:r>
              <a:rPr lang="en-US" dirty="0" smtClean="0"/>
              <a:t>b=</a:t>
            </a:r>
            <a:r>
              <a:rPr lang="en-US" dirty="0" err="1" smtClean="0"/>
              <a:t>d+e</a:t>
            </a:r>
            <a:r>
              <a:rPr lang="en-US" dirty="0" smtClean="0"/>
              <a:t>;</a:t>
            </a:r>
          </a:p>
          <a:p>
            <a:pPr algn="ctr"/>
            <a:r>
              <a:rPr lang="en-US" dirty="0" smtClean="0"/>
              <a:t>f=</a:t>
            </a:r>
            <a:r>
              <a:rPr lang="en-US" dirty="0" err="1" smtClean="0"/>
              <a:t>b+c</a:t>
            </a:r>
            <a:r>
              <a:rPr lang="en-US" dirty="0" smtClean="0"/>
              <a:t>;</a:t>
            </a:r>
          </a:p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753496" y="4383306"/>
            <a:ext cx="1331149" cy="6272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 2</a:t>
            </a:r>
            <a:endParaRPr lang="en-US" dirty="0"/>
          </a:p>
        </p:txBody>
      </p:sp>
      <p:cxnSp>
        <p:nvCxnSpPr>
          <p:cNvPr id="12" name="Straight Arrow Connector 11"/>
          <p:cNvCxnSpPr>
            <a:endCxn id="5" idx="0"/>
          </p:cNvCxnSpPr>
          <p:nvPr/>
        </p:nvCxnSpPr>
        <p:spPr>
          <a:xfrm flipH="1">
            <a:off x="1675412" y="2233686"/>
            <a:ext cx="359563" cy="2754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2"/>
          </p:cNvCxnSpPr>
          <p:nvPr/>
        </p:nvCxnSpPr>
        <p:spPr>
          <a:xfrm>
            <a:off x="1675412" y="3901372"/>
            <a:ext cx="359563" cy="1376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9" idx="0"/>
          </p:cNvCxnSpPr>
          <p:nvPr/>
        </p:nvCxnSpPr>
        <p:spPr>
          <a:xfrm>
            <a:off x="2876506" y="2233686"/>
            <a:ext cx="542565" cy="2754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2"/>
          </p:cNvCxnSpPr>
          <p:nvPr/>
        </p:nvCxnSpPr>
        <p:spPr>
          <a:xfrm flipH="1">
            <a:off x="2753496" y="3901372"/>
            <a:ext cx="665575" cy="1376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0"/>
          </p:cNvCxnSpPr>
          <p:nvPr/>
        </p:nvCxnSpPr>
        <p:spPr>
          <a:xfrm>
            <a:off x="2459109" y="5844408"/>
            <a:ext cx="0" cy="336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028423" y="1649716"/>
            <a:ext cx="1927871" cy="5839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(path==1)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362848" y="2509118"/>
            <a:ext cx="1331149" cy="13922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f2= 2*c – e</a:t>
            </a:r>
          </a:p>
          <a:p>
            <a:pPr algn="ctr"/>
            <a:r>
              <a:rPr lang="en-US" dirty="0" smtClean="0"/>
              <a:t>if (a==0)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290719" y="2509118"/>
            <a:ext cx="1331149" cy="13922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f2=</a:t>
            </a:r>
            <a:r>
              <a:rPr lang="en-US" dirty="0" err="1" smtClean="0"/>
              <a:t>a+e</a:t>
            </a:r>
            <a:endParaRPr lang="en-US" dirty="0"/>
          </a:p>
          <a:p>
            <a:pPr algn="ctr"/>
            <a:r>
              <a:rPr lang="en-US" dirty="0" smtClean="0"/>
              <a:t>If (a!=0)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302621" y="4383306"/>
            <a:ext cx="1331149" cy="6272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(f2==f)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291996" y="5713767"/>
            <a:ext cx="1853982" cy="8650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Declare error in f along path and </a:t>
            </a:r>
            <a:r>
              <a:rPr lang="en-US" dirty="0"/>
              <a:t>e</a:t>
            </a:r>
            <a:r>
              <a:rPr lang="en-US" dirty="0" smtClean="0"/>
              <a:t>xit</a:t>
            </a:r>
            <a:endParaRPr lang="en-US" dirty="0"/>
          </a:p>
        </p:txBody>
      </p:sp>
      <p:cxnSp>
        <p:nvCxnSpPr>
          <p:cNvPr id="28" name="Curved Connector 27"/>
          <p:cNvCxnSpPr>
            <a:stCxn id="7" idx="3"/>
            <a:endCxn id="21" idx="1"/>
          </p:cNvCxnSpPr>
          <p:nvPr/>
        </p:nvCxnSpPr>
        <p:spPr>
          <a:xfrm flipV="1">
            <a:off x="3386100" y="1941701"/>
            <a:ext cx="2642323" cy="3619667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3" idx="2"/>
            <a:endCxn id="26" idx="1"/>
          </p:cNvCxnSpPr>
          <p:nvPr/>
        </p:nvCxnSpPr>
        <p:spPr>
          <a:xfrm rot="16200000" flipH="1">
            <a:off x="5037757" y="4892037"/>
            <a:ext cx="2244904" cy="263573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24" idx="2"/>
            <a:endCxn id="26" idx="3"/>
          </p:cNvCxnSpPr>
          <p:nvPr/>
        </p:nvCxnSpPr>
        <p:spPr>
          <a:xfrm rot="16200000" flipH="1">
            <a:off x="6928684" y="4928982"/>
            <a:ext cx="2244904" cy="189684"/>
          </a:xfrm>
          <a:prstGeom prst="curvedConnector4">
            <a:avLst>
              <a:gd name="adj1" fmla="val 40367"/>
              <a:gd name="adj2" fmla="val 47140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3" idx="2"/>
            <a:endCxn id="25" idx="0"/>
          </p:cNvCxnSpPr>
          <p:nvPr/>
        </p:nvCxnSpPr>
        <p:spPr>
          <a:xfrm>
            <a:off x="6028423" y="3901372"/>
            <a:ext cx="939773" cy="481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4" idx="2"/>
          </p:cNvCxnSpPr>
          <p:nvPr/>
        </p:nvCxnSpPr>
        <p:spPr>
          <a:xfrm flipH="1">
            <a:off x="6968196" y="3901372"/>
            <a:ext cx="988098" cy="481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1" idx="2"/>
            <a:endCxn id="23" idx="0"/>
          </p:cNvCxnSpPr>
          <p:nvPr/>
        </p:nvCxnSpPr>
        <p:spPr>
          <a:xfrm flipH="1">
            <a:off x="6028423" y="2233686"/>
            <a:ext cx="963936" cy="2754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1" idx="2"/>
            <a:endCxn id="24" idx="0"/>
          </p:cNvCxnSpPr>
          <p:nvPr/>
        </p:nvCxnSpPr>
        <p:spPr>
          <a:xfrm>
            <a:off x="6992359" y="2233686"/>
            <a:ext cx="963935" cy="2754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5" idx="2"/>
          </p:cNvCxnSpPr>
          <p:nvPr/>
        </p:nvCxnSpPr>
        <p:spPr>
          <a:xfrm>
            <a:off x="6968196" y="5010585"/>
            <a:ext cx="192468" cy="8338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5" idx="2"/>
            <a:endCxn id="8" idx="3"/>
          </p:cNvCxnSpPr>
          <p:nvPr/>
        </p:nvCxnSpPr>
        <p:spPr>
          <a:xfrm flipH="1">
            <a:off x="3386100" y="5010585"/>
            <a:ext cx="3582096" cy="14228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57924" y="2169899"/>
            <a:ext cx="703826" cy="2919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then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3488529" y="2169899"/>
            <a:ext cx="703826" cy="2919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else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5156290" y="2169899"/>
            <a:ext cx="703826" cy="2919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then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4735525" y="5278327"/>
            <a:ext cx="703826" cy="2919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then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5508203" y="4091321"/>
            <a:ext cx="703826" cy="2919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then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664371" y="4091321"/>
            <a:ext cx="703826" cy="2919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then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010935" y="4718600"/>
            <a:ext cx="703826" cy="2919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else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8145978" y="2176306"/>
            <a:ext cx="703826" cy="2919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else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7982974" y="5132334"/>
            <a:ext cx="703826" cy="2919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else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6929944" y="5269383"/>
            <a:ext cx="703826" cy="2919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else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20965" y="6448020"/>
            <a:ext cx="118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  <a:r>
              <a:rPr lang="en-US" b="1" dirty="0" smtClean="0"/>
              <a:t>/37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2669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1" grpId="0" animBg="1"/>
      <p:bldP spid="23" grpId="1" animBg="1"/>
      <p:bldP spid="24" grpId="1" animBg="1"/>
      <p:bldP spid="25" grpId="1" animBg="1"/>
      <p:bldP spid="26" grpId="1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1" animBg="1"/>
      <p:bldP spid="52" grpId="1" animBg="1"/>
      <p:bldP spid="53" grpId="1" animBg="1"/>
      <p:bldP spid="5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ERRORS COVERED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MEMORY CORRUPTION ERRORS</a:t>
            </a:r>
            <a:r>
              <a:rPr lang="en-US" b="1" dirty="0" smtClean="0"/>
              <a:t>:</a:t>
            </a:r>
            <a:endParaRPr lang="en-US" dirty="0" smtClean="0"/>
          </a:p>
          <a:p>
            <a:pPr marL="514350" indent="-514350">
              <a:buAutoNum type="romanLcParenR"/>
            </a:pPr>
            <a:r>
              <a:rPr lang="en-US" sz="2000" dirty="0" smtClean="0"/>
              <a:t>Can write to heap or stack.</a:t>
            </a:r>
          </a:p>
          <a:p>
            <a:pPr marL="514350" indent="-514350">
              <a:buAutoNum type="romanLcParenR"/>
            </a:pPr>
            <a:r>
              <a:rPr lang="en-US" sz="2000" dirty="0" smtClean="0"/>
              <a:t>Static analysis assumes objects are infinitely apart in memory</a:t>
            </a:r>
          </a:p>
          <a:p>
            <a:pPr marL="514350" indent="-514350">
              <a:buAutoNum type="romanLcParenR"/>
            </a:pPr>
            <a:r>
              <a:rPr lang="en-US" sz="2000" dirty="0" smtClean="0"/>
              <a:t>Thus, backtracking examines all </a:t>
            </a:r>
            <a:r>
              <a:rPr lang="en-US" sz="2000" dirty="0" err="1" smtClean="0"/>
              <a:t>dependeces</a:t>
            </a:r>
            <a:r>
              <a:rPr lang="en-US" sz="2000" dirty="0" smtClean="0"/>
              <a:t> for the critical variable</a:t>
            </a:r>
          </a:p>
          <a:p>
            <a:pPr marL="514350" indent="-514350">
              <a:buAutoNum type="romanLcParenR"/>
            </a:pPr>
            <a:endParaRPr lang="en-US" sz="2000" dirty="0" smtClean="0"/>
          </a:p>
          <a:p>
            <a:r>
              <a:rPr lang="en-US" b="1" dirty="0" smtClean="0"/>
              <a:t>RACE </a:t>
            </a:r>
            <a:r>
              <a:rPr lang="en-US" b="1" dirty="0"/>
              <a:t>CONDITIONS AND </a:t>
            </a:r>
            <a:r>
              <a:rPr lang="en-US" b="1" dirty="0" smtClean="0"/>
              <a:t>SYNCHRONIZATION ERRORS:</a:t>
            </a:r>
          </a:p>
          <a:p>
            <a:pPr marL="514350" indent="-514350">
              <a:buAutoNum type="romanLcParenR"/>
            </a:pPr>
            <a:r>
              <a:rPr lang="en-US" sz="2000" dirty="0" smtClean="0"/>
              <a:t>Concurrent programs due to lack of synchronized accesses.</a:t>
            </a:r>
            <a:endParaRPr lang="en-US" sz="2000" dirty="0"/>
          </a:p>
          <a:p>
            <a:pPr marL="514350" indent="-514350">
              <a:buAutoNum type="romanLcParenR"/>
            </a:pPr>
            <a:r>
              <a:rPr lang="en-US" sz="2000" dirty="0" smtClean="0"/>
              <a:t>Static analysis does not account asynchronous modifications.</a:t>
            </a:r>
          </a:p>
          <a:p>
            <a:pPr marL="514350" indent="-514350">
              <a:buAutoNum type="romanLcParenR"/>
            </a:pPr>
            <a:r>
              <a:rPr lang="en-US" sz="2000" dirty="0" smtClean="0"/>
              <a:t>Thus, backward slice contains values of shared variables under synchronous conditions.</a:t>
            </a:r>
          </a:p>
          <a:p>
            <a:pPr marL="514350" indent="-514350">
              <a:buAutoNum type="romanLcParenR"/>
            </a:pP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0965" y="6448020"/>
            <a:ext cx="118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  <a:r>
              <a:rPr lang="en-US" b="1" dirty="0" smtClean="0"/>
              <a:t>/37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37426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ERRORS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MEMORY CORRUPTION ERRORS:</a:t>
            </a:r>
          </a:p>
          <a:p>
            <a:pPr marL="0" indent="0">
              <a:buNone/>
            </a:pPr>
            <a:r>
              <a:rPr lang="en-US" sz="2000" dirty="0" smtClean="0"/>
              <a:t>	int foo (int </a:t>
            </a:r>
            <a:r>
              <a:rPr lang="en-US" sz="2000" dirty="0" err="1" smtClean="0"/>
              <a:t>buf</a:t>
            </a:r>
            <a:r>
              <a:rPr lang="en-US" sz="2000" dirty="0" smtClean="0"/>
              <a:t>[])</a:t>
            </a:r>
          </a:p>
          <a:p>
            <a:pPr marL="0" indent="0">
              <a:buNone/>
            </a:pPr>
            <a:r>
              <a:rPr lang="en-US" sz="2000" dirty="0" smtClean="0"/>
              <a:t>{	int sum [</a:t>
            </a:r>
            <a:r>
              <a:rPr lang="en-US" sz="2000" dirty="0" err="1" smtClean="0"/>
              <a:t>buflen</a:t>
            </a:r>
            <a:r>
              <a:rPr lang="en-US" sz="2000" dirty="0" smtClean="0"/>
              <a:t>];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int max = 0; int </a:t>
            </a:r>
            <a:r>
              <a:rPr lang="en-US" sz="2000" dirty="0" err="1" smtClean="0"/>
              <a:t>maxIndex</a:t>
            </a:r>
            <a:r>
              <a:rPr lang="en-US" sz="2000" dirty="0" smtClean="0"/>
              <a:t>=0;</a:t>
            </a:r>
          </a:p>
          <a:p>
            <a:pPr marL="0" indent="0">
              <a:buNone/>
            </a:pPr>
            <a:r>
              <a:rPr lang="en-US" sz="2000" dirty="0" smtClean="0"/>
              <a:t>	Sum[0]=0;</a:t>
            </a:r>
          </a:p>
          <a:p>
            <a:pPr marL="0" indent="0">
              <a:buNone/>
            </a:pPr>
            <a:r>
              <a:rPr lang="en-US" sz="2000" dirty="0" smtClean="0"/>
              <a:t>	for (int </a:t>
            </a:r>
            <a:r>
              <a:rPr lang="en-US" sz="2000" dirty="0" err="1" smtClean="0"/>
              <a:t>i</a:t>
            </a:r>
            <a:r>
              <a:rPr lang="en-US" sz="2000" dirty="0" smtClean="0"/>
              <a:t>=0; </a:t>
            </a:r>
            <a:r>
              <a:rPr lang="en-US" sz="2000" dirty="0" err="1" smtClean="0"/>
              <a:t>i</a:t>
            </a:r>
            <a:r>
              <a:rPr lang="en-US" sz="2000" dirty="0" smtClean="0"/>
              <a:t>&lt;</a:t>
            </a:r>
            <a:r>
              <a:rPr lang="en-US" sz="2000" dirty="0" err="1" smtClean="0"/>
              <a:t>buflen;i</a:t>
            </a:r>
            <a:r>
              <a:rPr lang="en-US" sz="2000" dirty="0" smtClean="0"/>
              <a:t>++)</a:t>
            </a:r>
          </a:p>
          <a:p>
            <a:pPr marL="0" indent="0">
              <a:buNone/>
            </a:pPr>
            <a:r>
              <a:rPr lang="en-US" sz="2000" dirty="0" smtClean="0"/>
              <a:t>{	sum[i+1]=sum[</a:t>
            </a:r>
            <a:r>
              <a:rPr lang="en-US" sz="2000" dirty="0" err="1" smtClean="0"/>
              <a:t>i</a:t>
            </a:r>
            <a:r>
              <a:rPr lang="en-US" sz="2000" dirty="0" smtClean="0"/>
              <a:t>]+</a:t>
            </a:r>
            <a:r>
              <a:rPr lang="en-US" sz="2000" dirty="0" err="1" smtClean="0"/>
              <a:t>buf</a:t>
            </a:r>
            <a:r>
              <a:rPr lang="en-US" sz="2000" dirty="0" smtClean="0"/>
              <a:t>[</a:t>
            </a:r>
            <a:r>
              <a:rPr lang="en-US" sz="2000" dirty="0" err="1" smtClean="0"/>
              <a:t>i</a:t>
            </a:r>
            <a:r>
              <a:rPr lang="en-US" sz="2000" dirty="0" smtClean="0"/>
              <a:t>];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if (max&lt;</a:t>
            </a:r>
            <a:r>
              <a:rPr lang="en-US" sz="2000" dirty="0" err="1" smtClean="0"/>
              <a:t>buf</a:t>
            </a:r>
            <a:r>
              <a:rPr lang="en-US" sz="2000" dirty="0" smtClean="0"/>
              <a:t>[</a:t>
            </a:r>
            <a:r>
              <a:rPr lang="en-US" sz="2000" dirty="0" err="1" smtClean="0"/>
              <a:t>i</a:t>
            </a:r>
            <a:r>
              <a:rPr lang="en-US" sz="2000" dirty="0" smtClean="0"/>
              <a:t>])</a:t>
            </a:r>
          </a:p>
          <a:p>
            <a:pPr marL="0" indent="0">
              <a:buNone/>
            </a:pPr>
            <a:r>
              <a:rPr lang="en-US" sz="2000" dirty="0" smtClean="0"/>
              <a:t>{	max= </a:t>
            </a:r>
            <a:r>
              <a:rPr lang="en-US" sz="2000" dirty="0" err="1" smtClean="0"/>
              <a:t>buf</a:t>
            </a:r>
            <a:r>
              <a:rPr lang="en-US" sz="2000" dirty="0" smtClean="0"/>
              <a:t>[</a:t>
            </a:r>
            <a:r>
              <a:rPr lang="en-US" sz="2000" dirty="0" err="1" smtClean="0"/>
              <a:t>i</a:t>
            </a:r>
            <a:r>
              <a:rPr lang="en-US" sz="2000" dirty="0" smtClean="0"/>
              <a:t>];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err="1" smtClean="0"/>
              <a:t>maxindex</a:t>
            </a:r>
            <a:r>
              <a:rPr lang="en-US" sz="2000" dirty="0" smtClean="0"/>
              <a:t>=I;</a:t>
            </a:r>
          </a:p>
          <a:p>
            <a:pPr marL="0" indent="0">
              <a:buNone/>
            </a:pPr>
            <a:r>
              <a:rPr lang="en-US" sz="2000" dirty="0" smtClean="0"/>
              <a:t>}</a:t>
            </a:r>
          </a:p>
          <a:p>
            <a:pPr marL="0" indent="0">
              <a:buNone/>
            </a:pPr>
            <a:r>
              <a:rPr lang="en-US" sz="2000" dirty="0"/>
              <a:t>}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	if (max&gt;threshold) return sum[</a:t>
            </a:r>
            <a:r>
              <a:rPr lang="en-US" sz="2000" dirty="0" err="1" smtClean="0"/>
              <a:t>maxindex</a:t>
            </a:r>
            <a:r>
              <a:rPr lang="en-US" sz="2000" dirty="0" smtClean="0"/>
              <a:t>];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return sum[</a:t>
            </a:r>
            <a:r>
              <a:rPr lang="en-US" sz="2000" dirty="0" err="1" smtClean="0"/>
              <a:t>buflen</a:t>
            </a:r>
            <a:r>
              <a:rPr lang="en-US" sz="2000" dirty="0" smtClean="0"/>
              <a:t>];</a:t>
            </a:r>
          </a:p>
          <a:p>
            <a:pPr marL="0" indent="0">
              <a:buNone/>
            </a:pPr>
            <a:r>
              <a:rPr lang="en-US" sz="2000" dirty="0"/>
              <a:t>}</a:t>
            </a:r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4098926" y="3646703"/>
            <a:ext cx="2124903" cy="2011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 overflow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965" y="6448020"/>
            <a:ext cx="118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  <a:r>
              <a:rPr lang="en-US" b="1" dirty="0" smtClean="0"/>
              <a:t>/37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59727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2769</TotalTime>
  <Words>1775</Words>
  <Application>Microsoft Macintosh PowerPoint</Application>
  <PresentationFormat>On-screen Show (4:3)</PresentationFormat>
  <Paragraphs>333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Clarity</vt:lpstr>
      <vt:lpstr>Office Theme</vt:lpstr>
      <vt:lpstr>Hardware software  partitioning and co-design principles</vt:lpstr>
      <vt:lpstr>Automated Derivation of Application-Aware  Error Detectors Using Static Analysis:  The Trusted Illiac Approach  </vt:lpstr>
      <vt:lpstr>PowerPoint Presentation</vt:lpstr>
      <vt:lpstr>OVERVIEW</vt:lpstr>
      <vt:lpstr>TERMS USED IN PAPER</vt:lpstr>
      <vt:lpstr>STEPS IN DETECTOR DERIVATION</vt:lpstr>
      <vt:lpstr>EXAMPLE CODE FRAGMENT WITH DETECTORS.</vt:lpstr>
      <vt:lpstr>SOFTWARE ERRORS COVERED</vt:lpstr>
      <vt:lpstr>SOFTWARE ERRORS COVERED</vt:lpstr>
      <vt:lpstr>SOFTWARE ERRORS COVERED</vt:lpstr>
      <vt:lpstr>HARDWARE ERRORS COVERED</vt:lpstr>
      <vt:lpstr>STATIC ANALYSIS</vt:lpstr>
      <vt:lpstr>PATH SPECIFIC SLICING ALGORITHM</vt:lpstr>
      <vt:lpstr>  ALGORITHM</vt:lpstr>
      <vt:lpstr>SCALABILITY AND COVERAGE</vt:lpstr>
      <vt:lpstr>STATE MACHINE GENERATION</vt:lpstr>
      <vt:lpstr>EXPERIMENTAL RESULTS</vt:lpstr>
      <vt:lpstr>DISCUSSIONS AND FUTURE WORK</vt:lpstr>
      <vt:lpstr>Hardware/Software Optimization of Error Detection Implementation for Real time Embedded systems</vt:lpstr>
      <vt:lpstr>Agenda</vt:lpstr>
      <vt:lpstr>Motivation and Background</vt:lpstr>
      <vt:lpstr>EDI - Example</vt:lpstr>
      <vt:lpstr>Optimization Challenge </vt:lpstr>
      <vt:lpstr>Optimization Challenge</vt:lpstr>
      <vt:lpstr>Optimization Challenge</vt:lpstr>
      <vt:lpstr>Optimization Challenge - Example</vt:lpstr>
      <vt:lpstr>Optimization Challenge - Example</vt:lpstr>
      <vt:lpstr>Optimization Challenge - Example</vt:lpstr>
      <vt:lpstr>EDI Algorithm</vt:lpstr>
      <vt:lpstr>EDI Algorithm – Static FPGA</vt:lpstr>
      <vt:lpstr>EDI Algorithm – Static FPGA</vt:lpstr>
      <vt:lpstr>EDI Algorithm – PDR FPGA</vt:lpstr>
      <vt:lpstr>Experimental Results</vt:lpstr>
      <vt:lpstr>Experimental Results</vt:lpstr>
      <vt:lpstr>Experimental Results – Static FPGA</vt:lpstr>
      <vt:lpstr>Experimental Results – PDR FPGA</vt:lpstr>
      <vt:lpstr>Conclusion and Improvements</vt:lpstr>
    </vt:vector>
  </TitlesOfParts>
  <Company>uf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Madhumita Ramesh Babu</dc:creator>
  <cp:lastModifiedBy>Madhumita Ramesh Babu</cp:lastModifiedBy>
  <cp:revision>45</cp:revision>
  <dcterms:created xsi:type="dcterms:W3CDTF">2013-02-23T04:21:09Z</dcterms:created>
  <dcterms:modified xsi:type="dcterms:W3CDTF">2013-02-27T23:21:11Z</dcterms:modified>
</cp:coreProperties>
</file>