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</p:sldMasterIdLst>
  <p:notesMasterIdLst>
    <p:notesMasterId r:id="rId56"/>
  </p:notesMasterIdLst>
  <p:handoutMasterIdLst>
    <p:handoutMasterId r:id="rId57"/>
  </p:handoutMasterIdLst>
  <p:sldIdLst>
    <p:sldId id="256" r:id="rId2"/>
    <p:sldId id="263" r:id="rId3"/>
    <p:sldId id="265" r:id="rId4"/>
    <p:sldId id="285" r:id="rId5"/>
    <p:sldId id="264" r:id="rId6"/>
    <p:sldId id="283" r:id="rId7"/>
    <p:sldId id="284" r:id="rId8"/>
    <p:sldId id="287" r:id="rId9"/>
    <p:sldId id="258" r:id="rId10"/>
    <p:sldId id="304" r:id="rId11"/>
    <p:sldId id="262" r:id="rId12"/>
    <p:sldId id="316" r:id="rId13"/>
    <p:sldId id="305" r:id="rId14"/>
    <p:sldId id="306" r:id="rId15"/>
    <p:sldId id="317" r:id="rId16"/>
    <p:sldId id="294" r:id="rId17"/>
    <p:sldId id="267" r:id="rId18"/>
    <p:sldId id="286" r:id="rId19"/>
    <p:sldId id="291" r:id="rId20"/>
    <p:sldId id="290" r:id="rId21"/>
    <p:sldId id="271" r:id="rId22"/>
    <p:sldId id="269" r:id="rId23"/>
    <p:sldId id="302" r:id="rId24"/>
    <p:sldId id="303" r:id="rId25"/>
    <p:sldId id="298" r:id="rId26"/>
    <p:sldId id="299" r:id="rId27"/>
    <p:sldId id="300" r:id="rId28"/>
    <p:sldId id="295" r:id="rId29"/>
    <p:sldId id="296" r:id="rId30"/>
    <p:sldId id="297" r:id="rId31"/>
    <p:sldId id="270" r:id="rId32"/>
    <p:sldId id="268" r:id="rId33"/>
    <p:sldId id="261" r:id="rId34"/>
    <p:sldId id="275" r:id="rId35"/>
    <p:sldId id="259" r:id="rId36"/>
    <p:sldId id="308" r:id="rId37"/>
    <p:sldId id="307" r:id="rId38"/>
    <p:sldId id="281" r:id="rId39"/>
    <p:sldId id="273" r:id="rId40"/>
    <p:sldId id="309" r:id="rId41"/>
    <p:sldId id="311" r:id="rId42"/>
    <p:sldId id="310" r:id="rId43"/>
    <p:sldId id="280" r:id="rId44"/>
    <p:sldId id="276" r:id="rId45"/>
    <p:sldId id="277" r:id="rId46"/>
    <p:sldId id="312" r:id="rId47"/>
    <p:sldId id="313" r:id="rId48"/>
    <p:sldId id="315" r:id="rId49"/>
    <p:sldId id="314" r:id="rId50"/>
    <p:sldId id="274" r:id="rId51"/>
    <p:sldId id="278" r:id="rId52"/>
    <p:sldId id="279" r:id="rId53"/>
    <p:sldId id="260" r:id="rId54"/>
    <p:sldId id="301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BDA82E-7EB6-43F5-8087-D41221348488}">
          <p14:sldIdLst>
            <p14:sldId id="256"/>
            <p14:sldId id="263"/>
            <p14:sldId id="265"/>
            <p14:sldId id="285"/>
            <p14:sldId id="264"/>
            <p14:sldId id="283"/>
            <p14:sldId id="284"/>
            <p14:sldId id="287"/>
            <p14:sldId id="258"/>
          </p14:sldIdLst>
        </p14:section>
        <p14:section name="Untitled Section" id="{9710320C-FE7E-4FC3-96A2-323AB51D7B83}">
          <p14:sldIdLst>
            <p14:sldId id="304"/>
            <p14:sldId id="262"/>
            <p14:sldId id="316"/>
            <p14:sldId id="305"/>
            <p14:sldId id="306"/>
            <p14:sldId id="317"/>
            <p14:sldId id="294"/>
            <p14:sldId id="267"/>
            <p14:sldId id="286"/>
            <p14:sldId id="291"/>
            <p14:sldId id="290"/>
            <p14:sldId id="271"/>
            <p14:sldId id="269"/>
            <p14:sldId id="302"/>
            <p14:sldId id="303"/>
            <p14:sldId id="298"/>
            <p14:sldId id="299"/>
            <p14:sldId id="300"/>
            <p14:sldId id="295"/>
            <p14:sldId id="296"/>
            <p14:sldId id="297"/>
            <p14:sldId id="270"/>
            <p14:sldId id="268"/>
            <p14:sldId id="261"/>
            <p14:sldId id="275"/>
            <p14:sldId id="259"/>
            <p14:sldId id="308"/>
            <p14:sldId id="307"/>
            <p14:sldId id="281"/>
            <p14:sldId id="273"/>
            <p14:sldId id="309"/>
            <p14:sldId id="311"/>
            <p14:sldId id="310"/>
            <p14:sldId id="280"/>
            <p14:sldId id="276"/>
            <p14:sldId id="277"/>
            <p14:sldId id="312"/>
            <p14:sldId id="313"/>
            <p14:sldId id="315"/>
            <p14:sldId id="314"/>
            <p14:sldId id="274"/>
            <p14:sldId id="278"/>
            <p14:sldId id="279"/>
            <p14:sldId id="260"/>
            <p14:sldId id="30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E00"/>
    <a:srgbClr val="B9CDF9"/>
    <a:srgbClr val="CDFFCD"/>
    <a:srgbClr val="C2FAC9"/>
    <a:srgbClr val="FFE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69" autoAdjust="0"/>
    <p:restoredTop sz="78999" autoAdjust="0"/>
  </p:normalViewPr>
  <p:slideViewPr>
    <p:cSldViewPr>
      <p:cViewPr varScale="1">
        <p:scale>
          <a:sx n="76" d="100"/>
          <a:sy n="76" d="100"/>
        </p:scale>
        <p:origin x="-108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0F7E9-D4D7-4B73-AFCE-C0AC1A99E0C8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25A38-7AF9-4299-85D0-882D579AF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894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FEF18-24E1-4B10-A7E6-73978F836117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DAF6E-CB3B-4EED-9158-4C42CA7A3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458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AF6E-CB3B-4EED-9158-4C42CA7A33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55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is the partitioning</a:t>
            </a:r>
            <a:r>
              <a:rPr lang="en-US" baseline="0" dirty="0" smtClean="0"/>
              <a:t> time ?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Partitioning is a one time even and would not be done often. Thus the partitioning time may not be considered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AF6E-CB3B-4EED-9158-4C42CA7A331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32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AF6E-CB3B-4EED-9158-4C42CA7A331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32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AF6E-CB3B-4EED-9158-4C42CA7A331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95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AF6E-CB3B-4EED-9158-4C42CA7A331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21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AF6E-CB3B-4EED-9158-4C42CA7A331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39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AF6E-CB3B-4EED-9158-4C42CA7A331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67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AF6E-CB3B-4EED-9158-4C42CA7A331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26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AF6E-CB3B-4EED-9158-4C42CA7A331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79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AF6E-CB3B-4EED-9158-4C42CA7A33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76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AF6E-CB3B-4EED-9158-4C42CA7A33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74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AF6E-CB3B-4EED-9158-4C42CA7A33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AF6E-CB3B-4EED-9158-4C42CA7A33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4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AF6E-CB3B-4EED-9158-4C42CA7A33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18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AF6E-CB3B-4EED-9158-4C42CA7A33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32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AF6E-CB3B-4EED-9158-4C42CA7A331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00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</a:t>
            </a:r>
            <a:r>
              <a:rPr lang="en-US" baseline="0" dirty="0" smtClean="0"/>
              <a:t> cartoon for Second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AF6E-CB3B-4EED-9158-4C42CA7A331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37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FC9CAD8-8139-43CE-93DB-199AFC3BBD7F}" type="datetime1">
              <a:rPr lang="en-US" smtClean="0"/>
              <a:t>3/13/2013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n-US" smtClean="0"/>
              <a:t>EEL5935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20064B8-5F36-42E6-A43D-AB5BD63DDDF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502E-8AC3-43CF-9229-0171C5C6C12A}" type="datetime1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1325880" cy="457200"/>
          </a:xfrm>
        </p:spPr>
        <p:txBody>
          <a:bodyPr/>
          <a:lstStyle/>
          <a:p>
            <a:r>
              <a:rPr lang="en-US" smtClean="0"/>
              <a:t>EEL5935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9AC4-CF05-4367-85D9-BC7117D51807}" type="datetime1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43800" y="609600"/>
            <a:ext cx="1325880" cy="457200"/>
          </a:xfrm>
        </p:spPr>
        <p:txBody>
          <a:bodyPr/>
          <a:lstStyle/>
          <a:p>
            <a:r>
              <a:rPr lang="en-US" smtClean="0"/>
              <a:t>EEL5935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81800" y="609600"/>
            <a:ext cx="957264" cy="457200"/>
          </a:xfrm>
        </p:spPr>
        <p:txBody>
          <a:bodyPr/>
          <a:lstStyle/>
          <a:p>
            <a:fld id="{0102C066-BDBD-4C1B-9BA8-6464C361FE41}" type="datetime1">
              <a:rPr lang="en-US" smtClean="0"/>
              <a:t>3/13/2013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0"/>
            <a:ext cx="1011936" cy="36576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20064B8-5F36-42E6-A43D-AB5BD63DDDFC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0" y="0"/>
            <a:ext cx="9154886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EEL6935                                                                                                                    / 52 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0"/>
            <a:ext cx="1011936" cy="36576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20064B8-5F36-42E6-A43D-AB5BD63DDDFC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0" y="0"/>
            <a:ext cx="9154886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EEL6935                                                                                                                    / 52 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E190-7E6C-44AF-896F-3118E9ECB762}" type="datetime1">
              <a:rPr lang="en-US" smtClean="0"/>
              <a:t>3/13/2013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0"/>
            <a:ext cx="1011936" cy="36576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20064B8-5F36-42E6-A43D-AB5BD63DDDFC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0" y="0"/>
            <a:ext cx="9154886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EEL6935                                                                                                                    / 52 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A903B6-5E22-4DB2-AE8B-7F8D7807AC78}" type="datetime1">
              <a:rPr lang="en-US" smtClean="0"/>
              <a:t>3/13/2013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0064B8-5F36-42E6-A43D-AB5BD63DDDFC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7543800" y="609600"/>
            <a:ext cx="1325880" cy="457200"/>
          </a:xfrm>
        </p:spPr>
        <p:txBody>
          <a:bodyPr rtlCol="0"/>
          <a:lstStyle/>
          <a:p>
            <a:r>
              <a:rPr lang="en-US" smtClean="0"/>
              <a:t>EEL5935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0"/>
            <a:ext cx="1011936" cy="36576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20064B8-5F36-42E6-A43D-AB5BD63DDDFC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0"/>
            <a:ext cx="9154886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EEL6935                                                                                                                    / 52 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CED9-B1FA-4290-8B10-71B21866B295}" type="datetime1">
              <a:rPr lang="en-US" smtClean="0"/>
              <a:t>3/13/2013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09600"/>
            <a:ext cx="1325880" cy="457200"/>
          </a:xfrm>
        </p:spPr>
        <p:txBody>
          <a:bodyPr/>
          <a:lstStyle/>
          <a:p>
            <a:r>
              <a:rPr lang="en-US" dirty="0" smtClean="0"/>
              <a:t>EEL5935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D96D-D4A4-4686-A814-D0239637298E}" type="datetime1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543800" y="609600"/>
            <a:ext cx="1325880" cy="457200"/>
          </a:xfrm>
        </p:spPr>
        <p:txBody>
          <a:bodyPr/>
          <a:lstStyle/>
          <a:p>
            <a:r>
              <a:rPr lang="en-US" smtClean="0"/>
              <a:t>EEL5935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CE04-3B18-4CA1-9FDE-6686D58E6ADD}" type="datetime1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543800" y="609600"/>
            <a:ext cx="1325880" cy="457200"/>
          </a:xfrm>
        </p:spPr>
        <p:txBody>
          <a:bodyPr/>
          <a:lstStyle/>
          <a:p>
            <a:r>
              <a:rPr lang="en-US" smtClean="0"/>
              <a:t>EEL5935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442ECC1-7CC4-476C-A1ED-A9213C2A9427}" type="datetime1">
              <a:rPr lang="en-US" smtClean="0"/>
              <a:t>3/13/2013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32317" y="-1708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sz="1800" dirty="0" smtClean="0">
                <a:solidFill>
                  <a:prstClr val="black"/>
                </a:solidFill>
              </a:rPr>
              <a:t>      </a:t>
            </a:r>
            <a:r>
              <a:rPr lang="en-US" sz="1800" dirty="0" smtClean="0">
                <a:solidFill>
                  <a:schemeClr val="bg1"/>
                </a:solidFill>
              </a:rPr>
              <a:t>/53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43800" y="1058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20064B8-5F36-42E6-A43D-AB5BD63DDDF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s://www.google.com/imgres?imgurl=http://images.clipartof.com/small/1104187-Clipart-Overweight-Blond-Boy-Eating-A-Sausage-And-Playing-Video-Games-Royalty-Free-Vector-Illustration.jpg&amp;imgrefurl=http://www.clipartof.com/portfolio/geoimages/illustration/happy-blond-gamer-guy-holding-a-remote-1158970.html&amp;docid=LiV5wSVufZwOFM&amp;tbnid=A8RMdnyqDR4_BM:&amp;w=430&amp;h=450&amp;ei=z34_UZjZA5Pm8wTHjYH4AQ&amp;ved=0CAIQxiAwAA&amp;iact=ric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J1XdN_ibeIJ7eM&amp;tbnid=SzBeQ-KDcxiF6M:&amp;ved=0CAUQjRw&amp;url=http://eetimes.com/electronics-news/4169037/Programmable-Logic-Devices-offer-co-processor-muscle-for-high-bandwidth-image-processing--Part-1&amp;ei=f9w_UZuLNoHs8QSRg4GwDQ&amp;bvm=bv.43287494,d.eWU&amp;psig=AFQjCNG9UgqIxDcFu_O7w4hyFv9nZbMFnA&amp;ust=136322606849633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google.com/url?sa=i&amp;rct=j&amp;q=&amp;esrc=s&amp;frm=1&amp;source=images&amp;cd=&amp;cad=rja&amp;docid=Ed5zDqn75Y4vpM&amp;tbnid=dnU0xOIcnbM8HM:&amp;ved=0CAUQjRw&amp;url=http://www.clipartoday.com/clipart/cartoons/cartoon/cartoon_195219.html&amp;ei=FZE_UYwgg9rwBJL3gOgE&amp;bvm=bv.43287494,d.eWU&amp;psig=AFQjCNFfAhiwOAfjlXXMndz7niaWc9FQHg&amp;ust=1363206759259728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hyperlink" Target="http://www.google.com/url?sa=i&amp;rct=j&amp;q=&amp;esrc=s&amp;frm=1&amp;source=images&amp;cd=&amp;cad=rja&amp;docid=ZoBEyN1CY-ed7M&amp;tbnid=uSkwQQ_TmdkeYM:&amp;ved=0CAUQjRw&amp;url=http://www.hcwbenefits.com/node/772&amp;ei=O1E_Ua7eOJLS8wTNxoHoCQ&amp;bvm=bv.43287494,d.eWU&amp;psig=AFQjCNFpxhxD62a8E4IvqwQDnOdD4y-15A&amp;ust=1363190425506204" TargetMode="External"/><Relationship Id="rId12" Type="http://schemas.openxmlformats.org/officeDocument/2006/relationships/hyperlink" Target="http://www.google.com/url?sa=i&amp;rct=j&amp;q=&amp;esrc=s&amp;frm=1&amp;source=images&amp;cd=&amp;cad=rja&amp;docid=mGxfI06V8Qx51M&amp;tbnid=BcP1b3HlzsJOiM:&amp;ved=0CAUQjRw&amp;url=http://saleshq.monster.com/training/articles/2306-an-essential-guide-to-measuring-sales-performance&amp;ei=alA_UenWLI6g8QTJuoGIBQ&amp;bvm=bv.43287494,d.eWU&amp;psig=AFQjCNHuIKEBBMyrjIVgtfHMocI5s6uAIA&amp;ust=1363190077134211" TargetMode="External"/><Relationship Id="rId2" Type="http://schemas.openxmlformats.org/officeDocument/2006/relationships/hyperlink" Target="http://www.google.com/url?sa=i&amp;source=images&amp;cd=&amp;cad=rja&amp;docid=Gj3ws_K6Uk9LeM&amp;tbnid=IuIrYr7bV-ThvM:&amp;ved=&amp;url=http://www.totalprosports.com/2010/04/16/picture-of-the-day-never-too-young-to-do-some-lifting/&amp;ei=Qkw_UZOTF4Hc8ATcxIDQBg&amp;psig=AFQjCNHP6FMt8q_1EtzrYi2hbBPf9BjFjA&amp;ust=1363189186475977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openxmlformats.org/officeDocument/2006/relationships/hyperlink" Target="http://www.google.com/url?sa=i&amp;source=images&amp;cd=&amp;cad=rja&amp;docid=VYAg3N_xIbWKGM&amp;tbnid=PGUR2Mq9AwvlCM:&amp;ved=0CAgQjRwwADhn&amp;url=http://www.englishexercises.org/makeagame/viewgame.asp?id=6030&amp;ei=NEw_UdCuJoTM9QScoIDQAw&amp;psig=AFQjCNFeyfjclk3C4Wll0edkBZHIVQm8og&amp;ust=1363189172749065" TargetMode="External"/><Relationship Id="rId10" Type="http://schemas.openxmlformats.org/officeDocument/2006/relationships/hyperlink" Target="http://www.google.com/url?sa=i&amp;rct=j&amp;q=&amp;esrc=s&amp;frm=1&amp;source=images&amp;cd=&amp;cad=rja&amp;docid=5O8jhuNNCtsv_M&amp;tbnid=6U_QH_XiEpTfJM:&amp;ved=0CAUQjRw&amp;url=http://elie.im/blog/web/analyzing-web-application-performance/&amp;ei=B1A_UePwBoL48wTs7YG4AQ&amp;bvm=bv.43287494,d.eWU&amp;psig=AFQjCNHuIKEBBMyrjIVgtfHMocI5s6uAIA&amp;ust=1363190077134211" TargetMode="External"/><Relationship Id="rId4" Type="http://schemas.openxmlformats.org/officeDocument/2006/relationships/image" Target="../media/image4.jpg"/><Relationship Id="rId9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hyperlink" Target="http://www.google.com/url?sa=i&amp;rct=j&amp;q=&amp;esrc=s&amp;frm=1&amp;source=images&amp;cd=&amp;cad=rja&amp;docid=6tvQ06SHPlmh1M&amp;tbnid=pWznvCZC4aqEOM:&amp;ved=0CAUQjRw&amp;url=http://80000hours.org/blog/141-3-ways-to-broaden-your-career-horizons&amp;ei=x3w_UZjWI4i09QTg-4GAAw&amp;bvm=bv.43287494,d.eWU&amp;psig=AFQjCNGUAauIKBQ88rildQDkXMjGRmWyDw&amp;ust=1363200384555107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rct=j&amp;q=&amp;esrc=s&amp;frm=1&amp;source=images&amp;cd=&amp;cad=rja&amp;docid=FqA0U4RDhNkjaM&amp;tbnid=x_uTeXlROPIUIM:&amp;ved=&amp;url=http://www.makeitbloom.com/blog/get-more-conversions-by-giving-fewer-choices/&amp;ei=AHg_UeL2AYa09gSyj4DYCQ&amp;bvm=bv.43287494,d.eWU&amp;psig=AFQjCNGUAauIKBQ88rildQDkXMjGRmWyDw&amp;ust=1363200384555107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/url?sa=i&amp;rct=j&amp;q=&amp;esrc=s&amp;frm=1&amp;source=images&amp;cd=&amp;cad=rja&amp;docid=mGxfI06V8Qx51M&amp;tbnid=BcP1b3HlzsJOiM:&amp;ved=0CAUQjRw&amp;url=http://saleshq.monster.com/training/articles/2306-an-essential-guide-to-measuring-sales-performance&amp;ei=alA_UenWLI6g8QTJuoGIBQ&amp;bvm=bv.43287494,d.eWU&amp;psig=AFQjCNHuIKEBBMyrjIVgtfHMocI5s6uAIA&amp;ust=1363190077134211" TargetMode="External"/><Relationship Id="rId5" Type="http://schemas.openxmlformats.org/officeDocument/2006/relationships/image" Target="../media/image47.jpeg"/><Relationship Id="rId4" Type="http://schemas.openxmlformats.org/officeDocument/2006/relationships/hyperlink" Target="http://www.google.com/url?sa=i&amp;rct=j&amp;q=&amp;esrc=s&amp;frm=1&amp;source=images&amp;cd=&amp;cad=rja&amp;docid=5O8jhuNNCtsv_M&amp;tbnid=6U_QH_XiEpTfJM:&amp;ved=0CAUQjRw&amp;url=http://elie.im/blog/web/analyzing-web-application-performance/&amp;ei=B1A_UePwBoL48wTs7YG4AQ&amp;bvm=bv.43287494,d.eWU&amp;psig=AFQjCNHuIKEBBMyrjIVgtfHMocI5s6uAIA&amp;ust=136319007713421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m/url?sa=i&amp;rct=j&amp;q=&amp;esrc=s&amp;frm=1&amp;source=images&amp;cd=&amp;cad=rja&amp;docid=GSW9y5oQPM8DMM&amp;tbnid=S4GbZWrenRgmIM:&amp;ved=0CAUQjRw&amp;url=http://www.123rf.com/photo_10676945_3d-man-with-multiple-opportunities-and-options-for-selection.html&amp;ei=03k_UaTQCIK29QSur4GABQ&amp;bvm=bv.43287494,d.eWU&amp;psig=AFQjCNGUAauIKBQ88rildQDkXMjGRmWyDw&amp;ust=1363200384555107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3733800" cy="151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09800"/>
            <a:ext cx="8458200" cy="147002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Hardware-Software Partitioning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Dynamic</a:t>
            </a:r>
            <a:r>
              <a:rPr lang="en-US" dirty="0" smtClean="0"/>
              <a:t> </a:t>
            </a:r>
            <a:r>
              <a:rPr lang="en-US" i="1" dirty="0" smtClean="0"/>
              <a:t>Hardware-Software Partitioning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Dynamically 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 smtClean="0"/>
              <a:t>and </a:t>
            </a:r>
            <a:r>
              <a:rPr lang="en-US" dirty="0" smtClean="0"/>
              <a:t>re-implement</a:t>
            </a:r>
          </a:p>
          <a:p>
            <a:pPr lvl="2"/>
            <a:r>
              <a:rPr lang="en-US" dirty="0" smtClean="0"/>
              <a:t>critical </a:t>
            </a:r>
            <a:r>
              <a:rPr lang="en-US" dirty="0" smtClean="0"/>
              <a:t>software kernels, loops etc. to configurable fabric </a:t>
            </a:r>
            <a:endParaRPr lang="en-US" dirty="0" smtClean="0"/>
          </a:p>
          <a:p>
            <a:pPr lvl="3"/>
            <a:r>
              <a:rPr lang="en-US" dirty="0" smtClean="0"/>
              <a:t>in </a:t>
            </a:r>
            <a:r>
              <a:rPr lang="en-US" dirty="0" smtClean="0"/>
              <a:t>order to achieve  better </a:t>
            </a:r>
            <a:r>
              <a:rPr lang="en-US" dirty="0" smtClean="0"/>
              <a:t>performance, lower energy or meet other design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Applications an Illustration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smtClean="0"/>
              <a:t>EEL5935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52137" y="0"/>
            <a:ext cx="762000" cy="365760"/>
          </a:xfrm>
        </p:spPr>
        <p:txBody>
          <a:bodyPr/>
          <a:lstStyle/>
          <a:p>
            <a:fld id="{220064B8-5F36-42E6-A43D-AB5BD63DDDFC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292090"/>
            <a:ext cx="1572611" cy="888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0013">
            <a:off x="440546" y="2609327"/>
            <a:ext cx="1940392" cy="10914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4013">
            <a:off x="6105190" y="2725710"/>
            <a:ext cx="1613430" cy="1126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4168">
            <a:off x="1126796" y="4637106"/>
            <a:ext cx="1372569" cy="9165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16415">
            <a:off x="6058071" y="4445559"/>
            <a:ext cx="1174794" cy="17654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309050"/>
            <a:ext cx="2209800" cy="11656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6904">
            <a:off x="3625812" y="3464037"/>
            <a:ext cx="740373" cy="1284547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endCxn id="7" idx="2"/>
          </p:cNvCxnSpPr>
          <p:nvPr/>
        </p:nvCxnSpPr>
        <p:spPr>
          <a:xfrm flipV="1">
            <a:off x="4163998" y="3180153"/>
            <a:ext cx="127508" cy="486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696378" y="3574940"/>
            <a:ext cx="968098" cy="363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89411" y="4419600"/>
            <a:ext cx="1201789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224673" y="4824016"/>
            <a:ext cx="170394" cy="485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516685" y="3429000"/>
            <a:ext cx="836116" cy="327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516685" y="4244338"/>
            <a:ext cx="988516" cy="48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0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pPr/>
              <a:t>12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</a:t>
            </a:r>
            <a:r>
              <a:rPr lang="en-US" dirty="0" smtClean="0"/>
              <a:t>Usage Profile: An Illustration</a:t>
            </a:r>
            <a:endParaRPr lang="en-US" dirty="0"/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EEL5935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942231" y="2554582"/>
            <a:ext cx="5661891" cy="711200"/>
          </a:xfrm>
          <a:custGeom>
            <a:avLst/>
            <a:gdLst>
              <a:gd name="connsiteX0" fmla="*/ 0 w 5661891"/>
              <a:gd name="connsiteY0" fmla="*/ 646545 h 711200"/>
              <a:gd name="connsiteX1" fmla="*/ 55418 w 5661891"/>
              <a:gd name="connsiteY1" fmla="*/ 572654 h 711200"/>
              <a:gd name="connsiteX2" fmla="*/ 92363 w 5661891"/>
              <a:gd name="connsiteY2" fmla="*/ 461818 h 711200"/>
              <a:gd name="connsiteX3" fmla="*/ 120072 w 5661891"/>
              <a:gd name="connsiteY3" fmla="*/ 360218 h 711200"/>
              <a:gd name="connsiteX4" fmla="*/ 138545 w 5661891"/>
              <a:gd name="connsiteY4" fmla="*/ 277091 h 711200"/>
              <a:gd name="connsiteX5" fmla="*/ 157018 w 5661891"/>
              <a:gd name="connsiteY5" fmla="*/ 212436 h 711200"/>
              <a:gd name="connsiteX6" fmla="*/ 175491 w 5661891"/>
              <a:gd name="connsiteY6" fmla="*/ 129309 h 711200"/>
              <a:gd name="connsiteX7" fmla="*/ 184727 w 5661891"/>
              <a:gd name="connsiteY7" fmla="*/ 101600 h 711200"/>
              <a:gd name="connsiteX8" fmla="*/ 212436 w 5661891"/>
              <a:gd name="connsiteY8" fmla="*/ 64654 h 711200"/>
              <a:gd name="connsiteX9" fmla="*/ 258618 w 5661891"/>
              <a:gd name="connsiteY9" fmla="*/ 18472 h 711200"/>
              <a:gd name="connsiteX10" fmla="*/ 314036 w 5661891"/>
              <a:gd name="connsiteY10" fmla="*/ 0 h 711200"/>
              <a:gd name="connsiteX11" fmla="*/ 360218 w 5661891"/>
              <a:gd name="connsiteY11" fmla="*/ 9236 h 711200"/>
              <a:gd name="connsiteX12" fmla="*/ 387927 w 5661891"/>
              <a:gd name="connsiteY12" fmla="*/ 46181 h 711200"/>
              <a:gd name="connsiteX13" fmla="*/ 434109 w 5661891"/>
              <a:gd name="connsiteY13" fmla="*/ 83127 h 711200"/>
              <a:gd name="connsiteX14" fmla="*/ 489527 w 5661891"/>
              <a:gd name="connsiteY14" fmla="*/ 147781 h 711200"/>
              <a:gd name="connsiteX15" fmla="*/ 498763 w 5661891"/>
              <a:gd name="connsiteY15" fmla="*/ 193963 h 711200"/>
              <a:gd name="connsiteX16" fmla="*/ 508000 w 5661891"/>
              <a:gd name="connsiteY16" fmla="*/ 221672 h 711200"/>
              <a:gd name="connsiteX17" fmla="*/ 517236 w 5661891"/>
              <a:gd name="connsiteY17" fmla="*/ 258618 h 711200"/>
              <a:gd name="connsiteX18" fmla="*/ 526472 w 5661891"/>
              <a:gd name="connsiteY18" fmla="*/ 360218 h 711200"/>
              <a:gd name="connsiteX19" fmla="*/ 535709 w 5661891"/>
              <a:gd name="connsiteY19" fmla="*/ 397163 h 711200"/>
              <a:gd name="connsiteX20" fmla="*/ 563418 w 5661891"/>
              <a:gd name="connsiteY20" fmla="*/ 544945 h 711200"/>
              <a:gd name="connsiteX21" fmla="*/ 591127 w 5661891"/>
              <a:gd name="connsiteY21" fmla="*/ 572654 h 711200"/>
              <a:gd name="connsiteX22" fmla="*/ 618836 w 5661891"/>
              <a:gd name="connsiteY22" fmla="*/ 581891 h 711200"/>
              <a:gd name="connsiteX23" fmla="*/ 701963 w 5661891"/>
              <a:gd name="connsiteY23" fmla="*/ 572654 h 711200"/>
              <a:gd name="connsiteX24" fmla="*/ 766618 w 5661891"/>
              <a:gd name="connsiteY24" fmla="*/ 544945 h 711200"/>
              <a:gd name="connsiteX25" fmla="*/ 942109 w 5661891"/>
              <a:gd name="connsiteY25" fmla="*/ 554181 h 711200"/>
              <a:gd name="connsiteX26" fmla="*/ 979054 w 5661891"/>
              <a:gd name="connsiteY26" fmla="*/ 609600 h 711200"/>
              <a:gd name="connsiteX27" fmla="*/ 1043709 w 5661891"/>
              <a:gd name="connsiteY27" fmla="*/ 655781 h 711200"/>
              <a:gd name="connsiteX28" fmla="*/ 1062181 w 5661891"/>
              <a:gd name="connsiteY28" fmla="*/ 683491 h 711200"/>
              <a:gd name="connsiteX29" fmla="*/ 1126836 w 5661891"/>
              <a:gd name="connsiteY29" fmla="*/ 711200 h 711200"/>
              <a:gd name="connsiteX30" fmla="*/ 1366981 w 5661891"/>
              <a:gd name="connsiteY30" fmla="*/ 701963 h 711200"/>
              <a:gd name="connsiteX31" fmla="*/ 1403927 w 5661891"/>
              <a:gd name="connsiteY31" fmla="*/ 692727 h 711200"/>
              <a:gd name="connsiteX32" fmla="*/ 1450109 w 5661891"/>
              <a:gd name="connsiteY32" fmla="*/ 683491 h 711200"/>
              <a:gd name="connsiteX33" fmla="*/ 1477818 w 5661891"/>
              <a:gd name="connsiteY33" fmla="*/ 674254 h 711200"/>
              <a:gd name="connsiteX34" fmla="*/ 1782618 w 5661891"/>
              <a:gd name="connsiteY34" fmla="*/ 655781 h 711200"/>
              <a:gd name="connsiteX35" fmla="*/ 2706254 w 5661891"/>
              <a:gd name="connsiteY35" fmla="*/ 665018 h 711200"/>
              <a:gd name="connsiteX36" fmla="*/ 3057236 w 5661891"/>
              <a:gd name="connsiteY36" fmla="*/ 655781 h 711200"/>
              <a:gd name="connsiteX37" fmla="*/ 3454400 w 5661891"/>
              <a:gd name="connsiteY37" fmla="*/ 637309 h 711200"/>
              <a:gd name="connsiteX38" fmla="*/ 3565236 w 5661891"/>
              <a:gd name="connsiteY38" fmla="*/ 591127 h 711200"/>
              <a:gd name="connsiteX39" fmla="*/ 3602181 w 5661891"/>
              <a:gd name="connsiteY39" fmla="*/ 581891 h 711200"/>
              <a:gd name="connsiteX40" fmla="*/ 3657600 w 5661891"/>
              <a:gd name="connsiteY40" fmla="*/ 563418 h 711200"/>
              <a:gd name="connsiteX41" fmla="*/ 3749963 w 5661891"/>
              <a:gd name="connsiteY41" fmla="*/ 526472 h 711200"/>
              <a:gd name="connsiteX42" fmla="*/ 3823854 w 5661891"/>
              <a:gd name="connsiteY42" fmla="*/ 517236 h 711200"/>
              <a:gd name="connsiteX43" fmla="*/ 4664363 w 5661891"/>
              <a:gd name="connsiteY43" fmla="*/ 526472 h 711200"/>
              <a:gd name="connsiteX44" fmla="*/ 4719781 w 5661891"/>
              <a:gd name="connsiteY44" fmla="*/ 535709 h 711200"/>
              <a:gd name="connsiteX45" fmla="*/ 4802909 w 5661891"/>
              <a:gd name="connsiteY45" fmla="*/ 544945 h 711200"/>
              <a:gd name="connsiteX46" fmla="*/ 5661891 w 5661891"/>
              <a:gd name="connsiteY46" fmla="*/ 535709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661891" h="711200">
                <a:moveTo>
                  <a:pt x="0" y="646545"/>
                </a:moveTo>
                <a:cubicBezTo>
                  <a:pt x="2097" y="643924"/>
                  <a:pt x="49537" y="587356"/>
                  <a:pt x="55418" y="572654"/>
                </a:cubicBezTo>
                <a:cubicBezTo>
                  <a:pt x="69881" y="536496"/>
                  <a:pt x="92363" y="461818"/>
                  <a:pt x="92363" y="461818"/>
                </a:cubicBezTo>
                <a:cubicBezTo>
                  <a:pt x="110409" y="335501"/>
                  <a:pt x="87524" y="447012"/>
                  <a:pt x="120072" y="360218"/>
                </a:cubicBezTo>
                <a:cubicBezTo>
                  <a:pt x="127186" y="341247"/>
                  <a:pt x="134153" y="294658"/>
                  <a:pt x="138545" y="277091"/>
                </a:cubicBezTo>
                <a:cubicBezTo>
                  <a:pt x="143981" y="255346"/>
                  <a:pt x="151120" y="234060"/>
                  <a:pt x="157018" y="212436"/>
                </a:cubicBezTo>
                <a:cubicBezTo>
                  <a:pt x="185456" y="108164"/>
                  <a:pt x="144726" y="252368"/>
                  <a:pt x="175491" y="129309"/>
                </a:cubicBezTo>
                <a:cubicBezTo>
                  <a:pt x="177852" y="119864"/>
                  <a:pt x="179897" y="110053"/>
                  <a:pt x="184727" y="101600"/>
                </a:cubicBezTo>
                <a:cubicBezTo>
                  <a:pt x="192364" y="88234"/>
                  <a:pt x="203488" y="77181"/>
                  <a:pt x="212436" y="64654"/>
                </a:cubicBezTo>
                <a:cubicBezTo>
                  <a:pt x="231051" y="38593"/>
                  <a:pt x="227688" y="32218"/>
                  <a:pt x="258618" y="18472"/>
                </a:cubicBezTo>
                <a:cubicBezTo>
                  <a:pt x="276412" y="10564"/>
                  <a:pt x="314036" y="0"/>
                  <a:pt x="314036" y="0"/>
                </a:cubicBezTo>
                <a:cubicBezTo>
                  <a:pt x="329430" y="3079"/>
                  <a:pt x="346905" y="916"/>
                  <a:pt x="360218" y="9236"/>
                </a:cubicBezTo>
                <a:cubicBezTo>
                  <a:pt x="373272" y="17395"/>
                  <a:pt x="377042" y="35296"/>
                  <a:pt x="387927" y="46181"/>
                </a:cubicBezTo>
                <a:cubicBezTo>
                  <a:pt x="401867" y="60121"/>
                  <a:pt x="419273" y="70145"/>
                  <a:pt x="434109" y="83127"/>
                </a:cubicBezTo>
                <a:cubicBezTo>
                  <a:pt x="462177" y="107687"/>
                  <a:pt x="466385" y="116925"/>
                  <a:pt x="489527" y="147781"/>
                </a:cubicBezTo>
                <a:cubicBezTo>
                  <a:pt x="492606" y="163175"/>
                  <a:pt x="494955" y="178733"/>
                  <a:pt x="498763" y="193963"/>
                </a:cubicBezTo>
                <a:cubicBezTo>
                  <a:pt x="501124" y="203408"/>
                  <a:pt x="505325" y="212311"/>
                  <a:pt x="508000" y="221672"/>
                </a:cubicBezTo>
                <a:cubicBezTo>
                  <a:pt x="511487" y="233878"/>
                  <a:pt x="514157" y="246303"/>
                  <a:pt x="517236" y="258618"/>
                </a:cubicBezTo>
                <a:cubicBezTo>
                  <a:pt x="520315" y="292485"/>
                  <a:pt x="521978" y="326510"/>
                  <a:pt x="526472" y="360218"/>
                </a:cubicBezTo>
                <a:cubicBezTo>
                  <a:pt x="528150" y="372801"/>
                  <a:pt x="534226" y="384556"/>
                  <a:pt x="535709" y="397163"/>
                </a:cubicBezTo>
                <a:cubicBezTo>
                  <a:pt x="545961" y="484307"/>
                  <a:pt x="522632" y="496002"/>
                  <a:pt x="563418" y="544945"/>
                </a:cubicBezTo>
                <a:cubicBezTo>
                  <a:pt x="571780" y="554980"/>
                  <a:pt x="580259" y="565408"/>
                  <a:pt x="591127" y="572654"/>
                </a:cubicBezTo>
                <a:cubicBezTo>
                  <a:pt x="599228" y="578055"/>
                  <a:pt x="609600" y="578812"/>
                  <a:pt x="618836" y="581891"/>
                </a:cubicBezTo>
                <a:cubicBezTo>
                  <a:pt x="646545" y="578812"/>
                  <a:pt x="674463" y="577237"/>
                  <a:pt x="701963" y="572654"/>
                </a:cubicBezTo>
                <a:cubicBezTo>
                  <a:pt x="722350" y="569256"/>
                  <a:pt x="749792" y="553358"/>
                  <a:pt x="766618" y="544945"/>
                </a:cubicBezTo>
                <a:cubicBezTo>
                  <a:pt x="825115" y="548024"/>
                  <a:pt x="886069" y="537125"/>
                  <a:pt x="942109" y="554181"/>
                </a:cubicBezTo>
                <a:cubicBezTo>
                  <a:pt x="963349" y="560645"/>
                  <a:pt x="960581" y="597285"/>
                  <a:pt x="979054" y="609600"/>
                </a:cubicBezTo>
                <a:cubicBezTo>
                  <a:pt x="1019572" y="636611"/>
                  <a:pt x="997882" y="621412"/>
                  <a:pt x="1043709" y="655781"/>
                </a:cubicBezTo>
                <a:cubicBezTo>
                  <a:pt x="1049866" y="665018"/>
                  <a:pt x="1054332" y="675642"/>
                  <a:pt x="1062181" y="683491"/>
                </a:cubicBezTo>
                <a:cubicBezTo>
                  <a:pt x="1083440" y="704750"/>
                  <a:pt x="1098576" y="704134"/>
                  <a:pt x="1126836" y="711200"/>
                </a:cubicBezTo>
                <a:cubicBezTo>
                  <a:pt x="1206884" y="708121"/>
                  <a:pt x="1287051" y="707292"/>
                  <a:pt x="1366981" y="701963"/>
                </a:cubicBezTo>
                <a:cubicBezTo>
                  <a:pt x="1379647" y="701119"/>
                  <a:pt x="1391535" y="695481"/>
                  <a:pt x="1403927" y="692727"/>
                </a:cubicBezTo>
                <a:cubicBezTo>
                  <a:pt x="1419252" y="689322"/>
                  <a:pt x="1434879" y="687299"/>
                  <a:pt x="1450109" y="683491"/>
                </a:cubicBezTo>
                <a:cubicBezTo>
                  <a:pt x="1459554" y="681130"/>
                  <a:pt x="1468116" y="675063"/>
                  <a:pt x="1477818" y="674254"/>
                </a:cubicBezTo>
                <a:cubicBezTo>
                  <a:pt x="1579253" y="665801"/>
                  <a:pt x="1782618" y="655781"/>
                  <a:pt x="1782618" y="655781"/>
                </a:cubicBezTo>
                <a:lnTo>
                  <a:pt x="2706254" y="665018"/>
                </a:lnTo>
                <a:cubicBezTo>
                  <a:pt x="2823289" y="665018"/>
                  <a:pt x="2940255" y="659326"/>
                  <a:pt x="3057236" y="655781"/>
                </a:cubicBezTo>
                <a:cubicBezTo>
                  <a:pt x="3316752" y="647917"/>
                  <a:pt x="3254121" y="650660"/>
                  <a:pt x="3454400" y="637309"/>
                </a:cubicBezTo>
                <a:cubicBezTo>
                  <a:pt x="3632429" y="577965"/>
                  <a:pt x="3383135" y="663967"/>
                  <a:pt x="3565236" y="591127"/>
                </a:cubicBezTo>
                <a:cubicBezTo>
                  <a:pt x="3577022" y="586413"/>
                  <a:pt x="3590022" y="585539"/>
                  <a:pt x="3602181" y="581891"/>
                </a:cubicBezTo>
                <a:cubicBezTo>
                  <a:pt x="3620832" y="576296"/>
                  <a:pt x="3639521" y="570650"/>
                  <a:pt x="3657600" y="563418"/>
                </a:cubicBezTo>
                <a:cubicBezTo>
                  <a:pt x="3688388" y="551103"/>
                  <a:pt x="3717060" y="530585"/>
                  <a:pt x="3749963" y="526472"/>
                </a:cubicBezTo>
                <a:lnTo>
                  <a:pt x="3823854" y="517236"/>
                </a:lnTo>
                <a:lnTo>
                  <a:pt x="4664363" y="526472"/>
                </a:lnTo>
                <a:cubicBezTo>
                  <a:pt x="4683087" y="526858"/>
                  <a:pt x="4701218" y="533234"/>
                  <a:pt x="4719781" y="535709"/>
                </a:cubicBezTo>
                <a:cubicBezTo>
                  <a:pt x="4747416" y="539394"/>
                  <a:pt x="4775200" y="541866"/>
                  <a:pt x="4802909" y="544945"/>
                </a:cubicBezTo>
                <a:lnTo>
                  <a:pt x="5661891" y="5357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987822" y="3684717"/>
            <a:ext cx="5681546" cy="646546"/>
          </a:xfrm>
          <a:custGeom>
            <a:avLst/>
            <a:gdLst>
              <a:gd name="connsiteX0" fmla="*/ 0 w 5681546"/>
              <a:gd name="connsiteY0" fmla="*/ 646546 h 646546"/>
              <a:gd name="connsiteX1" fmla="*/ 83127 w 5681546"/>
              <a:gd name="connsiteY1" fmla="*/ 591127 h 646546"/>
              <a:gd name="connsiteX2" fmla="*/ 138545 w 5681546"/>
              <a:gd name="connsiteY2" fmla="*/ 572655 h 646546"/>
              <a:gd name="connsiteX3" fmla="*/ 332509 w 5681546"/>
              <a:gd name="connsiteY3" fmla="*/ 554182 h 646546"/>
              <a:gd name="connsiteX4" fmla="*/ 646545 w 5681546"/>
              <a:gd name="connsiteY4" fmla="*/ 563418 h 646546"/>
              <a:gd name="connsiteX5" fmla="*/ 692727 w 5681546"/>
              <a:gd name="connsiteY5" fmla="*/ 572655 h 646546"/>
              <a:gd name="connsiteX6" fmla="*/ 757382 w 5681546"/>
              <a:gd name="connsiteY6" fmla="*/ 581891 h 646546"/>
              <a:gd name="connsiteX7" fmla="*/ 812800 w 5681546"/>
              <a:gd name="connsiteY7" fmla="*/ 581891 h 646546"/>
              <a:gd name="connsiteX8" fmla="*/ 822036 w 5681546"/>
              <a:gd name="connsiteY8" fmla="*/ 554182 h 646546"/>
              <a:gd name="connsiteX9" fmla="*/ 858982 w 5681546"/>
              <a:gd name="connsiteY9" fmla="*/ 526473 h 646546"/>
              <a:gd name="connsiteX10" fmla="*/ 877455 w 5681546"/>
              <a:gd name="connsiteY10" fmla="*/ 471055 h 646546"/>
              <a:gd name="connsiteX11" fmla="*/ 886691 w 5681546"/>
              <a:gd name="connsiteY11" fmla="*/ 175491 h 646546"/>
              <a:gd name="connsiteX12" fmla="*/ 895927 w 5681546"/>
              <a:gd name="connsiteY12" fmla="*/ 147782 h 646546"/>
              <a:gd name="connsiteX13" fmla="*/ 923636 w 5681546"/>
              <a:gd name="connsiteY13" fmla="*/ 129309 h 646546"/>
              <a:gd name="connsiteX14" fmla="*/ 1006764 w 5681546"/>
              <a:gd name="connsiteY14" fmla="*/ 83127 h 646546"/>
              <a:gd name="connsiteX15" fmla="*/ 1034473 w 5681546"/>
              <a:gd name="connsiteY15" fmla="*/ 73891 h 646546"/>
              <a:gd name="connsiteX16" fmla="*/ 1062182 w 5681546"/>
              <a:gd name="connsiteY16" fmla="*/ 55418 h 646546"/>
              <a:gd name="connsiteX17" fmla="*/ 1099127 w 5681546"/>
              <a:gd name="connsiteY17" fmla="*/ 46182 h 646546"/>
              <a:gd name="connsiteX18" fmla="*/ 1126836 w 5681546"/>
              <a:gd name="connsiteY18" fmla="*/ 36946 h 646546"/>
              <a:gd name="connsiteX19" fmla="*/ 1163782 w 5681546"/>
              <a:gd name="connsiteY19" fmla="*/ 27709 h 646546"/>
              <a:gd name="connsiteX20" fmla="*/ 1274618 w 5681546"/>
              <a:gd name="connsiteY20" fmla="*/ 0 h 646546"/>
              <a:gd name="connsiteX21" fmla="*/ 1385455 w 5681546"/>
              <a:gd name="connsiteY21" fmla="*/ 9236 h 646546"/>
              <a:gd name="connsiteX22" fmla="*/ 1413164 w 5681546"/>
              <a:gd name="connsiteY22" fmla="*/ 27709 h 646546"/>
              <a:gd name="connsiteX23" fmla="*/ 1440873 w 5681546"/>
              <a:gd name="connsiteY23" fmla="*/ 36946 h 646546"/>
              <a:gd name="connsiteX24" fmla="*/ 1477818 w 5681546"/>
              <a:gd name="connsiteY24" fmla="*/ 73891 h 646546"/>
              <a:gd name="connsiteX25" fmla="*/ 1533236 w 5681546"/>
              <a:gd name="connsiteY25" fmla="*/ 110836 h 646546"/>
              <a:gd name="connsiteX26" fmla="*/ 1616364 w 5681546"/>
              <a:gd name="connsiteY26" fmla="*/ 175491 h 646546"/>
              <a:gd name="connsiteX27" fmla="*/ 1634836 w 5681546"/>
              <a:gd name="connsiteY27" fmla="*/ 203200 h 646546"/>
              <a:gd name="connsiteX28" fmla="*/ 1644073 w 5681546"/>
              <a:gd name="connsiteY28" fmla="*/ 230909 h 646546"/>
              <a:gd name="connsiteX29" fmla="*/ 1671782 w 5681546"/>
              <a:gd name="connsiteY29" fmla="*/ 249382 h 646546"/>
              <a:gd name="connsiteX30" fmla="*/ 1690255 w 5681546"/>
              <a:gd name="connsiteY30" fmla="*/ 277091 h 646546"/>
              <a:gd name="connsiteX31" fmla="*/ 1708727 w 5681546"/>
              <a:gd name="connsiteY31" fmla="*/ 350982 h 646546"/>
              <a:gd name="connsiteX32" fmla="*/ 1727200 w 5681546"/>
              <a:gd name="connsiteY32" fmla="*/ 378691 h 646546"/>
              <a:gd name="connsiteX33" fmla="*/ 1736436 w 5681546"/>
              <a:gd name="connsiteY33" fmla="*/ 406400 h 646546"/>
              <a:gd name="connsiteX34" fmla="*/ 1791855 w 5681546"/>
              <a:gd name="connsiteY34" fmla="*/ 452582 h 646546"/>
              <a:gd name="connsiteX35" fmla="*/ 1819564 w 5681546"/>
              <a:gd name="connsiteY35" fmla="*/ 480291 h 646546"/>
              <a:gd name="connsiteX36" fmla="*/ 1921164 w 5681546"/>
              <a:gd name="connsiteY36" fmla="*/ 498764 h 646546"/>
              <a:gd name="connsiteX37" fmla="*/ 2447636 w 5681546"/>
              <a:gd name="connsiteY37" fmla="*/ 508000 h 646546"/>
              <a:gd name="connsiteX38" fmla="*/ 3029527 w 5681546"/>
              <a:gd name="connsiteY38" fmla="*/ 535709 h 646546"/>
              <a:gd name="connsiteX39" fmla="*/ 3306618 w 5681546"/>
              <a:gd name="connsiteY39" fmla="*/ 544946 h 646546"/>
              <a:gd name="connsiteX40" fmla="*/ 3990109 w 5681546"/>
              <a:gd name="connsiteY40" fmla="*/ 563418 h 646546"/>
              <a:gd name="connsiteX41" fmla="*/ 4045527 w 5681546"/>
              <a:gd name="connsiteY41" fmla="*/ 572655 h 646546"/>
              <a:gd name="connsiteX42" fmla="*/ 4276436 w 5681546"/>
              <a:gd name="connsiteY42" fmla="*/ 581891 h 646546"/>
              <a:gd name="connsiteX43" fmla="*/ 5209309 w 5681546"/>
              <a:gd name="connsiteY43" fmla="*/ 572655 h 646546"/>
              <a:gd name="connsiteX44" fmla="*/ 5597236 w 5681546"/>
              <a:gd name="connsiteY44" fmla="*/ 554182 h 646546"/>
              <a:gd name="connsiteX45" fmla="*/ 5624945 w 5681546"/>
              <a:gd name="connsiteY45" fmla="*/ 563418 h 646546"/>
              <a:gd name="connsiteX46" fmla="*/ 5680364 w 5681546"/>
              <a:gd name="connsiteY46" fmla="*/ 554182 h 646546"/>
              <a:gd name="connsiteX47" fmla="*/ 5661891 w 5681546"/>
              <a:gd name="connsiteY47" fmla="*/ 554182 h 64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681546" h="646546">
                <a:moveTo>
                  <a:pt x="0" y="646546"/>
                </a:moveTo>
                <a:cubicBezTo>
                  <a:pt x="27709" y="628073"/>
                  <a:pt x="51534" y="601658"/>
                  <a:pt x="83127" y="591127"/>
                </a:cubicBezTo>
                <a:cubicBezTo>
                  <a:pt x="101600" y="584970"/>
                  <a:pt x="119123" y="574042"/>
                  <a:pt x="138545" y="572655"/>
                </a:cubicBezTo>
                <a:cubicBezTo>
                  <a:pt x="289570" y="561867"/>
                  <a:pt x="225076" y="569529"/>
                  <a:pt x="332509" y="554182"/>
                </a:cubicBezTo>
                <a:cubicBezTo>
                  <a:pt x="437188" y="557261"/>
                  <a:pt x="541959" y="558055"/>
                  <a:pt x="646545" y="563418"/>
                </a:cubicBezTo>
                <a:cubicBezTo>
                  <a:pt x="662223" y="564222"/>
                  <a:pt x="677242" y="570074"/>
                  <a:pt x="692727" y="572655"/>
                </a:cubicBezTo>
                <a:cubicBezTo>
                  <a:pt x="714201" y="576234"/>
                  <a:pt x="735830" y="578812"/>
                  <a:pt x="757382" y="581891"/>
                </a:cubicBezTo>
                <a:cubicBezTo>
                  <a:pt x="775854" y="588048"/>
                  <a:pt x="794328" y="600363"/>
                  <a:pt x="812800" y="581891"/>
                </a:cubicBezTo>
                <a:cubicBezTo>
                  <a:pt x="819684" y="575007"/>
                  <a:pt x="815803" y="561661"/>
                  <a:pt x="822036" y="554182"/>
                </a:cubicBezTo>
                <a:cubicBezTo>
                  <a:pt x="831891" y="542356"/>
                  <a:pt x="846667" y="535709"/>
                  <a:pt x="858982" y="526473"/>
                </a:cubicBezTo>
                <a:cubicBezTo>
                  <a:pt x="865140" y="508000"/>
                  <a:pt x="876847" y="490517"/>
                  <a:pt x="877455" y="471055"/>
                </a:cubicBezTo>
                <a:cubicBezTo>
                  <a:pt x="880534" y="372534"/>
                  <a:pt x="881068" y="273900"/>
                  <a:pt x="886691" y="175491"/>
                </a:cubicBezTo>
                <a:cubicBezTo>
                  <a:pt x="887246" y="165771"/>
                  <a:pt x="889845" y="155385"/>
                  <a:pt x="895927" y="147782"/>
                </a:cubicBezTo>
                <a:cubicBezTo>
                  <a:pt x="902862" y="139114"/>
                  <a:pt x="915108" y="136416"/>
                  <a:pt x="923636" y="129309"/>
                </a:cubicBezTo>
                <a:cubicBezTo>
                  <a:pt x="978939" y="83223"/>
                  <a:pt x="918344" y="112600"/>
                  <a:pt x="1006764" y="83127"/>
                </a:cubicBezTo>
                <a:lnTo>
                  <a:pt x="1034473" y="73891"/>
                </a:lnTo>
                <a:cubicBezTo>
                  <a:pt x="1043709" y="67733"/>
                  <a:pt x="1051979" y="59791"/>
                  <a:pt x="1062182" y="55418"/>
                </a:cubicBezTo>
                <a:cubicBezTo>
                  <a:pt x="1073850" y="50418"/>
                  <a:pt x="1086921" y="49669"/>
                  <a:pt x="1099127" y="46182"/>
                </a:cubicBezTo>
                <a:cubicBezTo>
                  <a:pt x="1108488" y="43507"/>
                  <a:pt x="1117475" y="39621"/>
                  <a:pt x="1126836" y="36946"/>
                </a:cubicBezTo>
                <a:cubicBezTo>
                  <a:pt x="1139042" y="33459"/>
                  <a:pt x="1151623" y="31357"/>
                  <a:pt x="1163782" y="27709"/>
                </a:cubicBezTo>
                <a:cubicBezTo>
                  <a:pt x="1255259" y="265"/>
                  <a:pt x="1182400" y="15369"/>
                  <a:pt x="1274618" y="0"/>
                </a:cubicBezTo>
                <a:cubicBezTo>
                  <a:pt x="1311564" y="3079"/>
                  <a:pt x="1349101" y="1965"/>
                  <a:pt x="1385455" y="9236"/>
                </a:cubicBezTo>
                <a:cubicBezTo>
                  <a:pt x="1396340" y="11413"/>
                  <a:pt x="1403235" y="22744"/>
                  <a:pt x="1413164" y="27709"/>
                </a:cubicBezTo>
                <a:cubicBezTo>
                  <a:pt x="1421872" y="32063"/>
                  <a:pt x="1431637" y="33867"/>
                  <a:pt x="1440873" y="36946"/>
                </a:cubicBezTo>
                <a:cubicBezTo>
                  <a:pt x="1453188" y="49261"/>
                  <a:pt x="1464218" y="63011"/>
                  <a:pt x="1477818" y="73891"/>
                </a:cubicBezTo>
                <a:cubicBezTo>
                  <a:pt x="1495154" y="87760"/>
                  <a:pt x="1517537" y="95137"/>
                  <a:pt x="1533236" y="110836"/>
                </a:cubicBezTo>
                <a:cubicBezTo>
                  <a:pt x="1595539" y="173139"/>
                  <a:pt x="1563871" y="157994"/>
                  <a:pt x="1616364" y="175491"/>
                </a:cubicBezTo>
                <a:cubicBezTo>
                  <a:pt x="1622521" y="184727"/>
                  <a:pt x="1629872" y="193271"/>
                  <a:pt x="1634836" y="203200"/>
                </a:cubicBezTo>
                <a:cubicBezTo>
                  <a:pt x="1639190" y="211908"/>
                  <a:pt x="1637991" y="223306"/>
                  <a:pt x="1644073" y="230909"/>
                </a:cubicBezTo>
                <a:cubicBezTo>
                  <a:pt x="1651008" y="239577"/>
                  <a:pt x="1662546" y="243224"/>
                  <a:pt x="1671782" y="249382"/>
                </a:cubicBezTo>
                <a:cubicBezTo>
                  <a:pt x="1677940" y="258618"/>
                  <a:pt x="1686357" y="266697"/>
                  <a:pt x="1690255" y="277091"/>
                </a:cubicBezTo>
                <a:cubicBezTo>
                  <a:pt x="1706062" y="319244"/>
                  <a:pt x="1691636" y="316799"/>
                  <a:pt x="1708727" y="350982"/>
                </a:cubicBezTo>
                <a:cubicBezTo>
                  <a:pt x="1713691" y="360911"/>
                  <a:pt x="1721042" y="369455"/>
                  <a:pt x="1727200" y="378691"/>
                </a:cubicBezTo>
                <a:cubicBezTo>
                  <a:pt x="1730279" y="387927"/>
                  <a:pt x="1731036" y="398299"/>
                  <a:pt x="1736436" y="406400"/>
                </a:cubicBezTo>
                <a:cubicBezTo>
                  <a:pt x="1756674" y="436757"/>
                  <a:pt x="1766297" y="431284"/>
                  <a:pt x="1791855" y="452582"/>
                </a:cubicBezTo>
                <a:cubicBezTo>
                  <a:pt x="1801890" y="460944"/>
                  <a:pt x="1807263" y="475898"/>
                  <a:pt x="1819564" y="480291"/>
                </a:cubicBezTo>
                <a:cubicBezTo>
                  <a:pt x="1851981" y="491868"/>
                  <a:pt x="1886776" y="497247"/>
                  <a:pt x="1921164" y="498764"/>
                </a:cubicBezTo>
                <a:cubicBezTo>
                  <a:pt x="2096511" y="506500"/>
                  <a:pt x="2272145" y="504921"/>
                  <a:pt x="2447636" y="508000"/>
                </a:cubicBezTo>
                <a:cubicBezTo>
                  <a:pt x="2688734" y="538136"/>
                  <a:pt x="2503071" y="517128"/>
                  <a:pt x="3029527" y="535709"/>
                </a:cubicBezTo>
                <a:lnTo>
                  <a:pt x="3306618" y="544946"/>
                </a:lnTo>
                <a:cubicBezTo>
                  <a:pt x="3624275" y="573823"/>
                  <a:pt x="3243780" y="541785"/>
                  <a:pt x="3990109" y="563418"/>
                </a:cubicBezTo>
                <a:cubicBezTo>
                  <a:pt x="4008829" y="563961"/>
                  <a:pt x="4026838" y="571449"/>
                  <a:pt x="4045527" y="572655"/>
                </a:cubicBezTo>
                <a:cubicBezTo>
                  <a:pt x="4122398" y="577615"/>
                  <a:pt x="4199466" y="578812"/>
                  <a:pt x="4276436" y="581891"/>
                </a:cubicBezTo>
                <a:lnTo>
                  <a:pt x="5209309" y="572655"/>
                </a:lnTo>
                <a:cubicBezTo>
                  <a:pt x="5566090" y="567558"/>
                  <a:pt x="5456646" y="601044"/>
                  <a:pt x="5597236" y="554182"/>
                </a:cubicBezTo>
                <a:cubicBezTo>
                  <a:pt x="5606472" y="557261"/>
                  <a:pt x="5615209" y="563418"/>
                  <a:pt x="5624945" y="563418"/>
                </a:cubicBezTo>
                <a:cubicBezTo>
                  <a:pt x="5643673" y="563418"/>
                  <a:pt x="5662195" y="558724"/>
                  <a:pt x="5680364" y="554182"/>
                </a:cubicBezTo>
                <a:cubicBezTo>
                  <a:pt x="5686338" y="552689"/>
                  <a:pt x="5668049" y="554182"/>
                  <a:pt x="5661891" y="55418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863722" y="4514939"/>
            <a:ext cx="5929746" cy="748145"/>
          </a:xfrm>
          <a:custGeom>
            <a:avLst/>
            <a:gdLst>
              <a:gd name="connsiteX0" fmla="*/ 0 w 5929746"/>
              <a:gd name="connsiteY0" fmla="*/ 748145 h 748145"/>
              <a:gd name="connsiteX1" fmla="*/ 18473 w 5929746"/>
              <a:gd name="connsiteY1" fmla="*/ 701964 h 748145"/>
              <a:gd name="connsiteX2" fmla="*/ 36946 w 5929746"/>
              <a:gd name="connsiteY2" fmla="*/ 674254 h 748145"/>
              <a:gd name="connsiteX3" fmla="*/ 55418 w 5929746"/>
              <a:gd name="connsiteY3" fmla="*/ 637309 h 748145"/>
              <a:gd name="connsiteX4" fmla="*/ 101600 w 5929746"/>
              <a:gd name="connsiteY4" fmla="*/ 591127 h 748145"/>
              <a:gd name="connsiteX5" fmla="*/ 184727 w 5929746"/>
              <a:gd name="connsiteY5" fmla="*/ 581891 h 748145"/>
              <a:gd name="connsiteX6" fmla="*/ 378691 w 5929746"/>
              <a:gd name="connsiteY6" fmla="*/ 572654 h 748145"/>
              <a:gd name="connsiteX7" fmla="*/ 443346 w 5929746"/>
              <a:gd name="connsiteY7" fmla="*/ 563418 h 748145"/>
              <a:gd name="connsiteX8" fmla="*/ 480291 w 5929746"/>
              <a:gd name="connsiteY8" fmla="*/ 554182 h 748145"/>
              <a:gd name="connsiteX9" fmla="*/ 1099127 w 5929746"/>
              <a:gd name="connsiteY9" fmla="*/ 544945 h 748145"/>
              <a:gd name="connsiteX10" fmla="*/ 1616364 w 5929746"/>
              <a:gd name="connsiteY10" fmla="*/ 563418 h 748145"/>
              <a:gd name="connsiteX11" fmla="*/ 1708727 w 5929746"/>
              <a:gd name="connsiteY11" fmla="*/ 591127 h 748145"/>
              <a:gd name="connsiteX12" fmla="*/ 1764146 w 5929746"/>
              <a:gd name="connsiteY12" fmla="*/ 609600 h 748145"/>
              <a:gd name="connsiteX13" fmla="*/ 1838037 w 5929746"/>
              <a:gd name="connsiteY13" fmla="*/ 637309 h 748145"/>
              <a:gd name="connsiteX14" fmla="*/ 1902691 w 5929746"/>
              <a:gd name="connsiteY14" fmla="*/ 674254 h 748145"/>
              <a:gd name="connsiteX15" fmla="*/ 2733964 w 5929746"/>
              <a:gd name="connsiteY15" fmla="*/ 683491 h 748145"/>
              <a:gd name="connsiteX16" fmla="*/ 3472873 w 5929746"/>
              <a:gd name="connsiteY16" fmla="*/ 692727 h 748145"/>
              <a:gd name="connsiteX17" fmla="*/ 3999346 w 5929746"/>
              <a:gd name="connsiteY17" fmla="*/ 683491 h 748145"/>
              <a:gd name="connsiteX18" fmla="*/ 4045527 w 5929746"/>
              <a:gd name="connsiteY18" fmla="*/ 674254 h 748145"/>
              <a:gd name="connsiteX19" fmla="*/ 4137891 w 5929746"/>
              <a:gd name="connsiteY19" fmla="*/ 665018 h 748145"/>
              <a:gd name="connsiteX20" fmla="*/ 4174837 w 5929746"/>
              <a:gd name="connsiteY20" fmla="*/ 655782 h 748145"/>
              <a:gd name="connsiteX21" fmla="*/ 4202546 w 5929746"/>
              <a:gd name="connsiteY21" fmla="*/ 637309 h 748145"/>
              <a:gd name="connsiteX22" fmla="*/ 4230255 w 5929746"/>
              <a:gd name="connsiteY22" fmla="*/ 628073 h 748145"/>
              <a:gd name="connsiteX23" fmla="*/ 4285673 w 5929746"/>
              <a:gd name="connsiteY23" fmla="*/ 591127 h 748145"/>
              <a:gd name="connsiteX24" fmla="*/ 4313382 w 5929746"/>
              <a:gd name="connsiteY24" fmla="*/ 572654 h 748145"/>
              <a:gd name="connsiteX25" fmla="*/ 4341091 w 5929746"/>
              <a:gd name="connsiteY25" fmla="*/ 563418 h 748145"/>
              <a:gd name="connsiteX26" fmla="*/ 4368800 w 5929746"/>
              <a:gd name="connsiteY26" fmla="*/ 535709 h 748145"/>
              <a:gd name="connsiteX27" fmla="*/ 4433455 w 5929746"/>
              <a:gd name="connsiteY27" fmla="*/ 498764 h 748145"/>
              <a:gd name="connsiteX28" fmla="*/ 4442691 w 5929746"/>
              <a:gd name="connsiteY28" fmla="*/ 350982 h 748145"/>
              <a:gd name="connsiteX29" fmla="*/ 4451927 w 5929746"/>
              <a:gd name="connsiteY29" fmla="*/ 203200 h 748145"/>
              <a:gd name="connsiteX30" fmla="*/ 4470400 w 5929746"/>
              <a:gd name="connsiteY30" fmla="*/ 147782 h 748145"/>
              <a:gd name="connsiteX31" fmla="*/ 4479637 w 5929746"/>
              <a:gd name="connsiteY31" fmla="*/ 120073 h 748145"/>
              <a:gd name="connsiteX32" fmla="*/ 4498109 w 5929746"/>
              <a:gd name="connsiteY32" fmla="*/ 92364 h 748145"/>
              <a:gd name="connsiteX33" fmla="*/ 4507346 w 5929746"/>
              <a:gd name="connsiteY33" fmla="*/ 64654 h 748145"/>
              <a:gd name="connsiteX34" fmla="*/ 4590473 w 5929746"/>
              <a:gd name="connsiteY34" fmla="*/ 36945 h 748145"/>
              <a:gd name="connsiteX35" fmla="*/ 4618182 w 5929746"/>
              <a:gd name="connsiteY35" fmla="*/ 27709 h 748145"/>
              <a:gd name="connsiteX36" fmla="*/ 4701309 w 5929746"/>
              <a:gd name="connsiteY36" fmla="*/ 18473 h 748145"/>
              <a:gd name="connsiteX37" fmla="*/ 4747491 w 5929746"/>
              <a:gd name="connsiteY37" fmla="*/ 9236 h 748145"/>
              <a:gd name="connsiteX38" fmla="*/ 5006109 w 5929746"/>
              <a:gd name="connsiteY38" fmla="*/ 0 h 748145"/>
              <a:gd name="connsiteX39" fmla="*/ 5107709 w 5929746"/>
              <a:gd name="connsiteY39" fmla="*/ 9236 h 748145"/>
              <a:gd name="connsiteX40" fmla="*/ 5283200 w 5929746"/>
              <a:gd name="connsiteY40" fmla="*/ 18473 h 748145"/>
              <a:gd name="connsiteX41" fmla="*/ 5329382 w 5929746"/>
              <a:gd name="connsiteY41" fmla="*/ 27709 h 748145"/>
              <a:gd name="connsiteX42" fmla="*/ 5403273 w 5929746"/>
              <a:gd name="connsiteY42" fmla="*/ 36945 h 748145"/>
              <a:gd name="connsiteX43" fmla="*/ 5458691 w 5929746"/>
              <a:gd name="connsiteY43" fmla="*/ 55418 h 748145"/>
              <a:gd name="connsiteX44" fmla="*/ 5486400 w 5929746"/>
              <a:gd name="connsiteY44" fmla="*/ 64654 h 748145"/>
              <a:gd name="connsiteX45" fmla="*/ 5495637 w 5929746"/>
              <a:gd name="connsiteY45" fmla="*/ 92364 h 748145"/>
              <a:gd name="connsiteX46" fmla="*/ 5504873 w 5929746"/>
              <a:gd name="connsiteY46" fmla="*/ 129309 h 748145"/>
              <a:gd name="connsiteX47" fmla="*/ 5523346 w 5929746"/>
              <a:gd name="connsiteY47" fmla="*/ 157018 h 748145"/>
              <a:gd name="connsiteX48" fmla="*/ 5551055 w 5929746"/>
              <a:gd name="connsiteY48" fmla="*/ 249382 h 748145"/>
              <a:gd name="connsiteX49" fmla="*/ 5560291 w 5929746"/>
              <a:gd name="connsiteY49" fmla="*/ 304800 h 748145"/>
              <a:gd name="connsiteX50" fmla="*/ 5569527 w 5929746"/>
              <a:gd name="connsiteY50" fmla="*/ 341745 h 748145"/>
              <a:gd name="connsiteX51" fmla="*/ 5578764 w 5929746"/>
              <a:gd name="connsiteY51" fmla="*/ 397164 h 748145"/>
              <a:gd name="connsiteX52" fmla="*/ 5597237 w 5929746"/>
              <a:gd name="connsiteY52" fmla="*/ 489527 h 748145"/>
              <a:gd name="connsiteX53" fmla="*/ 5606473 w 5929746"/>
              <a:gd name="connsiteY53" fmla="*/ 544945 h 748145"/>
              <a:gd name="connsiteX54" fmla="*/ 5615709 w 5929746"/>
              <a:gd name="connsiteY54" fmla="*/ 609600 h 748145"/>
              <a:gd name="connsiteX55" fmla="*/ 5652655 w 5929746"/>
              <a:gd name="connsiteY55" fmla="*/ 618836 h 748145"/>
              <a:gd name="connsiteX56" fmla="*/ 5929746 w 5929746"/>
              <a:gd name="connsiteY56" fmla="*/ 618836 h 7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929746" h="748145">
                <a:moveTo>
                  <a:pt x="0" y="748145"/>
                </a:moveTo>
                <a:cubicBezTo>
                  <a:pt x="6158" y="732751"/>
                  <a:pt x="11058" y="716793"/>
                  <a:pt x="18473" y="701964"/>
                </a:cubicBezTo>
                <a:cubicBezTo>
                  <a:pt x="23438" y="692035"/>
                  <a:pt x="31438" y="683892"/>
                  <a:pt x="36946" y="674254"/>
                </a:cubicBezTo>
                <a:cubicBezTo>
                  <a:pt x="43777" y="662300"/>
                  <a:pt x="48587" y="649263"/>
                  <a:pt x="55418" y="637309"/>
                </a:cubicBezTo>
                <a:cubicBezTo>
                  <a:pt x="65680" y="619350"/>
                  <a:pt x="79023" y="596771"/>
                  <a:pt x="101600" y="591127"/>
                </a:cubicBezTo>
                <a:cubicBezTo>
                  <a:pt x="128647" y="584365"/>
                  <a:pt x="156909" y="583746"/>
                  <a:pt x="184727" y="581891"/>
                </a:cubicBezTo>
                <a:cubicBezTo>
                  <a:pt x="249312" y="577585"/>
                  <a:pt x="314036" y="575733"/>
                  <a:pt x="378691" y="572654"/>
                </a:cubicBezTo>
                <a:cubicBezTo>
                  <a:pt x="400243" y="569575"/>
                  <a:pt x="421927" y="567312"/>
                  <a:pt x="443346" y="563418"/>
                </a:cubicBezTo>
                <a:cubicBezTo>
                  <a:pt x="455835" y="561147"/>
                  <a:pt x="467602" y="554539"/>
                  <a:pt x="480291" y="554182"/>
                </a:cubicBezTo>
                <a:cubicBezTo>
                  <a:pt x="686511" y="548373"/>
                  <a:pt x="892848" y="548024"/>
                  <a:pt x="1099127" y="544945"/>
                </a:cubicBezTo>
                <a:cubicBezTo>
                  <a:pt x="1181248" y="546692"/>
                  <a:pt x="1462556" y="539756"/>
                  <a:pt x="1616364" y="563418"/>
                </a:cubicBezTo>
                <a:cubicBezTo>
                  <a:pt x="1642290" y="567407"/>
                  <a:pt x="1687146" y="583933"/>
                  <a:pt x="1708727" y="591127"/>
                </a:cubicBezTo>
                <a:cubicBezTo>
                  <a:pt x="1727200" y="597285"/>
                  <a:pt x="1746730" y="600892"/>
                  <a:pt x="1764146" y="609600"/>
                </a:cubicBezTo>
                <a:cubicBezTo>
                  <a:pt x="1812445" y="633750"/>
                  <a:pt x="1787733" y="624734"/>
                  <a:pt x="1838037" y="637309"/>
                </a:cubicBezTo>
                <a:cubicBezTo>
                  <a:pt x="1862791" y="662063"/>
                  <a:pt x="1864669" y="673445"/>
                  <a:pt x="1902691" y="674254"/>
                </a:cubicBezTo>
                <a:cubicBezTo>
                  <a:pt x="2179736" y="680149"/>
                  <a:pt x="2456875" y="680231"/>
                  <a:pt x="2733964" y="683491"/>
                </a:cubicBezTo>
                <a:lnTo>
                  <a:pt x="3472873" y="692727"/>
                </a:lnTo>
                <a:lnTo>
                  <a:pt x="3999346" y="683491"/>
                </a:lnTo>
                <a:cubicBezTo>
                  <a:pt x="4015036" y="682985"/>
                  <a:pt x="4029966" y="676329"/>
                  <a:pt x="4045527" y="674254"/>
                </a:cubicBezTo>
                <a:cubicBezTo>
                  <a:pt x="4076197" y="670165"/>
                  <a:pt x="4107103" y="668097"/>
                  <a:pt x="4137891" y="665018"/>
                </a:cubicBezTo>
                <a:cubicBezTo>
                  <a:pt x="4150206" y="661939"/>
                  <a:pt x="4163169" y="660782"/>
                  <a:pt x="4174837" y="655782"/>
                </a:cubicBezTo>
                <a:cubicBezTo>
                  <a:pt x="4185040" y="651409"/>
                  <a:pt x="4192617" y="642273"/>
                  <a:pt x="4202546" y="637309"/>
                </a:cubicBezTo>
                <a:cubicBezTo>
                  <a:pt x="4211254" y="632955"/>
                  <a:pt x="4221019" y="631152"/>
                  <a:pt x="4230255" y="628073"/>
                </a:cubicBezTo>
                <a:lnTo>
                  <a:pt x="4285673" y="591127"/>
                </a:lnTo>
                <a:cubicBezTo>
                  <a:pt x="4294909" y="584969"/>
                  <a:pt x="4302851" y="576164"/>
                  <a:pt x="4313382" y="572654"/>
                </a:cubicBezTo>
                <a:lnTo>
                  <a:pt x="4341091" y="563418"/>
                </a:lnTo>
                <a:cubicBezTo>
                  <a:pt x="4350327" y="554182"/>
                  <a:pt x="4358765" y="544071"/>
                  <a:pt x="4368800" y="535709"/>
                </a:cubicBezTo>
                <a:cubicBezTo>
                  <a:pt x="4388385" y="519388"/>
                  <a:pt x="4410866" y="510058"/>
                  <a:pt x="4433455" y="498764"/>
                </a:cubicBezTo>
                <a:cubicBezTo>
                  <a:pt x="4461711" y="413991"/>
                  <a:pt x="4453864" y="462721"/>
                  <a:pt x="4442691" y="350982"/>
                </a:cubicBezTo>
                <a:cubicBezTo>
                  <a:pt x="4445770" y="301721"/>
                  <a:pt x="4445258" y="252104"/>
                  <a:pt x="4451927" y="203200"/>
                </a:cubicBezTo>
                <a:cubicBezTo>
                  <a:pt x="4454558" y="183907"/>
                  <a:pt x="4464242" y="166255"/>
                  <a:pt x="4470400" y="147782"/>
                </a:cubicBezTo>
                <a:cubicBezTo>
                  <a:pt x="4473479" y="138546"/>
                  <a:pt x="4474237" y="128174"/>
                  <a:pt x="4479637" y="120073"/>
                </a:cubicBezTo>
                <a:cubicBezTo>
                  <a:pt x="4485794" y="110837"/>
                  <a:pt x="4493145" y="102293"/>
                  <a:pt x="4498109" y="92364"/>
                </a:cubicBezTo>
                <a:cubicBezTo>
                  <a:pt x="4502463" y="83656"/>
                  <a:pt x="4500461" y="71539"/>
                  <a:pt x="4507346" y="64654"/>
                </a:cubicBezTo>
                <a:cubicBezTo>
                  <a:pt x="4527829" y="44171"/>
                  <a:pt x="4565570" y="43171"/>
                  <a:pt x="4590473" y="36945"/>
                </a:cubicBezTo>
                <a:cubicBezTo>
                  <a:pt x="4599918" y="34584"/>
                  <a:pt x="4608579" y="29310"/>
                  <a:pt x="4618182" y="27709"/>
                </a:cubicBezTo>
                <a:cubicBezTo>
                  <a:pt x="4645682" y="23126"/>
                  <a:pt x="4673710" y="22416"/>
                  <a:pt x="4701309" y="18473"/>
                </a:cubicBezTo>
                <a:cubicBezTo>
                  <a:pt x="4716850" y="16253"/>
                  <a:pt x="4731821" y="10186"/>
                  <a:pt x="4747491" y="9236"/>
                </a:cubicBezTo>
                <a:cubicBezTo>
                  <a:pt x="4833594" y="4018"/>
                  <a:pt x="4919903" y="3079"/>
                  <a:pt x="5006109" y="0"/>
                </a:cubicBezTo>
                <a:cubicBezTo>
                  <a:pt x="5039976" y="3079"/>
                  <a:pt x="5073778" y="6974"/>
                  <a:pt x="5107709" y="9236"/>
                </a:cubicBezTo>
                <a:cubicBezTo>
                  <a:pt x="5166157" y="13133"/>
                  <a:pt x="5224824" y="13608"/>
                  <a:pt x="5283200" y="18473"/>
                </a:cubicBezTo>
                <a:cubicBezTo>
                  <a:pt x="5298845" y="19777"/>
                  <a:pt x="5313866" y="25322"/>
                  <a:pt x="5329382" y="27709"/>
                </a:cubicBezTo>
                <a:cubicBezTo>
                  <a:pt x="5353915" y="31483"/>
                  <a:pt x="5378643" y="33866"/>
                  <a:pt x="5403273" y="36945"/>
                </a:cubicBezTo>
                <a:lnTo>
                  <a:pt x="5458691" y="55418"/>
                </a:lnTo>
                <a:lnTo>
                  <a:pt x="5486400" y="64654"/>
                </a:lnTo>
                <a:cubicBezTo>
                  <a:pt x="5489479" y="73891"/>
                  <a:pt x="5492962" y="83002"/>
                  <a:pt x="5495637" y="92364"/>
                </a:cubicBezTo>
                <a:cubicBezTo>
                  <a:pt x="5499124" y="104570"/>
                  <a:pt x="5499873" y="117641"/>
                  <a:pt x="5504873" y="129309"/>
                </a:cubicBezTo>
                <a:cubicBezTo>
                  <a:pt x="5509246" y="139512"/>
                  <a:pt x="5517188" y="147782"/>
                  <a:pt x="5523346" y="157018"/>
                </a:cubicBezTo>
                <a:cubicBezTo>
                  <a:pt x="5535123" y="192351"/>
                  <a:pt x="5544077" y="214491"/>
                  <a:pt x="5551055" y="249382"/>
                </a:cubicBezTo>
                <a:cubicBezTo>
                  <a:pt x="5554728" y="267746"/>
                  <a:pt x="5556618" y="286436"/>
                  <a:pt x="5560291" y="304800"/>
                </a:cubicBezTo>
                <a:cubicBezTo>
                  <a:pt x="5562780" y="317247"/>
                  <a:pt x="5567037" y="329298"/>
                  <a:pt x="5569527" y="341745"/>
                </a:cubicBezTo>
                <a:cubicBezTo>
                  <a:pt x="5573200" y="360109"/>
                  <a:pt x="5575313" y="378757"/>
                  <a:pt x="5578764" y="397164"/>
                </a:cubicBezTo>
                <a:cubicBezTo>
                  <a:pt x="5584550" y="428024"/>
                  <a:pt x="5592075" y="458557"/>
                  <a:pt x="5597237" y="489527"/>
                </a:cubicBezTo>
                <a:cubicBezTo>
                  <a:pt x="5600316" y="508000"/>
                  <a:pt x="5603625" y="526435"/>
                  <a:pt x="5606473" y="544945"/>
                </a:cubicBezTo>
                <a:cubicBezTo>
                  <a:pt x="5609783" y="566462"/>
                  <a:pt x="5604171" y="591139"/>
                  <a:pt x="5615709" y="609600"/>
                </a:cubicBezTo>
                <a:cubicBezTo>
                  <a:pt x="5622437" y="620365"/>
                  <a:pt x="5639966" y="618463"/>
                  <a:pt x="5652655" y="618836"/>
                </a:cubicBezTo>
                <a:cubicBezTo>
                  <a:pt x="5744979" y="621551"/>
                  <a:pt x="5837382" y="618836"/>
                  <a:pt x="5929746" y="6188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https://encrypted-tbn3.gstatic.com/images?q=tbn:ANd9GcSiTYCkRiOCsyy_9-NrXhDBsLraHdNuIDHM5X0Uo5bfw5JPwk7x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49" y="2433910"/>
            <a:ext cx="1086717" cy="106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encrypted-tbn0.gstatic.com/images?q=tbn:ANd9GcQ9bAhrOE9R0kMxBaLxczgRIqGyLAaRZqyXFqQINDt3LcPOQhpws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94" y="3572706"/>
            <a:ext cx="828933" cy="87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encrypted-tbn2.gstatic.com/images?q=tbn:ANd9GcT9f8n0D5-cx2KiQKgnAknRTtG3rJN3SkAD4Ap3MWvrSQN-sY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94" y="4595138"/>
            <a:ext cx="1002804" cy="103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0999" y="2780634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Mr. Jazz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9003" y="3810000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Mr. Luigi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8137" y="502141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Mr. MTB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8145030">
            <a:off x="2824543" y="5493434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Music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8145030">
            <a:off x="3674659" y="5484199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8145030">
            <a:off x="7472980" y="5445625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3400" y="2171395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User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 rot="18145030">
            <a:off x="4311921" y="5608323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Access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8145030">
            <a:off x="5499018" y="557892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8145030">
            <a:off x="6545772" y="5465902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Calls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226255" y="1926742"/>
            <a:ext cx="5935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B0F0"/>
                </a:solidFill>
              </a:rPr>
              <a:t>Different users have different usage profiles</a:t>
            </a:r>
          </a:p>
        </p:txBody>
      </p:sp>
      <p:sp>
        <p:nvSpPr>
          <p:cNvPr id="26" name="Content Placeholder 4"/>
          <p:cNvSpPr>
            <a:spLocks noGrp="1"/>
          </p:cNvSpPr>
          <p:nvPr>
            <p:ph idx="1"/>
          </p:nvPr>
        </p:nvSpPr>
        <p:spPr>
          <a:xfrm>
            <a:off x="563868" y="2240454"/>
            <a:ext cx="8229600" cy="432511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While designing a product usage profile needs to be assumed to give best user experience. However</a:t>
            </a:r>
          </a:p>
          <a:p>
            <a:pPr lvl="1"/>
            <a:r>
              <a:rPr lang="en-US" dirty="0" smtClean="0"/>
              <a:t>Usage Profile (Application usage) </a:t>
            </a:r>
            <a:r>
              <a:rPr lang="en-US" dirty="0"/>
              <a:t>may be </a:t>
            </a:r>
            <a:r>
              <a:rPr lang="en-US" dirty="0" smtClean="0"/>
              <a:t>User/code </a:t>
            </a:r>
            <a:r>
              <a:rPr lang="en-US" dirty="0"/>
              <a:t>dependent</a:t>
            </a:r>
          </a:p>
          <a:p>
            <a:pPr lvl="2"/>
            <a:r>
              <a:rPr lang="en-US" dirty="0"/>
              <a:t>E.g. MP3, Camera, Video Playback, Call etc.</a:t>
            </a:r>
          </a:p>
          <a:p>
            <a:pPr lvl="1"/>
            <a:r>
              <a:rPr lang="en-US" dirty="0"/>
              <a:t>Usage profile may change </a:t>
            </a:r>
            <a:r>
              <a:rPr lang="en-US" dirty="0" smtClean="0"/>
              <a:t>over-time</a:t>
            </a:r>
          </a:p>
          <a:p>
            <a:pPr lvl="1"/>
            <a:r>
              <a:rPr lang="en-US" dirty="0" smtClean="0"/>
              <a:t>G</a:t>
            </a:r>
            <a:r>
              <a:rPr lang="en-US" dirty="0" smtClean="0"/>
              <a:t>eneric </a:t>
            </a:r>
            <a:r>
              <a:rPr lang="en-US" dirty="0" smtClean="0"/>
              <a:t>product </a:t>
            </a:r>
            <a:r>
              <a:rPr lang="en-US" dirty="0" smtClean="0"/>
              <a:t>assuming </a:t>
            </a:r>
            <a:r>
              <a:rPr lang="en-US" dirty="0" smtClean="0"/>
              <a:t>a certain </a:t>
            </a:r>
            <a:r>
              <a:rPr lang="en-US" dirty="0" smtClean="0"/>
              <a:t>profile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/>
              <a:t>is optimum for the “assumed” profile but </a:t>
            </a:r>
            <a:r>
              <a:rPr lang="en-US" dirty="0" smtClean="0"/>
              <a:t>sub-optimal </a:t>
            </a:r>
            <a:r>
              <a:rPr lang="en-US" dirty="0" smtClean="0"/>
              <a:t>in terms of area or </a:t>
            </a:r>
            <a:r>
              <a:rPr lang="en-US" dirty="0" smtClean="0"/>
              <a:t>performance for other usage profiles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Profiling in real time is </a:t>
            </a:r>
            <a:r>
              <a:rPr lang="en-US" dirty="0" smtClean="0"/>
              <a:t>key</a:t>
            </a:r>
          </a:p>
          <a:p>
            <a:pPr lvl="1"/>
            <a:r>
              <a:rPr lang="en-US" dirty="0" smtClean="0"/>
              <a:t>usage profile may identify critical kernels</a:t>
            </a:r>
          </a:p>
          <a:p>
            <a:pPr lvl="2"/>
            <a:r>
              <a:rPr lang="en-US" dirty="0" smtClean="0"/>
              <a:t>Critical components may be pushed </a:t>
            </a:r>
            <a:r>
              <a:rPr lang="en-US" dirty="0" smtClean="0"/>
              <a:t>to configurable area</a:t>
            </a:r>
          </a:p>
          <a:p>
            <a:pPr lvl="3"/>
            <a:r>
              <a:rPr lang="en-US" dirty="0" smtClean="0"/>
              <a:t>To </a:t>
            </a:r>
            <a:r>
              <a:rPr lang="en-US" dirty="0" smtClean="0"/>
              <a:t>boost </a:t>
            </a:r>
            <a:r>
              <a:rPr lang="en-US" dirty="0" smtClean="0"/>
              <a:t>the performance and reduce energy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9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HW/SW </a:t>
            </a:r>
            <a:r>
              <a:rPr lang="en-US" dirty="0" err="1" smtClean="0"/>
              <a:t>Partitioner</a:t>
            </a:r>
            <a:r>
              <a:rPr lang="en-US" dirty="0" smtClean="0"/>
              <a:t>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Detect critical code regions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Decompile and synthesize them to hardware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Place and Route the Hardware onto on-chip configurable logic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Update binary to communicate with the logic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4438185" y="4724400"/>
            <a:ext cx="3733800" cy="1371600"/>
          </a:xfrm>
          <a:prstGeom prst="cloudCallout">
            <a:avLst>
              <a:gd name="adj1" fmla="val -97895"/>
              <a:gd name="adj2" fmla="val -60284"/>
            </a:avLst>
          </a:prstGeom>
          <a:solidFill>
            <a:srgbClr val="C2FA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Wait ! Did you say on-chip </a:t>
            </a:r>
            <a:r>
              <a:rPr lang="en-US" dirty="0" err="1" smtClean="0">
                <a:solidFill>
                  <a:srgbClr val="002060"/>
                </a:solidFill>
              </a:rPr>
              <a:t>PnR</a:t>
            </a:r>
            <a:r>
              <a:rPr lang="en-US" dirty="0" smtClean="0">
                <a:solidFill>
                  <a:srgbClr val="002060"/>
                </a:solidFill>
              </a:rPr>
              <a:t> ? You got to be kidding ! Right 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620" y="4533037"/>
            <a:ext cx="8153400" cy="166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i="1" dirty="0" smtClean="0">
              <a:solidFill>
                <a:srgbClr val="0070C0"/>
              </a:solidFill>
            </a:endParaRPr>
          </a:p>
          <a:p>
            <a:endParaRPr lang="en-US" i="1" dirty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>
                <a:solidFill>
                  <a:srgbClr val="0070C0"/>
                </a:solidFill>
              </a:rPr>
              <a:t>All of the above with on-chip implementable, very lean algorithms</a:t>
            </a:r>
            <a:endParaRPr lang="en-US" i="1" dirty="0" smtClean="0">
              <a:solidFill>
                <a:srgbClr val="0070C0"/>
              </a:solidFill>
            </a:endParaRPr>
          </a:p>
          <a:p>
            <a:endParaRPr lang="en-US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Binary Level Partitioning and </a:t>
            </a:r>
            <a:r>
              <a:rPr lang="en-US" dirty="0" smtClean="0"/>
              <a:t>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724400" cy="399897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Partitioning at the binary </a:t>
            </a:r>
            <a:r>
              <a:rPr lang="en-US" dirty="0" smtClean="0"/>
              <a:t>level</a:t>
            </a:r>
          </a:p>
          <a:p>
            <a:pPr lvl="1"/>
            <a:r>
              <a:rPr lang="en-US" dirty="0" smtClean="0"/>
              <a:t>offline </a:t>
            </a:r>
            <a:r>
              <a:rPr lang="en-US" dirty="0" smtClean="0"/>
              <a:t>or online</a:t>
            </a:r>
          </a:p>
          <a:p>
            <a:pPr lvl="1"/>
            <a:r>
              <a:rPr lang="en-US" dirty="0" smtClean="0"/>
              <a:t>Steps</a:t>
            </a:r>
          </a:p>
          <a:p>
            <a:pPr marL="1161288" lvl="2" indent="-457200"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dirty="0" smtClean="0"/>
              <a:t>critical code sections, high loop sections</a:t>
            </a:r>
          </a:p>
          <a:p>
            <a:pPr marL="1161288" lvl="2" indent="-457200">
              <a:buFont typeface="+mj-lt"/>
              <a:buAutoNum type="arabicPeriod"/>
            </a:pPr>
            <a:r>
              <a:rPr lang="en-US" dirty="0" smtClean="0"/>
              <a:t>Consider </a:t>
            </a:r>
            <a:r>
              <a:rPr lang="en-US" dirty="0" smtClean="0"/>
              <a:t>assembly code and object code as HW candidates</a:t>
            </a:r>
          </a:p>
          <a:p>
            <a:pPr marL="1161288" lvl="2" indent="-457200">
              <a:buFont typeface="+mj-lt"/>
              <a:buAutoNum type="arabicPeriod"/>
            </a:pPr>
            <a:r>
              <a:rPr lang="en-US" dirty="0" smtClean="0"/>
              <a:t>Push </a:t>
            </a:r>
            <a:r>
              <a:rPr lang="en-US" dirty="0" smtClean="0"/>
              <a:t>these to configurable hardware</a:t>
            </a:r>
          </a:p>
          <a:p>
            <a:r>
              <a:rPr lang="en-US" dirty="0" smtClean="0"/>
              <a:t>Advantage</a:t>
            </a:r>
            <a:endParaRPr lang="en-US" dirty="0" smtClean="0"/>
          </a:p>
          <a:p>
            <a:pPr lvl="1"/>
            <a:r>
              <a:rPr lang="en-US" dirty="0" smtClean="0"/>
              <a:t>Works with any </a:t>
            </a:r>
          </a:p>
          <a:p>
            <a:pPr lvl="2"/>
            <a:r>
              <a:rPr lang="en-US" dirty="0" smtClean="0"/>
              <a:t>software compiler</a:t>
            </a:r>
          </a:p>
          <a:p>
            <a:pPr lvl="2"/>
            <a:r>
              <a:rPr lang="en-US" dirty="0" smtClean="0"/>
              <a:t>High level language</a:t>
            </a:r>
          </a:p>
          <a:p>
            <a:pPr marL="109728" indent="0">
              <a:buNone/>
            </a:pPr>
            <a:endParaRPr lang="en-US" dirty="0" smtClean="0"/>
          </a:p>
          <a:p>
            <a:pPr marL="704088" lvl="2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218" name="Picture 2" descr="http://img.cmpnet.com/planetanalog/features/Altera_medical/fig3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134" y="2819400"/>
            <a:ext cx="3187776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0100" y="5867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The Paper uses Binary Level partitioning </a:t>
            </a:r>
            <a:r>
              <a:rPr lang="en-US" i="1" dirty="0" smtClean="0">
                <a:solidFill>
                  <a:srgbClr val="0070C0"/>
                </a:solidFill>
              </a:rPr>
              <a:t>approach.</a:t>
            </a:r>
            <a:endParaRPr lang="en-US" i="1" dirty="0" smtClean="0">
              <a:solidFill>
                <a:srgbClr val="0070C0"/>
              </a:solidFill>
            </a:endParaRPr>
          </a:p>
          <a:p>
            <a:r>
              <a:rPr lang="en-US" i="1" dirty="0" smtClean="0">
                <a:solidFill>
                  <a:srgbClr val="0070C0"/>
                </a:solidFill>
              </a:rPr>
              <a:t>Critical Loops identified and implemented in the Configurable logic</a:t>
            </a:r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4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Binary Level Partitioning instead of higher level optimizations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Partitioning</a:t>
            </a:r>
          </a:p>
          <a:p>
            <a:pPr lvl="1"/>
            <a:r>
              <a:rPr lang="en-US" dirty="0" smtClean="0"/>
              <a:t>Needs </a:t>
            </a:r>
            <a:r>
              <a:rPr lang="en-US" dirty="0"/>
              <a:t>to run on a small on-chip partitioning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 Needs to be lean</a:t>
            </a:r>
            <a:r>
              <a:rPr lang="en-US" dirty="0"/>
              <a:t> </a:t>
            </a:r>
            <a:r>
              <a:rPr lang="en-US" dirty="0" smtClean="0"/>
              <a:t>to be able to perform Place and Route etc. on-chip</a:t>
            </a:r>
          </a:p>
          <a:p>
            <a:pPr lvl="1"/>
            <a:r>
              <a:rPr lang="en-US" dirty="0" smtClean="0"/>
              <a:t>Higher Level Partitioning Methodologies may be good for offline analysis, but very difficult to implement due to the compute constrain.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pPr/>
              <a:t>15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HW/SW Partitioning of Software Binary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smtClean="0"/>
              <a:t>EEL5935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39070" y="15240"/>
            <a:ext cx="762000" cy="365760"/>
          </a:xfrm>
        </p:spPr>
        <p:txBody>
          <a:bodyPr/>
          <a:lstStyle/>
          <a:p>
            <a:fld id="{220064B8-5F36-42E6-A43D-AB5BD63DDDFC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19" y="2362200"/>
            <a:ext cx="6622251" cy="3199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6324600"/>
            <a:ext cx="71529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/>
              <a:t>Acknowledgement: Figure taken from G. </a:t>
            </a:r>
            <a:r>
              <a:rPr lang="en-US" sz="1050" i="1" dirty="0" err="1" smtClean="0"/>
              <a:t>Stitt</a:t>
            </a:r>
            <a:r>
              <a:rPr lang="en-US" sz="1050" i="1" dirty="0" smtClean="0"/>
              <a:t>, F. </a:t>
            </a:r>
            <a:r>
              <a:rPr lang="en-US" sz="1050" i="1" dirty="0" err="1" smtClean="0"/>
              <a:t>Vahid</a:t>
            </a:r>
            <a:r>
              <a:rPr lang="en-US" sz="1050" i="1" dirty="0" smtClean="0"/>
              <a:t> HW/SW Partitioning of Software Binaries ICCAD Nov 2002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376416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lipartoday.com/_thumbs/022/Industry/architects_cartoons_195219_tnb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0"/>
            <a:ext cx="1790700" cy="124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 (Top)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smtClean="0"/>
              <a:t>EEL5935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62850" y="0"/>
            <a:ext cx="762000" cy="365760"/>
          </a:xfrm>
        </p:spPr>
        <p:txBody>
          <a:bodyPr/>
          <a:lstStyle/>
          <a:p>
            <a:fld id="{220064B8-5F36-42E6-A43D-AB5BD63DDDFC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82" y="2286000"/>
            <a:ext cx="3162300" cy="3276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800600" y="2438400"/>
            <a:ext cx="2819400" cy="1143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657600" y="2438400"/>
            <a:ext cx="1143000" cy="0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" y="2410691"/>
            <a:ext cx="3048000" cy="92333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Microprocessor and Memory for normal Software application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336144" y="3733800"/>
            <a:ext cx="1283855" cy="14478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8" idx="2"/>
          </p:cNvCxnSpPr>
          <p:nvPr/>
        </p:nvCxnSpPr>
        <p:spPr>
          <a:xfrm>
            <a:off x="6978072" y="5181600"/>
            <a:ext cx="184728" cy="533400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6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10200" y="5714999"/>
            <a:ext cx="3219450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On chip configurable module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800600" y="3752272"/>
            <a:ext cx="1143000" cy="142932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038600" y="4466937"/>
            <a:ext cx="762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19727" y="3970635"/>
            <a:ext cx="3066473" cy="1200329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1. Detects Most Frequently Executed Software region</a:t>
            </a:r>
            <a:br>
              <a:rPr lang="en-US" dirty="0" smtClean="0"/>
            </a:br>
            <a:r>
              <a:rPr lang="en-US" dirty="0" smtClean="0"/>
              <a:t>2. Re-implements (1) in the configurable logic </a:t>
            </a:r>
            <a:endParaRPr lang="en-US" dirty="0"/>
          </a:p>
        </p:txBody>
      </p:sp>
      <p:sp>
        <p:nvSpPr>
          <p:cNvPr id="7168" name="TextBox 7167"/>
          <p:cNvSpPr txBox="1"/>
          <p:nvPr/>
        </p:nvSpPr>
        <p:spPr>
          <a:xfrm>
            <a:off x="381000" y="571499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Architecture Based on </a:t>
            </a:r>
            <a:r>
              <a:rPr lang="en-US" dirty="0" err="1" smtClean="0"/>
              <a:t>Triscend</a:t>
            </a:r>
            <a:r>
              <a:rPr lang="en-US" dirty="0" smtClean="0"/>
              <a:t> A7 (60MHz)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4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21" grpId="0" animBg="1"/>
      <p:bldP spid="25" grpId="0" animBg="1"/>
      <p:bldP spid="32" grpId="0" animBg="1"/>
      <p:bldP spid="71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 (Sub Blocks)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dirty="0" smtClean="0"/>
              <a:t>EEL5935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42776" y="0"/>
            <a:ext cx="762000" cy="365760"/>
          </a:xfrm>
        </p:spPr>
        <p:txBody>
          <a:bodyPr/>
          <a:lstStyle/>
          <a:p>
            <a:fld id="{220064B8-5F36-42E6-A43D-AB5BD63DDDFC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52194"/>
            <a:ext cx="4724400" cy="20057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7799" y="3597137"/>
            <a:ext cx="542637" cy="457956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5529118" y="3006011"/>
            <a:ext cx="402937" cy="5911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8800" y="2348027"/>
            <a:ext cx="2484976" cy="523220"/>
          </a:xfrm>
          <a:prstGeom prst="rect">
            <a:avLst/>
          </a:prstGeom>
          <a:solidFill>
            <a:srgbClr val="B9CDF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Direct Memory Access</a:t>
            </a:r>
          </a:p>
          <a:p>
            <a:r>
              <a:rPr lang="en-US" sz="1400" dirty="0" smtClean="0"/>
              <a:t> Controller to access memory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808438" y="3870427"/>
            <a:ext cx="5164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1" dirty="0" smtClean="0">
                <a:solidFill>
                  <a:srgbClr val="0070C0"/>
                </a:solidFill>
              </a:rPr>
              <a:t>Input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64354" y="3186158"/>
            <a:ext cx="6046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1" dirty="0" smtClean="0">
                <a:solidFill>
                  <a:srgbClr val="0070C0"/>
                </a:solidFill>
              </a:rPr>
              <a:t>Output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53200" y="3590963"/>
            <a:ext cx="638195" cy="23515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9" name="L-Shape 18"/>
          <p:cNvSpPr/>
          <p:nvPr/>
        </p:nvSpPr>
        <p:spPr>
          <a:xfrm>
            <a:off x="2895600" y="3661793"/>
            <a:ext cx="1752600" cy="1295400"/>
          </a:xfrm>
          <a:prstGeom prst="corner">
            <a:avLst>
              <a:gd name="adj1" fmla="val 42870"/>
              <a:gd name="adj2" fmla="val 57843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24164" y="3615270"/>
            <a:ext cx="1447800" cy="1015663"/>
          </a:xfrm>
          <a:prstGeom prst="rect">
            <a:avLst/>
          </a:prstGeom>
          <a:solidFill>
            <a:srgbClr val="C2FAC9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Decompiles and synthesized selected binary regions for HW implementation</a:t>
            </a:r>
          </a:p>
        </p:txBody>
      </p:sp>
      <p:cxnSp>
        <p:nvCxnSpPr>
          <p:cNvPr id="22" name="Straight Arrow Connector 21"/>
          <p:cNvCxnSpPr>
            <a:stCxn id="19" idx="2"/>
            <a:endCxn id="20" idx="3"/>
          </p:cNvCxnSpPr>
          <p:nvPr/>
        </p:nvCxnSpPr>
        <p:spPr>
          <a:xfrm flipH="1" flipV="1">
            <a:off x="1971964" y="4123102"/>
            <a:ext cx="923636" cy="186391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01918" y="3702389"/>
            <a:ext cx="846282" cy="457956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95600" y="2040250"/>
            <a:ext cx="1981200" cy="646331"/>
          </a:xfrm>
          <a:prstGeom prst="rect">
            <a:avLst/>
          </a:prstGeom>
          <a:solidFill>
            <a:srgbClr val="FFEAA7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Detects Most Frequently executed application-software loops</a:t>
            </a:r>
            <a:endParaRPr lang="en-US" sz="1200" dirty="0"/>
          </a:p>
        </p:txBody>
      </p:sp>
      <p:cxnSp>
        <p:nvCxnSpPr>
          <p:cNvPr id="34" name="Straight Arrow Connector 33"/>
          <p:cNvCxnSpPr>
            <a:stCxn id="26" idx="0"/>
            <a:endCxn id="27" idx="2"/>
          </p:cNvCxnSpPr>
          <p:nvPr/>
        </p:nvCxnSpPr>
        <p:spPr>
          <a:xfrm flipH="1" flipV="1">
            <a:off x="3886200" y="2686581"/>
            <a:ext cx="338859" cy="1015808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543800" y="3558331"/>
            <a:ext cx="1447800" cy="523220"/>
          </a:xfrm>
          <a:prstGeom prst="rect">
            <a:avLst/>
          </a:prstGeom>
          <a:solidFill>
            <a:srgbClr val="B9CDF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32-bit </a:t>
            </a:r>
            <a:r>
              <a:rPr lang="en-US" sz="1400" dirty="0" err="1" smtClean="0"/>
              <a:t>i</a:t>
            </a:r>
            <a:r>
              <a:rPr lang="en-US" sz="1400" dirty="0" smtClean="0"/>
              <a:t>/p – o/p register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381000" y="5257800"/>
            <a:ext cx="830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Partitioning Co-Processor Overhead:</a:t>
            </a:r>
          </a:p>
          <a:p>
            <a:pPr marL="400050" indent="-400050">
              <a:buAutoNum type="romanLcPeriod"/>
            </a:pPr>
            <a:r>
              <a:rPr lang="en-US" dirty="0" smtClean="0">
                <a:sym typeface="Wingdings" pitchFamily="2" charset="2"/>
              </a:rPr>
              <a:t>Not much : Very Lean compared to Main Processor </a:t>
            </a:r>
          </a:p>
          <a:p>
            <a:pPr marL="400050" indent="-400050">
              <a:buAutoNum type="romanLcPeriod"/>
            </a:pPr>
            <a:r>
              <a:rPr lang="en-US" dirty="0" smtClean="0">
                <a:sym typeface="Wingdings" pitchFamily="2" charset="2"/>
              </a:rPr>
              <a:t>Platform with multiple Main Processors may share single Partitioning co-processor, reducing the overhead further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6" grpId="0"/>
      <p:bldP spid="17" grpId="0"/>
      <p:bldP spid="18" grpId="0" animBg="1"/>
      <p:bldP spid="19" grpId="0" animBg="1"/>
      <p:bldP spid="20" grpId="0" animBg="1"/>
      <p:bldP spid="26" grpId="0" animBg="1"/>
      <p:bldP spid="27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Simplified Configurable Logic Fabric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Simplified Fabric to just support inner loop implementation designed</a:t>
            </a:r>
          </a:p>
          <a:p>
            <a:r>
              <a:rPr lang="en-US" i="1" dirty="0" smtClean="0"/>
              <a:t>Mapping, placing and routing a design to a general configurable logic fabric is time consuming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Software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baseline="-25000" dirty="0" smtClean="0"/>
              <a:t>Definition</a:t>
            </a:r>
            <a:r>
              <a:rPr lang="en-US" sz="3200" baseline="-25000" dirty="0"/>
              <a:t>: Given an application, </a:t>
            </a:r>
            <a:r>
              <a:rPr lang="en-US" sz="3200" baseline="-25000" dirty="0" err="1"/>
              <a:t>hw</a:t>
            </a:r>
            <a:r>
              <a:rPr lang="en-US" sz="3200" baseline="-25000" dirty="0"/>
              <a:t>/</a:t>
            </a:r>
            <a:r>
              <a:rPr lang="en-US" sz="3200" baseline="-25000" dirty="0" err="1"/>
              <a:t>sw</a:t>
            </a:r>
            <a:r>
              <a:rPr lang="en-US" sz="3200" baseline="-25000" dirty="0"/>
              <a:t> partitioning maps each region of the application onto </a:t>
            </a:r>
            <a:endParaRPr lang="en-US" sz="3200" baseline="-25000" dirty="0" smtClean="0"/>
          </a:p>
          <a:p>
            <a:pPr lvl="1"/>
            <a:r>
              <a:rPr lang="en-US" sz="2800" baseline="-25000" dirty="0" smtClean="0"/>
              <a:t>either a hardware </a:t>
            </a:r>
            <a:r>
              <a:rPr lang="en-US" sz="2800" baseline="-25000" dirty="0"/>
              <a:t>(custom circuits) </a:t>
            </a:r>
            <a:endParaRPr lang="en-US" sz="2800" baseline="-25000" dirty="0" smtClean="0"/>
          </a:p>
          <a:p>
            <a:pPr lvl="1"/>
            <a:r>
              <a:rPr lang="en-US" sz="2800" baseline="-25000" dirty="0" smtClean="0"/>
              <a:t>or a software </a:t>
            </a:r>
            <a:r>
              <a:rPr lang="en-US" sz="2800" baseline="-25000" dirty="0"/>
              <a:t>(microprocessors</a:t>
            </a:r>
            <a:r>
              <a:rPr lang="en-US" sz="2800" baseline="-25000" dirty="0" smtClean="0"/>
              <a:t>), </a:t>
            </a:r>
          </a:p>
          <a:p>
            <a:pPr lvl="1"/>
            <a:r>
              <a:rPr lang="en-US" sz="2800" baseline="-25000" dirty="0" smtClean="0"/>
              <a:t>but not both</a:t>
            </a:r>
          </a:p>
          <a:p>
            <a:r>
              <a:rPr lang="en-US" sz="3200" baseline="-25000" dirty="0"/>
              <a:t>A</a:t>
            </a:r>
            <a:r>
              <a:rPr lang="en-US" sz="3200" i="1" baseline="-25000" dirty="0"/>
              <a:t> partition</a:t>
            </a:r>
            <a:r>
              <a:rPr lang="en-US" sz="3200" baseline="-25000" dirty="0"/>
              <a:t> is a mapping of each region to either </a:t>
            </a:r>
            <a:r>
              <a:rPr lang="en-US" sz="3200" baseline="-25000" dirty="0" smtClean="0"/>
              <a:t>HW or SW</a:t>
            </a:r>
            <a:endParaRPr lang="en-US" sz="3200" baseline="-25000" dirty="0"/>
          </a:p>
          <a:p>
            <a:r>
              <a:rPr lang="en-US" sz="3200" baseline="-25000" dirty="0" smtClean="0"/>
              <a:t>Mapping is </a:t>
            </a:r>
            <a:r>
              <a:rPr lang="en-US" sz="3200" baseline="-25000" dirty="0" smtClean="0"/>
              <a:t>done to meet </a:t>
            </a:r>
            <a:r>
              <a:rPr lang="en-US" sz="3200" baseline="-25000" dirty="0" smtClean="0"/>
              <a:t>certain Design </a:t>
            </a:r>
            <a:r>
              <a:rPr lang="en-US" sz="3200" baseline="-25000" dirty="0" smtClean="0"/>
              <a:t>Goals with Constraints</a:t>
            </a:r>
            <a:endParaRPr lang="en-US" sz="3200" baseline="-25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91400" y="0"/>
            <a:ext cx="1011936" cy="365760"/>
          </a:xfrm>
        </p:spPr>
        <p:txBody>
          <a:bodyPr/>
          <a:lstStyle/>
          <a:p>
            <a:fld id="{220064B8-5F36-42E6-A43D-AB5BD63DDDFC}" type="slidenum">
              <a:rPr lang="en-US" smtClean="0"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50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Limitations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No sequential Logic support in the Configurable logic (in the platform chosen)</a:t>
            </a:r>
          </a:p>
          <a:p>
            <a:pPr lvl="1"/>
            <a:r>
              <a:rPr lang="en-US" dirty="0" smtClean="0"/>
              <a:t>Constraint:</a:t>
            </a:r>
          </a:p>
          <a:p>
            <a:pPr lvl="2"/>
            <a:r>
              <a:rPr lang="en-US" dirty="0" smtClean="0"/>
              <a:t>Loops to be implemented must have single cycle implementable body</a:t>
            </a:r>
          </a:p>
          <a:p>
            <a:r>
              <a:rPr lang="en-US" dirty="0" smtClean="0"/>
              <a:t>Number of loop iterations must be determined before the loop executes, in order to specify the DMA block size request.</a:t>
            </a:r>
          </a:p>
          <a:p>
            <a:pPr lvl="1"/>
            <a:r>
              <a:rPr lang="en-US" dirty="0" smtClean="0"/>
              <a:t>Number of iterations may be determined :</a:t>
            </a:r>
          </a:p>
          <a:p>
            <a:pPr lvl="2"/>
            <a:r>
              <a:rPr lang="en-US" dirty="0" smtClean="0"/>
              <a:t>Statically in case of constant bounds</a:t>
            </a:r>
          </a:p>
          <a:p>
            <a:pPr lvl="2"/>
            <a:r>
              <a:rPr lang="en-US" dirty="0" smtClean="0"/>
              <a:t>Dynamically </a:t>
            </a:r>
            <a:r>
              <a:rPr lang="en-US" dirty="0" smtClean="0">
                <a:sym typeface="Wingdings" pitchFamily="2" charset="2"/>
              </a:rPr>
              <a:t> requires extra instructions to configure the size of the DMA block request  before HW execution starts</a:t>
            </a:r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United </a:t>
            </a:r>
            <a:r>
              <a:rPr lang="en-US" sz="1400" dirty="0"/>
              <a:t>States Patent </a:t>
            </a:r>
            <a:r>
              <a:rPr lang="en-US" sz="1400" dirty="0" smtClean="0"/>
              <a:t>5,440,245 : Galbraith </a:t>
            </a:r>
            <a:r>
              <a:rPr lang="en-US" sz="1400" dirty="0"/>
              <a:t>, et al. August 8, </a:t>
            </a:r>
            <a:r>
              <a:rPr lang="en-US" sz="1400" dirty="0" smtClean="0"/>
              <a:t>1995</a:t>
            </a:r>
            <a:r>
              <a:rPr lang="en-US" sz="1400" b="1" dirty="0" smtClean="0"/>
              <a:t> </a:t>
            </a:r>
            <a:r>
              <a:rPr lang="en-US" sz="1400" dirty="0" smtClean="0"/>
              <a:t>Logic </a:t>
            </a:r>
            <a:r>
              <a:rPr lang="en-US" sz="1400" dirty="0"/>
              <a:t>module with configurable combinational and sequential </a:t>
            </a:r>
            <a:r>
              <a:rPr lang="en-US" sz="1400" dirty="0" smtClean="0"/>
              <a:t>blocks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3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CLF Architecture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smtClean="0"/>
              <a:t>EEL5935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06558" y="0"/>
            <a:ext cx="762000" cy="365760"/>
          </a:xfrm>
        </p:spPr>
        <p:txBody>
          <a:bodyPr/>
          <a:lstStyle/>
          <a:p>
            <a:fld id="{220064B8-5F36-42E6-A43D-AB5BD63DDDFC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71800"/>
            <a:ext cx="2743200" cy="1873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256319"/>
            <a:ext cx="1981200" cy="2220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432249"/>
            <a:ext cx="1981200" cy="185990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209800" y="1905000"/>
            <a:ext cx="381000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7" idx="2"/>
          </p:cNvCxnSpPr>
          <p:nvPr/>
        </p:nvCxnSpPr>
        <p:spPr>
          <a:xfrm flipV="1">
            <a:off x="2514600" y="3292151"/>
            <a:ext cx="4191000" cy="702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63164" y="1905000"/>
            <a:ext cx="10760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Either side connect-ability</a:t>
            </a:r>
            <a:endParaRPr 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7010400" y="3038235"/>
            <a:ext cx="1371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(only at bottom)</a:t>
            </a:r>
            <a:endParaRPr lang="en-US" sz="105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895600" y="4178283"/>
            <a:ext cx="3352800" cy="78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67000" y="4419600"/>
            <a:ext cx="35814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05482" y="4918502"/>
            <a:ext cx="10760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4 channel:</a:t>
            </a:r>
          </a:p>
          <a:p>
            <a:r>
              <a:rPr lang="en-US" sz="1050" dirty="0" smtClean="0"/>
              <a:t>Given Channel to Given Channel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73377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Flow : Loop Profiler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smtClean="0"/>
              <a:t>EEL5935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26802" y="0"/>
            <a:ext cx="762000" cy="365760"/>
          </a:xfrm>
        </p:spPr>
        <p:txBody>
          <a:bodyPr/>
          <a:lstStyle/>
          <a:p>
            <a:fld id="{220064B8-5F36-42E6-A43D-AB5BD63DDDFC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981200"/>
            <a:ext cx="2168678" cy="4191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81800" y="2362200"/>
            <a:ext cx="931939" cy="7620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609600" y="2057400"/>
            <a:ext cx="3848100" cy="4038600"/>
          </a:xfrm>
          <a:prstGeom prst="wedgeRectCallout">
            <a:avLst>
              <a:gd name="adj1" fmla="val 109369"/>
              <a:gd name="adj2" fmla="val -36383"/>
            </a:avLst>
          </a:prstGeom>
          <a:solidFill>
            <a:srgbClr val="C2FA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Detects </a:t>
            </a:r>
            <a:r>
              <a:rPr lang="en-US" dirty="0" smtClean="0">
                <a:solidFill>
                  <a:schemeClr val="tx1"/>
                </a:solidFill>
              </a:rPr>
              <a:t>critical SW regions that </a:t>
            </a:r>
            <a:r>
              <a:rPr lang="en-US" dirty="0" smtClean="0">
                <a:solidFill>
                  <a:schemeClr val="tx1"/>
                </a:solidFill>
              </a:rPr>
              <a:t>should be implemented in HW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Is Non intrusive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Monitors instruction </a:t>
            </a:r>
            <a:r>
              <a:rPr lang="en-US" dirty="0" smtClean="0">
                <a:solidFill>
                  <a:schemeClr val="tx1"/>
                </a:solidFill>
              </a:rPr>
              <a:t>addresses on the memory bus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Increments branch frequency in the cache for a given backward branch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Small cache with a dozen entries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Need to save area and power</a:t>
            </a: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324600"/>
            <a:ext cx="7543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Reference: Ann Gordon-Ross et. </a:t>
            </a:r>
            <a:r>
              <a:rPr lang="en-US" sz="1050" i="1" dirty="0"/>
              <a:t>a</a:t>
            </a:r>
            <a:r>
              <a:rPr lang="en-US" sz="1050" i="1" dirty="0" smtClean="0"/>
              <a:t>l  </a:t>
            </a:r>
            <a:r>
              <a:rPr lang="en-US" sz="1050" dirty="0" smtClean="0"/>
              <a:t>Frequent </a:t>
            </a:r>
            <a:r>
              <a:rPr lang="en-US" sz="1050" dirty="0"/>
              <a:t>Loop Detection Using </a:t>
            </a:r>
            <a:r>
              <a:rPr lang="en-US" sz="1050" dirty="0" smtClean="0"/>
              <a:t>Efficient Nonintrusive </a:t>
            </a:r>
            <a:r>
              <a:rPr lang="en-US" sz="1050" dirty="0"/>
              <a:t>On-Chip </a:t>
            </a:r>
            <a:r>
              <a:rPr lang="en-US" sz="1050" dirty="0" smtClean="0"/>
              <a:t>Hardware </a:t>
            </a:r>
          </a:p>
          <a:p>
            <a:r>
              <a:rPr lang="en-US" sz="1050" dirty="0"/>
              <a:t> </a:t>
            </a:r>
            <a:r>
              <a:rPr lang="en-US" sz="1050" dirty="0" smtClean="0"/>
              <a:t>                    </a:t>
            </a:r>
            <a:r>
              <a:rPr lang="en-US" sz="1050" dirty="0"/>
              <a:t>IEEE TRANSACTIONS ON COMPUTERS, VOL. 54, NO. 10, OCTOBER 2005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285720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Decompilation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5715000" cy="384657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Converts Software loops into higher level abstraction more suitable for synthesis</a:t>
            </a:r>
          </a:p>
          <a:p>
            <a:pPr lvl="1"/>
            <a:r>
              <a:rPr lang="en-US" dirty="0" smtClean="0"/>
              <a:t>Step 1 : Converts each assembly instruction to register transfer</a:t>
            </a:r>
          </a:p>
          <a:p>
            <a:pPr lvl="1"/>
            <a:r>
              <a:rPr lang="en-US" dirty="0" smtClean="0"/>
              <a:t>Step 2: Using Register Transfers Builds:</a:t>
            </a:r>
          </a:p>
          <a:p>
            <a:pPr lvl="3"/>
            <a:r>
              <a:rPr lang="en-US" dirty="0" smtClean="0"/>
              <a:t>CFG (Control Flow Graph) for software region</a:t>
            </a:r>
          </a:p>
          <a:p>
            <a:pPr lvl="3"/>
            <a:r>
              <a:rPr lang="en-US" dirty="0" smtClean="0"/>
              <a:t>DFG(Data Flow Graph) by parsing the Register transfers</a:t>
            </a:r>
          </a:p>
          <a:p>
            <a:pPr lvl="1"/>
            <a:r>
              <a:rPr lang="en-US" dirty="0" smtClean="0"/>
              <a:t>Step 3: Applies compiler optimizations to remove overhead due to assembly code and instruction set</a:t>
            </a:r>
          </a:p>
          <a:p>
            <a:pPr marL="978408" lvl="3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752600"/>
            <a:ext cx="2168678" cy="4191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29400" y="2971800"/>
            <a:ext cx="931939" cy="4572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5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DMA Configuration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6019800" cy="415137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Function: Maps the memory access of the decompiled loop onto the DMA Architecture</a:t>
            </a:r>
          </a:p>
          <a:p>
            <a:pPr lvl="1"/>
            <a:r>
              <a:rPr lang="en-US" dirty="0" smtClean="0"/>
              <a:t>Involves detection of</a:t>
            </a:r>
          </a:p>
          <a:p>
            <a:pPr lvl="2"/>
            <a:r>
              <a:rPr lang="en-US" dirty="0" smtClean="0"/>
              <a:t>Reads/ writes</a:t>
            </a:r>
          </a:p>
          <a:p>
            <a:pPr lvl="2"/>
            <a:r>
              <a:rPr lang="en-US" dirty="0" smtClean="0"/>
              <a:t>Increment and decrement address updates</a:t>
            </a:r>
          </a:p>
          <a:p>
            <a:pPr lvl="2"/>
            <a:r>
              <a:rPr lang="en-US" dirty="0" smtClean="0"/>
              <a:t>Single and block request modes</a:t>
            </a:r>
          </a:p>
          <a:p>
            <a:r>
              <a:rPr lang="en-US" dirty="0" smtClean="0"/>
              <a:t>Remove following from Decompiled loop</a:t>
            </a:r>
          </a:p>
          <a:p>
            <a:pPr lvl="1"/>
            <a:r>
              <a:rPr lang="en-US" dirty="0" smtClean="0"/>
              <a:t>Loop counters and exit conditions</a:t>
            </a:r>
            <a:endParaRPr lang="en-US" dirty="0"/>
          </a:p>
          <a:p>
            <a:pPr lvl="1"/>
            <a:r>
              <a:rPr lang="en-US" dirty="0" smtClean="0"/>
              <a:t>Address calculations: As only sequential locations accessed</a:t>
            </a:r>
          </a:p>
          <a:p>
            <a:r>
              <a:rPr lang="en-US" dirty="0" smtClean="0"/>
              <a:t>DMA functioning:</a:t>
            </a:r>
          </a:p>
          <a:p>
            <a:pPr lvl="1"/>
            <a:r>
              <a:rPr lang="en-US" dirty="0" smtClean="0"/>
              <a:t>DMA transfers data needed before the loop starts</a:t>
            </a:r>
          </a:p>
          <a:p>
            <a:pPr lvl="1"/>
            <a:r>
              <a:rPr lang="en-US" dirty="0" smtClean="0"/>
              <a:t>After HW initialization, HW starts a block request that fetches 1 memory location per cycle in case of a read or write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345" y="1773044"/>
            <a:ext cx="2168678" cy="4191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52515" y="3445727"/>
            <a:ext cx="931939" cy="4572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Transfer Synthesis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49424"/>
            <a:ext cx="5867400" cy="39989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Converts each o/p bit into Boolean expression</a:t>
            </a:r>
          </a:p>
          <a:p>
            <a:pPr lvl="1"/>
            <a:r>
              <a:rPr lang="en-US" dirty="0" smtClean="0"/>
              <a:t>By traversing the dataflow graphs of the software region</a:t>
            </a:r>
          </a:p>
          <a:p>
            <a:r>
              <a:rPr lang="en-US" dirty="0" smtClean="0"/>
              <a:t>Limitation:</a:t>
            </a:r>
          </a:p>
          <a:p>
            <a:pPr lvl="1"/>
            <a:r>
              <a:rPr lang="en-US" dirty="0" smtClean="0"/>
              <a:t>Single cycle executable loop-bodies only</a:t>
            </a:r>
          </a:p>
          <a:p>
            <a:pPr lvl="1"/>
            <a:r>
              <a:rPr lang="en-US" dirty="0" smtClean="0"/>
              <a:t>Multi cycle would need behavioral synthesis to schedule loop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981200"/>
            <a:ext cx="2168678" cy="4191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61685" y="4267200"/>
            <a:ext cx="236462" cy="2286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Synthesis </a:t>
            </a:r>
            <a:r>
              <a:rPr lang="en-US" dirty="0" smtClean="0">
                <a:sym typeface="Wingdings" pitchFamily="2" charset="2"/>
              </a:rPr>
              <a:t> Tech Mapping  P&amp;R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6051395" cy="407587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Converts Boolean equations into a </a:t>
            </a:r>
            <a:r>
              <a:rPr lang="en-US" dirty="0" err="1" smtClean="0"/>
              <a:t>netlist</a:t>
            </a:r>
            <a:endParaRPr lang="en-US" dirty="0" smtClean="0"/>
          </a:p>
          <a:p>
            <a:r>
              <a:rPr lang="en-US" dirty="0" smtClean="0"/>
              <a:t>Boolean equations transformed into DAG (directed acyclic Graph) of the Boolean Logic network</a:t>
            </a:r>
          </a:p>
          <a:p>
            <a:pPr lvl="1"/>
            <a:r>
              <a:rPr lang="en-US" dirty="0" smtClean="0"/>
              <a:t>Internal Nodes of DAG correspond to simple logic gates (AND/OR/INV, XOR)</a:t>
            </a:r>
          </a:p>
          <a:p>
            <a:r>
              <a:rPr lang="en-US" dirty="0" smtClean="0"/>
              <a:t>Logic minimization</a:t>
            </a:r>
          </a:p>
          <a:p>
            <a:pPr lvl="1"/>
            <a:r>
              <a:rPr lang="en-US" dirty="0" smtClean="0"/>
              <a:t>Light weight suited for on-chip execution</a:t>
            </a:r>
          </a:p>
          <a:p>
            <a:pPr lvl="2"/>
            <a:r>
              <a:rPr lang="en-US" dirty="0" smtClean="0"/>
              <a:t>Applied at each node starting with the input nodes, while traversing through the network</a:t>
            </a:r>
          </a:p>
          <a:p>
            <a:pPr lvl="2"/>
            <a:r>
              <a:rPr lang="en-US" dirty="0" smtClean="0"/>
              <a:t>Uses single expand phase to achieve good optimization</a:t>
            </a:r>
          </a:p>
          <a:p>
            <a:r>
              <a:rPr lang="en-US" dirty="0" smtClean="0"/>
              <a:t>Tech Mapping</a:t>
            </a:r>
          </a:p>
          <a:p>
            <a:pPr lvl="1"/>
            <a:r>
              <a:rPr lang="en-US" dirty="0" smtClean="0"/>
              <a:t>Traverses DAG starting from output nodes</a:t>
            </a:r>
          </a:p>
          <a:p>
            <a:pPr lvl="2"/>
            <a:r>
              <a:rPr lang="en-US" dirty="0" smtClean="0"/>
              <a:t>Combines nodes that may create 3 </a:t>
            </a:r>
            <a:r>
              <a:rPr lang="en-US" dirty="0" err="1" smtClean="0"/>
              <a:t>i</a:t>
            </a:r>
            <a:r>
              <a:rPr lang="en-US" dirty="0" smtClean="0"/>
              <a:t>/p 1 o/p LUT</a:t>
            </a:r>
          </a:p>
          <a:p>
            <a:pPr lvl="2"/>
            <a:r>
              <a:rPr lang="en-US" dirty="0" smtClean="0"/>
              <a:t>Further combine nodes (where possible ) to form 3 </a:t>
            </a:r>
            <a:r>
              <a:rPr lang="en-US" dirty="0" err="1" smtClean="0"/>
              <a:t>i</a:t>
            </a:r>
            <a:r>
              <a:rPr lang="en-US" dirty="0" smtClean="0"/>
              <a:t>/p 2 o/p LUTs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595" y="2133600"/>
            <a:ext cx="2168678" cy="4191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74456" y="4343400"/>
            <a:ext cx="1018478" cy="11430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LUT Placement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6019800" cy="346557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Step 1: Determine relative placement of LUTs to one another</a:t>
            </a:r>
          </a:p>
          <a:p>
            <a:pPr lvl="1"/>
            <a:r>
              <a:rPr lang="en-US" dirty="0" smtClean="0"/>
              <a:t>by determining the critical path, and placing it on a horizontal row</a:t>
            </a:r>
          </a:p>
          <a:p>
            <a:r>
              <a:rPr lang="en-US" dirty="0" smtClean="0"/>
              <a:t>Step 2 : For remaining non-placed nodes place as per dependency (</a:t>
            </a:r>
            <a:r>
              <a:rPr lang="en-US" dirty="0" err="1" smtClean="0"/>
              <a:t>i</a:t>
            </a:r>
            <a:r>
              <a:rPr lang="en-US" dirty="0" smtClean="0"/>
              <a:t>/p or o/p) w.r.t. placed</a:t>
            </a:r>
          </a:p>
          <a:p>
            <a:pPr lvl="1"/>
            <a:r>
              <a:rPr lang="en-US" dirty="0" smtClean="0"/>
              <a:t>Place  above for inputs to Placed nodes</a:t>
            </a:r>
          </a:p>
          <a:p>
            <a:pPr lvl="1"/>
            <a:r>
              <a:rPr lang="en-US" dirty="0" smtClean="0"/>
              <a:t>Place below for outputs from Placed nodes</a:t>
            </a:r>
          </a:p>
          <a:p>
            <a:r>
              <a:rPr lang="en-US" dirty="0" smtClean="0"/>
              <a:t>Step 3: Place in the Configurable Logic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724722"/>
            <a:ext cx="2168678" cy="4191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29400" y="4800600"/>
            <a:ext cx="931939" cy="3048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49424"/>
            <a:ext cx="5181600" cy="361797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Simple Greedy algorithm</a:t>
            </a:r>
          </a:p>
          <a:p>
            <a:pPr lvl="1"/>
            <a:r>
              <a:rPr lang="en-US" dirty="0" smtClean="0"/>
              <a:t>Routes wires in most direct fashion</a:t>
            </a:r>
          </a:p>
          <a:p>
            <a:pPr lvl="2"/>
            <a:r>
              <a:rPr lang="en-US" dirty="0" smtClean="0"/>
              <a:t>Route the wires between input nodes and LUTs</a:t>
            </a:r>
          </a:p>
          <a:p>
            <a:pPr lvl="2"/>
            <a:r>
              <a:rPr lang="en-US" dirty="0" smtClean="0"/>
              <a:t>Route wires from LUTs to outputs</a:t>
            </a:r>
          </a:p>
          <a:p>
            <a:pPr lvl="2"/>
            <a:r>
              <a:rPr lang="en-US" dirty="0" smtClean="0"/>
              <a:t>Route wires connecting LUTs together</a:t>
            </a:r>
          </a:p>
          <a:p>
            <a:r>
              <a:rPr lang="en-US" dirty="0" smtClean="0"/>
              <a:t>Routing decisions at Switch Matrices for within </a:t>
            </a:r>
            <a:r>
              <a:rPr lang="en-US" dirty="0" err="1" smtClean="0"/>
              <a:t>conifugrable</a:t>
            </a:r>
            <a:r>
              <a:rPr lang="en-US" dirty="0" smtClean="0"/>
              <a:t> logic fabric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709854"/>
            <a:ext cx="2168678" cy="4191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77000" y="4785732"/>
            <a:ext cx="931939" cy="3048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0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Bitfile</a:t>
            </a:r>
            <a:r>
              <a:rPr lang="en-US" dirty="0" smtClean="0"/>
              <a:t>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5257800" cy="3998976"/>
          </a:xfrm>
        </p:spPr>
        <p:txBody>
          <a:bodyPr/>
          <a:lstStyle/>
          <a:p>
            <a:r>
              <a:rPr lang="en-US" dirty="0" smtClean="0"/>
              <a:t>Combines </a:t>
            </a:r>
          </a:p>
          <a:p>
            <a:pPr lvl="1"/>
            <a:r>
              <a:rPr lang="en-US" dirty="0" smtClean="0"/>
              <a:t>the Placed and routed hardware description with the DMA configuration information into a single bit file</a:t>
            </a:r>
          </a:p>
          <a:p>
            <a:r>
              <a:rPr lang="en-US" dirty="0" err="1" smtClean="0"/>
              <a:t>Bitfile</a:t>
            </a:r>
            <a:r>
              <a:rPr lang="en-US" dirty="0" smtClean="0"/>
              <a:t> can be used to initialize the configurable logic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56" y="1741449"/>
            <a:ext cx="2168678" cy="4191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18249" y="5192751"/>
            <a:ext cx="931939" cy="3048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156072"/>
            <a:ext cx="5775003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Design Constraints </a:t>
            </a:r>
            <a:br>
              <a:rPr lang="en-US" dirty="0" smtClean="0"/>
            </a:br>
            <a:r>
              <a:rPr lang="en-US" dirty="0" smtClean="0"/>
              <a:t>&amp; Goals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93713" y="0"/>
            <a:ext cx="762000" cy="365760"/>
          </a:xfrm>
        </p:spPr>
        <p:txBody>
          <a:bodyPr/>
          <a:lstStyle/>
          <a:p>
            <a:fld id="{220064B8-5F36-42E6-A43D-AB5BD63DDDFC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 descr="http://www.totalprosports.com/wp-content/uploads/2010/04/Av8f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0185">
            <a:off x="281613" y="1684928"/>
            <a:ext cx="1824068" cy="108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021">
            <a:off x="6893146" y="1961271"/>
            <a:ext cx="1963060" cy="12910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79513">
            <a:off x="6447216" y="3161315"/>
            <a:ext cx="172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Space 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dirty="0" smtClean="0">
                <a:latin typeface="Comic Sans MS" pitchFamily="66" charset="0"/>
              </a:rPr>
              <a:t>Area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172476">
            <a:off x="1232981" y="2786845"/>
            <a:ext cx="82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Power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28" name="Picture 4" descr="http://www.englishexercises.org/makeagame/my_documents/my_pictures/2011/mar/D29_heavy_box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14400"/>
            <a:ext cx="1411125" cy="15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cwbenefits.com/files/cost_responsibility-resized-600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123" y="4177720"/>
            <a:ext cx="1335694" cy="177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encrypted-tbn1.gstatic.com/images?q=tbn:ANd9GcSyvs6YBltjohp-d_ozn_g-lHC-FVYOLmElGZ2vQTOuwE4Th8iYy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551" y="1219200"/>
            <a:ext cx="2104296" cy="138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elie.im/blog/wp-content/uploads/2011/03/dt-improved-performance-1.jpe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8472">
            <a:off x="1085204" y="4210368"/>
            <a:ext cx="1589762" cy="105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saleshq.monster.com/nfs/saleshq/attachment_images/0004/6996/Performance_crop380w.jpg?1244483058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84" y="4310427"/>
            <a:ext cx="2040910" cy="13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 rot="950929">
            <a:off x="4285385" y="2422150"/>
            <a:ext cx="170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Performance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9397" y="5835134"/>
            <a:ext cx="107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Yield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023438">
            <a:off x="915355" y="5468465"/>
            <a:ext cx="129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Schedule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9147027">
            <a:off x="7046526" y="5529167"/>
            <a:ext cx="107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Cost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90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7" grpId="0"/>
      <p:bldP spid="18" grpId="0"/>
      <p:bldP spid="19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Bitfile</a:t>
            </a:r>
            <a:r>
              <a:rPr lang="en-US" dirty="0" smtClean="0"/>
              <a:t> modification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5943600" cy="377037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Update </a:t>
            </a:r>
            <a:r>
              <a:rPr lang="en-US" dirty="0" smtClean="0"/>
              <a:t>software binaries to utilize </a:t>
            </a:r>
            <a:r>
              <a:rPr lang="en-US" dirty="0" smtClean="0"/>
              <a:t>HW</a:t>
            </a:r>
            <a:r>
              <a:rPr lang="en-US" dirty="0" smtClean="0"/>
              <a:t> </a:t>
            </a:r>
            <a:r>
              <a:rPr lang="en-US" dirty="0" smtClean="0"/>
              <a:t>for loops</a:t>
            </a:r>
          </a:p>
          <a:p>
            <a:r>
              <a:rPr lang="en-US" dirty="0" smtClean="0"/>
              <a:t>Replace </a:t>
            </a:r>
            <a:r>
              <a:rPr lang="en-US" dirty="0" smtClean="0"/>
              <a:t>original software instruction for loop to a jump to HW initializing code</a:t>
            </a:r>
          </a:p>
          <a:p>
            <a:pPr lvl="1"/>
            <a:r>
              <a:rPr lang="en-US" dirty="0" smtClean="0"/>
              <a:t>Initializing code sends HW enable signal through Memory mapped register</a:t>
            </a:r>
          </a:p>
          <a:p>
            <a:pPr lvl="1"/>
            <a:r>
              <a:rPr lang="en-US" dirty="0" smtClean="0"/>
              <a:t>Code followed up with microprocessor power down trigger</a:t>
            </a:r>
          </a:p>
          <a:p>
            <a:pPr lvl="1"/>
            <a:r>
              <a:rPr lang="en-US" dirty="0" smtClean="0"/>
              <a:t>Upon finishing HW asserts completion signal causing a software interrupt</a:t>
            </a:r>
          </a:p>
          <a:p>
            <a:pPr lvl="2"/>
            <a:r>
              <a:rPr lang="en-US" dirty="0" smtClean="0"/>
              <a:t>Software interrupt wakes the microprocessor</a:t>
            </a:r>
          </a:p>
          <a:p>
            <a:pPr lvl="1"/>
            <a:r>
              <a:rPr lang="en-US" dirty="0" smtClean="0"/>
              <a:t>Jump instruction at the end of the hardware initialization code to the end of the original software loop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88" y="1745166"/>
            <a:ext cx="2168678" cy="4191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78427" y="4817326"/>
            <a:ext cx="931939" cy="120247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Tool : Performance and Area overhead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smtClean="0"/>
              <a:t>EEL5935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96200" y="0"/>
            <a:ext cx="762000" cy="365760"/>
          </a:xfrm>
        </p:spPr>
        <p:txBody>
          <a:bodyPr/>
          <a:lstStyle/>
          <a:p>
            <a:fld id="{220064B8-5F36-42E6-A43D-AB5BD63DDDFC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400795"/>
            <a:ext cx="4584700" cy="2552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743200"/>
            <a:ext cx="228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Typical tools for De-compilation, synthesis, and Place and Route need huge LSF machines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Designed tool very light weight and geared towards partitioning co-processor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56809" y="5043055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 Size</a:t>
            </a:r>
            <a:r>
              <a:rPr lang="en-US" dirty="0" smtClean="0"/>
              <a:t>: Memory required for the tool execution</a:t>
            </a:r>
          </a:p>
          <a:p>
            <a:r>
              <a:rPr lang="en-US" b="1" dirty="0" smtClean="0"/>
              <a:t>Time</a:t>
            </a:r>
            <a:r>
              <a:rPr lang="en-US" dirty="0" smtClean="0"/>
              <a:t> : Execution time of each tool considering 60MHz clock and 1.5 cycle/Instruction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2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86" y="1600200"/>
            <a:ext cx="4348813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86" y="3903315"/>
            <a:ext cx="4380564" cy="1988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0959" y="2133600"/>
            <a:ext cx="37035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Definitions:</a:t>
            </a:r>
          </a:p>
          <a:p>
            <a:r>
              <a:rPr lang="en-US" sz="1400" u="sng" dirty="0" smtClean="0"/>
              <a:t>Loop Time </a:t>
            </a:r>
            <a:r>
              <a:rPr lang="en-US" sz="1400" u="sng" dirty="0" err="1" smtClean="0"/>
              <a:t>Perc</a:t>
            </a:r>
            <a:r>
              <a:rPr lang="en-US" sz="1400" dirty="0" smtClean="0"/>
              <a:t>: Percentage of total software time, spent in the implemented loops</a:t>
            </a:r>
          </a:p>
          <a:p>
            <a:endParaRPr lang="en-US" sz="1400" dirty="0" smtClean="0"/>
          </a:p>
          <a:p>
            <a:r>
              <a:rPr lang="en-US" sz="1400" u="sng" dirty="0" smtClean="0"/>
              <a:t>Loop Size </a:t>
            </a:r>
            <a:r>
              <a:rPr lang="en-US" sz="1400" u="sng" dirty="0" err="1" smtClean="0"/>
              <a:t>Perc</a:t>
            </a:r>
            <a:r>
              <a:rPr lang="en-US" sz="1400" dirty="0" smtClean="0"/>
              <a:t>: Percentage of the total instructions that the loop required</a:t>
            </a:r>
          </a:p>
          <a:p>
            <a:endParaRPr lang="en-US" sz="1400" dirty="0"/>
          </a:p>
          <a:p>
            <a:r>
              <a:rPr lang="en-US" sz="1400" u="sng" dirty="0" smtClean="0"/>
              <a:t>Ideal Speedup</a:t>
            </a:r>
            <a:r>
              <a:rPr lang="en-US" sz="1400" dirty="0" smtClean="0"/>
              <a:t>:  Speedup assuming HW implemented loops are executing in Zero time.</a:t>
            </a:r>
          </a:p>
          <a:p>
            <a:endParaRPr lang="en-US" sz="1400" dirty="0"/>
          </a:p>
          <a:p>
            <a:r>
              <a:rPr lang="en-US" sz="1400" u="sng" dirty="0" err="1" smtClean="0"/>
              <a:t>Sw</a:t>
            </a:r>
            <a:r>
              <a:rPr lang="en-US" sz="1400" u="sng" dirty="0" smtClean="0"/>
              <a:t> Loop Time</a:t>
            </a:r>
            <a:r>
              <a:rPr lang="en-US" sz="1400" dirty="0" smtClean="0"/>
              <a:t>: Time required by the loop if completely in software</a:t>
            </a:r>
          </a:p>
          <a:p>
            <a:endParaRPr lang="en-US" sz="1400" dirty="0" smtClean="0"/>
          </a:p>
          <a:p>
            <a:r>
              <a:rPr lang="en-US" sz="1400" u="sng" dirty="0" smtClean="0"/>
              <a:t>HW Loop Time</a:t>
            </a:r>
            <a:r>
              <a:rPr lang="en-US" sz="1400" dirty="0" smtClean="0"/>
              <a:t>: Time when loop implemented in HW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472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HW/SW Partitioning offers advantages over traditional approach:</a:t>
            </a:r>
          </a:p>
          <a:p>
            <a:pPr lvl="1"/>
            <a:r>
              <a:rPr lang="en-US" dirty="0" smtClean="0"/>
              <a:t>Transparent i.e</a:t>
            </a:r>
            <a:r>
              <a:rPr lang="en-US" dirty="0" smtClean="0"/>
              <a:t>. </a:t>
            </a:r>
            <a:r>
              <a:rPr lang="en-US" dirty="0" smtClean="0"/>
              <a:t>Benefits of partitioning even with regular software flows</a:t>
            </a:r>
          </a:p>
          <a:p>
            <a:pPr lvl="1"/>
            <a:r>
              <a:rPr lang="en-US" dirty="0" smtClean="0"/>
              <a:t>Can adapt as per actual usage profile</a:t>
            </a:r>
          </a:p>
          <a:p>
            <a:pPr lvl="1"/>
            <a:r>
              <a:rPr lang="en-US" dirty="0" err="1" smtClean="0"/>
              <a:t>Upto</a:t>
            </a:r>
            <a:r>
              <a:rPr lang="en-US" dirty="0" smtClean="0"/>
              <a:t> </a:t>
            </a:r>
            <a:r>
              <a:rPr lang="en-US" dirty="0" smtClean="0"/>
              <a:t>2.6 average speedup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2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Areas of Improvement of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Power required by the partitioning module and the HW running specified as 10-20% of total power</a:t>
            </a:r>
          </a:p>
          <a:p>
            <a:pPr lvl="1"/>
            <a:r>
              <a:rPr lang="en-US" sz="2000" dirty="0" smtClean="0"/>
              <a:t>Power data for individual modules not presented</a:t>
            </a:r>
          </a:p>
          <a:p>
            <a:r>
              <a:rPr lang="en-US" sz="2400" dirty="0" smtClean="0"/>
              <a:t>Realistic loops have sequential logic and may not be always single cycle</a:t>
            </a:r>
          </a:p>
          <a:p>
            <a:pPr lvl="1"/>
            <a:r>
              <a:rPr lang="en-US" sz="2000" dirty="0" smtClean="0"/>
              <a:t>Extend implementation on sequential logic  compatible CLF</a:t>
            </a:r>
          </a:p>
          <a:p>
            <a:pPr lvl="1"/>
            <a:r>
              <a:rPr lang="en-US" sz="2000" dirty="0" smtClean="0"/>
              <a:t>Extend to include </a:t>
            </a:r>
            <a:r>
              <a:rPr lang="en-US" sz="2000" dirty="0" err="1" smtClean="0"/>
              <a:t>mutli</a:t>
            </a:r>
            <a:r>
              <a:rPr lang="en-US" sz="2000" dirty="0" smtClean="0"/>
              <a:t> cycle loops</a:t>
            </a:r>
          </a:p>
          <a:p>
            <a:r>
              <a:rPr lang="en-US" sz="2400" dirty="0" smtClean="0"/>
              <a:t>Applications seem too biased especially “</a:t>
            </a:r>
            <a:r>
              <a:rPr lang="en-US" sz="2400" dirty="0" err="1" smtClean="0"/>
              <a:t>url</a:t>
            </a:r>
            <a:r>
              <a:rPr lang="en-US" sz="2400" dirty="0" smtClean="0"/>
              <a:t>”, with 80% loop time with just 0.1% loop area overhead</a:t>
            </a:r>
          </a:p>
          <a:p>
            <a:r>
              <a:rPr lang="en-US" sz="2400" dirty="0" smtClean="0"/>
              <a:t>Place and  Route, synthesis would have been difficult to do on single partitioning chip:</a:t>
            </a:r>
          </a:p>
          <a:p>
            <a:pPr lvl="1"/>
            <a:r>
              <a:rPr lang="en-US" sz="2200" dirty="0" smtClean="0"/>
              <a:t>Today as on 2013 it should be possible to interface the modules with the cloud computing. I would rather have a complex algorithm run to get best suited partition profile, on a cloud network than to try small tricks with the lean co-processors</a:t>
            </a:r>
          </a:p>
          <a:p>
            <a:pPr lvl="2"/>
            <a:r>
              <a:rPr lang="en-US" sz="2000" dirty="0" smtClean="0"/>
              <a:t>This would be application dependent</a:t>
            </a:r>
          </a:p>
          <a:p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81200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A Study of the Speedups and Competitiveness of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FPGA Soft </a:t>
            </a:r>
            <a:r>
              <a:rPr lang="en-US" sz="2800" b="1" dirty="0"/>
              <a:t>Processor Cores using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Dynamic Hardware/Software Partitioning</a:t>
            </a:r>
            <a:endParaRPr lang="en-US" sz="2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7467600" cy="17526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Roman </a:t>
            </a:r>
            <a:r>
              <a:rPr lang="en-US" sz="1600" dirty="0" err="1"/>
              <a:t>Lysecky</a:t>
            </a:r>
            <a:r>
              <a:rPr lang="en-US" sz="1600" dirty="0"/>
              <a:t>, Frank </a:t>
            </a:r>
            <a:r>
              <a:rPr lang="en-US" sz="1600" dirty="0" err="1" smtClean="0"/>
              <a:t>Vahid</a:t>
            </a:r>
            <a:r>
              <a:rPr lang="en-US" sz="1600" dirty="0" smtClean="0"/>
              <a:t>, </a:t>
            </a:r>
          </a:p>
          <a:p>
            <a:r>
              <a:rPr lang="en-US" sz="1600" dirty="0" smtClean="0"/>
              <a:t>University of California, Riverside</a:t>
            </a:r>
          </a:p>
          <a:p>
            <a:r>
              <a:rPr lang="en-US" sz="1600" dirty="0"/>
              <a:t>Design, Automation and Test in Europe Conference and Exhibition (DATE’05</a:t>
            </a:r>
            <a:r>
              <a:rPr lang="en-US" sz="1600" dirty="0" smtClean="0"/>
              <a:t>)</a:t>
            </a:r>
            <a:endParaRPr lang="it-IT" sz="1600" dirty="0" smtClean="0"/>
          </a:p>
        </p:txBody>
      </p:sp>
    </p:spTree>
    <p:extLst>
      <p:ext uri="{BB962C8B-B14F-4D97-AF65-F5344CB8AC3E}">
        <p14:creationId xmlns:p14="http://schemas.microsoft.com/office/powerpoint/2010/main" val="31179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Hard-Processor</a:t>
            </a:r>
          </a:p>
          <a:p>
            <a:pPr lvl="1"/>
            <a:r>
              <a:rPr lang="en-US" dirty="0" smtClean="0"/>
              <a:t>Pros: Performance</a:t>
            </a:r>
          </a:p>
          <a:p>
            <a:pPr lvl="1"/>
            <a:r>
              <a:rPr lang="en-US" dirty="0" smtClean="0"/>
              <a:t>Cons: Flexibility</a:t>
            </a:r>
          </a:p>
          <a:p>
            <a:r>
              <a:rPr lang="en-US" dirty="0" smtClean="0"/>
              <a:t>Soft-processors</a:t>
            </a:r>
          </a:p>
          <a:p>
            <a:pPr lvl="1"/>
            <a:r>
              <a:rPr lang="en-US" dirty="0" smtClean="0"/>
              <a:t>Pros: Flexibility</a:t>
            </a:r>
          </a:p>
          <a:p>
            <a:pPr lvl="1"/>
            <a:r>
              <a:rPr lang="en-US" dirty="0" smtClean="0"/>
              <a:t>Cons: Degraded Performance and Energy </a:t>
            </a:r>
            <a:r>
              <a:rPr lang="en-US" dirty="0" smtClean="0"/>
              <a:t>Consumption</a:t>
            </a:r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pPr/>
              <a:t>36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8000" y="55626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F0"/>
                </a:solidFill>
              </a:rPr>
              <a:t>Can we leverage benefits of both using Warp Processing ?</a:t>
            </a:r>
            <a:endParaRPr lang="en-US" sz="20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4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5112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Warp </a:t>
            </a:r>
            <a:r>
              <a:rPr lang="en-US" dirty="0"/>
              <a:t>Processing : </a:t>
            </a:r>
            <a:r>
              <a:rPr lang="en-US" dirty="0" smtClean="0"/>
              <a:t>Technique for</a:t>
            </a:r>
          </a:p>
          <a:p>
            <a:pPr lvl="1"/>
            <a:r>
              <a:rPr lang="en-US" dirty="0" smtClean="0"/>
              <a:t> optimizing a software application </a:t>
            </a:r>
          </a:p>
          <a:p>
            <a:pPr lvl="2"/>
            <a:r>
              <a:rPr lang="en-US" dirty="0" smtClean="0"/>
              <a:t>by dynamically and transparently re-implementing “critical software kernels” as custom circuits in on-chip configurable </a:t>
            </a:r>
            <a:r>
              <a:rPr lang="en-US" dirty="0" smtClean="0"/>
              <a:t>logic</a:t>
            </a:r>
          </a:p>
          <a:p>
            <a:pPr lvl="2"/>
            <a:endParaRPr lang="en-US" dirty="0"/>
          </a:p>
          <a:p>
            <a:r>
              <a:rPr lang="en-US" dirty="0" smtClean="0"/>
              <a:t>Study </a:t>
            </a:r>
            <a:r>
              <a:rPr lang="en-US" dirty="0" err="1" smtClean="0"/>
              <a:t>MicroBlaze</a:t>
            </a:r>
            <a:r>
              <a:rPr lang="en-US" dirty="0" smtClean="0"/>
              <a:t> based Warp processing System to</a:t>
            </a:r>
          </a:p>
          <a:p>
            <a:pPr lvl="1"/>
            <a:r>
              <a:rPr lang="en-US" dirty="0" smtClean="0"/>
              <a:t>Eliminate the performance and energy overhead of a soft-processor compared to a hard-processor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3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FPGA single-chip Systems: Hard-core </a:t>
            </a:r>
            <a:r>
              <a:rPr lang="en-US" dirty="0" err="1" smtClean="0"/>
              <a:t>Vs</a:t>
            </a:r>
            <a:r>
              <a:rPr lang="en-US" dirty="0" smtClean="0"/>
              <a:t> Soft-core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305800" cy="338937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Hard-core</a:t>
            </a:r>
          </a:p>
          <a:p>
            <a:pPr lvl="1"/>
            <a:r>
              <a:rPr lang="en-US" dirty="0" smtClean="0"/>
              <a:t>Excellent Packaging  and communication with the FPGA</a:t>
            </a:r>
          </a:p>
          <a:p>
            <a:pPr lvl="1"/>
            <a:r>
              <a:rPr lang="en-US" b="1" dirty="0" smtClean="0"/>
              <a:t>Lower Power and Higher Performance than Soft-core</a:t>
            </a:r>
          </a:p>
          <a:p>
            <a:pPr lvl="1"/>
            <a:r>
              <a:rPr lang="en-US" dirty="0" smtClean="0"/>
              <a:t>E.g. : </a:t>
            </a:r>
            <a:r>
              <a:rPr lang="en-US" dirty="0" err="1" smtClean="0"/>
              <a:t>Triscend</a:t>
            </a:r>
            <a:r>
              <a:rPr lang="en-US" dirty="0" smtClean="0"/>
              <a:t>, Atmel, Altera’s Excalibur, </a:t>
            </a:r>
            <a:r>
              <a:rPr lang="en-US" dirty="0" err="1" smtClean="0"/>
              <a:t>Virtex</a:t>
            </a:r>
            <a:r>
              <a:rPr lang="en-US" dirty="0" smtClean="0"/>
              <a:t>* with PowerPCs</a:t>
            </a:r>
          </a:p>
          <a:p>
            <a:r>
              <a:rPr lang="en-US" dirty="0" smtClean="0"/>
              <a:t>Soft-core</a:t>
            </a:r>
          </a:p>
          <a:p>
            <a:pPr lvl="1"/>
            <a:r>
              <a:rPr lang="en-US" dirty="0" smtClean="0"/>
              <a:t>Lower Part cost</a:t>
            </a:r>
          </a:p>
          <a:p>
            <a:pPr lvl="1"/>
            <a:r>
              <a:rPr lang="en-US" dirty="0" smtClean="0"/>
              <a:t>Extreme Flexibility during design process</a:t>
            </a:r>
          </a:p>
          <a:p>
            <a:pPr lvl="2"/>
            <a:r>
              <a:rPr lang="en-US" dirty="0" smtClean="0"/>
              <a:t>Adding custom instructions or including/ excluding particular data-path coprocessors</a:t>
            </a:r>
          </a:p>
          <a:p>
            <a:pPr lvl="2"/>
            <a:r>
              <a:rPr lang="en-US" dirty="0" smtClean="0"/>
              <a:t>Quickly integrate the processor within a FPGA</a:t>
            </a:r>
          </a:p>
          <a:p>
            <a:pPr lvl="2"/>
            <a:r>
              <a:rPr lang="en-US" dirty="0" smtClean="0"/>
              <a:t>Varying number of processors as per need</a:t>
            </a:r>
          </a:p>
          <a:p>
            <a:pPr lvl="1"/>
            <a:r>
              <a:rPr lang="en-US" dirty="0" smtClean="0"/>
              <a:t>E.g. NIOS, NIOS II …, </a:t>
            </a:r>
            <a:r>
              <a:rPr lang="en-US" dirty="0" err="1" smtClean="0"/>
              <a:t>Picoblaze</a:t>
            </a:r>
            <a:r>
              <a:rPr lang="en-US" dirty="0" smtClean="0"/>
              <a:t>, </a:t>
            </a:r>
            <a:r>
              <a:rPr lang="en-US" dirty="0" err="1" smtClean="0"/>
              <a:t>Microblaze</a:t>
            </a:r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pPr marL="704088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4864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Use Hardware / Software Partitioning Techniques to alleviate Power and Performance overhead of Soft Processors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9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066800"/>
          </a:xfrm>
        </p:spPr>
        <p:txBody>
          <a:bodyPr/>
          <a:lstStyle/>
          <a:p>
            <a:r>
              <a:rPr lang="en-US" dirty="0" err="1" smtClean="0"/>
              <a:t>MicroBlaze</a:t>
            </a:r>
            <a:r>
              <a:rPr lang="en-US" dirty="0" smtClean="0"/>
              <a:t> Soft Processor Core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3884969" cy="220979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t>39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4679795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MicroBlaze</a:t>
            </a:r>
            <a:r>
              <a:rPr lang="en-US" sz="1400" dirty="0" smtClean="0"/>
              <a:t> – 32bit </a:t>
            </a:r>
            <a:r>
              <a:rPr lang="en-US" sz="1400" dirty="0" err="1" smtClean="0"/>
              <a:t>softcore</a:t>
            </a:r>
            <a:r>
              <a:rPr lang="en-US" sz="1400" dirty="0" smtClean="0"/>
              <a:t> by Xilinx</a:t>
            </a:r>
          </a:p>
          <a:p>
            <a:r>
              <a:rPr lang="en-US" sz="1400" dirty="0" smtClean="0"/>
              <a:t>LMB – Local Memory Bus</a:t>
            </a:r>
          </a:p>
          <a:p>
            <a:r>
              <a:rPr lang="en-US" sz="1400" dirty="0" smtClean="0"/>
              <a:t>BRAM – Block RAM : User Defined Size</a:t>
            </a:r>
          </a:p>
          <a:p>
            <a:r>
              <a:rPr lang="en-US" sz="1400" dirty="0" smtClean="0"/>
              <a:t>OPB – On-Chip Peripheral Bus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5964974" y="2752493"/>
            <a:ext cx="19812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Xilinx Platform Studio Tools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>
            <a:stCxn id="7" idx="2"/>
          </p:cNvCxnSpPr>
          <p:nvPr/>
        </p:nvCxnSpPr>
        <p:spPr>
          <a:xfrm>
            <a:off x="6955574" y="3362093"/>
            <a:ext cx="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36320" y="3857393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236320" y="3857393"/>
            <a:ext cx="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684120" y="3857393"/>
            <a:ext cx="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55574" y="3397458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Synthesizes </a:t>
            </a:r>
          </a:p>
          <a:p>
            <a:r>
              <a:rPr lang="en-US" sz="1200" dirty="0" smtClean="0"/>
              <a:t>design</a:t>
            </a:r>
            <a:endParaRPr lang="en-US" sz="1200" dirty="0"/>
          </a:p>
        </p:txBody>
      </p:sp>
      <p:sp>
        <p:nvSpPr>
          <p:cNvPr id="20" name="Folded Corner 19"/>
          <p:cNvSpPr/>
          <p:nvPr/>
        </p:nvSpPr>
        <p:spPr>
          <a:xfrm>
            <a:off x="5741020" y="4352693"/>
            <a:ext cx="990600" cy="457200"/>
          </a:xfrm>
          <a:prstGeom prst="foldedCorner">
            <a:avLst/>
          </a:prstGeom>
          <a:solidFill>
            <a:srgbClr val="C2FA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</a:rPr>
              <a:t>Bitstream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Folded Corner 20"/>
          <p:cNvSpPr/>
          <p:nvPr/>
        </p:nvSpPr>
        <p:spPr>
          <a:xfrm>
            <a:off x="7188820" y="4352693"/>
            <a:ext cx="990600" cy="457200"/>
          </a:xfrm>
          <a:prstGeom prst="foldedCorner">
            <a:avLst/>
          </a:prstGeom>
          <a:solidFill>
            <a:srgbClr val="C2FA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Software Libraries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622288" y="5038493"/>
            <a:ext cx="12192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Application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Flowchart: Summing Junction 22"/>
          <p:cNvSpPr/>
          <p:nvPr/>
        </p:nvSpPr>
        <p:spPr>
          <a:xfrm>
            <a:off x="5969620" y="5038493"/>
            <a:ext cx="533400" cy="477053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2" idx="3"/>
            <a:endCxn id="23" idx="2"/>
          </p:cNvCxnSpPr>
          <p:nvPr/>
        </p:nvCxnSpPr>
        <p:spPr>
          <a:xfrm>
            <a:off x="4841488" y="5267093"/>
            <a:ext cx="1128132" cy="99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2"/>
            <a:endCxn id="23" idx="0"/>
          </p:cNvCxnSpPr>
          <p:nvPr/>
        </p:nvCxnSpPr>
        <p:spPr>
          <a:xfrm>
            <a:off x="6236320" y="4809893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51976" y="5019830"/>
            <a:ext cx="753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Compile</a:t>
            </a:r>
            <a:endParaRPr lang="en-US" sz="1200" dirty="0"/>
          </a:p>
        </p:txBody>
      </p:sp>
      <p:sp>
        <p:nvSpPr>
          <p:cNvPr id="30" name="Folded Corner 29"/>
          <p:cNvSpPr/>
          <p:nvPr/>
        </p:nvSpPr>
        <p:spPr>
          <a:xfrm>
            <a:off x="5745667" y="5817307"/>
            <a:ext cx="990600" cy="668986"/>
          </a:xfrm>
          <a:prstGeom prst="foldedCorner">
            <a:avLst/>
          </a:prstGeom>
          <a:solidFill>
            <a:srgbClr val="C2FA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Final</a:t>
            </a:r>
          </a:p>
          <a:p>
            <a:pPr algn="ctr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System</a:t>
            </a:r>
          </a:p>
          <a:p>
            <a:pPr algn="ctr"/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</a:rPr>
              <a:t>Bitstream</a:t>
            </a:r>
            <a:endParaRPr lang="en-US" sz="1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1" name="Straight Arrow Connector 30"/>
          <p:cNvCxnSpPr>
            <a:stCxn id="23" idx="4"/>
            <a:endCxn id="30" idx="0"/>
          </p:cNvCxnSpPr>
          <p:nvPr/>
        </p:nvCxnSpPr>
        <p:spPr>
          <a:xfrm>
            <a:off x="6236320" y="5515546"/>
            <a:ext cx="4647" cy="3017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7" idx="3"/>
            <a:endCxn id="7" idx="0"/>
          </p:cNvCxnSpPr>
          <p:nvPr/>
        </p:nvCxnSpPr>
        <p:spPr>
          <a:xfrm flipH="1" flipV="1">
            <a:off x="6955574" y="2752493"/>
            <a:ext cx="990600" cy="304800"/>
          </a:xfrm>
          <a:prstGeom prst="bentConnector4">
            <a:avLst>
              <a:gd name="adj1" fmla="val -23077"/>
              <a:gd name="adj2" fmla="val 175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858000" y="2133600"/>
            <a:ext cx="19573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Specify system Architecture and configure  </a:t>
            </a:r>
            <a:r>
              <a:rPr lang="en-US" sz="1100" dirty="0" err="1" smtClean="0"/>
              <a:t>MicroBlaze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4276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cannot get away with Everything 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pPr/>
              <a:t>4</a:t>
            </a:fld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09800"/>
            <a:ext cx="2590800" cy="388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 of </a:t>
            </a:r>
            <a:r>
              <a:rPr lang="en-US" dirty="0" err="1" smtClean="0"/>
              <a:t>MicroBlaze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Configurable options</a:t>
            </a:r>
          </a:p>
          <a:p>
            <a:pPr lvl="1"/>
            <a:r>
              <a:rPr lang="en-US" dirty="0" smtClean="0"/>
              <a:t>Tailor processor’s functionality as per the design need</a:t>
            </a:r>
          </a:p>
          <a:p>
            <a:pPr lvl="1"/>
            <a:r>
              <a:rPr lang="en-US" dirty="0" smtClean="0"/>
              <a:t>Configurable Instructions and data caches</a:t>
            </a:r>
          </a:p>
          <a:p>
            <a:pPr lvl="1"/>
            <a:r>
              <a:rPr lang="en-US" dirty="0" smtClean="0"/>
              <a:t>Incorporate additional hardware:</a:t>
            </a:r>
          </a:p>
          <a:p>
            <a:pPr lvl="2"/>
            <a:r>
              <a:rPr lang="en-US" dirty="0" smtClean="0"/>
              <a:t>Hardware multiplier ( </a:t>
            </a:r>
            <a:r>
              <a:rPr lang="en-US" dirty="0" err="1" smtClean="0"/>
              <a:t>mul</a:t>
            </a:r>
            <a:r>
              <a:rPr lang="en-US" dirty="0" smtClean="0"/>
              <a:t> instructions)</a:t>
            </a:r>
          </a:p>
          <a:p>
            <a:pPr lvl="2"/>
            <a:r>
              <a:rPr lang="en-US" dirty="0" smtClean="0"/>
              <a:t>Hardware Divider ( div instructions )</a:t>
            </a:r>
          </a:p>
          <a:p>
            <a:pPr lvl="2"/>
            <a:r>
              <a:rPr lang="en-US" dirty="0" smtClean="0"/>
              <a:t>Barrel Shifter (</a:t>
            </a:r>
            <a:r>
              <a:rPr lang="en-US" dirty="0" err="1" smtClean="0"/>
              <a:t>bs</a:t>
            </a:r>
            <a:r>
              <a:rPr lang="en-US" dirty="0" smtClean="0"/>
              <a:t> and </a:t>
            </a:r>
            <a:r>
              <a:rPr lang="en-US" dirty="0" err="1" smtClean="0"/>
              <a:t>bsi</a:t>
            </a:r>
            <a:r>
              <a:rPr lang="en-US" dirty="0" smtClean="0"/>
              <a:t> instructions)</a:t>
            </a:r>
          </a:p>
          <a:p>
            <a:pPr lvl="3"/>
            <a:r>
              <a:rPr lang="en-US" b="1" dirty="0" smtClean="0"/>
              <a:t>Hardware bit manipulations and absolute plus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0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Peripheral Hardware available @ 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n-US" b="1" dirty="0" smtClean="0"/>
              <a:t>Xilinx </a:t>
            </a:r>
            <a:r>
              <a:rPr lang="en-US" b="1" dirty="0" err="1" smtClean="0"/>
              <a:t>LogiCORE</a:t>
            </a:r>
            <a:r>
              <a:rPr lang="en-US" b="1" dirty="0" smtClean="0"/>
              <a:t> </a:t>
            </a:r>
            <a:r>
              <a:rPr lang="en-US" b="1" dirty="0"/>
              <a:t>IP </a:t>
            </a:r>
            <a:r>
              <a:rPr lang="en-US" b="1" dirty="0" smtClean="0"/>
              <a:t>Floating-Point Operator v5.0 (Mar ‘11)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Available </a:t>
            </a:r>
            <a:r>
              <a:rPr lang="en-US" dirty="0"/>
              <a:t>for </a:t>
            </a:r>
            <a:endParaRPr lang="en-US" dirty="0" smtClean="0"/>
          </a:p>
          <a:p>
            <a:pPr lvl="1"/>
            <a:r>
              <a:rPr lang="en-US" dirty="0" err="1" smtClean="0"/>
              <a:t>Kintex</a:t>
            </a:r>
            <a:r>
              <a:rPr lang="en-US" dirty="0"/>
              <a:t>™-7, </a:t>
            </a:r>
            <a:r>
              <a:rPr lang="en-US" dirty="0" err="1"/>
              <a:t>Virtex</a:t>
            </a:r>
            <a:r>
              <a:rPr lang="en-US" dirty="0"/>
              <a:t>®-7, </a:t>
            </a:r>
            <a:r>
              <a:rPr lang="en-US" dirty="0" smtClean="0"/>
              <a:t>Virtex-6,Virtex-5</a:t>
            </a:r>
            <a:r>
              <a:rPr lang="en-US" dirty="0"/>
              <a:t>, Virtex-4, Spartan®-6, </a:t>
            </a:r>
            <a:r>
              <a:rPr lang="en-US" dirty="0" smtClean="0"/>
              <a:t>Spartan-3/XA,Spartan-3E/XA</a:t>
            </a:r>
            <a:r>
              <a:rPr lang="en-US" dirty="0"/>
              <a:t>, Spartan-3A/AN/3A </a:t>
            </a:r>
            <a:r>
              <a:rPr lang="en-US" dirty="0" smtClean="0"/>
              <a:t>DSP/XA FPGAs</a:t>
            </a:r>
            <a:endParaRPr lang="en-US" dirty="0"/>
          </a:p>
          <a:p>
            <a:r>
              <a:rPr lang="en-US" dirty="0" smtClean="0"/>
              <a:t>Supported </a:t>
            </a:r>
            <a:r>
              <a:rPr lang="en-US" dirty="0"/>
              <a:t>operators:</a:t>
            </a:r>
          </a:p>
          <a:p>
            <a:pPr lvl="1"/>
            <a:r>
              <a:rPr lang="en-US" dirty="0" smtClean="0"/>
              <a:t>multiply</a:t>
            </a:r>
            <a:endParaRPr lang="en-US" dirty="0"/>
          </a:p>
          <a:p>
            <a:pPr lvl="1"/>
            <a:r>
              <a:rPr lang="en-US" dirty="0" smtClean="0"/>
              <a:t>add/subtract</a:t>
            </a:r>
            <a:endParaRPr lang="en-US" dirty="0"/>
          </a:p>
          <a:p>
            <a:pPr lvl="1"/>
            <a:r>
              <a:rPr lang="en-US" dirty="0" smtClean="0"/>
              <a:t>divide</a:t>
            </a:r>
            <a:endParaRPr lang="en-US" dirty="0"/>
          </a:p>
          <a:p>
            <a:pPr lvl="1"/>
            <a:r>
              <a:rPr lang="en-US" dirty="0" smtClean="0"/>
              <a:t>square-root</a:t>
            </a:r>
            <a:endParaRPr lang="en-US" dirty="0"/>
          </a:p>
          <a:p>
            <a:pPr lvl="1"/>
            <a:r>
              <a:rPr lang="en-US" dirty="0" smtClean="0"/>
              <a:t>comparison</a:t>
            </a:r>
            <a:endParaRPr lang="en-US" dirty="0"/>
          </a:p>
          <a:p>
            <a:pPr lvl="1"/>
            <a:r>
              <a:rPr lang="en-US" dirty="0" smtClean="0"/>
              <a:t>conversion </a:t>
            </a:r>
            <a:r>
              <a:rPr lang="en-US" dirty="0"/>
              <a:t>from floating-point to fixed-point</a:t>
            </a:r>
          </a:p>
          <a:p>
            <a:pPr lvl="1"/>
            <a:r>
              <a:rPr lang="en-US" dirty="0" smtClean="0"/>
              <a:t>conversion </a:t>
            </a:r>
            <a:r>
              <a:rPr lang="en-US" dirty="0"/>
              <a:t>from fixed-point to floating-point</a:t>
            </a:r>
          </a:p>
          <a:p>
            <a:pPr lvl="1"/>
            <a:r>
              <a:rPr lang="en-US" dirty="0" smtClean="0"/>
              <a:t>conversion </a:t>
            </a:r>
            <a:r>
              <a:rPr lang="en-US" dirty="0"/>
              <a:t>between floating-point </a:t>
            </a:r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Parameterized fraction and exponent </a:t>
            </a:r>
            <a:r>
              <a:rPr lang="en-US" dirty="0" smtClean="0"/>
              <a:t>word lengths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27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analyzed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err="1" smtClean="0"/>
              <a:t>brev</a:t>
            </a:r>
            <a:r>
              <a:rPr lang="en-US" dirty="0" smtClean="0"/>
              <a:t> (</a:t>
            </a:r>
            <a:r>
              <a:rPr lang="en-US" dirty="0" err="1" smtClean="0"/>
              <a:t>Powerstone</a:t>
            </a:r>
            <a:r>
              <a:rPr lang="en-US" dirty="0" smtClean="0"/>
              <a:t> benchmark suite)</a:t>
            </a:r>
          </a:p>
          <a:p>
            <a:pPr lvl="1"/>
            <a:r>
              <a:rPr lang="en-US" dirty="0" smtClean="0"/>
              <a:t>Critical kernel performs bit reversal heavily relying on shift operations</a:t>
            </a:r>
          </a:p>
          <a:p>
            <a:pPr lvl="2"/>
            <a:r>
              <a:rPr lang="en-US" dirty="0" smtClean="0"/>
              <a:t>Software only Implementation (without </a:t>
            </a:r>
            <a:r>
              <a:rPr lang="en-US" dirty="0" err="1" smtClean="0"/>
              <a:t>mul</a:t>
            </a:r>
            <a:r>
              <a:rPr lang="en-US" dirty="0" smtClean="0"/>
              <a:t> or barrel shift)</a:t>
            </a:r>
          </a:p>
          <a:p>
            <a:pPr lvl="3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N-bit shift by using n-successive add operations </a:t>
            </a:r>
          </a:p>
          <a:p>
            <a:pPr lvl="2"/>
            <a:r>
              <a:rPr lang="en-US" dirty="0" smtClean="0"/>
              <a:t>Configurable Hardware </a:t>
            </a:r>
            <a:r>
              <a:rPr lang="en-US" dirty="0" smtClean="0"/>
              <a:t>implementation</a:t>
            </a:r>
            <a:endParaRPr lang="en-US" dirty="0" smtClean="0"/>
          </a:p>
          <a:p>
            <a:pPr lvl="3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2.1X speed up</a:t>
            </a:r>
          </a:p>
          <a:p>
            <a:r>
              <a:rPr lang="en-US" i="1" dirty="0" smtClean="0"/>
              <a:t>“</a:t>
            </a:r>
            <a:r>
              <a:rPr lang="en-US" i="1" dirty="0" err="1" smtClean="0"/>
              <a:t>matmul</a:t>
            </a:r>
            <a:r>
              <a:rPr lang="en-US" i="1" dirty="0" smtClean="0"/>
              <a:t>”</a:t>
            </a:r>
          </a:p>
          <a:p>
            <a:pPr lvl="1"/>
            <a:r>
              <a:rPr lang="en-US" dirty="0" smtClean="0"/>
              <a:t>Critical Region : Matrix multiplication</a:t>
            </a:r>
          </a:p>
          <a:p>
            <a:pPr lvl="2"/>
            <a:r>
              <a:rPr lang="en-US" dirty="0" smtClean="0"/>
              <a:t>Hardware Multiplier provides 1.3X speedup</a:t>
            </a:r>
            <a:r>
              <a:rPr lang="en-US" i="1" dirty="0" smtClean="0"/>
              <a:t> </a:t>
            </a:r>
          </a:p>
          <a:p>
            <a:pPr lvl="2"/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8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MicroBlaze</a:t>
            </a:r>
            <a:r>
              <a:rPr lang="en-US" dirty="0" smtClean="0"/>
              <a:t>-based Warp Processor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9053"/>
            <a:ext cx="7086600" cy="239724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04586" y="3390900"/>
            <a:ext cx="457200" cy="2286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1066800" y="4266271"/>
            <a:ext cx="1886414" cy="838200"/>
          </a:xfrm>
          <a:prstGeom prst="wedgeRectCallout">
            <a:avLst>
              <a:gd name="adj1" fmla="val 29120"/>
              <a:gd name="adj2" fmla="val -132425"/>
            </a:avLst>
          </a:prstGeom>
          <a:solidFill>
            <a:srgbClr val="CDF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Identify Critical Kernels in execution time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Striped Right Arrow 8"/>
          <p:cNvSpPr/>
          <p:nvPr/>
        </p:nvSpPr>
        <p:spPr>
          <a:xfrm rot="20828324">
            <a:off x="3699265" y="4217614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24600" y="3619500"/>
            <a:ext cx="1905000" cy="952500"/>
          </a:xfrm>
          <a:prstGeom prst="roundRect">
            <a:avLst/>
          </a:prstGeom>
          <a:solidFill>
            <a:srgbClr val="CDF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Implement critical Kernels in WCLA as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cutom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HW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3246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WCLA – Warp Configurable Logic Architecture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8214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Warp </a:t>
            </a:r>
            <a:r>
              <a:rPr lang="en-US" dirty="0" err="1" smtClean="0"/>
              <a:t>Configerable</a:t>
            </a:r>
            <a:r>
              <a:rPr lang="en-US" dirty="0" smtClean="0"/>
              <a:t> </a:t>
            </a:r>
            <a:r>
              <a:rPr lang="en-US" dirty="0" smtClean="0"/>
              <a:t>Logic </a:t>
            </a:r>
            <a:r>
              <a:rPr lang="en-US" dirty="0" smtClean="0"/>
              <a:t>Architecture  </a:t>
            </a:r>
            <a:r>
              <a:rPr lang="en-US" dirty="0" smtClean="0"/>
              <a:t>for </a:t>
            </a:r>
            <a:r>
              <a:rPr lang="en-US" dirty="0" smtClean="0"/>
              <a:t>Dynamic </a:t>
            </a:r>
            <a:r>
              <a:rPr lang="en-US" dirty="0" smtClean="0"/>
              <a:t>HW/ SW Partitioning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t>44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444" y="2438400"/>
            <a:ext cx="3911600" cy="2590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412166" y="2895600"/>
            <a:ext cx="762000" cy="6096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2600235"/>
            <a:ext cx="3657600" cy="1754326"/>
          </a:xfrm>
          <a:prstGeom prst="rect">
            <a:avLst/>
          </a:prstGeom>
          <a:solidFill>
            <a:srgbClr val="B9CDF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DADG</a:t>
            </a:r>
            <a:r>
              <a:rPr lang="en-US" dirty="0" smtClean="0"/>
              <a:t>: Data Address Generator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Used for any memory accesses to/for Configurable logic</a:t>
            </a:r>
          </a:p>
          <a:p>
            <a:r>
              <a:rPr lang="en-US" b="1" dirty="0" smtClean="0"/>
              <a:t>LCH</a:t>
            </a:r>
            <a:r>
              <a:rPr lang="en-US" dirty="0" smtClean="0"/>
              <a:t>: Loop Control Hardware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Handles loops and controls executions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05244" y="2908686"/>
            <a:ext cx="2443356" cy="3048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4659868"/>
            <a:ext cx="3657600" cy="1477328"/>
          </a:xfrm>
          <a:prstGeom prst="rect">
            <a:avLst/>
          </a:prstGeom>
          <a:solidFill>
            <a:srgbClr val="C2FAC9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Reg</a:t>
            </a:r>
            <a:r>
              <a:rPr lang="en-US" b="1" dirty="0" smtClean="0"/>
              <a:t> 0, </a:t>
            </a:r>
            <a:r>
              <a:rPr lang="en-US" b="1" dirty="0" err="1" smtClean="0"/>
              <a:t>Reg</a:t>
            </a:r>
            <a:r>
              <a:rPr lang="en-US" b="1" dirty="0" smtClean="0"/>
              <a:t> 1 </a:t>
            </a:r>
            <a:r>
              <a:rPr lang="en-US" b="1" dirty="0" err="1" smtClean="0"/>
              <a:t>Reg</a:t>
            </a:r>
            <a:r>
              <a:rPr lang="en-US" b="1" dirty="0" smtClean="0"/>
              <a:t> 2: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i</a:t>
            </a:r>
            <a:r>
              <a:rPr lang="en-US" dirty="0" smtClean="0"/>
              <a:t>/p to CLF /or MAC (as per mapping)</a:t>
            </a:r>
          </a:p>
          <a:p>
            <a:pPr marL="342900" indent="-342900">
              <a:buAutoNum type="arabicPeriod"/>
            </a:pPr>
            <a:r>
              <a:rPr lang="en-US" dirty="0" smtClean="0"/>
              <a:t>Outputs from the configurable logic stored in Registers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MicroBlaze</a:t>
            </a:r>
            <a:r>
              <a:rPr lang="en-US" dirty="0" smtClean="0"/>
              <a:t> Multi-processor warp processing </a:t>
            </a:r>
            <a:r>
              <a:rPr lang="en-US" dirty="0" smtClean="0"/>
              <a:t>system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0"/>
            <a:ext cx="6781800" cy="213194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3400" y="4495800"/>
            <a:ext cx="7924800" cy="2033239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Mutliple</a:t>
            </a:r>
            <a:r>
              <a:rPr lang="en-US" dirty="0" smtClean="0"/>
              <a:t> Soft-cores may be incorporated within a single FPGA</a:t>
            </a:r>
          </a:p>
          <a:p>
            <a:pPr lvl="1"/>
            <a:r>
              <a:rPr lang="en-US" dirty="0" smtClean="0"/>
              <a:t>Limited only by the FPGA Size</a:t>
            </a:r>
          </a:p>
          <a:p>
            <a:r>
              <a:rPr lang="en-US" dirty="0" smtClean="0"/>
              <a:t>Multi-processor Warp Processing system may share a common DPM and WLCA and HW/SW partitioning may be done in round robin manner</a:t>
            </a:r>
          </a:p>
          <a:p>
            <a:pPr lvl="1"/>
            <a:r>
              <a:rPr lang="en-US" dirty="0" smtClean="0"/>
              <a:t>No Overhead due to additional DPMs</a:t>
            </a:r>
          </a:p>
          <a:p>
            <a:r>
              <a:rPr lang="en-US" dirty="0" smtClean="0"/>
              <a:t>Partitioning tools may be implemented as software tasks running in one of the cores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43800" y="1058"/>
            <a:ext cx="762000" cy="365760"/>
          </a:xfrm>
        </p:spPr>
        <p:txBody>
          <a:bodyPr/>
          <a:lstStyle/>
          <a:p>
            <a:fld id="{220064B8-5F36-42E6-A43D-AB5BD63DDDFC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0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Execution Time and Power studied</a:t>
            </a:r>
          </a:p>
          <a:p>
            <a:r>
              <a:rPr lang="en-US" dirty="0" smtClean="0"/>
              <a:t>Embedded systems applications chosen from </a:t>
            </a:r>
            <a:r>
              <a:rPr lang="en-US" dirty="0" err="1" smtClean="0"/>
              <a:t>Powerstone</a:t>
            </a:r>
            <a:r>
              <a:rPr lang="en-US" dirty="0" smtClean="0"/>
              <a:t> and EEMBC benchmark suites studies</a:t>
            </a:r>
          </a:p>
          <a:p>
            <a:r>
              <a:rPr lang="en-US" dirty="0" err="1" smtClean="0"/>
              <a:t>MicroBlaze</a:t>
            </a:r>
            <a:r>
              <a:rPr lang="en-US" dirty="0" smtClean="0"/>
              <a:t> processor core implemented on Spartan3 FPGA</a:t>
            </a:r>
          </a:p>
          <a:p>
            <a:pPr lvl="1"/>
            <a:r>
              <a:rPr lang="en-US" dirty="0" smtClean="0"/>
              <a:t>Barrel Shifter and Multiplier configured in Hardware</a:t>
            </a:r>
          </a:p>
          <a:p>
            <a:pPr lvl="1"/>
            <a:r>
              <a:rPr lang="en-US" dirty="0" smtClean="0"/>
              <a:t>Note: </a:t>
            </a:r>
            <a:r>
              <a:rPr lang="en-US" dirty="0" err="1" smtClean="0"/>
              <a:t>MicroBlaze</a:t>
            </a:r>
            <a:r>
              <a:rPr lang="en-US" dirty="0" smtClean="0"/>
              <a:t> max frequency 85MHz; However FPGA circuits may run </a:t>
            </a:r>
            <a:r>
              <a:rPr lang="en-US" dirty="0" err="1" smtClean="0"/>
              <a:t>upto</a:t>
            </a:r>
            <a:r>
              <a:rPr lang="en-US" dirty="0" smtClean="0"/>
              <a:t> 250MHz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Profiling Simulation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pPr/>
              <a:t>47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0" y="2843428"/>
            <a:ext cx="2362200" cy="527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Xilinx Microprocessor Debug Engine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3327949" y="2922545"/>
            <a:ext cx="1524000" cy="369332"/>
          </a:xfrm>
          <a:prstGeom prst="rect">
            <a:avLst/>
          </a:prstGeom>
          <a:solidFill>
            <a:srgbClr val="C2FAC9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MicroBlaze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686300" y="1958784"/>
            <a:ext cx="990600" cy="6244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Soft App 1</a:t>
            </a:r>
            <a:endParaRPr lang="en-US" sz="1400" dirty="0"/>
          </a:p>
        </p:txBody>
      </p:sp>
      <p:sp>
        <p:nvSpPr>
          <p:cNvPr id="12" name="Oval 11"/>
          <p:cNvSpPr/>
          <p:nvPr/>
        </p:nvSpPr>
        <p:spPr>
          <a:xfrm>
            <a:off x="5600700" y="1389794"/>
            <a:ext cx="990600" cy="62446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Soft App 2</a:t>
            </a:r>
            <a:endParaRPr lang="en-US" sz="1400" dirty="0"/>
          </a:p>
        </p:txBody>
      </p:sp>
      <p:sp>
        <p:nvSpPr>
          <p:cNvPr id="13" name="Oval 12"/>
          <p:cNvSpPr/>
          <p:nvPr/>
        </p:nvSpPr>
        <p:spPr>
          <a:xfrm>
            <a:off x="7505700" y="2014262"/>
            <a:ext cx="990600" cy="62446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Soft App n</a:t>
            </a:r>
            <a:endParaRPr lang="en-US" sz="1400" dirty="0"/>
          </a:p>
        </p:txBody>
      </p:sp>
      <p:sp>
        <p:nvSpPr>
          <p:cNvPr id="14" name="Oval 13"/>
          <p:cNvSpPr/>
          <p:nvPr/>
        </p:nvSpPr>
        <p:spPr>
          <a:xfrm>
            <a:off x="6705600" y="1401517"/>
            <a:ext cx="990600" cy="62446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7" name="Folded Corner 26"/>
          <p:cNvSpPr/>
          <p:nvPr/>
        </p:nvSpPr>
        <p:spPr>
          <a:xfrm>
            <a:off x="4777154" y="3644904"/>
            <a:ext cx="762000" cy="685800"/>
          </a:xfrm>
          <a:prstGeom prst="foldedCorner">
            <a:avLst/>
          </a:prstGeom>
          <a:solidFill>
            <a:srgbClr val="B9C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Inst</a:t>
            </a:r>
            <a:r>
              <a:rPr lang="en-US" sz="1400" dirty="0" smtClean="0"/>
              <a:t> Trace 1</a:t>
            </a:r>
            <a:endParaRPr lang="en-US" sz="1400" dirty="0"/>
          </a:p>
        </p:txBody>
      </p:sp>
      <p:sp>
        <p:nvSpPr>
          <p:cNvPr id="28" name="Folded Corner 27"/>
          <p:cNvSpPr/>
          <p:nvPr/>
        </p:nvSpPr>
        <p:spPr>
          <a:xfrm>
            <a:off x="5676900" y="3987804"/>
            <a:ext cx="876300" cy="685800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Inst</a:t>
            </a:r>
            <a:r>
              <a:rPr lang="en-US" sz="1400" dirty="0" smtClean="0"/>
              <a:t> Trace 2</a:t>
            </a:r>
            <a:endParaRPr lang="en-US" sz="1400" dirty="0"/>
          </a:p>
        </p:txBody>
      </p:sp>
      <p:sp>
        <p:nvSpPr>
          <p:cNvPr id="29" name="Folded Corner 28"/>
          <p:cNvSpPr/>
          <p:nvPr/>
        </p:nvSpPr>
        <p:spPr>
          <a:xfrm>
            <a:off x="6613278" y="3987804"/>
            <a:ext cx="762000" cy="685800"/>
          </a:xfrm>
          <a:prstGeom prst="foldedCorner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0" name="Folded Corner 29"/>
          <p:cNvSpPr/>
          <p:nvPr/>
        </p:nvSpPr>
        <p:spPr>
          <a:xfrm>
            <a:off x="7505700" y="3644904"/>
            <a:ext cx="876300" cy="685800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Inst</a:t>
            </a:r>
            <a:r>
              <a:rPr lang="en-US" sz="1400" dirty="0" smtClean="0"/>
              <a:t> Trace n</a:t>
            </a:r>
            <a:endParaRPr lang="en-US" sz="1400" dirty="0"/>
          </a:p>
        </p:txBody>
      </p:sp>
      <p:sp>
        <p:nvSpPr>
          <p:cNvPr id="31" name="Down Arrow 30"/>
          <p:cNvSpPr/>
          <p:nvPr/>
        </p:nvSpPr>
        <p:spPr>
          <a:xfrm>
            <a:off x="6272784" y="3370994"/>
            <a:ext cx="484632" cy="489204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6299161" y="2354224"/>
            <a:ext cx="484632" cy="489204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27351" y="2564344"/>
            <a:ext cx="527569" cy="108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Left Arrow 33"/>
          <p:cNvSpPr/>
          <p:nvPr/>
        </p:nvSpPr>
        <p:spPr>
          <a:xfrm rot="16200000">
            <a:off x="5912211" y="4639989"/>
            <a:ext cx="405678" cy="484632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390209" y="5085145"/>
            <a:ext cx="1519601" cy="655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Simulate On-chip Profiler Behavior</a:t>
            </a:r>
            <a:endParaRPr lang="en-US" sz="1400" dirty="0"/>
          </a:p>
        </p:txBody>
      </p:sp>
      <p:sp>
        <p:nvSpPr>
          <p:cNvPr id="37" name="Folded Corner 36"/>
          <p:cNvSpPr/>
          <p:nvPr/>
        </p:nvSpPr>
        <p:spPr>
          <a:xfrm>
            <a:off x="5600699" y="5885594"/>
            <a:ext cx="1183094" cy="533400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Critical Region</a:t>
            </a:r>
            <a:endParaRPr lang="en-US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Equations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97" y="3657600"/>
            <a:ext cx="6248400" cy="204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33400" y="2286000"/>
                <a:ext cx="65939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b="0" dirty="0" smtClean="0"/>
                  <a:t>Total Energy Consumed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𝑡𝑜𝑡𝑎𝑙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:r>
                  <a:rPr lang="en-US" b="0" dirty="0" smtClean="0">
                    <a:sym typeface="Wingdings" pitchFamily="2" charset="2"/>
                  </a:rPr>
                  <a:t> </a:t>
                </a:r>
                <a:endParaRPr lang="en-US" b="0" dirty="0" smtClean="0"/>
              </a:p>
              <a:p>
                <a:pPr/>
                <a:r>
                  <a:rPr lang="en-US" dirty="0" smtClean="0"/>
                  <a:t>Energy Consumed by HW in Configurable Logic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𝐻𝑊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/>
                <a:r>
                  <a:rPr lang="en-US" dirty="0" smtClean="0"/>
                  <a:t> </a:t>
                </a:r>
                <a:r>
                  <a:rPr lang="en-US" dirty="0"/>
                  <a:t>Energy Consumed </a:t>
                </a:r>
                <a:r>
                  <a:rPr lang="en-US" dirty="0" smtClean="0"/>
                  <a:t>by </a:t>
                </a:r>
                <a:r>
                  <a:rPr lang="en-US" dirty="0" err="1" smtClean="0"/>
                  <a:t>Microblaze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𝑀𝐵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86000"/>
                <a:ext cx="6593994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833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19" y="1143000"/>
            <a:ext cx="8229600" cy="1066800"/>
          </a:xfrm>
        </p:spPr>
        <p:txBody>
          <a:bodyPr/>
          <a:lstStyle/>
          <a:p>
            <a:r>
              <a:rPr lang="en-US" dirty="0" smtClean="0"/>
              <a:t>Performance / Power Simulation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9135" y="2889361"/>
            <a:ext cx="1163515" cy="453992"/>
          </a:xfrm>
          <a:prstGeom prst="rect">
            <a:avLst/>
          </a:prstGeom>
          <a:solidFill>
            <a:srgbClr val="B9C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Critical Regions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6" idx="2"/>
            <a:endCxn id="9" idx="0"/>
          </p:cNvCxnSpPr>
          <p:nvPr/>
        </p:nvCxnSpPr>
        <p:spPr>
          <a:xfrm>
            <a:off x="1030893" y="3343353"/>
            <a:ext cx="0" cy="366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ded Corner 8"/>
          <p:cNvSpPr/>
          <p:nvPr/>
        </p:nvSpPr>
        <p:spPr>
          <a:xfrm>
            <a:off x="535593" y="3709921"/>
            <a:ext cx="990600" cy="3810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VHDL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0792" y="4361108"/>
            <a:ext cx="1600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Synopsys Design Compiler</a:t>
            </a:r>
            <a:endParaRPr lang="en-US" sz="1400" dirty="0"/>
          </a:p>
        </p:txBody>
      </p:sp>
      <p:cxnSp>
        <p:nvCxnSpPr>
          <p:cNvPr id="11" name="Straight Arrow Connector 10"/>
          <p:cNvCxnSpPr>
            <a:stCxn id="9" idx="2"/>
            <a:endCxn id="10" idx="0"/>
          </p:cNvCxnSpPr>
          <p:nvPr/>
        </p:nvCxnSpPr>
        <p:spPr>
          <a:xfrm flipH="1">
            <a:off x="1030892" y="4090921"/>
            <a:ext cx="1" cy="270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804632" y="4366198"/>
            <a:ext cx="129394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UMC 0.18um </a:t>
            </a:r>
          </a:p>
          <a:p>
            <a:r>
              <a:rPr lang="en-US" sz="1400" dirty="0" smtClean="0"/>
              <a:t>Library</a:t>
            </a:r>
            <a:endParaRPr lang="en-US" sz="1400" dirty="0"/>
          </a:p>
        </p:txBody>
      </p:sp>
      <p:cxnSp>
        <p:nvCxnSpPr>
          <p:cNvPr id="27" name="Straight Arrow Connector 26"/>
          <p:cNvCxnSpPr>
            <a:stCxn id="25" idx="0"/>
            <a:endCxn id="10" idx="3"/>
          </p:cNvCxnSpPr>
          <p:nvPr/>
        </p:nvCxnSpPr>
        <p:spPr>
          <a:xfrm flipH="1">
            <a:off x="1830992" y="4627808"/>
            <a:ext cx="3590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49135" y="502883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Synthesis</a:t>
            </a:r>
            <a:endParaRPr lang="en-US" dirty="0"/>
          </a:p>
        </p:txBody>
      </p:sp>
      <p:sp>
        <p:nvSpPr>
          <p:cNvPr id="36" name="Folded Corner 35"/>
          <p:cNvSpPr/>
          <p:nvPr/>
        </p:nvSpPr>
        <p:spPr>
          <a:xfrm>
            <a:off x="3187211" y="2532059"/>
            <a:ext cx="2438400" cy="571499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Execution Traces of critical regions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45423" y="3491395"/>
            <a:ext cx="2895600" cy="830997"/>
          </a:xfrm>
          <a:prstGeom prst="rect">
            <a:avLst/>
          </a:prstGeom>
          <a:solidFill>
            <a:srgbClr val="CDFFCD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Execute HW Circuits (VHDL model for WCLA) for each partitioned Critical Region </a:t>
            </a:r>
            <a:endParaRPr lang="en-US" sz="1600" dirty="0"/>
          </a:p>
        </p:txBody>
      </p:sp>
      <p:sp>
        <p:nvSpPr>
          <p:cNvPr id="38" name="Folded Corner 37"/>
          <p:cNvSpPr/>
          <p:nvPr/>
        </p:nvSpPr>
        <p:spPr>
          <a:xfrm>
            <a:off x="3389434" y="4618477"/>
            <a:ext cx="2007577" cy="87530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Determine  final application performance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36" idx="2"/>
            <a:endCxn id="37" idx="0"/>
          </p:cNvCxnSpPr>
          <p:nvPr/>
        </p:nvCxnSpPr>
        <p:spPr>
          <a:xfrm flipH="1">
            <a:off x="4393223" y="3103558"/>
            <a:ext cx="13188" cy="387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7" idx="2"/>
            <a:endCxn id="38" idx="0"/>
          </p:cNvCxnSpPr>
          <p:nvPr/>
        </p:nvCxnSpPr>
        <p:spPr>
          <a:xfrm>
            <a:off x="4393223" y="4322392"/>
            <a:ext cx="0" cy="2960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819400" y="2133600"/>
            <a:ext cx="0" cy="3962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943600" y="2109721"/>
            <a:ext cx="0" cy="3962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6500446" y="3581400"/>
            <a:ext cx="1600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Xilinx </a:t>
            </a:r>
            <a:r>
              <a:rPr lang="en-US" sz="1400" dirty="0" err="1" smtClean="0"/>
              <a:t>XPower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6259390" y="2249115"/>
            <a:ext cx="2082312" cy="830997"/>
          </a:xfrm>
          <a:prstGeom prst="rect">
            <a:avLst/>
          </a:prstGeom>
          <a:solidFill>
            <a:srgbClr val="CDFFCD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MicroBlaze</a:t>
            </a:r>
            <a:r>
              <a:rPr lang="en-US" sz="1600" dirty="0" smtClean="0"/>
              <a:t> and system Component</a:t>
            </a:r>
          </a:p>
          <a:p>
            <a:r>
              <a:rPr lang="en-US" sz="1600" dirty="0" smtClean="0"/>
              <a:t>(excluding WCLA)</a:t>
            </a:r>
            <a:endParaRPr lang="en-US" sz="1600" dirty="0"/>
          </a:p>
        </p:txBody>
      </p:sp>
      <p:cxnSp>
        <p:nvCxnSpPr>
          <p:cNvPr id="71" name="Straight Arrow Connector 70"/>
          <p:cNvCxnSpPr>
            <a:stCxn id="69" idx="2"/>
            <a:endCxn id="67" idx="0"/>
          </p:cNvCxnSpPr>
          <p:nvPr/>
        </p:nvCxnSpPr>
        <p:spPr>
          <a:xfrm>
            <a:off x="7300546" y="3080112"/>
            <a:ext cx="0" cy="501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olded Corner 71"/>
          <p:cNvSpPr/>
          <p:nvPr/>
        </p:nvSpPr>
        <p:spPr>
          <a:xfrm>
            <a:off x="6296757" y="4618062"/>
            <a:ext cx="2007577" cy="875304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Dynamic Power</a:t>
            </a: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Static Power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4" name="Straight Arrow Connector 73"/>
          <p:cNvCxnSpPr>
            <a:stCxn id="67" idx="2"/>
            <a:endCxn id="72" idx="0"/>
          </p:cNvCxnSpPr>
          <p:nvPr/>
        </p:nvCxnSpPr>
        <p:spPr>
          <a:xfrm>
            <a:off x="7300546" y="4114800"/>
            <a:ext cx="0" cy="503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505200" y="5748955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Configurable HW Power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296757" y="5901354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MicroBlaze</a:t>
            </a:r>
            <a:r>
              <a:rPr lang="en-US" b="1" dirty="0" smtClean="0">
                <a:solidFill>
                  <a:srgbClr val="0070C0"/>
                </a:solidFill>
              </a:rPr>
              <a:t> Power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5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3.amazonaws.com/eightythousand.org/posts/images/78/original/confused-character.jpg?13581824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14400"/>
            <a:ext cx="1981200" cy="157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makeitbloom.com/wp-content/uploads/Confused-istock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 trans="50000" pencilSize="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654" y="4012252"/>
            <a:ext cx="3826055" cy="28457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9800"/>
                <a:ext cx="8229600" cy="4325112"/>
              </a:xfrm>
            </p:spPr>
            <p:txBody>
              <a:bodyPr/>
              <a:lstStyle/>
              <a:p>
                <a:r>
                  <a:rPr lang="en-US" dirty="0" smtClean="0"/>
                  <a:t>Exploration Space    </a:t>
                </a:r>
                <a:r>
                  <a:rPr lang="el-GR" dirty="0" smtClean="0"/>
                  <a:t>α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𝑒𝑥𝑝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#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𝑜𝑓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𝐶𝑜𝑚𝑝𝑜𝑛𝑒𝑛𝑡𝑠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E.g. Configurations possible for 30 software components in an application which may be implemented as hardware = 2</a:t>
                </a:r>
                <a:r>
                  <a:rPr lang="en-US" baseline="30000" dirty="0" smtClean="0"/>
                  <a:t>30</a:t>
                </a:r>
                <a:r>
                  <a:rPr lang="en-US" dirty="0" smtClean="0"/>
                  <a:t> = 1Billion  </a:t>
                </a:r>
              </a:p>
              <a:p>
                <a:r>
                  <a:rPr lang="en-US" dirty="0" smtClean="0"/>
                  <a:t>Each component for different tradeoffs may have </a:t>
                </a:r>
              </a:p>
              <a:p>
                <a:pPr lvl="1"/>
                <a:r>
                  <a:rPr lang="en-US" dirty="0" smtClean="0"/>
                  <a:t>Multiple software implementation</a:t>
                </a:r>
              </a:p>
              <a:p>
                <a:pPr lvl="1"/>
                <a:r>
                  <a:rPr lang="en-US" dirty="0" smtClean="0"/>
                  <a:t>Multiple hardware implementation</a:t>
                </a:r>
                <a:endParaRPr lang="en-US" dirty="0"/>
              </a:p>
            </p:txBody>
          </p:sp>
        </mc:Choice>
        <mc:Fallback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9800"/>
                <a:ext cx="8229600" cy="4325112"/>
              </a:xfrm>
              <a:blipFill rotWithShape="1">
                <a:blip r:embed="rId7"/>
                <a:stretch>
                  <a:fillRect t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0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t>50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31" y="2237072"/>
            <a:ext cx="7167600" cy="18012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16" y="4202723"/>
            <a:ext cx="7170000" cy="18018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0230" y="6248400"/>
            <a:ext cx="6890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ARM execution determined using Simple Scalar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3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Warp processors (with soft-core), by pushing critical software kernels to the CFG can provide</a:t>
            </a:r>
          </a:p>
          <a:p>
            <a:pPr lvl="1"/>
            <a:r>
              <a:rPr lang="en-US" dirty="0" smtClean="0"/>
              <a:t>Flexibility of the Soft-core</a:t>
            </a:r>
          </a:p>
          <a:p>
            <a:pPr lvl="2"/>
            <a:r>
              <a:rPr lang="en-US" dirty="0" smtClean="0"/>
              <a:t>Due to soft-core implementation</a:t>
            </a:r>
            <a:endParaRPr lang="en-US" dirty="0" smtClean="0"/>
          </a:p>
          <a:p>
            <a:pPr lvl="1"/>
            <a:r>
              <a:rPr lang="en-US" dirty="0" smtClean="0"/>
              <a:t>Competitiveness of a </a:t>
            </a:r>
            <a:r>
              <a:rPr lang="en-US" dirty="0"/>
              <a:t>Hard-core </a:t>
            </a:r>
            <a:r>
              <a:rPr lang="en-US" dirty="0" smtClean="0"/>
              <a:t>processors (as ARM)</a:t>
            </a:r>
          </a:p>
          <a:p>
            <a:pPr lvl="2"/>
            <a:r>
              <a:rPr lang="en-US" dirty="0" smtClean="0"/>
              <a:t>Performance of the order of the Hard-core</a:t>
            </a:r>
          </a:p>
          <a:p>
            <a:pPr lvl="3"/>
            <a:r>
              <a:rPr lang="en-US" dirty="0" smtClean="0"/>
              <a:t>By leveraging special Configured HW</a:t>
            </a:r>
          </a:p>
          <a:p>
            <a:pPr lvl="3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5.8X (average) improvement (with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MicroBlaze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2"/>
            <a:r>
              <a:rPr lang="en-US" dirty="0" smtClean="0"/>
              <a:t>Eliminates Energy Overhead</a:t>
            </a:r>
          </a:p>
          <a:p>
            <a:pPr lvl="3"/>
            <a:r>
              <a:rPr lang="en-US" dirty="0" smtClean="0"/>
              <a:t>By faster execution due to dedicated hardware and trimming down the soft-processor to perfectly fit design needs</a:t>
            </a:r>
          </a:p>
          <a:p>
            <a:pPr lvl="3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Average Energy reduction ~ 57%</a:t>
            </a:r>
          </a:p>
          <a:p>
            <a:pPr lvl="1"/>
            <a:r>
              <a:rPr lang="en-US" dirty="0" smtClean="0"/>
              <a:t>Opened Avenues for Soft-core processors which would not have been feasible previously due to energy/performance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4883585" y="2850715"/>
            <a:ext cx="381000" cy="381000"/>
          </a:xfrm>
          <a:prstGeom prst="star5">
            <a:avLst/>
          </a:prstGeom>
          <a:solidFill>
            <a:srgbClr val="E3D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7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Areas of </a:t>
            </a:r>
            <a:r>
              <a:rPr lang="en-US" dirty="0" smtClean="0"/>
              <a:t>Improvement &amp;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Real processing systems do not just do a execute just a single  application at a time</a:t>
            </a:r>
          </a:p>
          <a:p>
            <a:pPr lvl="1"/>
            <a:r>
              <a:rPr lang="en-US" dirty="0" smtClean="0"/>
              <a:t>For realistic data, multiple applications should be run simultaneously</a:t>
            </a:r>
          </a:p>
          <a:p>
            <a:pPr lvl="1"/>
            <a:r>
              <a:rPr lang="en-US" dirty="0" smtClean="0"/>
              <a:t>Explore Parallel Processing architecture further</a:t>
            </a:r>
          </a:p>
          <a:p>
            <a:r>
              <a:rPr lang="en-US" dirty="0" smtClean="0"/>
              <a:t>Power Estimation Data</a:t>
            </a:r>
          </a:p>
          <a:p>
            <a:pPr lvl="1"/>
            <a:r>
              <a:rPr lang="en-US" dirty="0" smtClean="0"/>
              <a:t>Estimation is good</a:t>
            </a:r>
          </a:p>
          <a:p>
            <a:pPr lvl="2"/>
            <a:r>
              <a:rPr lang="en-US" dirty="0" smtClean="0"/>
              <a:t>It would be good to see real data as well</a:t>
            </a:r>
          </a:p>
          <a:p>
            <a:r>
              <a:rPr lang="en-US" dirty="0" smtClean="0"/>
              <a:t>Online Profiler has a dozen entries</a:t>
            </a:r>
          </a:p>
          <a:p>
            <a:pPr lvl="1"/>
            <a:r>
              <a:rPr lang="en-US" dirty="0" smtClean="0"/>
              <a:t>Number of entries should be configurable to avoid local maxima</a:t>
            </a:r>
          </a:p>
          <a:p>
            <a:r>
              <a:rPr lang="en-US" dirty="0" smtClean="0"/>
              <a:t>Instead of simplified configurable logic fabric, how about using underlying FPGA physical fabric</a:t>
            </a:r>
          </a:p>
          <a:p>
            <a:r>
              <a:rPr lang="en-US" dirty="0" smtClean="0"/>
              <a:t>Algorithm to come up with re-partitioning time interval should be worked up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2057400"/>
            <a:ext cx="8458200" cy="1470025"/>
          </a:xfrm>
        </p:spPr>
        <p:txBody>
          <a:bodyPr/>
          <a:lstStyle/>
          <a:p>
            <a:pPr algn="ctr"/>
            <a:r>
              <a:rPr lang="en-US" i="1" dirty="0" smtClean="0"/>
              <a:t>Questions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22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Goals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smtClean="0"/>
              <a:t>EEL5935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96200" y="0"/>
            <a:ext cx="762000" cy="365760"/>
          </a:xfrm>
        </p:spPr>
        <p:txBody>
          <a:bodyPr/>
          <a:lstStyle/>
          <a:p>
            <a:fld id="{220064B8-5F36-42E6-A43D-AB5BD63DDDFC}" type="slidenum">
              <a:rPr lang="en-US" smtClean="0"/>
              <a:t>54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35319"/>
            <a:ext cx="3562350" cy="1939687"/>
          </a:xfrm>
          <a:prstGeom prst="rect">
            <a:avLst/>
          </a:prstGeom>
        </p:spPr>
      </p:pic>
      <p:pic>
        <p:nvPicPr>
          <p:cNvPr id="2050" name="Picture 2" descr="https://encrypted-tbn1.gstatic.com/images?q=tbn:ANd9GcSyvs6YBltjohp-d_ozn_g-lHC-FVYOLmElGZ2vQTOuwE4Th8iYy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05163"/>
            <a:ext cx="1905000" cy="125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lie.im/blog/wp-content/uploads/2011/03/dt-improved-performance-1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37980"/>
            <a:ext cx="2819400" cy="187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aleshq.monster.com/nfs/saleshq/attachment_images/0004/6996/Performance_crop380w.jpg?1244483058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3686496"/>
            <a:ext cx="3619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47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pPr/>
              <a:t>6</a:t>
            </a:fld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50" name="Group 249"/>
          <p:cNvGrpSpPr>
            <a:grpSpLocks/>
          </p:cNvGrpSpPr>
          <p:nvPr/>
        </p:nvGrpSpPr>
        <p:grpSpPr bwMode="auto">
          <a:xfrm>
            <a:off x="5663891" y="1870690"/>
            <a:ext cx="611188" cy="488950"/>
            <a:chOff x="3847" y="4236"/>
            <a:chExt cx="660" cy="528"/>
          </a:xfrm>
        </p:grpSpPr>
        <p:sp>
          <p:nvSpPr>
            <p:cNvPr id="370" name="AutoShape 282"/>
            <p:cNvSpPr>
              <a:spLocks noChangeArrowheads="1"/>
            </p:cNvSpPr>
            <p:nvPr/>
          </p:nvSpPr>
          <p:spPr bwMode="auto">
            <a:xfrm>
              <a:off x="3847" y="4236"/>
              <a:ext cx="600" cy="44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371" name="Text Box 283"/>
            <p:cNvSpPr txBox="1">
              <a:spLocks noChangeArrowheads="1"/>
            </p:cNvSpPr>
            <p:nvPr/>
          </p:nvSpPr>
          <p:spPr bwMode="auto">
            <a:xfrm>
              <a:off x="3877" y="4344"/>
              <a:ext cx="63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latin typeface="Times New Roman" pitchFamily="64" charset="0"/>
                  <a:ea typeface="ＭＳ Ｐゴシック" pitchFamily="64" charset="-128"/>
                </a:rPr>
                <a:t>10s</a:t>
              </a:r>
            </a:p>
          </p:txBody>
        </p:sp>
      </p:grpSp>
      <p:grpSp>
        <p:nvGrpSpPr>
          <p:cNvPr id="251" name="Group 250"/>
          <p:cNvGrpSpPr>
            <a:grpSpLocks/>
          </p:cNvGrpSpPr>
          <p:nvPr/>
        </p:nvGrpSpPr>
        <p:grpSpPr bwMode="auto">
          <a:xfrm>
            <a:off x="3920816" y="1831002"/>
            <a:ext cx="541338" cy="403225"/>
            <a:chOff x="2330" y="1392"/>
            <a:chExt cx="341" cy="254"/>
          </a:xfrm>
        </p:grpSpPr>
        <p:sp>
          <p:nvSpPr>
            <p:cNvPr id="368" name="Rectangle 367"/>
            <p:cNvSpPr>
              <a:spLocks noChangeArrowheads="1"/>
            </p:cNvSpPr>
            <p:nvPr/>
          </p:nvSpPr>
          <p:spPr bwMode="auto">
            <a:xfrm>
              <a:off x="2391" y="1392"/>
              <a:ext cx="210" cy="2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369" name="Text Box 286"/>
            <p:cNvSpPr txBox="1">
              <a:spLocks noChangeArrowheads="1"/>
            </p:cNvSpPr>
            <p:nvPr/>
          </p:nvSpPr>
          <p:spPr bwMode="auto">
            <a:xfrm>
              <a:off x="2330" y="1401"/>
              <a:ext cx="341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latin typeface="Times New Roman" pitchFamily="64" charset="0"/>
                  <a:ea typeface="ＭＳ Ｐゴシック" pitchFamily="64" charset="-128"/>
                </a:rPr>
                <a:t>15s</a:t>
              </a:r>
            </a:p>
          </p:txBody>
        </p:sp>
      </p:grpSp>
      <p:grpSp>
        <p:nvGrpSpPr>
          <p:cNvPr id="252" name="Group 251"/>
          <p:cNvGrpSpPr>
            <a:grpSpLocks/>
          </p:cNvGrpSpPr>
          <p:nvPr/>
        </p:nvGrpSpPr>
        <p:grpSpPr bwMode="auto">
          <a:xfrm>
            <a:off x="2341254" y="1872277"/>
            <a:ext cx="514350" cy="415925"/>
            <a:chOff x="922" y="4284"/>
            <a:chExt cx="555" cy="450"/>
          </a:xfrm>
        </p:grpSpPr>
        <p:sp>
          <p:nvSpPr>
            <p:cNvPr id="366" name="Oval 365"/>
            <p:cNvSpPr>
              <a:spLocks noChangeArrowheads="1"/>
            </p:cNvSpPr>
            <p:nvPr/>
          </p:nvSpPr>
          <p:spPr bwMode="auto">
            <a:xfrm>
              <a:off x="982" y="4284"/>
              <a:ext cx="420" cy="4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367" name="Text Box 289"/>
            <p:cNvSpPr txBox="1">
              <a:spLocks noChangeArrowheads="1"/>
            </p:cNvSpPr>
            <p:nvPr/>
          </p:nvSpPr>
          <p:spPr bwMode="auto">
            <a:xfrm>
              <a:off x="922" y="4314"/>
              <a:ext cx="555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r>
                <a:rPr lang="en-US" dirty="0">
                  <a:latin typeface="Times New Roman" pitchFamily="64" charset="0"/>
                  <a:ea typeface="ＭＳ Ｐゴシック" pitchFamily="64" charset="-128"/>
                </a:rPr>
                <a:t>25s</a:t>
              </a:r>
            </a:p>
          </p:txBody>
        </p:sp>
      </p:grpSp>
      <p:grpSp>
        <p:nvGrpSpPr>
          <p:cNvPr id="253" name="Group 252"/>
          <p:cNvGrpSpPr>
            <a:grpSpLocks/>
          </p:cNvGrpSpPr>
          <p:nvPr/>
        </p:nvGrpSpPr>
        <p:grpSpPr bwMode="auto">
          <a:xfrm>
            <a:off x="2896879" y="1816715"/>
            <a:ext cx="596900" cy="596900"/>
            <a:chOff x="1552" y="4494"/>
            <a:chExt cx="645" cy="645"/>
          </a:xfrm>
        </p:grpSpPr>
        <p:sp>
          <p:nvSpPr>
            <p:cNvPr id="364" name="Oval 363"/>
            <p:cNvSpPr>
              <a:spLocks noChangeArrowheads="1"/>
            </p:cNvSpPr>
            <p:nvPr/>
          </p:nvSpPr>
          <p:spPr bwMode="auto">
            <a:xfrm>
              <a:off x="1552" y="4494"/>
              <a:ext cx="645" cy="6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365" name="Text Box 292"/>
            <p:cNvSpPr txBox="1">
              <a:spLocks noChangeArrowheads="1"/>
            </p:cNvSpPr>
            <p:nvPr/>
          </p:nvSpPr>
          <p:spPr bwMode="auto">
            <a:xfrm>
              <a:off x="1612" y="4629"/>
              <a:ext cx="555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r>
                <a:rPr lang="en-US" dirty="0">
                  <a:latin typeface="Times New Roman" pitchFamily="64" charset="0"/>
                  <a:ea typeface="ＭＳ Ｐゴシック" pitchFamily="64" charset="-128"/>
                </a:rPr>
                <a:t>10s</a:t>
              </a:r>
            </a:p>
          </p:txBody>
        </p:sp>
      </p:grpSp>
      <p:grpSp>
        <p:nvGrpSpPr>
          <p:cNvPr id="254" name="Group 253"/>
          <p:cNvGrpSpPr>
            <a:grpSpLocks/>
          </p:cNvGrpSpPr>
          <p:nvPr/>
        </p:nvGrpSpPr>
        <p:grpSpPr bwMode="auto">
          <a:xfrm>
            <a:off x="2522229" y="2483465"/>
            <a:ext cx="804862" cy="804862"/>
            <a:chOff x="1132" y="5334"/>
            <a:chExt cx="870" cy="870"/>
          </a:xfrm>
        </p:grpSpPr>
        <p:sp>
          <p:nvSpPr>
            <p:cNvPr id="362" name="Oval 361"/>
            <p:cNvSpPr>
              <a:spLocks noChangeArrowheads="1"/>
            </p:cNvSpPr>
            <p:nvPr/>
          </p:nvSpPr>
          <p:spPr bwMode="auto">
            <a:xfrm>
              <a:off x="1132" y="5334"/>
              <a:ext cx="870" cy="8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363" name="Text Box 295"/>
            <p:cNvSpPr txBox="1">
              <a:spLocks noChangeArrowheads="1"/>
            </p:cNvSpPr>
            <p:nvPr/>
          </p:nvSpPr>
          <p:spPr bwMode="auto">
            <a:xfrm>
              <a:off x="1312" y="5559"/>
              <a:ext cx="555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latin typeface="Times New Roman" pitchFamily="64" charset="0"/>
                  <a:ea typeface="ＭＳ Ｐゴシック" pitchFamily="64" charset="-128"/>
                </a:rPr>
                <a:t>5s</a:t>
              </a:r>
            </a:p>
          </p:txBody>
        </p:sp>
      </p:grpSp>
      <p:grpSp>
        <p:nvGrpSpPr>
          <p:cNvPr id="255" name="Group 254"/>
          <p:cNvGrpSpPr>
            <a:grpSpLocks/>
          </p:cNvGrpSpPr>
          <p:nvPr/>
        </p:nvGrpSpPr>
        <p:grpSpPr bwMode="auto">
          <a:xfrm>
            <a:off x="4476441" y="1845290"/>
            <a:ext cx="541338" cy="541337"/>
            <a:chOff x="2962" y="4329"/>
            <a:chExt cx="585" cy="585"/>
          </a:xfrm>
        </p:grpSpPr>
        <p:sp>
          <p:nvSpPr>
            <p:cNvPr id="360" name="Rectangle 359"/>
            <p:cNvSpPr>
              <a:spLocks noChangeArrowheads="1"/>
            </p:cNvSpPr>
            <p:nvPr/>
          </p:nvSpPr>
          <p:spPr bwMode="auto">
            <a:xfrm>
              <a:off x="2962" y="4329"/>
              <a:ext cx="585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361" name="Text Box 298"/>
            <p:cNvSpPr txBox="1">
              <a:spLocks noChangeArrowheads="1"/>
            </p:cNvSpPr>
            <p:nvPr/>
          </p:nvSpPr>
          <p:spPr bwMode="auto">
            <a:xfrm>
              <a:off x="2977" y="4434"/>
              <a:ext cx="555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latin typeface="Times New Roman" pitchFamily="64" charset="0"/>
                  <a:ea typeface="ＭＳ Ｐゴシック" pitchFamily="64" charset="-128"/>
                </a:rPr>
                <a:t>12s</a:t>
              </a:r>
            </a:p>
          </p:txBody>
        </p:sp>
      </p:grpSp>
      <p:grpSp>
        <p:nvGrpSpPr>
          <p:cNvPr id="256" name="Group 255"/>
          <p:cNvGrpSpPr>
            <a:grpSpLocks/>
          </p:cNvGrpSpPr>
          <p:nvPr/>
        </p:nvGrpSpPr>
        <p:grpSpPr bwMode="auto">
          <a:xfrm>
            <a:off x="4058929" y="2485052"/>
            <a:ext cx="973137" cy="971550"/>
            <a:chOff x="2512" y="5019"/>
            <a:chExt cx="1050" cy="1050"/>
          </a:xfrm>
        </p:grpSpPr>
        <p:sp>
          <p:nvSpPr>
            <p:cNvPr id="358" name="Rectangle 357"/>
            <p:cNvSpPr>
              <a:spLocks noChangeArrowheads="1"/>
            </p:cNvSpPr>
            <p:nvPr/>
          </p:nvSpPr>
          <p:spPr bwMode="auto">
            <a:xfrm>
              <a:off x="2512" y="5019"/>
              <a:ext cx="1050" cy="10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359" name="Text Box 301"/>
            <p:cNvSpPr txBox="1">
              <a:spLocks noChangeArrowheads="1"/>
            </p:cNvSpPr>
            <p:nvPr/>
          </p:nvSpPr>
          <p:spPr bwMode="auto">
            <a:xfrm>
              <a:off x="2812" y="5334"/>
              <a:ext cx="555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latin typeface="Times New Roman" pitchFamily="64" charset="0"/>
                  <a:ea typeface="ＭＳ Ｐゴシック" pitchFamily="64" charset="-128"/>
                </a:rPr>
                <a:t>8s</a:t>
              </a:r>
            </a:p>
          </p:txBody>
        </p:sp>
      </p:grpSp>
      <p:grpSp>
        <p:nvGrpSpPr>
          <p:cNvPr id="257" name="Group 256"/>
          <p:cNvGrpSpPr>
            <a:grpSpLocks/>
          </p:cNvGrpSpPr>
          <p:nvPr/>
        </p:nvGrpSpPr>
        <p:grpSpPr bwMode="auto">
          <a:xfrm>
            <a:off x="5455929" y="2496165"/>
            <a:ext cx="1009650" cy="739775"/>
            <a:chOff x="3862" y="4881"/>
            <a:chExt cx="1090" cy="801"/>
          </a:xfrm>
        </p:grpSpPr>
        <p:sp>
          <p:nvSpPr>
            <p:cNvPr id="356" name="AutoShape 303"/>
            <p:cNvSpPr>
              <a:spLocks noChangeArrowheads="1"/>
            </p:cNvSpPr>
            <p:nvPr/>
          </p:nvSpPr>
          <p:spPr bwMode="auto">
            <a:xfrm>
              <a:off x="3862" y="4881"/>
              <a:ext cx="1090" cy="80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357" name="Text Box 304"/>
            <p:cNvSpPr txBox="1">
              <a:spLocks noChangeArrowheads="1"/>
            </p:cNvSpPr>
            <p:nvPr/>
          </p:nvSpPr>
          <p:spPr bwMode="auto">
            <a:xfrm>
              <a:off x="4147" y="5214"/>
              <a:ext cx="63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latin typeface="Times New Roman" pitchFamily="64" charset="0"/>
                  <a:ea typeface="ＭＳ Ｐゴシック" pitchFamily="64" charset="-128"/>
                </a:rPr>
                <a:t>5s</a:t>
              </a:r>
            </a:p>
          </p:txBody>
        </p:sp>
      </p:grpSp>
      <p:sp>
        <p:nvSpPr>
          <p:cNvPr id="258" name="Text Box 333"/>
          <p:cNvSpPr txBox="1">
            <a:spLocks noChangeArrowheads="1"/>
          </p:cNvSpPr>
          <p:nvPr/>
        </p:nvSpPr>
        <p:spPr bwMode="auto">
          <a:xfrm>
            <a:off x="2096779" y="3523277"/>
            <a:ext cx="29210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en-US" sz="1600" i="1">
                <a:latin typeface="Times New Roman" pitchFamily="64" charset="0"/>
                <a:ea typeface="ＭＳ Ｐゴシック" pitchFamily="64" charset="-128"/>
              </a:rPr>
              <a:t>Sw Time: 50s</a:t>
            </a:r>
          </a:p>
        </p:txBody>
      </p:sp>
      <p:sp>
        <p:nvSpPr>
          <p:cNvPr id="259" name="Text Box 334"/>
          <p:cNvSpPr txBox="1">
            <a:spLocks noChangeArrowheads="1"/>
          </p:cNvSpPr>
          <p:nvPr/>
        </p:nvSpPr>
        <p:spPr bwMode="auto">
          <a:xfrm>
            <a:off x="3757304" y="3545502"/>
            <a:ext cx="28860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en-US" sz="1600" i="1">
                <a:latin typeface="Times New Roman" pitchFamily="64" charset="0"/>
                <a:ea typeface="ＭＳ Ｐゴシック" pitchFamily="64" charset="-128"/>
              </a:rPr>
              <a:t>Sw Time: 30s</a:t>
            </a:r>
          </a:p>
        </p:txBody>
      </p:sp>
      <p:sp>
        <p:nvSpPr>
          <p:cNvPr id="260" name="Text Box 335"/>
          <p:cNvSpPr txBox="1">
            <a:spLocks noChangeArrowheads="1"/>
          </p:cNvSpPr>
          <p:nvPr/>
        </p:nvSpPr>
        <p:spPr bwMode="auto">
          <a:xfrm>
            <a:off x="5462279" y="3535977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en-US" sz="1600" i="1">
                <a:latin typeface="Times New Roman" pitchFamily="64" charset="0"/>
                <a:ea typeface="ＭＳ Ｐゴシック" pitchFamily="64" charset="-128"/>
              </a:rPr>
              <a:t>Sw Time: 20s</a:t>
            </a:r>
          </a:p>
        </p:txBody>
      </p:sp>
      <p:sp>
        <p:nvSpPr>
          <p:cNvPr id="261" name="Text Box 336"/>
          <p:cNvSpPr txBox="1">
            <a:spLocks noChangeArrowheads="1"/>
          </p:cNvSpPr>
          <p:nvPr/>
        </p:nvSpPr>
        <p:spPr bwMode="auto">
          <a:xfrm>
            <a:off x="410565" y="6454399"/>
            <a:ext cx="54070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9pPr>
          </a:lstStyle>
          <a:p>
            <a:pPr algn="ctr" eaLnBrk="0" hangingPunct="0"/>
            <a:r>
              <a:rPr lang="en-US" sz="1100" i="1" dirty="0" smtClean="0">
                <a:latin typeface="Times New Roman" pitchFamily="64" charset="0"/>
                <a:ea typeface="ＭＳ Ｐゴシック" pitchFamily="64" charset="-128"/>
              </a:rPr>
              <a:t>Acknowledgement:   Modified from G. </a:t>
            </a:r>
            <a:r>
              <a:rPr lang="en-US" sz="1100" i="1" dirty="0" err="1" smtClean="0">
                <a:latin typeface="Times New Roman" pitchFamily="64" charset="0"/>
                <a:ea typeface="ＭＳ Ｐゴシック" pitchFamily="64" charset="-128"/>
              </a:rPr>
              <a:t>Stitt’s</a:t>
            </a:r>
            <a:r>
              <a:rPr lang="en-US" sz="1100" i="1" dirty="0" smtClean="0">
                <a:latin typeface="Times New Roman" pitchFamily="64" charset="0"/>
                <a:ea typeface="ＭＳ Ｐゴシック" pitchFamily="64" charset="-128"/>
              </a:rPr>
              <a:t> slides in EEL5721</a:t>
            </a:r>
            <a:endParaRPr lang="en-US" sz="1100" i="1" dirty="0">
              <a:latin typeface="Times New Roman" pitchFamily="64" charset="0"/>
              <a:ea typeface="ＭＳ Ｐゴシック" pitchFamily="64" charset="-128"/>
            </a:endParaRPr>
          </a:p>
        </p:txBody>
      </p:sp>
      <p:sp>
        <p:nvSpPr>
          <p:cNvPr id="262" name="Text Box 340"/>
          <p:cNvSpPr txBox="1">
            <a:spLocks noChangeArrowheads="1"/>
          </p:cNvSpPr>
          <p:nvPr/>
        </p:nvSpPr>
        <p:spPr bwMode="auto">
          <a:xfrm>
            <a:off x="2571441" y="1424602"/>
            <a:ext cx="1181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FIR()</a:t>
            </a:r>
          </a:p>
        </p:txBody>
      </p:sp>
      <p:sp>
        <p:nvSpPr>
          <p:cNvPr id="263" name="Text Box 341"/>
          <p:cNvSpPr txBox="1">
            <a:spLocks noChangeArrowheads="1"/>
          </p:cNvSpPr>
          <p:nvPr/>
        </p:nvSpPr>
        <p:spPr bwMode="auto">
          <a:xfrm>
            <a:off x="3955741" y="1424602"/>
            <a:ext cx="1181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ACCUM()</a:t>
            </a:r>
          </a:p>
        </p:txBody>
      </p:sp>
      <p:sp>
        <p:nvSpPr>
          <p:cNvPr id="264" name="Text Box 342"/>
          <p:cNvSpPr txBox="1">
            <a:spLocks noChangeArrowheads="1"/>
          </p:cNvSpPr>
          <p:nvPr/>
        </p:nvSpPr>
        <p:spPr bwMode="auto">
          <a:xfrm>
            <a:off x="5403541" y="1450002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SEARCH()</a:t>
            </a:r>
          </a:p>
        </p:txBody>
      </p:sp>
      <p:grpSp>
        <p:nvGrpSpPr>
          <p:cNvPr id="265" name="Group 264"/>
          <p:cNvGrpSpPr>
            <a:grpSpLocks/>
          </p:cNvGrpSpPr>
          <p:nvPr/>
        </p:nvGrpSpPr>
        <p:grpSpPr bwMode="auto">
          <a:xfrm>
            <a:off x="2685741" y="4750139"/>
            <a:ext cx="1071563" cy="1043455"/>
            <a:chOff x="452" y="3373"/>
            <a:chExt cx="465" cy="453"/>
          </a:xfrm>
        </p:grpSpPr>
        <p:sp>
          <p:nvSpPr>
            <p:cNvPr id="332" name="Oval 331"/>
            <p:cNvSpPr>
              <a:spLocks noChangeArrowheads="1"/>
            </p:cNvSpPr>
            <p:nvPr/>
          </p:nvSpPr>
          <p:spPr bwMode="auto">
            <a:xfrm>
              <a:off x="505" y="3470"/>
              <a:ext cx="348" cy="34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grpSp>
          <p:nvGrpSpPr>
            <p:cNvPr id="333" name="Group 332"/>
            <p:cNvGrpSpPr>
              <a:grpSpLocks/>
            </p:cNvGrpSpPr>
            <p:nvPr/>
          </p:nvGrpSpPr>
          <p:grpSpPr bwMode="auto">
            <a:xfrm>
              <a:off x="452" y="3373"/>
              <a:ext cx="465" cy="453"/>
              <a:chOff x="1169" y="9479"/>
              <a:chExt cx="1161" cy="1149"/>
            </a:xfrm>
          </p:grpSpPr>
          <p:grpSp>
            <p:nvGrpSpPr>
              <p:cNvPr id="335" name="Group 334"/>
              <p:cNvGrpSpPr>
                <a:grpSpLocks/>
              </p:cNvGrpSpPr>
              <p:nvPr/>
            </p:nvGrpSpPr>
            <p:grpSpPr bwMode="auto">
              <a:xfrm>
                <a:off x="1195" y="9479"/>
                <a:ext cx="1074" cy="71"/>
                <a:chOff x="1630" y="8729"/>
                <a:chExt cx="1074" cy="71"/>
              </a:xfrm>
            </p:grpSpPr>
            <p:sp>
              <p:nvSpPr>
                <p:cNvPr id="347" name="Rectangle 346"/>
                <p:cNvSpPr>
                  <a:spLocks noChangeArrowheads="1"/>
                </p:cNvSpPr>
                <p:nvPr/>
              </p:nvSpPr>
              <p:spPr bwMode="auto">
                <a:xfrm>
                  <a:off x="1630" y="8729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48" name="Rectangle 347"/>
                <p:cNvSpPr>
                  <a:spLocks noChangeArrowheads="1"/>
                </p:cNvSpPr>
                <p:nvPr/>
              </p:nvSpPr>
              <p:spPr bwMode="auto">
                <a:xfrm>
                  <a:off x="1759" y="8729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49" name="Rectangle 348"/>
                <p:cNvSpPr>
                  <a:spLocks noChangeArrowheads="1"/>
                </p:cNvSpPr>
                <p:nvPr/>
              </p:nvSpPr>
              <p:spPr bwMode="auto">
                <a:xfrm>
                  <a:off x="1882" y="8729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50" name="Rectangle 349"/>
                <p:cNvSpPr>
                  <a:spLocks noChangeArrowheads="1"/>
                </p:cNvSpPr>
                <p:nvPr/>
              </p:nvSpPr>
              <p:spPr bwMode="auto">
                <a:xfrm>
                  <a:off x="2005" y="8729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51" name="Rectangle 350"/>
                <p:cNvSpPr>
                  <a:spLocks noChangeArrowheads="1"/>
                </p:cNvSpPr>
                <p:nvPr/>
              </p:nvSpPr>
              <p:spPr bwMode="auto">
                <a:xfrm>
                  <a:off x="2137" y="8729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52" name="Rectangle 351"/>
                <p:cNvSpPr>
                  <a:spLocks noChangeArrowheads="1"/>
                </p:cNvSpPr>
                <p:nvPr/>
              </p:nvSpPr>
              <p:spPr bwMode="auto">
                <a:xfrm>
                  <a:off x="2266" y="8729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53" name="Rectangle 352"/>
                <p:cNvSpPr>
                  <a:spLocks noChangeArrowheads="1"/>
                </p:cNvSpPr>
                <p:nvPr/>
              </p:nvSpPr>
              <p:spPr bwMode="auto">
                <a:xfrm>
                  <a:off x="2389" y="8729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54" name="Rectangle 353"/>
                <p:cNvSpPr>
                  <a:spLocks noChangeArrowheads="1"/>
                </p:cNvSpPr>
                <p:nvPr/>
              </p:nvSpPr>
              <p:spPr bwMode="auto">
                <a:xfrm>
                  <a:off x="2512" y="8729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55" name="Rectangle 354"/>
                <p:cNvSpPr>
                  <a:spLocks noChangeArrowheads="1"/>
                </p:cNvSpPr>
                <p:nvPr/>
              </p:nvSpPr>
              <p:spPr bwMode="auto">
                <a:xfrm>
                  <a:off x="2633" y="8729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336" name="Rectangle 335"/>
              <p:cNvSpPr>
                <a:spLocks noChangeArrowheads="1"/>
              </p:cNvSpPr>
              <p:nvPr/>
            </p:nvSpPr>
            <p:spPr bwMode="auto">
              <a:xfrm>
                <a:off x="1169" y="9553"/>
                <a:ext cx="1161" cy="1008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337" name="Group 336"/>
              <p:cNvGrpSpPr>
                <a:grpSpLocks/>
              </p:cNvGrpSpPr>
              <p:nvPr/>
            </p:nvGrpSpPr>
            <p:grpSpPr bwMode="auto">
              <a:xfrm>
                <a:off x="1210" y="10557"/>
                <a:ext cx="1074" cy="71"/>
                <a:chOff x="1630" y="9807"/>
                <a:chExt cx="1074" cy="71"/>
              </a:xfrm>
            </p:grpSpPr>
            <p:sp>
              <p:nvSpPr>
                <p:cNvPr id="338" name="Rectangle 337"/>
                <p:cNvSpPr>
                  <a:spLocks noChangeArrowheads="1"/>
                </p:cNvSpPr>
                <p:nvPr/>
              </p:nvSpPr>
              <p:spPr bwMode="auto">
                <a:xfrm>
                  <a:off x="1630" y="9807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39" name="Rectangle 338"/>
                <p:cNvSpPr>
                  <a:spLocks noChangeArrowheads="1"/>
                </p:cNvSpPr>
                <p:nvPr/>
              </p:nvSpPr>
              <p:spPr bwMode="auto">
                <a:xfrm>
                  <a:off x="1759" y="9807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40" name="Rectangle 339"/>
                <p:cNvSpPr>
                  <a:spLocks noChangeArrowheads="1"/>
                </p:cNvSpPr>
                <p:nvPr/>
              </p:nvSpPr>
              <p:spPr bwMode="auto">
                <a:xfrm>
                  <a:off x="1882" y="9807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41" name="Rectangle 340"/>
                <p:cNvSpPr>
                  <a:spLocks noChangeArrowheads="1"/>
                </p:cNvSpPr>
                <p:nvPr/>
              </p:nvSpPr>
              <p:spPr bwMode="auto">
                <a:xfrm>
                  <a:off x="2005" y="9807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42" name="Rectangle 341"/>
                <p:cNvSpPr>
                  <a:spLocks noChangeArrowheads="1"/>
                </p:cNvSpPr>
                <p:nvPr/>
              </p:nvSpPr>
              <p:spPr bwMode="auto">
                <a:xfrm>
                  <a:off x="2137" y="9807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43" name="Rectangle 342"/>
                <p:cNvSpPr>
                  <a:spLocks noChangeArrowheads="1"/>
                </p:cNvSpPr>
                <p:nvPr/>
              </p:nvSpPr>
              <p:spPr bwMode="auto">
                <a:xfrm>
                  <a:off x="2266" y="9807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44" name="Rectangle 343"/>
                <p:cNvSpPr>
                  <a:spLocks noChangeArrowheads="1"/>
                </p:cNvSpPr>
                <p:nvPr/>
              </p:nvSpPr>
              <p:spPr bwMode="auto">
                <a:xfrm>
                  <a:off x="2389" y="9807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45" name="Rectangle 344"/>
                <p:cNvSpPr>
                  <a:spLocks noChangeArrowheads="1"/>
                </p:cNvSpPr>
                <p:nvPr/>
              </p:nvSpPr>
              <p:spPr bwMode="auto">
                <a:xfrm>
                  <a:off x="2512" y="9807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46" name="Rectangle 345"/>
                <p:cNvSpPr>
                  <a:spLocks noChangeArrowheads="1"/>
                </p:cNvSpPr>
                <p:nvPr/>
              </p:nvSpPr>
              <p:spPr bwMode="auto">
                <a:xfrm>
                  <a:off x="2633" y="9807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sp>
          <p:nvSpPr>
            <p:cNvPr id="334" name="Text Box 368"/>
            <p:cNvSpPr txBox="1">
              <a:spLocks noChangeArrowheads="1"/>
            </p:cNvSpPr>
            <p:nvPr/>
          </p:nvSpPr>
          <p:spPr bwMode="auto">
            <a:xfrm>
              <a:off x="567" y="3578"/>
              <a:ext cx="216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r>
                <a:rPr lang="en-US" dirty="0">
                  <a:latin typeface="Times New Roman" pitchFamily="64" charset="0"/>
                  <a:ea typeface="ＭＳ Ｐゴシック" pitchFamily="64" charset="-128"/>
                </a:rPr>
                <a:t>5s</a:t>
              </a:r>
            </a:p>
          </p:txBody>
        </p:sp>
      </p:grpSp>
      <p:sp>
        <p:nvSpPr>
          <p:cNvPr id="266" name="Oval 265"/>
          <p:cNvSpPr>
            <a:spLocks noChangeArrowheads="1"/>
          </p:cNvSpPr>
          <p:nvPr/>
        </p:nvSpPr>
        <p:spPr bwMode="auto">
          <a:xfrm>
            <a:off x="4851091" y="4963140"/>
            <a:ext cx="393700" cy="3952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7" name="Rectangle 266"/>
          <p:cNvSpPr>
            <a:spLocks noChangeArrowheads="1"/>
          </p:cNvSpPr>
          <p:nvPr/>
        </p:nvSpPr>
        <p:spPr bwMode="auto">
          <a:xfrm>
            <a:off x="5371791" y="4977427"/>
            <a:ext cx="336550" cy="338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9pPr>
          </a:lstStyle>
          <a:p>
            <a:endParaRPr lang="en-US" sz="900"/>
          </a:p>
        </p:txBody>
      </p:sp>
      <p:grpSp>
        <p:nvGrpSpPr>
          <p:cNvPr id="268" name="Group 267"/>
          <p:cNvGrpSpPr>
            <a:grpSpLocks/>
          </p:cNvGrpSpPr>
          <p:nvPr/>
        </p:nvGrpSpPr>
        <p:grpSpPr bwMode="auto">
          <a:xfrm>
            <a:off x="4617729" y="4766660"/>
            <a:ext cx="1090612" cy="1076322"/>
            <a:chOff x="1169" y="9479"/>
            <a:chExt cx="1161" cy="1149"/>
          </a:xfrm>
        </p:grpSpPr>
        <p:grpSp>
          <p:nvGrpSpPr>
            <p:cNvPr id="311" name="Group 310"/>
            <p:cNvGrpSpPr>
              <a:grpSpLocks/>
            </p:cNvGrpSpPr>
            <p:nvPr/>
          </p:nvGrpSpPr>
          <p:grpSpPr bwMode="auto">
            <a:xfrm>
              <a:off x="1195" y="9479"/>
              <a:ext cx="1074" cy="71"/>
              <a:chOff x="1630" y="8729"/>
              <a:chExt cx="1074" cy="71"/>
            </a:xfrm>
          </p:grpSpPr>
          <p:sp>
            <p:nvSpPr>
              <p:cNvPr id="323" name="Rectangle 322"/>
              <p:cNvSpPr>
                <a:spLocks noChangeArrowheads="1"/>
              </p:cNvSpPr>
              <p:nvPr/>
            </p:nvSpPr>
            <p:spPr bwMode="auto">
              <a:xfrm>
                <a:off x="1630" y="8729"/>
                <a:ext cx="71" cy="71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4" name="Rectangle 323"/>
              <p:cNvSpPr>
                <a:spLocks noChangeArrowheads="1"/>
              </p:cNvSpPr>
              <p:nvPr/>
            </p:nvSpPr>
            <p:spPr bwMode="auto">
              <a:xfrm>
                <a:off x="1759" y="8729"/>
                <a:ext cx="71" cy="71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5" name="Rectangle 324"/>
              <p:cNvSpPr>
                <a:spLocks noChangeArrowheads="1"/>
              </p:cNvSpPr>
              <p:nvPr/>
            </p:nvSpPr>
            <p:spPr bwMode="auto">
              <a:xfrm>
                <a:off x="1882" y="8729"/>
                <a:ext cx="71" cy="71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6" name="Rectangle 325"/>
              <p:cNvSpPr>
                <a:spLocks noChangeArrowheads="1"/>
              </p:cNvSpPr>
              <p:nvPr/>
            </p:nvSpPr>
            <p:spPr bwMode="auto">
              <a:xfrm>
                <a:off x="2005" y="8729"/>
                <a:ext cx="71" cy="71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7" name="Rectangle 326"/>
              <p:cNvSpPr>
                <a:spLocks noChangeArrowheads="1"/>
              </p:cNvSpPr>
              <p:nvPr/>
            </p:nvSpPr>
            <p:spPr bwMode="auto">
              <a:xfrm>
                <a:off x="2137" y="8729"/>
                <a:ext cx="71" cy="71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8" name="Rectangle 327"/>
              <p:cNvSpPr>
                <a:spLocks noChangeArrowheads="1"/>
              </p:cNvSpPr>
              <p:nvPr/>
            </p:nvSpPr>
            <p:spPr bwMode="auto">
              <a:xfrm>
                <a:off x="2266" y="8729"/>
                <a:ext cx="71" cy="71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9" name="Rectangle 328"/>
              <p:cNvSpPr>
                <a:spLocks noChangeArrowheads="1"/>
              </p:cNvSpPr>
              <p:nvPr/>
            </p:nvSpPr>
            <p:spPr bwMode="auto">
              <a:xfrm>
                <a:off x="2389" y="8729"/>
                <a:ext cx="71" cy="71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0" name="Rectangle 329"/>
              <p:cNvSpPr>
                <a:spLocks noChangeArrowheads="1"/>
              </p:cNvSpPr>
              <p:nvPr/>
            </p:nvSpPr>
            <p:spPr bwMode="auto">
              <a:xfrm>
                <a:off x="2512" y="8729"/>
                <a:ext cx="71" cy="71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1" name="Rectangle 330"/>
              <p:cNvSpPr>
                <a:spLocks noChangeArrowheads="1"/>
              </p:cNvSpPr>
              <p:nvPr/>
            </p:nvSpPr>
            <p:spPr bwMode="auto">
              <a:xfrm>
                <a:off x="2633" y="8729"/>
                <a:ext cx="71" cy="71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312" name="Rectangle 311"/>
            <p:cNvSpPr>
              <a:spLocks noChangeArrowheads="1"/>
            </p:cNvSpPr>
            <p:nvPr/>
          </p:nvSpPr>
          <p:spPr bwMode="auto">
            <a:xfrm>
              <a:off x="1169" y="9553"/>
              <a:ext cx="1161" cy="100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grpSp>
          <p:nvGrpSpPr>
            <p:cNvPr id="313" name="Group 312"/>
            <p:cNvGrpSpPr>
              <a:grpSpLocks/>
            </p:cNvGrpSpPr>
            <p:nvPr/>
          </p:nvGrpSpPr>
          <p:grpSpPr bwMode="auto">
            <a:xfrm>
              <a:off x="1210" y="10557"/>
              <a:ext cx="1074" cy="71"/>
              <a:chOff x="1630" y="9807"/>
              <a:chExt cx="1074" cy="71"/>
            </a:xfrm>
          </p:grpSpPr>
          <p:sp>
            <p:nvSpPr>
              <p:cNvPr id="314" name="Rectangle 313"/>
              <p:cNvSpPr>
                <a:spLocks noChangeArrowheads="1"/>
              </p:cNvSpPr>
              <p:nvPr/>
            </p:nvSpPr>
            <p:spPr bwMode="auto">
              <a:xfrm>
                <a:off x="1630" y="9807"/>
                <a:ext cx="71" cy="71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5" name="Rectangle 314"/>
              <p:cNvSpPr>
                <a:spLocks noChangeArrowheads="1"/>
              </p:cNvSpPr>
              <p:nvPr/>
            </p:nvSpPr>
            <p:spPr bwMode="auto">
              <a:xfrm>
                <a:off x="1759" y="9807"/>
                <a:ext cx="71" cy="71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6" name="Rectangle 315"/>
              <p:cNvSpPr>
                <a:spLocks noChangeArrowheads="1"/>
              </p:cNvSpPr>
              <p:nvPr/>
            </p:nvSpPr>
            <p:spPr bwMode="auto">
              <a:xfrm>
                <a:off x="1882" y="9807"/>
                <a:ext cx="71" cy="71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7" name="Rectangle 316"/>
              <p:cNvSpPr>
                <a:spLocks noChangeArrowheads="1"/>
              </p:cNvSpPr>
              <p:nvPr/>
            </p:nvSpPr>
            <p:spPr bwMode="auto">
              <a:xfrm>
                <a:off x="2005" y="9807"/>
                <a:ext cx="71" cy="71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8" name="Rectangle 317"/>
              <p:cNvSpPr>
                <a:spLocks noChangeArrowheads="1"/>
              </p:cNvSpPr>
              <p:nvPr/>
            </p:nvSpPr>
            <p:spPr bwMode="auto">
              <a:xfrm>
                <a:off x="2137" y="9807"/>
                <a:ext cx="71" cy="71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9" name="Rectangle 318"/>
              <p:cNvSpPr>
                <a:spLocks noChangeArrowheads="1"/>
              </p:cNvSpPr>
              <p:nvPr/>
            </p:nvSpPr>
            <p:spPr bwMode="auto">
              <a:xfrm>
                <a:off x="2266" y="9807"/>
                <a:ext cx="71" cy="71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0" name="Rectangle 319"/>
              <p:cNvSpPr>
                <a:spLocks noChangeArrowheads="1"/>
              </p:cNvSpPr>
              <p:nvPr/>
            </p:nvSpPr>
            <p:spPr bwMode="auto">
              <a:xfrm>
                <a:off x="2389" y="9807"/>
                <a:ext cx="71" cy="71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1" name="Rectangle 320"/>
              <p:cNvSpPr>
                <a:spLocks noChangeArrowheads="1"/>
              </p:cNvSpPr>
              <p:nvPr/>
            </p:nvSpPr>
            <p:spPr bwMode="auto">
              <a:xfrm>
                <a:off x="2512" y="9807"/>
                <a:ext cx="71" cy="71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2" name="Rectangle 321"/>
              <p:cNvSpPr>
                <a:spLocks noChangeArrowheads="1"/>
              </p:cNvSpPr>
              <p:nvPr/>
            </p:nvSpPr>
            <p:spPr bwMode="auto">
              <a:xfrm>
                <a:off x="2633" y="9807"/>
                <a:ext cx="71" cy="71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</p:grpSp>
      <p:sp>
        <p:nvSpPr>
          <p:cNvPr id="269" name="Text Box 394"/>
          <p:cNvSpPr txBox="1">
            <a:spLocks noChangeArrowheads="1"/>
          </p:cNvSpPr>
          <p:nvPr/>
        </p:nvSpPr>
        <p:spPr bwMode="auto">
          <a:xfrm>
            <a:off x="4793941" y="4977427"/>
            <a:ext cx="534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en-US" dirty="0">
                <a:latin typeface="Times New Roman" pitchFamily="64" charset="0"/>
                <a:ea typeface="ＭＳ Ｐゴシック" pitchFamily="64" charset="-128"/>
              </a:rPr>
              <a:t>25s</a:t>
            </a:r>
          </a:p>
        </p:txBody>
      </p:sp>
      <p:sp>
        <p:nvSpPr>
          <p:cNvPr id="270" name="AutoShape 395"/>
          <p:cNvSpPr>
            <a:spLocks noChangeArrowheads="1"/>
          </p:cNvSpPr>
          <p:nvPr/>
        </p:nvSpPr>
        <p:spPr bwMode="auto">
          <a:xfrm>
            <a:off x="5005079" y="5299690"/>
            <a:ext cx="563562" cy="4127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1" name="Text Box 396"/>
          <p:cNvSpPr txBox="1">
            <a:spLocks noChangeArrowheads="1"/>
          </p:cNvSpPr>
          <p:nvPr/>
        </p:nvSpPr>
        <p:spPr bwMode="auto">
          <a:xfrm>
            <a:off x="5033654" y="5413990"/>
            <a:ext cx="70326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en-US">
                <a:latin typeface="Times New Roman" pitchFamily="64" charset="0"/>
                <a:ea typeface="ＭＳ Ｐゴシック" pitchFamily="64" charset="-128"/>
              </a:rPr>
              <a:t>10s</a:t>
            </a:r>
          </a:p>
        </p:txBody>
      </p:sp>
      <p:grpSp>
        <p:nvGrpSpPr>
          <p:cNvPr id="272" name="Group 271"/>
          <p:cNvGrpSpPr>
            <a:grpSpLocks/>
          </p:cNvGrpSpPr>
          <p:nvPr/>
        </p:nvGrpSpPr>
        <p:grpSpPr bwMode="auto">
          <a:xfrm>
            <a:off x="6711647" y="4692668"/>
            <a:ext cx="1098551" cy="1062256"/>
            <a:chOff x="2712" y="3381"/>
            <a:chExt cx="469" cy="453"/>
          </a:xfrm>
        </p:grpSpPr>
        <p:sp>
          <p:nvSpPr>
            <p:cNvPr id="284" name="Rectangle 283"/>
            <p:cNvSpPr>
              <a:spLocks noChangeArrowheads="1"/>
            </p:cNvSpPr>
            <p:nvPr/>
          </p:nvSpPr>
          <p:spPr bwMode="auto">
            <a:xfrm>
              <a:off x="3007" y="3556"/>
              <a:ext cx="144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grpSp>
          <p:nvGrpSpPr>
            <p:cNvPr id="285" name="Group 284"/>
            <p:cNvGrpSpPr>
              <a:grpSpLocks/>
            </p:cNvGrpSpPr>
            <p:nvPr/>
          </p:nvGrpSpPr>
          <p:grpSpPr bwMode="auto">
            <a:xfrm>
              <a:off x="2712" y="3381"/>
              <a:ext cx="465" cy="453"/>
              <a:chOff x="1169" y="9479"/>
              <a:chExt cx="1161" cy="1149"/>
            </a:xfrm>
          </p:grpSpPr>
          <p:grpSp>
            <p:nvGrpSpPr>
              <p:cNvPr id="290" name="Group 289"/>
              <p:cNvGrpSpPr>
                <a:grpSpLocks/>
              </p:cNvGrpSpPr>
              <p:nvPr/>
            </p:nvGrpSpPr>
            <p:grpSpPr bwMode="auto">
              <a:xfrm>
                <a:off x="1195" y="9479"/>
                <a:ext cx="1074" cy="71"/>
                <a:chOff x="1630" y="8729"/>
                <a:chExt cx="1074" cy="71"/>
              </a:xfrm>
            </p:grpSpPr>
            <p:sp>
              <p:nvSpPr>
                <p:cNvPr id="302" name="Rectangle 301"/>
                <p:cNvSpPr>
                  <a:spLocks noChangeArrowheads="1"/>
                </p:cNvSpPr>
                <p:nvPr/>
              </p:nvSpPr>
              <p:spPr bwMode="auto">
                <a:xfrm>
                  <a:off x="1630" y="8729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03" name="Rectangle 302"/>
                <p:cNvSpPr>
                  <a:spLocks noChangeArrowheads="1"/>
                </p:cNvSpPr>
                <p:nvPr/>
              </p:nvSpPr>
              <p:spPr bwMode="auto">
                <a:xfrm>
                  <a:off x="1759" y="8729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04" name="Rectangle 303"/>
                <p:cNvSpPr>
                  <a:spLocks noChangeArrowheads="1"/>
                </p:cNvSpPr>
                <p:nvPr/>
              </p:nvSpPr>
              <p:spPr bwMode="auto">
                <a:xfrm>
                  <a:off x="1882" y="8729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05" name="Rectangle 304"/>
                <p:cNvSpPr>
                  <a:spLocks noChangeArrowheads="1"/>
                </p:cNvSpPr>
                <p:nvPr/>
              </p:nvSpPr>
              <p:spPr bwMode="auto">
                <a:xfrm>
                  <a:off x="2005" y="8729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06" name="Rectangle 305"/>
                <p:cNvSpPr>
                  <a:spLocks noChangeArrowheads="1"/>
                </p:cNvSpPr>
                <p:nvPr/>
              </p:nvSpPr>
              <p:spPr bwMode="auto">
                <a:xfrm>
                  <a:off x="2137" y="8729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07" name="Rectangle 306"/>
                <p:cNvSpPr>
                  <a:spLocks noChangeArrowheads="1"/>
                </p:cNvSpPr>
                <p:nvPr/>
              </p:nvSpPr>
              <p:spPr bwMode="auto">
                <a:xfrm>
                  <a:off x="2266" y="8729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08" name="Rectangle 307"/>
                <p:cNvSpPr>
                  <a:spLocks noChangeArrowheads="1"/>
                </p:cNvSpPr>
                <p:nvPr/>
              </p:nvSpPr>
              <p:spPr bwMode="auto">
                <a:xfrm>
                  <a:off x="2389" y="8729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09" name="Rectangle 308"/>
                <p:cNvSpPr>
                  <a:spLocks noChangeArrowheads="1"/>
                </p:cNvSpPr>
                <p:nvPr/>
              </p:nvSpPr>
              <p:spPr bwMode="auto">
                <a:xfrm>
                  <a:off x="2512" y="8729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10" name="Rectangle 309"/>
                <p:cNvSpPr>
                  <a:spLocks noChangeArrowheads="1"/>
                </p:cNvSpPr>
                <p:nvPr/>
              </p:nvSpPr>
              <p:spPr bwMode="auto">
                <a:xfrm>
                  <a:off x="2633" y="8729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291" name="Rectangle 290"/>
              <p:cNvSpPr>
                <a:spLocks noChangeArrowheads="1"/>
              </p:cNvSpPr>
              <p:nvPr/>
            </p:nvSpPr>
            <p:spPr bwMode="auto">
              <a:xfrm>
                <a:off x="1169" y="9553"/>
                <a:ext cx="1161" cy="1008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292" name="Group 291"/>
              <p:cNvGrpSpPr>
                <a:grpSpLocks/>
              </p:cNvGrpSpPr>
              <p:nvPr/>
            </p:nvGrpSpPr>
            <p:grpSpPr bwMode="auto">
              <a:xfrm>
                <a:off x="1210" y="10557"/>
                <a:ext cx="1074" cy="71"/>
                <a:chOff x="1630" y="9807"/>
                <a:chExt cx="1074" cy="71"/>
              </a:xfrm>
            </p:grpSpPr>
            <p:sp>
              <p:nvSpPr>
                <p:cNvPr id="293" name="Rectangle 292"/>
                <p:cNvSpPr>
                  <a:spLocks noChangeArrowheads="1"/>
                </p:cNvSpPr>
                <p:nvPr/>
              </p:nvSpPr>
              <p:spPr bwMode="auto">
                <a:xfrm>
                  <a:off x="1630" y="9807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94" name="Rectangle 293"/>
                <p:cNvSpPr>
                  <a:spLocks noChangeArrowheads="1"/>
                </p:cNvSpPr>
                <p:nvPr/>
              </p:nvSpPr>
              <p:spPr bwMode="auto">
                <a:xfrm>
                  <a:off x="1759" y="9807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95" name="Rectangle 294"/>
                <p:cNvSpPr>
                  <a:spLocks noChangeArrowheads="1"/>
                </p:cNvSpPr>
                <p:nvPr/>
              </p:nvSpPr>
              <p:spPr bwMode="auto">
                <a:xfrm>
                  <a:off x="1882" y="9807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96" name="Rectangle 295"/>
                <p:cNvSpPr>
                  <a:spLocks noChangeArrowheads="1"/>
                </p:cNvSpPr>
                <p:nvPr/>
              </p:nvSpPr>
              <p:spPr bwMode="auto">
                <a:xfrm>
                  <a:off x="2005" y="9807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97" name="Rectangle 296"/>
                <p:cNvSpPr>
                  <a:spLocks noChangeArrowheads="1"/>
                </p:cNvSpPr>
                <p:nvPr/>
              </p:nvSpPr>
              <p:spPr bwMode="auto">
                <a:xfrm>
                  <a:off x="2137" y="9807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98" name="Rectangle 297"/>
                <p:cNvSpPr>
                  <a:spLocks noChangeArrowheads="1"/>
                </p:cNvSpPr>
                <p:nvPr/>
              </p:nvSpPr>
              <p:spPr bwMode="auto">
                <a:xfrm>
                  <a:off x="2266" y="9807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99" name="Rectangle 298"/>
                <p:cNvSpPr>
                  <a:spLocks noChangeArrowheads="1"/>
                </p:cNvSpPr>
                <p:nvPr/>
              </p:nvSpPr>
              <p:spPr bwMode="auto">
                <a:xfrm>
                  <a:off x="2389" y="9807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00" name="Rectangle 299"/>
                <p:cNvSpPr>
                  <a:spLocks noChangeArrowheads="1"/>
                </p:cNvSpPr>
                <p:nvPr/>
              </p:nvSpPr>
              <p:spPr bwMode="auto">
                <a:xfrm>
                  <a:off x="2512" y="9807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01" name="Rectangle 300"/>
                <p:cNvSpPr>
                  <a:spLocks noChangeArrowheads="1"/>
                </p:cNvSpPr>
                <p:nvPr/>
              </p:nvSpPr>
              <p:spPr bwMode="auto">
                <a:xfrm>
                  <a:off x="2633" y="9807"/>
                  <a:ext cx="71" cy="71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ahoma" pitchFamily="64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grpSp>
          <p:nvGrpSpPr>
            <p:cNvPr id="286" name="Group 285"/>
            <p:cNvGrpSpPr>
              <a:grpSpLocks/>
            </p:cNvGrpSpPr>
            <p:nvPr/>
          </p:nvGrpSpPr>
          <p:grpSpPr bwMode="auto">
            <a:xfrm>
              <a:off x="2731" y="3538"/>
              <a:ext cx="258" cy="258"/>
              <a:chOff x="4147" y="8154"/>
              <a:chExt cx="645" cy="645"/>
            </a:xfrm>
          </p:grpSpPr>
          <p:sp>
            <p:nvSpPr>
              <p:cNvPr id="288" name="Oval 287"/>
              <p:cNvSpPr>
                <a:spLocks noChangeArrowheads="1"/>
              </p:cNvSpPr>
              <p:nvPr/>
            </p:nvSpPr>
            <p:spPr bwMode="auto">
              <a:xfrm>
                <a:off x="4147" y="8154"/>
                <a:ext cx="645" cy="64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9" name="Text Box 422"/>
              <p:cNvSpPr txBox="1">
                <a:spLocks noChangeArrowheads="1"/>
              </p:cNvSpPr>
              <p:nvPr/>
            </p:nvSpPr>
            <p:spPr bwMode="auto">
              <a:xfrm>
                <a:off x="4222" y="8274"/>
                <a:ext cx="540" cy="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64" charset="0"/>
                    <a:ea typeface="+mn-ea"/>
                    <a:cs typeface="Arial" charset="0"/>
                  </a:defRPr>
                </a:lvl9pPr>
              </a:lstStyle>
              <a:p>
                <a:pPr eaLnBrk="0" hangingPunct="0"/>
                <a:r>
                  <a:rPr lang="en-US">
                    <a:latin typeface="Times New Roman" pitchFamily="64" charset="0"/>
                    <a:ea typeface="ＭＳ Ｐゴシック" pitchFamily="64" charset="-128"/>
                  </a:rPr>
                  <a:t>10s</a:t>
                </a:r>
              </a:p>
            </p:txBody>
          </p:sp>
        </p:grpSp>
        <p:sp>
          <p:nvSpPr>
            <p:cNvPr id="287" name="Text Box 423"/>
            <p:cNvSpPr txBox="1">
              <a:spLocks noChangeArrowheads="1"/>
            </p:cNvSpPr>
            <p:nvPr/>
          </p:nvSpPr>
          <p:spPr bwMode="auto">
            <a:xfrm>
              <a:off x="2965" y="3556"/>
              <a:ext cx="216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64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latin typeface="Times New Roman" pitchFamily="64" charset="0"/>
                  <a:ea typeface="ＭＳ Ｐゴシック" pitchFamily="64" charset="-128"/>
                </a:rPr>
                <a:t>15s</a:t>
              </a:r>
            </a:p>
          </p:txBody>
        </p:sp>
      </p:grpSp>
      <p:sp>
        <p:nvSpPr>
          <p:cNvPr id="273" name="Text Box 426"/>
          <p:cNvSpPr txBox="1">
            <a:spLocks noChangeArrowheads="1"/>
          </p:cNvSpPr>
          <p:nvPr/>
        </p:nvSpPr>
        <p:spPr bwMode="auto">
          <a:xfrm>
            <a:off x="387041" y="4167802"/>
            <a:ext cx="3873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Possible Solutions:</a:t>
            </a:r>
          </a:p>
        </p:txBody>
      </p:sp>
      <p:sp>
        <p:nvSpPr>
          <p:cNvPr id="274" name="Text Box 427"/>
          <p:cNvSpPr txBox="1">
            <a:spLocks noChangeArrowheads="1"/>
          </p:cNvSpPr>
          <p:nvPr/>
        </p:nvSpPr>
        <p:spPr bwMode="auto">
          <a:xfrm>
            <a:off x="2571441" y="4164760"/>
            <a:ext cx="15113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i="1" dirty="0"/>
              <a:t>Use fastest implementations</a:t>
            </a:r>
          </a:p>
        </p:txBody>
      </p:sp>
      <p:sp>
        <p:nvSpPr>
          <p:cNvPr id="275" name="Text Box 428"/>
          <p:cNvSpPr txBox="1">
            <a:spLocks noChangeArrowheads="1"/>
          </p:cNvSpPr>
          <p:nvPr/>
        </p:nvSpPr>
        <p:spPr bwMode="auto">
          <a:xfrm>
            <a:off x="4417967" y="4142402"/>
            <a:ext cx="15113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i="1" dirty="0"/>
              <a:t>Use smallest implementations</a:t>
            </a:r>
          </a:p>
        </p:txBody>
      </p:sp>
      <p:sp>
        <p:nvSpPr>
          <p:cNvPr id="276" name="Text Box 429"/>
          <p:cNvSpPr txBox="1">
            <a:spLocks noChangeArrowheads="1"/>
          </p:cNvSpPr>
          <p:nvPr/>
        </p:nvSpPr>
        <p:spPr bwMode="auto">
          <a:xfrm>
            <a:off x="6597341" y="4002702"/>
            <a:ext cx="16129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i="1" dirty="0"/>
              <a:t>Consider all “middle” implementations</a:t>
            </a:r>
          </a:p>
        </p:txBody>
      </p:sp>
      <p:sp>
        <p:nvSpPr>
          <p:cNvPr id="277" name="Text Box 431"/>
          <p:cNvSpPr txBox="1">
            <a:spLocks noChangeArrowheads="1"/>
          </p:cNvSpPr>
          <p:nvPr/>
        </p:nvSpPr>
        <p:spPr bwMode="auto">
          <a:xfrm>
            <a:off x="2552779" y="5967473"/>
            <a:ext cx="15811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en-US" sz="1600" dirty="0">
                <a:latin typeface="Times New Roman" pitchFamily="64" charset="0"/>
                <a:ea typeface="ＭＳ Ｐゴシック" pitchFamily="64" charset="-128"/>
              </a:rPr>
              <a:t>5+30+20=</a:t>
            </a:r>
            <a:r>
              <a:rPr lang="en-US" sz="1600" b="1" dirty="0">
                <a:latin typeface="Times New Roman" pitchFamily="64" charset="0"/>
                <a:ea typeface="ＭＳ Ｐゴシック" pitchFamily="64" charset="-128"/>
              </a:rPr>
              <a:t>55s</a:t>
            </a:r>
          </a:p>
        </p:txBody>
      </p:sp>
      <p:sp>
        <p:nvSpPr>
          <p:cNvPr id="278" name="Text Box 432"/>
          <p:cNvSpPr txBox="1">
            <a:spLocks noChangeArrowheads="1"/>
          </p:cNvSpPr>
          <p:nvPr/>
        </p:nvSpPr>
        <p:spPr bwMode="auto">
          <a:xfrm>
            <a:off x="4413782" y="6030973"/>
            <a:ext cx="155575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en-US" sz="1600" dirty="0">
                <a:latin typeface="Times New Roman" pitchFamily="64" charset="0"/>
                <a:ea typeface="ＭＳ Ｐゴシック" pitchFamily="64" charset="-128"/>
              </a:rPr>
              <a:t>25+15+10=</a:t>
            </a:r>
            <a:r>
              <a:rPr lang="en-US" sz="1600" b="1" dirty="0">
                <a:latin typeface="Times New Roman" pitchFamily="64" charset="0"/>
                <a:ea typeface="ＭＳ Ｐゴシック" pitchFamily="64" charset="-128"/>
              </a:rPr>
              <a:t>50s</a:t>
            </a:r>
          </a:p>
        </p:txBody>
      </p:sp>
      <p:sp>
        <p:nvSpPr>
          <p:cNvPr id="279" name="Text Box 433"/>
          <p:cNvSpPr txBox="1">
            <a:spLocks noChangeArrowheads="1"/>
          </p:cNvSpPr>
          <p:nvPr/>
        </p:nvSpPr>
        <p:spPr bwMode="auto">
          <a:xfrm>
            <a:off x="6621154" y="6022002"/>
            <a:ext cx="16573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en-US" sz="1400" dirty="0">
                <a:latin typeface="Times New Roman" pitchFamily="64" charset="0"/>
                <a:ea typeface="ＭＳ Ｐゴシック" pitchFamily="64" charset="-128"/>
              </a:rPr>
              <a:t>10+15+20=</a:t>
            </a:r>
            <a:r>
              <a:rPr lang="en-US" sz="1400" b="1" dirty="0">
                <a:latin typeface="Times New Roman" pitchFamily="64" charset="0"/>
                <a:ea typeface="ＭＳ Ｐゴシック" pitchFamily="64" charset="-128"/>
              </a:rPr>
              <a:t>45s</a:t>
            </a:r>
          </a:p>
        </p:txBody>
      </p:sp>
      <p:sp>
        <p:nvSpPr>
          <p:cNvPr id="280" name="Text Box 434"/>
          <p:cNvSpPr txBox="1">
            <a:spLocks noChangeArrowheads="1"/>
          </p:cNvSpPr>
          <p:nvPr/>
        </p:nvSpPr>
        <p:spPr bwMode="auto">
          <a:xfrm>
            <a:off x="683984" y="5967473"/>
            <a:ext cx="15811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en-US" sz="1600" b="1" dirty="0">
                <a:solidFill>
                  <a:srgbClr val="0070C0"/>
                </a:solidFill>
                <a:latin typeface="Times New Roman" pitchFamily="64" charset="0"/>
                <a:ea typeface="ＭＳ Ｐゴシック" pitchFamily="64" charset="-128"/>
              </a:rPr>
              <a:t>Performance:</a:t>
            </a:r>
          </a:p>
        </p:txBody>
      </p:sp>
      <p:sp>
        <p:nvSpPr>
          <p:cNvPr id="281" name="Text Box 436"/>
          <p:cNvSpPr txBox="1">
            <a:spLocks noChangeArrowheads="1"/>
          </p:cNvSpPr>
          <p:nvPr/>
        </p:nvSpPr>
        <p:spPr bwMode="auto">
          <a:xfrm>
            <a:off x="7876485" y="5813049"/>
            <a:ext cx="139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Best Partition</a:t>
            </a:r>
          </a:p>
        </p:txBody>
      </p:sp>
      <p:sp>
        <p:nvSpPr>
          <p:cNvPr id="282" name="Text Box 437"/>
          <p:cNvSpPr txBox="1">
            <a:spLocks noChangeArrowheads="1"/>
          </p:cNvSpPr>
          <p:nvPr/>
        </p:nvSpPr>
        <p:spPr bwMode="auto">
          <a:xfrm>
            <a:off x="5279716" y="4969490"/>
            <a:ext cx="54133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en-US" dirty="0">
                <a:latin typeface="Times New Roman" pitchFamily="64" charset="0"/>
                <a:ea typeface="ＭＳ Ｐゴシック" pitchFamily="64" charset="-128"/>
              </a:rPr>
              <a:t>15s</a:t>
            </a:r>
          </a:p>
        </p:txBody>
      </p:sp>
      <p:sp>
        <p:nvSpPr>
          <p:cNvPr id="283" name="Line 439"/>
          <p:cNvSpPr>
            <a:spLocks noChangeShapeType="1"/>
          </p:cNvSpPr>
          <p:nvPr/>
        </p:nvSpPr>
        <p:spPr bwMode="auto">
          <a:xfrm>
            <a:off x="425141" y="3875702"/>
            <a:ext cx="834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73" name="TextBox 372"/>
          <p:cNvSpPr txBox="1"/>
          <p:nvPr/>
        </p:nvSpPr>
        <p:spPr>
          <a:xfrm>
            <a:off x="661746" y="141727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Process</a:t>
            </a:r>
            <a:endParaRPr lang="en-US" b="1" dirty="0"/>
          </a:p>
        </p:txBody>
      </p:sp>
      <p:sp>
        <p:nvSpPr>
          <p:cNvPr id="374" name="TextBox 373"/>
          <p:cNvSpPr txBox="1"/>
          <p:nvPr/>
        </p:nvSpPr>
        <p:spPr>
          <a:xfrm>
            <a:off x="544894" y="1942453"/>
            <a:ext cx="1497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Hardware Implementation Options : Area and Execution Time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375" name="Text Box 434"/>
          <p:cNvSpPr txBox="1">
            <a:spLocks noChangeArrowheads="1"/>
          </p:cNvSpPr>
          <p:nvPr/>
        </p:nvSpPr>
        <p:spPr bwMode="auto">
          <a:xfrm>
            <a:off x="760104" y="5245556"/>
            <a:ext cx="15811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en-US" sz="1600" b="1" dirty="0" smtClean="0">
                <a:solidFill>
                  <a:srgbClr val="0070C0"/>
                </a:solidFill>
                <a:latin typeface="Times New Roman" pitchFamily="64" charset="0"/>
                <a:ea typeface="ＭＳ Ｐゴシック" pitchFamily="64" charset="-128"/>
              </a:rPr>
              <a:t>Area Budget</a:t>
            </a:r>
            <a:endParaRPr lang="en-US" sz="1600" b="1" dirty="0">
              <a:solidFill>
                <a:srgbClr val="0070C0"/>
              </a:solidFill>
              <a:latin typeface="Times New Roman" pitchFamily="64" charset="0"/>
              <a:ea typeface="ＭＳ Ｐゴシック" pitchFamily="64" charset="-128"/>
            </a:endParaRPr>
          </a:p>
        </p:txBody>
      </p:sp>
      <p:sp>
        <p:nvSpPr>
          <p:cNvPr id="376" name="Text Box 336"/>
          <p:cNvSpPr txBox="1">
            <a:spLocks noChangeArrowheads="1"/>
          </p:cNvSpPr>
          <p:nvPr/>
        </p:nvSpPr>
        <p:spPr bwMode="auto">
          <a:xfrm>
            <a:off x="152400" y="838200"/>
            <a:ext cx="8839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64" charset="0"/>
                <a:ea typeface="+mn-ea"/>
                <a:cs typeface="Arial" charset="0"/>
              </a:defRPr>
            </a:lvl9pPr>
          </a:lstStyle>
          <a:p>
            <a:pPr algn="ctr" eaLnBrk="0" hangingPunct="0"/>
            <a:r>
              <a:rPr lang="en-US" sz="2400" b="1" dirty="0" smtClean="0">
                <a:solidFill>
                  <a:schemeClr val="tx2"/>
                </a:solidFill>
                <a:latin typeface="+mj-lt"/>
                <a:ea typeface="ＭＳ Ｐゴシック" pitchFamily="64" charset="-128"/>
              </a:rPr>
              <a:t>Application with the Multiple Hardware Software Options</a:t>
            </a:r>
            <a:endParaRPr lang="en-US" sz="2400" b="1" dirty="0">
              <a:solidFill>
                <a:schemeClr val="tx2"/>
              </a:solidFill>
              <a:latin typeface="+mj-lt"/>
              <a:ea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826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 animBg="1"/>
      <p:bldP spid="267" grpId="0" animBg="1"/>
      <p:bldP spid="269" grpId="0"/>
      <p:bldP spid="270" grpId="0" animBg="1"/>
      <p:bldP spid="271" grpId="0"/>
      <p:bldP spid="273" grpId="0"/>
      <p:bldP spid="274" grpId="0"/>
      <p:bldP spid="275" grpId="0"/>
      <p:bldP spid="276" grpId="0"/>
      <p:bldP spid="277" grpId="0"/>
      <p:bldP spid="278" grpId="0"/>
      <p:bldP spid="279" grpId="0"/>
      <p:bldP spid="280" grpId="0"/>
      <p:bldP spid="281" grpId="0"/>
      <p:bldP spid="282" grpId="0"/>
      <p:bldP spid="3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Mathematical Modeling to arrive at the Optimum H/W-S/W Partition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438400"/>
                <a:ext cx="8229600" cy="413613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𝑊h𝑒𝑡h𝑒𝑟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𝑐𝑜𝑚𝑝𝑜𝑛𝑒𝑛𝑡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𝑖𝑚𝑝𝑙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𝐻𝑊</m:t>
                        </m:r>
                        <m:r>
                          <a:rPr lang="en-US" sz="1800" b="0" i="1" smtClean="0">
                            <a:latin typeface="Cambria Math"/>
                          </a:rPr>
                          <m:t>?1:0</m:t>
                        </m:r>
                      </m:e>
                    </m:d>
                  </m:oMath>
                </a14:m>
                <a:endParaRPr lang="en-US" sz="18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 </m:t>
                        </m:r>
                        <m:r>
                          <a:rPr lang="en-US" sz="1800" i="1">
                            <a:latin typeface="Cambria Math"/>
                          </a:rPr>
                          <m:t>𝑊h𝑒𝑡h𝑒𝑟</m:t>
                        </m:r>
                        <m:r>
                          <a:rPr lang="en-US" sz="1800" i="1">
                            <a:latin typeface="Cambria Math"/>
                          </a:rPr>
                          <m:t> </m:t>
                        </m:r>
                        <m:r>
                          <a:rPr lang="en-US" sz="1800" i="1">
                            <a:latin typeface="Cambria Math"/>
                          </a:rPr>
                          <m:t>𝑐𝑜𝑚𝑝𝑜𝑛𝑒𝑛𝑡</m:t>
                        </m:r>
                        <m:r>
                          <a:rPr lang="en-US" sz="1800" i="1">
                            <a:latin typeface="Cambria Math"/>
                          </a:rPr>
                          <m:t> </m:t>
                        </m:r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  <m:r>
                          <a:rPr lang="en-US" sz="1800" i="1">
                            <a:latin typeface="Cambria Math"/>
                          </a:rPr>
                          <m:t> </m:t>
                        </m:r>
                        <m:r>
                          <a:rPr lang="en-US" sz="1800" i="1">
                            <a:latin typeface="Cambria Math"/>
                          </a:rPr>
                          <m:t>𝑖𝑚𝑝𝑙</m:t>
                        </m:r>
                        <m:r>
                          <a:rPr lang="en-US" sz="1800" i="1">
                            <a:latin typeface="Cambria Math"/>
                          </a:rPr>
                          <m:t> </m:t>
                        </m:r>
                        <m:r>
                          <a:rPr lang="en-US" sz="1800" i="1">
                            <a:latin typeface="Cambria Math"/>
                          </a:rPr>
                          <m:t>𝑖𝑛</m:t>
                        </m:r>
                        <m:r>
                          <a:rPr lang="en-US" sz="1800" i="1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1800" i="1">
                            <a:latin typeface="Cambria Math"/>
                          </a:rPr>
                          <m:t>𝑊</m:t>
                        </m:r>
                        <m:r>
                          <a:rPr lang="en-US" sz="1800" i="1">
                            <a:latin typeface="Cambria Math"/>
                          </a:rPr>
                          <m:t>?1:0</m:t>
                        </m:r>
                      </m:e>
                    </m:d>
                  </m:oMath>
                </a14:m>
                <a:endParaRPr lang="en-US" sz="18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h𝑒𝑡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b="0" dirty="0" smtClean="0"/>
                  <a:t> = </a:t>
                </a:r>
                <a:r>
                  <a:rPr lang="en-US" sz="1800" b="0" i="1" dirty="0" smtClean="0"/>
                  <a:t>Hardware execution time of </a:t>
                </a:r>
                <a:r>
                  <a:rPr lang="en-US" sz="1800" b="0" i="1" dirty="0" err="1" smtClean="0"/>
                  <a:t>i</a:t>
                </a:r>
                <a:r>
                  <a:rPr lang="en-US" sz="1800" i="1" dirty="0" err="1" smtClean="0"/>
                  <a:t>th</a:t>
                </a:r>
                <a:r>
                  <a:rPr lang="en-US" sz="1800" i="1" dirty="0" smtClean="0"/>
                  <a:t> component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1800" i="1">
                            <a:latin typeface="Cambria Math"/>
                          </a:rPr>
                          <m:t>𝑒𝑡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b="0" i="1" dirty="0" smtClean="0">
                    <a:latin typeface="Cambria Math"/>
                  </a:rPr>
                  <a:t>= Software Execution Time of the </a:t>
                </a:r>
                <a:r>
                  <a:rPr lang="en-US" sz="1800" b="0" i="1" dirty="0" err="1" smtClean="0">
                    <a:latin typeface="Cambria Math"/>
                  </a:rPr>
                  <a:t>ith</a:t>
                </a:r>
                <a:r>
                  <a:rPr lang="en-US" sz="1800" b="0" i="1" dirty="0" smtClean="0">
                    <a:latin typeface="Cambria Math"/>
                  </a:rPr>
                  <a:t> component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h𝑝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i="1" dirty="0">
                    <a:latin typeface="Cambria Math"/>
                  </a:rPr>
                  <a:t>=</a:t>
                </a:r>
                <a:r>
                  <a:rPr lang="en-US" sz="1800" i="1" dirty="0" smtClean="0">
                    <a:latin typeface="Cambria Math"/>
                  </a:rPr>
                  <a:t> Hardware  Power of the </a:t>
                </a:r>
                <a:r>
                  <a:rPr lang="en-US" sz="1800" i="1" dirty="0" err="1" smtClean="0">
                    <a:latin typeface="Cambria Math"/>
                  </a:rPr>
                  <a:t>ith</a:t>
                </a:r>
                <a:r>
                  <a:rPr lang="en-US" sz="1800" i="1" dirty="0" smtClean="0">
                    <a:latin typeface="Cambria Math"/>
                  </a:rPr>
                  <a:t> component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18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i="1" dirty="0">
                    <a:latin typeface="Cambria Math"/>
                  </a:rPr>
                  <a:t>= </a:t>
                </a:r>
                <a:r>
                  <a:rPr lang="en-US" sz="1800" i="1" dirty="0" smtClean="0">
                    <a:latin typeface="Cambria Math"/>
                  </a:rPr>
                  <a:t>Software  </a:t>
                </a:r>
                <a:r>
                  <a:rPr lang="en-US" sz="1800" i="1" dirty="0">
                    <a:latin typeface="Cambria Math"/>
                  </a:rPr>
                  <a:t>Power of the </a:t>
                </a:r>
                <a:r>
                  <a:rPr lang="en-US" sz="1800" i="1" dirty="0" err="1">
                    <a:latin typeface="Cambria Math"/>
                  </a:rPr>
                  <a:t>ith</a:t>
                </a:r>
                <a:r>
                  <a:rPr lang="en-US" sz="1800" i="1" dirty="0">
                    <a:latin typeface="Cambria Math"/>
                  </a:rPr>
                  <a:t> </a:t>
                </a:r>
                <a:r>
                  <a:rPr lang="en-US" sz="1800" i="1" dirty="0" smtClean="0">
                    <a:latin typeface="Cambria Math"/>
                  </a:rPr>
                  <a:t>component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 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</a:rPr>
                      <m:t>𝐴𝑟𝑒𝑎</m:t>
                    </m:r>
                    <m:r>
                      <a:rPr lang="en-US" sz="1800" b="0" i="1" smtClean="0"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latin typeface="Cambria Math"/>
                      </a:rPr>
                      <m:t>𝑜𝑓</m:t>
                    </m:r>
                    <m:r>
                      <a:rPr lang="en-US" sz="1800" b="0" i="1" smtClean="0"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latin typeface="Cambria Math"/>
                      </a:rPr>
                      <m:t>𝑡h𝑒</m:t>
                    </m:r>
                    <m:r>
                      <a:rPr lang="en-US" sz="1800" b="0" i="1" smtClean="0"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latin typeface="Cambria Math"/>
                      </a:rPr>
                      <m:t>𝑐𝑜𝑚𝑝𝑜𝑛𝑒𝑛𝑡</m:t>
                    </m:r>
                    <m:r>
                      <a:rPr lang="en-US" sz="1800" b="0" i="1" smtClean="0"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latin typeface="Cambria Math"/>
                      </a:rPr>
                      <m:t>𝑖𝑓</m:t>
                    </m:r>
                    <m:r>
                      <a:rPr lang="en-US" sz="1800" b="0" i="1" smtClean="0"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latin typeface="Cambria Math"/>
                      </a:rPr>
                      <m:t>𝑖𝑚𝑝𝑙𝑒𝑚𝑒𝑛𝑡𝑒𝑑</m:t>
                    </m:r>
                    <m:r>
                      <a:rPr lang="en-US" sz="1800" b="0" i="1" smtClean="0"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latin typeface="Cambria Math"/>
                      </a:rPr>
                      <m:t>𝑖𝑛</m:t>
                    </m:r>
                    <m:r>
                      <a:rPr lang="en-US" sz="1800" b="0" i="1" smtClean="0"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latin typeface="Cambria Math"/>
                      </a:rPr>
                      <m:t>𝐻𝑎𝑟𝑑𝑤𝑎𝑟𝑒</m:t>
                    </m:r>
                  </m:oMath>
                </a14:m>
                <a:endParaRPr lang="en-US" sz="1800" i="1" dirty="0">
                  <a:latin typeface="Cambria Math"/>
                </a:endParaRPr>
              </a:p>
              <a:p>
                <a:pPr marL="109728" indent="0">
                  <a:buNone/>
                </a:pPr>
                <a:endParaRPr lang="en-US" sz="18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r>
                      <a:rPr lang="en-US" sz="1600" b="0" i="1" smtClean="0">
                        <a:latin typeface="Cambria Math"/>
                      </a:rPr>
                      <m:t>𝑇𝑜𝑡𝑎𝑙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r>
                      <a:rPr lang="en-US" sz="1600" b="0" i="1" smtClean="0">
                        <a:latin typeface="Cambria Math"/>
                      </a:rPr>
                      <m:t>𝐸𝑥𝑒𝑐𝑢𝑡𝑖𝑜𝑛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r>
                      <a:rPr lang="en-US" sz="1600" b="0" i="1" smtClean="0">
                        <a:latin typeface="Cambria Math"/>
                      </a:rPr>
                      <m:t>𝑇𝑖𝑚𝑒</m:t>
                    </m:r>
                    <m:r>
                      <a:rPr lang="en-US" sz="1600" b="0" i="1" smtClean="0">
                        <a:latin typeface="Cambria Math"/>
                      </a:rPr>
                      <m:t>   =</m:t>
                    </m:r>
                    <m:nary>
                      <m:naryPr>
                        <m:chr m:val="∑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16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1600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1600" b="0" i="1" smtClean="0">
                            <a:latin typeface="Cambria Math"/>
                          </a:rPr>
                          <m:t>[ 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h𝑒𝑡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1600" b="0" i="1" smtClean="0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1600" b="0" i="1" smtClean="0">
                            <a:latin typeface="Cambria Math"/>
                          </a:rPr>
                          <m:t> ∗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𝑠𝑒𝑡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1600" b="0" i="1" smtClean="0"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16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≤</m:t>
                    </m:r>
                    <m:r>
                      <a:rPr lang="en-US" sz="1600" b="0" i="1" smtClean="0">
                        <a:latin typeface="Cambria Math"/>
                      </a:rPr>
                      <m:t>𝐷𝑒𝑠𝑖𝑔𝑛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r>
                      <a:rPr lang="en-US" sz="1600" b="0" i="1" smtClean="0">
                        <a:latin typeface="Cambria Math"/>
                      </a:rPr>
                      <m:t>𝐶𝑜𝑛𝑠𝑡𝑟𝑎𝑖𝑛𝑡</m:t>
                    </m:r>
                  </m:oMath>
                </a14:m>
                <a:endParaRPr lang="en-US" sz="1600" b="0" dirty="0" smtClean="0"/>
              </a:p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 </m:t>
                    </m:r>
                    <m:r>
                      <a:rPr lang="en-US" sz="1600" i="1">
                        <a:latin typeface="Cambria Math"/>
                      </a:rPr>
                      <m:t>𝑇𝑜𝑡𝑎𝑙</m:t>
                    </m:r>
                    <m:r>
                      <a:rPr lang="en-US" sz="1600" i="1">
                        <a:latin typeface="Cambria Math"/>
                      </a:rPr>
                      <m:t> </m:t>
                    </m:r>
                    <m:r>
                      <a:rPr lang="en-US" sz="1600" i="1">
                        <a:latin typeface="Cambria Math"/>
                      </a:rPr>
                      <m:t>𝐸𝑥𝑒𝑐𝑢𝑡𝑖𝑜𝑛</m:t>
                    </m:r>
                    <m:r>
                      <a:rPr lang="en-US" sz="1600" i="1">
                        <a:latin typeface="Cambria Math"/>
                      </a:rPr>
                      <m:t> </m:t>
                    </m:r>
                    <m:r>
                      <a:rPr lang="en-US" sz="1600" b="0" i="1" smtClean="0">
                        <a:latin typeface="Cambria Math"/>
                      </a:rPr>
                      <m:t>𝑃𝑜𝑤𝑒𝑟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6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i="1">
                            <a:latin typeface="Cambria Math"/>
                          </a:rPr>
                          <m:t>𝑖</m:t>
                        </m:r>
                        <m:r>
                          <a:rPr lang="en-US" sz="16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1600" i="1">
                            <a:latin typeface="Cambria Math"/>
                          </a:rPr>
                          <m:t>[ </m:t>
                        </m:r>
                        <m:d>
                          <m:d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1600" i="1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1600" i="1">
                            <a:latin typeface="Cambria Math"/>
                          </a:rPr>
                          <m:t> ∗</m:t>
                        </m:r>
                        <m:d>
                          <m:d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1600" i="1"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≤</m:t>
                    </m:r>
                    <m:r>
                      <a:rPr lang="en-US" sz="1600" i="1">
                        <a:latin typeface="Cambria Math"/>
                      </a:rPr>
                      <m:t>𝐷𝑒𝑠𝑖𝑔𝑛</m:t>
                    </m:r>
                    <m:r>
                      <a:rPr lang="en-US" sz="1600" i="1">
                        <a:latin typeface="Cambria Math"/>
                      </a:rPr>
                      <m:t> </m:t>
                    </m:r>
                    <m:r>
                      <a:rPr lang="en-US" sz="1600" i="1">
                        <a:latin typeface="Cambria Math"/>
                      </a:rPr>
                      <m:t>𝐶𝑜𝑛𝑠𝑡𝑟𝑎𝑖𝑛𝑡</m:t>
                    </m:r>
                  </m:oMath>
                </a14:m>
                <a:endParaRPr lang="en-US" sz="1600" dirty="0" smtClean="0"/>
              </a:p>
              <a:p>
                <a:r>
                  <a:rPr lang="en-US" sz="1600" dirty="0"/>
                  <a:t>A</a:t>
                </a:r>
                <a:r>
                  <a:rPr lang="en-US" sz="1600" dirty="0" smtClean="0"/>
                  <a:t>ny component is either implemented in Hardware of Software but not in both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⋁"/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16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1600" dirty="0" smtClean="0"/>
              </a:p>
              <a:p>
                <a:endParaRPr lang="en-US" sz="1600" dirty="0" smtClean="0"/>
              </a:p>
              <a:p>
                <a:endParaRPr lang="en-US" sz="16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438400"/>
                <a:ext cx="8229600" cy="4136136"/>
              </a:xfrm>
              <a:blipFill rotWithShape="1">
                <a:blip r:embed="rId3"/>
                <a:stretch>
                  <a:fillRect t="-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7</a:t>
            </a:r>
            <a:endParaRPr lang="en-US" dirty="0"/>
          </a:p>
        </p:txBody>
      </p:sp>
      <p:pic>
        <p:nvPicPr>
          <p:cNvPr id="4098" name="Picture 2" descr="http://us.cdn4.123rf.com/168nwm/nasirkhan/nasirkhan1110/nasirkhan111000078/10991950-3d-confused-man-doubt-about-choosing-correct-way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224027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3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64B8-5F36-42E6-A43D-AB5BD63DDDF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0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09800"/>
            <a:ext cx="84582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Dynamic </a:t>
            </a:r>
            <a:r>
              <a:rPr lang="en-US" sz="4000" b="1" dirty="0" smtClean="0"/>
              <a:t>Hardware-Software </a:t>
            </a:r>
            <a:r>
              <a:rPr lang="en-US" sz="4000" b="1" dirty="0"/>
              <a:t>Partitioning</a:t>
            </a:r>
            <a:r>
              <a:rPr lang="en-US" sz="3200" b="1" dirty="0"/>
              <a:t>: </a:t>
            </a:r>
            <a:r>
              <a:rPr lang="en-US" sz="3200" b="1" i="1" dirty="0"/>
              <a:t>A </a:t>
            </a:r>
            <a:r>
              <a:rPr lang="en-US" sz="3200" b="1" i="1" dirty="0" smtClean="0"/>
              <a:t>First Approach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5410200" cy="1752600"/>
          </a:xfrm>
        </p:spPr>
        <p:txBody>
          <a:bodyPr>
            <a:normAutofit/>
          </a:bodyPr>
          <a:lstStyle/>
          <a:p>
            <a:r>
              <a:rPr lang="en-US" sz="1600" dirty="0"/>
              <a:t>Greg </a:t>
            </a:r>
            <a:r>
              <a:rPr lang="en-US" sz="1600" dirty="0" err="1"/>
              <a:t>Stitt</a:t>
            </a:r>
            <a:r>
              <a:rPr lang="en-US" sz="1600" dirty="0"/>
              <a:t>, Roman </a:t>
            </a:r>
            <a:r>
              <a:rPr lang="en-US" sz="1600" dirty="0" err="1"/>
              <a:t>Lysecky</a:t>
            </a:r>
            <a:r>
              <a:rPr lang="en-US" sz="1600" dirty="0"/>
              <a:t>, Frank </a:t>
            </a:r>
            <a:r>
              <a:rPr lang="en-US" sz="1600" dirty="0" err="1" smtClean="0"/>
              <a:t>Vahid</a:t>
            </a:r>
            <a:r>
              <a:rPr lang="en-US" sz="1600" dirty="0" smtClean="0"/>
              <a:t>, </a:t>
            </a:r>
          </a:p>
          <a:p>
            <a:r>
              <a:rPr lang="en-US" sz="1600" dirty="0" smtClean="0"/>
              <a:t>University of California, Riverside</a:t>
            </a:r>
          </a:p>
          <a:p>
            <a:r>
              <a:rPr lang="it-IT" sz="1600" dirty="0"/>
              <a:t>DAC 2003, June 2-6,2003, Anaheim, California, USA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476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1274</TotalTime>
  <Words>2989</Words>
  <Application>Microsoft Office PowerPoint</Application>
  <PresentationFormat>On-screen Show (4:3)</PresentationFormat>
  <Paragraphs>524</Paragraphs>
  <Slides>54</Slides>
  <Notes>17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Urban</vt:lpstr>
      <vt:lpstr>Hardware-Software Partitioning  </vt:lpstr>
      <vt:lpstr>Hardware Software Definition</vt:lpstr>
      <vt:lpstr>Design Constraints  &amp; Goals </vt:lpstr>
      <vt:lpstr>You cannot get away with Everything !</vt:lpstr>
      <vt:lpstr>Challenges</vt:lpstr>
      <vt:lpstr>PowerPoint Presentation</vt:lpstr>
      <vt:lpstr>Mathematical Modeling to arrive at the Optimum H/W-S/W Partition</vt:lpstr>
      <vt:lpstr>Granularity</vt:lpstr>
      <vt:lpstr>Dynamic Hardware-Software Partitioning: A First Approach</vt:lpstr>
      <vt:lpstr>Dynamic Hardware-Software Partitioning</vt:lpstr>
      <vt:lpstr>Multiple Applications an Illustration</vt:lpstr>
      <vt:lpstr>Application Usage Profile: An Illustration</vt:lpstr>
      <vt:lpstr>Dynamic HW/SW Partitioner Requirements</vt:lpstr>
      <vt:lpstr>Binary Level Partitioning and Advantage</vt:lpstr>
      <vt:lpstr>Why Binary Level Partitioning instead of higher level optimizations ?</vt:lpstr>
      <vt:lpstr>HW/SW Partitioning of Software Binary</vt:lpstr>
      <vt:lpstr>System Architecture (Top)</vt:lpstr>
      <vt:lpstr>System Architecture (Sub Blocks)</vt:lpstr>
      <vt:lpstr>Simplified Configurable Logic Fabric</vt:lpstr>
      <vt:lpstr>Architecture Limitations</vt:lpstr>
      <vt:lpstr>CLF Architecture</vt:lpstr>
      <vt:lpstr>Tool Flow : Loop Profiler</vt:lpstr>
      <vt:lpstr>Decompilation</vt:lpstr>
      <vt:lpstr>DMA Configuration Tool</vt:lpstr>
      <vt:lpstr>Register Transfer Synthesis</vt:lpstr>
      <vt:lpstr>Logic Synthesis  Tech Mapping  P&amp;R</vt:lpstr>
      <vt:lpstr>LUT Placement Steps</vt:lpstr>
      <vt:lpstr>Routing</vt:lpstr>
      <vt:lpstr>Bitfile Creation</vt:lpstr>
      <vt:lpstr>Bitfile modification</vt:lpstr>
      <vt:lpstr>Tool : Performance and Area overhead </vt:lpstr>
      <vt:lpstr>Results</vt:lpstr>
      <vt:lpstr>Conclusion</vt:lpstr>
      <vt:lpstr>Areas of Improvement of Future Work</vt:lpstr>
      <vt:lpstr>A Study of the Speedups and Competitiveness of  FPGA Soft Processor Cores using  Dynamic Hardware/Software Partitioning</vt:lpstr>
      <vt:lpstr>Motivation (1/2)</vt:lpstr>
      <vt:lpstr>Motivation (2/2)</vt:lpstr>
      <vt:lpstr>FPGA single-chip Systems: Hard-core Vs Soft-core</vt:lpstr>
      <vt:lpstr>MicroBlaze Soft Processor Core</vt:lpstr>
      <vt:lpstr>Key features of MicroBlaze</vt:lpstr>
      <vt:lpstr>Peripheral Hardware available @ Present</vt:lpstr>
      <vt:lpstr>Applications analyzed</vt:lpstr>
      <vt:lpstr>MicroBlaze-based Warp Processor</vt:lpstr>
      <vt:lpstr>Warp Configerable Logic Architecture  for Dynamic HW/ SW Partitioning</vt:lpstr>
      <vt:lpstr>MicroBlaze Multi-processor warp processing system</vt:lpstr>
      <vt:lpstr>Experimental Setup</vt:lpstr>
      <vt:lpstr>Profiling Simulation</vt:lpstr>
      <vt:lpstr>Energy Equations</vt:lpstr>
      <vt:lpstr>Performance / Power Simulation</vt:lpstr>
      <vt:lpstr>Results</vt:lpstr>
      <vt:lpstr>Conclusion</vt:lpstr>
      <vt:lpstr>Areas of Improvement &amp; Future Work</vt:lpstr>
      <vt:lpstr>Questions</vt:lpstr>
      <vt:lpstr>Design Goals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Hardware-Software Partitioning and Co-Design Principles</dc:title>
  <dc:creator>Windows User</dc:creator>
  <cp:lastModifiedBy>Windows User</cp:lastModifiedBy>
  <cp:revision>101</cp:revision>
  <dcterms:created xsi:type="dcterms:W3CDTF">2013-03-12T14:20:06Z</dcterms:created>
  <dcterms:modified xsi:type="dcterms:W3CDTF">2013-03-13T23:41:08Z</dcterms:modified>
</cp:coreProperties>
</file>