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1" r:id="rId3"/>
    <p:sldId id="336" r:id="rId4"/>
    <p:sldId id="369" r:id="rId5"/>
    <p:sldId id="348" r:id="rId6"/>
    <p:sldId id="368" r:id="rId7"/>
    <p:sldId id="351" r:id="rId8"/>
    <p:sldId id="337" r:id="rId9"/>
    <p:sldId id="342" r:id="rId10"/>
    <p:sldId id="343" r:id="rId11"/>
    <p:sldId id="344" r:id="rId12"/>
    <p:sldId id="345" r:id="rId13"/>
    <p:sldId id="346" r:id="rId14"/>
    <p:sldId id="347" r:id="rId15"/>
    <p:sldId id="338" r:id="rId16"/>
    <p:sldId id="349" r:id="rId17"/>
    <p:sldId id="340" r:id="rId18"/>
    <p:sldId id="350" r:id="rId19"/>
    <p:sldId id="341" r:id="rId20"/>
    <p:sldId id="279" r:id="rId21"/>
    <p:sldId id="352" r:id="rId22"/>
    <p:sldId id="296" r:id="rId23"/>
    <p:sldId id="353" r:id="rId24"/>
    <p:sldId id="299" r:id="rId25"/>
    <p:sldId id="360" r:id="rId26"/>
    <p:sldId id="335" r:id="rId27"/>
    <p:sldId id="354" r:id="rId28"/>
    <p:sldId id="356" r:id="rId29"/>
    <p:sldId id="357" r:id="rId30"/>
    <p:sldId id="358" r:id="rId31"/>
    <p:sldId id="359" r:id="rId32"/>
    <p:sldId id="362" r:id="rId33"/>
    <p:sldId id="363" r:id="rId34"/>
    <p:sldId id="361" r:id="rId35"/>
    <p:sldId id="355" r:id="rId36"/>
    <p:sldId id="364" r:id="rId37"/>
    <p:sldId id="365" r:id="rId38"/>
    <p:sldId id="366" r:id="rId39"/>
    <p:sldId id="367" r:id="rId40"/>
    <p:sldId id="332" r:id="rId41"/>
    <p:sldId id="306" r:id="rId42"/>
    <p:sldId id="307" r:id="rId4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ck Smaridge" initials="" lastIdx="2" clrIdx="0"/>
  <p:cmAuthor id="1" name="Zack" initials="Z" lastIdx="9" clrIdx="1">
    <p:extLst>
      <p:ext uri="{19B8F6BF-5375-455C-9EA6-DF929625EA0E}">
        <p15:presenceInfo xmlns:p15="http://schemas.microsoft.com/office/powerpoint/2012/main" userId="Zack" providerId="None"/>
      </p:ext>
    </p:extLst>
  </p:cmAuthor>
  <p:cmAuthor id="2" name="Aran" initials="A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5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02421-911D-453C-B9FE-22F2778371FF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C577-6F1B-42DB-9E5A-B597DE2A3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450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103780"/>
      </p:ext>
    </p:extLst>
  </p:cSld>
  <p:clrMap bg1="lt1" tx1="dk1" bg2="dk2" tx2="lt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59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25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9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1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selection only present when learning. Classification</a:t>
            </a:r>
            <a:r>
              <a:rPr lang="en-US" baseline="0" dirty="0" smtClean="0"/>
              <a:t> may take place on </a:t>
            </a:r>
            <a:r>
              <a:rPr lang="en-US" baseline="0" smtClean="0"/>
              <a:t>the gateway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Relevance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lambda increases, results</a:t>
            </a:r>
            <a:r>
              <a:rPr lang="en-US" baseline="0" dirty="0" smtClean="0"/>
              <a:t> in less edges connecting correlated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5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Low Power and Energy Optimization Techniques</a:t>
            </a:r>
            <a:endParaRPr lang="en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Zack Smaridge </a:t>
            </a:r>
          </a:p>
          <a:p>
            <a:pPr>
              <a:buNone/>
            </a:pPr>
            <a:r>
              <a:rPr lang="en" dirty="0"/>
              <a:t>Everett </a:t>
            </a:r>
            <a:r>
              <a:rPr lang="en" dirty="0" smtClean="0"/>
              <a:t>Salley</a:t>
            </a: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1/42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EDP Measurements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5809250"/>
            <a:ext cx="7086600" cy="72753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Figure 1: EDP on Xeon and Atom processors vs. instruction intervals for the SPEC CPU2006 Benchmark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8693"/>
            <a:ext cx="7780647" cy="4150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Modeling for Energy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Predicts energy usage based on training data</a:t>
            </a:r>
          </a:p>
          <a:p>
            <a:pPr lvl="1"/>
            <a:r>
              <a:rPr lang="en-US" dirty="0" smtClean="0"/>
              <a:t>Data based on 4 benchmarks from SPEC CPU2006: </a:t>
            </a:r>
            <a:r>
              <a:rPr lang="en-US" dirty="0" err="1" smtClean="0"/>
              <a:t>astar</a:t>
            </a:r>
            <a:r>
              <a:rPr lang="en-US" dirty="0" smtClean="0"/>
              <a:t>, bzip2, h264ref and </a:t>
            </a:r>
            <a:r>
              <a:rPr lang="en-US" dirty="0" err="1" smtClean="0"/>
              <a:t>hmmer</a:t>
            </a:r>
            <a:endParaRPr lang="en-US" dirty="0" smtClean="0"/>
          </a:p>
          <a:p>
            <a:pPr lvl="1"/>
            <a:r>
              <a:rPr lang="en-US" dirty="0" smtClean="0"/>
              <a:t>Collected 15 pieces of hardware performance data for each</a:t>
            </a:r>
          </a:p>
          <a:p>
            <a:r>
              <a:rPr lang="en-US" dirty="0" smtClean="0"/>
              <a:t>Data entered into </a:t>
            </a:r>
            <a:r>
              <a:rPr lang="en-US" dirty="0" err="1" smtClean="0"/>
              <a:t>McPAT</a:t>
            </a:r>
            <a:r>
              <a:rPr lang="en-US" dirty="0" smtClean="0"/>
              <a:t> to calculate energy consumption for each instruction interval</a:t>
            </a:r>
          </a:p>
          <a:p>
            <a:pPr lvl="1"/>
            <a:r>
              <a:rPr lang="en-US" dirty="0" err="1" smtClean="0"/>
              <a:t>McPAT</a:t>
            </a:r>
            <a:r>
              <a:rPr lang="en-US" dirty="0" smtClean="0"/>
              <a:t> – integrated power, area and timing modeling framework that supports multicore configurations</a:t>
            </a:r>
          </a:p>
          <a:p>
            <a:pPr lvl="1"/>
            <a:r>
              <a:rPr lang="en-US" dirty="0" smtClean="0"/>
              <a:t>Obtained 2000 training data samples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8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Performance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69373"/>
          </a:xfrm>
        </p:spPr>
        <p:txBody>
          <a:bodyPr/>
          <a:lstStyle/>
          <a:p>
            <a:r>
              <a:rPr lang="en-US" dirty="0" smtClean="0"/>
              <a:t>Use variable clustering and correlation analysis to identify 4 key parameters: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5" y="2671919"/>
            <a:ext cx="7949017" cy="3294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6221" y="3097164"/>
            <a:ext cx="825909" cy="344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66221" y="3441293"/>
            <a:ext cx="2340077" cy="344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6221" y="4449099"/>
            <a:ext cx="2261419" cy="344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66220" y="4803726"/>
            <a:ext cx="1936955" cy="344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559641" y="5957499"/>
            <a:ext cx="5568746" cy="461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Table 1: Collected Hardware Performance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2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Energy Consumption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regression model created from 4 key parameters: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i="1" dirty="0"/>
          </a:p>
          <a:p>
            <a:pPr lvl="1"/>
            <a:r>
              <a:rPr lang="en-US" dirty="0" smtClean="0"/>
              <a:t>Regression coefficients B determined from training data using ordinary least-squares method</a:t>
            </a:r>
          </a:p>
          <a:p>
            <a:r>
              <a:rPr lang="en-US" dirty="0" smtClean="0"/>
              <a:t>Average model error:</a:t>
            </a:r>
          </a:p>
          <a:p>
            <a:pPr lvl="1"/>
            <a:r>
              <a:rPr lang="en-US" dirty="0" smtClean="0"/>
              <a:t>Atom: 2.25%</a:t>
            </a:r>
          </a:p>
          <a:p>
            <a:pPr lvl="1"/>
            <a:r>
              <a:rPr lang="en-US" dirty="0" smtClean="0"/>
              <a:t>Xeon: 2.6%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1" y="2701227"/>
            <a:ext cx="7590178" cy="1455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2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Model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702" y="2380736"/>
            <a:ext cx="2109019" cy="312240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Figure 2: Regression model can accurately predict energy consumption in a) Xeon and</a:t>
            </a:r>
          </a:p>
          <a:p>
            <a:pPr marL="0" indent="0">
              <a:buNone/>
            </a:pPr>
            <a:r>
              <a:rPr lang="en-US" sz="2000" dirty="0" smtClean="0"/>
              <a:t>b) Atom processors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" y="1417637"/>
            <a:ext cx="6011236" cy="5048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95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50"/>
            <a:ext cx="8229600" cy="1143000"/>
          </a:xfrm>
        </p:spPr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6574"/>
            <a:ext cx="8229600" cy="4967700"/>
          </a:xfrm>
        </p:spPr>
        <p:txBody>
          <a:bodyPr/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 smtClean="0"/>
              <a:t>Benchmarks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SPU2006: </a:t>
            </a:r>
            <a:r>
              <a:rPr lang="en-US" i="1" dirty="0" err="1" smtClean="0"/>
              <a:t>astar</a:t>
            </a:r>
            <a:r>
              <a:rPr lang="en-US" i="1" dirty="0" smtClean="0"/>
              <a:t>, bzip2, h264ref, </a:t>
            </a:r>
            <a:r>
              <a:rPr lang="en-US" i="1" dirty="0" err="1" smtClean="0"/>
              <a:t>hmmer</a:t>
            </a:r>
            <a:r>
              <a:rPr lang="en-US" i="1" dirty="0" smtClean="0"/>
              <a:t>, </a:t>
            </a:r>
            <a:r>
              <a:rPr lang="en-US" i="1" dirty="0" err="1" smtClean="0"/>
              <a:t>lbm</a:t>
            </a:r>
            <a:r>
              <a:rPr lang="en-US" i="1" dirty="0" smtClean="0"/>
              <a:t>, </a:t>
            </a:r>
            <a:r>
              <a:rPr lang="en-US" i="1" dirty="0" err="1" smtClean="0"/>
              <a:t>libquantum</a:t>
            </a:r>
            <a:r>
              <a:rPr lang="en-US" i="1" dirty="0" smtClean="0"/>
              <a:t> and named</a:t>
            </a:r>
            <a:endParaRPr lang="en-US" dirty="0" smtClean="0"/>
          </a:p>
          <a:p>
            <a:pPr lvl="1"/>
            <a:r>
              <a:rPr lang="en-US" dirty="0" smtClean="0"/>
              <a:t>Medical </a:t>
            </a:r>
            <a:r>
              <a:rPr lang="en-US" dirty="0"/>
              <a:t>imaging </a:t>
            </a:r>
            <a:r>
              <a:rPr lang="en-US" dirty="0" smtClean="0"/>
              <a:t>domain: </a:t>
            </a:r>
            <a:r>
              <a:rPr lang="en-US" i="1" dirty="0" err="1"/>
              <a:t>d</a:t>
            </a:r>
            <a:r>
              <a:rPr lang="en-US" i="1" dirty="0" err="1" smtClean="0"/>
              <a:t>enoise</a:t>
            </a:r>
            <a:r>
              <a:rPr lang="en-US" i="1" dirty="0" smtClean="0"/>
              <a:t>, </a:t>
            </a:r>
            <a:r>
              <a:rPr lang="en-US" i="1" dirty="0" err="1" smtClean="0"/>
              <a:t>deblure</a:t>
            </a:r>
            <a:r>
              <a:rPr lang="en-US" i="1" dirty="0" smtClean="0"/>
              <a:t>, registration(</a:t>
            </a:r>
            <a:r>
              <a:rPr lang="en-US" i="1" dirty="0" err="1" smtClean="0"/>
              <a:t>reg</a:t>
            </a:r>
            <a:r>
              <a:rPr lang="en-US" i="1" dirty="0" smtClean="0"/>
              <a:t>) and segmentation(</a:t>
            </a:r>
            <a:r>
              <a:rPr lang="en-US" i="1" dirty="0" err="1" smtClean="0"/>
              <a:t>seg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Scheduling comparisons</a:t>
            </a:r>
          </a:p>
          <a:p>
            <a:pPr lvl="1"/>
            <a:r>
              <a:rPr lang="en-US" dirty="0" err="1" smtClean="0"/>
              <a:t>Statical</a:t>
            </a:r>
            <a:r>
              <a:rPr lang="en-US" dirty="0" smtClean="0"/>
              <a:t> mapping approach (</a:t>
            </a:r>
            <a:r>
              <a:rPr lang="en-US" dirty="0" err="1" smtClean="0"/>
              <a:t>SMap</a:t>
            </a:r>
            <a:r>
              <a:rPr lang="en-US" dirty="0" smtClean="0"/>
              <a:t>) – statically maps programs to cores based on programs inherent characteristics. Does not switch during execution.</a:t>
            </a:r>
          </a:p>
          <a:p>
            <a:pPr lvl="1"/>
            <a:r>
              <a:rPr lang="en-US" dirty="0" smtClean="0"/>
              <a:t>Periodic sampling approach (PS) – samples cores at set intervals and schedules. Modified approach is based upon pre-collected hardware performance data.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4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Scheduling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9" y="1555865"/>
            <a:ext cx="7392041" cy="411515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9474" y="5661768"/>
            <a:ext cx="7086600" cy="72753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Figure 2: Normalized results of scheduling results with interval lengths of 1, 10 and 50 million instructions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8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77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393"/>
            <a:ext cx="8229600" cy="4967700"/>
          </a:xfrm>
        </p:spPr>
        <p:txBody>
          <a:bodyPr/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Compared against statistical mapping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Average 10.20% reduction up to 35.25%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Did worse in 4 benchmarks: </a:t>
            </a:r>
            <a:r>
              <a:rPr lang="en-US" i="1" dirty="0" err="1" smtClean="0"/>
              <a:t>hmmer</a:t>
            </a:r>
            <a:r>
              <a:rPr lang="en-US" i="1" dirty="0" smtClean="0"/>
              <a:t>, </a:t>
            </a:r>
            <a:r>
              <a:rPr lang="en-US" i="1" dirty="0" err="1" smtClean="0"/>
              <a:t>lbm</a:t>
            </a:r>
            <a:r>
              <a:rPr lang="en-US" i="1" dirty="0" smtClean="0"/>
              <a:t>, </a:t>
            </a:r>
            <a:r>
              <a:rPr lang="en-US" i="1" dirty="0" err="1" smtClean="0"/>
              <a:t>libquantum</a:t>
            </a:r>
            <a:r>
              <a:rPr lang="en-US" i="1" dirty="0" smtClean="0"/>
              <a:t> and </a:t>
            </a:r>
            <a:r>
              <a:rPr lang="en-US" i="1" dirty="0" err="1" smtClean="0"/>
              <a:t>namd</a:t>
            </a:r>
            <a:endParaRPr lang="en-US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Worse results attributed to switching overhead and application always running more efficiently on one </a:t>
            </a:r>
            <a:r>
              <a:rPr lang="en-US" dirty="0" smtClean="0"/>
              <a:t>particular core</a:t>
            </a:r>
            <a:endParaRPr lang="en-US" dirty="0" smtClean="0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Compared against periodic sampling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Average 19.81% reduction at 1 million instructions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Average </a:t>
            </a:r>
            <a:r>
              <a:rPr lang="en-US" dirty="0" smtClean="0"/>
              <a:t>26.25% </a:t>
            </a:r>
            <a:r>
              <a:rPr lang="en-US" dirty="0"/>
              <a:t>reduction at </a:t>
            </a:r>
            <a:r>
              <a:rPr lang="en-US" dirty="0" smtClean="0"/>
              <a:t>10 </a:t>
            </a:r>
            <a:r>
              <a:rPr lang="en-US" dirty="0"/>
              <a:t>million </a:t>
            </a:r>
            <a:r>
              <a:rPr lang="en-US" dirty="0" smtClean="0"/>
              <a:t>instructions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Average </a:t>
            </a:r>
            <a:r>
              <a:rPr lang="en-US" dirty="0" smtClean="0"/>
              <a:t>25.31% </a:t>
            </a:r>
            <a:r>
              <a:rPr lang="en-US" dirty="0"/>
              <a:t>reduction at </a:t>
            </a:r>
            <a:r>
              <a:rPr lang="en-US" dirty="0" smtClean="0"/>
              <a:t>50 </a:t>
            </a:r>
            <a:r>
              <a:rPr lang="en-US" dirty="0"/>
              <a:t>million </a:t>
            </a:r>
            <a:r>
              <a:rPr lang="en-US" dirty="0" smtClean="0"/>
              <a:t>instructions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1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</a:t>
            </a:r>
            <a:r>
              <a:rPr lang="en-US" dirty="0" err="1" smtClean="0"/>
              <a:t>PhaseSamp</a:t>
            </a:r>
            <a:r>
              <a:rPr lang="en-US" dirty="0"/>
              <a:t> </a:t>
            </a:r>
            <a:r>
              <a:rPr lang="en-US" dirty="0" smtClean="0"/>
              <a:t>Against 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3" y="1600200"/>
            <a:ext cx="8098820" cy="4434534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49810" y="5966570"/>
            <a:ext cx="7086600" cy="72753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Table 2: Comparison of EDP and core switching over benchmark sets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83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Regression model based on only 4 benchmarks and checked against only 1 benchmark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Run time scheduling is only capable of measuring 2 pieces of hardware data at each invocation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en-US" dirty="0" smtClean="0"/>
              <a:t>Error rate increases sharply for less than 4 pieces of hardware performance data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7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902487"/>
            <a:ext cx="8229600" cy="199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Energy-Efficient Scheduling on Heterogenous Multicore Architectures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3081303"/>
            <a:ext cx="8229600" cy="258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chemeClr val="tx1"/>
                </a:solidFill>
              </a:rPr>
              <a:t>J. Cong, B. Yuan</a:t>
            </a:r>
            <a:endParaRPr lang="en" dirty="0">
              <a:solidFill>
                <a:schemeClr val="tx1"/>
              </a:solidFill>
            </a:endParaRPr>
          </a:p>
          <a:p>
            <a:pPr lvl="0" rtl="0">
              <a:buNone/>
            </a:pPr>
            <a:r>
              <a:rPr lang="en" dirty="0" smtClean="0">
                <a:solidFill>
                  <a:schemeClr val="tx1"/>
                </a:solidFill>
              </a:rPr>
              <a:t>University of California</a:t>
            </a:r>
            <a:endParaRPr lang="en" dirty="0">
              <a:solidFill>
                <a:schemeClr val="tx1"/>
              </a:solidFill>
            </a:endParaRPr>
          </a:p>
          <a:p>
            <a:endParaRPr lang="e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" sz="2600" dirty="0" smtClean="0">
                <a:solidFill>
                  <a:schemeClr val="tx1"/>
                </a:solidFill>
              </a:rPr>
              <a:t>International Symposium on Low Power Electronics and Design, 2012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/42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902487"/>
            <a:ext cx="8229600" cy="199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Energy-Efficient Signal Processing in Wearable Embedded Systems – An Optimal Feature Selection Approach</a:t>
            </a:r>
            <a:endParaRPr lang="en" dirty="0"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3081303"/>
            <a:ext cx="8229600" cy="28858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chemeClr val="tx1"/>
                </a:solidFill>
              </a:rPr>
              <a:t>H. Ghasemzadeh, N Amini, M. Sarrafzadeh</a:t>
            </a:r>
            <a:endParaRPr lang="en" dirty="0">
              <a:solidFill>
                <a:schemeClr val="tx1"/>
              </a:solidFill>
            </a:endParaRPr>
          </a:p>
          <a:p>
            <a:pPr lvl="0" rtl="0">
              <a:buNone/>
            </a:pPr>
            <a:r>
              <a:rPr lang="en" dirty="0" smtClean="0">
                <a:solidFill>
                  <a:schemeClr val="tx1"/>
                </a:solidFill>
              </a:rPr>
              <a:t>University California</a:t>
            </a:r>
          </a:p>
          <a:p>
            <a:pPr lvl="0" rtl="0">
              <a:buNone/>
            </a:pPr>
            <a:endParaRPr lang="e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" sz="2600" dirty="0">
                <a:solidFill>
                  <a:schemeClr val="tx1"/>
                </a:solidFill>
              </a:rPr>
              <a:t>International Symposium on Low Power Electronics and Design, 2012</a:t>
            </a:r>
          </a:p>
          <a:p>
            <a:endParaRPr lang="en" sz="2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20/42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 Embedded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Wearable Electronics </a:t>
            </a:r>
            <a:r>
              <a:rPr lang="en-US" sz="2400" dirty="0" smtClean="0"/>
              <a:t>are computational elements that are tightly coupled with the human body</a:t>
            </a:r>
          </a:p>
        </p:txBody>
      </p:sp>
      <p:pic>
        <p:nvPicPr>
          <p:cNvPr id="1026" name="Picture 2" descr="C:\Users\Aran\Desktop\images\fitb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9745" y="4339613"/>
            <a:ext cx="2119890" cy="1546539"/>
          </a:xfrm>
          <a:prstGeom prst="rect">
            <a:avLst/>
          </a:prstGeom>
          <a:noFill/>
        </p:spPr>
      </p:pic>
      <p:pic>
        <p:nvPicPr>
          <p:cNvPr id="1027" name="Picture 3" descr="C:\Users\Aran\Desktop\images\fuelb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6897" y="4515440"/>
            <a:ext cx="1659118" cy="1244338"/>
          </a:xfrm>
          <a:prstGeom prst="rect">
            <a:avLst/>
          </a:prstGeom>
          <a:noFill/>
        </p:spPr>
      </p:pic>
      <p:pic>
        <p:nvPicPr>
          <p:cNvPr id="1028" name="Picture 4" descr="C:\Users\Aran\Desktop\images\google gla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457" y="4364610"/>
            <a:ext cx="2344153" cy="1318586"/>
          </a:xfrm>
          <a:prstGeom prst="rect">
            <a:avLst/>
          </a:prstGeom>
          <a:noFill/>
        </p:spPr>
      </p:pic>
      <p:pic>
        <p:nvPicPr>
          <p:cNvPr id="1030" name="Picture 6" descr="C:\Users\Aran\Desktop\images\MP3-glov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3343" y="4421171"/>
            <a:ext cx="1643764" cy="1227621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15333" y="2452802"/>
          <a:ext cx="7525732" cy="1828800"/>
        </p:xfrm>
        <a:graphic>
          <a:graphicData uri="http://schemas.openxmlformats.org/drawingml/2006/table">
            <a:tbl>
              <a:tblPr firstRow="1" bandRow="1"/>
              <a:tblGrid>
                <a:gridCol w="3557047"/>
                <a:gridCol w="3968685"/>
              </a:tblGrid>
              <a:tr h="12613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 smtClean="0"/>
                        <a:t>Examples include: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Medical bands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Personal Health trackers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000" dirty="0" err="1" smtClean="0"/>
                        <a:t>Smartgloves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Google Glass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 smtClean="0"/>
                        <a:t>Application Domains: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Remote Patient Monitoring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Personalized Healthcare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Gaming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Sports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8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Paper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en-US" sz="2400" b="1" dirty="0" smtClean="0"/>
              <a:t>Classification Applications - </a:t>
            </a:r>
            <a:r>
              <a:rPr lang="en-US" sz="2400" dirty="0" smtClean="0"/>
              <a:t>Map physiological sensor data to specific user states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dirty="0" smtClean="0"/>
              <a:t>Typically achieved by extracting features from the sensor signals then applying machine learning and pattern classification algorithms</a:t>
            </a:r>
          </a:p>
        </p:txBody>
      </p:sp>
      <p:pic>
        <p:nvPicPr>
          <p:cNvPr id="2050" name="Picture 2" descr="C:\Users\Aran\Desktop\images\features ex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924" y="3745934"/>
            <a:ext cx="7292975" cy="23399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8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Paper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en-US" sz="2400" b="1" dirty="0" smtClean="0"/>
              <a:t>Classification Applications - </a:t>
            </a:r>
            <a:r>
              <a:rPr lang="en-US" sz="2400" dirty="0" smtClean="0"/>
              <a:t>Map physiological sensor data to specific user states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dirty="0" smtClean="0"/>
              <a:t>Typically achieved by extracting features from the sensor signals then applying machine learning and pattern classification algorithms</a:t>
            </a:r>
          </a:p>
        </p:txBody>
      </p:sp>
      <p:pic>
        <p:nvPicPr>
          <p:cNvPr id="2050" name="Picture 2" descr="C:\Users\Aran\Desktop\images\features exampl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924" y="3746150"/>
            <a:ext cx="7292975" cy="233954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8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Paper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en-US" sz="2400" b="1" dirty="0" smtClean="0"/>
              <a:t>Problem –</a:t>
            </a:r>
            <a:r>
              <a:rPr lang="en-US" sz="2400" dirty="0" smtClean="0"/>
              <a:t> Feature extraction consumes both time and energy. Performing feature extraction on an extensive set of signals may rapidly deplete battery.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b="1" dirty="0" smtClean="0"/>
              <a:t>Observation –</a:t>
            </a:r>
            <a:r>
              <a:rPr lang="en-US" sz="2400" dirty="0" smtClean="0"/>
              <a:t> Many features may be redundant or unnecessary. Some features may be more computationally intensive to extract.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b="1" dirty="0" smtClean="0"/>
              <a:t>Solution –</a:t>
            </a:r>
            <a:r>
              <a:rPr lang="en-US" sz="2400" dirty="0" smtClean="0"/>
              <a:t> Determine the optimal set of features which minimizes power cost while still accurately classifying the data.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dirty="0" smtClean="0"/>
              <a:t>Introduce a new feature selection algorithm which considers the computational complexity of extracting each feature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15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features</a:t>
            </a:r>
            <a:endParaRPr lang="en-US" dirty="0"/>
          </a:p>
        </p:txBody>
      </p:sp>
      <p:pic>
        <p:nvPicPr>
          <p:cNvPr id="2050" name="Picture 2" descr="C:\Users\Everett\Dropbox\Embedded Seminar\Presentation2\images\Table of fea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6" y="1683450"/>
            <a:ext cx="8585151" cy="35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7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37030" y="1846907"/>
            <a:ext cx="1122630" cy="4345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9869" y="1910281"/>
            <a:ext cx="129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Node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93410" y="1901227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91901" y="2008359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99445" y="2115492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0954" y="2225641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2918" y="1874067"/>
            <a:ext cx="90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44575" y="2470087"/>
            <a:ext cx="1122630" cy="4345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17414" y="2533461"/>
            <a:ext cx="129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Node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00955" y="2524407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99446" y="2631539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6990" y="2738672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08499" y="2848821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0463" y="2497247"/>
            <a:ext cx="90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44575" y="3049509"/>
            <a:ext cx="1122630" cy="4345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17414" y="3112883"/>
            <a:ext cx="129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Node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00955" y="3103829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599446" y="3210961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06990" y="3318094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08499" y="3428243"/>
            <a:ext cx="4255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0463" y="3076669"/>
            <a:ext cx="90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Sensors</a:t>
            </a:r>
          </a:p>
        </p:txBody>
      </p:sp>
      <p:sp>
        <p:nvSpPr>
          <p:cNvPr id="31" name="Oval 30"/>
          <p:cNvSpPr/>
          <p:nvPr/>
        </p:nvSpPr>
        <p:spPr>
          <a:xfrm>
            <a:off x="3902043" y="1846906"/>
            <a:ext cx="1629624" cy="8419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992578" y="2000815"/>
            <a:ext cx="141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Gateway</a:t>
            </a:r>
          </a:p>
          <a:p>
            <a:pPr algn="ctr"/>
            <a:r>
              <a:rPr lang="en-US" dirty="0" smtClean="0"/>
              <a:t>(Smartphone)</a:t>
            </a:r>
          </a:p>
        </p:txBody>
      </p:sp>
      <p:cxnSp>
        <p:nvCxnSpPr>
          <p:cNvPr id="34" name="Straight Arrow Connector 33"/>
          <p:cNvCxnSpPr>
            <a:stCxn id="7" idx="3"/>
          </p:cNvCxnSpPr>
          <p:nvPr/>
        </p:nvCxnSpPr>
        <p:spPr>
          <a:xfrm>
            <a:off x="3159660" y="2064190"/>
            <a:ext cx="778597" cy="633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3"/>
            <a:endCxn id="31" idx="2"/>
          </p:cNvCxnSpPr>
          <p:nvPr/>
        </p:nvCxnSpPr>
        <p:spPr>
          <a:xfrm flipV="1">
            <a:off x="3167205" y="2267892"/>
            <a:ext cx="734838" cy="41947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</p:cNvCxnSpPr>
          <p:nvPr/>
        </p:nvCxnSpPr>
        <p:spPr>
          <a:xfrm flipV="1">
            <a:off x="3167205" y="2408221"/>
            <a:ext cx="780105" cy="85857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6563762" y="1810693"/>
            <a:ext cx="1665837" cy="92345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871580" y="3395048"/>
            <a:ext cx="1050202" cy="823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998328" y="2100403"/>
            <a:ext cx="923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71580" y="3539904"/>
            <a:ext cx="104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</a:t>
            </a:r>
          </a:p>
          <a:p>
            <a:pPr algn="ctr"/>
            <a:r>
              <a:rPr lang="en-US" dirty="0" smtClean="0"/>
              <a:t>Center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43620" y="4372823"/>
            <a:ext cx="847404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6"/>
            <a:endCxn id="40" idx="2"/>
          </p:cNvCxnSpPr>
          <p:nvPr/>
        </p:nvCxnSpPr>
        <p:spPr>
          <a:xfrm>
            <a:off x="5531667" y="2267892"/>
            <a:ext cx="1037262" cy="452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0"/>
            <a:endCxn id="40" idx="1"/>
          </p:cNvCxnSpPr>
          <p:nvPr/>
        </p:nvCxnSpPr>
        <p:spPr>
          <a:xfrm flipV="1">
            <a:off x="7396681" y="2733163"/>
            <a:ext cx="0" cy="66188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Aran\Desktop\images\flowch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61" y="4615812"/>
            <a:ext cx="8854289" cy="1194043"/>
          </a:xfrm>
          <a:prstGeom prst="rect">
            <a:avLst/>
          </a:prstGeom>
          <a:noFill/>
        </p:spPr>
      </p:pic>
      <p:sp>
        <p:nvSpPr>
          <p:cNvPr id="51" name="Oval 50"/>
          <p:cNvSpPr/>
          <p:nvPr/>
        </p:nvSpPr>
        <p:spPr>
          <a:xfrm>
            <a:off x="1801640" y="1502876"/>
            <a:ext cx="1620570" cy="2245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69429" y="4539343"/>
            <a:ext cx="1447799" cy="1382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60575" y="6288203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4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5670"/>
            <a:ext cx="8229600" cy="5234235"/>
          </a:xfrm>
        </p:spPr>
        <p:txBody>
          <a:bodyPr/>
          <a:lstStyle/>
          <a:p>
            <a:r>
              <a:rPr lang="en-US" sz="2800" dirty="0" smtClean="0"/>
              <a:t>Only performed in the training phase</a:t>
            </a:r>
          </a:p>
          <a:p>
            <a:r>
              <a:rPr lang="en-US" sz="2800" dirty="0" smtClean="0"/>
              <a:t>Construct on exhaustive set of initial features</a:t>
            </a:r>
          </a:p>
          <a:p>
            <a:r>
              <a:rPr lang="en-US" sz="2800" dirty="0" smtClean="0"/>
              <a:t>Discard unnecessary features based on relevance and redundancy </a:t>
            </a:r>
          </a:p>
          <a:p>
            <a:r>
              <a:rPr lang="en-US" sz="2800" dirty="0" smtClean="0"/>
              <a:t>Relevance</a:t>
            </a:r>
          </a:p>
          <a:p>
            <a:pPr lvl="1"/>
            <a:r>
              <a:rPr lang="en-US" sz="2200" dirty="0" smtClean="0"/>
              <a:t>A feature is irrelevant if it is not useful to a specific classification application</a:t>
            </a:r>
          </a:p>
          <a:p>
            <a:r>
              <a:rPr lang="en-US" sz="2800" dirty="0" smtClean="0"/>
              <a:t>Redundancy</a:t>
            </a:r>
          </a:p>
          <a:p>
            <a:pPr lvl="1"/>
            <a:r>
              <a:rPr lang="en-US" sz="2200" dirty="0" smtClean="0"/>
              <a:t>A feature is redundant if it strongly correlates with other features 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8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Selection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5670"/>
            <a:ext cx="8229600" cy="523423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New Feature Selection Process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Construct exhaustive feature set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Eliminate all irrelevant features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Perform redundancy analysis and construct a redundancy graph. Include computational complexity.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Use the graph model so solve an optimization problem</a:t>
            </a:r>
            <a:endParaRPr lang="en-US" sz="2200" dirty="0"/>
          </a:p>
        </p:txBody>
      </p:sp>
      <p:pic>
        <p:nvPicPr>
          <p:cNvPr id="1026" name="Picture 2" descr="C:\Users\Everett\Dropbox\Embedded Seminar\Presentation2\images\feature sel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57" y="3894042"/>
            <a:ext cx="6738029" cy="233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8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Uncertainty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28" y="1428599"/>
            <a:ext cx="4979715" cy="1782687"/>
          </a:xfr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/>
          <a:lstStyle/>
          <a:p>
            <a:pPr marL="0" indent="0">
              <a:buNone/>
            </a:pPr>
            <a:r>
              <a:rPr lang="en-US" sz="2400" dirty="0"/>
              <a:t>U(X,Y):= Symmetric Uncertainty</a:t>
            </a:r>
          </a:p>
          <a:p>
            <a:pPr marL="0" indent="0">
              <a:buNone/>
            </a:pPr>
            <a:r>
              <a:rPr lang="en-US" sz="2400" dirty="0"/>
              <a:t>H(X)   := Entropy of RV X</a:t>
            </a:r>
          </a:p>
          <a:p>
            <a:pPr marL="0" indent="0">
              <a:buNone/>
            </a:pPr>
            <a:r>
              <a:rPr lang="en-US" sz="2400" dirty="0"/>
              <a:t>I(X,Y) := Information Gain between                    	   RV X and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/>
              <p:cNvSpPr txBox="1">
                <a:spLocks/>
              </p:cNvSpPr>
              <p:nvPr/>
            </p:nvSpPr>
            <p:spPr>
              <a:xfrm>
                <a:off x="5050971" y="1311425"/>
                <a:ext cx="4093029" cy="2627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marR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ct val="166666"/>
                  <a:buFont typeface="Arial"/>
                  <a:buChar char="•"/>
                  <a:defRPr sz="30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742950" marR="0" indent="-28575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ourier New"/>
                  <a:buChar char="o"/>
                  <a:defRPr sz="24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143000" marR="0" indent="-2286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Wingdings"/>
                  <a:buChar char="§"/>
                  <a:defRPr sz="24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600200" marR="0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ct val="166666"/>
                  <a:buFont typeface="Arial"/>
                  <a:buChar char="•"/>
                  <a:def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057400" marR="0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ourier New"/>
                  <a:buChar char="o"/>
                  <a:def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514600" marR="0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Wingdings"/>
                  <a:buChar char="§"/>
                  <a:def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2971800" marR="0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ct val="166666"/>
                  <a:buFont typeface="Arial"/>
                  <a:buChar char="•"/>
                  <a:def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429000" marR="0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ourier New"/>
                  <a:buChar char="o"/>
                  <a:def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3886200" marR="0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Wingdings"/>
                  <a:buChar char="§"/>
                  <a:def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Font typeface="Arial"/>
                  <a:buNone/>
                </a:pPr>
                <a:endParaRPr lang="en-US" sz="2400" b="0" dirty="0" smtClean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1" y="1311425"/>
                <a:ext cx="4093029" cy="26276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9485" y="3298371"/>
            <a:ext cx="90945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514" y="3516085"/>
            <a:ext cx="8828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Symmetric Uncertainty is the normalized information gain and has value between 0 and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 = 0 → Both RVs are completely independent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 = 1 → Knowing value of 1 RV allows you to completely predict the value of the other RV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Basically a measure of correlation between two RVs, but it also captures non-linear correlations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8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77" y="2762013"/>
            <a:ext cx="3436223" cy="1972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30329"/>
          </a:xfrm>
        </p:spPr>
        <p:txBody>
          <a:bodyPr/>
          <a:lstStyle/>
          <a:p>
            <a:r>
              <a:rPr lang="en-US" sz="2400" dirty="0" smtClean="0"/>
              <a:t>Increase of transistors guided by Moore's Law has lead to more and more cores on a chip</a:t>
            </a:r>
          </a:p>
          <a:p>
            <a:pPr lvl="1"/>
            <a:r>
              <a:rPr lang="en-US" sz="1800" dirty="0" smtClean="0"/>
              <a:t>On-chip power is becoming a critical issue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r>
              <a:rPr lang="en-US" sz="2400" dirty="0" smtClean="0"/>
              <a:t>Intelligent scheduling may taken advantage of tradeoffs to reduce power consumption </a:t>
            </a:r>
            <a:endParaRPr lang="en-US" sz="2400" dirty="0" smtClean="0"/>
          </a:p>
          <a:p>
            <a:pPr lvl="1"/>
            <a:r>
              <a:rPr lang="en-US" dirty="0" smtClean="0"/>
              <a:t>Paper </a:t>
            </a:r>
            <a:r>
              <a:rPr lang="en-US" dirty="0" smtClean="0"/>
              <a:t>examines phase-based scheduling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511463"/>
            <a:ext cx="5265174" cy="1777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endParaRPr lang="en-US" sz="1800" dirty="0" smtClean="0"/>
          </a:p>
          <a:p>
            <a:pPr defTabSz="895350">
              <a:tabLst>
                <a:tab pos="5889625" algn="l"/>
              </a:tabLst>
            </a:pPr>
            <a:r>
              <a:rPr lang="en-US" sz="2400" dirty="0" smtClean="0"/>
              <a:t>Increasing use of heterogeneous multi-core architectures over homogeneous multi-core systems</a:t>
            </a:r>
          </a:p>
          <a:p>
            <a:pPr lvl="1" defTabSz="895350">
              <a:tabLst>
                <a:tab pos="5889625" algn="l"/>
              </a:tabLst>
            </a:pPr>
            <a:r>
              <a:rPr lang="en-US" sz="1800" dirty="0" smtClean="0"/>
              <a:t>Heterogeneous cores provide different power/performance trade offs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and Redundancy</a:t>
            </a:r>
            <a:endParaRPr lang="en-US" dirty="0"/>
          </a:p>
        </p:txBody>
      </p:sp>
      <p:pic>
        <p:nvPicPr>
          <p:cNvPr id="3074" name="Picture 2" descr="C:\Users\Everett\Dropbox\Embedded Seminar\Presentation2\images\irrelevant fea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18" y="1567543"/>
            <a:ext cx="7361807" cy="21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verett\Dropbox\Embedded Seminar\Presentation2\images\correl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" y="4141694"/>
            <a:ext cx="7228839" cy="15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4171" y="3929743"/>
            <a:ext cx="8773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84714" y="2873829"/>
            <a:ext cx="2830286" cy="41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9257" y="4822373"/>
            <a:ext cx="1981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1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345670"/>
                <a:ext cx="5725886" cy="5234235"/>
              </a:xfrm>
            </p:spPr>
            <p:txBody>
              <a:bodyPr/>
              <a:lstStyle/>
              <a:p>
                <a:r>
                  <a:rPr lang="en-US" sz="2400" dirty="0" smtClean="0"/>
                  <a:t>Vertices connected by edges indicates a strong correlation between the pair of features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indicates the relevant features</a:t>
                </a:r>
              </a:p>
              <a:p>
                <a:r>
                  <a:rPr lang="en-US" sz="2400" dirty="0" smtClean="0"/>
                  <a:t>W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represents the computing cost associated with the given feature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45670"/>
                <a:ext cx="5725886" cy="5234235"/>
              </a:xfrm>
              <a:blipFill rotWithShape="1">
                <a:blip r:embed="rId2"/>
                <a:stretch>
                  <a:fillRect l="-3408" t="-4079" r="-2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Everett\Dropbox\Embedded Seminar\Presentation2\images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60" y="1848060"/>
            <a:ext cx="2451779" cy="30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3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Cost Feature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5670"/>
            <a:ext cx="8229600" cy="523423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Goal:</a:t>
            </a:r>
            <a:r>
              <a:rPr lang="en-US" sz="2800" dirty="0" smtClean="0"/>
              <a:t> Find a subset of vertices in the </a:t>
            </a:r>
            <a:r>
              <a:rPr lang="en-US" sz="2800" dirty="0"/>
              <a:t>r</a:t>
            </a:r>
            <a:r>
              <a:rPr lang="en-US" sz="2800" dirty="0" smtClean="0"/>
              <a:t>edundancy graph that are not dominated by any other vertex (</a:t>
            </a:r>
            <a:r>
              <a:rPr lang="en-US" sz="2800" dirty="0" err="1" smtClean="0"/>
              <a:t>ie</a:t>
            </a:r>
            <a:r>
              <a:rPr lang="en-US" sz="2800" dirty="0" smtClean="0"/>
              <a:t> no redundancy) while minimizing the total cost</a:t>
            </a:r>
          </a:p>
          <a:p>
            <a:r>
              <a:rPr lang="en-US" sz="2800" dirty="0" smtClean="0"/>
              <a:t>MCFS problem is equivalent to the Minimum Cost Dominating Set (MCDS) problem which is NP-Hard</a:t>
            </a:r>
          </a:p>
          <a:p>
            <a:r>
              <a:rPr lang="en-US" sz="2800" dirty="0" smtClean="0"/>
              <a:t>Authors formulate the problem using ILP and propose a solution using Greedy Algorithms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19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Approach</a:t>
            </a:r>
            <a:endParaRPr lang="en-US" dirty="0"/>
          </a:p>
        </p:txBody>
      </p:sp>
      <p:pic>
        <p:nvPicPr>
          <p:cNvPr id="5122" name="Picture 2" descr="C:\Users\Everett\Dropbox\Embedded Seminar\Presentation2\images\algorith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0" y="1596576"/>
            <a:ext cx="8435975" cy="4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22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 Example</a:t>
            </a:r>
            <a:endParaRPr lang="en-US" dirty="0"/>
          </a:p>
        </p:txBody>
      </p:sp>
      <p:pic>
        <p:nvPicPr>
          <p:cNvPr id="7" name="Picture 2" descr="C:\Users\Everett\Dropbox\Embedded Seminar\Presentation2\images\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52" y="1615950"/>
            <a:ext cx="2451779" cy="30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92817" y="1441425"/>
            <a:ext cx="35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2526" y="2388835"/>
            <a:ext cx="35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4401" y="2475920"/>
            <a:ext cx="35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4401" y="3673349"/>
            <a:ext cx="35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093" y="3673349"/>
            <a:ext cx="35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</p:txBody>
      </p:sp>
      <p:pic>
        <p:nvPicPr>
          <p:cNvPr id="13" name="Picture 2" descr="C:\Users\Everett\Dropbox\Embedded Seminar\Presentation2\images\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66" y="1820618"/>
            <a:ext cx="2451779" cy="30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77731" y="1646093"/>
            <a:ext cx="35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9563" y="2593503"/>
            <a:ext cx="6071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9315" y="2680588"/>
            <a:ext cx="35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9315" y="3878017"/>
            <a:ext cx="35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97007" y="3878017"/>
            <a:ext cx="35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2752045" y="2820646"/>
            <a:ext cx="613796" cy="592154"/>
          </a:xfrm>
          <a:prstGeom prst="ellipse">
            <a:avLst/>
          </a:prstGeom>
          <a:solidFill>
            <a:srgbClr val="0070C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33629" y="4045977"/>
            <a:ext cx="613796" cy="511170"/>
          </a:xfrm>
          <a:prstGeom prst="ellipse">
            <a:avLst/>
          </a:prstGeom>
          <a:solidFill>
            <a:srgbClr val="0070C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12306" y="4225257"/>
            <a:ext cx="613796" cy="592154"/>
          </a:xfrm>
          <a:prstGeom prst="ellipse">
            <a:avLst/>
          </a:prstGeom>
          <a:solidFill>
            <a:srgbClr val="0070C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36959" y="4225257"/>
            <a:ext cx="613796" cy="592154"/>
          </a:xfrm>
          <a:prstGeom prst="ellipse">
            <a:avLst/>
          </a:prstGeom>
          <a:solidFill>
            <a:srgbClr val="0070C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19837" y="2001349"/>
            <a:ext cx="613796" cy="592154"/>
          </a:xfrm>
          <a:prstGeom prst="ellipse">
            <a:avLst/>
          </a:prstGeom>
          <a:solidFill>
            <a:srgbClr val="0070C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59971" y="4817411"/>
            <a:ext cx="2625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Cost =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9315" y="4947191"/>
            <a:ext cx="2625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Cost = 3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97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1935"/>
            <a:ext cx="8229600" cy="5234235"/>
          </a:xfrm>
        </p:spPr>
        <p:txBody>
          <a:bodyPr/>
          <a:lstStyle/>
          <a:p>
            <a:r>
              <a:rPr lang="en-US" sz="2400" dirty="0" smtClean="0"/>
              <a:t>Wearable sensor with an Accelerometer and Gyroscope attached to TI MSP430 microprocessor</a:t>
            </a:r>
          </a:p>
          <a:p>
            <a:r>
              <a:rPr lang="en-US" sz="2400" dirty="0" smtClean="0"/>
              <a:t>3 human test subjects instructed to perform 14 transitional movements</a:t>
            </a:r>
          </a:p>
          <a:p>
            <a:r>
              <a:rPr lang="en-US" sz="2400" dirty="0" smtClean="0"/>
              <a:t>Collected data was partitioned into two disjoint groups for training and testing</a:t>
            </a:r>
            <a:endParaRPr lang="en-US" sz="2400" dirty="0"/>
          </a:p>
        </p:txBody>
      </p:sp>
      <p:pic>
        <p:nvPicPr>
          <p:cNvPr id="6146" name="Picture 2" descr="C:\Users\Everett\Dropbox\Embedded Seminar\Presentation2\images\mo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07" y="3430426"/>
            <a:ext cx="3286805" cy="34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8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170" name="Picture 2" descr="C:\Users\Everett\Dropbox\Embedded Seminar\Presentation2\images\results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5" y="1344802"/>
            <a:ext cx="7218135" cy="47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6172" y="1883230"/>
            <a:ext cx="48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2057" y="3681826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05400" y="3835714"/>
            <a:ext cx="1556657" cy="15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3"/>
          </p:cNvCxnSpPr>
          <p:nvPr/>
        </p:nvCxnSpPr>
        <p:spPr>
          <a:xfrm flipH="1">
            <a:off x="1426029" y="1785257"/>
            <a:ext cx="968828" cy="251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22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194" name="Picture 2" descr="C:\Users\Everett\Dropbox\Embedded Seminar\Presentation2\images\result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5" y="1329520"/>
            <a:ext cx="7562169" cy="50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8650" y="4343400"/>
            <a:ext cx="3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8484" y="2069773"/>
            <a:ext cx="413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</a:t>
            </a: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6477000" y="2223662"/>
            <a:ext cx="1001484" cy="290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3"/>
          </p:cNvCxnSpPr>
          <p:nvPr/>
        </p:nvCxnSpPr>
        <p:spPr>
          <a:xfrm flipH="1" flipV="1">
            <a:off x="1634482" y="4497289"/>
            <a:ext cx="814804" cy="153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3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2192" y="3998034"/>
            <a:ext cx="258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6955" y="2340429"/>
            <a:ext cx="52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</a:t>
            </a:r>
          </a:p>
        </p:txBody>
      </p:sp>
      <p:cxnSp>
        <p:nvCxnSpPr>
          <p:cNvPr id="8" name="Straight Connector 7"/>
          <p:cNvCxnSpPr>
            <a:stCxn id="4" idx="3"/>
          </p:cNvCxnSpPr>
          <p:nvPr/>
        </p:nvCxnSpPr>
        <p:spPr>
          <a:xfrm>
            <a:off x="1600200" y="4151923"/>
            <a:ext cx="816429" cy="376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1"/>
          </p:cNvCxnSpPr>
          <p:nvPr/>
        </p:nvCxnSpPr>
        <p:spPr>
          <a:xfrm>
            <a:off x="6368143" y="2340429"/>
            <a:ext cx="1168812" cy="15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pic>
        <p:nvPicPr>
          <p:cNvPr id="9218" name="Picture 2" descr="C:\Users\Everett\Dropbox\Embedded Seminar\Presentation2\images\result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5" y="1338942"/>
            <a:ext cx="7479277" cy="48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3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491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pic>
        <p:nvPicPr>
          <p:cNvPr id="10242" name="Picture 2" descr="C:\Users\Everett\Dropbox\Embedded Seminar\Presentation2\images\results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3" y="1209421"/>
            <a:ext cx="7390440" cy="49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68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Scheduling 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Schemes addressing power</a:t>
            </a:r>
          </a:p>
          <a:p>
            <a:pPr lvl="1"/>
            <a:r>
              <a:rPr lang="en-US" dirty="0" smtClean="0"/>
              <a:t>Sampling-based dynamic switching heuristics</a:t>
            </a:r>
          </a:p>
          <a:p>
            <a:pPr lvl="1"/>
            <a:r>
              <a:rPr lang="en-US" dirty="0" smtClean="0"/>
              <a:t>Statically map program cores based on resource demands for the entire execution</a:t>
            </a:r>
          </a:p>
          <a:p>
            <a:pPr lvl="1"/>
            <a:r>
              <a:rPr lang="en-US" dirty="0" smtClean="0"/>
              <a:t>Identify program phases by tracking program counters with history table</a:t>
            </a:r>
          </a:p>
          <a:p>
            <a:pPr lvl="1"/>
            <a:endParaRPr lang="en-US" dirty="0"/>
          </a:p>
          <a:p>
            <a:r>
              <a:rPr lang="en-US" dirty="0" smtClean="0"/>
              <a:t>Proposed approach uses combination of static analysis and runtime scheduling</a:t>
            </a:r>
          </a:p>
          <a:p>
            <a:pPr lvl="1"/>
            <a:r>
              <a:rPr lang="en-US" dirty="0" smtClean="0"/>
              <a:t>Reduces sampling overhead</a:t>
            </a:r>
          </a:p>
          <a:p>
            <a:pPr lvl="1"/>
            <a:r>
              <a:rPr lang="en-US" dirty="0" smtClean="0"/>
              <a:t>Does not require large hardware additions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967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5670"/>
            <a:ext cx="8229600" cy="5234235"/>
          </a:xfrm>
        </p:spPr>
        <p:txBody>
          <a:bodyPr/>
          <a:lstStyle/>
          <a:p>
            <a:r>
              <a:rPr lang="en-US" sz="2800" dirty="0" smtClean="0"/>
              <a:t>ILP and Greedy approach yield very similar results</a:t>
            </a:r>
          </a:p>
          <a:p>
            <a:r>
              <a:rPr lang="en-US" sz="2800" dirty="0" smtClean="0"/>
              <a:t>Tradeoff between classification accuracy and total power savings</a:t>
            </a:r>
          </a:p>
          <a:p>
            <a:endParaRPr lang="en-US" sz="2800" dirty="0"/>
          </a:p>
        </p:txBody>
      </p:sp>
      <p:pic>
        <p:nvPicPr>
          <p:cNvPr id="11266" name="Picture 2" descr="C:\Users\Everett\Dropbox\Embedded Seminar\Presentation2\images\pwr saving 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5" y="3381885"/>
            <a:ext cx="7453446" cy="30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8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Improvements/Criticisms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Dynamic feature selection – contextual info such as location or time to be used in real-time to eliminate features and deactivate unused sensor nodes</a:t>
            </a:r>
          </a:p>
          <a:p>
            <a:endParaRPr lang="en-US" sz="2400" dirty="0"/>
          </a:p>
          <a:p>
            <a:r>
              <a:rPr lang="en-US" sz="2400" dirty="0" smtClean="0"/>
              <a:t>No comparison to any previous works</a:t>
            </a:r>
          </a:p>
          <a:p>
            <a:r>
              <a:rPr lang="en-US" sz="2400" dirty="0" smtClean="0"/>
              <a:t>Never specify how energy savings are determined (</a:t>
            </a:r>
            <a:r>
              <a:rPr lang="en-US" sz="2400" dirty="0" err="1" smtClean="0"/>
              <a:t>ie</a:t>
            </a:r>
            <a:r>
              <a:rPr lang="en-US" sz="2400" dirty="0" smtClean="0"/>
              <a:t> 72.7% average power savings with respect to what?)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485" y="3037114"/>
            <a:ext cx="8953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28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1218709"/>
            <a:ext cx="6951406" cy="5074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98" y="1112362"/>
            <a:ext cx="3643460" cy="857838"/>
          </a:xfrm>
        </p:spPr>
        <p:txBody>
          <a:bodyPr/>
          <a:lstStyle/>
          <a:p>
            <a:r>
              <a:rPr lang="en-US" sz="4600" dirty="0" smtClean="0"/>
              <a:t>Questions?</a:t>
            </a:r>
            <a:endParaRPr lang="en-US" sz="4600" dirty="0"/>
          </a:p>
        </p:txBody>
      </p:sp>
      <p:sp>
        <p:nvSpPr>
          <p:cNvPr id="6" name="TextBox 5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1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smtClean="0"/>
              <a:t>Efficient Scheduling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167000"/>
              <a:buNone/>
            </a:pPr>
            <a:r>
              <a:rPr lang="en-US" dirty="0" smtClean="0"/>
              <a:t>Scheduling Steps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600" dirty="0" smtClean="0"/>
              <a:t>Static analysis and instrumentation 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2300" dirty="0" smtClean="0"/>
              <a:t>Takes sources code as input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2300" dirty="0" smtClean="0"/>
              <a:t>Analyze code to identify loops/loop boundaries</a:t>
            </a:r>
            <a:endParaRPr lang="en-US" sz="2300" dirty="0" smtClean="0"/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2300" dirty="0" smtClean="0"/>
              <a:t>Calculates invocation times, number of instructions, caller-</a:t>
            </a:r>
            <a:r>
              <a:rPr lang="en-US" sz="2300" dirty="0" err="1" smtClean="0"/>
              <a:t>callee</a:t>
            </a:r>
            <a:r>
              <a:rPr lang="en-US" sz="2300" dirty="0" smtClean="0"/>
              <a:t> sites and tracks relationships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600" dirty="0" smtClean="0"/>
              <a:t>Profile program to construct call graph 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2300" dirty="0" smtClean="0"/>
              <a:t>Each node is a function call or loop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2300" dirty="0" smtClean="0"/>
              <a:t>Infers average number of executed instructions per loop</a:t>
            </a:r>
            <a:endParaRPr lang="en-US" sz="2300" dirty="0" smtClean="0"/>
          </a:p>
          <a:p>
            <a:pPr marL="914400" lvl="1" indent="-457200">
              <a:buFont typeface="+mj-lt"/>
              <a:buAutoNum type="arabi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90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Steps Continued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1616" y="1605115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lvl="1" indent="-457200">
              <a:buFont typeface="+mj-lt"/>
              <a:buAutoNum type="arabicParenR" startAt="3"/>
            </a:pPr>
            <a:r>
              <a:rPr lang="en-US" sz="2600" dirty="0" smtClean="0"/>
              <a:t>Identify </a:t>
            </a:r>
            <a:r>
              <a:rPr lang="en-US" sz="2600" dirty="0" smtClean="0"/>
              <a:t>major program </a:t>
            </a:r>
            <a:r>
              <a:rPr lang="en-US" sz="2600" dirty="0" smtClean="0"/>
              <a:t>phases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2300" dirty="0" smtClean="0"/>
              <a:t>Call graph identifies loops that qualify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2300" dirty="0" smtClean="0"/>
              <a:t>Must meet minimum thresholds for instruction and invocation counts to offset overhead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2300" dirty="0" smtClean="0"/>
              <a:t>Instrumentation functions inserted at the edges of identified phases</a:t>
            </a:r>
            <a:endParaRPr lang="en-US" sz="2300" dirty="0" smtClean="0"/>
          </a:p>
          <a:p>
            <a:pPr marL="914400" lvl="1" indent="-457200">
              <a:buFont typeface="+mj-lt"/>
              <a:buAutoNum type="arabicParenR" startAt="3"/>
            </a:pPr>
            <a:r>
              <a:rPr lang="en-US" sz="2600" dirty="0" smtClean="0"/>
              <a:t>Runtime Scheduling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300" dirty="0"/>
              <a:t>During each invocation two pieces of hardware data are </a:t>
            </a:r>
            <a:r>
              <a:rPr lang="en-US" sz="2300" dirty="0" smtClean="0"/>
              <a:t>collected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300" dirty="0" smtClean="0"/>
              <a:t>Use regression model to estimate energy consumption</a:t>
            </a:r>
            <a:endParaRPr lang="en-US" sz="23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300" dirty="0" smtClean="0"/>
              <a:t>Predicts </a:t>
            </a:r>
            <a:r>
              <a:rPr lang="en-US" sz="2300" dirty="0" smtClean="0"/>
              <a:t>EDP to make scheduling decisions</a:t>
            </a:r>
          </a:p>
          <a:p>
            <a:pPr marL="914400" lvl="1" indent="-457200">
              <a:buFont typeface="+mj-lt"/>
              <a:buAutoNum type="arabicParenR" startAt="3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15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and Scalability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/>
              <a:t>Complexity: O(</a:t>
            </a:r>
            <a:r>
              <a:rPr lang="en-US" dirty="0" err="1"/>
              <a:t>PxN</a:t>
            </a:r>
            <a:r>
              <a:rPr lang="en-US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 – Number of major program phases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 – Number of different types of </a:t>
            </a:r>
            <a:r>
              <a:rPr lang="en-US" dirty="0" smtClean="0"/>
              <a:t>processors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Scalability becomes an issue as the number of cores increases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hierarchically sampling to reduce overhead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Cluster processors in to categories </a:t>
            </a:r>
            <a:r>
              <a:rPr lang="en-US" dirty="0" smtClean="0"/>
              <a:t>based </a:t>
            </a:r>
            <a:r>
              <a:rPr lang="en-US" dirty="0"/>
              <a:t>on characteristics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Scheduling first determines appropriate category then maps to specific processor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7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Multi-core Architectures</a:t>
            </a:r>
            <a:endParaRPr lang="en-US" dirty="0"/>
          </a:p>
        </p:txBody>
      </p:sp>
      <p:sp>
        <p:nvSpPr>
          <p:cNvPr id="8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Intel </a:t>
            </a:r>
            <a:r>
              <a:rPr lang="en-US" sz="2400" dirty="0" err="1" smtClean="0"/>
              <a:t>QuickIA</a:t>
            </a:r>
            <a:r>
              <a:rPr lang="en-US" sz="2400" dirty="0" smtClean="0"/>
              <a:t> platform</a:t>
            </a:r>
            <a:endParaRPr lang="en-US" sz="1800" dirty="0" smtClean="0"/>
          </a:p>
          <a:p>
            <a:pPr lvl="1"/>
            <a:r>
              <a:rPr lang="en-US" sz="1800" dirty="0" smtClean="0"/>
              <a:t>Employs two asymmetric processors in terms of performance and power</a:t>
            </a:r>
          </a:p>
          <a:p>
            <a:pPr lvl="1"/>
            <a:r>
              <a:rPr lang="en-US" sz="1800" dirty="0" smtClean="0"/>
              <a:t>Excellent platform for evaluation of heterogeneous scheduling</a:t>
            </a:r>
          </a:p>
          <a:p>
            <a:r>
              <a:rPr lang="en" sz="2400" dirty="0" smtClean="0"/>
              <a:t>Intel Atom Processor 330</a:t>
            </a:r>
          </a:p>
          <a:p>
            <a:pPr lvl="1"/>
            <a:r>
              <a:rPr lang="en" sz="1800" dirty="0" smtClean="0"/>
              <a:t>Low-power microarchitecture targeted for mobil devices</a:t>
            </a:r>
          </a:p>
          <a:p>
            <a:r>
              <a:rPr lang="en" sz="2400" dirty="0" smtClean="0"/>
              <a:t>Intel Xeon Processor E5450</a:t>
            </a:r>
          </a:p>
          <a:p>
            <a:pPr lvl="1"/>
            <a:r>
              <a:rPr lang="en" sz="1800" dirty="0" smtClean="0"/>
              <a:t>High performance server-class microarchitecture</a:t>
            </a:r>
          </a:p>
          <a:p>
            <a:pPr marL="0" indent="0">
              <a:buNone/>
            </a:pPr>
            <a:endParaRPr lang="en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74" y="4663966"/>
            <a:ext cx="1598608" cy="1555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93" y="4623937"/>
            <a:ext cx="2253449" cy="2244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3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Efficiencies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Delay Product (EDP) – measurement of power consumption per switching period</a:t>
            </a:r>
          </a:p>
          <a:p>
            <a:r>
              <a:rPr lang="en-US" dirty="0" smtClean="0"/>
              <a:t>Figure 1 shows EDP for Atom vs. Xeon</a:t>
            </a:r>
          </a:p>
          <a:p>
            <a:pPr lvl="1"/>
            <a:r>
              <a:rPr lang="en-US" dirty="0" smtClean="0"/>
              <a:t>SPEC Benchmark 473.astar</a:t>
            </a:r>
          </a:p>
          <a:p>
            <a:pPr lvl="1"/>
            <a:r>
              <a:rPr lang="en-US" dirty="0" smtClean="0"/>
              <a:t>Each interval contains 50 million instructions</a:t>
            </a:r>
          </a:p>
          <a:p>
            <a:r>
              <a:rPr lang="en-US" dirty="0" smtClean="0"/>
              <a:t>Differences in EDP for each processor depending on program phase</a:t>
            </a:r>
          </a:p>
          <a:p>
            <a:pPr lvl="1"/>
            <a:r>
              <a:rPr lang="en-US" dirty="0" smtClean="0"/>
              <a:t>Potential to reduce EDP by adaptively mapping the program to the most appropriate 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9" y="5756877"/>
            <a:ext cx="1428749" cy="1042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/42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45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1511</Words>
  <Application>Microsoft Office PowerPoint</Application>
  <PresentationFormat>On-screen Show (4:3)</PresentationFormat>
  <Paragraphs>280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Cambria Math</vt:lpstr>
      <vt:lpstr>Courier New</vt:lpstr>
      <vt:lpstr>Wingdings</vt:lpstr>
      <vt:lpstr/>
      <vt:lpstr>Low Power and Energy Optimization Techniques</vt:lpstr>
      <vt:lpstr>Energy-Efficient Scheduling on Heterogenous Multicore Architectures</vt:lpstr>
      <vt:lpstr>Introduction</vt:lpstr>
      <vt:lpstr>Heterogeneous Scheduling Approaches</vt:lpstr>
      <vt:lpstr>Energy Efficient Scheduling</vt:lpstr>
      <vt:lpstr>Scheduling Steps Continued</vt:lpstr>
      <vt:lpstr>Complexity and Scalability</vt:lpstr>
      <vt:lpstr>Heterogeneous Multi-core Architectures</vt:lpstr>
      <vt:lpstr>Energy Efficiencies </vt:lpstr>
      <vt:lpstr>EDP Measurements</vt:lpstr>
      <vt:lpstr>Regression Modeling for Energy </vt:lpstr>
      <vt:lpstr>Hardware Performance Data</vt:lpstr>
      <vt:lpstr>Predicting Energy Consumption</vt:lpstr>
      <vt:lpstr>Regression Model Results</vt:lpstr>
      <vt:lpstr>Evaluation Methodology</vt:lpstr>
      <vt:lpstr>Results of Scheduling Comparison</vt:lpstr>
      <vt:lpstr>Conclusion</vt:lpstr>
      <vt:lpstr>Comparing PhaseSamp Against PS</vt:lpstr>
      <vt:lpstr>Future Improvements</vt:lpstr>
      <vt:lpstr>Energy-Efficient Signal Processing in Wearable Embedded Systems – An Optimal Feature Selection Approach</vt:lpstr>
      <vt:lpstr>Wearable Embedded Systems</vt:lpstr>
      <vt:lpstr>Scope of the Paper</vt:lpstr>
      <vt:lpstr>Scope of the Paper</vt:lpstr>
      <vt:lpstr>Scope of the Paper</vt:lpstr>
      <vt:lpstr>Examples of features</vt:lpstr>
      <vt:lpstr>Example System</vt:lpstr>
      <vt:lpstr>Feature Selection Process</vt:lpstr>
      <vt:lpstr>Proposed Selection Process</vt:lpstr>
      <vt:lpstr>Symmetric Uncertainty</vt:lpstr>
      <vt:lpstr>Relevance and Redundancy</vt:lpstr>
      <vt:lpstr>Redundancy Graph</vt:lpstr>
      <vt:lpstr>Minimum Cost Feature Selection</vt:lpstr>
      <vt:lpstr>Greedy Approach</vt:lpstr>
      <vt:lpstr>Feature Selection Example</vt:lpstr>
      <vt:lpstr>Experimental Set-up</vt:lpstr>
      <vt:lpstr>Results</vt:lpstr>
      <vt:lpstr>Results</vt:lpstr>
      <vt:lpstr>Results</vt:lpstr>
      <vt:lpstr>Results</vt:lpstr>
      <vt:lpstr>Conclusion</vt:lpstr>
      <vt:lpstr>Future Improvements/Criticisms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Reconfigurable Computing</dc:title>
  <dc:creator>Zack</dc:creator>
  <cp:lastModifiedBy>Zack</cp:lastModifiedBy>
  <cp:revision>328</cp:revision>
  <dcterms:modified xsi:type="dcterms:W3CDTF">2013-04-18T03:39:47Z</dcterms:modified>
</cp:coreProperties>
</file>