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67" r:id="rId2"/>
    <p:sldId id="266" r:id="rId3"/>
    <p:sldId id="268" r:id="rId4"/>
    <p:sldId id="256" r:id="rId5"/>
    <p:sldId id="269" r:id="rId6"/>
    <p:sldId id="265" r:id="rId7"/>
    <p:sldId id="264" r:id="rId8"/>
    <p:sldId id="258" r:id="rId9"/>
    <p:sldId id="259" r:id="rId10"/>
    <p:sldId id="260" r:id="rId11"/>
    <p:sldId id="261" r:id="rId12"/>
    <p:sldId id="262" r:id="rId13"/>
    <p:sldId id="271" r:id="rId14"/>
    <p:sldId id="270" r:id="rId15"/>
    <p:sldId id="273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-108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1FDB2-F6FC-4F59-B8A8-411095FAB2BC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E6F74-3684-445A-ACF5-54BADEA32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91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8E17B-941F-43B5-B5C1-4461D402DA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0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8E17B-941F-43B5-B5C1-4461D402DA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881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5815CB0-AACF-4122-A2DF-F9727C07E2A0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8218719" y="0"/>
            <a:ext cx="903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03FEA37-44CB-4A9A-BC1F-D12C18829D59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 smtClean="0">
                <a:solidFill>
                  <a:schemeClr val="bg1"/>
                </a:solidFill>
              </a:rPr>
              <a:t>/30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5CB0-AACF-4122-A2DF-F9727C07E2A0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46571" y="2272"/>
            <a:ext cx="990165" cy="365760"/>
          </a:xfrm>
          <a:prstGeom prst="rect">
            <a:avLst/>
          </a:prstGeom>
        </p:spPr>
        <p:txBody>
          <a:bodyPr/>
          <a:lstStyle/>
          <a:p>
            <a:fld id="{7D8A2B9C-ADEE-41A2-BDD5-2D4D9FD3295D}" type="slidenum">
              <a:rPr lang="en-US" smtClean="0"/>
              <a:pPr/>
              <a:t>‹#›</a:t>
            </a:fld>
            <a:r>
              <a:rPr lang="en-US" dirty="0" smtClean="0"/>
              <a:t>/30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5CB0-AACF-4122-A2DF-F9727C07E2A0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46571" y="2272"/>
            <a:ext cx="990165" cy="365760"/>
          </a:xfrm>
          <a:prstGeom prst="rect">
            <a:avLst/>
          </a:prstGeom>
        </p:spPr>
        <p:txBody>
          <a:bodyPr/>
          <a:lstStyle/>
          <a:p>
            <a:fld id="{7D8A2B9C-ADEE-41A2-BDD5-2D4D9FD3295D}" type="slidenum">
              <a:rPr lang="en-US" smtClean="0"/>
              <a:pPr/>
              <a:t>‹#›</a:t>
            </a:fld>
            <a:r>
              <a:rPr lang="en-US" dirty="0" smtClean="0"/>
              <a:t>/30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5CB0-AACF-4122-A2DF-F9727C07E2A0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46571" y="2272"/>
            <a:ext cx="990165" cy="365760"/>
          </a:xfrm>
          <a:prstGeom prst="rect">
            <a:avLst/>
          </a:prstGeom>
        </p:spPr>
        <p:txBody>
          <a:bodyPr/>
          <a:lstStyle/>
          <a:p>
            <a:fld id="{7D8A2B9C-ADEE-41A2-BDD5-2D4D9FD3295D}" type="slidenum">
              <a:rPr lang="en-US" smtClean="0"/>
              <a:pPr/>
              <a:t>‹#›</a:t>
            </a:fld>
            <a:r>
              <a:rPr lang="en-US" dirty="0" smtClean="0"/>
              <a:t>/30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5CB0-AACF-4122-A2DF-F9727C07E2A0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46571" y="2272"/>
            <a:ext cx="990165" cy="365760"/>
          </a:xfrm>
          <a:prstGeom prst="rect">
            <a:avLst/>
          </a:prstGeom>
        </p:spPr>
        <p:txBody>
          <a:bodyPr/>
          <a:lstStyle/>
          <a:p>
            <a:fld id="{7D8A2B9C-ADEE-41A2-BDD5-2D4D9FD3295D}" type="slidenum">
              <a:rPr lang="en-US" smtClean="0"/>
              <a:pPr/>
              <a:t>‹#›</a:t>
            </a:fld>
            <a:r>
              <a:rPr lang="en-US" dirty="0" smtClean="0"/>
              <a:t>/30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5CB0-AACF-4122-A2DF-F9727C07E2A0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46571" y="2272"/>
            <a:ext cx="990165" cy="365760"/>
          </a:xfrm>
          <a:prstGeom prst="rect">
            <a:avLst/>
          </a:prstGeom>
        </p:spPr>
        <p:txBody>
          <a:bodyPr/>
          <a:lstStyle/>
          <a:p>
            <a:fld id="{7D8A2B9C-ADEE-41A2-BDD5-2D4D9FD3295D}" type="slidenum">
              <a:rPr lang="en-US" smtClean="0"/>
              <a:pPr/>
              <a:t>‹#›</a:t>
            </a:fld>
            <a:r>
              <a:rPr lang="en-US" dirty="0" smtClean="0"/>
              <a:t>/30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5815CB0-AACF-4122-A2DF-F9727C07E2A0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>
          <a:xfrm>
            <a:off x="7946571" y="2272"/>
            <a:ext cx="990165" cy="365760"/>
          </a:xfrm>
          <a:prstGeom prst="rect">
            <a:avLst/>
          </a:prstGeom>
        </p:spPr>
        <p:txBody>
          <a:bodyPr rtlCol="0"/>
          <a:lstStyle/>
          <a:p>
            <a:fld id="{7D8A2B9C-ADEE-41A2-BDD5-2D4D9FD3295D}" type="slidenum">
              <a:rPr lang="en-US" smtClean="0"/>
              <a:pPr/>
              <a:t>‹#›</a:t>
            </a:fld>
            <a:r>
              <a:rPr lang="en-US" dirty="0" smtClean="0"/>
              <a:t>/30</a:t>
            </a:r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5815CB0-AACF-4122-A2DF-F9727C07E2A0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11886" y="2272"/>
            <a:ext cx="924850" cy="365760"/>
          </a:xfrm>
          <a:prstGeom prst="rect">
            <a:avLst/>
          </a:prstGeom>
        </p:spPr>
        <p:txBody>
          <a:bodyPr/>
          <a:lstStyle/>
          <a:p>
            <a:fld id="{7D8A2B9C-ADEE-41A2-BDD5-2D4D9FD3295D}" type="slidenum">
              <a:rPr lang="en-US" smtClean="0"/>
              <a:pPr/>
              <a:t>‹#›</a:t>
            </a:fld>
            <a:r>
              <a:rPr lang="en-US" dirty="0" smtClean="0"/>
              <a:t>/30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5CB0-AACF-4122-A2DF-F9727C07E2A0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46571" y="2272"/>
            <a:ext cx="990165" cy="365760"/>
          </a:xfrm>
          <a:prstGeom prst="rect">
            <a:avLst/>
          </a:prstGeom>
        </p:spPr>
        <p:txBody>
          <a:bodyPr/>
          <a:lstStyle/>
          <a:p>
            <a:fld id="{7D8A2B9C-ADEE-41A2-BDD5-2D4D9FD3295D}" type="slidenum">
              <a:rPr lang="en-US" smtClean="0"/>
              <a:pPr/>
              <a:t>‹#›</a:t>
            </a:fld>
            <a:r>
              <a:rPr lang="en-US" dirty="0" smtClean="0"/>
              <a:t>/30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5CB0-AACF-4122-A2DF-F9727C07E2A0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46571" y="2272"/>
            <a:ext cx="990165" cy="365760"/>
          </a:xfrm>
          <a:prstGeom prst="rect">
            <a:avLst/>
          </a:prstGeom>
        </p:spPr>
        <p:txBody>
          <a:bodyPr/>
          <a:lstStyle/>
          <a:p>
            <a:fld id="{7D8A2B9C-ADEE-41A2-BDD5-2D4D9FD3295D}" type="slidenum">
              <a:rPr lang="en-US" smtClean="0"/>
              <a:pPr/>
              <a:t>‹#›</a:t>
            </a:fld>
            <a:r>
              <a:rPr lang="en-US" dirty="0" smtClean="0"/>
              <a:t>/30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5CB0-AACF-4122-A2DF-F9727C07E2A0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46571" y="2272"/>
            <a:ext cx="990165" cy="365760"/>
          </a:xfrm>
          <a:prstGeom prst="rect">
            <a:avLst/>
          </a:prstGeom>
        </p:spPr>
        <p:txBody>
          <a:bodyPr/>
          <a:lstStyle/>
          <a:p>
            <a:fld id="{7D8A2B9C-ADEE-41A2-BDD5-2D4D9FD3295D}" type="slidenum">
              <a:rPr lang="en-US" smtClean="0"/>
              <a:pPr/>
              <a:t>‹#›</a:t>
            </a:fld>
            <a:r>
              <a:rPr lang="en-US" dirty="0" smtClean="0"/>
              <a:t>/30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5815CB0-AACF-4122-A2DF-F9727C07E2A0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7990113" y="-43544"/>
            <a:ext cx="903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03FEA37-44CB-4A9A-BC1F-D12C18829D59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 smtClean="0">
                <a:solidFill>
                  <a:schemeClr val="bg1"/>
                </a:solidFill>
              </a:rPr>
              <a:t>/30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Course-Grained Reconfigurable Architectures</a:t>
            </a: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Patrick Cooke and Elizabeth Graham 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Overhead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High usage of MUXs for routing</a:t>
            </a:r>
          </a:p>
          <a:p>
            <a:r>
              <a:rPr lang="en-US" dirty="0" smtClean="0"/>
              <a:t>Reduction techniques</a:t>
            </a:r>
          </a:p>
          <a:p>
            <a:pPr lvl="1"/>
            <a:r>
              <a:rPr lang="en-US" dirty="0" smtClean="0"/>
              <a:t>Decrease track density</a:t>
            </a:r>
          </a:p>
          <a:p>
            <a:pPr lvl="1"/>
            <a:r>
              <a:rPr lang="en-US" dirty="0" smtClean="0"/>
              <a:t>Long tracks</a:t>
            </a:r>
          </a:p>
          <a:p>
            <a:pPr lvl="1"/>
            <a:r>
              <a:rPr lang="en-US" dirty="0" smtClean="0"/>
              <a:t>Jump tracks</a:t>
            </a:r>
          </a:p>
          <a:p>
            <a:pPr lvl="1"/>
            <a:r>
              <a:rPr lang="en-US" dirty="0" smtClean="0"/>
              <a:t>Wide channels</a:t>
            </a:r>
          </a:p>
          <a:p>
            <a:pPr lvl="1"/>
            <a:r>
              <a:rPr lang="en-US" dirty="0" smtClean="0"/>
              <a:t>Connection box flexibility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29151" y="2652929"/>
            <a:ext cx="3886200" cy="24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0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Metrics</a:t>
            </a:r>
          </a:p>
          <a:p>
            <a:pPr lvl="1"/>
            <a:r>
              <a:rPr lang="en-US" dirty="0" err="1" smtClean="0"/>
              <a:t>Routability</a:t>
            </a:r>
            <a:r>
              <a:rPr lang="en-US" dirty="0" smtClean="0"/>
              <a:t> – % of random </a:t>
            </a:r>
            <a:r>
              <a:rPr lang="en-US" dirty="0" err="1" smtClean="0"/>
              <a:t>netlists</a:t>
            </a:r>
            <a:r>
              <a:rPr lang="en-US" dirty="0" smtClean="0"/>
              <a:t> routed successfully</a:t>
            </a:r>
          </a:p>
          <a:p>
            <a:pPr lvl="1"/>
            <a:r>
              <a:rPr lang="en-US" dirty="0" smtClean="0"/>
              <a:t>PAR time – Time to complete PAR on the IF</a:t>
            </a:r>
          </a:p>
          <a:p>
            <a:pPr lvl="1"/>
            <a:r>
              <a:rPr lang="en-US" dirty="0" smtClean="0"/>
              <a:t>Clock overhead – % clock frequency lowered to accommodate additional circuit complexity</a:t>
            </a:r>
          </a:p>
          <a:p>
            <a:r>
              <a:rPr lang="en-US" dirty="0" smtClean="0"/>
              <a:t>Sample case studies (12 cases; 21 variations)</a:t>
            </a:r>
          </a:p>
          <a:p>
            <a:pPr lvl="1"/>
            <a:r>
              <a:rPr lang="en-US" dirty="0" smtClean="0"/>
              <a:t>Matrix Multiply – Inner product of two vectors</a:t>
            </a:r>
          </a:p>
          <a:p>
            <a:pPr lvl="1"/>
            <a:r>
              <a:rPr lang="en-US" dirty="0" err="1" smtClean="0"/>
              <a:t>Accum</a:t>
            </a:r>
            <a:r>
              <a:rPr lang="en-US" dirty="0" smtClean="0"/>
              <a:t> – Monitors an input stream, increments when value below threshold</a:t>
            </a:r>
          </a:p>
          <a:p>
            <a:pPr lvl="1"/>
            <a:r>
              <a:rPr lang="en-US" dirty="0" smtClean="0"/>
              <a:t>Max Filter – Image filter, selects max of 3x3 window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29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Results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48640" y="2173977"/>
          <a:ext cx="8046720" cy="3131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554480"/>
                <a:gridCol w="1554480"/>
                <a:gridCol w="1554480"/>
                <a:gridCol w="1554480"/>
              </a:tblGrid>
              <a:tr h="515621"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68608" marR="68608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PAR Time Speedup</a:t>
                      </a:r>
                      <a:endParaRPr lang="en-US" sz="1500" dirty="0"/>
                    </a:p>
                  </a:txBody>
                  <a:tcPr marL="68608" marR="68608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IF Area Overhead</a:t>
                      </a:r>
                      <a:endParaRPr lang="en-US" sz="1500" dirty="0"/>
                    </a:p>
                  </a:txBody>
                  <a:tcPr marL="68608" marR="68608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IF Area Overhead Savings*</a:t>
                      </a:r>
                      <a:endParaRPr lang="en-US" sz="1500" dirty="0"/>
                    </a:p>
                  </a:txBody>
                  <a:tcPr marL="68608" marR="68608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IF Clock Overhead</a:t>
                      </a:r>
                      <a:endParaRPr lang="en-US" sz="1500" dirty="0"/>
                    </a:p>
                  </a:txBody>
                  <a:tcPr marL="68608" marR="68608" marT="34291" marB="34291" anchor="ctr"/>
                </a:tc>
              </a:tr>
              <a:tr h="292101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Matrix Multiply FXD</a:t>
                      </a:r>
                      <a:endParaRPr lang="en-US" sz="15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112×</a:t>
                      </a:r>
                      <a:endParaRPr lang="en-US" sz="1500" dirty="0"/>
                    </a:p>
                  </a:txBody>
                  <a:tcPr marL="68608" marR="68608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16%</a:t>
                      </a:r>
                      <a:endParaRPr lang="en-US" sz="1500" dirty="0"/>
                    </a:p>
                  </a:txBody>
                  <a:tcPr marL="68608" marR="68608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63%</a:t>
                      </a:r>
                      <a:endParaRPr lang="en-US" sz="1500" dirty="0"/>
                    </a:p>
                  </a:txBody>
                  <a:tcPr marL="68608" marR="68608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16%</a:t>
                      </a:r>
                      <a:endParaRPr lang="en-US" sz="1500" dirty="0"/>
                    </a:p>
                  </a:txBody>
                  <a:tcPr marL="68608" marR="68608" marT="34291" marB="34291" anchor="ctr"/>
                </a:tc>
              </a:tr>
              <a:tr h="292101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Matrix Multiply FLT</a:t>
                      </a:r>
                      <a:endParaRPr lang="en-US" sz="15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602×</a:t>
                      </a:r>
                      <a:endParaRPr lang="en-US" sz="1500" dirty="0"/>
                    </a:p>
                  </a:txBody>
                  <a:tcPr marL="68608" marR="68608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31%</a:t>
                      </a:r>
                      <a:endParaRPr lang="en-US" sz="1500" dirty="0"/>
                    </a:p>
                  </a:txBody>
                  <a:tcPr marL="68608" marR="68608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58%</a:t>
                      </a:r>
                      <a:endParaRPr lang="en-US" sz="1500" dirty="0"/>
                    </a:p>
                  </a:txBody>
                  <a:tcPr marL="68608" marR="68608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-11%</a:t>
                      </a:r>
                      <a:endParaRPr lang="en-US" sz="1500" dirty="0"/>
                    </a:p>
                  </a:txBody>
                  <a:tcPr marL="68608" marR="68608" marT="34291" marB="34291" anchor="ctr"/>
                </a:tc>
              </a:tr>
              <a:tr h="292101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 smtClean="0"/>
                        <a:t>Accum</a:t>
                      </a:r>
                      <a:r>
                        <a:rPr lang="en-US" sz="1500" dirty="0" smtClean="0"/>
                        <a:t> FXD</a:t>
                      </a:r>
                      <a:endParaRPr lang="en-US" sz="1500" dirty="0"/>
                    </a:p>
                  </a:txBody>
                  <a:tcPr marL="68608" marR="68608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280×</a:t>
                      </a:r>
                      <a:endParaRPr lang="en-US" sz="1500" dirty="0"/>
                    </a:p>
                  </a:txBody>
                  <a:tcPr marL="68608" marR="68608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4%</a:t>
                      </a:r>
                      <a:endParaRPr lang="en-US" sz="1500" dirty="0"/>
                    </a:p>
                  </a:txBody>
                  <a:tcPr marL="68608" marR="68608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50%</a:t>
                      </a:r>
                      <a:endParaRPr lang="en-US" sz="1500" dirty="0"/>
                    </a:p>
                  </a:txBody>
                  <a:tcPr marL="68608" marR="68608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41%</a:t>
                      </a:r>
                      <a:endParaRPr lang="en-US" sz="1500" dirty="0"/>
                    </a:p>
                  </a:txBody>
                  <a:tcPr marL="68608" marR="68608" marT="34291" marB="34291" anchor="ctr"/>
                </a:tc>
              </a:tr>
              <a:tr h="292101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 smtClean="0"/>
                        <a:t>Accum</a:t>
                      </a:r>
                      <a:r>
                        <a:rPr lang="en-US" sz="1500" dirty="0" smtClean="0"/>
                        <a:t> FLT</a:t>
                      </a:r>
                      <a:endParaRPr lang="en-US" sz="1500" dirty="0"/>
                    </a:p>
                  </a:txBody>
                  <a:tcPr marL="68608" marR="68608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323×</a:t>
                      </a:r>
                      <a:endParaRPr lang="en-US" sz="1500" dirty="0"/>
                    </a:p>
                  </a:txBody>
                  <a:tcPr marL="68608" marR="68608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14%</a:t>
                      </a:r>
                      <a:endParaRPr lang="en-US" sz="1500" dirty="0"/>
                    </a:p>
                  </a:txBody>
                  <a:tcPr marL="68608" marR="68608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29%</a:t>
                      </a:r>
                      <a:endParaRPr lang="en-US" sz="1500" dirty="0"/>
                    </a:p>
                  </a:txBody>
                  <a:tcPr marL="68608" marR="68608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25%</a:t>
                      </a:r>
                      <a:endParaRPr lang="en-US" sz="1500" dirty="0"/>
                    </a:p>
                  </a:txBody>
                  <a:tcPr marL="68608" marR="68608" marT="34291" marB="34291" anchor="ctr"/>
                </a:tc>
              </a:tr>
              <a:tr h="292101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Max Filter</a:t>
                      </a:r>
                      <a:endParaRPr lang="en-US" sz="1500" dirty="0"/>
                    </a:p>
                  </a:txBody>
                  <a:tcPr marL="68608" marR="68608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444×</a:t>
                      </a:r>
                      <a:endParaRPr lang="en-US" sz="1500" dirty="0"/>
                    </a:p>
                  </a:txBody>
                  <a:tcPr marL="68608" marR="68608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9%</a:t>
                      </a:r>
                      <a:endParaRPr lang="en-US" sz="1500" dirty="0"/>
                    </a:p>
                  </a:txBody>
                  <a:tcPr marL="68608" marR="68608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56%</a:t>
                      </a:r>
                      <a:endParaRPr lang="en-US" sz="1500" dirty="0"/>
                    </a:p>
                  </a:txBody>
                  <a:tcPr marL="68608" marR="68608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23%</a:t>
                      </a:r>
                      <a:endParaRPr lang="en-US" sz="1500" dirty="0"/>
                    </a:p>
                  </a:txBody>
                  <a:tcPr marL="68608" marR="68608" marT="34291" marB="34291" anchor="ctr"/>
                </a:tc>
              </a:tr>
              <a:tr h="292101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Average FXD</a:t>
                      </a:r>
                      <a:endParaRPr lang="en-US" sz="1500" dirty="0"/>
                    </a:p>
                  </a:txBody>
                  <a:tcPr marL="68608" marR="68608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275×</a:t>
                      </a:r>
                      <a:endParaRPr lang="en-US" sz="1500" dirty="0"/>
                    </a:p>
                  </a:txBody>
                  <a:tcPr marL="68608" marR="68608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16%</a:t>
                      </a:r>
                      <a:endParaRPr lang="en-US" sz="1500" dirty="0"/>
                    </a:p>
                  </a:txBody>
                  <a:tcPr marL="68608" marR="68608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48%</a:t>
                      </a:r>
                      <a:endParaRPr lang="en-US" sz="1500" dirty="0"/>
                    </a:p>
                  </a:txBody>
                  <a:tcPr marL="68608" marR="68608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18%</a:t>
                      </a:r>
                      <a:endParaRPr lang="en-US" sz="1500" dirty="0"/>
                    </a:p>
                  </a:txBody>
                  <a:tcPr marL="68608" marR="68608" marT="34291" marB="34291" anchor="ctr"/>
                </a:tc>
              </a:tr>
              <a:tr h="292101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Average FLT</a:t>
                      </a:r>
                      <a:endParaRPr lang="en-US" sz="1500" dirty="0"/>
                    </a:p>
                  </a:txBody>
                  <a:tcPr marL="68608" marR="68608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1112×</a:t>
                      </a:r>
                      <a:endParaRPr lang="en-US" sz="1500" dirty="0"/>
                    </a:p>
                  </a:txBody>
                  <a:tcPr marL="68608" marR="68608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23%</a:t>
                      </a:r>
                      <a:endParaRPr lang="en-US" sz="1500" dirty="0"/>
                    </a:p>
                  </a:txBody>
                  <a:tcPr marL="68608" marR="68608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39%</a:t>
                      </a:r>
                      <a:endParaRPr lang="en-US" sz="1500" dirty="0"/>
                    </a:p>
                  </a:txBody>
                  <a:tcPr marL="68608" marR="68608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19%</a:t>
                      </a:r>
                      <a:endParaRPr lang="en-US" sz="1500" dirty="0"/>
                    </a:p>
                  </a:txBody>
                  <a:tcPr marL="68608" marR="68608" marT="34291" marB="34291" anchor="ctr"/>
                </a:tc>
              </a:tr>
              <a:tr h="292101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Average</a:t>
                      </a:r>
                      <a:endParaRPr lang="en-US" sz="1500" dirty="0"/>
                    </a:p>
                  </a:txBody>
                  <a:tcPr marL="68608" marR="68608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554×</a:t>
                      </a:r>
                      <a:endParaRPr lang="en-US" sz="1500" dirty="0"/>
                    </a:p>
                  </a:txBody>
                  <a:tcPr marL="68608" marR="68608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18%</a:t>
                      </a:r>
                      <a:endParaRPr lang="en-US" sz="1500" dirty="0"/>
                    </a:p>
                  </a:txBody>
                  <a:tcPr marL="68608" marR="68608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45%</a:t>
                      </a:r>
                      <a:endParaRPr lang="en-US" sz="1500" dirty="0"/>
                    </a:p>
                  </a:txBody>
                  <a:tcPr marL="68608" marR="68608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18%</a:t>
                      </a:r>
                      <a:endParaRPr lang="en-US" sz="1500" dirty="0"/>
                    </a:p>
                  </a:txBody>
                  <a:tcPr marL="68608" marR="68608" marT="34291" marB="34291" anchor="ctr"/>
                </a:tc>
              </a:tr>
            </a:tbl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>
          <a:xfrm>
            <a:off x="628650" y="5660579"/>
            <a:ext cx="7886700" cy="821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Savings of IF area overhead versus using IF area overhead reduction techniques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020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Routability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Overhead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824012"/>
              </p:ext>
            </p:extLst>
          </p:nvPr>
        </p:nvGraphicFramePr>
        <p:xfrm>
          <a:off x="1874520" y="2234164"/>
          <a:ext cx="5394960" cy="1704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1554480"/>
                <a:gridCol w="1554480"/>
              </a:tblGrid>
              <a:tr h="515621"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68608" marR="68608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 smtClean="0"/>
                        <a:t>Routability</a:t>
                      </a:r>
                      <a:endParaRPr lang="en-US" sz="1500" dirty="0"/>
                    </a:p>
                  </a:txBody>
                  <a:tcPr marL="68608" marR="68608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Overhead</a:t>
                      </a:r>
                      <a:endParaRPr lang="en-US" sz="1500" dirty="0"/>
                    </a:p>
                  </a:txBody>
                  <a:tcPr marL="68608" marR="68608" marT="34291" marB="34291" anchor="ctr"/>
                </a:tc>
              </a:tr>
              <a:tr h="292101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 Tracks per Channel</a:t>
                      </a:r>
                      <a:endParaRPr lang="en-US" sz="1500" dirty="0"/>
                    </a:p>
                  </a:txBody>
                  <a:tcPr marL="68608" marR="68608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89%</a:t>
                      </a:r>
                      <a:endParaRPr lang="en-US" sz="1500" dirty="0"/>
                    </a:p>
                  </a:txBody>
                  <a:tcPr marL="68608" marR="68608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15%</a:t>
                      </a:r>
                      <a:endParaRPr lang="en-US" sz="1500" dirty="0"/>
                    </a:p>
                  </a:txBody>
                  <a:tcPr marL="68608" marR="68608" marT="34291" marB="34291" anchor="ctr"/>
                </a:tc>
              </a:tr>
              <a:tr h="292101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3</a:t>
                      </a:r>
                      <a:r>
                        <a:rPr lang="en-US" sz="1500" baseline="0" dirty="0" smtClean="0"/>
                        <a:t> Tracks per Channel</a:t>
                      </a:r>
                      <a:endParaRPr lang="en-US" sz="1500" dirty="0"/>
                    </a:p>
                  </a:txBody>
                  <a:tcPr marL="68608" marR="68608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99%</a:t>
                      </a:r>
                      <a:endParaRPr lang="en-US" sz="1500" dirty="0"/>
                    </a:p>
                  </a:txBody>
                  <a:tcPr marL="68608" marR="68608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23%</a:t>
                      </a:r>
                      <a:endParaRPr lang="en-US" sz="1500" dirty="0"/>
                    </a:p>
                  </a:txBody>
                  <a:tcPr marL="68608" marR="68608" marT="34291" marB="34291" anchor="ctr"/>
                </a:tc>
              </a:tr>
              <a:tr h="292101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4 Tracks per Channel</a:t>
                      </a:r>
                      <a:endParaRPr lang="en-US" sz="1500" dirty="0"/>
                    </a:p>
                  </a:txBody>
                  <a:tcPr marL="68608" marR="68608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100%</a:t>
                      </a:r>
                      <a:endParaRPr lang="en-US" sz="1500" dirty="0"/>
                    </a:p>
                  </a:txBody>
                  <a:tcPr marL="68608" marR="68608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28%</a:t>
                      </a:r>
                      <a:endParaRPr lang="en-US" sz="1500" dirty="0"/>
                    </a:p>
                  </a:txBody>
                  <a:tcPr marL="68608" marR="68608" marT="34291" marB="34291" anchor="ctr"/>
                </a:tc>
              </a:tr>
              <a:tr h="292101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5 Tracks per Channel</a:t>
                      </a:r>
                      <a:endParaRPr lang="en-US" sz="1500" dirty="0"/>
                    </a:p>
                  </a:txBody>
                  <a:tcPr marL="68608" marR="68608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100%</a:t>
                      </a:r>
                      <a:endParaRPr lang="en-US" sz="1500" dirty="0"/>
                    </a:p>
                  </a:txBody>
                  <a:tcPr marL="68608" marR="68608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37%</a:t>
                      </a:r>
                      <a:endParaRPr lang="en-US" sz="1500" dirty="0"/>
                    </a:p>
                  </a:txBody>
                  <a:tcPr marL="68608" marR="68608" marT="34291" marB="34291" anchor="ctr"/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1182699" y="4343402"/>
            <a:ext cx="7278220" cy="190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Values averaged over different fabric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sizes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baseline="0" dirty="0" smtClean="0"/>
              <a:t>3</a:t>
            </a:r>
            <a:r>
              <a:rPr lang="en-US" sz="2400" dirty="0" smtClean="0"/>
              <a:t>×3, 4×4, 5×5, 6×6, 7×7, 8×8, 9×9, 12×8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CUs are DSP48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020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Average 554× PAR speedup</a:t>
            </a:r>
          </a:p>
          <a:p>
            <a:r>
              <a:rPr lang="en-US" dirty="0" smtClean="0"/>
              <a:t>IF area overhead can be substantial, but </a:t>
            </a:r>
            <a:r>
              <a:rPr lang="en-US" dirty="0" err="1" smtClean="0"/>
              <a:t>routability</a:t>
            </a:r>
            <a:r>
              <a:rPr lang="en-US" dirty="0" smtClean="0"/>
              <a:t> remains relatively high</a:t>
            </a:r>
          </a:p>
          <a:p>
            <a:r>
              <a:rPr lang="en-US" dirty="0" smtClean="0"/>
              <a:t>Overhead reduction techniques on average reduce overhead by 45%</a:t>
            </a:r>
          </a:p>
          <a:p>
            <a:r>
              <a:rPr lang="en-US" dirty="0" smtClean="0"/>
              <a:t>IF clock overhead negligible to other system bottlenecks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Directly map IF routing resources to reduce overhead</a:t>
            </a:r>
          </a:p>
          <a:p>
            <a:r>
              <a:rPr lang="en-US" dirty="0" smtClean="0"/>
              <a:t>Evaluate performance of multiple smaller IFs with respect to one large IF</a:t>
            </a:r>
          </a:p>
          <a:p>
            <a:r>
              <a:rPr lang="en-US" dirty="0" smtClean="0"/>
              <a:t>Create library of IFs</a:t>
            </a:r>
          </a:p>
          <a:p>
            <a:r>
              <a:rPr lang="en-US" dirty="0" smtClean="0"/>
              <a:t>Develop algorithms for automatically selecting most appropriate IF</a:t>
            </a:r>
          </a:p>
          <a:p>
            <a:r>
              <a:rPr lang="en-US" dirty="0" smtClean="0"/>
              <a:t>IF synthesis (done manually in this paper)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Shortcomings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2220686"/>
            <a:ext cx="7744385" cy="3956276"/>
          </a:xfrm>
        </p:spPr>
        <p:txBody>
          <a:bodyPr/>
          <a:lstStyle/>
          <a:p>
            <a:r>
              <a:rPr lang="en-US" dirty="0" smtClean="0"/>
              <a:t>IFs do not scale well</a:t>
            </a:r>
          </a:p>
          <a:p>
            <a:r>
              <a:rPr lang="en-US" dirty="0" smtClean="0"/>
              <a:t>IF synthesis done by hand, so examples were overly simple</a:t>
            </a:r>
          </a:p>
          <a:p>
            <a:r>
              <a:rPr lang="en-US" dirty="0" smtClean="0"/>
              <a:t>Besides random </a:t>
            </a:r>
            <a:r>
              <a:rPr lang="en-US" dirty="0" err="1" smtClean="0"/>
              <a:t>netlist</a:t>
            </a:r>
            <a:r>
              <a:rPr lang="en-US" dirty="0" smtClean="0"/>
              <a:t> generator, no tools developed for experiment or paper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96" y="2347457"/>
            <a:ext cx="8686800" cy="1470025"/>
          </a:xfrm>
        </p:spPr>
        <p:txBody>
          <a:bodyPr>
            <a:normAutofit/>
          </a:bodyPr>
          <a:lstStyle/>
          <a:p>
            <a:r>
              <a:rPr lang="en-US" sz="3000" b="1" dirty="0"/>
              <a:t>An FPGA-based Heterogeneous </a:t>
            </a:r>
            <a:r>
              <a:rPr lang="en-US" sz="3000" b="1" dirty="0" smtClean="0"/>
              <a:t>Coarse-Grained</a:t>
            </a:r>
            <a:br>
              <a:rPr lang="en-US" sz="3000" b="1" dirty="0" smtClean="0"/>
            </a:br>
            <a:r>
              <a:rPr lang="en-US" sz="3000" b="1" dirty="0" smtClean="0"/>
              <a:t>Dynamically </a:t>
            </a:r>
            <a:r>
              <a:rPr lang="en-US" sz="3000" b="1" dirty="0"/>
              <a:t>Reconfigurable Architecture</a:t>
            </a: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3656" y="3899938"/>
            <a:ext cx="7652658" cy="1752600"/>
          </a:xfrm>
        </p:spPr>
        <p:txBody>
          <a:bodyPr numCol="2">
            <a:normAutofit/>
          </a:bodyPr>
          <a:lstStyle/>
          <a:p>
            <a:pPr>
              <a:spcBef>
                <a:spcPts val="0"/>
              </a:spcBef>
            </a:pPr>
            <a:r>
              <a:rPr lang="en-US" sz="1600" dirty="0"/>
              <a:t>Ricardo Ferreira, Julio </a:t>
            </a:r>
            <a:r>
              <a:rPr lang="en-US" sz="1600" dirty="0" err="1"/>
              <a:t>Goldner</a:t>
            </a:r>
            <a:r>
              <a:rPr lang="en-US" sz="1600" dirty="0"/>
              <a:t> </a:t>
            </a:r>
            <a:r>
              <a:rPr lang="en-US" sz="1600" dirty="0" err="1"/>
              <a:t>Vendramini</a:t>
            </a:r>
            <a:r>
              <a:rPr lang="en-US" sz="1600" dirty="0"/>
              <a:t>, Lucas </a:t>
            </a:r>
            <a:r>
              <a:rPr lang="en-US" sz="1600" dirty="0" err="1" smtClean="0"/>
              <a:t>Mucida</a:t>
            </a:r>
            <a:r>
              <a:rPr lang="en-US" sz="1600" dirty="0" smtClean="0"/>
              <a:t> </a:t>
            </a:r>
            <a:r>
              <a:rPr lang="en-US" sz="1600" dirty="0"/>
              <a:t>Departamento de </a:t>
            </a:r>
            <a:r>
              <a:rPr lang="en-US" sz="1600" dirty="0" err="1"/>
              <a:t>Informatica</a:t>
            </a: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dirty="0" err="1"/>
              <a:t>Universidade</a:t>
            </a:r>
            <a:r>
              <a:rPr lang="en-US" sz="1600" dirty="0"/>
              <a:t> Federal </a:t>
            </a:r>
            <a:r>
              <a:rPr lang="en-US" sz="1600" dirty="0" smtClean="0"/>
              <a:t>de </a:t>
            </a:r>
            <a:r>
              <a:rPr lang="en-US" sz="1600" dirty="0" err="1" smtClean="0"/>
              <a:t>Vicosa</a:t>
            </a:r>
            <a:endParaRPr lang="en-US" sz="1600" dirty="0" smtClean="0"/>
          </a:p>
          <a:p>
            <a:pPr>
              <a:spcBef>
                <a:spcPts val="0"/>
              </a:spcBef>
            </a:pPr>
            <a:endParaRPr lang="en-US" sz="1600" dirty="0" smtClean="0"/>
          </a:p>
          <a:p>
            <a:pPr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dirty="0" smtClean="0"/>
              <a:t>Monica </a:t>
            </a:r>
            <a:r>
              <a:rPr lang="en-US" sz="1600" dirty="0" err="1"/>
              <a:t>Magalhaes</a:t>
            </a:r>
            <a:r>
              <a:rPr lang="en-US" sz="1600" dirty="0"/>
              <a:t> Pereira, </a:t>
            </a:r>
            <a:r>
              <a:rPr lang="en-US" sz="1600" dirty="0" smtClean="0"/>
              <a:t>Luigi </a:t>
            </a:r>
            <a:r>
              <a:rPr lang="en-US" sz="1600" dirty="0" err="1" smtClean="0"/>
              <a:t>Carro</a:t>
            </a:r>
            <a:endParaRPr lang="en-US" sz="1600" dirty="0" smtClean="0"/>
          </a:p>
          <a:p>
            <a:pPr>
              <a:spcBef>
                <a:spcPts val="0"/>
              </a:spcBef>
            </a:pPr>
            <a:r>
              <a:rPr lang="en-US" sz="1600" dirty="0" smtClean="0"/>
              <a:t>Instituto </a:t>
            </a:r>
            <a:r>
              <a:rPr lang="en-US" sz="1600" dirty="0"/>
              <a:t>de </a:t>
            </a:r>
            <a:r>
              <a:rPr lang="en-US" sz="1600" dirty="0" err="1"/>
              <a:t>Informatica</a:t>
            </a:r>
            <a:r>
              <a:rPr lang="en-US" sz="1600" dirty="0"/>
              <a:t>-PPGC</a:t>
            </a:r>
          </a:p>
          <a:p>
            <a:pPr>
              <a:spcBef>
                <a:spcPts val="0"/>
              </a:spcBef>
            </a:pPr>
            <a:r>
              <a:rPr lang="en-US" sz="1600" dirty="0" err="1"/>
              <a:t>Universidade</a:t>
            </a:r>
            <a:r>
              <a:rPr lang="en-US" sz="1600" dirty="0"/>
              <a:t> Federal do </a:t>
            </a:r>
            <a:r>
              <a:rPr lang="en-US" sz="1600" dirty="0" smtClean="0"/>
              <a:t>Rio 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Grande </a:t>
            </a:r>
            <a:r>
              <a:rPr lang="en-US" sz="1600" dirty="0"/>
              <a:t>do </a:t>
            </a:r>
            <a:r>
              <a:rPr lang="en-US" sz="1600" dirty="0" err="1"/>
              <a:t>Sul</a:t>
            </a:r>
            <a:r>
              <a:rPr lang="en-US" sz="1600" dirty="0" smtClean="0"/>
              <a:t> </a:t>
            </a:r>
            <a:r>
              <a:rPr lang="en-US" sz="1600" dirty="0"/>
              <a:t> 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11627" y="4974771"/>
            <a:ext cx="6858000" cy="59871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1600" dirty="0" smtClean="0">
                <a:solidFill>
                  <a:schemeClr val="tx2"/>
                </a:solidFill>
              </a:rPr>
              <a:t>Published in CASES 2011.</a:t>
            </a:r>
          </a:p>
          <a:p>
            <a:pPr>
              <a:spcBef>
                <a:spcPts val="0"/>
              </a:spcBef>
            </a:pPr>
            <a:endParaRPr lang="en-US" sz="1600" dirty="0" smtClean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</a:pPr>
            <a:endParaRPr lang="en-US" sz="16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7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FPGA-based Coarse-Grained Reconfigurable Architecture (CGRA)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Virtual device implemented on any commercial off-the-shelf FPGA</a:t>
            </a:r>
          </a:p>
          <a:p>
            <a:r>
              <a:rPr lang="en-US" dirty="0" smtClean="0"/>
              <a:t>Simple configuration algorithm enables fast prototyping</a:t>
            </a:r>
          </a:p>
          <a:p>
            <a:pPr lvl="1"/>
            <a:r>
              <a:rPr lang="en-US" dirty="0" smtClean="0"/>
              <a:t>Algorithm maps dataflow graphs (DFGs) onto word level reconfigurable architecture</a:t>
            </a:r>
          </a:p>
          <a:p>
            <a:r>
              <a:rPr lang="en-US" dirty="0" smtClean="0"/>
              <a:t>Proposed CGRA is 10-100x faster compared to previous CGRA work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4740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CGRA Architecture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Three components</a:t>
            </a:r>
          </a:p>
          <a:p>
            <a:pPr lvl="1"/>
            <a:r>
              <a:rPr lang="en-US" dirty="0" smtClean="0"/>
              <a:t>Registers</a:t>
            </a:r>
          </a:p>
          <a:p>
            <a:pPr lvl="2"/>
            <a:r>
              <a:rPr lang="en-US" dirty="0" smtClean="0"/>
              <a:t>Normal and bypass</a:t>
            </a:r>
          </a:p>
          <a:p>
            <a:pPr lvl="1"/>
            <a:r>
              <a:rPr lang="en-US" dirty="0" smtClean="0"/>
              <a:t>Functional units (FUs)</a:t>
            </a:r>
          </a:p>
          <a:p>
            <a:pPr lvl="2"/>
            <a:r>
              <a:rPr lang="en-US" dirty="0" smtClean="0"/>
              <a:t>Heterogeneous or Homogeneous FUs</a:t>
            </a:r>
          </a:p>
          <a:p>
            <a:pPr lvl="3"/>
            <a:r>
              <a:rPr lang="en-US" dirty="0" smtClean="0"/>
              <a:t>Heterogeneous reduces cost, power, and complexity</a:t>
            </a:r>
          </a:p>
          <a:p>
            <a:pPr lvl="3"/>
            <a:r>
              <a:rPr lang="en-US" dirty="0" smtClean="0"/>
              <a:t>Homogeneous </a:t>
            </a:r>
            <a:r>
              <a:rPr lang="en-US" dirty="0"/>
              <a:t>simplify scheduling, placement and </a:t>
            </a:r>
            <a:r>
              <a:rPr lang="en-US" dirty="0" smtClean="0"/>
              <a:t>routing</a:t>
            </a:r>
          </a:p>
          <a:p>
            <a:pPr lvl="1"/>
            <a:r>
              <a:rPr lang="en-US" dirty="0" smtClean="0"/>
              <a:t>Global interconnection network</a:t>
            </a:r>
          </a:p>
          <a:p>
            <a:pPr lvl="2"/>
            <a:r>
              <a:rPr lang="en-US" dirty="0"/>
              <a:t>Single cycle latency between </a:t>
            </a:r>
            <a:r>
              <a:rPr lang="en-US" dirty="0" smtClean="0"/>
              <a:t>FUs</a:t>
            </a:r>
          </a:p>
          <a:p>
            <a:pPr lvl="2"/>
            <a:r>
              <a:rPr lang="en-US" dirty="0" smtClean="0"/>
              <a:t>Structured &amp; Unstructured Communication Patterns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28698" y="2226469"/>
            <a:ext cx="3687104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43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FPGA Benefits</a:t>
            </a:r>
          </a:p>
          <a:p>
            <a:pPr lvl="1"/>
            <a:r>
              <a:rPr lang="en-US" dirty="0" smtClean="0"/>
              <a:t>Better performance than software</a:t>
            </a:r>
          </a:p>
          <a:p>
            <a:pPr lvl="1"/>
            <a:r>
              <a:rPr lang="en-US" dirty="0" smtClean="0"/>
              <a:t>Rapid prototyping</a:t>
            </a:r>
          </a:p>
          <a:p>
            <a:pPr lvl="1"/>
            <a:r>
              <a:rPr lang="en-US" dirty="0" smtClean="0"/>
              <a:t>Lower NRE costs</a:t>
            </a:r>
          </a:p>
          <a:p>
            <a:pPr lvl="1"/>
            <a:r>
              <a:rPr lang="en-US" dirty="0" smtClean="0"/>
              <a:t>Field-upgradable</a:t>
            </a:r>
          </a:p>
          <a:p>
            <a:r>
              <a:rPr lang="en-US" dirty="0" smtClean="0"/>
              <a:t>FPGA Disadvantages</a:t>
            </a:r>
          </a:p>
          <a:p>
            <a:pPr lvl="1"/>
            <a:r>
              <a:rPr lang="en-US" dirty="0" smtClean="0"/>
              <a:t>Learning curve</a:t>
            </a:r>
          </a:p>
          <a:p>
            <a:pPr lvl="1"/>
            <a:r>
              <a:rPr lang="en-US" dirty="0" smtClean="0"/>
              <a:t>Lengthy compilation times</a:t>
            </a:r>
          </a:p>
          <a:p>
            <a:pPr lvl="1"/>
            <a:r>
              <a:rPr lang="en-US" dirty="0" smtClean="0"/>
              <a:t>Lack of portability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Interconnection Network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28650" y="2579812"/>
            <a:ext cx="3886200" cy="2556817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Multistage Interconnection Network (MIN)</a:t>
            </a:r>
          </a:p>
          <a:p>
            <a:pPr lvl="1"/>
            <a:r>
              <a:rPr lang="en-US" dirty="0" smtClean="0"/>
              <a:t>Given n inputs, n outputs and switch radix r, </a:t>
            </a:r>
            <a:r>
              <a:rPr lang="en-US" dirty="0" err="1" smtClean="0"/>
              <a:t>log</a:t>
            </a:r>
            <a:r>
              <a:rPr lang="en-US" baseline="-25000" dirty="0" err="1" smtClean="0"/>
              <a:t>r</a:t>
            </a:r>
            <a:r>
              <a:rPr lang="en-US" dirty="0" smtClean="0"/>
              <a:t> n stages with n/r switches each </a:t>
            </a:r>
          </a:p>
          <a:p>
            <a:r>
              <a:rPr lang="en-US" dirty="0" smtClean="0"/>
              <a:t>Two parallel Omega networks</a:t>
            </a:r>
          </a:p>
          <a:p>
            <a:pPr lvl="1"/>
            <a:r>
              <a:rPr lang="en-US" dirty="0" smtClean="0"/>
              <a:t>Blocking networks</a:t>
            </a:r>
          </a:p>
          <a:p>
            <a:pPr lvl="1"/>
            <a:r>
              <a:rPr lang="en-US" dirty="0" smtClean="0"/>
              <a:t>Switch radix 4</a:t>
            </a:r>
          </a:p>
          <a:p>
            <a:pPr lvl="2"/>
            <a:r>
              <a:rPr lang="en-US" dirty="0" smtClean="0"/>
              <a:t>Works well on 6 input LUTs</a:t>
            </a:r>
          </a:p>
          <a:p>
            <a:pPr lvl="2"/>
            <a:r>
              <a:rPr lang="en-US" dirty="0" smtClean="0"/>
              <a:t>Half the cost of radix 2 network</a:t>
            </a:r>
          </a:p>
          <a:p>
            <a:pPr lvl="1"/>
            <a:r>
              <a:rPr lang="en-US" dirty="0" smtClean="0"/>
              <a:t>Each extra stage doubles number of paths connecting each input/output pair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64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 Routing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55436" y="1959720"/>
            <a:ext cx="2651760" cy="421724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Upper network routes first operand of each FU, lower network routes second operand</a:t>
            </a:r>
          </a:p>
          <a:p>
            <a:r>
              <a:rPr lang="en-US" dirty="0" smtClean="0"/>
              <a:t>Commutative operators allow network to avoid conflicts by switching order of operands </a:t>
            </a:r>
          </a:p>
          <a:p>
            <a:r>
              <a:rPr lang="en-US" dirty="0" smtClean="0"/>
              <a:t>Switches support multicast connections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67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Scheduling, Placement and Routing (SPR)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SPR all performed at same time</a:t>
            </a:r>
          </a:p>
          <a:p>
            <a:r>
              <a:rPr lang="en-US" dirty="0" smtClean="0"/>
              <a:t>Modulo scheduling</a:t>
            </a:r>
          </a:p>
          <a:p>
            <a:pPr lvl="1"/>
            <a:r>
              <a:rPr lang="en-US" dirty="0" smtClean="0"/>
              <a:t>Repeat schedule of configurations in loop</a:t>
            </a:r>
          </a:p>
          <a:p>
            <a:pPr lvl="1"/>
            <a:r>
              <a:rPr lang="en-US" dirty="0" smtClean="0"/>
              <a:t>Greedy heuristic</a:t>
            </a:r>
          </a:p>
          <a:p>
            <a:pPr lvl="1"/>
            <a:r>
              <a:rPr lang="en-US" dirty="0" smtClean="0"/>
              <a:t>Polynomial complexity</a:t>
            </a:r>
          </a:p>
          <a:p>
            <a:r>
              <a:rPr lang="en-US" dirty="0" smtClean="0"/>
              <a:t>Placement and Routing</a:t>
            </a:r>
          </a:p>
          <a:p>
            <a:pPr lvl="1"/>
            <a:r>
              <a:rPr lang="en-US" dirty="0" smtClean="0"/>
              <a:t>Greedy heuristic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29150" y="1829225"/>
            <a:ext cx="3886200" cy="434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827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As Soon As Possible (ASAP) &amp; As Late As </a:t>
            </a:r>
            <a:r>
              <a:rPr lang="en-US" dirty="0" err="1" smtClean="0"/>
              <a:t>Posssible</a:t>
            </a:r>
            <a:r>
              <a:rPr lang="en-US" dirty="0" smtClean="0"/>
              <a:t> (ALAP) scheduling to </a:t>
            </a:r>
            <a:r>
              <a:rPr lang="en-US" dirty="0"/>
              <a:t>find </a:t>
            </a:r>
            <a:r>
              <a:rPr lang="en-US" dirty="0" smtClean="0"/>
              <a:t>slack</a:t>
            </a:r>
            <a:endParaRPr lang="en-US" dirty="0"/>
          </a:p>
          <a:p>
            <a:r>
              <a:rPr lang="en-US" dirty="0" smtClean="0"/>
              <a:t>Initiation Interval (II)</a:t>
            </a:r>
          </a:p>
          <a:p>
            <a:pPr lvl="1"/>
            <a:r>
              <a:rPr lang="en-US" dirty="0" smtClean="0"/>
              <a:t>Number of network configurations</a:t>
            </a:r>
          </a:p>
          <a:p>
            <a:pPr lvl="1"/>
            <a:r>
              <a:rPr lang="en-US" dirty="0" smtClean="0"/>
              <a:t>Initialized based on DFG and architecture configuration</a:t>
            </a:r>
          </a:p>
          <a:p>
            <a:r>
              <a:rPr lang="en-US" dirty="0" smtClean="0"/>
              <a:t>Starting from output, attempt place and route for each node from current level in current configuration</a:t>
            </a:r>
          </a:p>
          <a:p>
            <a:pPr lvl="1"/>
            <a:r>
              <a:rPr lang="en-US" dirty="0" smtClean="0"/>
              <a:t>If success, proceed to next level and next configuration until end of DFG</a:t>
            </a:r>
          </a:p>
          <a:p>
            <a:pPr lvl="1"/>
            <a:r>
              <a:rPr lang="en-US" dirty="0" smtClean="0"/>
              <a:t>If fail, increment II and restart</a:t>
            </a:r>
            <a:endParaRPr lang="en-US" dirty="0"/>
          </a:p>
          <a:p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5014913" y="2226469"/>
            <a:ext cx="3114675" cy="3263504"/>
            <a:chOff x="4212" y="1150"/>
            <a:chExt cx="2616" cy="2741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12" y="1150"/>
              <a:ext cx="2616" cy="2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2" y="1150"/>
              <a:ext cx="2620" cy="2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6236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Placement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Request FU for node placement</a:t>
            </a:r>
          </a:p>
          <a:p>
            <a:r>
              <a:rPr lang="en-US" dirty="0" smtClean="0"/>
              <a:t>If no available FU, request bypass register</a:t>
            </a:r>
          </a:p>
          <a:p>
            <a:pPr lvl="1"/>
            <a:r>
              <a:rPr lang="en-US" dirty="0" smtClean="0"/>
              <a:t>If no available register,</a:t>
            </a:r>
            <a:r>
              <a:rPr lang="en-US" dirty="0"/>
              <a:t> </a:t>
            </a:r>
            <a:r>
              <a:rPr lang="en-US" dirty="0" smtClean="0"/>
              <a:t>placement fails</a:t>
            </a:r>
          </a:p>
          <a:p>
            <a:pPr lvl="1"/>
            <a:r>
              <a:rPr lang="en-US" dirty="0" smtClean="0"/>
              <a:t>Otherwise, reschedule node one level up</a:t>
            </a:r>
          </a:p>
          <a:p>
            <a:r>
              <a:rPr lang="en-US" dirty="0" smtClean="0"/>
              <a:t>Placed nodes are immediately routed</a:t>
            </a: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16250" y="2861294"/>
            <a:ext cx="3312000" cy="22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55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Attempt to route placed node’s FU to destination FU</a:t>
            </a:r>
          </a:p>
          <a:p>
            <a:r>
              <a:rPr lang="en-US" dirty="0" smtClean="0"/>
              <a:t>If routing fails, request bypass register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no available register, </a:t>
            </a:r>
            <a:r>
              <a:rPr lang="en-US" dirty="0" smtClean="0"/>
              <a:t>routing fails</a:t>
            </a:r>
          </a:p>
          <a:p>
            <a:pPr lvl="1"/>
            <a:r>
              <a:rPr lang="en-US" dirty="0"/>
              <a:t>Otherwise, reschedule node one level </a:t>
            </a:r>
            <a:r>
              <a:rPr lang="en-US" dirty="0" smtClean="0"/>
              <a:t>up and attempt to route to register</a:t>
            </a:r>
          </a:p>
          <a:p>
            <a:r>
              <a:rPr lang="en-US" dirty="0" smtClean="0"/>
              <a:t>Algorithm returns success or fail of routing attempt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29150" y="2360189"/>
            <a:ext cx="3886200" cy="328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690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 Walkthrough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5 node DFG</a:t>
            </a:r>
          </a:p>
          <a:p>
            <a:r>
              <a:rPr lang="en-US" dirty="0" smtClean="0"/>
              <a:t>2 FUs</a:t>
            </a:r>
          </a:p>
          <a:p>
            <a:r>
              <a:rPr lang="en-US" dirty="0" smtClean="0"/>
              <a:t>1 bypass register</a:t>
            </a:r>
          </a:p>
          <a:p>
            <a:r>
              <a:rPr lang="en-US" dirty="0" smtClean="0"/>
              <a:t>Initiation Interval starts at ceiling(5/2) = 3</a:t>
            </a:r>
          </a:p>
          <a:p>
            <a:r>
              <a:rPr lang="en-US" dirty="0" smtClean="0"/>
              <a:t>Algorithm begins at node E</a:t>
            </a:r>
          </a:p>
          <a:p>
            <a:r>
              <a:rPr lang="en-US" dirty="0" smtClean="0"/>
              <a:t>Assume node A is chosen </a:t>
            </a:r>
            <a:r>
              <a:rPr lang="en-US" smtClean="0"/>
              <a:t>for rescheduling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29150" y="2235211"/>
            <a:ext cx="3886200" cy="324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65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12 DFGs of digital signal processing benchmarks</a:t>
            </a:r>
          </a:p>
          <a:p>
            <a:r>
              <a:rPr lang="en-US" dirty="0" smtClean="0"/>
              <a:t>6 architecture configurations</a:t>
            </a:r>
          </a:p>
          <a:p>
            <a:pPr lvl="1"/>
            <a:r>
              <a:rPr lang="en-US" dirty="0" smtClean="0"/>
              <a:t>3 medium configurations  (64 I/O MINs)</a:t>
            </a:r>
          </a:p>
          <a:p>
            <a:pPr lvl="1"/>
            <a:r>
              <a:rPr lang="en-US" dirty="0" smtClean="0"/>
              <a:t>3 large configurations (256 I/O MINs)</a:t>
            </a:r>
          </a:p>
          <a:p>
            <a:pPr lvl="1"/>
            <a:r>
              <a:rPr lang="en-US" dirty="0" smtClean="0"/>
              <a:t>Each configuration had unique combination of heterogeneous FUs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Medium configurations</a:t>
            </a:r>
          </a:p>
          <a:p>
            <a:pPr lvl="1"/>
            <a:r>
              <a:rPr lang="en-US" dirty="0" smtClean="0"/>
              <a:t>Instructions per cycle (IPC) range = 19-26</a:t>
            </a:r>
          </a:p>
          <a:p>
            <a:pPr lvl="1"/>
            <a:r>
              <a:rPr lang="en-US" dirty="0" smtClean="0"/>
              <a:t>20% overhead on minimum Initiation Interval </a:t>
            </a:r>
          </a:p>
          <a:p>
            <a:pPr lvl="1"/>
            <a:r>
              <a:rPr lang="en-US" dirty="0" smtClean="0"/>
              <a:t>Average CPU time = 40 </a:t>
            </a:r>
            <a:r>
              <a:rPr lang="en-US" dirty="0" err="1" smtClean="0"/>
              <a:t>ms</a:t>
            </a:r>
            <a:endParaRPr lang="en-US" dirty="0" smtClean="0"/>
          </a:p>
          <a:p>
            <a:r>
              <a:rPr lang="en-US" dirty="0" smtClean="0"/>
              <a:t>Large configurations</a:t>
            </a:r>
          </a:p>
          <a:p>
            <a:pPr lvl="1"/>
            <a:r>
              <a:rPr lang="en-US" dirty="0" smtClean="0"/>
              <a:t>Instructions </a:t>
            </a:r>
            <a:r>
              <a:rPr lang="en-US" dirty="0"/>
              <a:t>per cycle (IPC) range = </a:t>
            </a:r>
            <a:r>
              <a:rPr lang="en-US" dirty="0" smtClean="0"/>
              <a:t>37-104</a:t>
            </a:r>
          </a:p>
          <a:p>
            <a:pPr lvl="1"/>
            <a:r>
              <a:rPr lang="en-US" dirty="0" smtClean="0"/>
              <a:t>40</a:t>
            </a:r>
            <a:r>
              <a:rPr lang="en-US" dirty="0"/>
              <a:t>% overhead on minimum </a:t>
            </a:r>
            <a:r>
              <a:rPr lang="en-US" dirty="0" smtClean="0"/>
              <a:t>Initiation Interval</a:t>
            </a:r>
          </a:p>
          <a:p>
            <a:pPr lvl="1"/>
            <a:r>
              <a:rPr lang="en-US" dirty="0"/>
              <a:t>Average CPU time = </a:t>
            </a:r>
            <a:r>
              <a:rPr lang="en-US" dirty="0" smtClean="0"/>
              <a:t>130 </a:t>
            </a:r>
            <a:r>
              <a:rPr lang="en-US" dirty="0" err="1"/>
              <a:t>ms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9732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Utilization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Xilinx Virtex6 configured using ISE 12.4</a:t>
            </a:r>
          </a:p>
          <a:p>
            <a:r>
              <a:rPr lang="en-US" dirty="0" smtClean="0"/>
              <a:t>Medium architectures (64 I/O MINs)</a:t>
            </a:r>
          </a:p>
          <a:p>
            <a:pPr lvl="1"/>
            <a:r>
              <a:rPr lang="en-US" dirty="0"/>
              <a:t>1% of FPGA register </a:t>
            </a:r>
            <a:r>
              <a:rPr lang="en-US" dirty="0" smtClean="0"/>
              <a:t>resources</a:t>
            </a:r>
            <a:endParaRPr lang="en-US" dirty="0"/>
          </a:p>
          <a:p>
            <a:pPr lvl="1"/>
            <a:r>
              <a:rPr lang="en-US" dirty="0"/>
              <a:t>15% of LUT resources </a:t>
            </a:r>
          </a:p>
          <a:p>
            <a:pPr lvl="1"/>
            <a:r>
              <a:rPr lang="en-US" dirty="0" smtClean="0"/>
              <a:t>4</a:t>
            </a:r>
            <a:r>
              <a:rPr lang="en-US" dirty="0"/>
              <a:t>% of DSP </a:t>
            </a:r>
            <a:r>
              <a:rPr lang="en-US" dirty="0" smtClean="0"/>
              <a:t>resources</a:t>
            </a:r>
          </a:p>
          <a:p>
            <a:r>
              <a:rPr lang="en-US" dirty="0" smtClean="0"/>
              <a:t>Large architectures (256 I/O MINs)</a:t>
            </a:r>
          </a:p>
          <a:p>
            <a:pPr lvl="1"/>
            <a:r>
              <a:rPr lang="en-US" dirty="0" smtClean="0"/>
              <a:t>6</a:t>
            </a:r>
            <a:r>
              <a:rPr lang="en-US" dirty="0"/>
              <a:t>% of FPGA register </a:t>
            </a:r>
            <a:r>
              <a:rPr lang="en-US" dirty="0" smtClean="0"/>
              <a:t>resources</a:t>
            </a:r>
          </a:p>
          <a:p>
            <a:pPr lvl="1"/>
            <a:r>
              <a:rPr lang="en-US" dirty="0" smtClean="0"/>
              <a:t>82</a:t>
            </a:r>
            <a:r>
              <a:rPr lang="en-US" dirty="0"/>
              <a:t>% of LUT </a:t>
            </a:r>
            <a:r>
              <a:rPr lang="en-US" dirty="0" smtClean="0"/>
              <a:t>resources</a:t>
            </a:r>
          </a:p>
          <a:p>
            <a:pPr lvl="1"/>
            <a:r>
              <a:rPr lang="en-US" dirty="0" smtClean="0"/>
              <a:t>16-25</a:t>
            </a:r>
            <a:r>
              <a:rPr lang="en-US" dirty="0"/>
              <a:t>% of DSP resources</a:t>
            </a:r>
          </a:p>
        </p:txBody>
      </p:sp>
    </p:spTree>
    <p:extLst>
      <p:ext uri="{BB962C8B-B14F-4D97-AF65-F5344CB8AC3E}">
        <p14:creationId xmlns:p14="http://schemas.microsoft.com/office/powerpoint/2010/main" val="23931265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Conclusions/Future Work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Dynamic CGRA and SPR algorithm achieve on average 50% resource utilization per cycle and CPU time between 10-300 </a:t>
            </a:r>
            <a:r>
              <a:rPr lang="en-US" dirty="0" err="1" smtClean="0"/>
              <a:t>ms</a:t>
            </a:r>
            <a:endParaRPr lang="en-US" dirty="0" smtClean="0"/>
          </a:p>
          <a:p>
            <a:r>
              <a:rPr lang="en-US" dirty="0" smtClean="0"/>
              <a:t>Add local register file to FUs to reduce number of configurations in SPR algorithm</a:t>
            </a:r>
          </a:p>
          <a:p>
            <a:r>
              <a:rPr lang="en-US" dirty="0" smtClean="0"/>
              <a:t>Integrate SPR tool into compiler tools for </a:t>
            </a:r>
            <a:r>
              <a:rPr lang="en-US" dirty="0" err="1" smtClean="0"/>
              <a:t>softcore</a:t>
            </a:r>
            <a:r>
              <a:rPr lang="en-US" dirty="0" smtClean="0"/>
              <a:t> FPGA processors</a:t>
            </a:r>
          </a:p>
          <a:p>
            <a:pPr lvl="1"/>
            <a:r>
              <a:rPr lang="en-US" dirty="0" smtClean="0"/>
              <a:t>Significantly increase performance of data intensive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561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 CGRA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Learning curve</a:t>
            </a:r>
          </a:p>
          <a:p>
            <a:pPr lvl="1"/>
            <a:r>
              <a:rPr lang="en-US" dirty="0" smtClean="0"/>
              <a:t>High-level synthesis</a:t>
            </a:r>
          </a:p>
          <a:p>
            <a:pPr lvl="1"/>
            <a:r>
              <a:rPr lang="en-US" dirty="0" smtClean="0"/>
              <a:t>Simpler basic building blocks</a:t>
            </a:r>
          </a:p>
          <a:p>
            <a:r>
              <a:rPr lang="en-US" dirty="0" smtClean="0"/>
              <a:t>Lengthy compilation times</a:t>
            </a:r>
          </a:p>
          <a:p>
            <a:pPr lvl="1"/>
            <a:r>
              <a:rPr lang="en-US" dirty="0" smtClean="0"/>
              <a:t>Separate virtual hardware and application compilation</a:t>
            </a:r>
          </a:p>
          <a:p>
            <a:pPr lvl="1"/>
            <a:r>
              <a:rPr lang="en-US" dirty="0" smtClean="0"/>
              <a:t>Shorter application compilation time</a:t>
            </a:r>
          </a:p>
          <a:p>
            <a:r>
              <a:rPr lang="en-US" dirty="0" smtClean="0"/>
              <a:t>Lack of portability</a:t>
            </a:r>
          </a:p>
          <a:p>
            <a:pPr lvl="1"/>
            <a:r>
              <a:rPr lang="en-US" dirty="0" smtClean="0"/>
              <a:t>Hardware abstraction</a:t>
            </a:r>
          </a:p>
          <a:p>
            <a:pPr lvl="1"/>
            <a:r>
              <a:rPr lang="en-US" dirty="0" smtClean="0"/>
              <a:t>New FPGA, same application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Shortcomings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in-depth comparison of results with previous work</a:t>
            </a:r>
          </a:p>
          <a:p>
            <a:r>
              <a:rPr lang="en-US" dirty="0" smtClean="0"/>
              <a:t>No comparison of CGRA circuits with equivalent FPGA circuits to evaluate quality of circuits mapped to CGRA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749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000" b="1" dirty="0" smtClean="0"/>
              <a:t>Intermediate Fabrics: </a:t>
            </a:r>
            <a:br>
              <a:rPr lang="en-US" sz="3000" b="1" dirty="0" smtClean="0"/>
            </a:br>
            <a:r>
              <a:rPr lang="en-US" sz="3000" b="1" dirty="0" smtClean="0"/>
              <a:t>Virtual Architectures for Circuit</a:t>
            </a:r>
            <a:br>
              <a:rPr lang="en-US" sz="3000" b="1" dirty="0" smtClean="0"/>
            </a:br>
            <a:r>
              <a:rPr lang="en-US" sz="3000" b="1" dirty="0" smtClean="0"/>
              <a:t>Portability and Fast Placement and Routing</a:t>
            </a: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nn-NO" sz="1600" dirty="0" smtClean="0"/>
              <a:t>James Coole, Dr. Greg Stitt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University of Florida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Department of Electrical &amp; Computer Engineering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Published in CODES + ISSS 2010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3291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Intermediate Fabrics (IFs)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86889"/>
            <a:ext cx="7840436" cy="4351338"/>
          </a:xfrm>
        </p:spPr>
        <p:txBody>
          <a:bodyPr/>
          <a:lstStyle/>
          <a:p>
            <a:r>
              <a:rPr lang="en-US" dirty="0" smtClean="0"/>
              <a:t>Specialized virtual reconfigurable architectures</a:t>
            </a:r>
          </a:p>
          <a:p>
            <a:pPr lvl="1"/>
            <a:r>
              <a:rPr lang="en-US" dirty="0" smtClean="0"/>
              <a:t>Configure FPGA with a specialized, higher-level FPGA</a:t>
            </a:r>
          </a:p>
          <a:p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182" y="2895600"/>
            <a:ext cx="7535636" cy="3073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Architecture</a:t>
            </a:r>
            <a:endParaRPr lang="en-US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30068" y="2226469"/>
            <a:ext cx="2683365" cy="3263504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Data plane</a:t>
            </a:r>
          </a:p>
          <a:p>
            <a:pPr lvl="1"/>
            <a:r>
              <a:rPr lang="en-US" dirty="0" smtClean="0"/>
              <a:t>Functional units</a:t>
            </a:r>
          </a:p>
          <a:p>
            <a:pPr lvl="1"/>
            <a:r>
              <a:rPr lang="en-US" dirty="0" smtClean="0"/>
              <a:t>Tracks and switches</a:t>
            </a:r>
          </a:p>
          <a:p>
            <a:pPr lvl="1"/>
            <a:r>
              <a:rPr lang="en-US" dirty="0" smtClean="0"/>
              <a:t>Connections</a:t>
            </a:r>
          </a:p>
          <a:p>
            <a:r>
              <a:rPr lang="en-US" dirty="0" smtClean="0"/>
              <a:t>Control plane</a:t>
            </a:r>
          </a:p>
          <a:p>
            <a:pPr lvl="1"/>
            <a:r>
              <a:rPr lang="en-US" dirty="0" smtClean="0"/>
              <a:t>State register</a:t>
            </a:r>
          </a:p>
          <a:p>
            <a:pPr lvl="1"/>
            <a:r>
              <a:rPr lang="en-US" dirty="0" smtClean="0"/>
              <a:t>State machine LUT</a:t>
            </a:r>
          </a:p>
          <a:p>
            <a:r>
              <a:rPr lang="en-US" dirty="0" smtClean="0"/>
              <a:t>Stream plane</a:t>
            </a:r>
          </a:p>
          <a:p>
            <a:pPr lvl="1"/>
            <a:r>
              <a:rPr lang="en-US" dirty="0" smtClean="0"/>
              <a:t>Inputs and outputs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88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Plane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595991" y="2177143"/>
            <a:ext cx="5608865" cy="3999820"/>
          </a:xfrm>
        </p:spPr>
        <p:txBody>
          <a:bodyPr/>
          <a:lstStyle/>
          <a:p>
            <a:r>
              <a:rPr lang="en-US" dirty="0" smtClean="0"/>
              <a:t>Performs application calculations</a:t>
            </a:r>
          </a:p>
          <a:p>
            <a:r>
              <a:rPr lang="en-US" dirty="0" smtClean="0"/>
              <a:t>Island-Style Topology</a:t>
            </a:r>
          </a:p>
          <a:p>
            <a:pPr lvl="1"/>
            <a:r>
              <a:rPr lang="en-US" dirty="0" smtClean="0"/>
              <a:t>Grid of CUs</a:t>
            </a:r>
          </a:p>
          <a:p>
            <a:pPr lvl="2"/>
            <a:r>
              <a:rPr lang="en-US" dirty="0" smtClean="0"/>
              <a:t>E.g., ALUs, multipliers, adders</a:t>
            </a:r>
          </a:p>
          <a:p>
            <a:pPr lvl="1"/>
            <a:r>
              <a:rPr lang="en-US" dirty="0" smtClean="0"/>
              <a:t>Routing resources in </a:t>
            </a:r>
            <a:br>
              <a:rPr lang="en-US" dirty="0" smtClean="0"/>
            </a:br>
            <a:r>
              <a:rPr lang="en-US" dirty="0" smtClean="0"/>
              <a:t>between CUs</a:t>
            </a:r>
          </a:p>
          <a:p>
            <a:pPr lvl="2"/>
            <a:r>
              <a:rPr lang="en-US" dirty="0" smtClean="0"/>
              <a:t>Tracks connect CUs</a:t>
            </a:r>
          </a:p>
          <a:p>
            <a:pPr lvl="2"/>
            <a:r>
              <a:rPr lang="en-US" dirty="0" smtClean="0"/>
              <a:t>Switch boxes connect tracks</a:t>
            </a:r>
          </a:p>
          <a:p>
            <a:pPr lvl="2"/>
            <a:r>
              <a:rPr lang="en-US" dirty="0" smtClean="0"/>
              <a:t>Connection boxes connect</a:t>
            </a:r>
            <a:br>
              <a:rPr lang="en-US" dirty="0" smtClean="0"/>
            </a:br>
            <a:r>
              <a:rPr lang="en-US" dirty="0" smtClean="0"/>
              <a:t>I/O from CUs to tracks</a:t>
            </a:r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3683814"/>
            <a:ext cx="4038600" cy="165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55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Plane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Provides primitives for state </a:t>
            </a:r>
            <a:br>
              <a:rPr lang="en-US" dirty="0" smtClean="0"/>
            </a:br>
            <a:r>
              <a:rPr lang="en-US" dirty="0" smtClean="0"/>
              <a:t>machines and control logic</a:t>
            </a:r>
          </a:p>
          <a:p>
            <a:pPr lvl="1"/>
            <a:r>
              <a:rPr lang="en-US" dirty="0" smtClean="0"/>
              <a:t>State register</a:t>
            </a:r>
          </a:p>
          <a:p>
            <a:pPr lvl="1"/>
            <a:r>
              <a:rPr lang="en-US" dirty="0" smtClean="0"/>
              <a:t>Next state logic</a:t>
            </a:r>
          </a:p>
          <a:p>
            <a:pPr lvl="1"/>
            <a:r>
              <a:rPr lang="en-US" dirty="0" smtClean="0"/>
              <a:t>State-dependent output logic </a:t>
            </a:r>
          </a:p>
          <a:p>
            <a:pPr lvl="1"/>
            <a:r>
              <a:rPr lang="en-US" dirty="0" smtClean="0"/>
              <a:t>State-independent output logic </a:t>
            </a:r>
          </a:p>
          <a:p>
            <a:r>
              <a:rPr lang="en-US" dirty="0" smtClean="0"/>
              <a:t>Limitation:  Scalability</a:t>
            </a:r>
          </a:p>
          <a:p>
            <a:pPr lvl="1"/>
            <a:r>
              <a:rPr lang="en-US" dirty="0" smtClean="0"/>
              <a:t>Not scalable to many inputs or large state machines</a:t>
            </a:r>
          </a:p>
          <a:p>
            <a:pPr lvl="1"/>
            <a:r>
              <a:rPr lang="en-US" dirty="0" smtClean="0"/>
              <a:t>Data-parallel circuits require &lt; 1% resources for control</a:t>
            </a:r>
          </a:p>
        </p:txBody>
      </p:sp>
    </p:spTree>
    <p:extLst>
      <p:ext uri="{BB962C8B-B14F-4D97-AF65-F5344CB8AC3E}">
        <p14:creationId xmlns:p14="http://schemas.microsoft.com/office/powerpoint/2010/main" val="233386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 Plane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Transfers data to and from external memories</a:t>
            </a:r>
          </a:p>
          <a:p>
            <a:pPr lvl="1"/>
            <a:r>
              <a:rPr lang="en-US" dirty="0" smtClean="0"/>
              <a:t>Saves data plane resources for computations</a:t>
            </a:r>
          </a:p>
          <a:p>
            <a:r>
              <a:rPr lang="en-US" dirty="0" smtClean="0"/>
              <a:t>Components</a:t>
            </a:r>
          </a:p>
          <a:p>
            <a:pPr lvl="1"/>
            <a:r>
              <a:rPr lang="en-US" dirty="0" smtClean="0"/>
              <a:t>Counter</a:t>
            </a:r>
          </a:p>
          <a:p>
            <a:pPr lvl="1"/>
            <a:r>
              <a:rPr lang="en-US" dirty="0" smtClean="0"/>
              <a:t>Basic control</a:t>
            </a:r>
          </a:p>
          <a:p>
            <a:pPr lvl="1"/>
            <a:r>
              <a:rPr lang="en-US" dirty="0" smtClean="0"/>
              <a:t>Memory controller</a:t>
            </a:r>
          </a:p>
          <a:p>
            <a:pPr lvl="1"/>
            <a:r>
              <a:rPr lang="en-US" dirty="0" smtClean="0"/>
              <a:t>Optional specialized buffers </a:t>
            </a:r>
          </a:p>
          <a:p>
            <a:pPr lvl="2"/>
            <a:r>
              <a:rPr lang="en-US" dirty="0" smtClean="0"/>
              <a:t>E.g., smart buffers</a:t>
            </a:r>
          </a:p>
          <a:p>
            <a:pPr lvl="2"/>
            <a:r>
              <a:rPr lang="en-US" dirty="0" smtClean="0"/>
              <a:t>Improve memory bandwidth</a:t>
            </a:r>
          </a:p>
        </p:txBody>
      </p:sp>
    </p:spTree>
    <p:extLst>
      <p:ext uri="{BB962C8B-B14F-4D97-AF65-F5344CB8AC3E}">
        <p14:creationId xmlns:p14="http://schemas.microsoft.com/office/powerpoint/2010/main" val="72902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598</TotalTime>
  <Words>1218</Words>
  <Application>Microsoft Office PowerPoint</Application>
  <PresentationFormat>On-screen Show (4:3)</PresentationFormat>
  <Paragraphs>276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Urban</vt:lpstr>
      <vt:lpstr>Course-Grained Reconfigurable Architectures</vt:lpstr>
      <vt:lpstr>Introduction</vt:lpstr>
      <vt:lpstr>Solution:  CGRA</vt:lpstr>
      <vt:lpstr>Intermediate Fabrics:  Virtual Architectures for Circuit Portability and Fast Placement and Routing</vt:lpstr>
      <vt:lpstr>Intermediate Fabrics (IFs)</vt:lpstr>
      <vt:lpstr>IF Architecture</vt:lpstr>
      <vt:lpstr>Data Plane</vt:lpstr>
      <vt:lpstr>Control Plane</vt:lpstr>
      <vt:lpstr>Stream Plane</vt:lpstr>
      <vt:lpstr>IF Overhead</vt:lpstr>
      <vt:lpstr>Experiments</vt:lpstr>
      <vt:lpstr>Select Results</vt:lpstr>
      <vt:lpstr>Routability vs Overhead</vt:lpstr>
      <vt:lpstr>Conclusions</vt:lpstr>
      <vt:lpstr>Future Work</vt:lpstr>
      <vt:lpstr>Shortcomings</vt:lpstr>
      <vt:lpstr>An FPGA-based Heterogeneous Coarse-Grained Dynamically Reconfigurable Architecture</vt:lpstr>
      <vt:lpstr>FPGA-based Coarse-Grained Reconfigurable Architecture (CGRA)</vt:lpstr>
      <vt:lpstr>CGRA Architecture</vt:lpstr>
      <vt:lpstr>Dynamic Interconnection Network</vt:lpstr>
      <vt:lpstr>MIN Routing</vt:lpstr>
      <vt:lpstr>Scheduling, Placement and Routing (SPR) </vt:lpstr>
      <vt:lpstr>SPR Algorithm</vt:lpstr>
      <vt:lpstr>Placement Algorithm</vt:lpstr>
      <vt:lpstr>Routing Algorithm</vt:lpstr>
      <vt:lpstr>SPR Walkthrough</vt:lpstr>
      <vt:lpstr>Experiments</vt:lpstr>
      <vt:lpstr>Resource Utilization</vt:lpstr>
      <vt:lpstr>Conclusions/Future Work</vt:lpstr>
      <vt:lpstr>Shortcomings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Cooke</dc:creator>
  <cp:lastModifiedBy>egraham</cp:lastModifiedBy>
  <cp:revision>65</cp:revision>
  <dcterms:created xsi:type="dcterms:W3CDTF">2013-02-21T02:51:33Z</dcterms:created>
  <dcterms:modified xsi:type="dcterms:W3CDTF">2013-02-21T18:15:20Z</dcterms:modified>
</cp:coreProperties>
</file>