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78" r:id="rId27"/>
    <p:sldId id="283" r:id="rId28"/>
    <p:sldId id="282" r:id="rId29"/>
    <p:sldId id="279" r:id="rId30"/>
    <p:sldId id="328" r:id="rId31"/>
    <p:sldId id="296" r:id="rId32"/>
    <p:sldId id="297" r:id="rId33"/>
    <p:sldId id="298" r:id="rId34"/>
    <p:sldId id="299" r:id="rId35"/>
    <p:sldId id="300" r:id="rId36"/>
    <p:sldId id="302" r:id="rId37"/>
    <p:sldId id="334" r:id="rId38"/>
    <p:sldId id="303" r:id="rId39"/>
    <p:sldId id="335" r:id="rId40"/>
    <p:sldId id="304" r:id="rId41"/>
    <p:sldId id="333" r:id="rId42"/>
    <p:sldId id="308" r:id="rId43"/>
    <p:sldId id="309" r:id="rId44"/>
    <p:sldId id="311" r:id="rId45"/>
    <p:sldId id="310" r:id="rId46"/>
    <p:sldId id="312" r:id="rId47"/>
    <p:sldId id="313" r:id="rId48"/>
    <p:sldId id="305" r:id="rId49"/>
    <p:sldId id="329" r:id="rId50"/>
    <p:sldId id="330" r:id="rId51"/>
    <p:sldId id="331" r:id="rId52"/>
    <p:sldId id="332" r:id="rId53"/>
    <p:sldId id="306" r:id="rId54"/>
    <p:sldId id="307" r:id="rId5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ck Smaridge" initials="" lastIdx="2" clrIdx="0"/>
  <p:cmAuthor id="1" name="Zack" initials="Z" lastIdx="9" clrIdx="1">
    <p:extLst>
      <p:ext uri="{19B8F6BF-5375-455C-9EA6-DF929625EA0E}">
        <p15:presenceInfo xmlns:p15="http://schemas.microsoft.com/office/powerpoint/2012/main" userId="Zack" providerId="None"/>
      </p:ext>
    </p:extLst>
  </p:cmAuthor>
  <p:cmAuthor id="2" name="Aran" initials="A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2-18T13:39:14.508" idx="8">
    <p:pos x="10" y="10"/>
    <p:text>The 16% number comes from the SPREE Paper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2-18T16:59:39.001" idx="9">
    <p:pos x="10" y="10"/>
    <p:text>A lot of the Power of soft processors comes from interfacing it with other reconfigurable moduels as shown below. but our paper focuses specifically on reconfiguring the CPU core itself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2-18T14:58:11.177" idx="11">
    <p:pos x="2207" y="2276"/>
    <p:text>caches are not vital for stream based applications due to lack of temporal locality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2421-911D-453C-B9FE-22F2778371FF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C577-6F1B-42DB-9E5A-B597DE2A3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50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103780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0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52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528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52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34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05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928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6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781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88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594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82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21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664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9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689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5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58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04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80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05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41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34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68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Reconfigurable Computing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Zack Smaridge </a:t>
            </a:r>
          </a:p>
          <a:p>
            <a:pPr>
              <a:buNone/>
            </a:pPr>
            <a:r>
              <a:rPr lang="en" dirty="0"/>
              <a:t>Everett </a:t>
            </a:r>
            <a:r>
              <a:rPr lang="en" dirty="0" smtClean="0"/>
              <a:t>Salley</a:t>
            </a:r>
            <a:endParaRPr lang="en" dirty="0"/>
          </a:p>
        </p:txBody>
      </p:sp>
      <p:sp>
        <p:nvSpPr>
          <p:cNvPr id="26" name="Shape 26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>
            <a:off x="360575" y="6278371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Instruction Subsetting</a:t>
            </a:r>
          </a:p>
        </p:txBody>
      </p:sp>
      <p:sp>
        <p:nvSpPr>
          <p:cNvPr id="112" name="Shape 112"/>
          <p:cNvSpPr/>
          <p:nvPr/>
        </p:nvSpPr>
        <p:spPr>
          <a:xfrm>
            <a:off x="790139" y="2196667"/>
            <a:ext cx="7180154" cy="41538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x="696125" y="1476500"/>
            <a:ext cx="7683900" cy="553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Most applications use less than 50% of instruction set</a:t>
            </a:r>
          </a:p>
        </p:txBody>
      </p:sp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Interprocessor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896"/>
            <a:ext cx="8229600" cy="2014705"/>
          </a:xfrm>
        </p:spPr>
        <p:txBody>
          <a:bodyPr/>
          <a:lstStyle/>
          <a:p>
            <a:r>
              <a:rPr lang="en-US" sz="2000" dirty="0" smtClean="0"/>
              <a:t>Processors are connected using unidirectional FIFO buffers</a:t>
            </a:r>
          </a:p>
          <a:p>
            <a:r>
              <a:rPr lang="en-US" sz="2000" dirty="0" smtClean="0"/>
              <a:t>FIFOs tightly integrated into bypass path of processor pipeline using memory mapped I/O ports</a:t>
            </a:r>
          </a:p>
          <a:p>
            <a:r>
              <a:rPr lang="en-US" sz="2000" dirty="0" smtClean="0"/>
              <a:t>FIFO buffer depth will affect application performance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3" y="3109087"/>
            <a:ext cx="6906393" cy="3508995"/>
          </a:xfrm>
          <a:prstGeom prst="rect">
            <a:avLst/>
          </a:prstGeom>
        </p:spPr>
      </p:pic>
      <p:sp>
        <p:nvSpPr>
          <p:cNvPr id="6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" name="TextBox 7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Mesh vs. Point-to-Point Topologies</a:t>
            </a:r>
            <a:endParaRPr lang="en"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Mesh Topology</a:t>
            </a:r>
          </a:p>
          <a:p>
            <a:pPr lvl="1"/>
            <a:r>
              <a:rPr lang="en-US" sz="1800" dirty="0" smtClean="0"/>
              <a:t>Adjacent processors communicate directly with one another through FIFO buffer interface</a:t>
            </a:r>
          </a:p>
          <a:p>
            <a:pPr lvl="1"/>
            <a:r>
              <a:rPr lang="en-US" sz="1800" dirty="0" smtClean="0"/>
              <a:t>Non-Adjacent processor communication is achieved through a series of inter-processor hops</a:t>
            </a:r>
          </a:p>
          <a:p>
            <a:pPr lvl="1"/>
            <a:r>
              <a:rPr lang="en-US" sz="1800" dirty="0" smtClean="0"/>
              <a:t>Any given processor will use at most 8 unidirectional FIFOs (4 directions with separate FIFOs for read and write)</a:t>
            </a:r>
          </a:p>
          <a:p>
            <a:r>
              <a:rPr lang="en" sz="2400" dirty="0" smtClean="0"/>
              <a:t>Point-to-Point Topology</a:t>
            </a:r>
          </a:p>
          <a:p>
            <a:pPr lvl="1"/>
            <a:r>
              <a:rPr lang="en" sz="1800" dirty="0" smtClean="0"/>
              <a:t>Source and destination processors communicate directly with one another</a:t>
            </a:r>
          </a:p>
          <a:p>
            <a:pPr lvl="1"/>
            <a:r>
              <a:rPr lang="en" sz="1800" dirty="0" smtClean="0"/>
              <a:t>Some processors may have multiple input FIFOs while other may have none</a:t>
            </a:r>
          </a:p>
        </p:txBody>
      </p:sp>
      <p:sp>
        <p:nvSpPr>
          <p:cNvPr id="106" name="Shape 106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Mesh Topology</a:t>
            </a:r>
            <a:endParaRPr lang="en" dirty="0"/>
          </a:p>
        </p:txBody>
      </p:sp>
      <p:sp>
        <p:nvSpPr>
          <p:cNvPr id="106" name="Shape 106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4098" name="Picture 2" descr="C:\Users\Aran\Dropbox\Embedded Seminar\Presentation1\figures\mes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26" y="1960259"/>
            <a:ext cx="7111192" cy="368031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041148" y="2245258"/>
            <a:ext cx="1050202" cy="1032095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2716" y="4271725"/>
            <a:ext cx="1050202" cy="1032095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622 0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21 -4.48994E-6 L 0.56632 -4.4899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32 -4.8693E-6 L 0.56528 0.309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08 -0.29678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2954 L 0.28715 -0.29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15 -0.2954 L 0.28611 0.014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Point-to-Point Topology</a:t>
            </a:r>
            <a:endParaRPr lang="en" dirty="0"/>
          </a:p>
        </p:txBody>
      </p:sp>
      <p:sp>
        <p:nvSpPr>
          <p:cNvPr id="106" name="Shape 106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5122" name="Picture 2" descr="C:\Users\Aran\Dropbox\Embedded Seminar\Presentation1\figures\point to poi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959" y="1999042"/>
            <a:ext cx="5997575" cy="3382963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1520982" y="2272419"/>
            <a:ext cx="1050202" cy="1032095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01434E-7 L 0.46737 0.274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StreamIt</a:t>
            </a:r>
            <a:endParaRPr lang="en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39281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 smtClean="0"/>
              <a:t>Application Language</a:t>
            </a:r>
            <a:endParaRPr lang="en" sz="2400" dirty="0"/>
          </a:p>
          <a:p>
            <a:pPr marL="457200" indent="-419100"/>
            <a:r>
              <a:rPr lang="en" sz="2000" dirty="0" smtClean="0"/>
              <a:t>StreamIt – High-Level language targeted towards stream-based applications</a:t>
            </a:r>
          </a:p>
          <a:p>
            <a:pPr marL="457200" indent="-419100"/>
            <a:r>
              <a:rPr lang="en" sz="2000" dirty="0" smtClean="0"/>
              <a:t>StreamIt Compiler – Optimized StreamIt compilation for parallel execution across multiple processors</a:t>
            </a:r>
            <a:endParaRPr lang="en" sz="2000" dirty="0"/>
          </a:p>
        </p:txBody>
      </p:sp>
      <p:sp>
        <p:nvSpPr>
          <p:cNvPr id="76" name="Shape 76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1026" name="Picture 2" descr="C:\Users\Aran\Dropbox\Embedded Seminar\Presentation1\streamIt co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5111" y="3266844"/>
            <a:ext cx="6244930" cy="34591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2" y="1566249"/>
            <a:ext cx="7359600" cy="4983544"/>
          </a:xfrm>
          <a:prstGeom prst="rect">
            <a:avLst/>
          </a:prstGeom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Synthesis Flow</a:t>
            </a:r>
          </a:p>
        </p:txBody>
      </p:sp>
      <p:sp>
        <p:nvSpPr>
          <p:cNvPr id="127" name="Shape 127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Results - Pipeline Depth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Optimal: 4-stage pipeline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22% performance increase from 3-stages with 9.6% increase in area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Average design frequency increases 26% from 118 to 149 MHz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Performance and design frequency unchanged from 4 to 5 </a:t>
            </a:r>
            <a:r>
              <a:rPr lang="en" sz="2400" dirty="0" smtClean="0"/>
              <a:t>stages</a:t>
            </a:r>
            <a:endParaRPr lang="en" sz="2400" dirty="0"/>
          </a:p>
          <a:p>
            <a:pPr lvl="0" rtl="0">
              <a:buNone/>
            </a:pPr>
            <a:r>
              <a:rPr lang="en" dirty="0"/>
              <a:t>Reasoning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3-stage critical path between register file and write-back through the branch predictor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4,5-stage critical path through integer multiplier</a:t>
            </a:r>
          </a:p>
        </p:txBody>
      </p:sp>
      <p:sp>
        <p:nvSpPr>
          <p:cNvPr id="134" name="Shape 134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Speedup vs. Pipeline Depth</a:t>
            </a:r>
          </a:p>
        </p:txBody>
      </p:sp>
      <p:sp>
        <p:nvSpPr>
          <p:cNvPr id="140" name="Shape 140"/>
          <p:cNvSpPr/>
          <p:nvPr/>
        </p:nvSpPr>
        <p:spPr>
          <a:xfrm>
            <a:off x="300453" y="1417637"/>
            <a:ext cx="8543092" cy="52481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1" name="Shape 141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 - Interconnection Topology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Optimal - Point-to-point topologies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Outperforms mesh topologies by 1.1x to 2x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Consume 28.6% less cycles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Slightly better design frequency 2%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Key concern - </a:t>
            </a:r>
            <a:r>
              <a:rPr lang="en" sz="2400" dirty="0" smtClean="0"/>
              <a:t>routing</a:t>
            </a:r>
            <a:endParaRPr lang="en" sz="2400" dirty="0"/>
          </a:p>
          <a:p>
            <a:pPr lvl="0" rtl="0">
              <a:buNone/>
            </a:pPr>
            <a:r>
              <a:rPr lang="en" dirty="0"/>
              <a:t>Reasoning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Reduced synchronization overhead from elimination of network hops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Number of links scales linearly with process count</a:t>
            </a:r>
          </a:p>
        </p:txBody>
      </p:sp>
      <p:sp>
        <p:nvSpPr>
          <p:cNvPr id="148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902487"/>
            <a:ext cx="8229600" cy="199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Application-Specific Customization and Scalability of Soft Multiprocessors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3081303"/>
            <a:ext cx="8229600" cy="258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D. Unnikrishnan, J. Zhao, R. Tessier</a:t>
            </a:r>
          </a:p>
          <a:p>
            <a:pPr lvl="0" rtl="0">
              <a:buNone/>
            </a:pPr>
            <a:r>
              <a:rPr lang="en" dirty="0"/>
              <a:t>University of Massachusetts</a:t>
            </a:r>
          </a:p>
          <a:p>
            <a:endParaRPr lang="en" dirty="0" smtClean="0"/>
          </a:p>
          <a:p>
            <a:pPr marL="0" indent="0">
              <a:buNone/>
            </a:pPr>
            <a:r>
              <a:rPr lang="en" sz="2600" dirty="0" smtClean="0"/>
              <a:t>Field-Programmable Custom Computing Machines</a:t>
            </a:r>
          </a:p>
          <a:p>
            <a:pPr marL="0" indent="0">
              <a:buNone/>
            </a:pPr>
            <a:r>
              <a:rPr lang="en" sz="2600" dirty="0" smtClean="0"/>
              <a:t>April 5-7 2009, Napa, CA</a:t>
            </a:r>
            <a:endParaRPr lang="en" sz="2600" dirty="0"/>
          </a:p>
        </p:txBody>
      </p:sp>
      <p:sp>
        <p:nvSpPr>
          <p:cNvPr id="62" name="Shape 62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7602695" y="5751542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 - Buffer Depth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Large applications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Cycle reduction (throughput) increased once a critical size threshold is passed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dirty="0"/>
              <a:t>Small applications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Little benefit from increased buffer size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Due limited inter-process communication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dirty="0"/>
              <a:t>FIFOs superior to communication controllers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Communication Controller </a:t>
            </a:r>
            <a:r>
              <a:rPr lang="en" sz="2400" dirty="0"/>
              <a:t>- 468 LUTs, 128 flip flops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FIFO - 11 LUTs, 72 registers, 128 memory bits</a:t>
            </a:r>
          </a:p>
          <a:p>
            <a:endParaRPr lang="e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Speedup vs. Buffer Size</a:t>
            </a:r>
          </a:p>
        </p:txBody>
      </p:sp>
      <p:sp>
        <p:nvSpPr>
          <p:cNvPr id="161" name="Shape 161"/>
          <p:cNvSpPr/>
          <p:nvPr/>
        </p:nvSpPr>
        <p:spPr>
          <a:xfrm>
            <a:off x="169036" y="1501031"/>
            <a:ext cx="8805927" cy="4643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2" name="Shape 162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 - ISA Subsetting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Yielded 27% average improvement in area</a:t>
            </a:r>
          </a:p>
          <a:p>
            <a:pPr lvl="0"/>
            <a:r>
              <a:rPr lang="en" sz="2400" dirty="0"/>
              <a:t>Mostly from decode logic and control circuitry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dirty="0"/>
              <a:t>Modest 4.2% improvement in maximum design frquency</a:t>
            </a:r>
          </a:p>
          <a:p>
            <a:endParaRPr lang="en" dirty="0"/>
          </a:p>
          <a:p>
            <a:pPr lvl="0" rtl="0">
              <a:buNone/>
            </a:pPr>
            <a:r>
              <a:rPr lang="en" dirty="0"/>
              <a:t>Power consumption decreased by 30%</a:t>
            </a:r>
          </a:p>
          <a:p>
            <a:r>
              <a:rPr lang="en" sz="2400" dirty="0"/>
              <a:t>Consistent for multiprocessors with 6, 9 and 16 processors</a:t>
            </a:r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Results - Scalability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0911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Larger applications optimal 5x speedup</a:t>
            </a:r>
          </a:p>
          <a:p>
            <a:r>
              <a:rPr lang="en-US" sz="2400" dirty="0" smtClean="0"/>
              <a:t>Due to inherent application parallelism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1369"/>
            <a:ext cx="4754944" cy="3391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144" y="2691369"/>
            <a:ext cx="347465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Smaller applications degraded by communication overhead</a:t>
            </a:r>
          </a:p>
          <a:p>
            <a:pPr marL="34290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Average 11% frequency degradation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vs. Number of Processors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7596864" cy="5131090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9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7899274" cy="4850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vs. Number of Processors</a:t>
            </a:r>
            <a:endParaRPr lang="en-US" dirty="0"/>
          </a:p>
        </p:txBody>
      </p:sp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1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Results - Combined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Average 2.1x performance improvement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Primary factors</a:t>
            </a:r>
          </a:p>
          <a:p>
            <a:r>
              <a:rPr lang="en-US" sz="2400" dirty="0" smtClean="0"/>
              <a:t>Pipeline depth: 4 stages optimal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nterconnect topology: point-to-point instead of mesh</a:t>
            </a:r>
          </a:p>
          <a:p>
            <a:r>
              <a:rPr lang="en-US" sz="2400" dirty="0" smtClean="0"/>
              <a:t>Instruction sub setting saves area but contributes little to application speedup</a:t>
            </a:r>
          </a:p>
          <a:p>
            <a:endParaRPr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Speed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9" y="1631286"/>
            <a:ext cx="7246961" cy="4428698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3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more complex processors</a:t>
            </a:r>
          </a:p>
          <a:p>
            <a:r>
              <a:rPr lang="en-US" sz="2400" dirty="0" smtClean="0"/>
              <a:t>Soft processor implementations are fairly rudimentary</a:t>
            </a:r>
          </a:p>
          <a:p>
            <a:r>
              <a:rPr lang="en-US" sz="2400" dirty="0" smtClean="0"/>
              <a:t>Does not support common memory interfaces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Smarter pipeline design</a:t>
            </a:r>
            <a:endParaRPr lang="en-US" dirty="0"/>
          </a:p>
          <a:p>
            <a:r>
              <a:rPr lang="en-US" sz="2400" dirty="0" smtClean="0"/>
              <a:t>Advancing from 4 to 5 stages does not alter the critical path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Research built around specialized tools</a:t>
            </a:r>
          </a:p>
          <a:p>
            <a:r>
              <a:rPr lang="en-US" sz="2400" dirty="0" smtClean="0"/>
              <a:t>Not very portable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4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902487"/>
            <a:ext cx="8229600" cy="199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PATS</a:t>
            </a:r>
            <a:r>
              <a:rPr lang="en" dirty="0" smtClean="0"/>
              <a:t>: </a:t>
            </a:r>
            <a:r>
              <a:rPr lang="en" dirty="0" smtClean="0"/>
              <a:t>A </a:t>
            </a:r>
            <a:r>
              <a:rPr lang="en" dirty="0"/>
              <a:t>Performance Aware Task Scheduler for Runtime Reconfigurable Processors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3081303"/>
            <a:ext cx="8229600" cy="28858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L. Bauer, A. Grudnitsky, M. Shafique, J. Henkel</a:t>
            </a:r>
          </a:p>
          <a:p>
            <a:pPr lvl="0" rtl="0">
              <a:buNone/>
            </a:pPr>
            <a:r>
              <a:rPr lang="en" dirty="0"/>
              <a:t>Karlsruhe Institute of </a:t>
            </a:r>
            <a:r>
              <a:rPr lang="en" dirty="0" smtClean="0"/>
              <a:t>Technology</a:t>
            </a:r>
          </a:p>
          <a:p>
            <a:pPr lvl="0" rtl="0">
              <a:buNone/>
            </a:pPr>
            <a:endParaRPr lang="en" dirty="0" smtClean="0"/>
          </a:p>
          <a:p>
            <a:pPr lvl="0" rtl="0">
              <a:buNone/>
            </a:pPr>
            <a:r>
              <a:rPr lang="en" sz="2600" dirty="0" smtClean="0"/>
              <a:t>Field-Programmable Custom Computing Machines</a:t>
            </a:r>
          </a:p>
          <a:p>
            <a:pPr lvl="0" rtl="0">
              <a:buNone/>
            </a:pPr>
            <a:r>
              <a:rPr lang="en" sz="2600" dirty="0" smtClean="0"/>
              <a:t>April 29-May 1 2012, Toronto, ON</a:t>
            </a:r>
            <a:endParaRPr lang="en" sz="2600" dirty="0"/>
          </a:p>
          <a:p>
            <a:endParaRPr lang="en" sz="2600" dirty="0"/>
          </a:p>
        </p:txBody>
      </p:sp>
      <p:sp>
        <p:nvSpPr>
          <p:cNvPr id="187" name="Shape 187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Soft Processors</a:t>
            </a:r>
            <a:endParaRPr lang="en" dirty="0"/>
          </a:p>
        </p:txBody>
      </p:sp>
      <p:sp>
        <p:nvSpPr>
          <p:cNvPr id="5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Soft Processor – a microprocessor that is implemented entirely on an FPGA or Reconfigurabe Fabric</a:t>
            </a:r>
            <a:endParaRPr sz="2200" dirty="0"/>
          </a:p>
          <a:p>
            <a:r>
              <a:rPr lang="en-US" sz="2200" dirty="0" smtClean="0"/>
              <a:t>More than 16% of FPGA designs incorporate soft processors</a:t>
            </a:r>
          </a:p>
          <a:p>
            <a:r>
              <a:rPr lang="en-US" sz="2200" dirty="0" smtClean="0"/>
              <a:t>Examples include </a:t>
            </a:r>
            <a:r>
              <a:rPr lang="en-US" sz="2200" dirty="0" err="1" smtClean="0"/>
              <a:t>Altera</a:t>
            </a:r>
            <a:r>
              <a:rPr lang="en-US" sz="2200" dirty="0" smtClean="0"/>
              <a:t> </a:t>
            </a:r>
            <a:r>
              <a:rPr lang="en-US" sz="2200" dirty="0" err="1" smtClean="0"/>
              <a:t>Nios</a:t>
            </a:r>
            <a:r>
              <a:rPr lang="en-US" sz="2200" dirty="0" smtClean="0"/>
              <a:t> 2 and Xilinx </a:t>
            </a:r>
            <a:r>
              <a:rPr lang="en-US" sz="2200" dirty="0" err="1" smtClean="0"/>
              <a:t>MicroBlaze</a:t>
            </a:r>
            <a:endParaRPr lang="en-US" sz="2200" dirty="0" smtClean="0"/>
          </a:p>
          <a:p>
            <a:r>
              <a:rPr lang="en-US" sz="2200" dirty="0" smtClean="0"/>
              <a:t>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Fast and flexible way to develop applications. Allows developers to use familiar high-level languages.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err="1" smtClean="0"/>
              <a:t>Reconfigurability</a:t>
            </a:r>
            <a:r>
              <a:rPr lang="en-US" sz="1900" dirty="0" smtClean="0"/>
              <a:t> allows for optimization towards specific applications</a:t>
            </a:r>
          </a:p>
          <a:p>
            <a:r>
              <a:rPr lang="en-US" sz="2200" dirty="0" smtClean="0"/>
              <a:t>Disadvantages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Cannot match performance, power, and area of hard processors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Does not utilize the underlying reconfigurable fabric to its fullest potential</a:t>
            </a:r>
            <a:endParaRPr sz="1900" dirty="0"/>
          </a:p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Operating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Valued based upon response time and predictability rather than throughput</a:t>
            </a:r>
          </a:p>
          <a:p>
            <a:r>
              <a:rPr lang="en-US" sz="2400" dirty="0" smtClean="0"/>
              <a:t>System must adhere to strict deadlines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OS may support either hard or soft deadlines</a:t>
            </a:r>
          </a:p>
          <a:p>
            <a:r>
              <a:rPr lang="en-US" sz="2400" dirty="0" smtClean="0"/>
              <a:t>Our system only supports soft deadlines in which it is acceptable to be fashionably late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Task scheduler responsible for balancing work load while making sure deadlines are met</a:t>
            </a:r>
            <a:endParaRPr lang="en-US" dirty="0"/>
          </a:p>
          <a:p>
            <a:endParaRPr lang="en-US" dirty="0"/>
          </a:p>
        </p:txBody>
      </p:sp>
      <p:sp>
        <p:nvSpPr>
          <p:cNvPr id="4" name="Shape 187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26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Multi-tasking is an important attribute for complex embedded systems</a:t>
            </a:r>
          </a:p>
          <a:p>
            <a:r>
              <a:rPr lang="en-US" sz="2400" dirty="0" smtClean="0"/>
              <a:t>Increases resource utilization</a:t>
            </a:r>
          </a:p>
          <a:p>
            <a:r>
              <a:rPr lang="en-US" sz="2400" dirty="0" smtClean="0"/>
              <a:t>Increases system efficiency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Often achieved by incorporating fine-grained reconfigurable fabrics</a:t>
            </a:r>
          </a:p>
          <a:p>
            <a:r>
              <a:rPr lang="en-US" sz="2400" dirty="0" smtClean="0"/>
              <a:t>Coupled with general-purpose processor</a:t>
            </a:r>
          </a:p>
          <a:p>
            <a:r>
              <a:rPr lang="en-US" sz="2400" dirty="0" smtClean="0"/>
              <a:t>Fabric implements Special Instructions (SI)</a:t>
            </a:r>
          </a:p>
          <a:p>
            <a:r>
              <a:rPr lang="en-US" sz="2400" dirty="0" smtClean="0"/>
              <a:t>May reconfigure different SIs during run-time</a:t>
            </a:r>
            <a:endParaRPr lang="en-US" sz="2400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8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Instructions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Implemented using accelerators</a:t>
            </a:r>
          </a:p>
          <a:p>
            <a:r>
              <a:rPr lang="en-US" sz="2400" dirty="0" smtClean="0"/>
              <a:t>Accelerators – hardware implementation of task using partial reconfiguration (PR)</a:t>
            </a:r>
          </a:p>
          <a:p>
            <a:r>
              <a:rPr lang="en-US" sz="2400" dirty="0" smtClean="0"/>
              <a:t>May use single or multiple accelerators per SI</a:t>
            </a:r>
          </a:p>
          <a:p>
            <a:r>
              <a:rPr lang="en-US" sz="2400" dirty="0" smtClean="0"/>
              <a:t>Leads to different performance levels</a:t>
            </a:r>
          </a:p>
          <a:p>
            <a:r>
              <a:rPr lang="en-US" sz="2400" dirty="0" smtClean="0"/>
              <a:t>Executed in software when no accelerators available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5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PATS </a:t>
            </a:r>
            <a:r>
              <a:rPr lang="en-US" dirty="0"/>
              <a:t>– </a:t>
            </a:r>
            <a:r>
              <a:rPr lang="en-US" dirty="0" smtClean="0"/>
              <a:t>Performance </a:t>
            </a:r>
            <a:r>
              <a:rPr lang="en-US" dirty="0"/>
              <a:t>Aware Task </a:t>
            </a:r>
            <a:r>
              <a:rPr lang="en-US" dirty="0" smtClean="0"/>
              <a:t>Scheduler</a:t>
            </a:r>
          </a:p>
          <a:p>
            <a:r>
              <a:rPr lang="en-US" sz="2400" dirty="0" smtClean="0"/>
              <a:t>Goal is to maximize performance during run-time</a:t>
            </a:r>
          </a:p>
          <a:p>
            <a:r>
              <a:rPr lang="en-US" sz="2400" dirty="0" smtClean="0"/>
              <a:t>Monitors tasks based on number of accelerators</a:t>
            </a:r>
          </a:p>
          <a:p>
            <a:r>
              <a:rPr lang="en-US" sz="2400" dirty="0" smtClean="0"/>
              <a:t>Still considers task deadlines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Aims to maximize the number accelerators given to tasks</a:t>
            </a:r>
          </a:p>
          <a:p>
            <a:r>
              <a:rPr lang="en-US" sz="2400" dirty="0" smtClean="0"/>
              <a:t>Wait until accelerators are available or deadline is imminent</a:t>
            </a:r>
            <a:endParaRPr lang="en-US" sz="2400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05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Execution of SI</a:t>
            </a:r>
          </a:p>
          <a:p>
            <a:r>
              <a:rPr lang="en-US" sz="2400" dirty="0" smtClean="0"/>
              <a:t>Small look up table (LUT) keeps track of which SIs are configured</a:t>
            </a:r>
          </a:p>
          <a:p>
            <a:r>
              <a:rPr lang="en-US" sz="2400" dirty="0" smtClean="0"/>
              <a:t>During decode stage processor checks LUT</a:t>
            </a:r>
          </a:p>
          <a:p>
            <a:pPr lvl="1"/>
            <a:r>
              <a:rPr lang="en-US" sz="2200" dirty="0" smtClean="0"/>
              <a:t>If unavailable – invoke “unimplemented trap” and execute in software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f available – execute SI in hardware and stall pipeline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Accelerators have access to memory hierarchy</a:t>
            </a:r>
          </a:p>
          <a:p>
            <a:r>
              <a:rPr lang="en-US" sz="2400" dirty="0" smtClean="0"/>
              <a:t>Ability to obtain input data and store results</a:t>
            </a:r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5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Reconfigurable Fabric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Prototype utilizes Xilinx Virtex-4</a:t>
            </a:r>
          </a:p>
          <a:p>
            <a:r>
              <a:rPr lang="en-US" sz="2400" dirty="0"/>
              <a:t>Non-negligible reconfiguration time: 0.6-0.7 </a:t>
            </a:r>
            <a:r>
              <a:rPr lang="en-US" sz="2400" dirty="0" err="1"/>
              <a:t>ms</a:t>
            </a:r>
            <a:endParaRPr lang="en-US" sz="2400" dirty="0"/>
          </a:p>
          <a:p>
            <a:r>
              <a:rPr lang="en-US" sz="2400" dirty="0"/>
              <a:t>Single internal configuration access port (ICAP) means multiple reconfigurations must be done </a:t>
            </a:r>
            <a:r>
              <a:rPr lang="en-US" sz="2400" dirty="0" smtClean="0"/>
              <a:t>sequentially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Operating system manages reconfiguration</a:t>
            </a:r>
          </a:p>
          <a:p>
            <a:r>
              <a:rPr lang="en-US" sz="2400" dirty="0" smtClean="0"/>
              <a:t>During PR all other accelerators and processor remain operational</a:t>
            </a:r>
          </a:p>
          <a:p>
            <a:r>
              <a:rPr lang="en-US" sz="2400" dirty="0" smtClean="0"/>
              <a:t>Reconfiguration sequence determined using weighted round robin approach</a:t>
            </a:r>
          </a:p>
          <a:p>
            <a:r>
              <a:rPr lang="en-US" sz="2400" dirty="0" smtClean="0"/>
              <a:t>Supports sporadic tasks and periodic tasks without focusing on inter-task dependencies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9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PATS </a:t>
            </a:r>
            <a:r>
              <a:rPr lang="en-US" dirty="0" smtClean="0"/>
              <a:t>vs. EDF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Earliest Deadline First (EDF)</a:t>
            </a:r>
          </a:p>
          <a:p>
            <a:r>
              <a:rPr lang="en-US" sz="2400" dirty="0" smtClean="0"/>
              <a:t>Optimal scheduler for non-reconfigurable systems</a:t>
            </a:r>
          </a:p>
          <a:p>
            <a:r>
              <a:rPr lang="en-US" sz="2400" dirty="0" smtClean="0"/>
              <a:t>Doesn’t consider performance levels at run-time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 smtClean="0"/>
              <a:t>Scenario</a:t>
            </a:r>
          </a:p>
          <a:p>
            <a:r>
              <a:rPr lang="en-US" sz="2400" dirty="0" smtClean="0"/>
              <a:t>Two periodic tasks T1 and T2 with periods 10ms and 8ms respectively</a:t>
            </a:r>
          </a:p>
          <a:p>
            <a:r>
              <a:rPr lang="en-US" sz="2400" dirty="0" smtClean="0"/>
              <a:t>T1 has two subsequently executing kernels K1 and K2</a:t>
            </a:r>
          </a:p>
          <a:p>
            <a:r>
              <a:rPr lang="en-US" sz="2400" dirty="0" smtClean="0"/>
              <a:t>T1 benefits from accelerators</a:t>
            </a:r>
          </a:p>
          <a:p>
            <a:r>
              <a:rPr lang="en-US" sz="2400" dirty="0" smtClean="0"/>
              <a:t>Both tasks start executing at t = 0ms</a:t>
            </a:r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1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" y="1440107"/>
            <a:ext cx="8559538" cy="3940274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Rectangle 5"/>
          <p:cNvSpPr/>
          <p:nvPr/>
        </p:nvSpPr>
        <p:spPr>
          <a:xfrm>
            <a:off x="280656" y="3268301"/>
            <a:ext cx="8483097" cy="30781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147" y="4579545"/>
            <a:ext cx="7434405" cy="30781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8735" y="2046083"/>
            <a:ext cx="6900251" cy="65939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0860" y="1575303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90666" y="3565556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4135" y="3256229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4337" y="3554994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1" y="3229069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59518" y="3564047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00666" y="3238122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35644" y="3536887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29878" y="3229069"/>
            <a:ext cx="48284" cy="6548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80104" y="4867746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2242" y="4568982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65284" y="4867746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71454" y="4559929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59517" y="4867746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91612" y="4559929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44698" y="4867746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19316" y="4567473"/>
            <a:ext cx="48284" cy="6548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78574" y="2046083"/>
            <a:ext cx="1376127" cy="67901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9149" y="3592717"/>
            <a:ext cx="8493659" cy="30932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8587" y="4913014"/>
            <a:ext cx="7444965" cy="30932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4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" y="1440107"/>
            <a:ext cx="8559538" cy="3940274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Rectangle 5"/>
          <p:cNvSpPr/>
          <p:nvPr/>
        </p:nvSpPr>
        <p:spPr>
          <a:xfrm>
            <a:off x="1890666" y="3565556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4135" y="3256229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154" y="3594735"/>
            <a:ext cx="869133" cy="17150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2080" y="3395050"/>
            <a:ext cx="435773" cy="19012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55470" y="3395050"/>
            <a:ext cx="491489" cy="19206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48866" y="3395050"/>
            <a:ext cx="83820" cy="19206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8936" y="3575081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2925" y="3280994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42964" y="3587116"/>
            <a:ext cx="869133" cy="18103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3270" y="3400765"/>
            <a:ext cx="435773" cy="19012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58565" y="3402670"/>
            <a:ext cx="491489" cy="19206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51961" y="3402670"/>
            <a:ext cx="83820" cy="19206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4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" y="1440107"/>
            <a:ext cx="8559538" cy="3940274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Rectangle 5"/>
          <p:cNvSpPr/>
          <p:nvPr/>
        </p:nvSpPr>
        <p:spPr>
          <a:xfrm>
            <a:off x="1899719" y="4887362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33188" y="4578035"/>
            <a:ext cx="45719" cy="325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860" y="4897120"/>
            <a:ext cx="347980" cy="18288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0900" y="4622800"/>
            <a:ext cx="45719" cy="5461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860" y="4902200"/>
            <a:ext cx="518160" cy="18288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700" y="4620260"/>
            <a:ext cx="45719" cy="5461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1561" y="4710770"/>
            <a:ext cx="170179" cy="19012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23011" y="4710770"/>
            <a:ext cx="341630" cy="19206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2326" y="4710770"/>
            <a:ext cx="173354" cy="19206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69720" y="4892040"/>
            <a:ext cx="347980" cy="18288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9720" y="4897120"/>
            <a:ext cx="518160" cy="18288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4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Example Soft Processor System</a:t>
            </a:r>
            <a:endParaRPr lang="en" dirty="0"/>
          </a:p>
        </p:txBody>
      </p:sp>
      <p:sp>
        <p:nvSpPr>
          <p:cNvPr id="69" name="Shape 69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pic>
        <p:nvPicPr>
          <p:cNvPr id="1026" name="Picture 2" descr="C:\Users\Aran\Dropbox\Embedded Seminar\Presentation1\soft cpu syst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6934200" cy="5016594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057400" y="2895600"/>
            <a:ext cx="1295400" cy="7620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EDF Results:</a:t>
            </a:r>
          </a:p>
          <a:p>
            <a:r>
              <a:rPr lang="en-US" sz="2400" dirty="0" smtClean="0"/>
              <a:t>System tardiness = 26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r>
              <a:rPr lang="en-US" sz="2400" dirty="0" smtClean="0"/>
              <a:t>7 deadline misses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PATS </a:t>
            </a:r>
            <a:r>
              <a:rPr lang="en-US" dirty="0" smtClean="0"/>
              <a:t>Results: </a:t>
            </a:r>
          </a:p>
          <a:p>
            <a:r>
              <a:rPr lang="en-US" sz="2400" dirty="0"/>
              <a:t>System tardiness = </a:t>
            </a:r>
            <a:r>
              <a:rPr lang="en-US" sz="2400" dirty="0" smtClean="0"/>
              <a:t>1.5 </a:t>
            </a:r>
            <a:r>
              <a:rPr lang="en-US" sz="2400" dirty="0" err="1"/>
              <a:t>ms</a:t>
            </a:r>
            <a:endParaRPr lang="en-US" sz="2400" dirty="0"/>
          </a:p>
          <a:p>
            <a:r>
              <a:rPr lang="en-US" sz="2400" dirty="0" smtClean="0"/>
              <a:t>2 </a:t>
            </a:r>
            <a:r>
              <a:rPr lang="en-US" sz="2400" dirty="0"/>
              <a:t>deadline </a:t>
            </a:r>
            <a:r>
              <a:rPr lang="en-US" sz="2400" dirty="0" smtClean="0"/>
              <a:t>misses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Reasoning:</a:t>
            </a:r>
          </a:p>
          <a:p>
            <a:r>
              <a:rPr lang="en-US" sz="2400" dirty="0" smtClean="0"/>
              <a:t>EDF doesn’t use exploit performance gains (accelerators left idle)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75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Makespan</a:t>
            </a:r>
            <a:r>
              <a:rPr lang="en-US" dirty="0" smtClean="0"/>
              <a:t> – time when all tasks have completed all of their jobs</a:t>
            </a:r>
            <a:endParaRPr lang="en-US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dirty="0"/>
              <a:t>Task slack – remaining cycles task is expected to execute until end of its period</a:t>
            </a:r>
          </a:p>
          <a:p>
            <a:r>
              <a:rPr lang="en-US" sz="2400" dirty="0"/>
              <a:t>Negative slack denotes task that cannot meet deadline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Tardiness – amount of time a job takes to finish after it’s deadline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System tardiness – Sum of tardiness for all jobs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6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Efficiency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𝑇𝑎𝑠𝑘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𝑖𝑛𝑣𝑜𝑘𝑒𝑑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𝐾𝑒𝑟𝑛𝑒𝑙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𝑟𝑒𝑞𝑢𝑒𝑠𝑡𝑒𝑑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𝑎𝑐𝑐𝑒𝑙𝑒𝑟𝑎𝑡𝑜𝑟𝑠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𝑎𝑐𝑐𝑒𝑙𝑒𝑟𝑎𝑡𝑜𝑟𝑠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𝑎𝑡𝑡𝑎𝑖𝑛𝑒𝑑</m:t>
                                      </m:r>
                                    </m:den>
                                  </m:f>
                                </m:e>
                              </m:nary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𝑆𝐼𝑠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𝑖𝑛𝑣𝑜𝑘𝑒𝑑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𝐾𝑒𝑟𝑛𝑒𝑙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Highest efficiency possible is 1 </a:t>
                </a:r>
              </a:p>
              <a:p>
                <a:r>
                  <a:rPr lang="en-US" sz="2400" dirty="0" smtClean="0"/>
                  <a:t>Either all requested accelerators are attained</a:t>
                </a:r>
              </a:p>
              <a:p>
                <a:r>
                  <a:rPr lang="en-US" sz="2400" dirty="0" smtClean="0"/>
                  <a:t>Or no accelerators were requested (cannot improve)</a:t>
                </a:r>
              </a:p>
              <a:p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/>
                  <a:t>Lower efficiencies signify lack of resources for optimal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2370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Uses 3 queues:</a:t>
            </a:r>
          </a:p>
          <a:p>
            <a:r>
              <a:rPr lang="en-US" sz="2400" dirty="0" smtClean="0"/>
              <a:t>Not Released Queue (NRQ) – cannot be scheduled, waiting on another job</a:t>
            </a:r>
          </a:p>
          <a:p>
            <a:r>
              <a:rPr lang="en-US" sz="2400" dirty="0" smtClean="0"/>
              <a:t>Low Efficiency Queue (LEQ) – can be scheduled but few accelerators are available</a:t>
            </a:r>
          </a:p>
          <a:p>
            <a:r>
              <a:rPr lang="en-US" sz="2400" dirty="0" smtClean="0"/>
              <a:t>Full Efficiency Queue (FEQ) – can be scheduled with all requested accelerators</a:t>
            </a:r>
          </a:p>
          <a:p>
            <a:r>
              <a:rPr lang="en-US" sz="2400" dirty="0" smtClean="0"/>
              <a:t>Executing jobs are not placed into queue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Preemption – executing task interrupt after given time slice to re-evaluate which task should run next</a:t>
            </a:r>
          </a:p>
          <a:p>
            <a:r>
              <a:rPr lang="en-US" sz="2400" dirty="0" smtClean="0"/>
              <a:t>Not supported for SIs executing in hardware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9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PATS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Input: currently executing task</a:t>
            </a:r>
          </a:p>
          <a:p>
            <a:pPr marL="0" indent="0">
              <a:buNone/>
            </a:pPr>
            <a:r>
              <a:rPr lang="en-US" dirty="0" smtClean="0"/>
              <a:t>Output: next task to be scheduled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Calling the scheduler</a:t>
            </a:r>
          </a:p>
          <a:p>
            <a:r>
              <a:rPr lang="en-US" dirty="0" smtClean="0"/>
              <a:t>Time Slice finished</a:t>
            </a:r>
          </a:p>
          <a:p>
            <a:r>
              <a:rPr lang="en-US" dirty="0" smtClean="0"/>
              <a:t>Task finished its period</a:t>
            </a:r>
          </a:p>
          <a:p>
            <a:r>
              <a:rPr lang="en-US" dirty="0" smtClean="0"/>
              <a:t>Task requests a different set of accelerators</a:t>
            </a:r>
          </a:p>
          <a:p>
            <a:r>
              <a:rPr lang="en-US" dirty="0" smtClean="0"/>
              <a:t>New job released from one task</a:t>
            </a:r>
            <a:endParaRPr lang="en-US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49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PATS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Insert currently executing task into appropriate queue.</a:t>
            </a:r>
          </a:p>
          <a:p>
            <a:r>
              <a:rPr lang="en-US" sz="2600" dirty="0" smtClean="0"/>
              <a:t>Identify candidate tasks</a:t>
            </a:r>
          </a:p>
          <a:p>
            <a:pPr lvl="1" indent="-342900"/>
            <a:r>
              <a:rPr lang="en-US" sz="2600" dirty="0" smtClean="0"/>
              <a:t>	</a:t>
            </a:r>
            <a:r>
              <a:rPr lang="en-US" sz="2200" dirty="0" smtClean="0"/>
              <a:t>If </a:t>
            </a:r>
            <a:r>
              <a:rPr lang="en-US" sz="2200" dirty="0"/>
              <a:t>no FEQ tasks, consider all LEQ</a:t>
            </a:r>
          </a:p>
          <a:p>
            <a:pPr lvl="1" indent="-342900"/>
            <a:r>
              <a:rPr lang="en-US" sz="2200" dirty="0" smtClean="0"/>
              <a:t>	Else </a:t>
            </a:r>
            <a:r>
              <a:rPr lang="en-US" sz="2200" dirty="0"/>
              <a:t>consider all FEQ and LEQ with negative slack</a:t>
            </a:r>
            <a:endParaRPr lang="en-US" sz="2200" dirty="0" smtClean="0"/>
          </a:p>
          <a:p>
            <a:r>
              <a:rPr lang="en-US" sz="2600" dirty="0" smtClean="0"/>
              <a:t>Select one candidate from group</a:t>
            </a:r>
          </a:p>
          <a:p>
            <a:pPr lvl="1"/>
            <a:r>
              <a:rPr lang="en-US" sz="2200" dirty="0" smtClean="0"/>
              <a:t>Calculate efficiency for each task</a:t>
            </a:r>
          </a:p>
          <a:p>
            <a:pPr lvl="1"/>
            <a:r>
              <a:rPr lang="en-US" sz="2200" dirty="0" smtClean="0"/>
              <a:t>Adjust scores based on the relative slack</a:t>
            </a:r>
          </a:p>
          <a:p>
            <a:pPr lvl="1"/>
            <a:r>
              <a:rPr lang="en-US" sz="2200" dirty="0" smtClean="0"/>
              <a:t>Choose the task with the best score </a:t>
            </a:r>
          </a:p>
          <a:p>
            <a:r>
              <a:rPr lang="en-US" sz="2600" dirty="0" smtClean="0"/>
              <a:t>Remove selected task from queue</a:t>
            </a:r>
          </a:p>
          <a:p>
            <a:pPr marL="857250" lvl="1" indent="-457200">
              <a:buFont typeface="+mj-lt"/>
              <a:buAutoNum type="arabicPeriod"/>
            </a:pPr>
            <a:endParaRPr lang="en-US" sz="1800" dirty="0" smtClean="0"/>
          </a:p>
          <a:p>
            <a:pPr marL="400050" lvl="1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1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Test on cycle-accurate </a:t>
            </a:r>
            <a:r>
              <a:rPr lang="en-US" dirty="0" err="1" smtClean="0"/>
              <a:t>SystemC</a:t>
            </a:r>
            <a:r>
              <a:rPr lang="en-US" dirty="0" smtClean="0"/>
              <a:t> simulator</a:t>
            </a:r>
          </a:p>
          <a:p>
            <a:r>
              <a:rPr lang="en-US" sz="2400" dirty="0" smtClean="0"/>
              <a:t>Important parameters measured from Virtex-4 LX 160 (e.g. reconfiguration time, context switching time, etc.)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 smtClean="0"/>
              <a:t>Compared against 3 other schedulers</a:t>
            </a:r>
          </a:p>
          <a:p>
            <a:r>
              <a:rPr lang="en-US" sz="2400" dirty="0" smtClean="0"/>
              <a:t>Earliest Deadline First (EDF) – focus on completion time</a:t>
            </a:r>
          </a:p>
          <a:p>
            <a:r>
              <a:rPr lang="en-US" sz="2400" dirty="0" smtClean="0"/>
              <a:t>Rate Monotonic Scheduling (RMS) – focus on priorities</a:t>
            </a:r>
          </a:p>
          <a:p>
            <a:r>
              <a:rPr lang="en-US" sz="2400" dirty="0" smtClean="0"/>
              <a:t>Round Robin (RR) – focus on fairness</a:t>
            </a:r>
            <a:endParaRPr lang="en-US" sz="2400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4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1988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 different multitasking scenarios</a:t>
            </a:r>
          </a:p>
          <a:p>
            <a:r>
              <a:rPr lang="en-US" dirty="0" smtClean="0"/>
              <a:t>Between 2-6 SI-accelerated periodic tasks</a:t>
            </a:r>
          </a:p>
          <a:p>
            <a:r>
              <a:rPr lang="en-US" dirty="0" smtClean="0"/>
              <a:t>Each task has an individual deadline</a:t>
            </a:r>
          </a:p>
          <a:p>
            <a:pPr lvl="1"/>
            <a:r>
              <a:rPr lang="en-US" dirty="0" smtClean="0"/>
              <a:t>Relaxed, normal or tight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62" y="3799002"/>
            <a:ext cx="6146276" cy="2926590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1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Average Tardiness</a:t>
            </a:r>
            <a:endParaRPr lang="en-US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8" y="1414211"/>
            <a:ext cx="6957689" cy="436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058" y="5816706"/>
            <a:ext cx="723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tardiness averaged over all 360 simulations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0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Tardiness by Deadline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7070103" cy="4295685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1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an\Dropbox\Embedded Seminar\Presentation1\soft cpu co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399"/>
            <a:ext cx="6629400" cy="5491563"/>
          </a:xfrm>
          <a:prstGeom prst="rect">
            <a:avLst/>
          </a:prstGeom>
          <a:noFill/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Example Soft Processor Core</a:t>
            </a:r>
            <a:endParaRPr lang="en" dirty="0"/>
          </a:p>
        </p:txBody>
      </p:sp>
      <p:sp>
        <p:nvSpPr>
          <p:cNvPr id="69" name="Shape 69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</p:sp>
      <p:cxnSp>
        <p:nvCxnSpPr>
          <p:cNvPr id="7" name="Straight Connector 6"/>
          <p:cNvCxnSpPr/>
          <p:nvPr/>
        </p:nvCxnSpPr>
        <p:spPr>
          <a:xfrm>
            <a:off x="4267200" y="1676400"/>
            <a:ext cx="8382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67200" y="1676400"/>
            <a:ext cx="8382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3429000"/>
            <a:ext cx="8382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67200" y="3429000"/>
            <a:ext cx="8382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4953000"/>
            <a:ext cx="8382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67200" y="4953000"/>
            <a:ext cx="8382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00400" y="2590800"/>
            <a:ext cx="914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2590800"/>
            <a:ext cx="914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3429000"/>
            <a:ext cx="9144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200400" y="3429000"/>
            <a:ext cx="9144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286000" y="2667000"/>
            <a:ext cx="83820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86000" y="2667000"/>
            <a:ext cx="83820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Tardiness based on 	Reconfiguration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6962866" cy="4569174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</a:t>
            </a:r>
            <a:r>
              <a:rPr lang="en-US" dirty="0" err="1" smtClean="0"/>
              <a:t>Makespan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069344" cy="4237161"/>
          </a:xfrm>
          <a:prstGeom prst="rect">
            <a:avLst/>
          </a:prstGeom>
        </p:spPr>
      </p:pic>
      <p:sp>
        <p:nvSpPr>
          <p:cNvPr id="5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onsistently achieves better system tardiness</a:t>
            </a:r>
          </a:p>
          <a:p>
            <a:r>
              <a:rPr lang="en-US" sz="2400" dirty="0" smtClean="0"/>
              <a:t>1.29x better than EDF</a:t>
            </a:r>
          </a:p>
          <a:p>
            <a:r>
              <a:rPr lang="en-US" sz="2400" dirty="0" smtClean="0"/>
              <a:t>1.92x better than RMS</a:t>
            </a:r>
          </a:p>
          <a:p>
            <a:r>
              <a:rPr lang="en-US" sz="2400" dirty="0" smtClean="0"/>
              <a:t>1.14x better than RR</a:t>
            </a:r>
          </a:p>
          <a:p>
            <a:r>
              <a:rPr lang="en-US" sz="2400" dirty="0" smtClean="0"/>
              <a:t>1.45x better overall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May reduce </a:t>
            </a:r>
            <a:r>
              <a:rPr lang="en-US" sz="2400" dirty="0" err="1" smtClean="0"/>
              <a:t>makespan</a:t>
            </a:r>
            <a:r>
              <a:rPr lang="en-US" sz="2400" dirty="0" smtClean="0"/>
              <a:t> by up to 1.58x</a:t>
            </a:r>
          </a:p>
          <a:p>
            <a:r>
              <a:rPr lang="en-US" sz="2400" dirty="0" smtClean="0"/>
              <a:t>Better for challenging multi-tasking scenarios with tight deadlines</a:t>
            </a:r>
          </a:p>
          <a:p>
            <a:r>
              <a:rPr lang="en-US" sz="2400" dirty="0" smtClean="0"/>
              <a:t>Especially good for smaller reconfiguration fabrics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Cost function for determining task scores could be made to adapt at run-time instead of using a constant weight for </a:t>
            </a:r>
            <a:r>
              <a:rPr lang="el-GR" dirty="0" smtClean="0"/>
              <a:t>α</a:t>
            </a:r>
            <a:endParaRPr lang="en-US" dirty="0" smtClean="0"/>
          </a:p>
          <a:p>
            <a:r>
              <a:rPr lang="en-US" sz="2400" dirty="0" smtClean="0"/>
              <a:t>Allows for tradeoffs between increased performance and meeting deadlines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Interested to see results using other reconfigurable fabrics</a:t>
            </a:r>
          </a:p>
          <a:p>
            <a:r>
              <a:rPr lang="en-US" sz="2400" dirty="0" smtClean="0"/>
              <a:t>How much does hardware characteristics affect the reliability of PATS</a:t>
            </a:r>
            <a:endParaRPr lang="en-US" sz="2400" dirty="0" smtClean="0"/>
          </a:p>
          <a:p>
            <a:r>
              <a:rPr lang="en-US" sz="2400" dirty="0" err="1" smtClean="0"/>
              <a:t>Stratix</a:t>
            </a:r>
            <a:r>
              <a:rPr lang="en-US" sz="2400" dirty="0" smtClean="0"/>
              <a:t> V</a:t>
            </a:r>
            <a:endParaRPr lang="en-US" sz="2400" dirty="0"/>
          </a:p>
        </p:txBody>
      </p:sp>
      <p:sp>
        <p:nvSpPr>
          <p:cNvPr id="4" name="Shape 148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8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954935" y="1112362"/>
            <a:ext cx="7248272" cy="53482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98" y="1112362"/>
            <a:ext cx="3643460" cy="857838"/>
          </a:xfrm>
        </p:spPr>
        <p:txBody>
          <a:bodyPr/>
          <a:lstStyle/>
          <a:p>
            <a:r>
              <a:rPr lang="en-US" sz="4600" dirty="0" smtClean="0"/>
              <a:t>Questions?</a:t>
            </a:r>
            <a:endParaRPr lang="en-US" sz="4600" dirty="0"/>
          </a:p>
        </p:txBody>
      </p:sp>
      <p:sp>
        <p:nvSpPr>
          <p:cNvPr id="5" name="TextBox 4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1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Purpose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 smtClean="0"/>
              <a:t>Create an environment that automatically generates a customized soft multiprocessor, given a set of architectural specifications</a:t>
            </a:r>
          </a:p>
          <a:p>
            <a:pPr lvl="1"/>
            <a:r>
              <a:rPr lang="en-US" sz="1800" dirty="0" smtClean="0"/>
              <a:t>P</a:t>
            </a:r>
            <a:r>
              <a:rPr lang="en" sz="1800" dirty="0" smtClean="0"/>
              <a:t>ipeline depth</a:t>
            </a:r>
          </a:p>
          <a:p>
            <a:pPr lvl="1"/>
            <a:r>
              <a:rPr lang="en-US" sz="1800" dirty="0" smtClean="0"/>
              <a:t>U</a:t>
            </a:r>
            <a:r>
              <a:rPr lang="en" sz="1800" dirty="0" smtClean="0"/>
              <a:t>nused instruction removal</a:t>
            </a:r>
          </a:p>
          <a:p>
            <a:pPr lvl="1"/>
            <a:r>
              <a:rPr lang="en-US" sz="1800" dirty="0" smtClean="0"/>
              <a:t>I</a:t>
            </a:r>
            <a:r>
              <a:rPr lang="en" sz="1800" dirty="0" smtClean="0"/>
              <a:t>nterconnection network topology</a:t>
            </a:r>
          </a:p>
          <a:p>
            <a:pPr lvl="1"/>
            <a:r>
              <a:rPr lang="en-US" sz="1800" dirty="0" smtClean="0"/>
              <a:t>I</a:t>
            </a:r>
            <a:r>
              <a:rPr lang="en" sz="1800" dirty="0" smtClean="0"/>
              <a:t>nter-processor communication buffer sizing</a:t>
            </a:r>
          </a:p>
          <a:p>
            <a:pPr lvl="1">
              <a:buNone/>
            </a:pPr>
            <a:endParaRPr lang="en" sz="2400" dirty="0" smtClean="0"/>
          </a:p>
          <a:p>
            <a:r>
              <a:rPr lang="en" sz="2400" dirty="0" smtClean="0"/>
              <a:t>Investigate the effects of architectural optimizations on performance, area, and energy consumption across 8 stream-based computing benchmarks</a:t>
            </a:r>
          </a:p>
        </p:txBody>
      </p:sp>
      <p:sp>
        <p:nvSpPr>
          <p:cNvPr id="69" name="Shape 69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Soft Processor Architecture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32-bit RISC architecture </a:t>
            </a:r>
            <a:r>
              <a:rPr lang="en" sz="2400" dirty="0" smtClean="0"/>
              <a:t>which implements a subset </a:t>
            </a:r>
            <a:r>
              <a:rPr lang="en" sz="2400" dirty="0"/>
              <a:t>of MIPS instruction set architecture (ISA)</a:t>
            </a:r>
          </a:p>
          <a:p>
            <a:endParaRPr lang="en" dirty="0" smtClean="0"/>
          </a:p>
          <a:p>
            <a:pPr>
              <a:buNone/>
            </a:pPr>
            <a:r>
              <a:rPr lang="en" sz="2400" dirty="0" smtClean="0"/>
              <a:t>Does not support:</a:t>
            </a:r>
          </a:p>
          <a:p>
            <a:r>
              <a:rPr lang="en-US" sz="2400" dirty="0" smtClean="0"/>
              <a:t>C</a:t>
            </a:r>
            <a:r>
              <a:rPr lang="en" sz="2400" dirty="0" smtClean="0"/>
              <a:t>aches</a:t>
            </a:r>
          </a:p>
          <a:p>
            <a:r>
              <a:rPr lang="en-US" sz="2400" dirty="0" smtClean="0"/>
              <a:t>O</a:t>
            </a:r>
            <a:r>
              <a:rPr lang="en" sz="2400" dirty="0" smtClean="0"/>
              <a:t>ff-chip memory</a:t>
            </a:r>
          </a:p>
          <a:p>
            <a:r>
              <a:rPr lang="en" sz="2400" dirty="0" smtClean="0"/>
              <a:t>Branch prediction</a:t>
            </a:r>
          </a:p>
          <a:p>
            <a:r>
              <a:rPr lang="en" sz="2400" dirty="0" smtClean="0"/>
              <a:t>Exceptions</a:t>
            </a:r>
          </a:p>
          <a:p>
            <a:r>
              <a:rPr lang="en" sz="2400" dirty="0" smtClean="0"/>
              <a:t>Floating Point</a:t>
            </a:r>
          </a:p>
          <a:p>
            <a:endParaRPr lang="en" dirty="0"/>
          </a:p>
        </p:txBody>
      </p:sp>
      <p:sp>
        <p:nvSpPr>
          <p:cNvPr id="83" name="Shape 83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SPREE</a:t>
            </a:r>
            <a:endParaRPr lang="en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 smtClean="0"/>
              <a:t>Soft Processor Rapid Exploration Environment (SPREE)</a:t>
            </a:r>
          </a:p>
          <a:p>
            <a:pPr lvl="0" rtl="0">
              <a:buNone/>
            </a:pPr>
            <a:endParaRPr lang="en" sz="2400" dirty="0" smtClean="0"/>
          </a:p>
          <a:p>
            <a:r>
              <a:rPr lang="en" sz="2400" dirty="0" smtClean="0"/>
              <a:t>Used to generate individual soft processors within the system</a:t>
            </a:r>
          </a:p>
          <a:p>
            <a:r>
              <a:rPr lang="en" sz="2400" dirty="0" smtClean="0"/>
              <a:t>Generates synthesizable RTL from high-level architectural descriptions</a:t>
            </a:r>
          </a:p>
          <a:p>
            <a:pPr lvl="1"/>
            <a:r>
              <a:rPr lang="en" dirty="0" smtClean="0"/>
              <a:t>Configurable Pipeline Depth</a:t>
            </a:r>
          </a:p>
          <a:p>
            <a:pPr lvl="1"/>
            <a:r>
              <a:rPr lang="en" dirty="0" smtClean="0"/>
              <a:t>Appropriate datapath/control for given ISA subset</a:t>
            </a:r>
          </a:p>
          <a:p>
            <a:r>
              <a:rPr lang="en" sz="2400" dirty="0" smtClean="0"/>
              <a:t>Includes communication FIFOs and interface logic</a:t>
            </a:r>
          </a:p>
          <a:p>
            <a:r>
              <a:rPr lang="en" sz="2400" dirty="0" smtClean="0"/>
              <a:t>Provides modified MIPS gcc compiler for generating binaries targeted for the customized processor</a:t>
            </a:r>
          </a:p>
          <a:p>
            <a:pPr marL="457200" lvl="0" indent="-419100" rtl="0">
              <a:buClr>
                <a:schemeClr val="dk1"/>
              </a:buClr>
              <a:buSzPct val="166666"/>
              <a:buNone/>
            </a:pPr>
            <a:endParaRPr lang="en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Pipeline Depth Variation</a:t>
            </a:r>
          </a:p>
        </p:txBody>
      </p:sp>
      <p:sp>
        <p:nvSpPr>
          <p:cNvPr id="97" name="Shape 97"/>
          <p:cNvSpPr/>
          <p:nvPr/>
        </p:nvSpPr>
        <p:spPr>
          <a:xfrm>
            <a:off x="7602695" y="5737894"/>
            <a:ext cx="1483804" cy="108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2050" name="Picture 2" descr="C:\Users\Aran\Dropbox\Embedded Seminar\Presentation1\Pipeline St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445" y="1552594"/>
            <a:ext cx="6129227" cy="51200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38669" y="1620570"/>
            <a:ext cx="2326741" cy="76049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423" y="2705478"/>
            <a:ext cx="2851840" cy="79821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58012" y="2706987"/>
            <a:ext cx="3212471" cy="77859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485" y="651404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9/54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1627</Words>
  <Application>Microsoft Office PowerPoint</Application>
  <PresentationFormat>On-screen Show (4:3)</PresentationFormat>
  <Paragraphs>351</Paragraphs>
  <Slides>54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Cambria Math</vt:lpstr>
      <vt:lpstr>Courier New</vt:lpstr>
      <vt:lpstr>Wingdings</vt:lpstr>
      <vt:lpstr/>
      <vt:lpstr>Reconfigurable Computing</vt:lpstr>
      <vt:lpstr>Application-Specific Customization and Scalability of Soft Multiprocessors</vt:lpstr>
      <vt:lpstr>Soft Processors</vt:lpstr>
      <vt:lpstr>Example Soft Processor System</vt:lpstr>
      <vt:lpstr>Example Soft Processor Core</vt:lpstr>
      <vt:lpstr>Purpose</vt:lpstr>
      <vt:lpstr>Soft Processor Architecture</vt:lpstr>
      <vt:lpstr>SPREE</vt:lpstr>
      <vt:lpstr>Pipeline Depth Variation</vt:lpstr>
      <vt:lpstr>Instruction Subsetting</vt:lpstr>
      <vt:lpstr>Interprocessor Communication</vt:lpstr>
      <vt:lpstr>Mesh vs. Point-to-Point Topologies</vt:lpstr>
      <vt:lpstr>Mesh Topology</vt:lpstr>
      <vt:lpstr>Point-to-Point Topology</vt:lpstr>
      <vt:lpstr>StreamIt</vt:lpstr>
      <vt:lpstr>Synthesis Flow</vt:lpstr>
      <vt:lpstr>Results - Pipeline Depth</vt:lpstr>
      <vt:lpstr>Speedup vs. Pipeline Depth</vt:lpstr>
      <vt:lpstr>Results - Interconnection Topology</vt:lpstr>
      <vt:lpstr>Results - Buffer Depth</vt:lpstr>
      <vt:lpstr>Speedup vs. Buffer Size</vt:lpstr>
      <vt:lpstr>Results - ISA Subsetting</vt:lpstr>
      <vt:lpstr>Results - Scalability</vt:lpstr>
      <vt:lpstr>Speedup vs. Number of Processors</vt:lpstr>
      <vt:lpstr>Power vs. Number of Processors</vt:lpstr>
      <vt:lpstr>Results - Combined</vt:lpstr>
      <vt:lpstr>Combined Speed Up</vt:lpstr>
      <vt:lpstr>Future Improvements</vt:lpstr>
      <vt:lpstr>PATS: A Performance Aware Task Scheduler for Runtime Reconfigurable Processors</vt:lpstr>
      <vt:lpstr>Real Time Operating Systems</vt:lpstr>
      <vt:lpstr>Introduction</vt:lpstr>
      <vt:lpstr>Special Instructions</vt:lpstr>
      <vt:lpstr>Implementation</vt:lpstr>
      <vt:lpstr>System Overview</vt:lpstr>
      <vt:lpstr>Managing Reconfigurable Fabric </vt:lpstr>
      <vt:lpstr>PATS vs. EDF</vt:lpstr>
      <vt:lpstr>Example</vt:lpstr>
      <vt:lpstr>Example</vt:lpstr>
      <vt:lpstr>Example</vt:lpstr>
      <vt:lpstr>Recap</vt:lpstr>
      <vt:lpstr>Scheduling Metrics</vt:lpstr>
      <vt:lpstr>Task Efficiency Metric</vt:lpstr>
      <vt:lpstr>Managing Tasks</vt:lpstr>
      <vt:lpstr>Using PATS</vt:lpstr>
      <vt:lpstr>PATS Algorithm</vt:lpstr>
      <vt:lpstr>Experimental Setup</vt:lpstr>
      <vt:lpstr>Experimental Tasks</vt:lpstr>
      <vt:lpstr>Results – Average Tardiness</vt:lpstr>
      <vt:lpstr>Results – Tardiness by Deadline</vt:lpstr>
      <vt:lpstr>Results – Tardiness based on  Reconfiguration Size</vt:lpstr>
      <vt:lpstr>Results - Makespan</vt:lpstr>
      <vt:lpstr>Conclusion</vt:lpstr>
      <vt:lpstr>Future Improvements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Reconfigurable Computing</dc:title>
  <dc:creator>Zack</dc:creator>
  <cp:lastModifiedBy>Zack</cp:lastModifiedBy>
  <cp:revision>86</cp:revision>
  <dcterms:modified xsi:type="dcterms:W3CDTF">2013-02-20T23:52:05Z</dcterms:modified>
</cp:coreProperties>
</file>