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1" d="100"/>
          <a:sy n="101" d="100"/>
        </p:scale>
        <p:origin x="-1320"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459ECD-8C58-B545-BD2E-18AC60F278CC}" type="datetimeFigureOut">
              <a:rPr lang="en-US" smtClean="0"/>
              <a:t>1/30/13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08FDF5-8DA2-DF4B-93D7-96F2C27038BC}" type="slidenum">
              <a:rPr lang="en-US" smtClean="0"/>
              <a:t>‹#›</a:t>
            </a:fld>
            <a:endParaRPr lang="en-US"/>
          </a:p>
        </p:txBody>
      </p:sp>
    </p:spTree>
    <p:extLst>
      <p:ext uri="{BB962C8B-B14F-4D97-AF65-F5344CB8AC3E}">
        <p14:creationId xmlns:p14="http://schemas.microsoft.com/office/powerpoint/2010/main" val="35596984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50"/>
              </a:spcBef>
              <a:buClrTx/>
              <a:buFontTx/>
              <a:buNone/>
            </a:pPr>
            <a:r>
              <a:rPr lang="en-US" dirty="0" smtClean="0">
                <a:cs typeface="ＭＳ Ｐゴシック" charset="0"/>
              </a:rPr>
              <a:t>Soft deadlines are the ones where a miss of deadline is accepted some of the times. The threshold is lower and comes with a minimum quality of service guarantee.</a:t>
            </a:r>
          </a:p>
          <a:p>
            <a:pPr>
              <a:spcBef>
                <a:spcPts val="450"/>
              </a:spcBef>
              <a:buClrTx/>
              <a:buFontTx/>
              <a:buNone/>
            </a:pPr>
            <a:endParaRPr lang="en-US" dirty="0" smtClean="0">
              <a:cs typeface="ＭＳ Ｐゴシック" charset="0"/>
            </a:endParaRPr>
          </a:p>
          <a:p>
            <a:pPr>
              <a:spcBef>
                <a:spcPts val="450"/>
              </a:spcBef>
              <a:buClrTx/>
              <a:buFontTx/>
              <a:buNone/>
            </a:pPr>
            <a:r>
              <a:rPr lang="en-US" dirty="0" smtClean="0">
                <a:cs typeface="ＭＳ Ｐゴシック" charset="0"/>
              </a:rPr>
              <a:t>Preemptive tasks are the ones that can be dropped in between. Non –Preemptive tasks are the highest priority tasks. Non preemptive tasks are very rare in life but can be found easily in systems that have a concept of priority (Non </a:t>
            </a:r>
            <a:r>
              <a:rPr lang="en-US" dirty="0" err="1" smtClean="0">
                <a:cs typeface="ＭＳ Ｐゴシック" charset="0"/>
              </a:rPr>
              <a:t>Premptive</a:t>
            </a:r>
            <a:r>
              <a:rPr lang="en-US" dirty="0" smtClean="0">
                <a:cs typeface="ＭＳ Ｐゴシック" charset="0"/>
              </a:rPr>
              <a:t> tasks are the highest priority task in a system).</a:t>
            </a:r>
          </a:p>
          <a:p>
            <a:pPr>
              <a:spcBef>
                <a:spcPts val="450"/>
              </a:spcBef>
              <a:buClrTx/>
              <a:buFontTx/>
              <a:buNone/>
            </a:pPr>
            <a:endParaRPr lang="en-US" dirty="0" smtClean="0">
              <a:cs typeface="ＭＳ Ｐゴシック" charset="0"/>
            </a:endParaRPr>
          </a:p>
          <a:p>
            <a:pPr>
              <a:spcBef>
                <a:spcPts val="450"/>
              </a:spcBef>
              <a:buClrTx/>
              <a:buFontTx/>
              <a:buNone/>
            </a:pPr>
            <a:r>
              <a:rPr lang="en-US" dirty="0" smtClean="0">
                <a:cs typeface="ＭＳ Ｐゴシック" charset="0"/>
              </a:rPr>
              <a:t>Static – is preprogrammed scheduling of the tasks. Dynamic one is controlled by OS at run time</a:t>
            </a:r>
          </a:p>
          <a:p>
            <a:pPr>
              <a:spcBef>
                <a:spcPts val="450"/>
              </a:spcBef>
              <a:buClrTx/>
              <a:buFontTx/>
              <a:buNone/>
            </a:pPr>
            <a:r>
              <a:rPr lang="en-US" dirty="0" smtClean="0">
                <a:cs typeface="ＭＳ Ｐゴシック" charset="0"/>
              </a:rPr>
              <a:t>Dynamic scheduling consumes time which takes time out of Real time deadlines. In terms of complexities (instantaneous) dynamic is less because it is looking at less number of tasks at any point of time</a:t>
            </a:r>
          </a:p>
          <a:p>
            <a:pPr>
              <a:spcBef>
                <a:spcPts val="450"/>
              </a:spcBef>
              <a:buClrTx/>
              <a:buFontTx/>
              <a:buNone/>
            </a:pPr>
            <a:endParaRPr lang="en-US" dirty="0" smtClean="0">
              <a:cs typeface="ＭＳ Ｐゴシック" charset="0"/>
            </a:endParaRPr>
          </a:p>
          <a:p>
            <a:pPr>
              <a:spcBef>
                <a:spcPts val="450"/>
              </a:spcBef>
              <a:buClrTx/>
              <a:buFontTx/>
              <a:buNone/>
            </a:pPr>
            <a:endParaRPr lang="en-US" dirty="0" smtClean="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94EE47D8-753C-584E-887D-141E56D3C224}"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1581464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BFBE6-AE0B-4488-9597-74C243F50341}" type="slidenum">
              <a:rPr lang="en-US" smtClean="0">
                <a:solidFill>
                  <a:prstClr val="black"/>
                </a:solidFill>
                <a:latin typeface="Calibri"/>
              </a:rPr>
              <a:pPr/>
              <a:t>33</a:t>
            </a:fld>
            <a:endParaRPr lang="en-US" dirty="0">
              <a:solidFill>
                <a:prstClr val="black"/>
              </a:solidFill>
              <a:latin typeface="Calibri"/>
            </a:endParaRPr>
          </a:p>
        </p:txBody>
      </p:sp>
    </p:spTree>
    <p:extLst>
      <p:ext uri="{BB962C8B-B14F-4D97-AF65-F5344CB8AC3E}">
        <p14:creationId xmlns:p14="http://schemas.microsoft.com/office/powerpoint/2010/main" val="2731340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BFBE6-AE0B-4488-9597-74C243F50341}" type="slidenum">
              <a:rPr lang="en-US" smtClean="0">
                <a:solidFill>
                  <a:prstClr val="black"/>
                </a:solidFill>
                <a:latin typeface="Calibri"/>
              </a:rPr>
              <a:pPr/>
              <a:t>34</a:t>
            </a:fld>
            <a:endParaRPr lang="en-US" dirty="0">
              <a:solidFill>
                <a:prstClr val="black"/>
              </a:solidFill>
              <a:latin typeface="Calibri"/>
            </a:endParaRPr>
          </a:p>
        </p:txBody>
      </p:sp>
    </p:spTree>
    <p:extLst>
      <p:ext uri="{BB962C8B-B14F-4D97-AF65-F5344CB8AC3E}">
        <p14:creationId xmlns:p14="http://schemas.microsoft.com/office/powerpoint/2010/main" val="2731340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BFBE6-AE0B-4488-9597-74C243F50341}" type="slidenum">
              <a:rPr lang="en-US" smtClean="0">
                <a:solidFill>
                  <a:prstClr val="black"/>
                </a:solidFill>
                <a:latin typeface="Calibri"/>
              </a:rPr>
              <a:pPr/>
              <a:t>35</a:t>
            </a:fld>
            <a:endParaRPr lang="en-US" dirty="0">
              <a:solidFill>
                <a:prstClr val="black"/>
              </a:solidFill>
              <a:latin typeface="Calibri"/>
            </a:endParaRPr>
          </a:p>
        </p:txBody>
      </p:sp>
    </p:spTree>
    <p:extLst>
      <p:ext uri="{BB962C8B-B14F-4D97-AF65-F5344CB8AC3E}">
        <p14:creationId xmlns:p14="http://schemas.microsoft.com/office/powerpoint/2010/main" val="2731340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BFBE6-AE0B-4488-9597-74C243F50341}" type="slidenum">
              <a:rPr lang="en-US" smtClean="0">
                <a:solidFill>
                  <a:prstClr val="black"/>
                </a:solidFill>
                <a:latin typeface="Calibri"/>
              </a:rPr>
              <a:pPr/>
              <a:t>36</a:t>
            </a:fld>
            <a:endParaRPr lang="en-US" dirty="0">
              <a:solidFill>
                <a:prstClr val="black"/>
              </a:solidFill>
              <a:latin typeface="Calibri"/>
            </a:endParaRPr>
          </a:p>
        </p:txBody>
      </p:sp>
    </p:spTree>
    <p:extLst>
      <p:ext uri="{BB962C8B-B14F-4D97-AF65-F5344CB8AC3E}">
        <p14:creationId xmlns:p14="http://schemas.microsoft.com/office/powerpoint/2010/main" val="2731340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BFBE6-AE0B-4488-9597-74C243F50341}" type="slidenum">
              <a:rPr lang="en-US" smtClean="0">
                <a:solidFill>
                  <a:prstClr val="black"/>
                </a:solidFill>
                <a:latin typeface="Calibri"/>
              </a:rPr>
              <a:pPr/>
              <a:t>37</a:t>
            </a:fld>
            <a:endParaRPr lang="en-US" dirty="0">
              <a:solidFill>
                <a:prstClr val="black"/>
              </a:solidFill>
              <a:latin typeface="Calibri"/>
            </a:endParaRPr>
          </a:p>
        </p:txBody>
      </p:sp>
    </p:spTree>
    <p:extLst>
      <p:ext uri="{BB962C8B-B14F-4D97-AF65-F5344CB8AC3E}">
        <p14:creationId xmlns:p14="http://schemas.microsoft.com/office/powerpoint/2010/main" val="2731340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BFBE6-AE0B-4488-9597-74C243F50341}" type="slidenum">
              <a:rPr lang="en-US" smtClean="0">
                <a:solidFill>
                  <a:prstClr val="black"/>
                </a:solidFill>
                <a:latin typeface="Calibri"/>
              </a:rPr>
              <a:pPr/>
              <a:t>38</a:t>
            </a:fld>
            <a:endParaRPr lang="en-US" dirty="0">
              <a:solidFill>
                <a:prstClr val="black"/>
              </a:solidFill>
              <a:latin typeface="Calibri"/>
            </a:endParaRPr>
          </a:p>
        </p:txBody>
      </p:sp>
    </p:spTree>
    <p:extLst>
      <p:ext uri="{BB962C8B-B14F-4D97-AF65-F5344CB8AC3E}">
        <p14:creationId xmlns:p14="http://schemas.microsoft.com/office/powerpoint/2010/main" val="2731340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BFBE6-AE0B-4488-9597-74C243F50341}" type="slidenum">
              <a:rPr lang="en-US" smtClean="0">
                <a:solidFill>
                  <a:prstClr val="black"/>
                </a:solidFill>
                <a:latin typeface="Calibri"/>
              </a:rPr>
              <a:pPr/>
              <a:t>39</a:t>
            </a:fld>
            <a:endParaRPr lang="en-US" dirty="0">
              <a:solidFill>
                <a:prstClr val="black"/>
              </a:solidFill>
              <a:latin typeface="Calibri"/>
            </a:endParaRPr>
          </a:p>
        </p:txBody>
      </p:sp>
    </p:spTree>
    <p:extLst>
      <p:ext uri="{BB962C8B-B14F-4D97-AF65-F5344CB8AC3E}">
        <p14:creationId xmlns:p14="http://schemas.microsoft.com/office/powerpoint/2010/main" val="2731340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BFBE6-AE0B-4488-9597-74C243F50341}" type="slidenum">
              <a:rPr lang="en-US" smtClean="0">
                <a:solidFill>
                  <a:prstClr val="black"/>
                </a:solidFill>
                <a:latin typeface="Calibri"/>
              </a:rPr>
              <a:pPr/>
              <a:t>40</a:t>
            </a:fld>
            <a:endParaRPr lang="en-US" dirty="0">
              <a:solidFill>
                <a:prstClr val="black"/>
              </a:solidFill>
              <a:latin typeface="Calibri"/>
            </a:endParaRPr>
          </a:p>
        </p:txBody>
      </p:sp>
    </p:spTree>
    <p:extLst>
      <p:ext uri="{BB962C8B-B14F-4D97-AF65-F5344CB8AC3E}">
        <p14:creationId xmlns:p14="http://schemas.microsoft.com/office/powerpoint/2010/main" val="2731340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BFBE6-AE0B-4488-9597-74C243F50341}" type="slidenum">
              <a:rPr lang="en-US" smtClean="0">
                <a:solidFill>
                  <a:prstClr val="black"/>
                </a:solidFill>
                <a:latin typeface="Calibri"/>
              </a:rPr>
              <a:pPr/>
              <a:t>41</a:t>
            </a:fld>
            <a:endParaRPr lang="en-US" dirty="0">
              <a:solidFill>
                <a:prstClr val="black"/>
              </a:solidFill>
              <a:latin typeface="Calibri"/>
            </a:endParaRPr>
          </a:p>
        </p:txBody>
      </p:sp>
    </p:spTree>
    <p:extLst>
      <p:ext uri="{BB962C8B-B14F-4D97-AF65-F5344CB8AC3E}">
        <p14:creationId xmlns:p14="http://schemas.microsoft.com/office/powerpoint/2010/main" val="2731340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BFBE6-AE0B-4488-9597-74C243F50341}" type="slidenum">
              <a:rPr lang="en-US" smtClean="0">
                <a:solidFill>
                  <a:prstClr val="black"/>
                </a:solidFill>
                <a:latin typeface="Calibri"/>
              </a:rPr>
              <a:pPr/>
              <a:t>42</a:t>
            </a:fld>
            <a:endParaRPr lang="en-US" dirty="0">
              <a:solidFill>
                <a:prstClr val="black"/>
              </a:solidFill>
              <a:latin typeface="Calibri"/>
            </a:endParaRPr>
          </a:p>
        </p:txBody>
      </p:sp>
    </p:spTree>
    <p:extLst>
      <p:ext uri="{BB962C8B-B14F-4D97-AF65-F5344CB8AC3E}">
        <p14:creationId xmlns:p14="http://schemas.microsoft.com/office/powerpoint/2010/main" val="2731340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 us consider a node with an energy harvesting unit that replenishes a battery with constant power. Now, this node has to perform an arriving task ”1” that has to be fin- </a:t>
            </a:r>
            <a:r>
              <a:rPr lang="en-US" sz="1200" kern="1200" dirty="0" err="1" smtClean="0">
                <a:solidFill>
                  <a:schemeClr val="tx1"/>
                </a:solidFill>
                <a:effectLst/>
                <a:latin typeface="+mn-lt"/>
                <a:ea typeface="+mn-ea"/>
                <a:cs typeface="+mn-cs"/>
              </a:rPr>
              <a:t>ished</a:t>
            </a:r>
            <a:r>
              <a:rPr lang="en-US" sz="1200" kern="1200" dirty="0" smtClean="0">
                <a:solidFill>
                  <a:schemeClr val="tx1"/>
                </a:solidFill>
                <a:effectLst/>
                <a:latin typeface="+mn-lt"/>
                <a:ea typeface="+mn-ea"/>
                <a:cs typeface="+mn-cs"/>
              </a:rPr>
              <a:t> until a certain deadline. Meanwhile, a second task ”2” has to be executed within a shorter time interval that is again given by an arrival time and a deadline. In Figure 1, the </a:t>
            </a:r>
            <a:r>
              <a:rPr lang="en-US" sz="1200" kern="1200" dirty="0" err="1" smtClean="0">
                <a:solidFill>
                  <a:schemeClr val="tx1"/>
                </a:solidFill>
                <a:effectLst/>
                <a:latin typeface="+mn-lt"/>
                <a:ea typeface="+mn-ea"/>
                <a:cs typeface="+mn-cs"/>
              </a:rPr>
              <a:t>ar</a:t>
            </a:r>
            <a:r>
              <a:rPr lang="en-US" sz="1200" kern="1200" dirty="0" smtClean="0">
                <a:solidFill>
                  <a:schemeClr val="tx1"/>
                </a:solidFill>
                <a:effectLst/>
                <a:latin typeface="+mn-lt"/>
                <a:ea typeface="+mn-ea"/>
                <a:cs typeface="+mn-cs"/>
              </a:rPr>
              <a:t>- rival times and deadlines of these tasks are indicated by up and down arrows respectively. As depicted in the top di- </a:t>
            </a:r>
            <a:r>
              <a:rPr lang="en-US" sz="1200" kern="1200" dirty="0" err="1" smtClean="0">
                <a:solidFill>
                  <a:schemeClr val="tx1"/>
                </a:solidFill>
                <a:effectLst/>
                <a:latin typeface="+mn-lt"/>
                <a:ea typeface="+mn-ea"/>
                <a:cs typeface="+mn-cs"/>
              </a:rPr>
              <a:t>agrams</a:t>
            </a:r>
            <a:r>
              <a:rPr lang="en-US" sz="1200" kern="1200" dirty="0" smtClean="0">
                <a:solidFill>
                  <a:schemeClr val="tx1"/>
                </a:solidFill>
                <a:effectLst/>
                <a:latin typeface="+mn-lt"/>
                <a:ea typeface="+mn-ea"/>
                <a:cs typeface="+mn-cs"/>
              </a:rPr>
              <a:t>, a greedy scheduling of task ”2” since it dispenses overhasty the stored energy by driving task ”1”. When the energy is required to exe- cute the second task, the battery level is not sufficient to meet the deadline. In this example, however, a scheduling strategy that hesitates to spend energy on task ”1” meets both deadlines. The bottom plots illustrate how the </a:t>
            </a:r>
            <a:r>
              <a:rPr lang="en-US" sz="1200" i="1" kern="1200" dirty="0" smtClean="0">
                <a:solidFill>
                  <a:schemeClr val="tx1"/>
                </a:solidFill>
                <a:effectLst/>
                <a:latin typeface="+mn-lt"/>
                <a:ea typeface="+mn-ea"/>
                <a:cs typeface="+mn-cs"/>
              </a:rPr>
              <a:t>Lazy Scheduling </a:t>
            </a:r>
            <a:r>
              <a:rPr lang="en-US" sz="1200" kern="1200" dirty="0" smtClean="0">
                <a:solidFill>
                  <a:schemeClr val="tx1"/>
                </a:solidFill>
                <a:effectLst/>
                <a:latin typeface="+mn-lt"/>
                <a:ea typeface="+mn-ea"/>
                <a:cs typeface="+mn-cs"/>
              </a:rPr>
              <a:t>paradigm described in this paper outperforms a naive, greedy approach like EDF in the described situation. </a:t>
            </a:r>
            <a:endParaRPr lang="en-US" dirty="0" smtClean="0"/>
          </a:p>
          <a:p>
            <a:r>
              <a:rPr lang="en-US" sz="1200" kern="1200" dirty="0" smtClean="0">
                <a:solidFill>
                  <a:schemeClr val="tx1"/>
                </a:solidFill>
                <a:effectLst/>
                <a:latin typeface="+mn-lt"/>
                <a:ea typeface="+mn-ea"/>
                <a:cs typeface="+mn-cs"/>
              </a:rPr>
              <a:t> strategy violates the deadline </a:t>
            </a:r>
            <a:endParaRPr lang="en-US" dirty="0"/>
          </a:p>
        </p:txBody>
      </p:sp>
      <p:sp>
        <p:nvSpPr>
          <p:cNvPr id="4" name="Slide Number Placeholder 3"/>
          <p:cNvSpPr>
            <a:spLocks noGrp="1"/>
          </p:cNvSpPr>
          <p:nvPr>
            <p:ph type="sldNum" sz="quarter" idx="10"/>
          </p:nvPr>
        </p:nvSpPr>
        <p:spPr/>
        <p:txBody>
          <a:bodyPr/>
          <a:lstStyle/>
          <a:p>
            <a:fld id="{94EE47D8-753C-584E-887D-141E56D3C224}"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599168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see that the actual running time (fi − </a:t>
            </a:r>
            <a:r>
              <a:rPr lang="en-US" sz="1200" kern="1200" dirty="0" err="1" smtClean="0">
                <a:solidFill>
                  <a:schemeClr val="tx1"/>
                </a:solidFill>
                <a:effectLst/>
                <a:latin typeface="+mn-lt"/>
                <a:ea typeface="+mn-ea"/>
                <a:cs typeface="+mn-cs"/>
              </a:rPr>
              <a:t>si</a:t>
            </a:r>
            <a:r>
              <a:rPr lang="en-US" sz="1200" kern="1200" dirty="0" smtClean="0">
                <a:solidFill>
                  <a:schemeClr val="tx1"/>
                </a:solidFill>
                <a:effectLst/>
                <a:latin typeface="+mn-lt"/>
                <a:ea typeface="+mn-ea"/>
                <a:cs typeface="+mn-cs"/>
              </a:rPr>
              <a:t>) of a task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is strongly dependent on the amount of power Pi(t) which </a:t>
            </a:r>
            <a:endParaRPr lang="en-US" dirty="0" smtClean="0"/>
          </a:p>
          <a:p>
            <a:r>
              <a:rPr lang="en-US" sz="1200" kern="1200" dirty="0" smtClean="0">
                <a:solidFill>
                  <a:schemeClr val="tx1"/>
                </a:solidFill>
                <a:effectLst/>
                <a:latin typeface="+mn-lt"/>
                <a:ea typeface="+mn-ea"/>
                <a:cs typeface="+mn-cs"/>
              </a:rPr>
              <a:t>is driving the task during </a:t>
            </a:r>
            <a:r>
              <a:rPr lang="en-US" sz="1200" kern="1200" dirty="0" err="1" smtClean="0">
                <a:solidFill>
                  <a:schemeClr val="tx1"/>
                </a:solidFill>
                <a:effectLst/>
                <a:latin typeface="+mn-lt"/>
                <a:ea typeface="+mn-ea"/>
                <a:cs typeface="+mn-cs"/>
              </a:rPr>
              <a:t>si</a:t>
            </a:r>
            <a:r>
              <a:rPr lang="en-US" sz="1200" kern="1200" dirty="0" smtClean="0">
                <a:solidFill>
                  <a:schemeClr val="tx1"/>
                </a:solidFill>
                <a:effectLst/>
                <a:latin typeface="+mn-lt"/>
                <a:ea typeface="+mn-ea"/>
                <a:cs typeface="+mn-cs"/>
              </a:rPr>
              <a:t> ≤ t ≤ fi. In the best case, </a:t>
            </a:r>
            <a:endParaRPr lang="en-US" dirty="0" smtClean="0"/>
          </a:p>
          <a:p>
            <a:r>
              <a:rPr lang="en-US" sz="1200" kern="1200" dirty="0" smtClean="0">
                <a:solidFill>
                  <a:schemeClr val="tx1"/>
                </a:solidFill>
                <a:effectLst/>
                <a:latin typeface="+mn-lt"/>
                <a:ea typeface="+mn-ea"/>
                <a:cs typeface="+mn-cs"/>
              </a:rPr>
              <a:t>energy source S P (t) SS </a:t>
            </a:r>
            <a:endParaRPr lang="en-US" dirty="0" smtClean="0"/>
          </a:p>
          <a:p>
            <a:r>
              <a:rPr lang="en-US" sz="1200" kern="1200" dirty="0" smtClean="0">
                <a:solidFill>
                  <a:schemeClr val="tx1"/>
                </a:solidFill>
                <a:effectLst/>
                <a:latin typeface="+mn-lt"/>
                <a:ea typeface="+mn-ea"/>
                <a:cs typeface="+mn-cs"/>
              </a:rPr>
              <a:t>energy storage C computing device D </a:t>
            </a:r>
            <a:endParaRPr lang="en-US" dirty="0" smtClean="0"/>
          </a:p>
          <a:p>
            <a:r>
              <a:rPr lang="en-US" sz="1200" kern="1200" dirty="0" smtClean="0">
                <a:solidFill>
                  <a:schemeClr val="tx1"/>
                </a:solidFill>
                <a:effectLst/>
                <a:latin typeface="+mn-lt"/>
                <a:ea typeface="+mn-ea"/>
                <a:cs typeface="+mn-cs"/>
              </a:rPr>
              <a:t>E (t) </a:t>
            </a:r>
            <a:endParaRPr lang="en-US" dirty="0" smtClean="0"/>
          </a:p>
          <a:p>
            <a:r>
              <a:rPr lang="en-US" sz="1200" kern="1200" dirty="0" smtClean="0">
                <a:solidFill>
                  <a:schemeClr val="tx1"/>
                </a:solidFill>
                <a:effectLst/>
                <a:latin typeface="+mn-lt"/>
                <a:ea typeface="+mn-ea"/>
                <a:cs typeface="+mn-cs"/>
              </a:rPr>
              <a:t>l </a:t>
            </a:r>
            <a:r>
              <a:rPr lang="en-US" sz="1200" kern="1200" dirty="0" err="1" smtClean="0">
                <a:solidFill>
                  <a:schemeClr val="tx1"/>
                </a:solidFill>
                <a:effectLst/>
                <a:latin typeface="+mn-lt"/>
                <a:ea typeface="+mn-ea"/>
                <a:cs typeface="+mn-cs"/>
              </a:rPr>
              <a:t>ε</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PS(t)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 C </a:t>
            </a:r>
            <a:endParaRPr lang="en-US" dirty="0" smtClean="0"/>
          </a:p>
          <a:p>
            <a:r>
              <a:rPr lang="en-US" sz="1200" kern="1200" dirty="0" smtClean="0">
                <a:solidFill>
                  <a:schemeClr val="tx1"/>
                </a:solidFill>
                <a:effectLst/>
                <a:latin typeface="+mn-lt"/>
                <a:ea typeface="+mn-ea"/>
                <a:cs typeface="+mn-cs"/>
              </a:rPr>
              <a:t>it is processed without interrupts and with the maximum power </a:t>
            </a:r>
            <a:r>
              <a:rPr lang="en-US" sz="1200" kern="1200" dirty="0" err="1" smtClean="0">
                <a:solidFill>
                  <a:schemeClr val="tx1"/>
                </a:solidFill>
                <a:effectLst/>
                <a:latin typeface="+mn-lt"/>
                <a:ea typeface="+mn-ea"/>
                <a:cs typeface="+mn-cs"/>
              </a:rPr>
              <a:t>Pmax</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94EE47D8-753C-584E-887D-141E56D3C224}"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3523084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Note that the LSA degenerates to an </a:t>
            </a:r>
            <a:r>
              <a:rPr lang="en-US" sz="1200" i="1" kern="1200" dirty="0" smtClean="0">
                <a:solidFill>
                  <a:schemeClr val="tx1"/>
                </a:solidFill>
                <a:effectLst/>
                <a:latin typeface="+mn-lt"/>
                <a:ea typeface="+mn-ea"/>
                <a:cs typeface="+mn-cs"/>
              </a:rPr>
              <a:t>earliest deadline first </a:t>
            </a:r>
            <a:r>
              <a:rPr lang="en-US" sz="1200" kern="1200" dirty="0" smtClean="0">
                <a:solidFill>
                  <a:schemeClr val="tx1"/>
                </a:solidFill>
                <a:effectLst/>
                <a:latin typeface="+mn-lt"/>
                <a:ea typeface="+mn-ea"/>
                <a:cs typeface="+mn-cs"/>
              </a:rPr>
              <a:t>(EDF) policy, if C = 0. On the other hand, we find an </a:t>
            </a:r>
            <a:r>
              <a:rPr lang="en-US" sz="1200" i="1" kern="1200" dirty="0" smtClean="0">
                <a:solidFill>
                  <a:schemeClr val="tx1"/>
                </a:solidFill>
                <a:effectLst/>
                <a:latin typeface="+mn-lt"/>
                <a:ea typeface="+mn-ea"/>
                <a:cs typeface="+mn-cs"/>
              </a:rPr>
              <a:t>as late as possible </a:t>
            </a:r>
            <a:r>
              <a:rPr lang="en-US" sz="1200" kern="1200" dirty="0" smtClean="0">
                <a:solidFill>
                  <a:schemeClr val="tx1"/>
                </a:solidFill>
                <a:effectLst/>
                <a:latin typeface="+mn-lt"/>
                <a:ea typeface="+mn-ea"/>
                <a:cs typeface="+mn-cs"/>
              </a:rPr>
              <a:t>(ALAP) policy for the case of C = +∞. </a:t>
            </a:r>
            <a:endParaRPr lang="en-US" dirty="0"/>
          </a:p>
        </p:txBody>
      </p:sp>
      <p:sp>
        <p:nvSpPr>
          <p:cNvPr id="4" name="Slide Number Placeholder 3"/>
          <p:cNvSpPr>
            <a:spLocks noGrp="1"/>
          </p:cNvSpPr>
          <p:nvPr>
            <p:ph type="sldNum" sz="quarter" idx="10"/>
          </p:nvPr>
        </p:nvSpPr>
        <p:spPr/>
        <p:txBody>
          <a:bodyPr/>
          <a:lstStyle/>
          <a:p>
            <a:fld id="{94EE47D8-753C-584E-887D-141E56D3C224}"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2989715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EE47D8-753C-584E-887D-141E56D3C224}"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2284401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BFBE6-AE0B-4488-9597-74C243F50341}"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2731340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BFBE6-AE0B-4488-9597-74C243F50341}"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2731340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2ACBFBE6-AE0B-4488-9597-74C243F50341}"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731340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2ACBFBE6-AE0B-4488-9597-74C243F50341}"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2731340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1/30/13</a:t>
            </a:fld>
            <a:endParaRPr lang="en-US"/>
          </a:p>
        </p:txBody>
      </p:sp>
      <p:sp>
        <p:nvSpPr>
          <p:cNvPr id="17" name="Footer Placeholder 16"/>
          <p:cNvSpPr>
            <a:spLocks noGrp="1"/>
          </p:cNvSpPr>
          <p:nvPr>
            <p:ph type="ftr" sz="quarter" idx="11"/>
          </p:nvPr>
        </p:nvSpPr>
        <p:spPr/>
        <p:txBody>
          <a:bodyPr/>
          <a:lstStyle/>
          <a:p>
            <a:endParaRPr kumimoji="0"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1/30/13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2C6B1FF6-39B9-40F5-8B67-33C6354A3D4F}" type="slidenum">
              <a:rPr kumimoji="0" lang="en-US" smtClean="0"/>
              <a:pPr eaLnBrk="1" latinLnBrk="0" hangingPunct="1"/>
              <a:t>‹#›</a:t>
            </a:fld>
            <a:endParaRPr kumimoji="0"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1/30/13</a:t>
            </a:fld>
            <a:endParaRPr lang="en-US"/>
          </a:p>
        </p:txBody>
      </p:sp>
      <p:sp>
        <p:nvSpPr>
          <p:cNvPr id="5" name="Footer Placeholder 4"/>
          <p:cNvSpPr>
            <a:spLocks noGrp="1"/>
          </p:cNvSpPr>
          <p:nvPr>
            <p:ph type="ftr" sz="quarter" idx="11"/>
          </p:nvPr>
        </p:nvSpPr>
        <p:spPr/>
        <p:txBody>
          <a:bodyPr/>
          <a:lstStyle/>
          <a:p>
            <a:endParaRPr kumimoji="0"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D9C8961E-2640-A045-B1D2-F337253EA3AF}" type="datetime4">
              <a:rPr lang="en-US" smtClean="0">
                <a:latin typeface="Georgia"/>
              </a:rPr>
              <a:pPr/>
              <a:t>January 30, 2013</a:t>
            </a:fld>
            <a:endParaRPr lang="en-US" dirty="0">
              <a:latin typeface="Georgia"/>
            </a:endParaRPr>
          </a:p>
        </p:txBody>
      </p:sp>
      <p:sp>
        <p:nvSpPr>
          <p:cNvPr id="17" name="Footer Placeholder 16"/>
          <p:cNvSpPr>
            <a:spLocks noGrp="1"/>
          </p:cNvSpPr>
          <p:nvPr>
            <p:ph type="ftr" sz="quarter" idx="11"/>
          </p:nvPr>
        </p:nvSpPr>
        <p:spPr/>
        <p:txBody>
          <a:bodyPr/>
          <a:lstStyle/>
          <a:p>
            <a:r>
              <a:rPr lang="en-US" smtClean="0">
                <a:latin typeface="Georgia"/>
              </a:rPr>
              <a:t>1/41</a:t>
            </a:r>
            <a:endParaRPr lang="en-US" dirty="0">
              <a:latin typeface="Georgia"/>
            </a:endParaRP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latin typeface="Georgia"/>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eorgia"/>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eorgia"/>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744759D-0EFF-4FB2-9CCE-04E00944F0FE}" type="slidenum">
              <a:rPr lang="en-US" smtClean="0">
                <a:solidFill>
                  <a:srgbClr val="8CADAE">
                    <a:shade val="75000"/>
                  </a:srgbClr>
                </a:solidFill>
                <a:latin typeface="Georgia"/>
              </a:rPr>
              <a:pPr/>
              <a:t>‹#›</a:t>
            </a:fld>
            <a:endParaRPr lang="en-US" dirty="0">
              <a:solidFill>
                <a:srgbClr val="8CADAE">
                  <a:shade val="75000"/>
                </a:srgbClr>
              </a:solidFill>
              <a:latin typeface="Georgia"/>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C524BA0-9993-434D-B964-D4FD0EEFCF83}" type="datetime4">
              <a:rPr lang="en-US" smtClean="0">
                <a:latin typeface="Georgia"/>
              </a:rPr>
              <a:pPr/>
              <a:t>January 30, 2013</a:t>
            </a:fld>
            <a:endParaRPr lang="en-US" dirty="0">
              <a:latin typeface="Georgia"/>
            </a:endParaRPr>
          </a:p>
        </p:txBody>
      </p:sp>
      <p:sp>
        <p:nvSpPr>
          <p:cNvPr id="5" name="Footer Placeholder 4"/>
          <p:cNvSpPr>
            <a:spLocks noGrp="1"/>
          </p:cNvSpPr>
          <p:nvPr>
            <p:ph type="ftr" sz="quarter" idx="11"/>
          </p:nvPr>
        </p:nvSpPr>
        <p:spPr/>
        <p:txBody>
          <a:bodyPr/>
          <a:lstStyle/>
          <a:p>
            <a:r>
              <a:rPr lang="en-US" smtClean="0">
                <a:latin typeface="Georgia"/>
              </a:rPr>
              <a:t>1/41</a:t>
            </a:r>
            <a:endParaRPr lang="en-US" dirty="0">
              <a:latin typeface="Georgia"/>
            </a:endParaRPr>
          </a:p>
        </p:txBody>
      </p:sp>
      <p:sp>
        <p:nvSpPr>
          <p:cNvPr id="6" name="Slide Number Placeholder 5"/>
          <p:cNvSpPr>
            <a:spLocks noGrp="1"/>
          </p:cNvSpPr>
          <p:nvPr>
            <p:ph type="sldNum" sz="quarter" idx="12"/>
          </p:nvPr>
        </p:nvSpPr>
        <p:spPr>
          <a:xfrm>
            <a:off x="4361688" y="1026372"/>
            <a:ext cx="457200" cy="441325"/>
          </a:xfrm>
        </p:spPr>
        <p:txBody>
          <a:bodyPr/>
          <a:lstStyle/>
          <a:p>
            <a:fld id="{5744759D-0EFF-4FB2-9CCE-04E00944F0FE}" type="slidenum">
              <a:rPr lang="en-US" smtClean="0">
                <a:solidFill>
                  <a:srgbClr val="8CADAE">
                    <a:shade val="75000"/>
                  </a:srgbClr>
                </a:solidFill>
                <a:latin typeface="Georgia"/>
              </a:rPr>
              <a:pPr/>
              <a:t>‹#›</a:t>
            </a:fld>
            <a:endParaRPr lang="en-US" dirty="0">
              <a:solidFill>
                <a:srgbClr val="8CADAE">
                  <a:shade val="75000"/>
                </a:srgbClr>
              </a:solidFill>
              <a:latin typeface="Georgia"/>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latin typeface="Georgia"/>
            </a:endParaRPr>
          </a:p>
        </p:txBody>
      </p:sp>
      <p:sp>
        <p:nvSpPr>
          <p:cNvPr id="5" name="Footer Placeholder 4"/>
          <p:cNvSpPr>
            <a:spLocks noGrp="1"/>
          </p:cNvSpPr>
          <p:nvPr>
            <p:ph type="ftr" sz="quarter" idx="11"/>
          </p:nvPr>
        </p:nvSpPr>
        <p:spPr/>
        <p:txBody>
          <a:bodyPr/>
          <a:lstStyle/>
          <a:p>
            <a:r>
              <a:rPr lang="en-US" smtClean="0">
                <a:latin typeface="Georgia"/>
              </a:rPr>
              <a:t>1/41</a:t>
            </a:r>
            <a:endParaRPr lang="en-US" dirty="0">
              <a:latin typeface="Georgia"/>
            </a:endParaRPr>
          </a:p>
        </p:txBody>
      </p:sp>
      <p:sp>
        <p:nvSpPr>
          <p:cNvPr id="4" name="Date Placeholder 3"/>
          <p:cNvSpPr>
            <a:spLocks noGrp="1"/>
          </p:cNvSpPr>
          <p:nvPr>
            <p:ph type="dt" sz="half" idx="10"/>
          </p:nvPr>
        </p:nvSpPr>
        <p:spPr/>
        <p:txBody>
          <a:bodyPr/>
          <a:lstStyle/>
          <a:p>
            <a:fld id="{5A48DDE4-DDC1-3247-87FF-5CABD75636E6}" type="datetime4">
              <a:rPr lang="en-US" smtClean="0">
                <a:latin typeface="Georgia"/>
              </a:rPr>
              <a:pPr/>
              <a:t>January 30, 2013</a:t>
            </a:fld>
            <a:endParaRPr lang="en-US" dirty="0">
              <a:latin typeface="Georgia"/>
            </a:endParaRP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eorgia"/>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eorgia"/>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744759D-0EFF-4FB2-9CCE-04E00944F0FE}" type="slidenum">
              <a:rPr lang="en-US" smtClean="0">
                <a:solidFill>
                  <a:srgbClr val="8CADAE">
                    <a:shade val="75000"/>
                  </a:srgbClr>
                </a:solidFill>
                <a:latin typeface="Georgia"/>
              </a:rPr>
              <a:pPr/>
              <a:t>‹#›</a:t>
            </a:fld>
            <a:endParaRPr lang="en-US" dirty="0">
              <a:solidFill>
                <a:srgbClr val="8CADAE">
                  <a:shade val="75000"/>
                </a:srgbClr>
              </a:solidFill>
              <a:latin typeface="Georgia"/>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D426EB0C-88DF-594F-8EA3-174165CD08AA}" type="datetime4">
              <a:rPr lang="en-US" smtClean="0">
                <a:latin typeface="Georgia"/>
              </a:rPr>
              <a:pPr/>
              <a:t>January 30, 2013</a:t>
            </a:fld>
            <a:endParaRPr lang="en-US" dirty="0">
              <a:latin typeface="Georgia"/>
            </a:endParaRPr>
          </a:p>
        </p:txBody>
      </p:sp>
      <p:sp>
        <p:nvSpPr>
          <p:cNvPr id="6" name="Footer Placeholder 5"/>
          <p:cNvSpPr>
            <a:spLocks noGrp="1"/>
          </p:cNvSpPr>
          <p:nvPr>
            <p:ph type="ftr" sz="quarter" idx="11"/>
          </p:nvPr>
        </p:nvSpPr>
        <p:spPr/>
        <p:txBody>
          <a:bodyPr/>
          <a:lstStyle/>
          <a:p>
            <a:r>
              <a:rPr lang="en-US" smtClean="0">
                <a:latin typeface="Georgia"/>
              </a:rPr>
              <a:t>1/41</a:t>
            </a:r>
            <a:endParaRPr lang="en-US" dirty="0">
              <a:latin typeface="Georgia"/>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srgbClr val="8CADAE">
                    <a:shade val="75000"/>
                  </a:srgbClr>
                </a:solidFill>
                <a:latin typeface="Georgia"/>
              </a:rPr>
              <a:pPr/>
              <a:t>‹#›</a:t>
            </a:fld>
            <a:endParaRPr lang="en-US" dirty="0">
              <a:solidFill>
                <a:srgbClr val="8CADAE">
                  <a:shade val="75000"/>
                </a:srgbClr>
              </a:solidFill>
              <a:latin typeface="Georgia"/>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eorgia"/>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42F75655-1632-7B41-ABDA-C1619AB2C86C}" type="datetime4">
              <a:rPr lang="en-US" smtClean="0">
                <a:latin typeface="Georgia"/>
              </a:rPr>
              <a:pPr/>
              <a:t>January 30, 2013</a:t>
            </a:fld>
            <a:endParaRPr lang="en-US" dirty="0">
              <a:latin typeface="Georgia"/>
            </a:endParaRPr>
          </a:p>
        </p:txBody>
      </p:sp>
      <p:sp>
        <p:nvSpPr>
          <p:cNvPr id="8" name="Footer Placeholder 7"/>
          <p:cNvSpPr>
            <a:spLocks noGrp="1"/>
          </p:cNvSpPr>
          <p:nvPr>
            <p:ph type="ftr" sz="quarter" idx="11"/>
          </p:nvPr>
        </p:nvSpPr>
        <p:spPr>
          <a:xfrm>
            <a:off x="304800" y="6409944"/>
            <a:ext cx="3581400" cy="365760"/>
          </a:xfrm>
        </p:spPr>
        <p:txBody>
          <a:bodyPr/>
          <a:lstStyle/>
          <a:p>
            <a:r>
              <a:rPr lang="en-US" smtClean="0">
                <a:latin typeface="Georgia"/>
              </a:rPr>
              <a:t>1/41</a:t>
            </a:r>
            <a:endParaRPr lang="en-US" dirty="0">
              <a:latin typeface="Georgia"/>
            </a:endParaRP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latin typeface="Georgia"/>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eorgia"/>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eorgia"/>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5744759D-0EFF-4FB2-9CCE-04E00944F0FE}" type="slidenum">
              <a:rPr lang="en-US" smtClean="0">
                <a:solidFill>
                  <a:srgbClr val="8CADAE">
                    <a:shade val="75000"/>
                  </a:srgbClr>
                </a:solidFill>
                <a:latin typeface="Georgia"/>
              </a:rPr>
              <a:pPr/>
              <a:t>‹#›</a:t>
            </a:fld>
            <a:endParaRPr lang="en-US" dirty="0">
              <a:solidFill>
                <a:srgbClr val="8CADAE">
                  <a:shade val="75000"/>
                </a:srgbClr>
              </a:solidFill>
              <a:latin typeface="Georgia"/>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426F4F7-323F-9547-B70E-61E76B0EACA1}" type="datetime4">
              <a:rPr lang="en-US" smtClean="0">
                <a:latin typeface="Georgia"/>
              </a:rPr>
              <a:pPr/>
              <a:t>January 30, 2013</a:t>
            </a:fld>
            <a:endParaRPr lang="en-US" dirty="0">
              <a:latin typeface="Georgia"/>
            </a:endParaRPr>
          </a:p>
        </p:txBody>
      </p:sp>
      <p:sp>
        <p:nvSpPr>
          <p:cNvPr id="4" name="Footer Placeholder 3"/>
          <p:cNvSpPr>
            <a:spLocks noGrp="1"/>
          </p:cNvSpPr>
          <p:nvPr>
            <p:ph type="ftr" sz="quarter" idx="11"/>
          </p:nvPr>
        </p:nvSpPr>
        <p:spPr/>
        <p:txBody>
          <a:bodyPr/>
          <a:lstStyle/>
          <a:p>
            <a:r>
              <a:rPr lang="en-US" smtClean="0">
                <a:latin typeface="Georgia"/>
              </a:rPr>
              <a:t>1/41</a:t>
            </a:r>
            <a:endParaRPr lang="en-US" dirty="0">
              <a:latin typeface="Georgia"/>
            </a:endParaRPr>
          </a:p>
        </p:txBody>
      </p:sp>
      <p:sp>
        <p:nvSpPr>
          <p:cNvPr id="5" name="Slide Number Placeholder 4"/>
          <p:cNvSpPr>
            <a:spLocks noGrp="1"/>
          </p:cNvSpPr>
          <p:nvPr>
            <p:ph type="sldNum" sz="quarter" idx="12"/>
          </p:nvPr>
        </p:nvSpPr>
        <p:spPr>
          <a:xfrm>
            <a:off x="4343400" y="1036020"/>
            <a:ext cx="457200" cy="441325"/>
          </a:xfrm>
        </p:spPr>
        <p:txBody>
          <a:bodyPr/>
          <a:lstStyle/>
          <a:p>
            <a:fld id="{5744759D-0EFF-4FB2-9CCE-04E00944F0FE}" type="slidenum">
              <a:rPr lang="en-US" smtClean="0">
                <a:solidFill>
                  <a:srgbClr val="8CADAE">
                    <a:shade val="75000"/>
                  </a:srgbClr>
                </a:solidFill>
                <a:latin typeface="Georgia"/>
              </a:rPr>
              <a:pPr/>
              <a:t>‹#›</a:t>
            </a:fld>
            <a:endParaRPr lang="en-US" dirty="0">
              <a:solidFill>
                <a:srgbClr val="8CADAE">
                  <a:shade val="75000"/>
                </a:srgbClr>
              </a:solidFill>
              <a:latin typeface="Georgia"/>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latin typeface="Georgia"/>
            </a:endParaRPr>
          </a:p>
        </p:txBody>
      </p:sp>
      <p:sp>
        <p:nvSpPr>
          <p:cNvPr id="2" name="Date Placeholder 1"/>
          <p:cNvSpPr>
            <a:spLocks noGrp="1"/>
          </p:cNvSpPr>
          <p:nvPr>
            <p:ph type="dt" sz="half" idx="10"/>
          </p:nvPr>
        </p:nvSpPr>
        <p:spPr/>
        <p:txBody>
          <a:bodyPr/>
          <a:lstStyle/>
          <a:p>
            <a:fld id="{40792230-E3E4-F84E-B943-FB7318DAECD7}" type="datetime4">
              <a:rPr lang="en-US" smtClean="0">
                <a:latin typeface="Georgia"/>
              </a:rPr>
              <a:pPr/>
              <a:t>January 30, 2013</a:t>
            </a:fld>
            <a:endParaRPr lang="en-US" dirty="0">
              <a:latin typeface="Georgia"/>
            </a:endParaRPr>
          </a:p>
        </p:txBody>
      </p:sp>
      <p:sp>
        <p:nvSpPr>
          <p:cNvPr id="3" name="Footer Placeholder 2"/>
          <p:cNvSpPr>
            <a:spLocks noGrp="1"/>
          </p:cNvSpPr>
          <p:nvPr>
            <p:ph type="ftr" sz="quarter" idx="11"/>
          </p:nvPr>
        </p:nvSpPr>
        <p:spPr/>
        <p:txBody>
          <a:bodyPr/>
          <a:lstStyle/>
          <a:p>
            <a:r>
              <a:rPr lang="en-US" smtClean="0">
                <a:latin typeface="Georgia"/>
              </a:rPr>
              <a:t>1/41</a:t>
            </a:r>
            <a:endParaRPr lang="en-US" dirty="0">
              <a:latin typeface="Georgia"/>
            </a:endParaRP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5744759D-0EFF-4FB2-9CCE-04E00944F0FE}" type="slidenum">
              <a:rPr lang="en-US" smtClean="0">
                <a:latin typeface="Georgia"/>
              </a:rPr>
              <a:pPr/>
              <a:t>‹#›</a:t>
            </a:fld>
            <a:endParaRPr lang="en-US" dirty="0">
              <a:latin typeface="Georgia"/>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eorgia"/>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latin typeface="Georgia"/>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eorgia"/>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eorgia"/>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5744759D-0EFF-4FB2-9CCE-04E00944F0FE}" type="slidenum">
              <a:rPr lang="en-US" smtClean="0">
                <a:solidFill>
                  <a:srgbClr val="8CADAE">
                    <a:shade val="75000"/>
                  </a:srgbClr>
                </a:solidFill>
                <a:latin typeface="Georgia"/>
              </a:rPr>
              <a:pPr/>
              <a:t>‹#›</a:t>
            </a:fld>
            <a:endParaRPr lang="en-US" dirty="0">
              <a:solidFill>
                <a:srgbClr val="8CADAE">
                  <a:shade val="75000"/>
                </a:srgbClr>
              </a:solidFill>
              <a:latin typeface="Georgia"/>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5" name="Date Placeholder 4"/>
          <p:cNvSpPr>
            <a:spLocks noGrp="1"/>
          </p:cNvSpPr>
          <p:nvPr>
            <p:ph type="dt" sz="half" idx="10"/>
          </p:nvPr>
        </p:nvSpPr>
        <p:spPr/>
        <p:txBody>
          <a:bodyPr/>
          <a:lstStyle/>
          <a:p>
            <a:fld id="{865635F1-D6F1-2A41-A2EA-A2453A6A09A5}" type="datetime4">
              <a:rPr lang="en-US" smtClean="0">
                <a:latin typeface="Georgia"/>
              </a:rPr>
              <a:pPr/>
              <a:t>January 30, 2013</a:t>
            </a:fld>
            <a:endParaRPr lang="en-US" dirty="0">
              <a:latin typeface="Georgia"/>
            </a:endParaRPr>
          </a:p>
        </p:txBody>
      </p:sp>
      <p:sp>
        <p:nvSpPr>
          <p:cNvPr id="6" name="Footer Placeholder 5"/>
          <p:cNvSpPr>
            <a:spLocks noGrp="1"/>
          </p:cNvSpPr>
          <p:nvPr>
            <p:ph type="ftr" sz="quarter" idx="11"/>
          </p:nvPr>
        </p:nvSpPr>
        <p:spPr>
          <a:xfrm>
            <a:off x="301752" y="6410848"/>
            <a:ext cx="3383280" cy="365760"/>
          </a:xfrm>
        </p:spPr>
        <p:txBody>
          <a:bodyPr/>
          <a:lstStyle/>
          <a:p>
            <a:r>
              <a:rPr lang="en-US" smtClean="0">
                <a:latin typeface="Georgia"/>
              </a:rPr>
              <a:t>1/41</a:t>
            </a:r>
            <a:endParaRPr lang="en-US" dirty="0">
              <a:latin typeface="Georgia"/>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1/30/13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a:xfrm>
            <a:off x="4361688" y="1026372"/>
            <a:ext cx="457200" cy="441325"/>
          </a:xfrm>
        </p:spPr>
        <p:txBody>
          <a:bodyPr/>
          <a:lstStyle/>
          <a:p>
            <a:fld id="{2C6B1FF6-39B9-40F5-8B67-33C6354A3D4F}" type="slidenum">
              <a:rPr kumimoji="0" lang="en-US" smtClean="0"/>
              <a:pPr eaLnBrk="1" latinLnBrk="0" hangingPunct="1"/>
              <a:t>‹#›</a:t>
            </a:fld>
            <a:endParaRPr kumimoji="0"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latin typeface="Georgia"/>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eorgia"/>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latin typeface="Georgia"/>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eorgia"/>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eorgia"/>
            </a:endParaRPr>
          </a:p>
        </p:txBody>
      </p:sp>
      <p:sp>
        <p:nvSpPr>
          <p:cNvPr id="7" name="Slide Number Placeholder 6"/>
          <p:cNvSpPr>
            <a:spLocks noGrp="1"/>
          </p:cNvSpPr>
          <p:nvPr>
            <p:ph type="sldNum" sz="quarter" idx="12"/>
          </p:nvPr>
        </p:nvSpPr>
        <p:spPr>
          <a:xfrm>
            <a:off x="1371600" y="312738"/>
            <a:ext cx="457200" cy="441325"/>
          </a:xfrm>
        </p:spPr>
        <p:txBody>
          <a:bodyPr/>
          <a:lstStyle/>
          <a:p>
            <a:fld id="{5744759D-0EFF-4FB2-9CCE-04E00944F0FE}" type="slidenum">
              <a:rPr lang="en-US" smtClean="0">
                <a:solidFill>
                  <a:srgbClr val="8CADAE">
                    <a:shade val="75000"/>
                  </a:srgbClr>
                </a:solidFill>
                <a:latin typeface="Georgia"/>
              </a:rPr>
              <a:pPr/>
              <a:t>‹#›</a:t>
            </a:fld>
            <a:endParaRPr lang="en-US" dirty="0">
              <a:solidFill>
                <a:srgbClr val="8CADAE">
                  <a:shade val="75000"/>
                </a:srgbClr>
              </a:solidFill>
              <a:latin typeface="Georgia"/>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5" name="Date Placeholder 4"/>
          <p:cNvSpPr>
            <a:spLocks noGrp="1"/>
          </p:cNvSpPr>
          <p:nvPr>
            <p:ph type="dt" sz="half" idx="10"/>
          </p:nvPr>
        </p:nvSpPr>
        <p:spPr>
          <a:xfrm>
            <a:off x="5788152" y="6404984"/>
            <a:ext cx="3044952" cy="365760"/>
          </a:xfrm>
        </p:spPr>
        <p:txBody>
          <a:bodyPr/>
          <a:lstStyle/>
          <a:p>
            <a:fld id="{B88003C9-954F-4942-A95B-3D8DD940C308}" type="datetime4">
              <a:rPr lang="en-US" smtClean="0">
                <a:latin typeface="Georgia"/>
              </a:rPr>
              <a:pPr/>
              <a:t>January 30, 2013</a:t>
            </a:fld>
            <a:endParaRPr lang="en-US" dirty="0">
              <a:latin typeface="Georgia"/>
            </a:endParaRPr>
          </a:p>
        </p:txBody>
      </p:sp>
      <p:sp>
        <p:nvSpPr>
          <p:cNvPr id="6" name="Footer Placeholder 5"/>
          <p:cNvSpPr>
            <a:spLocks noGrp="1"/>
          </p:cNvSpPr>
          <p:nvPr>
            <p:ph type="ftr" sz="quarter" idx="11"/>
          </p:nvPr>
        </p:nvSpPr>
        <p:spPr>
          <a:xfrm>
            <a:off x="301752" y="6410848"/>
            <a:ext cx="3584448" cy="365760"/>
          </a:xfrm>
        </p:spPr>
        <p:txBody>
          <a:bodyPr/>
          <a:lstStyle/>
          <a:p>
            <a:r>
              <a:rPr lang="en-US" smtClean="0">
                <a:latin typeface="Georgia"/>
              </a:rPr>
              <a:t>1/41</a:t>
            </a:r>
            <a:endParaRPr lang="en-US" dirty="0">
              <a:latin typeface="Georgia"/>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91FC4BB-87B1-9D4D-8690-70F8889A648C}" type="datetime4">
              <a:rPr lang="en-US" smtClean="0">
                <a:latin typeface="Georgia"/>
              </a:rPr>
              <a:pPr/>
              <a:t>January 30, 2013</a:t>
            </a:fld>
            <a:endParaRPr lang="en-US">
              <a:latin typeface="Georgia"/>
            </a:endParaRPr>
          </a:p>
        </p:txBody>
      </p:sp>
      <p:sp>
        <p:nvSpPr>
          <p:cNvPr id="5" name="Footer Placeholder 4"/>
          <p:cNvSpPr>
            <a:spLocks noGrp="1"/>
          </p:cNvSpPr>
          <p:nvPr>
            <p:ph type="ftr" sz="quarter" idx="11"/>
          </p:nvPr>
        </p:nvSpPr>
        <p:spPr/>
        <p:txBody>
          <a:bodyPr/>
          <a:lstStyle/>
          <a:p>
            <a:r>
              <a:rPr lang="en-US" smtClean="0">
                <a:latin typeface="Georgia"/>
              </a:rPr>
              <a:t>1/41</a:t>
            </a:r>
            <a:endParaRPr lang="en-US">
              <a:latin typeface="Georgia"/>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srgbClr val="8CADAE">
                    <a:shade val="75000"/>
                  </a:srgbClr>
                </a:solidFill>
                <a:latin typeface="Georgia"/>
              </a:rPr>
              <a:pPr/>
              <a:t>‹#›</a:t>
            </a:fld>
            <a:endParaRPr lang="en-US">
              <a:solidFill>
                <a:srgbClr val="8CADAE">
                  <a:shade val="75000"/>
                </a:srgbClr>
              </a:solidFill>
              <a:latin typeface="Georgia"/>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latin typeface="Georgia"/>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eorgia"/>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eorgia"/>
            </a:endParaRPr>
          </a:p>
        </p:txBody>
      </p:sp>
      <p:sp>
        <p:nvSpPr>
          <p:cNvPr id="6" name="Slide Number Placeholder 5"/>
          <p:cNvSpPr>
            <a:spLocks noGrp="1"/>
          </p:cNvSpPr>
          <p:nvPr>
            <p:ph type="sldNum" sz="quarter" idx="12"/>
          </p:nvPr>
        </p:nvSpPr>
        <p:spPr>
          <a:xfrm>
            <a:off x="6915912" y="3009901"/>
            <a:ext cx="457200" cy="441325"/>
          </a:xfrm>
        </p:spPr>
        <p:txBody>
          <a:bodyPr/>
          <a:lstStyle/>
          <a:p>
            <a:fld id="{FE02FBC0-13B8-4B1E-B170-BBEED4A77C65}" type="slidenum">
              <a:rPr lang="en-US" smtClean="0">
                <a:solidFill>
                  <a:srgbClr val="8CADAE">
                    <a:shade val="75000"/>
                  </a:srgbClr>
                </a:solidFill>
                <a:latin typeface="Georgia"/>
              </a:rPr>
              <a:pPr/>
              <a:t>‹#›</a:t>
            </a:fld>
            <a:endParaRPr lang="en-US">
              <a:solidFill>
                <a:srgbClr val="8CADAE">
                  <a:shade val="75000"/>
                </a:srgbClr>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679357E-04EA-CA40-811E-46D041216776}" type="datetime4">
              <a:rPr lang="en-US" smtClean="0">
                <a:latin typeface="Georgia"/>
              </a:rPr>
              <a:pPr/>
              <a:t>January 30, 2013</a:t>
            </a:fld>
            <a:endParaRPr lang="en-US" dirty="0">
              <a:latin typeface="Georgia"/>
            </a:endParaRPr>
          </a:p>
        </p:txBody>
      </p:sp>
      <p:sp>
        <p:nvSpPr>
          <p:cNvPr id="5" name="Footer Placeholder 4"/>
          <p:cNvSpPr>
            <a:spLocks noGrp="1"/>
          </p:cNvSpPr>
          <p:nvPr>
            <p:ph type="ftr" sz="quarter" idx="11"/>
          </p:nvPr>
        </p:nvSpPr>
        <p:spPr/>
        <p:txBody>
          <a:bodyPr/>
          <a:lstStyle/>
          <a:p>
            <a:r>
              <a:rPr lang="en-US" smtClean="0">
                <a:latin typeface="Georgia"/>
              </a:rPr>
              <a:t>1/41</a:t>
            </a:r>
            <a:endParaRPr lang="en-US">
              <a:latin typeface="Georgia"/>
            </a:endParaRPr>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7308C2-614B-A54A-B0B9-AC8DA4555327}" type="datetime4">
              <a:rPr lang="en-US" smtClean="0">
                <a:solidFill>
                  <a:prstClr val="black">
                    <a:tint val="75000"/>
                  </a:prstClr>
                </a:solidFill>
                <a:latin typeface="Calibri"/>
              </a:rPr>
              <a:pPr/>
              <a:t>January 30, 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1/41</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E2436E3-E777-4104-8F72-20FFFD7E6A8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28904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C01A9A-4BBD-D04A-A071-328C81BD197D}" type="datetime4">
              <a:rPr lang="en-US" smtClean="0">
                <a:solidFill>
                  <a:prstClr val="black">
                    <a:tint val="75000"/>
                  </a:prstClr>
                </a:solidFill>
                <a:latin typeface="Calibri"/>
              </a:rPr>
              <a:pPr/>
              <a:t>January 30, 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1/41</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E2436E3-E777-4104-8F72-20FFFD7E6A8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35490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3EACA2-C350-A04F-8315-95AFF479EB69}" type="datetime4">
              <a:rPr lang="en-US" smtClean="0">
                <a:solidFill>
                  <a:prstClr val="black">
                    <a:tint val="75000"/>
                  </a:prstClr>
                </a:solidFill>
                <a:latin typeface="Calibri"/>
              </a:rPr>
              <a:pPr/>
              <a:t>January 30, 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1/41</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E2436E3-E777-4104-8F72-20FFFD7E6A8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57653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46501F-44FF-E74A-9740-E0F700772700}" type="datetime4">
              <a:rPr lang="en-US" smtClean="0">
                <a:solidFill>
                  <a:prstClr val="black">
                    <a:tint val="75000"/>
                  </a:prstClr>
                </a:solidFill>
                <a:latin typeface="Calibri"/>
              </a:rPr>
              <a:pPr/>
              <a:t>January 30, 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1/41</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E2436E3-E777-4104-8F72-20FFFD7E6A8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18771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756DF3-1ACC-1E48-99D9-69BE7DCE504A}" type="datetime4">
              <a:rPr lang="en-US" smtClean="0">
                <a:solidFill>
                  <a:prstClr val="black">
                    <a:tint val="75000"/>
                  </a:prstClr>
                </a:solidFill>
                <a:latin typeface="Calibri"/>
              </a:rPr>
              <a:pPr/>
              <a:t>January 30, 2013</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Calibri"/>
              </a:rPr>
              <a:t>1/41</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E2436E3-E777-4104-8F72-20FFFD7E6A8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99718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7F362F-3EDB-DD45-9B1D-867860873EE3}" type="datetime4">
              <a:rPr lang="en-US" smtClean="0">
                <a:solidFill>
                  <a:prstClr val="black">
                    <a:tint val="75000"/>
                  </a:prstClr>
                </a:solidFill>
                <a:latin typeface="Calibri"/>
              </a:rPr>
              <a:pPr/>
              <a:t>January 30, 2013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Calibri"/>
              </a:rPr>
              <a:t>1/41</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E2436E3-E777-4104-8F72-20FFFD7E6A8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27392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A9A22-36AC-014E-8C07-8AC5BF19F731}" type="datetime4">
              <a:rPr lang="en-US" smtClean="0">
                <a:solidFill>
                  <a:prstClr val="black">
                    <a:tint val="75000"/>
                  </a:prstClr>
                </a:solidFill>
                <a:latin typeface="Calibri"/>
              </a:rPr>
              <a:pPr/>
              <a:t>January 30, 2013</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1/41</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E2436E3-E777-4104-8F72-20FFFD7E6A8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46169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1/30/13</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8F567-8391-E046-AA13-7AF290BCECCE}" type="datetime4">
              <a:rPr lang="en-US" smtClean="0">
                <a:solidFill>
                  <a:prstClr val="black">
                    <a:tint val="75000"/>
                  </a:prstClr>
                </a:solidFill>
                <a:latin typeface="Calibri"/>
              </a:rPr>
              <a:pPr/>
              <a:t>January 30, 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1/41</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E2436E3-E777-4104-8F72-20FFFD7E6A8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07828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C73E9C-00CD-3E40-A12D-F261007CBBC4}" type="datetime4">
              <a:rPr lang="en-US" smtClean="0">
                <a:solidFill>
                  <a:prstClr val="black">
                    <a:tint val="75000"/>
                  </a:prstClr>
                </a:solidFill>
                <a:latin typeface="Calibri"/>
              </a:rPr>
              <a:pPr/>
              <a:t>January 30, 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1/41</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E2436E3-E777-4104-8F72-20FFFD7E6A8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89393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F08257-9825-454B-97B2-DADE9B10F92F}" type="datetime4">
              <a:rPr lang="en-US" smtClean="0">
                <a:solidFill>
                  <a:prstClr val="black">
                    <a:tint val="75000"/>
                  </a:prstClr>
                </a:solidFill>
                <a:latin typeface="Calibri"/>
              </a:rPr>
              <a:pPr/>
              <a:t>January 30, 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1/41</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E2436E3-E777-4104-8F72-20FFFD7E6A8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92131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DAB048-82C6-6B45-9D43-EE85EE67A0FA}" type="datetime4">
              <a:rPr lang="en-US" smtClean="0">
                <a:solidFill>
                  <a:prstClr val="black">
                    <a:tint val="75000"/>
                  </a:prstClr>
                </a:solidFill>
                <a:latin typeface="Calibri"/>
              </a:rPr>
              <a:pPr/>
              <a:t>January 30, 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1/41</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E2436E3-E777-4104-8F72-20FFFD7E6A8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58890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pPr eaLnBrk="1" latinLnBrk="0" hangingPunct="1"/>
            <a:fld id="{9D21D778-B565-4D7E-94D7-64010A445B68}" type="datetimeFigureOut">
              <a:rPr lang="en-US" smtClean="0"/>
              <a:pPr eaLnBrk="1" latinLnBrk="0" hangingPunct="1"/>
              <a:t>1/30/13</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1/30/13</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kumimoji="0"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pPr algn="ctr" eaLnBrk="1" latinLnBrk="0" hangingPunct="1"/>
            <a:fld id="{2C6B1FF6-39B9-40F5-8B67-33C6354A3D4F}" type="slidenum">
              <a:rPr kumimoji="0" lang="en-US" smtClean="0"/>
              <a:pPr algn="ctr" eaLnBrk="1" latinLnBrk="0" hangingPunct="1"/>
              <a:t>‹#›</a:t>
            </a:fld>
            <a:endParaRPr kumimoji="0"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1/30/13</a:t>
            </a:fld>
            <a:endParaRPr lang="en-US"/>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a:xfrm>
            <a:off x="4343400" y="1036020"/>
            <a:ext cx="457200" cy="441325"/>
          </a:xfrm>
        </p:spPr>
        <p:txBody>
          <a:bodyPr/>
          <a:lstStyle/>
          <a:p>
            <a:fld id="{2C6B1FF6-39B9-40F5-8B67-33C6354A3D4F}" type="slidenum">
              <a:rPr kumimoji="0" lang="en-US" smtClean="0"/>
              <a:pPr eaLnBrk="1" latinLnBrk="0" hangingPunct="1"/>
              <a:t>‹#›</a:t>
            </a:fld>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1/30/13</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2C6B1FF6-39B9-40F5-8B67-33C6354A3D4F}" type="slidenum">
              <a:rPr kumimoji="0" lang="en-US" smtClean="0"/>
              <a:pPr eaLnBrk="1" latinLnBrk="0" hangingPunct="1"/>
              <a:t>‹#›</a:t>
            </a:fld>
            <a:endParaRPr kumimoji="0" lang="en-US" dirty="0">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1/30/13</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2C6B1FF6-39B9-40F5-8B67-33C6354A3D4F}" type="slidenum">
              <a:rPr kumimoji="0" lang="en-US" smtClean="0"/>
              <a:pPr eaLnBrk="1" latinLnBrk="0" hangingPunct="1"/>
              <a:t>‹#›</a:t>
            </a:fld>
            <a:endParaRPr kumimoji="0"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pPr eaLnBrk="1" latinLnBrk="0" hangingPunct="1"/>
            <a:fld id="{9D21D778-B565-4D7E-94D7-64010A445B68}" type="datetimeFigureOut">
              <a:rPr lang="en-US" smtClean="0"/>
              <a:pPr eaLnBrk="1" latinLnBrk="0" hangingPunct="1"/>
              <a:t>1/30/13</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algn="r" eaLnBrk="1" latinLnBrk="0" hangingPunct="1"/>
            <a:fld id="{9D21D778-B565-4D7E-94D7-64010A445B68}" type="datetimeFigureOut">
              <a:rPr lang="en-US" smtClean="0"/>
              <a:pPr algn="r" eaLnBrk="1" latinLnBrk="0" hangingPunct="1"/>
              <a:t>1/30/13</a:t>
            </a:fld>
            <a:endParaRPr lang="en-US" sz="1400" dirty="0">
              <a:solidFill>
                <a:srgbClr val="FFFFFF"/>
              </a:solidFill>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algn="l" eaLnBrk="1" latinLnBrk="0" hangingPunct="1"/>
            <a:endParaRPr kumimoji="0" lang="en-US" dirty="0">
              <a:solidFill>
                <a:srgbClr val="FFFFFF"/>
              </a:solidFill>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lgn="ctr" eaLnBrk="1" latinLnBrk="0" hangingPunct="1"/>
            <a:fld id="{2C6B1FF6-39B9-40F5-8B67-33C6354A3D4F}" type="slidenum">
              <a:rPr kumimoji="0" lang="en-US" smtClean="0"/>
              <a:pPr algn="ctr" eaLnBrk="1" latinLnBrk="0" hangingPunct="1"/>
              <a:t>‹#›</a:t>
            </a:fld>
            <a:endParaRPr kumimoji="0" lang="en-US" sz="1600" dirty="0">
              <a:solidFill>
                <a:schemeClr val="accent3">
                  <a:shade val="75000"/>
                </a:scheme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004DE3DC-1F2E-C748-8E35-B13A44A5B1BA}" type="datetime4">
              <a:rPr lang="en-US" smtClean="0">
                <a:latin typeface="Georgia"/>
              </a:rPr>
              <a:pPr/>
              <a:t>January 30, 2013</a:t>
            </a:fld>
            <a:endParaRPr lang="en-US" dirty="0">
              <a:latin typeface="Georgia"/>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r>
              <a:rPr lang="en-US" smtClean="0">
                <a:latin typeface="Georgia"/>
              </a:rPr>
              <a:t>1/41</a:t>
            </a:r>
            <a:endParaRPr lang="en-US" dirty="0">
              <a:latin typeface="Georgia"/>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latin typeface="Georgia"/>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latin typeface="Georgia"/>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eorgia"/>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5744759D-0EFF-4FB2-9CCE-04E00944F0FE}" type="slidenum">
              <a:rPr lang="en-US" smtClean="0">
                <a:solidFill>
                  <a:srgbClr val="8CADAE">
                    <a:shade val="75000"/>
                  </a:srgbClr>
                </a:solidFill>
                <a:latin typeface="Georgia"/>
              </a:rPr>
              <a:pPr/>
              <a:t>‹#›</a:t>
            </a:fld>
            <a:endParaRPr lang="en-US" dirty="0">
              <a:solidFill>
                <a:srgbClr val="8CADAE">
                  <a:shade val="75000"/>
                </a:srgbClr>
              </a:solidFill>
              <a:latin typeface="Georgia"/>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03132-366E-7249-A0AD-5E315EAE8A30}" type="datetime4">
              <a:rPr lang="en-US" smtClean="0">
                <a:solidFill>
                  <a:prstClr val="black">
                    <a:tint val="75000"/>
                  </a:prstClr>
                </a:solidFill>
                <a:latin typeface="Calibri"/>
              </a:rPr>
              <a:pPr/>
              <a:t>January 30, 2013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latin typeface="Calibri"/>
              </a:rPr>
              <a:t>1/41</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436E3-E777-4104-8F72-20FFFD7E6A88}"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73977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emf"/><Relationship Id="rId3" Type="http://schemas.openxmlformats.org/officeDocument/2006/relationships/image" Target="../media/image1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7.emf"/></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emf"/><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emf"/><Relationship Id="rId3" Type="http://schemas.openxmlformats.org/officeDocument/2006/relationships/image" Target="../media/image2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emf"/><Relationship Id="rId3" Type="http://schemas.openxmlformats.org/officeDocument/2006/relationships/image" Target="../media/image2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emf"/><Relationship Id="rId3" Type="http://schemas.openxmlformats.org/officeDocument/2006/relationships/image" Target="../media/image3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png"/><Relationship Id="rId1" Type="http://schemas.openxmlformats.org/officeDocument/2006/relationships/slideLayout" Target="../slideLayouts/slideLayout24.xml"/><Relationship Id="rId2"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eg"/><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3.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1" Type="http://schemas.openxmlformats.org/officeDocument/2006/relationships/slideLayout" Target="../slideLayouts/slideLayout24.xml"/><Relationship Id="rId2" Type="http://schemas.openxmlformats.org/officeDocument/2006/relationships/notesSlide" Target="../notesSlides/notesSlide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4.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err="1" smtClean="0"/>
              <a:t>Madhumita</a:t>
            </a:r>
            <a:r>
              <a:rPr lang="en-US" dirty="0" smtClean="0"/>
              <a:t> Ramesh </a:t>
            </a:r>
            <a:r>
              <a:rPr lang="en-US" dirty="0" err="1" smtClean="0"/>
              <a:t>Babu</a:t>
            </a:r>
            <a:endParaRPr lang="en-US" dirty="0" smtClean="0"/>
          </a:p>
          <a:p>
            <a:r>
              <a:rPr lang="en-US" dirty="0" smtClean="0"/>
              <a:t>Sudhi Proch</a:t>
            </a:r>
          </a:p>
        </p:txBody>
      </p:sp>
      <p:sp>
        <p:nvSpPr>
          <p:cNvPr id="3" name="Title 2"/>
          <p:cNvSpPr>
            <a:spLocks noGrp="1"/>
          </p:cNvSpPr>
          <p:nvPr>
            <p:ph type="ctrTitle"/>
          </p:nvPr>
        </p:nvSpPr>
        <p:spPr/>
        <p:txBody>
          <a:bodyPr/>
          <a:lstStyle/>
          <a:p>
            <a:r>
              <a:rPr lang="en-US" dirty="0" smtClean="0"/>
              <a:t>Real Time Systems</a:t>
            </a:r>
            <a:endParaRPr lang="en-US" dirty="0"/>
          </a:p>
        </p:txBody>
      </p:sp>
      <p:sp>
        <p:nvSpPr>
          <p:cNvPr id="4" name="TextBox 3"/>
          <p:cNvSpPr txBox="1"/>
          <p:nvPr/>
        </p:nvSpPr>
        <p:spPr>
          <a:xfrm>
            <a:off x="560066" y="6337419"/>
            <a:ext cx="961315" cy="646331"/>
          </a:xfrm>
          <a:prstGeom prst="rect">
            <a:avLst/>
          </a:prstGeom>
          <a:noFill/>
        </p:spPr>
        <p:txBody>
          <a:bodyPr wrap="square" rtlCol="0">
            <a:spAutoFit/>
          </a:bodyPr>
          <a:lstStyle/>
          <a:p>
            <a:r>
              <a:rPr lang="en-US" b="1" dirty="0">
                <a:solidFill>
                  <a:prstClr val="black"/>
                </a:solidFill>
              </a:rPr>
              <a:t>0</a:t>
            </a:r>
            <a:r>
              <a:rPr lang="en-US" b="1" dirty="0" smtClean="0">
                <a:solidFill>
                  <a:prstClr val="black"/>
                </a:solidFill>
              </a:rPr>
              <a:t>/</a:t>
            </a:r>
            <a:r>
              <a:rPr lang="en-US" b="1" dirty="0">
                <a:solidFill>
                  <a:prstClr val="black"/>
                </a:solidFill>
              </a:rPr>
              <a:t>41</a:t>
            </a:r>
          </a:p>
          <a:p>
            <a:endParaRPr lang="en-US" dirty="0"/>
          </a:p>
        </p:txBody>
      </p:sp>
    </p:spTree>
    <p:extLst>
      <p:ext uri="{BB962C8B-B14F-4D97-AF65-F5344CB8AC3E}">
        <p14:creationId xmlns:p14="http://schemas.microsoft.com/office/powerpoint/2010/main" val="14063910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REAL-TIME SCHEDULING WITH REGENERATIVE ENERGY</a:t>
            </a:r>
            <a:endParaRPr lang="en-US" dirty="0"/>
          </a:p>
        </p:txBody>
      </p:sp>
      <p:sp>
        <p:nvSpPr>
          <p:cNvPr id="3" name="Content Placeholder 2"/>
          <p:cNvSpPr>
            <a:spLocks noGrp="1"/>
          </p:cNvSpPr>
          <p:nvPr>
            <p:ph sz="quarter" idx="1"/>
          </p:nvPr>
        </p:nvSpPr>
        <p:spPr/>
        <p:txBody>
          <a:bodyPr/>
          <a:lstStyle/>
          <a:p>
            <a:r>
              <a:rPr lang="en-US" dirty="0" smtClean="0"/>
              <a:t>Investigation of real time scheduling in system where replenishment of energy is done by an environmental source.</a:t>
            </a:r>
          </a:p>
          <a:p>
            <a:r>
              <a:rPr lang="en-US" dirty="0" smtClean="0"/>
              <a:t>A task can be completed only if energy requirements are satisfied. </a:t>
            </a:r>
          </a:p>
          <a:p>
            <a:r>
              <a:rPr lang="en-US" dirty="0" smtClean="0"/>
              <a:t>Thus, things to be taken into account include:</a:t>
            </a:r>
          </a:p>
          <a:p>
            <a:pPr lvl="1">
              <a:buFont typeface="Wingdings" charset="2"/>
              <a:buChar char="u"/>
            </a:pPr>
            <a:r>
              <a:rPr lang="en-US" dirty="0" smtClean="0"/>
              <a:t>Energy source</a:t>
            </a:r>
          </a:p>
          <a:p>
            <a:pPr lvl="1">
              <a:buFont typeface="Wingdings" charset="2"/>
              <a:buChar char="u"/>
            </a:pPr>
            <a:r>
              <a:rPr lang="en-US" dirty="0" smtClean="0"/>
              <a:t>Capacity of the energy storage</a:t>
            </a:r>
          </a:p>
          <a:p>
            <a:pPr lvl="1">
              <a:buFont typeface="Wingdings" charset="2"/>
              <a:buChar char="u"/>
            </a:pPr>
            <a:r>
              <a:rPr lang="en-US" dirty="0" smtClean="0"/>
              <a:t>Power dissipation of single tasks</a:t>
            </a:r>
            <a:endParaRPr lang="en-US" dirty="0"/>
          </a:p>
        </p:txBody>
      </p:sp>
      <p:sp>
        <p:nvSpPr>
          <p:cNvPr id="5" name="TextBox 4"/>
          <p:cNvSpPr txBox="1"/>
          <p:nvPr/>
        </p:nvSpPr>
        <p:spPr>
          <a:xfrm>
            <a:off x="574842" y="6365860"/>
            <a:ext cx="706068" cy="369332"/>
          </a:xfrm>
          <a:prstGeom prst="rect">
            <a:avLst/>
          </a:prstGeom>
          <a:noFill/>
        </p:spPr>
        <p:txBody>
          <a:bodyPr wrap="none" rtlCol="0">
            <a:spAutoFit/>
          </a:bodyPr>
          <a:lstStyle/>
          <a:p>
            <a:r>
              <a:rPr lang="en-US" b="1" dirty="0">
                <a:solidFill>
                  <a:prstClr val="black"/>
                </a:solidFill>
                <a:latin typeface="Georgia"/>
              </a:rPr>
              <a:t>9</a:t>
            </a:r>
            <a:r>
              <a:rPr lang="en-US" b="1" dirty="0" smtClean="0">
                <a:solidFill>
                  <a:prstClr val="black"/>
                </a:solidFill>
                <a:latin typeface="Georgia"/>
              </a:rPr>
              <a:t>/41</a:t>
            </a:r>
            <a:endParaRPr lang="en-US" b="1" dirty="0">
              <a:solidFill>
                <a:prstClr val="black"/>
              </a:solidFill>
              <a:latin typeface="Georgia"/>
            </a:endParaRPr>
          </a:p>
        </p:txBody>
      </p:sp>
    </p:spTree>
    <p:extLst>
      <p:ext uri="{BB962C8B-B14F-4D97-AF65-F5344CB8AC3E}">
        <p14:creationId xmlns:p14="http://schemas.microsoft.com/office/powerpoint/2010/main" val="2030904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EDF NOT SUITABLE IN THIS CASE</a:t>
            </a:r>
            <a:endParaRPr lang="en-US" dirty="0"/>
          </a:p>
        </p:txBody>
      </p:sp>
      <p:pic>
        <p:nvPicPr>
          <p:cNvPr id="12" name="Content Placeholder 11"/>
          <p:cNvPicPr>
            <a:picLocks noGrp="1" noChangeAspect="1"/>
          </p:cNvPicPr>
          <p:nvPr>
            <p:ph sz="quarter" idx="1"/>
          </p:nvPr>
        </p:nvPicPr>
        <p:blipFill rotWithShape="1">
          <a:blip r:embed="rId3"/>
          <a:srcRect l="-4936" r="-4936"/>
          <a:stretch/>
        </p:blipFill>
        <p:spPr>
          <a:xfrm>
            <a:off x="162454" y="1495975"/>
            <a:ext cx="8673697" cy="5194110"/>
          </a:xfrm>
        </p:spPr>
      </p:pic>
      <p:sp>
        <p:nvSpPr>
          <p:cNvPr id="5" name="TextBox 4"/>
          <p:cNvSpPr txBox="1"/>
          <p:nvPr/>
        </p:nvSpPr>
        <p:spPr>
          <a:xfrm>
            <a:off x="574842" y="6365860"/>
            <a:ext cx="831402" cy="369332"/>
          </a:xfrm>
          <a:prstGeom prst="rect">
            <a:avLst/>
          </a:prstGeom>
          <a:noFill/>
        </p:spPr>
        <p:txBody>
          <a:bodyPr wrap="none" rtlCol="0">
            <a:spAutoFit/>
          </a:bodyPr>
          <a:lstStyle/>
          <a:p>
            <a:r>
              <a:rPr lang="en-US" b="1" dirty="0" smtClean="0">
                <a:solidFill>
                  <a:prstClr val="black"/>
                </a:solidFill>
                <a:latin typeface="Georgia"/>
              </a:rPr>
              <a:t>10/41</a:t>
            </a:r>
            <a:endParaRPr lang="en-US" b="1" dirty="0">
              <a:solidFill>
                <a:prstClr val="black"/>
              </a:solidFill>
              <a:latin typeface="Georgia"/>
            </a:endParaRPr>
          </a:p>
        </p:txBody>
      </p:sp>
    </p:spTree>
    <p:extLst>
      <p:ext uri="{BB962C8B-B14F-4D97-AF65-F5344CB8AC3E}">
        <p14:creationId xmlns:p14="http://schemas.microsoft.com/office/powerpoint/2010/main" val="15508433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PAPER TALKS ABOUT</a:t>
            </a:r>
            <a:endParaRPr lang="en-US" dirty="0"/>
          </a:p>
        </p:txBody>
      </p:sp>
      <p:sp>
        <p:nvSpPr>
          <p:cNvPr id="3" name="Content Placeholder 2"/>
          <p:cNvSpPr>
            <a:spLocks noGrp="1"/>
          </p:cNvSpPr>
          <p:nvPr>
            <p:ph sz="quarter" idx="1"/>
          </p:nvPr>
        </p:nvSpPr>
        <p:spPr/>
        <p:txBody>
          <a:bodyPr/>
          <a:lstStyle/>
          <a:p>
            <a:r>
              <a:rPr lang="en-US" dirty="0" smtClean="0"/>
              <a:t>Thus, scheduling algorithm which is not only energy-aware but truly </a:t>
            </a:r>
            <a:r>
              <a:rPr lang="en-US" i="1" dirty="0" smtClean="0"/>
              <a:t>energy-driven.</a:t>
            </a:r>
          </a:p>
          <a:p>
            <a:r>
              <a:rPr lang="en-US" dirty="0" smtClean="0"/>
              <a:t>Energy, contrary to time, can be stored as a resource.</a:t>
            </a:r>
          </a:p>
          <a:p>
            <a:r>
              <a:rPr lang="en-US" dirty="0" smtClean="0"/>
              <a:t>Previous work involved switching of active and sleep modes, offline scheduling, and Dynamic Voltage scaling mechanisms.</a:t>
            </a:r>
          </a:p>
          <a:p>
            <a:r>
              <a:rPr lang="en-US" dirty="0" smtClean="0"/>
              <a:t>In this paper, we shall consider sensor nodes, which are energy constrained and energy demand is fixed. (no DVS). ( if harvested power is sufficient for continuous operations)</a:t>
            </a:r>
            <a:endParaRPr lang="en-US" dirty="0"/>
          </a:p>
        </p:txBody>
      </p:sp>
      <p:sp>
        <p:nvSpPr>
          <p:cNvPr id="6" name="TextBox 5"/>
          <p:cNvSpPr txBox="1"/>
          <p:nvPr/>
        </p:nvSpPr>
        <p:spPr>
          <a:xfrm>
            <a:off x="574842" y="6365860"/>
            <a:ext cx="782599" cy="369332"/>
          </a:xfrm>
          <a:prstGeom prst="rect">
            <a:avLst/>
          </a:prstGeom>
          <a:noFill/>
        </p:spPr>
        <p:txBody>
          <a:bodyPr wrap="none" rtlCol="0">
            <a:spAutoFit/>
          </a:bodyPr>
          <a:lstStyle/>
          <a:p>
            <a:r>
              <a:rPr lang="en-US" b="1" dirty="0" smtClean="0">
                <a:solidFill>
                  <a:prstClr val="black"/>
                </a:solidFill>
                <a:latin typeface="Georgia"/>
              </a:rPr>
              <a:t>11/41</a:t>
            </a:r>
            <a:endParaRPr lang="en-US" b="1" dirty="0">
              <a:solidFill>
                <a:prstClr val="black"/>
              </a:solidFill>
              <a:latin typeface="Georgia"/>
            </a:endParaRPr>
          </a:p>
        </p:txBody>
      </p:sp>
    </p:spTree>
    <p:extLst>
      <p:ext uri="{BB962C8B-B14F-4D97-AF65-F5344CB8AC3E}">
        <p14:creationId xmlns:p14="http://schemas.microsoft.com/office/powerpoint/2010/main" val="11414756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NOTATIONS USED</a:t>
            </a:r>
            <a:endParaRPr lang="en-US" dirty="0"/>
          </a:p>
        </p:txBody>
      </p:sp>
      <p:sp>
        <p:nvSpPr>
          <p:cNvPr id="3" name="Content Placeholder 2"/>
          <p:cNvSpPr>
            <a:spLocks noGrp="1"/>
          </p:cNvSpPr>
          <p:nvPr>
            <p:ph sz="quarter" idx="1"/>
          </p:nvPr>
        </p:nvSpPr>
        <p:spPr/>
        <p:txBody>
          <a:bodyPr/>
          <a:lstStyle/>
          <a:p>
            <a:r>
              <a:rPr lang="en-US" dirty="0" smtClean="0"/>
              <a:t>Notations that would be followed from here:	</a:t>
            </a:r>
          </a:p>
          <a:p>
            <a:r>
              <a:rPr lang="en-US" dirty="0" smtClean="0"/>
              <a:t>Harvested energy converted into electrical power         </a:t>
            </a:r>
            <a:r>
              <a:rPr lang="en-US" sz="2800" dirty="0" smtClean="0">
                <a:latin typeface="CMMI10"/>
              </a:rPr>
              <a:t>P</a:t>
            </a:r>
            <a:r>
              <a:rPr lang="en-US" sz="800" dirty="0" smtClean="0">
                <a:latin typeface="CMMI7"/>
              </a:rPr>
              <a:t>S </a:t>
            </a:r>
            <a:r>
              <a:rPr lang="en-US" sz="2800" dirty="0">
                <a:latin typeface="CMR10"/>
              </a:rPr>
              <a:t>(</a:t>
            </a:r>
            <a:r>
              <a:rPr lang="en-US" sz="2800" dirty="0">
                <a:latin typeface="CMMI10"/>
              </a:rPr>
              <a:t>t</a:t>
            </a:r>
            <a:r>
              <a:rPr lang="en-US" sz="2800" dirty="0">
                <a:latin typeface="CMR10"/>
              </a:rPr>
              <a:t>)</a:t>
            </a:r>
            <a:r>
              <a:rPr lang="en-US" sz="2800" dirty="0">
                <a:latin typeface="Times"/>
              </a:rPr>
              <a:t>. </a:t>
            </a:r>
            <a:endParaRPr lang="en-US" sz="2800" dirty="0" smtClean="0">
              <a:latin typeface="Times"/>
            </a:endParaRPr>
          </a:p>
          <a:p>
            <a:r>
              <a:rPr lang="en-US" sz="2800" dirty="0" smtClean="0">
                <a:latin typeface="Times"/>
              </a:rPr>
              <a:t>Device’s capacity C.</a:t>
            </a:r>
          </a:p>
          <a:p>
            <a:r>
              <a:rPr lang="en-US" dirty="0" smtClean="0"/>
              <a:t>The stored energy, </a:t>
            </a:r>
            <a:r>
              <a:rPr lang="en-US" sz="2800" dirty="0">
                <a:latin typeface="CMMI10"/>
              </a:rPr>
              <a:t>E</a:t>
            </a:r>
            <a:r>
              <a:rPr lang="en-US" sz="800" dirty="0">
                <a:latin typeface="CMMI7"/>
              </a:rPr>
              <a:t>C </a:t>
            </a:r>
            <a:r>
              <a:rPr lang="en-US" sz="2800" dirty="0">
                <a:latin typeface="CMMI10"/>
              </a:rPr>
              <a:t>&lt; C</a:t>
            </a:r>
            <a:r>
              <a:rPr lang="en-US" sz="2800" dirty="0">
                <a:latin typeface="Times"/>
              </a:rPr>
              <a:t>. </a:t>
            </a:r>
            <a:endParaRPr lang="en-US" sz="2800" dirty="0" smtClean="0">
              <a:latin typeface="Times"/>
            </a:endParaRPr>
          </a:p>
          <a:p>
            <a:r>
              <a:rPr lang="en-US" sz="2800" dirty="0" smtClean="0">
                <a:latin typeface="Times"/>
              </a:rPr>
              <a:t>Power drained from storage, </a:t>
            </a:r>
            <a:r>
              <a:rPr lang="en-US" sz="2800" dirty="0">
                <a:latin typeface="CMMI10"/>
              </a:rPr>
              <a:t>P</a:t>
            </a:r>
            <a:r>
              <a:rPr lang="en-US" sz="800" dirty="0">
                <a:latin typeface="CMMI7"/>
              </a:rPr>
              <a:t>D</a:t>
            </a:r>
            <a:r>
              <a:rPr lang="en-US" sz="2800" dirty="0">
                <a:latin typeface="CMR10"/>
              </a:rPr>
              <a:t>(</a:t>
            </a:r>
            <a:r>
              <a:rPr lang="en-US" sz="2800" dirty="0">
                <a:latin typeface="CMMI10"/>
              </a:rPr>
              <a:t>t</a:t>
            </a:r>
            <a:r>
              <a:rPr lang="en-US" sz="2800" dirty="0">
                <a:latin typeface="CMR10"/>
              </a:rPr>
              <a:t>) </a:t>
            </a:r>
            <a:r>
              <a:rPr lang="en-US" sz="2800" dirty="0" smtClean="0">
                <a:latin typeface="CMR10"/>
              </a:rPr>
              <a:t>.</a:t>
            </a:r>
          </a:p>
          <a:p>
            <a:r>
              <a:rPr lang="en-US" sz="2800" dirty="0" smtClean="0">
                <a:latin typeface="Times"/>
              </a:rPr>
              <a:t>Tasks </a:t>
            </a:r>
            <a:r>
              <a:rPr lang="en-US" sz="2800" dirty="0">
                <a:latin typeface="Times"/>
              </a:rPr>
              <a:t>with arrival time </a:t>
            </a:r>
            <a:r>
              <a:rPr lang="en-US" sz="2800" dirty="0" err="1">
                <a:latin typeface="CMMI10"/>
              </a:rPr>
              <a:t>a</a:t>
            </a:r>
            <a:r>
              <a:rPr lang="en-US" sz="800" dirty="0" err="1">
                <a:latin typeface="CMMI7"/>
              </a:rPr>
              <a:t>i</a:t>
            </a:r>
            <a:r>
              <a:rPr lang="en-US" sz="2800" dirty="0">
                <a:latin typeface="Times"/>
              </a:rPr>
              <a:t>, energy demand </a:t>
            </a:r>
            <a:r>
              <a:rPr lang="en-US" sz="2800" dirty="0" err="1">
                <a:latin typeface="CMMI10"/>
              </a:rPr>
              <a:t>e</a:t>
            </a:r>
            <a:r>
              <a:rPr lang="en-US" sz="800" dirty="0" err="1">
                <a:latin typeface="CMMI7"/>
              </a:rPr>
              <a:t>i</a:t>
            </a:r>
            <a:r>
              <a:rPr lang="en-US" sz="800" dirty="0">
                <a:latin typeface="CMMI7"/>
              </a:rPr>
              <a:t> </a:t>
            </a:r>
            <a:r>
              <a:rPr lang="en-US" sz="800" dirty="0" smtClean="0">
                <a:latin typeface="CMMI7"/>
              </a:rPr>
              <a:t> </a:t>
            </a:r>
            <a:r>
              <a:rPr lang="en-US" sz="2800" dirty="0" smtClean="0">
                <a:latin typeface="Times"/>
              </a:rPr>
              <a:t>and </a:t>
            </a:r>
            <a:r>
              <a:rPr lang="en-US" sz="2800" dirty="0">
                <a:latin typeface="Times"/>
              </a:rPr>
              <a:t>deadline </a:t>
            </a:r>
            <a:r>
              <a:rPr lang="en-US" sz="2800" dirty="0">
                <a:latin typeface="CMMI10"/>
              </a:rPr>
              <a:t>d</a:t>
            </a:r>
            <a:r>
              <a:rPr lang="en-US" sz="800" dirty="0">
                <a:latin typeface="CMMI7"/>
              </a:rPr>
              <a:t>i</a:t>
            </a:r>
            <a:r>
              <a:rPr lang="en-US" sz="2800" dirty="0">
                <a:latin typeface="Times"/>
              </a:rPr>
              <a:t>. </a:t>
            </a:r>
            <a:endParaRPr lang="en-US" dirty="0"/>
          </a:p>
          <a:p>
            <a:endParaRPr lang="en-US" dirty="0"/>
          </a:p>
          <a:p>
            <a:pPr lvl="1">
              <a:buFont typeface="Wingdings" charset="2"/>
              <a:buChar char="u"/>
            </a:pPr>
            <a:endParaRPr lang="en-US" dirty="0" smtClean="0"/>
          </a:p>
          <a:p>
            <a:pPr>
              <a:buClr>
                <a:srgbClr val="000090"/>
              </a:buClr>
              <a:buFont typeface="Wingdings" charset="2"/>
              <a:buChar char="u"/>
            </a:pPr>
            <a:endParaRPr lang="en-US" dirty="0"/>
          </a:p>
        </p:txBody>
      </p:sp>
      <p:sp>
        <p:nvSpPr>
          <p:cNvPr id="6" name="TextBox 5"/>
          <p:cNvSpPr txBox="1"/>
          <p:nvPr/>
        </p:nvSpPr>
        <p:spPr>
          <a:xfrm>
            <a:off x="574842" y="6365860"/>
            <a:ext cx="814158" cy="369332"/>
          </a:xfrm>
          <a:prstGeom prst="rect">
            <a:avLst/>
          </a:prstGeom>
          <a:noFill/>
        </p:spPr>
        <p:txBody>
          <a:bodyPr wrap="none" rtlCol="0">
            <a:spAutoFit/>
          </a:bodyPr>
          <a:lstStyle/>
          <a:p>
            <a:r>
              <a:rPr lang="en-US" b="1" dirty="0" smtClean="0">
                <a:solidFill>
                  <a:prstClr val="black"/>
                </a:solidFill>
                <a:latin typeface="Georgia"/>
              </a:rPr>
              <a:t>12/41</a:t>
            </a:r>
            <a:endParaRPr lang="en-US" b="1" dirty="0">
              <a:solidFill>
                <a:prstClr val="black"/>
              </a:solidFill>
              <a:latin typeface="Georgia"/>
            </a:endParaRPr>
          </a:p>
        </p:txBody>
      </p:sp>
    </p:spTree>
    <p:extLst>
      <p:ext uri="{BB962C8B-B14F-4D97-AF65-F5344CB8AC3E}">
        <p14:creationId xmlns:p14="http://schemas.microsoft.com/office/powerpoint/2010/main" val="316286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PICTORIAL DEFINITION</a:t>
            </a:r>
            <a:endParaRPr lang="en-US" dirty="0"/>
          </a:p>
        </p:txBody>
      </p:sp>
      <p:pic>
        <p:nvPicPr>
          <p:cNvPr id="4" name="Content Placeholder 3"/>
          <p:cNvPicPr>
            <a:picLocks noGrp="1" noChangeAspect="1"/>
          </p:cNvPicPr>
          <p:nvPr>
            <p:ph sz="quarter" idx="1"/>
          </p:nvPr>
        </p:nvPicPr>
        <p:blipFill rotWithShape="1">
          <a:blip r:embed="rId2"/>
          <a:srcRect l="-5747" r="-5747"/>
          <a:stretch/>
        </p:blipFill>
        <p:spPr>
          <a:xfrm>
            <a:off x="-139171" y="1565555"/>
            <a:ext cx="8836152" cy="4745428"/>
          </a:xfrm>
        </p:spPr>
      </p:pic>
      <p:sp>
        <p:nvSpPr>
          <p:cNvPr id="5" name="TextBox 4"/>
          <p:cNvSpPr txBox="1"/>
          <p:nvPr/>
        </p:nvSpPr>
        <p:spPr>
          <a:xfrm>
            <a:off x="574842" y="6365860"/>
            <a:ext cx="813707" cy="369332"/>
          </a:xfrm>
          <a:prstGeom prst="rect">
            <a:avLst/>
          </a:prstGeom>
          <a:noFill/>
        </p:spPr>
        <p:txBody>
          <a:bodyPr wrap="none" rtlCol="0">
            <a:spAutoFit/>
          </a:bodyPr>
          <a:lstStyle/>
          <a:p>
            <a:r>
              <a:rPr lang="en-US" b="1" dirty="0" smtClean="0">
                <a:solidFill>
                  <a:prstClr val="black"/>
                </a:solidFill>
                <a:latin typeface="Georgia"/>
              </a:rPr>
              <a:t>13/41</a:t>
            </a:r>
            <a:endParaRPr lang="en-US" b="1" dirty="0">
              <a:solidFill>
                <a:prstClr val="black"/>
              </a:solidFill>
              <a:latin typeface="Georgia"/>
            </a:endParaRPr>
          </a:p>
        </p:txBody>
      </p:sp>
    </p:spTree>
    <p:extLst>
      <p:ext uri="{BB962C8B-B14F-4D97-AF65-F5344CB8AC3E}">
        <p14:creationId xmlns:p14="http://schemas.microsoft.com/office/powerpoint/2010/main" val="2868364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CALCULATION OF VALUES</a:t>
            </a:r>
            <a:endParaRPr lang="en-US" dirty="0"/>
          </a:p>
        </p:txBody>
      </p:sp>
      <p:sp>
        <p:nvSpPr>
          <p:cNvPr id="3" name="Content Placeholder 2"/>
          <p:cNvSpPr>
            <a:spLocks noGrp="1"/>
          </p:cNvSpPr>
          <p:nvPr>
            <p:ph sz="quarter" idx="1"/>
          </p:nvPr>
        </p:nvSpPr>
        <p:spPr/>
        <p:txBody>
          <a:bodyPr/>
          <a:lstStyle/>
          <a:p>
            <a:r>
              <a:rPr lang="en-US" sz="2800" dirty="0">
                <a:latin typeface="Times"/>
              </a:rPr>
              <a:t>The respective energy </a:t>
            </a:r>
            <a:r>
              <a:rPr lang="en-US" sz="2800" dirty="0">
                <a:latin typeface="CMMI10"/>
              </a:rPr>
              <a:t>E</a:t>
            </a:r>
            <a:r>
              <a:rPr lang="en-US" sz="800" dirty="0">
                <a:latin typeface="CMMI7"/>
              </a:rPr>
              <a:t>S </a:t>
            </a:r>
            <a:r>
              <a:rPr lang="en-US" sz="2800" dirty="0">
                <a:latin typeface="Times"/>
              </a:rPr>
              <a:t>in the time interval </a:t>
            </a:r>
            <a:r>
              <a:rPr lang="en-US" sz="2800" dirty="0">
                <a:latin typeface="CMR10"/>
              </a:rPr>
              <a:t>[</a:t>
            </a:r>
            <a:r>
              <a:rPr lang="en-US" sz="2800" dirty="0">
                <a:latin typeface="CMMI10"/>
              </a:rPr>
              <a:t>t</a:t>
            </a:r>
            <a:r>
              <a:rPr lang="en-US" sz="800" dirty="0">
                <a:latin typeface="CMR7"/>
              </a:rPr>
              <a:t>1</a:t>
            </a:r>
            <a:r>
              <a:rPr lang="en-US" sz="2800" dirty="0">
                <a:latin typeface="CMMI10"/>
              </a:rPr>
              <a:t>, t</a:t>
            </a:r>
            <a:r>
              <a:rPr lang="en-US" sz="800" dirty="0">
                <a:latin typeface="CMR7"/>
              </a:rPr>
              <a:t>2</a:t>
            </a:r>
            <a:r>
              <a:rPr lang="en-US" sz="2800" dirty="0">
                <a:latin typeface="CMR10"/>
              </a:rPr>
              <a:t>] </a:t>
            </a:r>
            <a:r>
              <a:rPr lang="en-US" sz="2800" dirty="0">
                <a:latin typeface="Times"/>
              </a:rPr>
              <a:t>is given as </a:t>
            </a:r>
            <a:r>
              <a:rPr lang="en-US" sz="2800" dirty="0" smtClean="0">
                <a:latin typeface="Times"/>
              </a:rPr>
              <a:t>:</a:t>
            </a:r>
          </a:p>
          <a:p>
            <a:pPr marL="0" indent="0">
              <a:buNone/>
            </a:pPr>
            <a:endParaRPr lang="en-US" dirty="0" smtClean="0"/>
          </a:p>
          <a:p>
            <a:r>
              <a:rPr lang="en-US" sz="2800" dirty="0">
                <a:latin typeface="Times"/>
              </a:rPr>
              <a:t>energy variability characterization curves (EVCC) that bound the energy harvested in a certain inter- </a:t>
            </a:r>
            <a:r>
              <a:rPr lang="en-US" sz="2800" dirty="0" err="1">
                <a:latin typeface="Times"/>
              </a:rPr>
              <a:t>val</a:t>
            </a:r>
            <a:r>
              <a:rPr lang="en-US" sz="2800" dirty="0">
                <a:latin typeface="Times"/>
              </a:rPr>
              <a:t> </a:t>
            </a:r>
            <a:r>
              <a:rPr lang="en-US" sz="2800" dirty="0">
                <a:latin typeface="CMR10"/>
              </a:rPr>
              <a:t>∆</a:t>
            </a:r>
            <a:r>
              <a:rPr lang="en-US" sz="2800" dirty="0">
                <a:latin typeface="Times"/>
              </a:rPr>
              <a:t>: The EVCCs </a:t>
            </a:r>
            <a:r>
              <a:rPr lang="en-US" sz="2800" dirty="0" err="1">
                <a:latin typeface="CMMI10"/>
              </a:rPr>
              <a:t>ε</a:t>
            </a:r>
            <a:r>
              <a:rPr lang="en-US" sz="800" dirty="0" err="1">
                <a:latin typeface="CMMI7"/>
              </a:rPr>
              <a:t>l</a:t>
            </a:r>
            <a:r>
              <a:rPr lang="en-US" sz="2800" dirty="0">
                <a:latin typeface="CMR10"/>
              </a:rPr>
              <a:t>(∆) </a:t>
            </a:r>
            <a:r>
              <a:rPr lang="en-US" sz="2800" dirty="0">
                <a:latin typeface="Times"/>
              </a:rPr>
              <a:t>and </a:t>
            </a:r>
            <a:r>
              <a:rPr lang="en-US" sz="2800" dirty="0" err="1">
                <a:latin typeface="CMMI10"/>
              </a:rPr>
              <a:t>ε</a:t>
            </a:r>
            <a:r>
              <a:rPr lang="en-US" sz="800" dirty="0" err="1">
                <a:latin typeface="CMMI7"/>
              </a:rPr>
              <a:t>u</a:t>
            </a:r>
            <a:r>
              <a:rPr lang="en-US" sz="2800" dirty="0">
                <a:latin typeface="CMR10"/>
              </a:rPr>
              <a:t>(∆)</a:t>
            </a:r>
            <a:r>
              <a:rPr lang="en-US" sz="2800" dirty="0">
                <a:latin typeface="Times"/>
              </a:rPr>
              <a:t>with </a:t>
            </a:r>
            <a:r>
              <a:rPr lang="en-US" sz="2800" dirty="0">
                <a:latin typeface="CMR10"/>
              </a:rPr>
              <a:t>∆ </a:t>
            </a:r>
            <a:r>
              <a:rPr lang="en-US" sz="2800" dirty="0">
                <a:latin typeface="CMSY10"/>
              </a:rPr>
              <a:t>≥ </a:t>
            </a:r>
            <a:r>
              <a:rPr lang="en-US" sz="2800" dirty="0">
                <a:latin typeface="CMR10"/>
              </a:rPr>
              <a:t>0 </a:t>
            </a:r>
            <a:r>
              <a:rPr lang="en-US" sz="2800" dirty="0">
                <a:latin typeface="Times"/>
              </a:rPr>
              <a:t>bound the range of possible energy values </a:t>
            </a:r>
            <a:r>
              <a:rPr lang="en-US" sz="2800" dirty="0">
                <a:latin typeface="CMMI10"/>
              </a:rPr>
              <a:t>E</a:t>
            </a:r>
            <a:r>
              <a:rPr lang="en-US" sz="800" dirty="0">
                <a:latin typeface="CMMI7"/>
              </a:rPr>
              <a:t>S </a:t>
            </a:r>
            <a:r>
              <a:rPr lang="en-US" sz="2800" dirty="0">
                <a:latin typeface="Times"/>
              </a:rPr>
              <a:t>as follows: </a:t>
            </a:r>
            <a:endParaRPr lang="en-US" sz="2800" dirty="0" smtClean="0">
              <a:latin typeface="Times"/>
            </a:endParaRPr>
          </a:p>
          <a:p>
            <a:endParaRPr lang="en-US" dirty="0"/>
          </a:p>
          <a:p>
            <a:endParaRPr lang="en-US" dirty="0" smtClean="0"/>
          </a:p>
          <a:p>
            <a:pPr marL="0" indent="0">
              <a:buNone/>
            </a:pPr>
            <a:endParaRPr lang="en-US" dirty="0"/>
          </a:p>
        </p:txBody>
      </p:sp>
      <p:pic>
        <p:nvPicPr>
          <p:cNvPr id="4" name="Content Placeholder 3"/>
          <p:cNvPicPr>
            <a:picLocks noChangeAspect="1"/>
          </p:cNvPicPr>
          <p:nvPr/>
        </p:nvPicPr>
        <p:blipFill rotWithShape="1">
          <a:blip r:embed="rId2"/>
          <a:srcRect t="-12582" b="-12582"/>
          <a:stretch/>
        </p:blipFill>
        <p:spPr>
          <a:xfrm>
            <a:off x="2616481" y="2113020"/>
            <a:ext cx="2933892" cy="853896"/>
          </a:xfrm>
          <a:prstGeom prst="rect">
            <a:avLst/>
          </a:prstGeom>
        </p:spPr>
      </p:pic>
      <p:pic>
        <p:nvPicPr>
          <p:cNvPr id="5" name="Content Placeholder 8"/>
          <p:cNvPicPr>
            <a:picLocks noChangeAspect="1"/>
          </p:cNvPicPr>
          <p:nvPr/>
        </p:nvPicPr>
        <p:blipFill>
          <a:blip r:embed="rId3"/>
          <a:srcRect t="-374348" b="-374348"/>
          <a:stretch>
            <a:fillRect/>
          </a:stretch>
        </p:blipFill>
        <p:spPr>
          <a:xfrm>
            <a:off x="502279" y="3367969"/>
            <a:ext cx="7415170" cy="3997156"/>
          </a:xfrm>
          <a:prstGeom prst="rect">
            <a:avLst/>
          </a:prstGeom>
        </p:spPr>
      </p:pic>
      <p:sp>
        <p:nvSpPr>
          <p:cNvPr id="7" name="TextBox 6"/>
          <p:cNvSpPr txBox="1"/>
          <p:nvPr/>
        </p:nvSpPr>
        <p:spPr>
          <a:xfrm>
            <a:off x="574842" y="6365860"/>
            <a:ext cx="819455" cy="369332"/>
          </a:xfrm>
          <a:prstGeom prst="rect">
            <a:avLst/>
          </a:prstGeom>
          <a:noFill/>
        </p:spPr>
        <p:txBody>
          <a:bodyPr wrap="none" rtlCol="0">
            <a:spAutoFit/>
          </a:bodyPr>
          <a:lstStyle/>
          <a:p>
            <a:r>
              <a:rPr lang="en-US" b="1" dirty="0" smtClean="0">
                <a:solidFill>
                  <a:prstClr val="black"/>
                </a:solidFill>
                <a:latin typeface="Georgia"/>
              </a:rPr>
              <a:t>14/41</a:t>
            </a:r>
            <a:endParaRPr lang="en-US" b="1" dirty="0">
              <a:solidFill>
                <a:prstClr val="black"/>
              </a:solidFill>
              <a:latin typeface="Georgia"/>
            </a:endParaRPr>
          </a:p>
        </p:txBody>
      </p:sp>
    </p:spTree>
    <p:extLst>
      <p:ext uri="{BB962C8B-B14F-4D97-AF65-F5344CB8AC3E}">
        <p14:creationId xmlns:p14="http://schemas.microsoft.com/office/powerpoint/2010/main" val="32968200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FINISHING TIME VALUE</a:t>
            </a:r>
            <a:endParaRPr lang="en-US" dirty="0"/>
          </a:p>
        </p:txBody>
      </p:sp>
      <p:sp>
        <p:nvSpPr>
          <p:cNvPr id="10" name="Content Placeholder 9"/>
          <p:cNvSpPr>
            <a:spLocks noGrp="1"/>
          </p:cNvSpPr>
          <p:nvPr>
            <p:ph sz="quarter" idx="1"/>
          </p:nvPr>
        </p:nvSpPr>
        <p:spPr/>
        <p:txBody>
          <a:bodyPr/>
          <a:lstStyle/>
          <a:p>
            <a:r>
              <a:rPr lang="en-US" sz="2800" dirty="0">
                <a:latin typeface="Times"/>
              </a:rPr>
              <a:t>If the node decides to assign power </a:t>
            </a:r>
            <a:r>
              <a:rPr lang="en-US" sz="2800" dirty="0">
                <a:latin typeface="CMMI10"/>
              </a:rPr>
              <a:t>P</a:t>
            </a:r>
            <a:r>
              <a:rPr lang="en-US" sz="800" dirty="0">
                <a:latin typeface="CMMI7"/>
              </a:rPr>
              <a:t>i</a:t>
            </a:r>
            <a:r>
              <a:rPr lang="en-US" sz="2800" dirty="0">
                <a:latin typeface="CMR10"/>
              </a:rPr>
              <a:t>(</a:t>
            </a:r>
            <a:r>
              <a:rPr lang="en-US" sz="2800" dirty="0">
                <a:latin typeface="CMMI10"/>
              </a:rPr>
              <a:t>t</a:t>
            </a:r>
            <a:r>
              <a:rPr lang="en-US" sz="2800" dirty="0">
                <a:latin typeface="CMR10"/>
              </a:rPr>
              <a:t>) </a:t>
            </a:r>
            <a:r>
              <a:rPr lang="en-US" sz="2800" dirty="0">
                <a:latin typeface="Times"/>
              </a:rPr>
              <a:t>to the execution of task </a:t>
            </a:r>
            <a:r>
              <a:rPr lang="en-US" sz="2800" dirty="0" err="1">
                <a:latin typeface="CMMI10"/>
              </a:rPr>
              <a:t>J</a:t>
            </a:r>
            <a:r>
              <a:rPr lang="en-US" sz="800" dirty="0" err="1">
                <a:latin typeface="CMMI7"/>
              </a:rPr>
              <a:t>i</a:t>
            </a:r>
            <a:r>
              <a:rPr lang="en-US" sz="800" dirty="0">
                <a:latin typeface="CMMI7"/>
              </a:rPr>
              <a:t> </a:t>
            </a:r>
            <a:r>
              <a:rPr lang="en-US" sz="2800" dirty="0">
                <a:latin typeface="Times"/>
              </a:rPr>
              <a:t>during the interval </a:t>
            </a:r>
            <a:r>
              <a:rPr lang="en-US" sz="2800" dirty="0">
                <a:latin typeface="CMR10"/>
              </a:rPr>
              <a:t>[</a:t>
            </a:r>
            <a:r>
              <a:rPr lang="en-US" sz="2800" dirty="0">
                <a:latin typeface="CMMI10"/>
              </a:rPr>
              <a:t>t</a:t>
            </a:r>
            <a:r>
              <a:rPr lang="en-US" sz="800" dirty="0">
                <a:latin typeface="CMR7"/>
              </a:rPr>
              <a:t>1 </a:t>
            </a:r>
            <a:r>
              <a:rPr lang="en-US" sz="2800" dirty="0">
                <a:latin typeface="CMMI10"/>
              </a:rPr>
              <a:t>, t</a:t>
            </a:r>
            <a:r>
              <a:rPr lang="en-US" sz="800" dirty="0">
                <a:latin typeface="CMR7"/>
              </a:rPr>
              <a:t>2 </a:t>
            </a:r>
            <a:r>
              <a:rPr lang="en-US" sz="2800" dirty="0">
                <a:latin typeface="CMR10"/>
              </a:rPr>
              <a:t>]</a:t>
            </a:r>
            <a:r>
              <a:rPr lang="en-US" sz="2800" dirty="0">
                <a:latin typeface="Times"/>
              </a:rPr>
              <a:t>, we denote the corresponding </a:t>
            </a:r>
            <a:r>
              <a:rPr lang="en-US" sz="2800" dirty="0" smtClean="0">
                <a:latin typeface="Times"/>
              </a:rPr>
              <a:t>energy </a:t>
            </a:r>
            <a:r>
              <a:rPr lang="en-US" sz="2800" dirty="0" err="1">
                <a:latin typeface="CMMI10"/>
              </a:rPr>
              <a:t>E</a:t>
            </a:r>
            <a:r>
              <a:rPr lang="en-US" sz="800" dirty="0" err="1">
                <a:latin typeface="CMMI7"/>
              </a:rPr>
              <a:t>i</a:t>
            </a:r>
            <a:r>
              <a:rPr lang="en-US" sz="800" dirty="0">
                <a:latin typeface="CMMI7"/>
              </a:rPr>
              <a:t> </a:t>
            </a:r>
            <a:r>
              <a:rPr lang="en-US" sz="2800" dirty="0">
                <a:latin typeface="CMR10"/>
              </a:rPr>
              <a:t>(</a:t>
            </a:r>
            <a:r>
              <a:rPr lang="en-US" sz="2800" dirty="0">
                <a:latin typeface="CMMI10"/>
              </a:rPr>
              <a:t>t</a:t>
            </a:r>
            <a:r>
              <a:rPr lang="en-US" sz="800" dirty="0">
                <a:latin typeface="CMR7"/>
              </a:rPr>
              <a:t>1 </a:t>
            </a:r>
            <a:r>
              <a:rPr lang="en-US" sz="2800" dirty="0">
                <a:latin typeface="CMMI10"/>
              </a:rPr>
              <a:t>, t</a:t>
            </a:r>
            <a:r>
              <a:rPr lang="en-US" sz="800" dirty="0">
                <a:latin typeface="CMR7"/>
              </a:rPr>
              <a:t>2 </a:t>
            </a:r>
            <a:r>
              <a:rPr lang="en-US" sz="2800" dirty="0">
                <a:latin typeface="CMR10"/>
              </a:rPr>
              <a:t>)</a:t>
            </a:r>
            <a:r>
              <a:rPr lang="en-US" sz="2800" dirty="0">
                <a:latin typeface="Times"/>
              </a:rPr>
              <a:t>. The effective starting time </a:t>
            </a:r>
            <a:r>
              <a:rPr lang="en-US" sz="2800" dirty="0" err="1">
                <a:latin typeface="CMMI10"/>
              </a:rPr>
              <a:t>s</a:t>
            </a:r>
            <a:r>
              <a:rPr lang="en-US" sz="800" dirty="0" err="1">
                <a:latin typeface="CMMI7"/>
              </a:rPr>
              <a:t>i</a:t>
            </a:r>
            <a:r>
              <a:rPr lang="en-US" sz="800" dirty="0">
                <a:latin typeface="CMMI7"/>
              </a:rPr>
              <a:t> </a:t>
            </a:r>
            <a:r>
              <a:rPr lang="en-US" sz="2800" dirty="0">
                <a:latin typeface="Times"/>
              </a:rPr>
              <a:t>and finishing time </a:t>
            </a:r>
            <a:r>
              <a:rPr lang="en-US" sz="2800" dirty="0">
                <a:latin typeface="CMMI10"/>
              </a:rPr>
              <a:t>f</a:t>
            </a:r>
            <a:r>
              <a:rPr lang="en-US" sz="800" dirty="0">
                <a:latin typeface="CMMI7"/>
              </a:rPr>
              <a:t>i </a:t>
            </a:r>
            <a:r>
              <a:rPr lang="en-US" sz="2800" dirty="0">
                <a:latin typeface="Times"/>
              </a:rPr>
              <a:t>of task </a:t>
            </a:r>
            <a:r>
              <a:rPr lang="en-US" sz="2800" dirty="0" err="1">
                <a:latin typeface="CMMI10"/>
              </a:rPr>
              <a:t>i</a:t>
            </a:r>
            <a:r>
              <a:rPr lang="en-US" sz="2800" dirty="0">
                <a:latin typeface="CMMI10"/>
              </a:rPr>
              <a:t> </a:t>
            </a:r>
            <a:r>
              <a:rPr lang="en-US" sz="2800" dirty="0">
                <a:latin typeface="Times"/>
              </a:rPr>
              <a:t>are dependent on the scheduling strategy used: A task starting at time </a:t>
            </a:r>
            <a:r>
              <a:rPr lang="en-US" sz="2800" dirty="0" err="1">
                <a:latin typeface="CMMI10"/>
              </a:rPr>
              <a:t>s</a:t>
            </a:r>
            <a:r>
              <a:rPr lang="en-US" sz="800" dirty="0" err="1">
                <a:latin typeface="CMMI7"/>
              </a:rPr>
              <a:t>i</a:t>
            </a:r>
            <a:r>
              <a:rPr lang="en-US" sz="800" dirty="0">
                <a:latin typeface="CMMI7"/>
              </a:rPr>
              <a:t> </a:t>
            </a:r>
            <a:r>
              <a:rPr lang="en-US" sz="2800" dirty="0">
                <a:latin typeface="Times"/>
              </a:rPr>
              <a:t>will finish as soon as the required amount of energy </a:t>
            </a:r>
            <a:r>
              <a:rPr lang="en-US" sz="2800" dirty="0" err="1">
                <a:latin typeface="CMMI10"/>
              </a:rPr>
              <a:t>e</a:t>
            </a:r>
            <a:r>
              <a:rPr lang="en-US" sz="800" dirty="0" err="1">
                <a:latin typeface="CMMI7"/>
              </a:rPr>
              <a:t>i</a:t>
            </a:r>
            <a:r>
              <a:rPr lang="en-US" sz="800" dirty="0">
                <a:latin typeface="CMMI7"/>
              </a:rPr>
              <a:t> </a:t>
            </a:r>
            <a:r>
              <a:rPr lang="en-US" sz="2800" dirty="0">
                <a:latin typeface="Times"/>
              </a:rPr>
              <a:t>has been consumed by it. We can write </a:t>
            </a:r>
            <a:endParaRPr lang="en-US" dirty="0"/>
          </a:p>
          <a:p>
            <a:endParaRPr lang="en-US" dirty="0"/>
          </a:p>
        </p:txBody>
      </p:sp>
      <p:pic>
        <p:nvPicPr>
          <p:cNvPr id="11" name="Picture 10"/>
          <p:cNvPicPr>
            <a:picLocks noChangeAspect="1"/>
          </p:cNvPicPr>
          <p:nvPr/>
        </p:nvPicPr>
        <p:blipFill>
          <a:blip r:embed="rId3"/>
          <a:stretch>
            <a:fillRect/>
          </a:stretch>
        </p:blipFill>
        <p:spPr>
          <a:xfrm>
            <a:off x="2248269" y="4847352"/>
            <a:ext cx="4892065" cy="878492"/>
          </a:xfrm>
          <a:prstGeom prst="rect">
            <a:avLst/>
          </a:prstGeom>
        </p:spPr>
      </p:pic>
      <p:sp>
        <p:nvSpPr>
          <p:cNvPr id="6" name="TextBox 5"/>
          <p:cNvSpPr txBox="1"/>
          <p:nvPr/>
        </p:nvSpPr>
        <p:spPr>
          <a:xfrm>
            <a:off x="574842" y="6365860"/>
            <a:ext cx="807846" cy="369332"/>
          </a:xfrm>
          <a:prstGeom prst="rect">
            <a:avLst/>
          </a:prstGeom>
          <a:noFill/>
        </p:spPr>
        <p:txBody>
          <a:bodyPr wrap="none" rtlCol="0">
            <a:spAutoFit/>
          </a:bodyPr>
          <a:lstStyle/>
          <a:p>
            <a:r>
              <a:rPr lang="en-US" b="1" dirty="0" smtClean="0">
                <a:solidFill>
                  <a:prstClr val="black"/>
                </a:solidFill>
                <a:latin typeface="Georgia"/>
              </a:rPr>
              <a:t>15/41</a:t>
            </a:r>
            <a:endParaRPr lang="en-US" b="1" dirty="0">
              <a:solidFill>
                <a:prstClr val="black"/>
              </a:solidFill>
              <a:latin typeface="Georgia"/>
            </a:endParaRPr>
          </a:p>
        </p:txBody>
      </p:sp>
    </p:spTree>
    <p:extLst>
      <p:ext uri="{BB962C8B-B14F-4D97-AF65-F5344CB8AC3E}">
        <p14:creationId xmlns:p14="http://schemas.microsoft.com/office/powerpoint/2010/main" val="1657311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CMBX10"/>
              </a:rPr>
              <a:t>LSA-I for unlimited power </a:t>
            </a:r>
            <a:r>
              <a:rPr lang="en-US" sz="2800" dirty="0" err="1">
                <a:latin typeface="CMMI10"/>
              </a:rPr>
              <a:t>P</a:t>
            </a:r>
            <a:r>
              <a:rPr lang="en-US" sz="800" dirty="0" err="1">
                <a:latin typeface="CMMI7"/>
              </a:rPr>
              <a:t>max</a:t>
            </a:r>
            <a:r>
              <a:rPr lang="en-US" sz="800" dirty="0">
                <a:latin typeface="CMMI7"/>
              </a:rPr>
              <a:t> </a:t>
            </a:r>
            <a:endParaRPr lang="en-US" dirty="0"/>
          </a:p>
        </p:txBody>
      </p:sp>
      <p:pic>
        <p:nvPicPr>
          <p:cNvPr id="4" name="Content Placeholder 3"/>
          <p:cNvPicPr>
            <a:picLocks noGrp="1" noChangeAspect="1"/>
          </p:cNvPicPr>
          <p:nvPr>
            <p:ph sz="quarter" idx="1"/>
          </p:nvPr>
        </p:nvPicPr>
        <p:blipFill rotWithShape="1">
          <a:blip r:embed="rId3"/>
          <a:srcRect l="-109" r="1415"/>
          <a:stretch/>
        </p:blipFill>
        <p:spPr>
          <a:xfrm>
            <a:off x="4152259" y="1527047"/>
            <a:ext cx="4683893" cy="4802613"/>
          </a:xfrm>
        </p:spPr>
      </p:pic>
      <p:pic>
        <p:nvPicPr>
          <p:cNvPr id="5" name="Picture 4"/>
          <p:cNvPicPr>
            <a:picLocks noChangeAspect="1"/>
          </p:cNvPicPr>
          <p:nvPr/>
        </p:nvPicPr>
        <p:blipFill>
          <a:blip r:embed="rId4"/>
          <a:stretch>
            <a:fillRect/>
          </a:stretch>
        </p:blipFill>
        <p:spPr>
          <a:xfrm>
            <a:off x="301751" y="2006937"/>
            <a:ext cx="3850507" cy="1199536"/>
          </a:xfrm>
          <a:prstGeom prst="rect">
            <a:avLst/>
          </a:prstGeom>
        </p:spPr>
      </p:pic>
      <p:pic>
        <p:nvPicPr>
          <p:cNvPr id="6" name="Picture 5"/>
          <p:cNvPicPr>
            <a:picLocks noChangeAspect="1"/>
          </p:cNvPicPr>
          <p:nvPr/>
        </p:nvPicPr>
        <p:blipFill>
          <a:blip r:embed="rId5"/>
          <a:stretch>
            <a:fillRect/>
          </a:stretch>
        </p:blipFill>
        <p:spPr>
          <a:xfrm>
            <a:off x="301751" y="3659791"/>
            <a:ext cx="3850506" cy="1407748"/>
          </a:xfrm>
          <a:prstGeom prst="rect">
            <a:avLst/>
          </a:prstGeom>
        </p:spPr>
      </p:pic>
      <p:pic>
        <p:nvPicPr>
          <p:cNvPr id="7" name="Picture 6"/>
          <p:cNvPicPr>
            <a:picLocks noChangeAspect="1"/>
          </p:cNvPicPr>
          <p:nvPr/>
        </p:nvPicPr>
        <p:blipFill>
          <a:blip r:embed="rId6"/>
          <a:stretch>
            <a:fillRect/>
          </a:stretch>
        </p:blipFill>
        <p:spPr>
          <a:xfrm>
            <a:off x="301751" y="3422650"/>
            <a:ext cx="3850507" cy="344088"/>
          </a:xfrm>
          <a:prstGeom prst="rect">
            <a:avLst/>
          </a:prstGeom>
        </p:spPr>
      </p:pic>
      <p:sp>
        <p:nvSpPr>
          <p:cNvPr id="8" name="TextBox 7"/>
          <p:cNvSpPr txBox="1"/>
          <p:nvPr/>
        </p:nvSpPr>
        <p:spPr>
          <a:xfrm>
            <a:off x="574842" y="6365860"/>
            <a:ext cx="819117" cy="369332"/>
          </a:xfrm>
          <a:prstGeom prst="rect">
            <a:avLst/>
          </a:prstGeom>
          <a:noFill/>
        </p:spPr>
        <p:txBody>
          <a:bodyPr wrap="none" rtlCol="0">
            <a:spAutoFit/>
          </a:bodyPr>
          <a:lstStyle/>
          <a:p>
            <a:r>
              <a:rPr lang="en-US" b="1" dirty="0" smtClean="0">
                <a:solidFill>
                  <a:prstClr val="black"/>
                </a:solidFill>
                <a:latin typeface="Georgia"/>
              </a:rPr>
              <a:t>16/41</a:t>
            </a:r>
            <a:endParaRPr lang="en-US" b="1" dirty="0">
              <a:solidFill>
                <a:prstClr val="black"/>
              </a:solidFill>
              <a:latin typeface="Georgia"/>
            </a:endParaRPr>
          </a:p>
        </p:txBody>
      </p:sp>
    </p:spTree>
    <p:extLst>
      <p:ext uri="{BB962C8B-B14F-4D97-AF65-F5344CB8AC3E}">
        <p14:creationId xmlns:p14="http://schemas.microsoft.com/office/powerpoint/2010/main" val="1670153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gtEl>
                                        <p:attrNameLst>
                                          <p:attrName>style.color</p:attrName>
                                        </p:attrNameLst>
                                      </p:cBhvr>
                                      <p:to>
                                        <a:schemeClr val="accent2"/>
                                      </p:to>
                                    </p:animClr>
                                    <p:animClr clrSpc="rgb" dir="cw">
                                      <p:cBhvr>
                                        <p:cTn id="7" dur="500" fill="hold"/>
                                        <p:tgtEl>
                                          <p:spTgt spid="4"/>
                                        </p:tgtEl>
                                        <p:attrNameLst>
                                          <p:attrName>fillcolor</p:attrName>
                                        </p:attrNameLst>
                                      </p:cBhvr>
                                      <p:to>
                                        <a:schemeClr val="accent2"/>
                                      </p:to>
                                    </p:animClr>
                                    <p:set>
                                      <p:cBhvr>
                                        <p:cTn id="8" dur="500" fill="hold"/>
                                        <p:tgtEl>
                                          <p:spTgt spid="4"/>
                                        </p:tgtEl>
                                        <p:attrNameLst>
                                          <p:attrName>fill.type</p:attrName>
                                        </p:attrNameLst>
                                      </p:cBhvr>
                                      <p:to>
                                        <p:strVal val="solid"/>
                                      </p:to>
                                    </p:set>
                                    <p:set>
                                      <p:cBhvr>
                                        <p:cTn id="9" dur="500" fill="hold"/>
                                        <p:tgtEl>
                                          <p:spTgt spid="4"/>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LSA II </a:t>
            </a:r>
            <a:endParaRPr lang="en-US" dirty="0"/>
          </a:p>
        </p:txBody>
      </p:sp>
      <p:pic>
        <p:nvPicPr>
          <p:cNvPr id="4" name="Content Placeholder 3"/>
          <p:cNvPicPr>
            <a:picLocks noGrp="1" noChangeAspect="1"/>
          </p:cNvPicPr>
          <p:nvPr>
            <p:ph sz="quarter" idx="1"/>
          </p:nvPr>
        </p:nvPicPr>
        <p:blipFill rotWithShape="1">
          <a:blip r:embed="rId2"/>
          <a:srcRect l="-917" r="-332"/>
          <a:stretch/>
        </p:blipFill>
        <p:spPr>
          <a:xfrm>
            <a:off x="3451920" y="1527048"/>
            <a:ext cx="5370864" cy="4572000"/>
          </a:xfrm>
        </p:spPr>
      </p:pic>
      <p:sp>
        <p:nvSpPr>
          <p:cNvPr id="5" name="Rectangle 4"/>
          <p:cNvSpPr/>
          <p:nvPr/>
        </p:nvSpPr>
        <p:spPr>
          <a:xfrm>
            <a:off x="401052" y="2193329"/>
            <a:ext cx="3762407" cy="3139321"/>
          </a:xfrm>
          <a:prstGeom prst="rect">
            <a:avLst/>
          </a:prstGeom>
        </p:spPr>
        <p:txBody>
          <a:bodyPr wrap="square">
            <a:spAutoFit/>
          </a:bodyPr>
          <a:lstStyle/>
          <a:p>
            <a:pPr marL="285750" indent="-285750">
              <a:buFont typeface="Arial"/>
              <a:buChar char="•"/>
            </a:pPr>
            <a:r>
              <a:rPr lang="en-US" baseline="30000" dirty="0">
                <a:solidFill>
                  <a:prstClr val="black"/>
                </a:solidFill>
                <a:latin typeface="Georgia"/>
              </a:rPr>
              <a:t>In summary, LSA-II can be classified as an energy- clairvoyant adaptation of </a:t>
            </a:r>
            <a:r>
              <a:rPr lang="en-US" baseline="30000" dirty="0" smtClean="0">
                <a:solidFill>
                  <a:prstClr val="black"/>
                </a:solidFill>
                <a:latin typeface="Georgia"/>
              </a:rPr>
              <a:t>the Earliest Deadline First Algorithm. </a:t>
            </a:r>
          </a:p>
          <a:p>
            <a:pPr marL="285750" indent="-285750">
              <a:buFont typeface="Arial"/>
              <a:buChar char="•"/>
            </a:pPr>
            <a:r>
              <a:rPr lang="en-US" baseline="30000" dirty="0" smtClean="0">
                <a:solidFill>
                  <a:prstClr val="black"/>
                </a:solidFill>
                <a:latin typeface="Georgia"/>
              </a:rPr>
              <a:t>It changes its </a:t>
            </a:r>
            <a:r>
              <a:rPr lang="en-US" baseline="30000" dirty="0" err="1" smtClean="0">
                <a:solidFill>
                  <a:prstClr val="black"/>
                </a:solidFill>
                <a:latin typeface="Georgia"/>
              </a:rPr>
              <a:t>behaviour</a:t>
            </a:r>
            <a:r>
              <a:rPr lang="en-US" baseline="30000" dirty="0" smtClean="0">
                <a:solidFill>
                  <a:prstClr val="black"/>
                </a:solidFill>
                <a:latin typeface="Georgia"/>
              </a:rPr>
              <a:t> according to the amount of available energy, the capacity C as well as the maximum power consumption </a:t>
            </a:r>
            <a:r>
              <a:rPr lang="en-US" baseline="30000" dirty="0" err="1" smtClean="0">
                <a:solidFill>
                  <a:prstClr val="black"/>
                </a:solidFill>
                <a:latin typeface="Georgia"/>
              </a:rPr>
              <a:t>Pmax</a:t>
            </a:r>
            <a:r>
              <a:rPr lang="en-US" baseline="30000" dirty="0" smtClean="0">
                <a:solidFill>
                  <a:prstClr val="black"/>
                </a:solidFill>
                <a:latin typeface="Georgia"/>
              </a:rPr>
              <a:t> of the device. </a:t>
            </a:r>
          </a:p>
          <a:p>
            <a:pPr marL="285750" indent="-285750">
              <a:buFont typeface="Arial"/>
              <a:buChar char="•"/>
            </a:pPr>
            <a:r>
              <a:rPr lang="en-US" baseline="30000" dirty="0" smtClean="0">
                <a:solidFill>
                  <a:prstClr val="black"/>
                </a:solidFill>
                <a:latin typeface="Georgia"/>
              </a:rPr>
              <a:t>For example, the lower the power </a:t>
            </a:r>
            <a:r>
              <a:rPr lang="en-US" baseline="30000" dirty="0" err="1" smtClean="0">
                <a:solidFill>
                  <a:prstClr val="black"/>
                </a:solidFill>
                <a:latin typeface="Georgia"/>
              </a:rPr>
              <a:t>Pmax</a:t>
            </a:r>
            <a:r>
              <a:rPr lang="en-US" baseline="30000" dirty="0" smtClean="0">
                <a:solidFill>
                  <a:prstClr val="black"/>
                </a:solidFill>
                <a:latin typeface="Georgia"/>
              </a:rPr>
              <a:t> gets, the greedier LSA-II gets. </a:t>
            </a:r>
          </a:p>
          <a:p>
            <a:pPr marL="285750" indent="-285750">
              <a:buFont typeface="Arial"/>
              <a:buChar char="•"/>
            </a:pPr>
            <a:r>
              <a:rPr lang="en-US" baseline="30000" dirty="0" smtClean="0">
                <a:solidFill>
                  <a:prstClr val="black"/>
                </a:solidFill>
                <a:latin typeface="Georgia"/>
              </a:rPr>
              <a:t>On the other hand, high values of </a:t>
            </a:r>
            <a:r>
              <a:rPr lang="en-US" baseline="30000" dirty="0" err="1" smtClean="0">
                <a:solidFill>
                  <a:prstClr val="black"/>
                </a:solidFill>
                <a:latin typeface="Georgia"/>
              </a:rPr>
              <a:t>Pmax</a:t>
            </a:r>
            <a:r>
              <a:rPr lang="en-US" baseline="30000" dirty="0" smtClean="0">
                <a:solidFill>
                  <a:prstClr val="black"/>
                </a:solidFill>
                <a:latin typeface="Georgia"/>
              </a:rPr>
              <a:t> force LSA-II to hesitate and postpone the starting time s. </a:t>
            </a:r>
          </a:p>
          <a:p>
            <a:pPr marL="285750" indent="-285750">
              <a:buFont typeface="Arial"/>
              <a:buChar char="•"/>
            </a:pPr>
            <a:r>
              <a:rPr lang="en-US" baseline="30000" dirty="0" smtClean="0">
                <a:solidFill>
                  <a:prstClr val="black"/>
                </a:solidFill>
                <a:latin typeface="Georgia"/>
              </a:rPr>
              <a:t>For </a:t>
            </a:r>
            <a:r>
              <a:rPr lang="en-US" baseline="30000" dirty="0" err="1" smtClean="0">
                <a:solidFill>
                  <a:prstClr val="black"/>
                </a:solidFill>
                <a:latin typeface="Georgia"/>
              </a:rPr>
              <a:t>Pmax</a:t>
            </a:r>
            <a:r>
              <a:rPr lang="en-US" baseline="30000" dirty="0" smtClean="0">
                <a:solidFill>
                  <a:prstClr val="black"/>
                </a:solidFill>
                <a:latin typeface="Georgia"/>
              </a:rPr>
              <a:t> = ∞, all </a:t>
            </a:r>
            <a:r>
              <a:rPr lang="en-US" baseline="30000" dirty="0">
                <a:solidFill>
                  <a:prstClr val="black"/>
                </a:solidFill>
                <a:latin typeface="Georgia"/>
              </a:rPr>
              <a:t>starting times collapse to the respective deadlines, and we identify LSA-I as a special case of LSA-II. </a:t>
            </a:r>
          </a:p>
          <a:p>
            <a:endParaRPr lang="en-US" dirty="0">
              <a:solidFill>
                <a:prstClr val="black"/>
              </a:solidFill>
              <a:latin typeface="Georgia"/>
            </a:endParaRPr>
          </a:p>
        </p:txBody>
      </p:sp>
      <p:sp>
        <p:nvSpPr>
          <p:cNvPr id="6" name="TextBox 5"/>
          <p:cNvSpPr txBox="1"/>
          <p:nvPr/>
        </p:nvSpPr>
        <p:spPr>
          <a:xfrm>
            <a:off x="574842" y="6365860"/>
            <a:ext cx="797476" cy="369332"/>
          </a:xfrm>
          <a:prstGeom prst="rect">
            <a:avLst/>
          </a:prstGeom>
          <a:noFill/>
        </p:spPr>
        <p:txBody>
          <a:bodyPr wrap="none" rtlCol="0">
            <a:spAutoFit/>
          </a:bodyPr>
          <a:lstStyle/>
          <a:p>
            <a:r>
              <a:rPr lang="en-US" b="1" dirty="0" smtClean="0">
                <a:solidFill>
                  <a:prstClr val="black"/>
                </a:solidFill>
                <a:latin typeface="Georgia"/>
              </a:rPr>
              <a:t>17/41</a:t>
            </a:r>
            <a:endParaRPr lang="en-US" b="1" dirty="0">
              <a:solidFill>
                <a:prstClr val="black"/>
              </a:solidFill>
              <a:latin typeface="Georgia"/>
            </a:endParaRPr>
          </a:p>
        </p:txBody>
      </p:sp>
    </p:spTree>
    <p:extLst>
      <p:ext uri="{BB962C8B-B14F-4D97-AF65-F5344CB8AC3E}">
        <p14:creationId xmlns:p14="http://schemas.microsoft.com/office/powerpoint/2010/main" val="22839520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608076"/>
            <a:ext cx="8534400" cy="758952"/>
          </a:xfrm>
        </p:spPr>
        <p:txBody>
          <a:bodyPr>
            <a:normAutofit fontScale="90000"/>
          </a:bodyPr>
          <a:lstStyle/>
          <a:p>
            <a:r>
              <a:rPr lang="en-US" sz="3600" dirty="0" smtClean="0">
                <a:latin typeface="CMBX10"/>
              </a:rPr>
              <a:t>LSA-II for limited power </a:t>
            </a:r>
            <a:r>
              <a:rPr lang="en-US" sz="2800" dirty="0" err="1" smtClean="0">
                <a:latin typeface="CMMI10"/>
              </a:rPr>
              <a:t>P</a:t>
            </a:r>
            <a:r>
              <a:rPr lang="en-US" sz="800" dirty="0" err="1" smtClean="0">
                <a:latin typeface="CMMI7"/>
              </a:rPr>
              <a:t>max</a:t>
            </a:r>
            <a:r>
              <a:rPr lang="en-US" sz="800" dirty="0" smtClean="0">
                <a:latin typeface="CMMI7"/>
              </a:rPr>
              <a:t> </a:t>
            </a:r>
            <a:r>
              <a:rPr lang="en-US" dirty="0" smtClean="0"/>
              <a:t/>
            </a:r>
            <a:br>
              <a:rPr lang="en-US" dirty="0" smtClean="0"/>
            </a:br>
            <a:endParaRPr lang="en-US" dirty="0"/>
          </a:p>
        </p:txBody>
      </p:sp>
      <p:pic>
        <p:nvPicPr>
          <p:cNvPr id="4" name="Content Placeholder 3"/>
          <p:cNvPicPr>
            <a:picLocks noGrp="1" noChangeAspect="1"/>
          </p:cNvPicPr>
          <p:nvPr>
            <p:ph sz="quarter" idx="1"/>
          </p:nvPr>
        </p:nvPicPr>
        <p:blipFill rotWithShape="1">
          <a:blip r:embed="rId2"/>
          <a:srcRect l="-390" b="3609"/>
          <a:stretch/>
        </p:blipFill>
        <p:spPr>
          <a:xfrm>
            <a:off x="4101009" y="1527048"/>
            <a:ext cx="5042991" cy="4407009"/>
          </a:xfrm>
        </p:spPr>
      </p:pic>
      <p:pic>
        <p:nvPicPr>
          <p:cNvPr id="6" name="Picture 5"/>
          <p:cNvPicPr>
            <a:picLocks noChangeAspect="1"/>
          </p:cNvPicPr>
          <p:nvPr/>
        </p:nvPicPr>
        <p:blipFill>
          <a:blip r:embed="rId3"/>
          <a:stretch>
            <a:fillRect/>
          </a:stretch>
        </p:blipFill>
        <p:spPr>
          <a:xfrm>
            <a:off x="624027" y="2341980"/>
            <a:ext cx="3136900" cy="3279757"/>
          </a:xfrm>
          <a:prstGeom prst="rect">
            <a:avLst/>
          </a:prstGeom>
        </p:spPr>
      </p:pic>
      <p:sp>
        <p:nvSpPr>
          <p:cNvPr id="7" name="TextBox 6"/>
          <p:cNvSpPr txBox="1"/>
          <p:nvPr/>
        </p:nvSpPr>
        <p:spPr>
          <a:xfrm>
            <a:off x="574842" y="6365860"/>
            <a:ext cx="825654" cy="369332"/>
          </a:xfrm>
          <a:prstGeom prst="rect">
            <a:avLst/>
          </a:prstGeom>
          <a:noFill/>
        </p:spPr>
        <p:txBody>
          <a:bodyPr wrap="none" rtlCol="0">
            <a:spAutoFit/>
          </a:bodyPr>
          <a:lstStyle/>
          <a:p>
            <a:r>
              <a:rPr lang="en-US" b="1" dirty="0" smtClean="0">
                <a:solidFill>
                  <a:prstClr val="black"/>
                </a:solidFill>
                <a:latin typeface="Georgia"/>
              </a:rPr>
              <a:t>18/41</a:t>
            </a:r>
            <a:endParaRPr lang="en-US" b="1" dirty="0">
              <a:solidFill>
                <a:prstClr val="black"/>
              </a:solidFill>
              <a:latin typeface="Georgia"/>
            </a:endParaRPr>
          </a:p>
        </p:txBody>
      </p:sp>
    </p:spTree>
    <p:extLst>
      <p:ext uri="{BB962C8B-B14F-4D97-AF65-F5344CB8AC3E}">
        <p14:creationId xmlns:p14="http://schemas.microsoft.com/office/powerpoint/2010/main" val="19700361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smtClean="0"/>
              <a:t>REAL-TIME SCHEDULING WITH REGENERATIVE ENERGY</a:t>
            </a:r>
            <a:endParaRPr lang="en-US" dirty="0"/>
          </a:p>
        </p:txBody>
      </p:sp>
      <p:pic>
        <p:nvPicPr>
          <p:cNvPr id="4" name="Picture 3"/>
          <p:cNvPicPr>
            <a:picLocks noChangeAspect="1"/>
          </p:cNvPicPr>
          <p:nvPr/>
        </p:nvPicPr>
        <p:blipFill>
          <a:blip r:embed="rId2"/>
          <a:stretch>
            <a:fillRect/>
          </a:stretch>
        </p:blipFill>
        <p:spPr>
          <a:xfrm>
            <a:off x="1371600" y="3257215"/>
            <a:ext cx="6570936" cy="2299749"/>
          </a:xfrm>
          <a:prstGeom prst="rect">
            <a:avLst/>
          </a:prstGeom>
        </p:spPr>
      </p:pic>
      <p:sp>
        <p:nvSpPr>
          <p:cNvPr id="6" name="TextBox 5"/>
          <p:cNvSpPr txBox="1"/>
          <p:nvPr/>
        </p:nvSpPr>
        <p:spPr>
          <a:xfrm>
            <a:off x="574842" y="6365860"/>
            <a:ext cx="669549" cy="369332"/>
          </a:xfrm>
          <a:prstGeom prst="rect">
            <a:avLst/>
          </a:prstGeom>
          <a:noFill/>
        </p:spPr>
        <p:txBody>
          <a:bodyPr wrap="none" rtlCol="0">
            <a:spAutoFit/>
          </a:bodyPr>
          <a:lstStyle/>
          <a:p>
            <a:r>
              <a:rPr lang="en-US" b="1" dirty="0" smtClean="0">
                <a:solidFill>
                  <a:prstClr val="black"/>
                </a:solidFill>
                <a:latin typeface="Georgia"/>
              </a:rPr>
              <a:t>1/41</a:t>
            </a:r>
            <a:endParaRPr lang="en-US" b="1" dirty="0">
              <a:solidFill>
                <a:prstClr val="black"/>
              </a:solidFill>
              <a:latin typeface="Georgia"/>
            </a:endParaRPr>
          </a:p>
        </p:txBody>
      </p:sp>
    </p:spTree>
    <p:extLst>
      <p:ext uri="{BB962C8B-B14F-4D97-AF65-F5344CB8AC3E}">
        <p14:creationId xmlns:p14="http://schemas.microsoft.com/office/powerpoint/2010/main" val="31689141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Optimality proof for LSA I+II </a:t>
            </a:r>
          </a:p>
        </p:txBody>
      </p:sp>
      <p:sp>
        <p:nvSpPr>
          <p:cNvPr id="3" name="Content Placeholder 2"/>
          <p:cNvSpPr>
            <a:spLocks noGrp="1"/>
          </p:cNvSpPr>
          <p:nvPr>
            <p:ph sz="quarter" idx="1"/>
          </p:nvPr>
        </p:nvSpPr>
        <p:spPr/>
        <p:txBody>
          <a:bodyPr/>
          <a:lstStyle/>
          <a:p>
            <a:pPr>
              <a:buFont typeface="Arial"/>
              <a:buChar char="•"/>
            </a:pPr>
            <a:r>
              <a:rPr lang="en-US" sz="2800" dirty="0">
                <a:latin typeface="Times"/>
              </a:rPr>
              <a:t>A deadline cannot be respected since the time is not sufficient to execute available energy with power </a:t>
            </a:r>
            <a:r>
              <a:rPr lang="en-US" sz="2800" dirty="0" err="1">
                <a:latin typeface="CMMI10"/>
              </a:rPr>
              <a:t>P</a:t>
            </a:r>
            <a:r>
              <a:rPr lang="en-US" sz="800" dirty="0" err="1">
                <a:latin typeface="CMMI7"/>
              </a:rPr>
              <a:t>max</a:t>
            </a:r>
            <a:r>
              <a:rPr lang="en-US" sz="2800" dirty="0">
                <a:latin typeface="Times"/>
              </a:rPr>
              <a:t>. At the deadline, unprocessed energy re- mains in the storage and we have </a:t>
            </a:r>
            <a:r>
              <a:rPr lang="en-US" sz="2800" dirty="0">
                <a:latin typeface="CMMI10"/>
              </a:rPr>
              <a:t>E</a:t>
            </a:r>
            <a:r>
              <a:rPr lang="en-US" sz="800" dirty="0">
                <a:latin typeface="CMMI7"/>
              </a:rPr>
              <a:t>C </a:t>
            </a:r>
            <a:r>
              <a:rPr lang="en-US" sz="2800" dirty="0">
                <a:latin typeface="CMR10"/>
              </a:rPr>
              <a:t>(</a:t>
            </a:r>
            <a:r>
              <a:rPr lang="en-US" sz="2800" dirty="0">
                <a:latin typeface="CMMI10"/>
              </a:rPr>
              <a:t>d</a:t>
            </a:r>
            <a:r>
              <a:rPr lang="en-US" sz="2800" dirty="0">
                <a:latin typeface="CMR10"/>
              </a:rPr>
              <a:t>) </a:t>
            </a:r>
            <a:r>
              <a:rPr lang="en-US" sz="2800" dirty="0">
                <a:latin typeface="CMMI10"/>
              </a:rPr>
              <a:t>&gt; </a:t>
            </a:r>
            <a:r>
              <a:rPr lang="en-US" sz="2800" dirty="0">
                <a:latin typeface="CMR10"/>
              </a:rPr>
              <a:t>0</a:t>
            </a:r>
            <a:r>
              <a:rPr lang="en-US" sz="2800" dirty="0">
                <a:latin typeface="Times"/>
              </a:rPr>
              <a:t>. We call this the </a:t>
            </a:r>
            <a:r>
              <a:rPr lang="en-US" sz="2800" b="1" dirty="0">
                <a:latin typeface="Times"/>
              </a:rPr>
              <a:t>time limited </a:t>
            </a:r>
            <a:r>
              <a:rPr lang="en-US" sz="2800" dirty="0">
                <a:latin typeface="Times"/>
              </a:rPr>
              <a:t>case. </a:t>
            </a:r>
            <a:endParaRPr lang="en-US" sz="2800" dirty="0">
              <a:latin typeface="CMSY10"/>
            </a:endParaRPr>
          </a:p>
          <a:p>
            <a:pPr>
              <a:buFont typeface="Arial"/>
              <a:buChar char="•"/>
            </a:pPr>
            <a:r>
              <a:rPr lang="en-US" sz="2800" dirty="0">
                <a:latin typeface="Times"/>
              </a:rPr>
              <a:t>A deadline violation occurs because the required en- </a:t>
            </a:r>
            <a:r>
              <a:rPr lang="en-US" sz="2800" dirty="0" err="1">
                <a:latin typeface="Times"/>
              </a:rPr>
              <a:t>ergy</a:t>
            </a:r>
            <a:r>
              <a:rPr lang="en-US" sz="2800" dirty="0">
                <a:latin typeface="Times"/>
              </a:rPr>
              <a:t> is simply not available at the deadline. At the deadline, the battery is exhausted (i.e., </a:t>
            </a:r>
            <a:r>
              <a:rPr lang="en-US" sz="2800" dirty="0">
                <a:latin typeface="CMMI10"/>
              </a:rPr>
              <a:t>E</a:t>
            </a:r>
            <a:r>
              <a:rPr lang="en-US" sz="800" dirty="0">
                <a:latin typeface="CMMI7"/>
              </a:rPr>
              <a:t>C</a:t>
            </a:r>
            <a:r>
              <a:rPr lang="en-US" sz="2800" dirty="0">
                <a:latin typeface="CMR10"/>
              </a:rPr>
              <a:t>(</a:t>
            </a:r>
            <a:r>
              <a:rPr lang="en-US" sz="2800" dirty="0">
                <a:latin typeface="CMMI10"/>
              </a:rPr>
              <a:t>d</a:t>
            </a:r>
            <a:r>
              <a:rPr lang="en-US" sz="2800" dirty="0">
                <a:latin typeface="CMR10"/>
              </a:rPr>
              <a:t>) = 0</a:t>
            </a:r>
            <a:r>
              <a:rPr lang="en-US" sz="2800" dirty="0">
                <a:latin typeface="Times"/>
              </a:rPr>
              <a:t>). We denote the latter case </a:t>
            </a:r>
            <a:r>
              <a:rPr lang="en-US" sz="2800" b="1" dirty="0">
                <a:latin typeface="Times"/>
              </a:rPr>
              <a:t>energy limited</a:t>
            </a:r>
            <a:r>
              <a:rPr lang="en-US" sz="2800" dirty="0">
                <a:latin typeface="Times"/>
              </a:rPr>
              <a:t>. </a:t>
            </a:r>
            <a:endParaRPr lang="en-US" sz="2800" dirty="0">
              <a:latin typeface="CMSY10"/>
            </a:endParaRPr>
          </a:p>
          <a:p>
            <a:endParaRPr lang="en-US" sz="2400" dirty="0"/>
          </a:p>
        </p:txBody>
      </p:sp>
      <p:sp>
        <p:nvSpPr>
          <p:cNvPr id="5" name="TextBox 4"/>
          <p:cNvSpPr txBox="1"/>
          <p:nvPr/>
        </p:nvSpPr>
        <p:spPr>
          <a:xfrm>
            <a:off x="574842" y="6365860"/>
            <a:ext cx="819117" cy="369332"/>
          </a:xfrm>
          <a:prstGeom prst="rect">
            <a:avLst/>
          </a:prstGeom>
          <a:noFill/>
        </p:spPr>
        <p:txBody>
          <a:bodyPr wrap="none" rtlCol="0">
            <a:spAutoFit/>
          </a:bodyPr>
          <a:lstStyle/>
          <a:p>
            <a:r>
              <a:rPr lang="en-US" b="1" dirty="0" smtClean="0">
                <a:solidFill>
                  <a:prstClr val="black"/>
                </a:solidFill>
                <a:latin typeface="Georgia"/>
              </a:rPr>
              <a:t>19/41</a:t>
            </a:r>
            <a:endParaRPr lang="en-US" b="1" dirty="0">
              <a:solidFill>
                <a:prstClr val="black"/>
              </a:solidFill>
              <a:latin typeface="Georgia"/>
            </a:endParaRPr>
          </a:p>
        </p:txBody>
      </p:sp>
    </p:spTree>
    <p:extLst>
      <p:ext uri="{BB962C8B-B14F-4D97-AF65-F5344CB8AC3E}">
        <p14:creationId xmlns:p14="http://schemas.microsoft.com/office/powerpoint/2010/main" val="4266094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THEOREM 1</a:t>
            </a:r>
            <a:endParaRPr lang="en-US" dirty="0"/>
          </a:p>
        </p:txBody>
      </p:sp>
      <p:pic>
        <p:nvPicPr>
          <p:cNvPr id="5" name="Content Placeholder 4"/>
          <p:cNvPicPr>
            <a:picLocks noGrp="1" noChangeAspect="1"/>
          </p:cNvPicPr>
          <p:nvPr>
            <p:ph sz="quarter" idx="1"/>
          </p:nvPr>
        </p:nvPicPr>
        <p:blipFill rotWithShape="1">
          <a:blip r:embed="rId2"/>
          <a:srcRect t="536" b="-1607"/>
          <a:stretch/>
        </p:blipFill>
        <p:spPr>
          <a:xfrm>
            <a:off x="332232" y="2618261"/>
            <a:ext cx="8503920" cy="2227873"/>
          </a:xfrm>
        </p:spPr>
      </p:pic>
      <p:sp>
        <p:nvSpPr>
          <p:cNvPr id="6" name="TextBox 5"/>
          <p:cNvSpPr txBox="1"/>
          <p:nvPr/>
        </p:nvSpPr>
        <p:spPr>
          <a:xfrm>
            <a:off x="574842" y="6365860"/>
            <a:ext cx="862962" cy="369332"/>
          </a:xfrm>
          <a:prstGeom prst="rect">
            <a:avLst/>
          </a:prstGeom>
          <a:noFill/>
        </p:spPr>
        <p:txBody>
          <a:bodyPr wrap="none" rtlCol="0">
            <a:spAutoFit/>
          </a:bodyPr>
          <a:lstStyle/>
          <a:p>
            <a:r>
              <a:rPr lang="en-US" b="1" dirty="0" smtClean="0">
                <a:solidFill>
                  <a:prstClr val="black"/>
                </a:solidFill>
                <a:latin typeface="Georgia"/>
              </a:rPr>
              <a:t>20/41</a:t>
            </a:r>
            <a:endParaRPr lang="en-US" b="1" dirty="0">
              <a:solidFill>
                <a:prstClr val="black"/>
              </a:solidFill>
              <a:latin typeface="Georgia"/>
            </a:endParaRPr>
          </a:p>
        </p:txBody>
      </p:sp>
    </p:spTree>
    <p:extLst>
      <p:ext uri="{BB962C8B-B14F-4D97-AF65-F5344CB8AC3E}">
        <p14:creationId xmlns:p14="http://schemas.microsoft.com/office/powerpoint/2010/main" val="1398577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THEOREM </a:t>
            </a:r>
            <a:r>
              <a:rPr lang="en-US" dirty="0" smtClean="0"/>
              <a:t>2</a:t>
            </a:r>
            <a:endParaRPr lang="en-US" dirty="0"/>
          </a:p>
        </p:txBody>
      </p:sp>
      <p:pic>
        <p:nvPicPr>
          <p:cNvPr id="4" name="Content Placeholder 3"/>
          <p:cNvPicPr>
            <a:picLocks noGrp="1" noChangeAspect="1"/>
          </p:cNvPicPr>
          <p:nvPr>
            <p:ph sz="quarter" idx="1"/>
          </p:nvPr>
        </p:nvPicPr>
        <p:blipFill>
          <a:blip r:embed="rId2"/>
          <a:srcRect t="-36377" b="-36377"/>
          <a:stretch>
            <a:fillRect/>
          </a:stretch>
        </p:blipFill>
        <p:spPr>
          <a:xfrm>
            <a:off x="301625" y="1527175"/>
            <a:ext cx="8504238" cy="4572000"/>
          </a:xfrm>
          <a:prstGeom prst="rect">
            <a:avLst/>
          </a:prstGeom>
        </p:spPr>
      </p:pic>
      <p:sp>
        <p:nvSpPr>
          <p:cNvPr id="5" name="TextBox 4"/>
          <p:cNvSpPr txBox="1"/>
          <p:nvPr/>
        </p:nvSpPr>
        <p:spPr>
          <a:xfrm>
            <a:off x="574842" y="6365860"/>
            <a:ext cx="814158" cy="369332"/>
          </a:xfrm>
          <a:prstGeom prst="rect">
            <a:avLst/>
          </a:prstGeom>
          <a:noFill/>
        </p:spPr>
        <p:txBody>
          <a:bodyPr wrap="none" rtlCol="0">
            <a:spAutoFit/>
          </a:bodyPr>
          <a:lstStyle/>
          <a:p>
            <a:r>
              <a:rPr lang="en-US" b="1" dirty="0" smtClean="0">
                <a:solidFill>
                  <a:prstClr val="black"/>
                </a:solidFill>
                <a:latin typeface="Georgia"/>
              </a:rPr>
              <a:t>21/41</a:t>
            </a:r>
            <a:endParaRPr lang="en-US" b="1" dirty="0">
              <a:solidFill>
                <a:prstClr val="black"/>
              </a:solidFill>
              <a:latin typeface="Georgia"/>
            </a:endParaRPr>
          </a:p>
        </p:txBody>
      </p:sp>
    </p:spTree>
    <p:extLst>
      <p:ext uri="{BB962C8B-B14F-4D97-AF65-F5344CB8AC3E}">
        <p14:creationId xmlns:p14="http://schemas.microsoft.com/office/powerpoint/2010/main" val="725042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RESULTS		</a:t>
            </a:r>
            <a:endParaRPr lang="en-US" dirty="0"/>
          </a:p>
        </p:txBody>
      </p:sp>
      <p:pic>
        <p:nvPicPr>
          <p:cNvPr id="4" name="Content Placeholder 3"/>
          <p:cNvPicPr>
            <a:picLocks noGrp="1" noChangeAspect="1"/>
          </p:cNvPicPr>
          <p:nvPr>
            <p:ph sz="quarter" idx="1"/>
          </p:nvPr>
        </p:nvPicPr>
        <p:blipFill rotWithShape="1">
          <a:blip r:embed="rId2"/>
          <a:srcRect l="1773" r="1233"/>
          <a:stretch/>
        </p:blipFill>
        <p:spPr>
          <a:xfrm>
            <a:off x="154474" y="1870559"/>
            <a:ext cx="3960162" cy="2909882"/>
          </a:xfrm>
        </p:spPr>
      </p:pic>
      <p:pic>
        <p:nvPicPr>
          <p:cNvPr id="5" name="Content Placeholder 3"/>
          <p:cNvPicPr>
            <a:picLocks noChangeAspect="1"/>
          </p:cNvPicPr>
          <p:nvPr/>
        </p:nvPicPr>
        <p:blipFill rotWithShape="1">
          <a:blip r:embed="rId3"/>
          <a:srcRect l="-675"/>
          <a:stretch/>
        </p:blipFill>
        <p:spPr>
          <a:xfrm>
            <a:off x="4823019" y="1742640"/>
            <a:ext cx="3570065" cy="3037801"/>
          </a:xfrm>
          <a:prstGeom prst="rect">
            <a:avLst/>
          </a:prstGeom>
        </p:spPr>
      </p:pic>
      <p:sp>
        <p:nvSpPr>
          <p:cNvPr id="6" name="TextBox 5"/>
          <p:cNvSpPr txBox="1"/>
          <p:nvPr/>
        </p:nvSpPr>
        <p:spPr>
          <a:xfrm>
            <a:off x="1218628" y="4993877"/>
            <a:ext cx="7168361" cy="646331"/>
          </a:xfrm>
          <a:prstGeom prst="rect">
            <a:avLst/>
          </a:prstGeom>
          <a:noFill/>
        </p:spPr>
        <p:txBody>
          <a:bodyPr wrap="none" rtlCol="0">
            <a:spAutoFit/>
          </a:bodyPr>
          <a:lstStyle/>
          <a:p>
            <a:r>
              <a:rPr lang="en-US" dirty="0" smtClean="0">
                <a:solidFill>
                  <a:prstClr val="black"/>
                </a:solidFill>
                <a:latin typeface="Georgia"/>
              </a:rPr>
              <a:t>Figure 7 depicts the value of power used in the studies and</a:t>
            </a:r>
          </a:p>
          <a:p>
            <a:r>
              <a:rPr lang="en-US" dirty="0" smtClean="0">
                <a:solidFill>
                  <a:prstClr val="black"/>
                </a:solidFill>
                <a:latin typeface="Georgia"/>
              </a:rPr>
              <a:t> Figure 8 determines the value of successful tasks over the capacity C.</a:t>
            </a:r>
            <a:endParaRPr lang="en-US" dirty="0">
              <a:solidFill>
                <a:prstClr val="black"/>
              </a:solidFill>
              <a:latin typeface="Georgia"/>
            </a:endParaRPr>
          </a:p>
        </p:txBody>
      </p:sp>
      <p:sp>
        <p:nvSpPr>
          <p:cNvPr id="7" name="TextBox 6"/>
          <p:cNvSpPr txBox="1"/>
          <p:nvPr/>
        </p:nvSpPr>
        <p:spPr>
          <a:xfrm>
            <a:off x="574842" y="6365860"/>
            <a:ext cx="845717" cy="369332"/>
          </a:xfrm>
          <a:prstGeom prst="rect">
            <a:avLst/>
          </a:prstGeom>
          <a:noFill/>
        </p:spPr>
        <p:txBody>
          <a:bodyPr wrap="none" rtlCol="0">
            <a:spAutoFit/>
          </a:bodyPr>
          <a:lstStyle/>
          <a:p>
            <a:r>
              <a:rPr lang="en-US" b="1" dirty="0" smtClean="0">
                <a:solidFill>
                  <a:prstClr val="black"/>
                </a:solidFill>
                <a:latin typeface="Georgia"/>
              </a:rPr>
              <a:t>22/41</a:t>
            </a:r>
            <a:endParaRPr lang="en-US" b="1" dirty="0">
              <a:solidFill>
                <a:prstClr val="black"/>
              </a:solidFill>
              <a:latin typeface="Georgia"/>
            </a:endParaRPr>
          </a:p>
        </p:txBody>
      </p:sp>
    </p:spTree>
    <p:extLst>
      <p:ext uri="{BB962C8B-B14F-4D97-AF65-F5344CB8AC3E}">
        <p14:creationId xmlns:p14="http://schemas.microsoft.com/office/powerpoint/2010/main" val="24043054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RESULTS</a:t>
            </a:r>
            <a:endParaRPr lang="en-US" dirty="0"/>
          </a:p>
        </p:txBody>
      </p:sp>
      <p:pic>
        <p:nvPicPr>
          <p:cNvPr id="4" name="Content Placeholder 3"/>
          <p:cNvPicPr>
            <a:picLocks noGrp="1" noChangeAspect="1"/>
          </p:cNvPicPr>
          <p:nvPr>
            <p:ph sz="quarter" idx="1"/>
          </p:nvPr>
        </p:nvPicPr>
        <p:blipFill rotWithShape="1">
          <a:blip r:embed="rId2"/>
          <a:srcRect l="-436" r="1425"/>
          <a:stretch/>
        </p:blipFill>
        <p:spPr>
          <a:xfrm>
            <a:off x="301752" y="1990397"/>
            <a:ext cx="4195156" cy="4033145"/>
          </a:xfrm>
        </p:spPr>
      </p:pic>
      <p:pic>
        <p:nvPicPr>
          <p:cNvPr id="5" name="Content Placeholder 3"/>
          <p:cNvPicPr>
            <a:picLocks noChangeAspect="1"/>
          </p:cNvPicPr>
          <p:nvPr/>
        </p:nvPicPr>
        <p:blipFill rotWithShape="1">
          <a:blip r:embed="rId3"/>
          <a:srcRect l="-534" r="51"/>
          <a:stretch/>
        </p:blipFill>
        <p:spPr>
          <a:xfrm>
            <a:off x="4687455" y="2145135"/>
            <a:ext cx="4148697" cy="3638152"/>
          </a:xfrm>
          <a:prstGeom prst="rect">
            <a:avLst/>
          </a:prstGeom>
        </p:spPr>
      </p:pic>
      <p:sp>
        <p:nvSpPr>
          <p:cNvPr id="6" name="TextBox 5"/>
          <p:cNvSpPr txBox="1"/>
          <p:nvPr/>
        </p:nvSpPr>
        <p:spPr>
          <a:xfrm>
            <a:off x="574842" y="6365860"/>
            <a:ext cx="845266" cy="369332"/>
          </a:xfrm>
          <a:prstGeom prst="rect">
            <a:avLst/>
          </a:prstGeom>
          <a:noFill/>
        </p:spPr>
        <p:txBody>
          <a:bodyPr wrap="none" rtlCol="0">
            <a:spAutoFit/>
          </a:bodyPr>
          <a:lstStyle/>
          <a:p>
            <a:r>
              <a:rPr lang="en-US" b="1" dirty="0" smtClean="0">
                <a:solidFill>
                  <a:prstClr val="black"/>
                </a:solidFill>
                <a:latin typeface="Georgia"/>
              </a:rPr>
              <a:t>23/41</a:t>
            </a:r>
            <a:endParaRPr lang="en-US" b="1" dirty="0">
              <a:solidFill>
                <a:prstClr val="black"/>
              </a:solidFill>
              <a:latin typeface="Georgia"/>
            </a:endParaRPr>
          </a:p>
        </p:txBody>
      </p:sp>
    </p:spTree>
    <p:extLst>
      <p:ext uri="{BB962C8B-B14F-4D97-AF65-F5344CB8AC3E}">
        <p14:creationId xmlns:p14="http://schemas.microsoft.com/office/powerpoint/2010/main" val="25852729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CONCLUSIONS AND IMPROVEMENTS</a:t>
            </a:r>
            <a:br>
              <a:rPr lang="en-US" dirty="0" smtClean="0"/>
            </a:br>
            <a:endParaRPr lang="en-US" dirty="0"/>
          </a:p>
        </p:txBody>
      </p:sp>
      <p:sp>
        <p:nvSpPr>
          <p:cNvPr id="3" name="Content Placeholder 2"/>
          <p:cNvSpPr>
            <a:spLocks noGrp="1"/>
          </p:cNvSpPr>
          <p:nvPr>
            <p:ph sz="quarter" idx="1"/>
          </p:nvPr>
        </p:nvSpPr>
        <p:spPr/>
        <p:txBody>
          <a:bodyPr/>
          <a:lstStyle/>
          <a:p>
            <a:r>
              <a:rPr lang="en-US" dirty="0" smtClean="0"/>
              <a:t>Thus, optimality proved on basis of lazy algorithms.</a:t>
            </a:r>
          </a:p>
          <a:p>
            <a:r>
              <a:rPr lang="en-US" dirty="0" smtClean="0"/>
              <a:t>Determines amount of energy required to be stored to maintain perpetual operation.</a:t>
            </a:r>
          </a:p>
          <a:p>
            <a:r>
              <a:rPr lang="en-US" dirty="0" smtClean="0"/>
              <a:t>Appropriate characterization of the energy source approximates future produced energy. </a:t>
            </a:r>
          </a:p>
          <a:p>
            <a:r>
              <a:rPr lang="en-US" dirty="0" smtClean="0"/>
              <a:t>But slack period is not utilized.</a:t>
            </a:r>
          </a:p>
          <a:p>
            <a:r>
              <a:rPr lang="en-US" dirty="0" smtClean="0"/>
              <a:t>DVFS mechanisms can be employed to improve energy utilization.</a:t>
            </a:r>
          </a:p>
        </p:txBody>
      </p:sp>
      <p:sp>
        <p:nvSpPr>
          <p:cNvPr id="5" name="TextBox 4"/>
          <p:cNvSpPr txBox="1"/>
          <p:nvPr/>
        </p:nvSpPr>
        <p:spPr>
          <a:xfrm>
            <a:off x="574842" y="6365860"/>
            <a:ext cx="851014" cy="369332"/>
          </a:xfrm>
          <a:prstGeom prst="rect">
            <a:avLst/>
          </a:prstGeom>
          <a:noFill/>
        </p:spPr>
        <p:txBody>
          <a:bodyPr wrap="none" rtlCol="0">
            <a:spAutoFit/>
          </a:bodyPr>
          <a:lstStyle/>
          <a:p>
            <a:r>
              <a:rPr lang="en-US" b="1" dirty="0" smtClean="0">
                <a:solidFill>
                  <a:prstClr val="black"/>
                </a:solidFill>
                <a:latin typeface="Georgia"/>
              </a:rPr>
              <a:t>24/41</a:t>
            </a:r>
            <a:endParaRPr lang="en-US" b="1" dirty="0">
              <a:solidFill>
                <a:prstClr val="black"/>
              </a:solidFill>
              <a:latin typeface="Georgia"/>
            </a:endParaRPr>
          </a:p>
        </p:txBody>
      </p:sp>
    </p:spTree>
    <p:extLst>
      <p:ext uri="{BB962C8B-B14F-4D97-AF65-F5344CB8AC3E}">
        <p14:creationId xmlns:p14="http://schemas.microsoft.com/office/powerpoint/2010/main" val="2406262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heckerboard(across)">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60699"/>
            <a:ext cx="7772400" cy="1739752"/>
          </a:xfrm>
        </p:spPr>
        <p:txBody>
          <a:bodyPr>
            <a:normAutofit fontScale="90000"/>
          </a:bodyPr>
          <a:lstStyle/>
          <a:p>
            <a:r>
              <a:rPr lang="en-US" u="sng" dirty="0" smtClean="0"/>
              <a:t>Harvesting Aware Power management for real time systems with renewable energy</a:t>
            </a:r>
            <a:endParaRPr lang="en-US" u="sng" dirty="0"/>
          </a:p>
        </p:txBody>
      </p:sp>
      <p:sp>
        <p:nvSpPr>
          <p:cNvPr id="3" name="Subtitle 2"/>
          <p:cNvSpPr>
            <a:spLocks noGrp="1"/>
          </p:cNvSpPr>
          <p:nvPr>
            <p:ph type="subTitle" idx="1"/>
          </p:nvPr>
        </p:nvSpPr>
        <p:spPr>
          <a:xfrm>
            <a:off x="712381" y="3886200"/>
            <a:ext cx="8006317" cy="1752600"/>
          </a:xfrm>
        </p:spPr>
        <p:txBody>
          <a:bodyPr>
            <a:normAutofit/>
          </a:bodyPr>
          <a:lstStyle/>
          <a:p>
            <a:r>
              <a:rPr lang="en-US" sz="2500" dirty="0" err="1" smtClean="0"/>
              <a:t>Shaobo</a:t>
            </a:r>
            <a:r>
              <a:rPr lang="en-US" sz="2500" dirty="0" smtClean="0"/>
              <a:t> </a:t>
            </a:r>
            <a:r>
              <a:rPr lang="en-US" sz="2500" dirty="0" err="1" smtClean="0"/>
              <a:t>Liu,Jun</a:t>
            </a:r>
            <a:r>
              <a:rPr lang="en-US" sz="2500" dirty="0" smtClean="0"/>
              <a:t> Lu, Qing Wu and </a:t>
            </a:r>
            <a:r>
              <a:rPr lang="en-US" sz="2500" dirty="0" err="1" smtClean="0"/>
              <a:t>Qinru</a:t>
            </a:r>
            <a:r>
              <a:rPr lang="en-US" sz="2500" dirty="0" smtClean="0"/>
              <a:t> </a:t>
            </a:r>
            <a:r>
              <a:rPr lang="en-US" sz="2500" dirty="0" err="1" smtClean="0"/>
              <a:t>Qiu</a:t>
            </a:r>
            <a:endParaRPr lang="en-US" sz="2500" dirty="0" smtClean="0"/>
          </a:p>
          <a:p>
            <a:r>
              <a:rPr lang="en-US" sz="2500" dirty="0" smtClean="0"/>
              <a:t>IEEE Transactions on Very Large Scale Integration, TVLSI, 2012</a:t>
            </a:r>
            <a:endParaRPr lang="en-US" sz="2500" dirty="0"/>
          </a:p>
        </p:txBody>
      </p:sp>
      <p:sp>
        <p:nvSpPr>
          <p:cNvPr id="5" name="TextBox 4"/>
          <p:cNvSpPr txBox="1"/>
          <p:nvPr/>
        </p:nvSpPr>
        <p:spPr>
          <a:xfrm>
            <a:off x="574842" y="6365860"/>
            <a:ext cx="751828" cy="369332"/>
          </a:xfrm>
          <a:prstGeom prst="rect">
            <a:avLst/>
          </a:prstGeom>
          <a:noFill/>
        </p:spPr>
        <p:txBody>
          <a:bodyPr wrap="none" rtlCol="0">
            <a:spAutoFit/>
          </a:bodyPr>
          <a:lstStyle/>
          <a:p>
            <a:r>
              <a:rPr lang="en-US" b="1" dirty="0" smtClean="0">
                <a:solidFill>
                  <a:prstClr val="black"/>
                </a:solidFill>
                <a:latin typeface="Calibri"/>
              </a:rPr>
              <a:t>25/41</a:t>
            </a:r>
            <a:endParaRPr lang="en-US" b="1" dirty="0">
              <a:solidFill>
                <a:prstClr val="black"/>
              </a:solidFill>
              <a:latin typeface="Calibri"/>
            </a:endParaRPr>
          </a:p>
        </p:txBody>
      </p:sp>
    </p:spTree>
    <p:extLst>
      <p:ext uri="{BB962C8B-B14F-4D97-AF65-F5344CB8AC3E}">
        <p14:creationId xmlns:p14="http://schemas.microsoft.com/office/powerpoint/2010/main" val="2571917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a:bodyPr>
          <a:lstStyle/>
          <a:p>
            <a:r>
              <a:rPr lang="en-US" sz="3600" u="sng" dirty="0" smtClean="0"/>
              <a:t>Introduction</a:t>
            </a:r>
            <a:endParaRPr lang="en-US" sz="3600" u="sng" dirty="0"/>
          </a:p>
        </p:txBody>
      </p:sp>
      <p:sp>
        <p:nvSpPr>
          <p:cNvPr id="3" name="TextBox 2"/>
          <p:cNvSpPr txBox="1"/>
          <p:nvPr/>
        </p:nvSpPr>
        <p:spPr>
          <a:xfrm>
            <a:off x="489098" y="1010093"/>
            <a:ext cx="7868093" cy="861774"/>
          </a:xfrm>
          <a:prstGeom prst="rect">
            <a:avLst/>
          </a:prstGeom>
          <a:noFill/>
        </p:spPr>
        <p:txBody>
          <a:bodyPr wrap="square" rtlCol="0">
            <a:spAutoFit/>
          </a:bodyPr>
          <a:lstStyle/>
          <a:p>
            <a:pPr marL="285750" indent="-285750">
              <a:buFont typeface="Arial" pitchFamily="34" charset="0"/>
              <a:buChar char="•"/>
            </a:pPr>
            <a:r>
              <a:rPr lang="en-US" sz="2500" dirty="0" smtClean="0">
                <a:solidFill>
                  <a:prstClr val="black"/>
                </a:solidFill>
                <a:latin typeface="Calibri"/>
              </a:rPr>
              <a:t>Motivation – Low power is good</a:t>
            </a:r>
          </a:p>
          <a:p>
            <a:pPr marL="285750" indent="-285750">
              <a:buFont typeface="Arial" pitchFamily="34" charset="0"/>
              <a:buChar char="•"/>
            </a:pPr>
            <a:endParaRPr lang="en-US" sz="2500" dirty="0">
              <a:solidFill>
                <a:prstClr val="black"/>
              </a:solidFill>
              <a:latin typeface="Calibri"/>
            </a:endParaRPr>
          </a:p>
        </p:txBody>
      </p:sp>
      <p:sp>
        <p:nvSpPr>
          <p:cNvPr id="4" name="TextBox 3"/>
          <p:cNvSpPr txBox="1"/>
          <p:nvPr/>
        </p:nvSpPr>
        <p:spPr>
          <a:xfrm>
            <a:off x="462514" y="1624908"/>
            <a:ext cx="8171123" cy="754053"/>
          </a:xfrm>
          <a:prstGeom prst="rect">
            <a:avLst/>
          </a:prstGeom>
          <a:noFill/>
        </p:spPr>
        <p:txBody>
          <a:bodyPr wrap="square" rtlCol="0">
            <a:spAutoFit/>
          </a:bodyPr>
          <a:lstStyle/>
          <a:p>
            <a:pPr marL="285750" indent="-285750">
              <a:buFont typeface="Arial" pitchFamily="34" charset="0"/>
              <a:buChar char="•"/>
            </a:pPr>
            <a:r>
              <a:rPr lang="en-US" sz="2500" dirty="0">
                <a:solidFill>
                  <a:prstClr val="black"/>
                </a:solidFill>
                <a:latin typeface="Calibri"/>
              </a:rPr>
              <a:t>Power management </a:t>
            </a:r>
            <a:r>
              <a:rPr lang="en-US" sz="2500" dirty="0" smtClean="0">
                <a:solidFill>
                  <a:prstClr val="black"/>
                </a:solidFill>
                <a:latin typeface="Calibri"/>
              </a:rPr>
              <a:t>for Real time (RT) </a:t>
            </a:r>
            <a:r>
              <a:rPr lang="en-US" sz="2500" dirty="0">
                <a:solidFill>
                  <a:prstClr val="black"/>
                </a:solidFill>
                <a:latin typeface="Calibri"/>
              </a:rPr>
              <a:t>system - Challenges</a:t>
            </a:r>
          </a:p>
          <a:p>
            <a:endParaRPr lang="en-US" dirty="0">
              <a:solidFill>
                <a:prstClr val="black"/>
              </a:solidFill>
              <a:latin typeface="Calibri"/>
            </a:endParaRPr>
          </a:p>
        </p:txBody>
      </p:sp>
      <p:sp>
        <p:nvSpPr>
          <p:cNvPr id="5" name="Rectangle 4"/>
          <p:cNvSpPr/>
          <p:nvPr/>
        </p:nvSpPr>
        <p:spPr>
          <a:xfrm>
            <a:off x="462514" y="2994442"/>
            <a:ext cx="6996224" cy="1138773"/>
          </a:xfrm>
          <a:prstGeom prst="rect">
            <a:avLst/>
          </a:prstGeom>
        </p:spPr>
        <p:txBody>
          <a:bodyPr wrap="square">
            <a:spAutoFit/>
          </a:bodyPr>
          <a:lstStyle/>
          <a:p>
            <a:pPr marL="285750" indent="-285750">
              <a:buFont typeface="Arial" pitchFamily="34" charset="0"/>
              <a:buChar char="•"/>
            </a:pPr>
            <a:endParaRPr lang="en-US" dirty="0">
              <a:solidFill>
                <a:prstClr val="black"/>
              </a:solidFill>
              <a:latin typeface="Calibri"/>
            </a:endParaRPr>
          </a:p>
          <a:p>
            <a:pPr marL="285750" indent="-285750">
              <a:buFont typeface="Arial" pitchFamily="34" charset="0"/>
              <a:buChar char="•"/>
            </a:pPr>
            <a:r>
              <a:rPr lang="en-US" sz="2500" dirty="0">
                <a:solidFill>
                  <a:prstClr val="black"/>
                </a:solidFill>
                <a:latin typeface="Calibri"/>
              </a:rPr>
              <a:t>HA-DVFS </a:t>
            </a:r>
            <a:r>
              <a:rPr lang="en-US" sz="2500" dirty="0" smtClean="0">
                <a:solidFill>
                  <a:prstClr val="black"/>
                </a:solidFill>
                <a:latin typeface="Calibri"/>
              </a:rPr>
              <a:t>– overview</a:t>
            </a:r>
          </a:p>
          <a:p>
            <a:pPr marL="742950" lvl="1" indent="-285750">
              <a:buFont typeface="Arial" pitchFamily="34" charset="0"/>
              <a:buChar char="•"/>
            </a:pPr>
            <a:r>
              <a:rPr lang="en-US" sz="2500" dirty="0" smtClean="0">
                <a:solidFill>
                  <a:prstClr val="black"/>
                </a:solidFill>
                <a:latin typeface="Calibri"/>
              </a:rPr>
              <a:t>HA-DVFS – individual steps in detail</a:t>
            </a:r>
            <a:endParaRPr lang="en-US" sz="2500" dirty="0">
              <a:solidFill>
                <a:prstClr val="black"/>
              </a:solidFill>
              <a:latin typeface="Calibri"/>
            </a:endParaRPr>
          </a:p>
        </p:txBody>
      </p:sp>
      <p:sp>
        <p:nvSpPr>
          <p:cNvPr id="6" name="Rectangle 5"/>
          <p:cNvSpPr/>
          <p:nvPr/>
        </p:nvSpPr>
        <p:spPr>
          <a:xfrm>
            <a:off x="435934" y="3972562"/>
            <a:ext cx="6889899" cy="754053"/>
          </a:xfrm>
          <a:prstGeom prst="rect">
            <a:avLst/>
          </a:prstGeom>
        </p:spPr>
        <p:txBody>
          <a:bodyPr wrap="square">
            <a:spAutoFit/>
          </a:bodyPr>
          <a:lstStyle/>
          <a:p>
            <a:pPr marL="285750" indent="-285750">
              <a:buFont typeface="Arial" pitchFamily="34" charset="0"/>
              <a:buChar char="•"/>
            </a:pPr>
            <a:endParaRPr lang="en-US" dirty="0">
              <a:solidFill>
                <a:prstClr val="black"/>
              </a:solidFill>
              <a:latin typeface="Calibri"/>
            </a:endParaRPr>
          </a:p>
          <a:p>
            <a:pPr marL="285750" indent="-285750">
              <a:buFont typeface="Arial" pitchFamily="34" charset="0"/>
              <a:buChar char="•"/>
            </a:pPr>
            <a:r>
              <a:rPr lang="en-US" sz="2500" dirty="0">
                <a:solidFill>
                  <a:prstClr val="black"/>
                </a:solidFill>
                <a:latin typeface="Calibri"/>
              </a:rPr>
              <a:t>Experimental </a:t>
            </a:r>
            <a:r>
              <a:rPr lang="en-US" sz="2500" dirty="0" smtClean="0">
                <a:solidFill>
                  <a:prstClr val="black"/>
                </a:solidFill>
                <a:latin typeface="Calibri"/>
              </a:rPr>
              <a:t>results</a:t>
            </a:r>
            <a:endParaRPr lang="en-US" sz="2500" dirty="0">
              <a:solidFill>
                <a:prstClr val="black"/>
              </a:solidFill>
              <a:latin typeface="Calibri"/>
            </a:endParaRPr>
          </a:p>
        </p:txBody>
      </p:sp>
      <p:sp>
        <p:nvSpPr>
          <p:cNvPr id="7" name="Rectangle 6"/>
          <p:cNvSpPr/>
          <p:nvPr/>
        </p:nvSpPr>
        <p:spPr>
          <a:xfrm>
            <a:off x="462514" y="4726193"/>
            <a:ext cx="4572000" cy="754053"/>
          </a:xfrm>
          <a:prstGeom prst="rect">
            <a:avLst/>
          </a:prstGeom>
        </p:spPr>
        <p:txBody>
          <a:bodyPr>
            <a:spAutoFit/>
          </a:bodyPr>
          <a:lstStyle/>
          <a:p>
            <a:pPr marL="285750" indent="-285750">
              <a:buFont typeface="Arial" pitchFamily="34" charset="0"/>
              <a:buChar char="•"/>
            </a:pPr>
            <a:endParaRPr lang="en-US" dirty="0">
              <a:solidFill>
                <a:prstClr val="black"/>
              </a:solidFill>
              <a:latin typeface="Calibri"/>
            </a:endParaRPr>
          </a:p>
          <a:p>
            <a:pPr marL="285750" indent="-285750">
              <a:buFont typeface="Arial" pitchFamily="34" charset="0"/>
              <a:buChar char="•"/>
            </a:pPr>
            <a:r>
              <a:rPr lang="en-US" sz="2500" dirty="0" smtClean="0">
                <a:solidFill>
                  <a:prstClr val="black"/>
                </a:solidFill>
                <a:latin typeface="Calibri"/>
              </a:rPr>
              <a:t>Conclusion and Improvements</a:t>
            </a:r>
            <a:endParaRPr lang="en-US" sz="2500" dirty="0">
              <a:solidFill>
                <a:prstClr val="black"/>
              </a:solidFill>
              <a:latin typeface="Calibri"/>
            </a:endParaRPr>
          </a:p>
        </p:txBody>
      </p:sp>
      <p:sp>
        <p:nvSpPr>
          <p:cNvPr id="10" name="Rectangle 9"/>
          <p:cNvSpPr/>
          <p:nvPr/>
        </p:nvSpPr>
        <p:spPr>
          <a:xfrm>
            <a:off x="435934" y="2001934"/>
            <a:ext cx="8389089" cy="1138773"/>
          </a:xfrm>
          <a:prstGeom prst="rect">
            <a:avLst/>
          </a:prstGeom>
        </p:spPr>
        <p:txBody>
          <a:bodyPr wrap="square">
            <a:spAutoFit/>
          </a:bodyPr>
          <a:lstStyle/>
          <a:p>
            <a:pPr marL="285750" indent="-285750">
              <a:buFont typeface="Arial" pitchFamily="34" charset="0"/>
              <a:buChar char="•"/>
            </a:pPr>
            <a:endParaRPr lang="en-US" dirty="0">
              <a:solidFill>
                <a:prstClr val="black"/>
              </a:solidFill>
              <a:latin typeface="Calibri"/>
            </a:endParaRPr>
          </a:p>
          <a:p>
            <a:pPr marL="285750" indent="-285750">
              <a:buFont typeface="Arial" pitchFamily="34" charset="0"/>
              <a:buChar char="•"/>
            </a:pPr>
            <a:r>
              <a:rPr lang="en-US" sz="2500" dirty="0" smtClean="0">
                <a:solidFill>
                  <a:prstClr val="black"/>
                </a:solidFill>
                <a:latin typeface="Calibri"/>
              </a:rPr>
              <a:t>Power management in Harvesting Aware RT (HA-RT) system – What is different?</a:t>
            </a:r>
            <a:endParaRPr lang="en-US" sz="2500" dirty="0">
              <a:solidFill>
                <a:prstClr val="black"/>
              </a:solidFill>
              <a:latin typeface="Calibri"/>
            </a:endParaRPr>
          </a:p>
        </p:txBody>
      </p:sp>
      <p:sp>
        <p:nvSpPr>
          <p:cNvPr id="11" name="TextBox 10"/>
          <p:cNvSpPr txBox="1"/>
          <p:nvPr/>
        </p:nvSpPr>
        <p:spPr>
          <a:xfrm>
            <a:off x="574842" y="6365860"/>
            <a:ext cx="751828" cy="369332"/>
          </a:xfrm>
          <a:prstGeom prst="rect">
            <a:avLst/>
          </a:prstGeom>
          <a:noFill/>
        </p:spPr>
        <p:txBody>
          <a:bodyPr wrap="none" rtlCol="0">
            <a:spAutoFit/>
          </a:bodyPr>
          <a:lstStyle/>
          <a:p>
            <a:r>
              <a:rPr lang="en-US" b="1" dirty="0" smtClean="0">
                <a:solidFill>
                  <a:prstClr val="black"/>
                </a:solidFill>
                <a:latin typeface="Calibri"/>
              </a:rPr>
              <a:t>26/41</a:t>
            </a:r>
            <a:endParaRPr lang="en-US" b="1" dirty="0">
              <a:solidFill>
                <a:prstClr val="black"/>
              </a:solidFill>
              <a:latin typeface="Calibri"/>
            </a:endParaRPr>
          </a:p>
        </p:txBody>
      </p:sp>
    </p:spTree>
    <p:extLst>
      <p:ext uri="{BB962C8B-B14F-4D97-AF65-F5344CB8AC3E}">
        <p14:creationId xmlns:p14="http://schemas.microsoft.com/office/powerpoint/2010/main" val="3725011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567" y="168313"/>
            <a:ext cx="8229600" cy="1143000"/>
          </a:xfrm>
        </p:spPr>
        <p:txBody>
          <a:bodyPr>
            <a:normAutofit/>
          </a:bodyPr>
          <a:lstStyle/>
          <a:p>
            <a:r>
              <a:rPr lang="en-US" sz="3600" u="sng" dirty="0" smtClean="0"/>
              <a:t>Low power is good</a:t>
            </a:r>
            <a:endParaRPr lang="en-US" sz="3600" u="sng" dirty="0"/>
          </a:p>
        </p:txBody>
      </p:sp>
      <p:sp>
        <p:nvSpPr>
          <p:cNvPr id="4" name="TextBox 3"/>
          <p:cNvSpPr txBox="1"/>
          <p:nvPr/>
        </p:nvSpPr>
        <p:spPr>
          <a:xfrm>
            <a:off x="425302" y="1392865"/>
            <a:ext cx="5975498" cy="1785104"/>
          </a:xfrm>
          <a:prstGeom prst="rect">
            <a:avLst/>
          </a:prstGeom>
          <a:noFill/>
        </p:spPr>
        <p:txBody>
          <a:bodyPr wrap="square" rtlCol="0">
            <a:spAutoFit/>
          </a:bodyPr>
          <a:lstStyle/>
          <a:p>
            <a:pPr marL="285750" indent="-285750">
              <a:buFont typeface="Arial" pitchFamily="34" charset="0"/>
              <a:buChar char="•"/>
            </a:pPr>
            <a:r>
              <a:rPr lang="en-US" sz="2200" dirty="0" smtClean="0">
                <a:solidFill>
                  <a:prstClr val="black"/>
                </a:solidFill>
                <a:latin typeface="Calibri"/>
              </a:rPr>
              <a:t>Especially true for portable devices  - Limited power budget and longer single charge operation</a:t>
            </a:r>
          </a:p>
          <a:p>
            <a:pPr marL="285750" indent="-285750">
              <a:buFont typeface="Arial" pitchFamily="34" charset="0"/>
              <a:buChar char="•"/>
            </a:pPr>
            <a:endParaRPr lang="en-US" sz="2200" dirty="0">
              <a:solidFill>
                <a:prstClr val="black"/>
              </a:solidFill>
              <a:latin typeface="Calibri"/>
            </a:endParaRPr>
          </a:p>
          <a:p>
            <a:pPr marL="742950" lvl="1" indent="-285750">
              <a:buFont typeface="Arial" pitchFamily="34" charset="0"/>
              <a:buChar char="•"/>
            </a:pPr>
            <a:endParaRPr lang="en-US" sz="2200" dirty="0">
              <a:solidFill>
                <a:prstClr val="black"/>
              </a:solidFill>
              <a:latin typeface="Calibri"/>
            </a:endParaRPr>
          </a:p>
        </p:txBody>
      </p:sp>
      <p:sp>
        <p:nvSpPr>
          <p:cNvPr id="5" name="AutoShape 4" descr="data:image/jpeg;base64,/9j/4AAQSkZJRgABAQAAAQABAAD/2wCEAAkGBhMSERQUExQVFRUVFRcUFBUUFRQUFRQUFRQVFBUVFBQXHCYeFxkjGRQUHy8gIycpLCwsFR4xNTAqNyYrLCkBCQoKDgwOGg8PGikkHyQsLCwpLCktKSopLiwpKSwpKSwpLCk0KSwvLC4sLCksKSwpKSkpKSksLCksLCkpLCwsKf/AABEIAJsBRQMBIgACEQEDEQH/xAAcAAAABwEBAAAAAAAAAAAAAAAAAgMEBQYHAQj/xABPEAABAwIDAwgECgYGCQUAAAABAAIDBBEFEiEiMUEGBxNRYXGBkTKhscEUFSNCUlNykrLRQ0SCwtLwM2KDlMPhCBYXJDVUc4SiGCWT09T/xAAaAQACAwEBAAAAAAAAAAAAAAAABAECAwUG/8QANBEAAgIBAgMECAQHAAAAAAAAAAECEQMEIRIxQRNRkaEFFBUiYXGB8EJSsdEyQ2KSosHx/9oADAMBAAIRAxEAPwDcUEEEABcJXHOULieMEOLGHUek7q7B29qrKSirZaMXJ0iWnqmsF3ED39w4qLqMfA9EX7T+SiJpDvJJPWSSfMqIq8RDb3Sk9Q+g3DTrqS1dj8g1LyBxA09ib/HDt/SH7xWZcpucRsZLGAvfxA3D7R4dyrMfLKsfssaxg63Zifb7lmoZZ7o0c8UNmbkeULhukPnf2pxRctbG0m0CQMwsCO/gViUXwl4u+qeOxgaz12ul8G5KmrnbGZJntuC9zpHnK2/fa53DvWqxZY7uRlLJilsonot2JttdpB7RqFHY1y1paNjXVMnRhxs3YkfmIF7DI06260jQ0bIY2RRtDWRtDWtG4ACwVf5WwieJ0fZcH6LhfKfNXeXhdvkZrFa2FKjntoB6DaqX7FO4DzkLVH1HPkz9HQ1Dv+o+GL2FypHJ3B/hTZXl2SOBrXSuymQguJDQGjf6LiSSAACSQEXHcCkppmxHaMjY3RGzmZxK7IzM14BY7MCC07k0Llqn576k+hQxt+3Ul3qbGPao2XnkxI+jHRs/ZnkP4wPUkMV5JMjZP0crny0ozTtMWVtg4NdkfmJvc3Ac0ZwCQqs4IILJPzqYq79PCz7FO0/jcU0k5xMUO+tePsQUzfXkJUG4JNyAJaTlriB311T4GNvsYmz+VFad9dW+FQ5v4QFHFcspAdPx6rP65W/3ub80mcaqv+brP71P/Em5Cl+SE0DKtpqCGsySBj3s6SOOYttFJIz5zWm5sdL2J3XEARxxiq/5ur/vM/8AEh8aVdr/AAqstuv8IntfvzKz8vKqndHA1ksM9SC8yywAFnRm3Rtc9rWh7x3DS/YpzC+VlA2lizTyMbHT9FJQdG4iaQMLXG42HZnOLs51vl1bYhBJnXx5Vj9drB/3U38SksMrMSmidLFU4s+Nt7viM8kYtqdovBNuwFQE0eYEdnhqLa9i2Dkxy5ijhYxnQhrNtgkqmUvROe0h8c8TiOka1znEOaHAjKRqNADNm8rcQABbiFU5pF2u6UuBG4+kLgjqKcRc4WKt3V0v7TIXfiYo7G5o3VExiN4zKXNIBaHEtAe9reDXEXF0yQQWhvOZjQF21TZOx0EAPqYnWDc/uIRvHwmKKaP52VpikA62uBLfAt8Qq/QJhWR2e8dpRQHp7kvypp8QgbPTvzNOjgdHxuG9j28HC/cbgi4N1LrzNzMcoHUuKthv8lU3ie3hnALonW6w4Ze55XpgFQSdQQQQAEEEEABBBBAAQQQQAEEEEABAoLjigBCZ9lU4NS530nF3mSVPYvPljeRwafYoSjGgSud7pDOBbNhagaKicv6pzKaRzDZzQSPer/Ws0WU84taWxSA8Wlvfm0080q1ckhq/dbKhyToGvu54zE63PWnOJMDZiBoNPYj8jRsJLlDJaY9wXVOYOYZybNbqSbADeSdAAtb5KYIKSAA26V208/1raN7gPeqNzX4EZHGqeNll2xX4v4uH2Rp3nsWjTvsk8+TfhQ3gx/iY5mxR1rGxHkVEYlUWjPWd/wCSM+dQWOVl25W7zoLC/jbilG5T93vGqUNyn8kcXqIHymBzQHlzZGSNa+ORmZ1g9riN13agj0j1qQxUT1UjpZ5Gue4AXuGhrRezWNb6IFyeu5JvdMsN5DZG36WbU/VxM/FIetPo+TbNflJdCQbyQM3W7D1+1ehhoszWy81+5xJZ4Xz8mO63EKueIQzVjnxi2y621l1GdzWhz7EA7ROovvUcMHj4y+Q/zTtvJ2L6Tj31MX7saKzBI+EMjv7V5/CAtV6PzvovFFXqIIbjCoBvkcfIIxw+l4lx/aT6Pk6TupHH+8n2OSkmAOZbNStbfdnbKL/fcrezsnWUfEj1mPc/AjRS0g+aT+0UMlGPmDzKkW4YeEMA/YiP4rrvwcjT5Bv7EA9gVl6Ol1nHxK+sr8rIozUQ+Y3zP5ovwqk4RA+f5qaBfwlYPsgD8LUo0Sn9M8/Z6X3NV/Z3fNeDI9Z/pIMOpzupie5jyjCljO6jkPdHKrVhfJyeocQJXtsL3kEoB1toSNSng5CAnK6rjzXtl1JvutYuGuizlpcEHUsv+LLLLke6h5lJOGA/qT/ESN9pRTgV/wBSPWLyBvter4eQUTXWdUbWhsIjfXUW2tVMO5MNZvmk2jc5I76t42F+pZTx6aPKbf0aLxllfONGK4tQtY4sMLonZS9pziRr8tsw0JsQHDzHWogLROc7BxDPTODnO6TpAS4AG8kZ0sALf0YWeBJs3ZI4emuIt+Ud/PBO8OCQxUfKnuHsQQQ2GVnwevppvq54n+DZGk+oFeuaSsa8Xa4OHWF47xdtjdeieTNZmhjlY4gvYx2nHM0HXr3rDJk4GjbHj40zRQV1Q9DjYNg/ZPX80/kpYOV4yUlaKSi4umGQQQVioEEEEABBBBAAQQQQAER5R0jM5AEPjbtgjrsPWo+nZZdr6nPKRwabePE/z1IzElklxSHMceGIJzos35zsC6ame5vpM+UHaG6uHlfyC0SVQWNN2T/N1i3TTNkrVGR8kjaNCXC31dZHCze+wJ+i0XLnHuF0vhmFyGeSnp2FxzXaB81h12juAF7XPUtQ5K8km0bS51nTuFnvG4DfkZfh28U9PKlG0JQxtyol6HD2QQsijFmMaGtHdxPaTcnvSFS5OZZFGV1RYJCTHlsR1dXZQUbk7hHTXlcxrw45Y2v9G19p+49Vh3HrUXS0xq6jo9cjdqQj6PBoPW46eZ4LRMOwqVgFnsa3Szeh3MB0bfP1aXsr4Yu+Ixyz2oNDg0bRpBTiwOWzAdqxtmuwaJzBRgHVkNv6kduPWexFmje25dUBo03siFtw3ngSDv6z4OqCHKPlHdKTazi1g4k6ACwGoT7ySfNiXCl0EmhwPpNy30AaAba6E5u7hwXZZTmuJbDTZAad2p1PWFzoYmy9IZXbychewRjQttltu2vOyVqpjM0dCM2/aY9o0cCLh2ovooJE3OzmwkcNNwtqLnXaafpDd2JrXGnOVksrA4aNzPYHX2DxFr6DhxR5KWZrSbG4Y8NvJ0jnOcWEcBYbHrVflgry70Qb8csQI10vmfrbT1JDUZtRjmliW1dzbv6G0MSmrbX1ZPfFULSLi9tSMrLHUnUZe/qulIqunLiGxMuN/wAkBuNt5CbYXTzZXiYZnWGUnIbGzhcgG2+2iXiG0BeI9bQxlzbfbbJGnYePgzi1c3BdpGTl16ITzYMim1CUa+Vjk4i1rbhg3Xs1ov4BcjxvMLgEa2s7ZPkQk5xZhOyyxO1ZpttEAWLTpqAiUs1w8NkD9DppsjXdlYL+Z3Kry5G9ovxGVwpU0FwnGZahjnOYGAGw1JJtvOoGmqEssgOha7stZI12KZJi1+gNiDY23brnf/ml21DHccp9RWk5qcm0uH4XyN3wt8SjSI2pxOov8mYh2Oa+/qfqlmYvK2O5YHvzkFoOU5MtwRa/G4uVyveM4Atom75ErbjO7f8Ao0cFKNUkVfnVeXwU0pbkLZ23bvsC4xjW3EPB8VlkzLOI6iR61tmM4Yyqi6KXNluCLOILS1wcC3q1AVDxvm5nDnPhc2UEk5TZjx57LvMJyGeLST2Fp4ZRK/hoSOMt+U/ZCd01M+J2WRjmO6nAg+F96Qxwbbfs+9bGBW8Ybpda3zd4rmoYAN4bk+44t9gCyrE2XYVcuaar+TLSdzyPMB3vKW1K92xnTupGtMNwnlJir47D0m9R3gf1T7lGR1A3BL3SsZNboalFNbltpK1sjbtNx6weojgU4BVFbVOjOZjiD6j2EcVZsGxkTA8Ht9Ie8dicx5VLZ8xKeNx3JVBcBXVsZAQQQQAEEEEAcKa1LtE6co+uksCepAFWjdeR32nfiKfAqNojc369fPVSIXNTOgJzOUPWUhkNhf3KXmF0Vg4KktzSOwxwnB46cOLRtvsXu4usLDwHUn90ZrEHNVkiG0M6lV7FJtCp+uOipHKCvMbHu+i0keAVGndBe1lm5Cws6ImxPSvNyBqbgNDb9Q2vMq7yUNjnyOFhewfYbIG5jXWOjRpZUTm3H/t9KTxLN5H0e0j3rTqmna4agEgG1+Gi6qxqKRznK2QtXJdgJY4B7rXa7K7ZvvO8DQrrZDHEH2NnHdJKS7cTvebWs3geKFWz/dxYbnPtpu2iNLMPs69U9xZvybQNNQLAG1sjuA4dnqV+CJWyPpWRSPdpCHuNjfo3ufcXI2XEkWA0T6eB0MZLCwWto1hA324Ht6kzw+rcx25xBcQb57g34dI4Wvm4Dh3KUxf+hf3dnAjrQ4JSCyMjrZHPs7dZxvlfvAuNXNsmVVVOLh8kX5bFrvk7cDpcXBBA8t6NCwdLpa5DxplvrGept/WPFV6r5PTuIuQ21rh0wb7Hb7E+pK6rUerySULsmOm7bftOGvluWV1W/Le21YbJ0F76jMB369iaOrpBchsQPbKQb9pypm3AZMhvkGodfMLWs4HUdpCZU2A2eT08JzmwDSSL33XAIvtBJP0jk6Y14mns/F+LPL6FnbK7INW5jrq4kWI3izgd539XeuxPLjvY4EkWABNrEgZjIQDbsTKqhaGtbIASGhoOUu1aAD82wvbj1o+FZRlDL6OF3GNzcxNxckgB2/gnO1izJPFFcPFb5CmI0ImFmloczQgZTtEC2a2o4+arRnDHFjrtLSWmx0zDeFbmzDpHsBGdvRvfsn51mt1zdTB5jrKaTYfFKZWFoBD2l5tYlzx6QNzb1bu3UnC90bQycJEMmFt97oj6rVNajBpmF5izOax5ZZ2jjYXu07iD+XWo1+MEDaY8duR1vOyVlFroNKaZPskS7Sq9T4y07ipKKtBUIs2PpqZjxle1rh1OAPtUBinN9Sza7cZ4ZHafdcCpptQlemVlNx5Mq4p80UDEOaPM0hlR3Z4/aWu9yYcn+RdTQmTOWvabOa6Mk6i4IIIBGllp2dcLbqZZJSXCyI44xdoYYXfKL71I3SXRo4CzRdsSlCJhtQYpmuvoTY9x/wA7Jw8JlUMVrp2Ue6NEhkuEqoHkziXSR2J2mbJ7eo+IU6CujF8SsRap0dQQQViAIIIIAI8qvcoaizQ0fONj3AXPuU9MdFVMdlvKwdQJ8zb90rLM6gzTGrkhCnanSRhalykUOCZR2tXMqUDVKQWdASMpSxTaVysQMa06LPOW5IhkIHD1HQq/V0mioHLeX/d5e0W8yFWP8SIl/Cy+c1lG6TDqbKQMrWuNy4XH7JHrWkEaKhczP/Dof+mPaVfl1JPkIIj5cJzR5M3Em+X6V+BPanFTRh7Q0nd2DqI3EdqcIKLZJGswNo+c7TccsQLe0EM0OiWbho1BfI64IN3nceq24p4gp4mAy+LI2nMAbi9rveeFt17KiYjy3gc7WGQEb3BrdbWOrrHq9a0Z50VDxTkxTs1dE6QE63edDqToG9Qul8ufRYqerTf5a8+q+A5pex37VN91faOR8uw5jnthIyADKdm+Y/5etRrOcAiQlsFnEWIMm4XuTlvYalWOm5NwBoBjtmbtDO86ggjW49yaswWIShpgiy3N32kOzqRtE2vYt7L3S/tT0PHlik/2/u77HFLS/kf39RzDV9LAJSPSaXFoIto431t2Eo+GvBYCG5QHeiDcCzgTwHG6Xkha2MiPI3KdkWDhbfYNLgOJ4pKkkOV3SAAgbOwwa67srndnqXLnroPI3CDq7W3R8jiZNNeRyTSV2vEkJgQXA3yhoIOY+ld1xbwafEpN0hzvB9ABhacx1N7uHpG9rDgPHeizPHSGxbkykEBuua510b3ceB0N7hd04IIAdqDua7fbuXdNBAO235suQFmQ3BJ12wdTpu4DeURlLdxLgz0hlyNcDa5BzHuI9aW6OTO52Z5aQbMLcoBJBBuTra1t3rS7mm5OtjlsDls0gnUWPG48kMkjcS5MQTDaYM1tHbnDq2hqsWfyufSzSMlBLGylgcN4Fg5uYcdkjcvQIK86c4NDlqKodUsLh3ZREfWwoWOMk7RPHJPYvuF4yyVocxwcDxBupeGS/FYdhVa+lkzsFwdHNO4i+/vWrcn8YbPG17b2I6svZ7UlkxOD+A3jyKSLICjtCbRPCeMsqpWXsFkAEdAhWorYk6NITQJ5ZEeoaAaYRW9DOD812y73Hz9qv8T7hZ3WQXVr5N4l0kQv6Tdl3f1+O9Maef4RfLHqTqC4CupswAggggBtUO0VPxB153dlh5C/vVsq3KnRnM9zutxI7r6epLal+6kb4VvY8jCVaESJqUASyQwHDV1yAXXK5AhK5M5X6JzMUxqJNCqtkoi8Tl0We8t6j5Eji4ge/wByuGK1V1nPKmozyZfotJPju9itiVyRTK6ibPzSTZMLhdr6ABsLm2Y8FcxXktzDNa17ZbO46ZTrfsVM5p/+Fw6E2buH2nK2yPIvZpdYN2b2OpdfUm3DrTs3v4foJoViq3OF7OG/RwsdDbdw/wA0RtW8tJLXAi9mki7rC4sQdxOiRbMbm7A2wNgXNOb0LX6tSRqk5Kk5XXDW2BOy8OJAY8ncBbcFSyRxDUvcdpuQcNtrr7+A3LkUzyTnDQNLFrs19eIsLaWUP/rXT8I5HeDf4kjU8oGvaQ2nlG7aa0AixB6j1W8Vh2s3/LZNLvJuOR+Y5jHl1tlzZt4y3vpuvftWf4rXVvSyCN0hAkcAAy9gHEb9NFMsqX7Noqk2dm2nkX9DQ2j1Gxu7SnWK0kr3nLbLmuCXlp3nSw3ixWsdZLBvLCpX5eTLx1b026x8d+XkyH5Ouqi4mfpDdh9JpABu0279CpJ8cvSAhzsl9RcDhuALb7+1L09FLYhxaNCAWEXGyRxJ1vZc+JJD+kf4ZRfW/wA1i5etnl1eRZOzcdqpcvnyOXrMmTVTU+Ctqpf8FZKKWWMiMEm/0sv0Tq4buKTpOTtS0nMLggjV5cd+npOsPJSWHUhZE+N2dwfvIfI1w0to8NBb4J9SvMd8rXm+u3K+T8Z08Fpj0GOUE53ZMNHFxTldhsMjc1rQ21n53kltw03GhsRvufIrsuKOEhZl0DWuz3bYuLy1zMt7ggAG502uwoQMs0Axuceu4t2aZupGNh+hb42/IrqN31HxGHEHPvmAbZ0gG0HXY11mPuPRzN1sd10WKFrNx320Ly7dqMoO7wR5qptiLQtvobvA0PA6BMWugaSQ6maTxBZfXfbVTT+IDpzIxKL26QgkaEmwAaT1Abhqsc5zKP8A3uYfSia7xZM5/slatcfPE5zXl8Zc2+VwYXFubR2Ugnes150g34RE65s+OZty1zLnJAdA4C4BZ/5K8U+t/bIZRKWjDwQpnkTWFhfA4+iczPsk6jwP4kywZt0MTidC8TN3scDbrB0IPeFnkhxxotCXC7NMpnqRimVYwfFWyMa5p0I/kHtUxHMkEqHbvclmuuuppFOlekVio4C44JJrkoqkjaZiRoq0wSB49Hc8dbfzCdPCazx6Kt07QNWqL9TThzQQbgi4PYUuqfySxOxMLju1Z3cR/PWrcxy6MJcSsTkqdBkEEFcqRGKzZWOPUD520VbpY7AKT5Q1GjW/SOvc3X2kJlA1I6h3KhrCtrHMYRkVqMqI0DAojnIr3pvLOhsmgtTIoWvqdCnNVOq/iVXoq3YEPitba5JVOoIjL00p4g27uHqT3lViIyhg3vNvDj/PapHk1TWYnMEdrFcsrdF/5tcThZh8QfIBYEbs2okkBBNiAd2m/VWGXlZRN9KeMd76dv4iFlcnJ2mJJMLLnfsoo5OU31Mf3QmGk9zI0x/ODhzf1iPwnpv3ZU1m51cNbvnb/wDI8/gDln4wCD6pn3Qu/EcP1TPuhRS7v1AuT+eTDRukae74Sf8AAt601l576AbgT3Rvd+INVZGDxfVs+6F34pj+rZ90KaXcBNP5+aQejFIf+3b/APoCQk5/WfNglP7DGfvuUcMMZ9Bv3Qu/F46h5BAC0nP3KfRpZT+3EP8AAckHc91Y70aR/i8fuwtRvgPZ6l34Epv7pEDV/O5ibvRpmjvfUfuyNSD+cnF3foo295qD+KYqR+Arnxci2FEPJyyxd3GFv9mx34wUiccxQ76iMfZgpx7I1PfFq78WKeJ94UV84hiJ31sg+wAz8ICIZqw+lXVZ/t5APIOVj+K0PitQSVWSjkd6c07vtTSH3okWEBpuAb7rkknzKtvxWh8VqAI/B6Wyc4rBnje0dntUgabI26jJMQZECXkXcdAgCEwysko5Luv0Tt/9U/St7VoFFiIeARxGiomL8oYXMIACi+TXK0xSiN5+TJ2T9Anhf6PsS+bHfvI1xzrZmwxyFOemULSV4IFyAnzKgJOxkkYprpzG5RDJtU+in0U2A8cE2lalmvuiOCgCPc4seHt3tNx+Sv2GVokja4cR/IVInjUjyUr8jzEdx1b38R7/ADWuCdSoyyRtWXUIIjHIJ4WKZikmee3BgA8TtH1ZUpEE1ivqT6Tjc95T6Bui5jfFJsfS4Y0KhBxQScr1cgQmeo6qlS1VOoeuqlk2XG1fW8FWMXr7ApfEKveeCpXKjESWWHE2J7FpjjbMpypCdNSOqpDK3UN0I4gX0NlfMOpMkayXDsUkgfnjcWn296tMfOXJlyvjaT1jT1LopUqE27LrnRg9UF3L531Y81z/AF/f9AKQNBBRgFnZ5wJeDWov+0Gfqb5IA0kNRwxZl/tBqOpqI7l9UniAgDUhGjiILJXcuKo/PSZ5YVR/SHwQBsHRBdyN7Fjnx9WO+dIe4Fc+F1rvrj+y78kAbJsdY8wimeMb3N8wsd+D1rvmzeNx7UDhFYd7X+L2j2lAGvuxGEb5GeYSD8epm75Weax6owudrg0tc4kXs05za5Hzb9Sc03I+uk9ClqHd0MtvPLZAGnycr6QfpWprJy8ox8+/cFV4uZ3FHMzdC0H6LpY2u8ibDzT6k5i8Qd6XQR/alJP/AINcgCQl5yKUbg4+CZy858XzYnHvIUtSf6Pch/pKpg+xG5/rc5qnKPmApG/0k07+7o4x+Fx9aAM4xTnJkkFmMDO06lVWorZJHZnEk+K9F0vNDhsf6vn7ZJJHeoED1KI5Vc3cTflaeNrGgbcbGgAAfObb1jxVZSpWSlbMKZSyO3NJUzgfJKSV4LhZo1Pb2K8w8nmjWys2G0jWAWCUnqHyRvHFvuRmF4O+PUa9hUuJDxbZSjG6JGoCWN2hsClIpCCu5NNFzo1JBIQyp1mUZA9PWOUgHkYmTiWODxvab/mn2ZIyxKH3gXWhqw9jXDcQCgqthONiFpY+9r3boTod4/nrQT8csWt2KuDs5Ay6egWSMLUsSkoobYAU2qXpw46KKrZ7IkwQwrKnVQOIVKd1U1yVD18nFZLdhJkPUEyPy8OKE+DxF8YkbmYXtDhci4JAOo1G+/gj0g2xfjc+tSs8WcsHFzmtHi4Ba209ilWixs5ncNeAeieO6V/vuuP5jMOO4TDukb72FX7C47sCkWwrooUZlMnMJQH59SO58X/1JJ3+j/RfW1P34j/hrXehQ6FSQY+f9H6j+uqfOL+BD/0/Uf11T5x/wLYOgXOgQBkQ5gKL62p+9F740vBzEUTXB3SVBsb2Jhse8dFqFq/QodCgDP4+aylH1nh0I9kacM5tqUfW/fA9jQrx0K70KAKazm9pR8x575ZPcQlmchKQfoQe98p9rlbOhXeiQBWo+R9KN1PF4sDvxXTuLAYW+jDEO6Ng9gU30S70aAI5lJbdp3aI/wAFT7Iu5EAMhSo4pk7yruVADUU6N0CcZULIAaPgTKop1LlqbTRIAzDHsL6CSw9B1yzsPFvhw7EKO2iuuM4Q2ZhY4doI3tPBw7VRHsdA8xybxuPBzeDh/OiQzYuF2uQ1inezJVcnCaR1d0u+S4WKN2Jw7yEaRN89ilZHKxQPFonMciZXR2yIAkWORzqmsL05BQAhLEgl3BBRQEnHuQuujciPVkAjPLZQuISaFSlUVCVpVJFkQ08hUZiMmx4qTqN6h8Q3eIUR5lZDGOXav1K18i8OM8vTEbLDlj7X8XdwHrPYqPIdly3HkpStYxjWtADWNsOrRMwjcjKUqRYqKDK0DqT0BJRBLBOiwLIWXUEAcshZdQQByyFl1BAAshZBBAAQQQQAEEEEABBBBAAQQQQAEEEEABEc1HQKAGcsKhMawJk7Mrx9lw0c09bSrG4JtKFDVgZTiWDzUurtuMfPA3D+uOHfuXaaqzNBC0WpYCDcLPK+mbHUPYwZWixDRuFxc26h2JPLiUN0Mwm3swSOulRNdqSRI96wRqPYhcLuVEhSpQApC5O2OTCPenbCpIHAQRGlBBJ//9k="/>
          <p:cNvSpPr>
            <a:spLocks noChangeAspect="1" noChangeArrowheads="1"/>
          </p:cNvSpPr>
          <p:nvPr/>
        </p:nvSpPr>
        <p:spPr bwMode="auto">
          <a:xfrm>
            <a:off x="63500" y="-717550"/>
            <a:ext cx="3095625" cy="1476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 name="AutoShape 6" descr="data:image/jpeg;base64,/9j/4AAQSkZJRgABAQAAAQABAAD/2wCEAAkGBhMSERQUExQVFRUVFRcUFBUUFRQUFRQUFRQVFBUVFBQXHCYeFxkjGRQUHy8gIycpLCwsFR4xNTAqNyYrLCkBCQoKDgwOGg8PGikkHyQsLCwpLCktKSopLiwpKSwpKSwpLCk0KSwvLC4sLCksKSwpKSkpKSksLCksLCkpLCwsKf/AABEIAJsBRQMBIgACEQEDEQH/xAAcAAAABwEBAAAAAAAAAAAAAAAAAgMEBQYHAQj/xABPEAABAwIDAwgECgYGCQUAAAABAAIDBBEFEiEiMUEGBxNRYXGBkTKhscEUFSNCUlNykrLRQ0SCwtLwM2KDlMPhCBYXJDVUc4SiGCWT09T/xAAaAQACAwEBAAAAAAAAAAAAAAAABAECAwUG/8QANBEAAgIBAgMECAQHAAAAAAAAAAECEQMEIRIxQRNRkaEFFBUiYXGB8EJSsdEyQ2KSosHx/9oADAMBAAIRAxEAPwDcUEEEABcJXHOULieMEOLGHUek7q7B29qrKSirZaMXJ0iWnqmsF3ED39w4qLqMfA9EX7T+SiJpDvJJPWSSfMqIq8RDb3Sk9Q+g3DTrqS1dj8g1LyBxA09ib/HDt/SH7xWZcpucRsZLGAvfxA3D7R4dyrMfLKsfssaxg63Zifb7lmoZZ7o0c8UNmbkeULhukPnf2pxRctbG0m0CQMwsCO/gViUXwl4u+qeOxgaz12ul8G5KmrnbGZJntuC9zpHnK2/fa53DvWqxZY7uRlLJilsonot2JttdpB7RqFHY1y1paNjXVMnRhxs3YkfmIF7DI06260jQ0bIY2RRtDWRtDWtG4ACwVf5WwieJ0fZcH6LhfKfNXeXhdvkZrFa2FKjntoB6DaqX7FO4DzkLVH1HPkz9HQ1Dv+o+GL2FypHJ3B/hTZXl2SOBrXSuymQguJDQGjf6LiSSAACSQEXHcCkppmxHaMjY3RGzmZxK7IzM14BY7MCC07k0Llqn576k+hQxt+3Ul3qbGPao2XnkxI+jHRs/ZnkP4wPUkMV5JMjZP0crny0ozTtMWVtg4NdkfmJvc3Ac0ZwCQqs4IILJPzqYq79PCz7FO0/jcU0k5xMUO+tePsQUzfXkJUG4JNyAJaTlriB311T4GNvsYmz+VFad9dW+FQ5v4QFHFcspAdPx6rP65W/3ub80mcaqv+brP71P/Em5Cl+SE0DKtpqCGsySBj3s6SOOYttFJIz5zWm5sdL2J3XEARxxiq/5ur/vM/8AEh8aVdr/AAqstuv8IntfvzKz8vKqndHA1ksM9SC8yywAFnRm3Rtc9rWh7x3DS/YpzC+VlA2lizTyMbHT9FJQdG4iaQMLXG42HZnOLs51vl1bYhBJnXx5Vj9drB/3U38SksMrMSmidLFU4s+Nt7viM8kYtqdovBNuwFQE0eYEdnhqLa9i2Dkxy5ijhYxnQhrNtgkqmUvROe0h8c8TiOka1znEOaHAjKRqNADNm8rcQABbiFU5pF2u6UuBG4+kLgjqKcRc4WKt3V0v7TIXfiYo7G5o3VExiN4zKXNIBaHEtAe9reDXEXF0yQQWhvOZjQF21TZOx0EAPqYnWDc/uIRvHwmKKaP52VpikA62uBLfAt8Qq/QJhWR2e8dpRQHp7kvypp8QgbPTvzNOjgdHxuG9j28HC/cbgi4N1LrzNzMcoHUuKthv8lU3ie3hnALonW6w4Ze55XpgFQSdQQQQAEEEEABBBBAAQQQQAEEEEABAoLjigBCZ9lU4NS530nF3mSVPYvPljeRwafYoSjGgSud7pDOBbNhagaKicv6pzKaRzDZzQSPer/Ws0WU84taWxSA8Wlvfm0080q1ckhq/dbKhyToGvu54zE63PWnOJMDZiBoNPYj8jRsJLlDJaY9wXVOYOYZybNbqSbADeSdAAtb5KYIKSAA26V208/1raN7gPeqNzX4EZHGqeNll2xX4v4uH2Rp3nsWjTvsk8+TfhQ3gx/iY5mxR1rGxHkVEYlUWjPWd/wCSM+dQWOVl25W7zoLC/jbilG5T93vGqUNyn8kcXqIHymBzQHlzZGSNa+ORmZ1g9riN13agj0j1qQxUT1UjpZ5Gue4AXuGhrRezWNb6IFyeu5JvdMsN5DZG36WbU/VxM/FIetPo+TbNflJdCQbyQM3W7D1+1ehhoszWy81+5xJZ4Xz8mO63EKueIQzVjnxi2y621l1GdzWhz7EA7ROovvUcMHj4y+Q/zTtvJ2L6Tj31MX7saKzBI+EMjv7V5/CAtV6PzvovFFXqIIbjCoBvkcfIIxw+l4lx/aT6Pk6TupHH+8n2OSkmAOZbNStbfdnbKL/fcrezsnWUfEj1mPc/AjRS0g+aT+0UMlGPmDzKkW4YeEMA/YiP4rrvwcjT5Bv7EA9gVl6Ol1nHxK+sr8rIozUQ+Y3zP5ovwqk4RA+f5qaBfwlYPsgD8LUo0Sn9M8/Z6X3NV/Z3fNeDI9Z/pIMOpzupie5jyjCljO6jkPdHKrVhfJyeocQJXtsL3kEoB1toSNSng5CAnK6rjzXtl1JvutYuGuizlpcEHUsv+LLLLke6h5lJOGA/qT/ESN9pRTgV/wBSPWLyBvter4eQUTXWdUbWhsIjfXUW2tVMO5MNZvmk2jc5I76t42F+pZTx6aPKbf0aLxllfONGK4tQtY4sMLonZS9pziRr8tsw0JsQHDzHWogLROc7BxDPTODnO6TpAS4AG8kZ0sALf0YWeBJs3ZI4emuIt+Ud/PBO8OCQxUfKnuHsQQQ2GVnwevppvq54n+DZGk+oFeuaSsa8Xa4OHWF47xdtjdeieTNZmhjlY4gvYx2nHM0HXr3rDJk4GjbHj40zRQV1Q9DjYNg/ZPX80/kpYOV4yUlaKSi4umGQQQVioEEEEABBBBAAQQQQAER5R0jM5AEPjbtgjrsPWo+nZZdr6nPKRwabePE/z1IzElklxSHMceGIJzos35zsC6ame5vpM+UHaG6uHlfyC0SVQWNN2T/N1i3TTNkrVGR8kjaNCXC31dZHCze+wJ+i0XLnHuF0vhmFyGeSnp2FxzXaB81h12juAF7XPUtQ5K8km0bS51nTuFnvG4DfkZfh28U9PKlG0JQxtyol6HD2QQsijFmMaGtHdxPaTcnvSFS5OZZFGV1RYJCTHlsR1dXZQUbk7hHTXlcxrw45Y2v9G19p+49Vh3HrUXS0xq6jo9cjdqQj6PBoPW46eZ4LRMOwqVgFnsa3Szeh3MB0bfP1aXsr4Yu+Ixyz2oNDg0bRpBTiwOWzAdqxtmuwaJzBRgHVkNv6kduPWexFmje25dUBo03siFtw3ngSDv6z4OqCHKPlHdKTazi1g4k6ACwGoT7ySfNiXCl0EmhwPpNy30AaAba6E5u7hwXZZTmuJbDTZAad2p1PWFzoYmy9IZXbychewRjQttltu2vOyVqpjM0dCM2/aY9o0cCLh2ovooJE3OzmwkcNNwtqLnXaafpDd2JrXGnOVksrA4aNzPYHX2DxFr6DhxR5KWZrSbG4Y8NvJ0jnOcWEcBYbHrVflgry70Qb8csQI10vmfrbT1JDUZtRjmliW1dzbv6G0MSmrbX1ZPfFULSLi9tSMrLHUnUZe/qulIqunLiGxMuN/wAkBuNt5CbYXTzZXiYZnWGUnIbGzhcgG2+2iXiG0BeI9bQxlzbfbbJGnYePgzi1c3BdpGTl16ITzYMim1CUa+Vjk4i1rbhg3Xs1ov4BcjxvMLgEa2s7ZPkQk5xZhOyyxO1ZpttEAWLTpqAiUs1w8NkD9DppsjXdlYL+Z3Kry5G9ovxGVwpU0FwnGZahjnOYGAGw1JJtvOoGmqEssgOha7stZI12KZJi1+gNiDY23brnf/ml21DHccp9RWk5qcm0uH4XyN3wt8SjSI2pxOov8mYh2Oa+/qfqlmYvK2O5YHvzkFoOU5MtwRa/G4uVyveM4Atom75ErbjO7f8Ao0cFKNUkVfnVeXwU0pbkLZ23bvsC4xjW3EPB8VlkzLOI6iR61tmM4Yyqi6KXNluCLOILS1wcC3q1AVDxvm5nDnPhc2UEk5TZjx57LvMJyGeLST2Fp4ZRK/hoSOMt+U/ZCd01M+J2WRjmO6nAg+F96Qxwbbfs+9bGBW8Ybpda3zd4rmoYAN4bk+44t9gCyrE2XYVcuaar+TLSdzyPMB3vKW1K92xnTupGtMNwnlJir47D0m9R3gf1T7lGR1A3BL3SsZNboalFNbltpK1sjbtNx6weojgU4BVFbVOjOZjiD6j2EcVZsGxkTA8Ht9Ie8dicx5VLZ8xKeNx3JVBcBXVsZAQQQQAEEEEAcKa1LtE6co+uksCepAFWjdeR32nfiKfAqNojc369fPVSIXNTOgJzOUPWUhkNhf3KXmF0Vg4KktzSOwxwnB46cOLRtvsXu4usLDwHUn90ZrEHNVkiG0M6lV7FJtCp+uOipHKCvMbHu+i0keAVGndBe1lm5Cws6ImxPSvNyBqbgNDb9Q2vMq7yUNjnyOFhewfYbIG5jXWOjRpZUTm3H/t9KTxLN5H0e0j3rTqmna4agEgG1+Gi6qxqKRznK2QtXJdgJY4B7rXa7K7ZvvO8DQrrZDHEH2NnHdJKS7cTvebWs3geKFWz/dxYbnPtpu2iNLMPs69U9xZvybQNNQLAG1sjuA4dnqV+CJWyPpWRSPdpCHuNjfo3ufcXI2XEkWA0T6eB0MZLCwWto1hA324Ht6kzw+rcx25xBcQb57g34dI4Wvm4Dh3KUxf+hf3dnAjrQ4JSCyMjrZHPs7dZxvlfvAuNXNsmVVVOLh8kX5bFrvk7cDpcXBBA8t6NCwdLpa5DxplvrGept/WPFV6r5PTuIuQ21rh0wb7Hb7E+pK6rUerySULsmOm7bftOGvluWV1W/Le21YbJ0F76jMB369iaOrpBchsQPbKQb9pypm3AZMhvkGodfMLWs4HUdpCZU2A2eT08JzmwDSSL33XAIvtBJP0jk6Y14mns/F+LPL6FnbK7INW5jrq4kWI3izgd539XeuxPLjvY4EkWABNrEgZjIQDbsTKqhaGtbIASGhoOUu1aAD82wvbj1o+FZRlDL6OF3GNzcxNxckgB2/gnO1izJPFFcPFb5CmI0ImFmloczQgZTtEC2a2o4+arRnDHFjrtLSWmx0zDeFbmzDpHsBGdvRvfsn51mt1zdTB5jrKaTYfFKZWFoBD2l5tYlzx6QNzb1bu3UnC90bQycJEMmFt97oj6rVNajBpmF5izOax5ZZ2jjYXu07iD+XWo1+MEDaY8duR1vOyVlFroNKaZPskS7Sq9T4y07ipKKtBUIs2PpqZjxle1rh1OAPtUBinN9Sza7cZ4ZHafdcCpptQlemVlNx5Mq4p80UDEOaPM0hlR3Z4/aWu9yYcn+RdTQmTOWvabOa6Mk6i4IIIBGllp2dcLbqZZJSXCyI44xdoYYXfKL71I3SXRo4CzRdsSlCJhtQYpmuvoTY9x/wA7Jw8JlUMVrp2Ue6NEhkuEqoHkziXSR2J2mbJ7eo+IU6CujF8SsRap0dQQQViAIIIIAI8qvcoaizQ0fONj3AXPuU9MdFVMdlvKwdQJ8zb90rLM6gzTGrkhCnanSRhalykUOCZR2tXMqUDVKQWdASMpSxTaVysQMa06LPOW5IhkIHD1HQq/V0mioHLeX/d5e0W8yFWP8SIl/Cy+c1lG6TDqbKQMrWuNy4XH7JHrWkEaKhczP/Dof+mPaVfl1JPkIIj5cJzR5M3Em+X6V+BPanFTRh7Q0nd2DqI3EdqcIKLZJGswNo+c7TccsQLe0EM0OiWbho1BfI64IN3nceq24p4gp4mAy+LI2nMAbi9rveeFt17KiYjy3gc7WGQEb3BrdbWOrrHq9a0Z50VDxTkxTs1dE6QE63edDqToG9Qul8ufRYqerTf5a8+q+A5pex37VN91faOR8uw5jnthIyADKdm+Y/5etRrOcAiQlsFnEWIMm4XuTlvYalWOm5NwBoBjtmbtDO86ggjW49yaswWIShpgiy3N32kOzqRtE2vYt7L3S/tT0PHlik/2/u77HFLS/kf39RzDV9LAJSPSaXFoIto431t2Eo+GvBYCG5QHeiDcCzgTwHG6Xkha2MiPI3KdkWDhbfYNLgOJ4pKkkOV3SAAgbOwwa67srndnqXLnroPI3CDq7W3R8jiZNNeRyTSV2vEkJgQXA3yhoIOY+ld1xbwafEpN0hzvB9ABhacx1N7uHpG9rDgPHeizPHSGxbkykEBuua510b3ceB0N7hd04IIAdqDua7fbuXdNBAO235suQFmQ3BJ12wdTpu4DeURlLdxLgz0hlyNcDa5BzHuI9aW6OTO52Z5aQbMLcoBJBBuTra1t3rS7mm5OtjlsDls0gnUWPG48kMkjcS5MQTDaYM1tHbnDq2hqsWfyufSzSMlBLGylgcN4Fg5uYcdkjcvQIK86c4NDlqKodUsLh3ZREfWwoWOMk7RPHJPYvuF4yyVocxwcDxBupeGS/FYdhVa+lkzsFwdHNO4i+/vWrcn8YbPG17b2I6svZ7UlkxOD+A3jyKSLICjtCbRPCeMsqpWXsFkAEdAhWorYk6NITQJ5ZEeoaAaYRW9DOD812y73Hz9qv8T7hZ3WQXVr5N4l0kQv6Tdl3f1+O9Maef4RfLHqTqC4CupswAggggBtUO0VPxB153dlh5C/vVsq3KnRnM9zutxI7r6epLal+6kb4VvY8jCVaESJqUASyQwHDV1yAXXK5AhK5M5X6JzMUxqJNCqtkoi8Tl0We8t6j5Eji4ge/wByuGK1V1nPKmozyZfotJPju9itiVyRTK6ibPzSTZMLhdr6ABsLm2Y8FcxXktzDNa17ZbO46ZTrfsVM5p/+Fw6E2buH2nK2yPIvZpdYN2b2OpdfUm3DrTs3v4foJoViq3OF7OG/RwsdDbdw/wA0RtW8tJLXAi9mki7rC4sQdxOiRbMbm7A2wNgXNOb0LX6tSRqk5Kk5XXDW2BOy8OJAY8ncBbcFSyRxDUvcdpuQcNtrr7+A3LkUzyTnDQNLFrs19eIsLaWUP/rXT8I5HeDf4kjU8oGvaQ2nlG7aa0AixB6j1W8Vh2s3/LZNLvJuOR+Y5jHl1tlzZt4y3vpuvftWf4rXVvSyCN0hAkcAAy9gHEb9NFMsqX7Noqk2dm2nkX9DQ2j1Gxu7SnWK0kr3nLbLmuCXlp3nSw3ixWsdZLBvLCpX5eTLx1b026x8d+XkyH5Ouqi4mfpDdh9JpABu0279CpJ8cvSAhzsl9RcDhuALb7+1L09FLYhxaNCAWEXGyRxJ1vZc+JJD+kf4ZRfW/wA1i5etnl1eRZOzcdqpcvnyOXrMmTVTU+Ctqpf8FZKKWWMiMEm/0sv0Tq4buKTpOTtS0nMLggjV5cd+npOsPJSWHUhZE+N2dwfvIfI1w0to8NBb4J9SvMd8rXm+u3K+T8Z08Fpj0GOUE53ZMNHFxTldhsMjc1rQ21n53kltw03GhsRvufIrsuKOEhZl0DWuz3bYuLy1zMt7ggAG502uwoQMs0Axuceu4t2aZupGNh+hb42/IrqN31HxGHEHPvmAbZ0gG0HXY11mPuPRzN1sd10WKFrNx320Ly7dqMoO7wR5qptiLQtvobvA0PA6BMWugaSQ6maTxBZfXfbVTT+IDpzIxKL26QgkaEmwAaT1Abhqsc5zKP8A3uYfSia7xZM5/slatcfPE5zXl8Zc2+VwYXFubR2Ugnes150g34RE65s+OZty1zLnJAdA4C4BZ/5K8U+t/bIZRKWjDwQpnkTWFhfA4+iczPsk6jwP4kywZt0MTidC8TN3scDbrB0IPeFnkhxxotCXC7NMpnqRimVYwfFWyMa5p0I/kHtUxHMkEqHbvclmuuuppFOlekVio4C44JJrkoqkjaZiRoq0wSB49Hc8dbfzCdPCazx6Kt07QNWqL9TThzQQbgi4PYUuqfySxOxMLju1Z3cR/PWrcxy6MJcSsTkqdBkEEFcqRGKzZWOPUD520VbpY7AKT5Q1GjW/SOvc3X2kJlA1I6h3KhrCtrHMYRkVqMqI0DAojnIr3pvLOhsmgtTIoWvqdCnNVOq/iVXoq3YEPitba5JVOoIjL00p4g27uHqT3lViIyhg3vNvDj/PapHk1TWYnMEdrFcsrdF/5tcThZh8QfIBYEbs2okkBBNiAd2m/VWGXlZRN9KeMd76dv4iFlcnJ2mJJMLLnfsoo5OU31Mf3QmGk9zI0x/ODhzf1iPwnpv3ZU1m51cNbvnb/wDI8/gDln4wCD6pn3Qu/EcP1TPuhRS7v1AuT+eTDRukae74Sf8AAt601l576AbgT3Rvd+INVZGDxfVs+6F34pj+rZ90KaXcBNP5+aQejFIf+3b/APoCQk5/WfNglP7DGfvuUcMMZ9Bv3Qu/F46h5BAC0nP3KfRpZT+3EP8AAckHc91Y70aR/i8fuwtRvgPZ6l34Epv7pEDV/O5ibvRpmjvfUfuyNSD+cnF3foo295qD+KYqR+Arnxci2FEPJyyxd3GFv9mx34wUiccxQ76iMfZgpx7I1PfFq78WKeJ94UV84hiJ31sg+wAz8ICIZqw+lXVZ/t5APIOVj+K0PitQSVWSjkd6c07vtTSH3okWEBpuAb7rkknzKtvxWh8VqAI/B6Wyc4rBnje0dntUgabI26jJMQZECXkXcdAgCEwysko5Luv0Tt/9U/St7VoFFiIeARxGiomL8oYXMIACi+TXK0xSiN5+TJ2T9Anhf6PsS+bHfvI1xzrZmwxyFOemULSV4IFyAnzKgJOxkkYprpzG5RDJtU+in0U2A8cE2lalmvuiOCgCPc4seHt3tNx+Sv2GVokja4cR/IVInjUjyUr8jzEdx1b38R7/ADWuCdSoyyRtWXUIIjHIJ4WKZikmee3BgA8TtH1ZUpEE1ivqT6Tjc95T6Bui5jfFJsfS4Y0KhBxQScr1cgQmeo6qlS1VOoeuqlk2XG1fW8FWMXr7ApfEKveeCpXKjESWWHE2J7FpjjbMpypCdNSOqpDK3UN0I4gX0NlfMOpMkayXDsUkgfnjcWn296tMfOXJlyvjaT1jT1LopUqE27LrnRg9UF3L531Y81z/AF/f9AKQNBBRgFnZ5wJeDWov+0Gfqb5IA0kNRwxZl/tBqOpqI7l9UniAgDUhGjiILJXcuKo/PSZ5YVR/SHwQBsHRBdyN7Fjnx9WO+dIe4Fc+F1rvrj+y78kAbJsdY8wimeMb3N8wsd+D1rvmzeNx7UDhFYd7X+L2j2lAGvuxGEb5GeYSD8epm75Weax6owudrg0tc4kXs05za5Hzb9Sc03I+uk9ClqHd0MtvPLZAGnycr6QfpWprJy8ox8+/cFV4uZ3FHMzdC0H6LpY2u8ibDzT6k5i8Qd6XQR/alJP/AINcgCQl5yKUbg4+CZy858XzYnHvIUtSf6Pch/pKpg+xG5/rc5qnKPmApG/0k07+7o4x+Fx9aAM4xTnJkkFmMDO06lVWorZJHZnEk+K9F0vNDhsf6vn7ZJJHeoED1KI5Vc3cTflaeNrGgbcbGgAAfObb1jxVZSpWSlbMKZSyO3NJUzgfJKSV4LhZo1Pb2K8w8nmjWys2G0jWAWCUnqHyRvHFvuRmF4O+PUa9hUuJDxbZSjG6JGoCWN2hsClIpCCu5NNFzo1JBIQyp1mUZA9PWOUgHkYmTiWODxvab/mn2ZIyxKH3gXWhqw9jXDcQCgqthONiFpY+9r3boTod4/nrQT8csWt2KuDs5Ay6egWSMLUsSkoobYAU2qXpw46KKrZ7IkwQwrKnVQOIVKd1U1yVD18nFZLdhJkPUEyPy8OKE+DxF8YkbmYXtDhci4JAOo1G+/gj0g2xfjc+tSs8WcsHFzmtHi4Ba209ilWixs5ncNeAeieO6V/vuuP5jMOO4TDukb72FX7C47sCkWwrooUZlMnMJQH59SO58X/1JJ3+j/RfW1P34j/hrXehQ6FSQY+f9H6j+uqfOL+BD/0/Uf11T5x/wLYOgXOgQBkQ5gKL62p+9F740vBzEUTXB3SVBsb2Jhse8dFqFq/QodCgDP4+aylH1nh0I9kacM5tqUfW/fA9jQrx0K70KAKazm9pR8x575ZPcQlmchKQfoQe98p9rlbOhXeiQBWo+R9KN1PF4sDvxXTuLAYW+jDEO6Ng9gU30S70aAI5lJbdp3aI/wAFT7Iu5EAMhSo4pk7yruVADUU6N0CcZULIAaPgTKop1LlqbTRIAzDHsL6CSw9B1yzsPFvhw7EKO2iuuM4Q2ZhY4doI3tPBw7VRHsdA8xybxuPBzeDh/OiQzYuF2uQ1inezJVcnCaR1d0u+S4WKN2Jw7yEaRN89ilZHKxQPFonMciZXR2yIAkWORzqmsL05BQAhLEgl3BBRQEnHuQuujciPVkAjPLZQuISaFSlUVCVpVJFkQ08hUZiMmx4qTqN6h8Q3eIUR5lZDGOXav1K18i8OM8vTEbLDlj7X8XdwHrPYqPIdly3HkpStYxjWtADWNsOrRMwjcjKUqRYqKDK0DqT0BJRBLBOiwLIWXUEAcshZdQQByyFl1BAAshZBBAAQQQQAEEEEABBBBAAQQQQAEEEEABEc1HQKAGcsKhMawJk7Mrx9lw0c09bSrG4JtKFDVgZTiWDzUurtuMfPA3D+uOHfuXaaqzNBC0WpYCDcLPK+mbHUPYwZWixDRuFxc26h2JPLiUN0Mwm3swSOulRNdqSRI96wRqPYhcLuVEhSpQApC5O2OTCPenbCpIHAQRGlBBJ//9k="/>
          <p:cNvSpPr>
            <a:spLocks noChangeAspect="1" noChangeArrowheads="1"/>
          </p:cNvSpPr>
          <p:nvPr/>
        </p:nvSpPr>
        <p:spPr bwMode="auto">
          <a:xfrm>
            <a:off x="215900" y="-565150"/>
            <a:ext cx="3095625" cy="1476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AutoShape 8" descr="data:image/jpeg;base64,/9j/4AAQSkZJRgABAQAAAQABAAD/2wCEAAkGBhMSERQUExQVFRUVFRcUFBUUFRQUFRQUFRQVFBUVFBQXHCYeFxkjGRQUHy8gIycpLCwsFR4xNTAqNyYrLCkBCQoKDgwOGg8PGikkHyQsLCwpLCktKSopLiwpKSwpKSwpLCk0KSwvLC4sLCksKSwpKSkpKSksLCksLCkpLCwsKf/AABEIAJsBRQMBIgACEQEDEQH/xAAcAAAABwEBAAAAAAAAAAAAAAAAAgMEBQYHAQj/xABPEAABAwIDAwgECgYGCQUAAAABAAIDBBEFEiEiMUEGBxNRYXGBkTKhscEUFSNCUlNykrLRQ0SCwtLwM2KDlMPhCBYXJDVUc4SiGCWT09T/xAAaAQACAwEBAAAAAAAAAAAAAAAABAECAwUG/8QANBEAAgIBAgMECAQHAAAAAAAAAAECEQMEIRIxQRNRkaEFFBUiYXGB8EJSsdEyQ2KSosHx/9oADAMBAAIRAxEAPwDcUEEEABcJXHOULieMEOLGHUek7q7B29qrKSirZaMXJ0iWnqmsF3ED39w4qLqMfA9EX7T+SiJpDvJJPWSSfMqIq8RDb3Sk9Q+g3DTrqS1dj8g1LyBxA09ib/HDt/SH7xWZcpucRsZLGAvfxA3D7R4dyrMfLKsfssaxg63Zifb7lmoZZ7o0c8UNmbkeULhukPnf2pxRctbG0m0CQMwsCO/gViUXwl4u+qeOxgaz12ul8G5KmrnbGZJntuC9zpHnK2/fa53DvWqxZY7uRlLJilsonot2JttdpB7RqFHY1y1paNjXVMnRhxs3YkfmIF7DI06260jQ0bIY2RRtDWRtDWtG4ACwVf5WwieJ0fZcH6LhfKfNXeXhdvkZrFa2FKjntoB6DaqX7FO4DzkLVH1HPkz9HQ1Dv+o+GL2FypHJ3B/hTZXl2SOBrXSuymQguJDQGjf6LiSSAACSQEXHcCkppmxHaMjY3RGzmZxK7IzM14BY7MCC07k0Llqn576k+hQxt+3Ul3qbGPao2XnkxI+jHRs/ZnkP4wPUkMV5JMjZP0crny0ozTtMWVtg4NdkfmJvc3Ac0ZwCQqs4IILJPzqYq79PCz7FO0/jcU0k5xMUO+tePsQUzfXkJUG4JNyAJaTlriB311T4GNvsYmz+VFad9dW+FQ5v4QFHFcspAdPx6rP65W/3ub80mcaqv+brP71P/Em5Cl+SE0DKtpqCGsySBj3s6SOOYttFJIz5zWm5sdL2J3XEARxxiq/5ur/vM/8AEh8aVdr/AAqstuv8IntfvzKz8vKqndHA1ksM9SC8yywAFnRm3Rtc9rWh7x3DS/YpzC+VlA2lizTyMbHT9FJQdG4iaQMLXG42HZnOLs51vl1bYhBJnXx5Vj9drB/3U38SksMrMSmidLFU4s+Nt7viM8kYtqdovBNuwFQE0eYEdnhqLa9i2Dkxy5ijhYxnQhrNtgkqmUvROe0h8c8TiOka1znEOaHAjKRqNADNm8rcQABbiFU5pF2u6UuBG4+kLgjqKcRc4WKt3V0v7TIXfiYo7G5o3VExiN4zKXNIBaHEtAe9reDXEXF0yQQWhvOZjQF21TZOx0EAPqYnWDc/uIRvHwmKKaP52VpikA62uBLfAt8Qq/QJhWR2e8dpRQHp7kvypp8QgbPTvzNOjgdHxuG9j28HC/cbgi4N1LrzNzMcoHUuKthv8lU3ie3hnALonW6w4Ze55XpgFQSdQQQQAEEEEABBBBAAQQQQAEEEEABAoLjigBCZ9lU4NS530nF3mSVPYvPljeRwafYoSjGgSud7pDOBbNhagaKicv6pzKaRzDZzQSPer/Ws0WU84taWxSA8Wlvfm0080q1ckhq/dbKhyToGvu54zE63PWnOJMDZiBoNPYj8jRsJLlDJaY9wXVOYOYZybNbqSbADeSdAAtb5KYIKSAA26V208/1raN7gPeqNzX4EZHGqeNll2xX4v4uH2Rp3nsWjTvsk8+TfhQ3gx/iY5mxR1rGxHkVEYlUWjPWd/wCSM+dQWOVl25W7zoLC/jbilG5T93vGqUNyn8kcXqIHymBzQHlzZGSNa+ORmZ1g9riN13agj0j1qQxUT1UjpZ5Gue4AXuGhrRezWNb6IFyeu5JvdMsN5DZG36WbU/VxM/FIetPo+TbNflJdCQbyQM3W7D1+1ehhoszWy81+5xJZ4Xz8mO63EKueIQzVjnxi2y621l1GdzWhz7EA7ROovvUcMHj4y+Q/zTtvJ2L6Tj31MX7saKzBI+EMjv7V5/CAtV6PzvovFFXqIIbjCoBvkcfIIxw+l4lx/aT6Pk6TupHH+8n2OSkmAOZbNStbfdnbKL/fcrezsnWUfEj1mPc/AjRS0g+aT+0UMlGPmDzKkW4YeEMA/YiP4rrvwcjT5Bv7EA9gVl6Ol1nHxK+sr8rIozUQ+Y3zP5ovwqk4RA+f5qaBfwlYPsgD8LUo0Sn9M8/Z6X3NV/Z3fNeDI9Z/pIMOpzupie5jyjCljO6jkPdHKrVhfJyeocQJXtsL3kEoB1toSNSng5CAnK6rjzXtl1JvutYuGuizlpcEHUsv+LLLLke6h5lJOGA/qT/ESN9pRTgV/wBSPWLyBvter4eQUTXWdUbWhsIjfXUW2tVMO5MNZvmk2jc5I76t42F+pZTx6aPKbf0aLxllfONGK4tQtY4sMLonZS9pziRr8tsw0JsQHDzHWogLROc7BxDPTODnO6TpAS4AG8kZ0sALf0YWeBJs3ZI4emuIt+Ud/PBO8OCQxUfKnuHsQQQ2GVnwevppvq54n+DZGk+oFeuaSsa8Xa4OHWF47xdtjdeieTNZmhjlY4gvYx2nHM0HXr3rDJk4GjbHj40zRQV1Q9DjYNg/ZPX80/kpYOV4yUlaKSi4umGQQQVioEEEEABBBBAAQQQQAER5R0jM5AEPjbtgjrsPWo+nZZdr6nPKRwabePE/z1IzElklxSHMceGIJzos35zsC6ame5vpM+UHaG6uHlfyC0SVQWNN2T/N1i3TTNkrVGR8kjaNCXC31dZHCze+wJ+i0XLnHuF0vhmFyGeSnp2FxzXaB81h12juAF7XPUtQ5K8km0bS51nTuFnvG4DfkZfh28U9PKlG0JQxtyol6HD2QQsijFmMaGtHdxPaTcnvSFS5OZZFGV1RYJCTHlsR1dXZQUbk7hHTXlcxrw45Y2v9G19p+49Vh3HrUXS0xq6jo9cjdqQj6PBoPW46eZ4LRMOwqVgFnsa3Szeh3MB0bfP1aXsr4Yu+Ixyz2oNDg0bRpBTiwOWzAdqxtmuwaJzBRgHVkNv6kduPWexFmje25dUBo03siFtw3ngSDv6z4OqCHKPlHdKTazi1g4k6ACwGoT7ySfNiXCl0EmhwPpNy30AaAba6E5u7hwXZZTmuJbDTZAad2p1PWFzoYmy9IZXbychewRjQttltu2vOyVqpjM0dCM2/aY9o0cCLh2ovooJE3OzmwkcNNwtqLnXaafpDd2JrXGnOVksrA4aNzPYHX2DxFr6DhxR5KWZrSbG4Y8NvJ0jnOcWEcBYbHrVflgry70Qb8csQI10vmfrbT1JDUZtRjmliW1dzbv6G0MSmrbX1ZPfFULSLi9tSMrLHUnUZe/qulIqunLiGxMuN/wAkBuNt5CbYXTzZXiYZnWGUnIbGzhcgG2+2iXiG0BeI9bQxlzbfbbJGnYePgzi1c3BdpGTl16ITzYMim1CUa+Vjk4i1rbhg3Xs1ov4BcjxvMLgEa2s7ZPkQk5xZhOyyxO1ZpttEAWLTpqAiUs1w8NkD9DppsjXdlYL+Z3Kry5G9ovxGVwpU0FwnGZahjnOYGAGw1JJtvOoGmqEssgOha7stZI12KZJi1+gNiDY23brnf/ml21DHccp9RWk5qcm0uH4XyN3wt8SjSI2pxOov8mYh2Oa+/qfqlmYvK2O5YHvzkFoOU5MtwRa/G4uVyveM4Atom75ErbjO7f8Ao0cFKNUkVfnVeXwU0pbkLZ23bvsC4xjW3EPB8VlkzLOI6iR61tmM4Yyqi6KXNluCLOILS1wcC3q1AVDxvm5nDnPhc2UEk5TZjx57LvMJyGeLST2Fp4ZRK/hoSOMt+U/ZCd01M+J2WRjmO6nAg+F96Qxwbbfs+9bGBW8Ybpda3zd4rmoYAN4bk+44t9gCyrE2XYVcuaar+TLSdzyPMB3vKW1K92xnTupGtMNwnlJir47D0m9R3gf1T7lGR1A3BL3SsZNboalFNbltpK1sjbtNx6weojgU4BVFbVOjOZjiD6j2EcVZsGxkTA8Ht9Ie8dicx5VLZ8xKeNx3JVBcBXVsZAQQQQAEEEEAcKa1LtE6co+uksCepAFWjdeR32nfiKfAqNojc369fPVSIXNTOgJzOUPWUhkNhf3KXmF0Vg4KktzSOwxwnB46cOLRtvsXu4usLDwHUn90ZrEHNVkiG0M6lV7FJtCp+uOipHKCvMbHu+i0keAVGndBe1lm5Cws6ImxPSvNyBqbgNDb9Q2vMq7yUNjnyOFhewfYbIG5jXWOjRpZUTm3H/t9KTxLN5H0e0j3rTqmna4agEgG1+Gi6qxqKRznK2QtXJdgJY4B7rXa7K7ZvvO8DQrrZDHEH2NnHdJKS7cTvebWs3geKFWz/dxYbnPtpu2iNLMPs69U9xZvybQNNQLAG1sjuA4dnqV+CJWyPpWRSPdpCHuNjfo3ufcXI2XEkWA0T6eB0MZLCwWto1hA324Ht6kzw+rcx25xBcQb57g34dI4Wvm4Dh3KUxf+hf3dnAjrQ4JSCyMjrZHPs7dZxvlfvAuNXNsmVVVOLh8kX5bFrvk7cDpcXBBA8t6NCwdLpa5DxplvrGept/WPFV6r5PTuIuQ21rh0wb7Hb7E+pK6rUerySULsmOm7bftOGvluWV1W/Le21YbJ0F76jMB369iaOrpBchsQPbKQb9pypm3AZMhvkGodfMLWs4HUdpCZU2A2eT08JzmwDSSL33XAIvtBJP0jk6Y14mns/F+LPL6FnbK7INW5jrq4kWI3izgd539XeuxPLjvY4EkWABNrEgZjIQDbsTKqhaGtbIASGhoOUu1aAD82wvbj1o+FZRlDL6OF3GNzcxNxckgB2/gnO1izJPFFcPFb5CmI0ImFmloczQgZTtEC2a2o4+arRnDHFjrtLSWmx0zDeFbmzDpHsBGdvRvfsn51mt1zdTB5jrKaTYfFKZWFoBD2l5tYlzx6QNzb1bu3UnC90bQycJEMmFt97oj6rVNajBpmF5izOax5ZZ2jjYXu07iD+XWo1+MEDaY8duR1vOyVlFroNKaZPskS7Sq9T4y07ipKKtBUIs2PpqZjxle1rh1OAPtUBinN9Sza7cZ4ZHafdcCpptQlemVlNx5Mq4p80UDEOaPM0hlR3Z4/aWu9yYcn+RdTQmTOWvabOa6Mk6i4IIIBGllp2dcLbqZZJSXCyI44xdoYYXfKL71I3SXRo4CzRdsSlCJhtQYpmuvoTY9x/wA7Jw8JlUMVrp2Ue6NEhkuEqoHkziXSR2J2mbJ7eo+IU6CujF8SsRap0dQQQViAIIIIAI8qvcoaizQ0fONj3AXPuU9MdFVMdlvKwdQJ8zb90rLM6gzTGrkhCnanSRhalykUOCZR2tXMqUDVKQWdASMpSxTaVysQMa06LPOW5IhkIHD1HQq/V0mioHLeX/d5e0W8yFWP8SIl/Cy+c1lG6TDqbKQMrWuNy4XH7JHrWkEaKhczP/Dof+mPaVfl1JPkIIj5cJzR5M3Em+X6V+BPanFTRh7Q0nd2DqI3EdqcIKLZJGswNo+c7TccsQLe0EM0OiWbho1BfI64IN3nceq24p4gp4mAy+LI2nMAbi9rveeFt17KiYjy3gc7WGQEb3BrdbWOrrHq9a0Z50VDxTkxTs1dE6QE63edDqToG9Qul8ufRYqerTf5a8+q+A5pex37VN91faOR8uw5jnthIyADKdm+Y/5etRrOcAiQlsFnEWIMm4XuTlvYalWOm5NwBoBjtmbtDO86ggjW49yaswWIShpgiy3N32kOzqRtE2vYt7L3S/tT0PHlik/2/u77HFLS/kf39RzDV9LAJSPSaXFoIto431t2Eo+GvBYCG5QHeiDcCzgTwHG6Xkha2MiPI3KdkWDhbfYNLgOJ4pKkkOV3SAAgbOwwa67srndnqXLnroPI3CDq7W3R8jiZNNeRyTSV2vEkJgQXA3yhoIOY+ld1xbwafEpN0hzvB9ABhacx1N7uHpG9rDgPHeizPHSGxbkykEBuua510b3ceB0N7hd04IIAdqDua7fbuXdNBAO235suQFmQ3BJ12wdTpu4DeURlLdxLgz0hlyNcDa5BzHuI9aW6OTO52Z5aQbMLcoBJBBuTra1t3rS7mm5OtjlsDls0gnUWPG48kMkjcS5MQTDaYM1tHbnDq2hqsWfyufSzSMlBLGylgcN4Fg5uYcdkjcvQIK86c4NDlqKodUsLh3ZREfWwoWOMk7RPHJPYvuF4yyVocxwcDxBupeGS/FYdhVa+lkzsFwdHNO4i+/vWrcn8YbPG17b2I6svZ7UlkxOD+A3jyKSLICjtCbRPCeMsqpWXsFkAEdAhWorYk6NITQJ5ZEeoaAaYRW9DOD812y73Hz9qv8T7hZ3WQXVr5N4l0kQv6Tdl3f1+O9Maef4RfLHqTqC4CupswAggggBtUO0VPxB153dlh5C/vVsq3KnRnM9zutxI7r6epLal+6kb4VvY8jCVaESJqUASyQwHDV1yAXXK5AhK5M5X6JzMUxqJNCqtkoi8Tl0We8t6j5Eji4ge/wByuGK1V1nPKmozyZfotJPju9itiVyRTK6ibPzSTZMLhdr6ABsLm2Y8FcxXktzDNa17ZbO46ZTrfsVM5p/+Fw6E2buH2nK2yPIvZpdYN2b2OpdfUm3DrTs3v4foJoViq3OF7OG/RwsdDbdw/wA0RtW8tJLXAi9mki7rC4sQdxOiRbMbm7A2wNgXNOb0LX6tSRqk5Kk5XXDW2BOy8OJAY8ncBbcFSyRxDUvcdpuQcNtrr7+A3LkUzyTnDQNLFrs19eIsLaWUP/rXT8I5HeDf4kjU8oGvaQ2nlG7aa0AixB6j1W8Vh2s3/LZNLvJuOR+Y5jHl1tlzZt4y3vpuvftWf4rXVvSyCN0hAkcAAy9gHEb9NFMsqX7Noqk2dm2nkX9DQ2j1Gxu7SnWK0kr3nLbLmuCXlp3nSw3ixWsdZLBvLCpX5eTLx1b026x8d+XkyH5Ouqi4mfpDdh9JpABu0279CpJ8cvSAhzsl9RcDhuALb7+1L09FLYhxaNCAWEXGyRxJ1vZc+JJD+kf4ZRfW/wA1i5etnl1eRZOzcdqpcvnyOXrMmTVTU+Ctqpf8FZKKWWMiMEm/0sv0Tq4buKTpOTtS0nMLggjV5cd+npOsPJSWHUhZE+N2dwfvIfI1w0to8NBb4J9SvMd8rXm+u3K+T8Z08Fpj0GOUE53ZMNHFxTldhsMjc1rQ21n53kltw03GhsRvufIrsuKOEhZl0DWuz3bYuLy1zMt7ggAG502uwoQMs0Axuceu4t2aZupGNh+hb42/IrqN31HxGHEHPvmAbZ0gG0HXY11mPuPRzN1sd10WKFrNx320Ly7dqMoO7wR5qptiLQtvobvA0PA6BMWugaSQ6maTxBZfXfbVTT+IDpzIxKL26QgkaEmwAaT1Abhqsc5zKP8A3uYfSia7xZM5/slatcfPE5zXl8Zc2+VwYXFubR2Ugnes150g34RE65s+OZty1zLnJAdA4C4BZ/5K8U+t/bIZRKWjDwQpnkTWFhfA4+iczPsk6jwP4kywZt0MTidC8TN3scDbrB0IPeFnkhxxotCXC7NMpnqRimVYwfFWyMa5p0I/kHtUxHMkEqHbvclmuuuppFOlekVio4C44JJrkoqkjaZiRoq0wSB49Hc8dbfzCdPCazx6Kt07QNWqL9TThzQQbgi4PYUuqfySxOxMLju1Z3cR/PWrcxy6MJcSsTkqdBkEEFcqRGKzZWOPUD520VbpY7AKT5Q1GjW/SOvc3X2kJlA1I6h3KhrCtrHMYRkVqMqI0DAojnIr3pvLOhsmgtTIoWvqdCnNVOq/iVXoq3YEPitba5JVOoIjL00p4g27uHqT3lViIyhg3vNvDj/PapHk1TWYnMEdrFcsrdF/5tcThZh8QfIBYEbs2okkBBNiAd2m/VWGXlZRN9KeMd76dv4iFlcnJ2mJJMLLnfsoo5OU31Mf3QmGk9zI0x/ODhzf1iPwnpv3ZU1m51cNbvnb/wDI8/gDln4wCD6pn3Qu/EcP1TPuhRS7v1AuT+eTDRukae74Sf8AAt601l576AbgT3Rvd+INVZGDxfVs+6F34pj+rZ90KaXcBNP5+aQejFIf+3b/APoCQk5/WfNglP7DGfvuUcMMZ9Bv3Qu/F46h5BAC0nP3KfRpZT+3EP8AAckHc91Y70aR/i8fuwtRvgPZ6l34Epv7pEDV/O5ibvRpmjvfUfuyNSD+cnF3foo295qD+KYqR+Arnxci2FEPJyyxd3GFv9mx34wUiccxQ76iMfZgpx7I1PfFq78WKeJ94UV84hiJ31sg+wAz8ICIZqw+lXVZ/t5APIOVj+K0PitQSVWSjkd6c07vtTSH3okWEBpuAb7rkknzKtvxWh8VqAI/B6Wyc4rBnje0dntUgabI26jJMQZECXkXcdAgCEwysko5Luv0Tt/9U/St7VoFFiIeARxGiomL8oYXMIACi+TXK0xSiN5+TJ2T9Anhf6PsS+bHfvI1xzrZmwxyFOemULSV4IFyAnzKgJOxkkYprpzG5RDJtU+in0U2A8cE2lalmvuiOCgCPc4seHt3tNx+Sv2GVokja4cR/IVInjUjyUr8jzEdx1b38R7/ADWuCdSoyyRtWXUIIjHIJ4WKZikmee3BgA8TtH1ZUpEE1ivqT6Tjc95T6Bui5jfFJsfS4Y0KhBxQScr1cgQmeo6qlS1VOoeuqlk2XG1fW8FWMXr7ApfEKveeCpXKjESWWHE2J7FpjjbMpypCdNSOqpDK3UN0I4gX0NlfMOpMkayXDsUkgfnjcWn296tMfOXJlyvjaT1jT1LopUqE27LrnRg9UF3L531Y81z/AF/f9AKQNBBRgFnZ5wJeDWov+0Gfqb5IA0kNRwxZl/tBqOpqI7l9UniAgDUhGjiILJXcuKo/PSZ5YVR/SHwQBsHRBdyN7Fjnx9WO+dIe4Fc+F1rvrj+y78kAbJsdY8wimeMb3N8wsd+D1rvmzeNx7UDhFYd7X+L2j2lAGvuxGEb5GeYSD8epm75Weax6owudrg0tc4kXs05za5Hzb9Sc03I+uk9ClqHd0MtvPLZAGnycr6QfpWprJy8ox8+/cFV4uZ3FHMzdC0H6LpY2u8ibDzT6k5i8Qd6XQR/alJP/AINcgCQl5yKUbg4+CZy858XzYnHvIUtSf6Pch/pKpg+xG5/rc5qnKPmApG/0k07+7o4x+Fx9aAM4xTnJkkFmMDO06lVWorZJHZnEk+K9F0vNDhsf6vn7ZJJHeoED1KI5Vc3cTflaeNrGgbcbGgAAfObb1jxVZSpWSlbMKZSyO3NJUzgfJKSV4LhZo1Pb2K8w8nmjWys2G0jWAWCUnqHyRvHFvuRmF4O+PUa9hUuJDxbZSjG6JGoCWN2hsClIpCCu5NNFzo1JBIQyp1mUZA9PWOUgHkYmTiWODxvab/mn2ZIyxKH3gXWhqw9jXDcQCgqthONiFpY+9r3boTod4/nrQT8csWt2KuDs5Ay6egWSMLUsSkoobYAU2qXpw46KKrZ7IkwQwrKnVQOIVKd1U1yVD18nFZLdhJkPUEyPy8OKE+DxF8YkbmYXtDhci4JAOo1G+/gj0g2xfjc+tSs8WcsHFzmtHi4Ba209ilWixs5ncNeAeieO6V/vuuP5jMOO4TDukb72FX7C47sCkWwrooUZlMnMJQH59SO58X/1JJ3+j/RfW1P34j/hrXehQ6FSQY+f9H6j+uqfOL+BD/0/Uf11T5x/wLYOgXOgQBkQ5gKL62p+9F740vBzEUTXB3SVBsb2Jhse8dFqFq/QodCgDP4+aylH1nh0I9kacM5tqUfW/fA9jQrx0K70KAKazm9pR8x575ZPcQlmchKQfoQe98p9rlbOhXeiQBWo+R9KN1PF4sDvxXTuLAYW+jDEO6Ng9gU30S70aAI5lJbdp3aI/wAFT7Iu5EAMhSo4pk7yruVADUU6N0CcZULIAaPgTKop1LlqbTRIAzDHsL6CSw9B1yzsPFvhw7EKO2iuuM4Q2ZhY4doI3tPBw7VRHsdA8xybxuPBzeDh/OiQzYuF2uQ1inezJVcnCaR1d0u+S4WKN2Jw7yEaRN89ilZHKxQPFonMciZXR2yIAkWORzqmsL05BQAhLEgl3BBRQEnHuQuujciPVkAjPLZQuISaFSlUVCVpVJFkQ08hUZiMmx4qTqN6h8Q3eIUR5lZDGOXav1K18i8OM8vTEbLDlj7X8XdwHrPYqPIdly3HkpStYxjWtADWNsOrRMwjcjKUqRYqKDK0DqT0BJRBLBOiwLIWXUEAcshZdQQByyFl1BAAshZBBAAQQQQAEEEEABBBBAAQQQQAEEEEABEc1HQKAGcsKhMawJk7Mrx9lw0c09bSrG4JtKFDVgZTiWDzUurtuMfPA3D+uOHfuXaaqzNBC0WpYCDcLPK+mbHUPYwZWixDRuFxc26h2JPLiUN0Mwm3swSOulRNdqSRI96wRqPYhcLuVEhSpQApC5O2OTCPenbCpIHAQRGlBBJ//9k="/>
          <p:cNvSpPr>
            <a:spLocks noChangeAspect="1" noChangeArrowheads="1"/>
          </p:cNvSpPr>
          <p:nvPr/>
        </p:nvSpPr>
        <p:spPr bwMode="auto">
          <a:xfrm>
            <a:off x="368300" y="-412750"/>
            <a:ext cx="3095625" cy="1476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1034" name="Picture 10" descr="http://t2.gstatic.com/images?q=tbn:ANd9GcRDRvmMaHJPnzzQqsS4qtAXzJNTZd1shamo8COx5VsWaMq8hJf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5" y="1240166"/>
            <a:ext cx="1373559" cy="15980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yellowfindistribution.com/wp-content/uploads/2012/01/Handheld_RFID-300x1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746745"/>
            <a:ext cx="2604977"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eliomo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2278" y="5209294"/>
            <a:ext cx="1274615" cy="12759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25302" y="2584217"/>
            <a:ext cx="5720318" cy="2123658"/>
          </a:xfrm>
          <a:prstGeom prst="rect">
            <a:avLst/>
          </a:prstGeom>
        </p:spPr>
        <p:txBody>
          <a:bodyPr wrap="square">
            <a:spAutoFit/>
          </a:bodyPr>
          <a:lstStyle/>
          <a:p>
            <a:pPr marL="285750" indent="-285750">
              <a:buFont typeface="Arial" pitchFamily="34" charset="0"/>
              <a:buChar char="•"/>
            </a:pPr>
            <a:r>
              <a:rPr lang="en-US" sz="2200" dirty="0">
                <a:solidFill>
                  <a:prstClr val="black"/>
                </a:solidFill>
                <a:latin typeface="Calibri"/>
              </a:rPr>
              <a:t>More critical for devices that are difficult to recharge, like remote sensors</a:t>
            </a:r>
          </a:p>
          <a:p>
            <a:pPr marL="742950" lvl="1" indent="-285750">
              <a:buFont typeface="Arial" pitchFamily="34" charset="0"/>
              <a:buChar char="•"/>
            </a:pPr>
            <a:r>
              <a:rPr lang="en-US" sz="2200" dirty="0">
                <a:solidFill>
                  <a:prstClr val="black"/>
                </a:solidFill>
                <a:latin typeface="Calibri"/>
              </a:rPr>
              <a:t>Mission Critical </a:t>
            </a:r>
            <a:r>
              <a:rPr lang="en-US" sz="2200" dirty="0" smtClean="0">
                <a:solidFill>
                  <a:prstClr val="black"/>
                </a:solidFill>
                <a:latin typeface="Calibri"/>
              </a:rPr>
              <a:t>deployment</a:t>
            </a:r>
          </a:p>
          <a:p>
            <a:pPr marL="742950" lvl="1" indent="-285750">
              <a:buFont typeface="Arial" pitchFamily="34" charset="0"/>
              <a:buChar char="•"/>
            </a:pPr>
            <a:r>
              <a:rPr lang="en-US" sz="2200" dirty="0" smtClean="0">
                <a:solidFill>
                  <a:prstClr val="black"/>
                </a:solidFill>
                <a:latin typeface="Calibri"/>
              </a:rPr>
              <a:t>Need </a:t>
            </a:r>
            <a:r>
              <a:rPr lang="en-US" sz="2200" dirty="0">
                <a:solidFill>
                  <a:prstClr val="black"/>
                </a:solidFill>
                <a:latin typeface="Calibri"/>
              </a:rPr>
              <a:t>to run for far greater periods than conventional portable devices.</a:t>
            </a:r>
          </a:p>
          <a:p>
            <a:pPr marL="742950" lvl="1" indent="-285750">
              <a:buFont typeface="Arial" pitchFamily="34" charset="0"/>
              <a:buChar char="•"/>
            </a:pPr>
            <a:r>
              <a:rPr lang="en-US" sz="2200" dirty="0">
                <a:solidFill>
                  <a:prstClr val="black"/>
                </a:solidFill>
                <a:latin typeface="Calibri"/>
              </a:rPr>
              <a:t>Deployed in difficult </a:t>
            </a:r>
            <a:r>
              <a:rPr lang="en-US" sz="2200" dirty="0" smtClean="0">
                <a:solidFill>
                  <a:prstClr val="black"/>
                </a:solidFill>
                <a:latin typeface="Calibri"/>
              </a:rPr>
              <a:t>terrain</a:t>
            </a:r>
            <a:endParaRPr lang="en-US" sz="2200" dirty="0">
              <a:solidFill>
                <a:prstClr val="black"/>
              </a:solidFill>
              <a:latin typeface="Calibri"/>
            </a:endParaRPr>
          </a:p>
        </p:txBody>
      </p:sp>
      <p:sp>
        <p:nvSpPr>
          <p:cNvPr id="9" name="Rectangle 8"/>
          <p:cNvSpPr/>
          <p:nvPr/>
        </p:nvSpPr>
        <p:spPr>
          <a:xfrm>
            <a:off x="425302" y="5059118"/>
            <a:ext cx="4221125" cy="769441"/>
          </a:xfrm>
          <a:prstGeom prst="rect">
            <a:avLst/>
          </a:prstGeom>
        </p:spPr>
        <p:txBody>
          <a:bodyPr wrap="square">
            <a:spAutoFit/>
          </a:bodyPr>
          <a:lstStyle/>
          <a:p>
            <a:pPr marL="285750" indent="-285750">
              <a:buFont typeface="Arial" pitchFamily="34" charset="0"/>
              <a:buChar char="•"/>
            </a:pPr>
            <a:r>
              <a:rPr lang="en-US" sz="2200" dirty="0" smtClean="0">
                <a:solidFill>
                  <a:prstClr val="black"/>
                </a:solidFill>
                <a:latin typeface="Calibri"/>
              </a:rPr>
              <a:t>One of the solutions is to use energy harvesting unit</a:t>
            </a:r>
          </a:p>
        </p:txBody>
      </p:sp>
      <p:pic>
        <p:nvPicPr>
          <p:cNvPr id="16"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8054" y="4707875"/>
            <a:ext cx="2291077" cy="1913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74842" y="6365860"/>
            <a:ext cx="751828" cy="369332"/>
          </a:xfrm>
          <a:prstGeom prst="rect">
            <a:avLst/>
          </a:prstGeom>
          <a:noFill/>
        </p:spPr>
        <p:txBody>
          <a:bodyPr wrap="none" rtlCol="0">
            <a:spAutoFit/>
          </a:bodyPr>
          <a:lstStyle/>
          <a:p>
            <a:r>
              <a:rPr lang="en-US" b="1" dirty="0" smtClean="0">
                <a:solidFill>
                  <a:prstClr val="black"/>
                </a:solidFill>
                <a:latin typeface="Calibri"/>
              </a:rPr>
              <a:t>27/41</a:t>
            </a:r>
            <a:endParaRPr lang="en-US" b="1" dirty="0">
              <a:solidFill>
                <a:prstClr val="black"/>
              </a:solidFill>
              <a:latin typeface="Calibri"/>
            </a:endParaRPr>
          </a:p>
        </p:txBody>
      </p:sp>
    </p:spTree>
    <p:extLst>
      <p:ext uri="{BB962C8B-B14F-4D97-AF65-F5344CB8AC3E}">
        <p14:creationId xmlns:p14="http://schemas.microsoft.com/office/powerpoint/2010/main" val="1419184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p>
            <a:r>
              <a:rPr lang="en-US" sz="3600" u="sng" dirty="0" smtClean="0"/>
              <a:t>Power Management(PM) for RT systems</a:t>
            </a:r>
            <a:endParaRPr lang="en-US" sz="3600" u="sng" dirty="0"/>
          </a:p>
        </p:txBody>
      </p:sp>
      <p:sp>
        <p:nvSpPr>
          <p:cNvPr id="3" name="Content Placeholder 2"/>
          <p:cNvSpPr>
            <a:spLocks noGrp="1"/>
          </p:cNvSpPr>
          <p:nvPr>
            <p:ph idx="1"/>
          </p:nvPr>
        </p:nvSpPr>
        <p:spPr>
          <a:xfrm>
            <a:off x="457200" y="1066800"/>
            <a:ext cx="8229600" cy="900223"/>
          </a:xfrm>
        </p:spPr>
        <p:txBody>
          <a:bodyPr>
            <a:normAutofit/>
          </a:bodyPr>
          <a:lstStyle/>
          <a:p>
            <a:r>
              <a:rPr lang="en-US" sz="2200" dirty="0" smtClean="0"/>
              <a:t>Meeting task deadlines is critical performance parameter (Primary Objective)</a:t>
            </a:r>
          </a:p>
          <a:p>
            <a:endParaRPr lang="en-US" sz="2200" dirty="0"/>
          </a:p>
          <a:p>
            <a:pPr marL="0" indent="0">
              <a:buNone/>
            </a:pPr>
            <a:endParaRPr lang="en-US" sz="2200" dirty="0"/>
          </a:p>
          <a:p>
            <a:pPr marL="457200" lvl="1" indent="0">
              <a:buNone/>
            </a:pPr>
            <a:endParaRPr lang="en-US" sz="2200" dirty="0"/>
          </a:p>
        </p:txBody>
      </p:sp>
      <p:sp>
        <p:nvSpPr>
          <p:cNvPr id="4" name="Rectangle 3"/>
          <p:cNvSpPr/>
          <p:nvPr/>
        </p:nvSpPr>
        <p:spPr>
          <a:xfrm>
            <a:off x="457197" y="1898748"/>
            <a:ext cx="8367824" cy="769441"/>
          </a:xfrm>
          <a:prstGeom prst="rect">
            <a:avLst/>
          </a:prstGeom>
        </p:spPr>
        <p:txBody>
          <a:bodyPr wrap="square">
            <a:spAutoFit/>
          </a:bodyPr>
          <a:lstStyle/>
          <a:p>
            <a:pPr marL="342900" indent="-342900">
              <a:buFont typeface="Arial" pitchFamily="34" charset="0"/>
              <a:buChar char="•"/>
            </a:pPr>
            <a:r>
              <a:rPr lang="en-US" sz="2200" dirty="0">
                <a:solidFill>
                  <a:prstClr val="black"/>
                </a:solidFill>
                <a:latin typeface="Calibri"/>
              </a:rPr>
              <a:t>Low power operation is desirable to maximize operating life/single charge </a:t>
            </a:r>
            <a:r>
              <a:rPr lang="en-US" sz="2200" dirty="0" smtClean="0">
                <a:solidFill>
                  <a:prstClr val="black"/>
                </a:solidFill>
                <a:latin typeface="Calibri"/>
              </a:rPr>
              <a:t>operation – Limited energy source RT syste</a:t>
            </a:r>
            <a:r>
              <a:rPr lang="en-US" sz="2200" dirty="0">
                <a:solidFill>
                  <a:prstClr val="black"/>
                </a:solidFill>
                <a:latin typeface="Calibri"/>
              </a:rPr>
              <a:t>m</a:t>
            </a:r>
          </a:p>
        </p:txBody>
      </p:sp>
      <p:sp>
        <p:nvSpPr>
          <p:cNvPr id="6" name="Rectangle 5"/>
          <p:cNvSpPr/>
          <p:nvPr/>
        </p:nvSpPr>
        <p:spPr>
          <a:xfrm>
            <a:off x="535169" y="2809956"/>
            <a:ext cx="8367824" cy="1785104"/>
          </a:xfrm>
          <a:prstGeom prst="rect">
            <a:avLst/>
          </a:prstGeom>
        </p:spPr>
        <p:txBody>
          <a:bodyPr wrap="square">
            <a:spAutoFit/>
          </a:bodyPr>
          <a:lstStyle/>
          <a:p>
            <a:pPr marL="342900" indent="-342900">
              <a:buFont typeface="Arial" pitchFamily="34" charset="0"/>
              <a:buChar char="•"/>
            </a:pPr>
            <a:r>
              <a:rPr lang="en-US" sz="2200" u="sng" dirty="0" smtClean="0">
                <a:solidFill>
                  <a:prstClr val="black"/>
                </a:solidFill>
                <a:latin typeface="Calibri"/>
              </a:rPr>
              <a:t>Challenge </a:t>
            </a:r>
            <a:r>
              <a:rPr lang="en-US" sz="2200" dirty="0" smtClean="0">
                <a:solidFill>
                  <a:prstClr val="black"/>
                </a:solidFill>
                <a:latin typeface="Calibri"/>
              </a:rPr>
              <a:t>– Balance tradeoff between performance(task deadlines) and low power operation (DVFS and DPM)</a:t>
            </a:r>
          </a:p>
          <a:p>
            <a:pPr marL="800100" lvl="1" indent="-342900">
              <a:buFont typeface="Arial" pitchFamily="34" charset="0"/>
              <a:buChar char="•"/>
            </a:pPr>
            <a:r>
              <a:rPr lang="en-US" sz="2200" u="sng" dirty="0" smtClean="0">
                <a:solidFill>
                  <a:prstClr val="black"/>
                </a:solidFill>
                <a:latin typeface="Calibri"/>
              </a:rPr>
              <a:t>E(</a:t>
            </a:r>
            <a:r>
              <a:rPr lang="en-US" sz="2200" u="sng" dirty="0" err="1" smtClean="0">
                <a:solidFill>
                  <a:prstClr val="black"/>
                </a:solidFill>
                <a:latin typeface="Calibri"/>
              </a:rPr>
              <a:t>dyn</a:t>
            </a:r>
            <a:r>
              <a:rPr lang="en-US" sz="2200" u="sng" dirty="0" smtClean="0">
                <a:solidFill>
                  <a:prstClr val="black"/>
                </a:solidFill>
                <a:latin typeface="Calibri"/>
              </a:rPr>
              <a:t>) </a:t>
            </a:r>
            <a:r>
              <a:rPr lang="el-GR" sz="2200" u="sng" dirty="0" smtClean="0">
                <a:solidFill>
                  <a:prstClr val="black"/>
                </a:solidFill>
                <a:latin typeface="Calibri"/>
              </a:rPr>
              <a:t>α</a:t>
            </a:r>
            <a:r>
              <a:rPr lang="en-US" sz="2200" u="sng" dirty="0" smtClean="0">
                <a:solidFill>
                  <a:prstClr val="black"/>
                </a:solidFill>
                <a:latin typeface="Calibri"/>
              </a:rPr>
              <a:t> V</a:t>
            </a:r>
            <a:r>
              <a:rPr lang="en-US" sz="2200" u="sng" baseline="30000" dirty="0" smtClean="0">
                <a:solidFill>
                  <a:prstClr val="black"/>
                </a:solidFill>
                <a:latin typeface="Calibri"/>
              </a:rPr>
              <a:t>2  </a:t>
            </a:r>
            <a:r>
              <a:rPr lang="en-US" sz="2200" u="sng" dirty="0">
                <a:solidFill>
                  <a:prstClr val="black"/>
                </a:solidFill>
                <a:latin typeface="Calibri"/>
              </a:rPr>
              <a:t>and </a:t>
            </a:r>
            <a:r>
              <a:rPr lang="en-US" sz="2200" u="sng" dirty="0" err="1" smtClean="0">
                <a:solidFill>
                  <a:prstClr val="black"/>
                </a:solidFill>
                <a:latin typeface="Calibri"/>
              </a:rPr>
              <a:t>Freq</a:t>
            </a:r>
            <a:r>
              <a:rPr lang="en-US" sz="2200" u="sng" dirty="0" smtClean="0">
                <a:solidFill>
                  <a:prstClr val="black"/>
                </a:solidFill>
                <a:latin typeface="Calibri"/>
              </a:rPr>
              <a:t> </a:t>
            </a:r>
            <a:r>
              <a:rPr lang="el-GR" sz="2200" u="sng" dirty="0">
                <a:solidFill>
                  <a:prstClr val="black"/>
                </a:solidFill>
                <a:latin typeface="Calibri"/>
              </a:rPr>
              <a:t>α</a:t>
            </a:r>
            <a:r>
              <a:rPr lang="en-US" sz="2200" u="sng" dirty="0">
                <a:solidFill>
                  <a:prstClr val="black"/>
                </a:solidFill>
                <a:latin typeface="Calibri"/>
              </a:rPr>
              <a:t> </a:t>
            </a:r>
            <a:r>
              <a:rPr lang="en-US" sz="2200" u="sng" dirty="0" smtClean="0">
                <a:solidFill>
                  <a:prstClr val="black"/>
                </a:solidFill>
                <a:latin typeface="Calibri"/>
              </a:rPr>
              <a:t>V</a:t>
            </a:r>
          </a:p>
          <a:p>
            <a:pPr marL="800100" lvl="1" indent="-342900">
              <a:buFont typeface="Arial" pitchFamily="34" charset="0"/>
              <a:buChar char="•"/>
            </a:pPr>
            <a:r>
              <a:rPr lang="en-US" sz="2200" u="sng" dirty="0" smtClean="0">
                <a:solidFill>
                  <a:prstClr val="black"/>
                </a:solidFill>
                <a:latin typeface="Calibri"/>
              </a:rPr>
              <a:t>Power mode switch incurs penalty overhead</a:t>
            </a:r>
          </a:p>
          <a:p>
            <a:pPr marL="800100" lvl="1" indent="-342900">
              <a:buFont typeface="Arial" pitchFamily="34" charset="0"/>
              <a:buChar char="•"/>
            </a:pPr>
            <a:r>
              <a:rPr lang="en-US" sz="2200" u="sng" dirty="0" smtClean="0">
                <a:solidFill>
                  <a:prstClr val="black"/>
                </a:solidFill>
                <a:latin typeface="Calibri"/>
              </a:rPr>
              <a:t>Solve for both time and energy constraints</a:t>
            </a:r>
            <a:endParaRPr lang="en-US" sz="2200" u="sng" dirty="0">
              <a:solidFill>
                <a:prstClr val="black"/>
              </a:solidFill>
              <a:latin typeface="Calibri"/>
            </a:endParaRPr>
          </a:p>
        </p:txBody>
      </p:sp>
      <p:sp>
        <p:nvSpPr>
          <p:cNvPr id="7" name="Rectangle 6"/>
          <p:cNvSpPr/>
          <p:nvPr/>
        </p:nvSpPr>
        <p:spPr>
          <a:xfrm>
            <a:off x="457197" y="4768557"/>
            <a:ext cx="8367824" cy="1446550"/>
          </a:xfrm>
          <a:prstGeom prst="rect">
            <a:avLst/>
          </a:prstGeom>
        </p:spPr>
        <p:txBody>
          <a:bodyPr wrap="square">
            <a:spAutoFit/>
          </a:bodyPr>
          <a:lstStyle/>
          <a:p>
            <a:pPr marL="342900" indent="-342900">
              <a:buFont typeface="Arial" pitchFamily="34" charset="0"/>
              <a:buChar char="•"/>
            </a:pPr>
            <a:r>
              <a:rPr lang="en-US" sz="2200" dirty="0" smtClean="0">
                <a:solidFill>
                  <a:prstClr val="black"/>
                </a:solidFill>
                <a:latin typeface="Calibri"/>
              </a:rPr>
              <a:t>Common to use low power modes after ensuring time constraints are met – Slack reclamation using EDF/RM scheduling</a:t>
            </a:r>
          </a:p>
          <a:p>
            <a:pPr marL="800100" lvl="1" indent="-342900">
              <a:buFont typeface="Arial" pitchFamily="34" charset="0"/>
              <a:buChar char="•"/>
            </a:pPr>
            <a:r>
              <a:rPr lang="en-US" sz="2200" dirty="0" smtClean="0">
                <a:solidFill>
                  <a:prstClr val="black"/>
                </a:solidFill>
                <a:latin typeface="Calibri"/>
              </a:rPr>
              <a:t>How to distribute the slack across tasks is an important area of study</a:t>
            </a:r>
            <a:endParaRPr lang="en-US" sz="2200" dirty="0">
              <a:solidFill>
                <a:prstClr val="black"/>
              </a:solidFill>
              <a:latin typeface="Calibri"/>
            </a:endParaRPr>
          </a:p>
        </p:txBody>
      </p:sp>
      <p:sp>
        <p:nvSpPr>
          <p:cNvPr id="8" name="TextBox 7"/>
          <p:cNvSpPr txBox="1"/>
          <p:nvPr/>
        </p:nvSpPr>
        <p:spPr>
          <a:xfrm>
            <a:off x="574842" y="6365860"/>
            <a:ext cx="751828" cy="369332"/>
          </a:xfrm>
          <a:prstGeom prst="rect">
            <a:avLst/>
          </a:prstGeom>
          <a:noFill/>
        </p:spPr>
        <p:txBody>
          <a:bodyPr wrap="none" rtlCol="0">
            <a:spAutoFit/>
          </a:bodyPr>
          <a:lstStyle/>
          <a:p>
            <a:r>
              <a:rPr lang="en-US" b="1" dirty="0" smtClean="0">
                <a:solidFill>
                  <a:prstClr val="black"/>
                </a:solidFill>
                <a:latin typeface="Calibri"/>
              </a:rPr>
              <a:t>28/41</a:t>
            </a:r>
            <a:endParaRPr lang="en-US" b="1" dirty="0">
              <a:solidFill>
                <a:prstClr val="black"/>
              </a:solidFill>
              <a:latin typeface="Calibri"/>
            </a:endParaRPr>
          </a:p>
        </p:txBody>
      </p:sp>
    </p:spTree>
    <p:extLst>
      <p:ext uri="{BB962C8B-B14F-4D97-AF65-F5344CB8AC3E}">
        <p14:creationId xmlns:p14="http://schemas.microsoft.com/office/powerpoint/2010/main" val="42415224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REAL TIME SYSTEMS</a:t>
            </a:r>
            <a:endParaRPr lang="en-US" dirty="0"/>
          </a:p>
        </p:txBody>
      </p:sp>
      <p:sp>
        <p:nvSpPr>
          <p:cNvPr id="2" name="Content Placeholder 1"/>
          <p:cNvSpPr>
            <a:spLocks noGrp="1"/>
          </p:cNvSpPr>
          <p:nvPr>
            <p:ph sz="quarter" idx="1"/>
          </p:nvPr>
        </p:nvSpPr>
        <p:spPr/>
        <p:txBody>
          <a:bodyPr/>
          <a:lstStyle/>
          <a:p>
            <a:pPr marL="342900" indent="-342900" algn="l">
              <a:buFont typeface="Arial"/>
              <a:buChar char="•"/>
            </a:pPr>
            <a:r>
              <a:rPr lang="en-US" sz="2000" i="1" dirty="0"/>
              <a:t>Real-time systems </a:t>
            </a:r>
            <a:r>
              <a:rPr lang="en-US" sz="2000" dirty="0"/>
              <a:t>are those systems in which the correctness of the system </a:t>
            </a:r>
            <a:r>
              <a:rPr lang="en-US" sz="2000" dirty="0" smtClean="0"/>
              <a:t>depends </a:t>
            </a:r>
            <a:r>
              <a:rPr lang="en-US" sz="2000" dirty="0"/>
              <a:t>not only on the logical results of computation but also on the time at which the results are produced [Stan- </a:t>
            </a:r>
            <a:r>
              <a:rPr lang="en-US" sz="2000" dirty="0" err="1"/>
              <a:t>kovic</a:t>
            </a:r>
            <a:r>
              <a:rPr lang="en-US" sz="2000" dirty="0"/>
              <a:t> 1988]. </a:t>
            </a:r>
            <a:endParaRPr lang="en-US" sz="2000" dirty="0" smtClean="0"/>
          </a:p>
          <a:p>
            <a:pPr marL="342900" indent="-342900" algn="l">
              <a:buFont typeface="Arial"/>
              <a:buChar char="•"/>
            </a:pPr>
            <a:r>
              <a:rPr lang="en-US" sz="2000" dirty="0" smtClean="0"/>
              <a:t>They </a:t>
            </a:r>
            <a:r>
              <a:rPr lang="en-US" sz="2000" dirty="0"/>
              <a:t>span a broad spectrum of complexity from very simple microcontrollers in embedded systems (a microprocessor controlling </a:t>
            </a:r>
            <a:r>
              <a:rPr lang="en-US" sz="2000" dirty="0" smtClean="0"/>
              <a:t>a robot) </a:t>
            </a:r>
            <a:r>
              <a:rPr lang="en-US" sz="2000" dirty="0"/>
              <a:t>to highly sophisticated, complex, and distributed systems (air traffic </a:t>
            </a:r>
            <a:r>
              <a:rPr lang="en-US" sz="2000" dirty="0" smtClean="0"/>
              <a:t>control)</a:t>
            </a:r>
            <a:r>
              <a:rPr lang="en-US" sz="2000" dirty="0"/>
              <a:t>. </a:t>
            </a:r>
          </a:p>
          <a:p>
            <a:endParaRPr lang="en-US" dirty="0"/>
          </a:p>
        </p:txBody>
      </p:sp>
      <p:pic>
        <p:nvPicPr>
          <p:cNvPr id="4" name="Picture 3" descr="Air-Traffic-Contro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9968" y="5089680"/>
            <a:ext cx="3121152" cy="1112840"/>
          </a:xfrm>
          <a:prstGeom prst="rect">
            <a:avLst/>
          </a:prstGeom>
        </p:spPr>
      </p:pic>
      <p:pic>
        <p:nvPicPr>
          <p:cNvPr id="5" name="Picture 4" descr="ArduinoDuemilano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125" y="3923348"/>
            <a:ext cx="2808570" cy="988827"/>
          </a:xfrm>
          <a:prstGeom prst="rect">
            <a:avLst/>
          </a:prstGeom>
        </p:spPr>
      </p:pic>
      <p:pic>
        <p:nvPicPr>
          <p:cNvPr id="6" name="Picture 5" descr="robotic-trolle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125" y="5089680"/>
            <a:ext cx="2808570" cy="1112840"/>
          </a:xfrm>
          <a:prstGeom prst="rect">
            <a:avLst/>
          </a:prstGeom>
        </p:spPr>
      </p:pic>
      <p:pic>
        <p:nvPicPr>
          <p:cNvPr id="7" name="Picture 6" descr="US_Navy_020318-N-0012S-004_Carrier_Air_Traffic_Control_Center_(CATCC).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9968" y="3923348"/>
            <a:ext cx="3121151" cy="988827"/>
          </a:xfrm>
          <a:prstGeom prst="rect">
            <a:avLst/>
          </a:prstGeom>
        </p:spPr>
      </p:pic>
      <p:cxnSp>
        <p:nvCxnSpPr>
          <p:cNvPr id="9" name="Straight Arrow Connector 8"/>
          <p:cNvCxnSpPr>
            <a:stCxn id="5" idx="2"/>
            <a:endCxn id="6" idx="0"/>
          </p:cNvCxnSpPr>
          <p:nvPr/>
        </p:nvCxnSpPr>
        <p:spPr>
          <a:xfrm>
            <a:off x="2494410" y="4912175"/>
            <a:ext cx="0" cy="1775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7" idx="2"/>
            <a:endCxn id="4" idx="0"/>
          </p:cNvCxnSpPr>
          <p:nvPr/>
        </p:nvCxnSpPr>
        <p:spPr>
          <a:xfrm>
            <a:off x="6350544" y="4912175"/>
            <a:ext cx="0" cy="1775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74842" y="6365860"/>
            <a:ext cx="701108" cy="369332"/>
          </a:xfrm>
          <a:prstGeom prst="rect">
            <a:avLst/>
          </a:prstGeom>
          <a:noFill/>
        </p:spPr>
        <p:txBody>
          <a:bodyPr wrap="none" rtlCol="0">
            <a:spAutoFit/>
          </a:bodyPr>
          <a:lstStyle/>
          <a:p>
            <a:r>
              <a:rPr lang="en-US" b="1" dirty="0">
                <a:solidFill>
                  <a:prstClr val="black"/>
                </a:solidFill>
                <a:latin typeface="Georgia"/>
              </a:rPr>
              <a:t>2</a:t>
            </a:r>
            <a:r>
              <a:rPr lang="en-US" b="1" dirty="0" smtClean="0">
                <a:solidFill>
                  <a:prstClr val="black"/>
                </a:solidFill>
                <a:latin typeface="Georgia"/>
              </a:rPr>
              <a:t>/41</a:t>
            </a:r>
            <a:endParaRPr lang="en-US" b="1" dirty="0">
              <a:solidFill>
                <a:prstClr val="black"/>
              </a:solidFill>
              <a:latin typeface="Georgia"/>
            </a:endParaRPr>
          </a:p>
        </p:txBody>
      </p:sp>
    </p:spTree>
    <p:extLst>
      <p:ext uri="{BB962C8B-B14F-4D97-AF65-F5344CB8AC3E}">
        <p14:creationId xmlns:p14="http://schemas.microsoft.com/office/powerpoint/2010/main" val="1570548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715962"/>
          </a:xfrm>
        </p:spPr>
        <p:txBody>
          <a:bodyPr>
            <a:noAutofit/>
          </a:bodyPr>
          <a:lstStyle/>
          <a:p>
            <a:r>
              <a:rPr lang="en-US" sz="3600" u="sng" dirty="0" smtClean="0"/>
              <a:t>Power Management for HA-RT system</a:t>
            </a:r>
            <a:endParaRPr lang="en-US" sz="3600" u="sng" dirty="0"/>
          </a:p>
        </p:txBody>
      </p:sp>
      <p:sp>
        <p:nvSpPr>
          <p:cNvPr id="3" name="Content Placeholder 2"/>
          <p:cNvSpPr>
            <a:spLocks noGrp="1"/>
          </p:cNvSpPr>
          <p:nvPr>
            <p:ph idx="1"/>
          </p:nvPr>
        </p:nvSpPr>
        <p:spPr>
          <a:xfrm>
            <a:off x="457199" y="1066801"/>
            <a:ext cx="6719777" cy="847060"/>
          </a:xfrm>
        </p:spPr>
        <p:txBody>
          <a:bodyPr>
            <a:normAutofit/>
          </a:bodyPr>
          <a:lstStyle/>
          <a:p>
            <a:r>
              <a:rPr lang="en-US" sz="2200" dirty="0" smtClean="0"/>
              <a:t>Real time systems with Energy Harvesting unit</a:t>
            </a:r>
            <a:endParaRPr lang="en-US" sz="18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795" y="2102162"/>
            <a:ext cx="4837168" cy="239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6" descr="Heliomo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009" y="5229899"/>
            <a:ext cx="1274615" cy="12759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03767" y="4612826"/>
            <a:ext cx="2009553" cy="584775"/>
          </a:xfrm>
          <a:prstGeom prst="rect">
            <a:avLst/>
          </a:prstGeom>
          <a:noFill/>
        </p:spPr>
        <p:txBody>
          <a:bodyPr wrap="square" rtlCol="0">
            <a:spAutoFit/>
          </a:bodyPr>
          <a:lstStyle/>
          <a:p>
            <a:r>
              <a:rPr lang="en-US" sz="1600" b="1" dirty="0" smtClean="0">
                <a:solidFill>
                  <a:prstClr val="black"/>
                </a:solidFill>
                <a:latin typeface="Calibri"/>
              </a:rPr>
              <a:t>Energy Harvesting Module</a:t>
            </a:r>
            <a:endParaRPr lang="en-US" sz="1600" b="1" dirty="0">
              <a:solidFill>
                <a:prstClr val="black"/>
              </a:solidFill>
              <a:latin typeface="Calibri"/>
            </a:endParaRPr>
          </a:p>
        </p:txBody>
      </p:sp>
      <p:pic>
        <p:nvPicPr>
          <p:cNvPr id="2050" name="Picture 2" descr="http://www.kelvin.com/Merchant2/graphics/00000001/14005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7559" y="5229899"/>
            <a:ext cx="1158949" cy="9688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ecx.images-amazon.com/images/I/41kWKZIoKZL._SL500_AA300_.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7840" y="5340881"/>
            <a:ext cx="903769" cy="10539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274826" y="4600474"/>
            <a:ext cx="1669311" cy="584775"/>
          </a:xfrm>
          <a:prstGeom prst="rect">
            <a:avLst/>
          </a:prstGeom>
          <a:noFill/>
        </p:spPr>
        <p:txBody>
          <a:bodyPr wrap="square" rtlCol="0">
            <a:spAutoFit/>
          </a:bodyPr>
          <a:lstStyle/>
          <a:p>
            <a:r>
              <a:rPr lang="en-US" sz="1600" b="1" dirty="0" smtClean="0">
                <a:solidFill>
                  <a:prstClr val="black"/>
                </a:solidFill>
                <a:latin typeface="Calibri"/>
              </a:rPr>
              <a:t>Energy Storage Module</a:t>
            </a:r>
            <a:endParaRPr lang="en-US" sz="1600" b="1" dirty="0">
              <a:solidFill>
                <a:prstClr val="black"/>
              </a:solidFill>
              <a:latin typeface="Calibri"/>
            </a:endParaRPr>
          </a:p>
        </p:txBody>
      </p:sp>
      <p:pic>
        <p:nvPicPr>
          <p:cNvPr id="2054" name="Picture 6" descr="http://t3.gstatic.com/images?q=tbn:ANd9GcQ0Q-Uay18SSZp36RZOxJUCdHVyszUVcCudXdZGTTXcoZxxrtx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7666" y="4963031"/>
            <a:ext cx="1360968" cy="14069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353494" y="4494592"/>
            <a:ext cx="2301948" cy="584775"/>
          </a:xfrm>
          <a:prstGeom prst="rect">
            <a:avLst/>
          </a:prstGeom>
          <a:noFill/>
        </p:spPr>
        <p:txBody>
          <a:bodyPr wrap="square" rtlCol="0">
            <a:spAutoFit/>
          </a:bodyPr>
          <a:lstStyle/>
          <a:p>
            <a:r>
              <a:rPr lang="en-US" sz="1600" b="1" dirty="0" smtClean="0">
                <a:solidFill>
                  <a:prstClr val="black"/>
                </a:solidFill>
                <a:latin typeface="Calibri"/>
              </a:rPr>
              <a:t>Energy </a:t>
            </a:r>
            <a:r>
              <a:rPr lang="en-US" sz="1600" b="1" dirty="0" err="1" smtClean="0">
                <a:solidFill>
                  <a:prstClr val="black"/>
                </a:solidFill>
                <a:latin typeface="Calibri"/>
              </a:rPr>
              <a:t>dicharging</a:t>
            </a:r>
            <a:r>
              <a:rPr lang="en-US" sz="1600" b="1" dirty="0" smtClean="0">
                <a:solidFill>
                  <a:prstClr val="black"/>
                </a:solidFill>
                <a:latin typeface="Calibri"/>
              </a:rPr>
              <a:t> Module</a:t>
            </a:r>
            <a:endParaRPr lang="en-US" sz="1600" b="1" dirty="0">
              <a:solidFill>
                <a:prstClr val="black"/>
              </a:solidFill>
              <a:latin typeface="Calibri"/>
            </a:endParaRPr>
          </a:p>
        </p:txBody>
      </p:sp>
      <p:sp>
        <p:nvSpPr>
          <p:cNvPr id="13" name="TextBox 12"/>
          <p:cNvSpPr txBox="1"/>
          <p:nvPr/>
        </p:nvSpPr>
        <p:spPr>
          <a:xfrm>
            <a:off x="574842" y="6365860"/>
            <a:ext cx="751828" cy="369332"/>
          </a:xfrm>
          <a:prstGeom prst="rect">
            <a:avLst/>
          </a:prstGeom>
          <a:noFill/>
        </p:spPr>
        <p:txBody>
          <a:bodyPr wrap="none" rtlCol="0">
            <a:spAutoFit/>
          </a:bodyPr>
          <a:lstStyle/>
          <a:p>
            <a:r>
              <a:rPr lang="en-US" b="1" dirty="0" smtClean="0">
                <a:solidFill>
                  <a:prstClr val="black"/>
                </a:solidFill>
                <a:latin typeface="Calibri"/>
              </a:rPr>
              <a:t>29/41</a:t>
            </a:r>
            <a:endParaRPr lang="en-US" b="1" dirty="0">
              <a:solidFill>
                <a:prstClr val="black"/>
              </a:solidFill>
              <a:latin typeface="Calibri"/>
            </a:endParaRPr>
          </a:p>
        </p:txBody>
      </p:sp>
    </p:spTree>
    <p:extLst>
      <p:ext uri="{BB962C8B-B14F-4D97-AF65-F5344CB8AC3E}">
        <p14:creationId xmlns:p14="http://schemas.microsoft.com/office/powerpoint/2010/main" val="2044898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10"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715962"/>
          </a:xfrm>
        </p:spPr>
        <p:txBody>
          <a:bodyPr>
            <a:noAutofit/>
          </a:bodyPr>
          <a:lstStyle/>
          <a:p>
            <a:r>
              <a:rPr lang="en-US" sz="3600" u="sng" dirty="0" smtClean="0"/>
              <a:t>PM for HA-RT system - Challenges </a:t>
            </a:r>
            <a:endParaRPr lang="en-US" sz="3600" u="sng" dirty="0"/>
          </a:p>
        </p:txBody>
      </p:sp>
      <p:sp>
        <p:nvSpPr>
          <p:cNvPr id="4" name="AutoShape 2" descr="data:image/jpeg;base64,/9j/4AAQSkZJRgABAQAAAQABAAD/2wCEAAkGBhQSEBUUEhQUFRUWFxgZFxgYFRYXFRwUFhoYFBgWGhUYHCYiFxkkHBYVHzAgIycqLiwsFx4yNTAqNSYrLykBCQoKDgwOGg8PGjUlHyUuNC0pKjItLSksLCovLSwsKSotNTAvLCwpKSwtKS0sKSopLyksLSwpLCwsLCktLCwqNP/AABEIAJQA4AMBIgACEQEDEQH/xAAbAAACAwEBAQAAAAAAAAAAAAAABQMEBgIBB//EAEQQAAIBAgQDBAQKBwkBAQEAAAECAwARBBIhMQUGIhNBUWEycYHSFBUjM1JUc5GS8AckobGys8E0QkNTYnKCk9GU4Rb/xAAaAQEAAwEBAQAAAAAAAAAAAAAAAQMEAgUG/8QANBEAAQMCBAQEBAUFAQAAAAAAAQACEQMhEjFBUQRhcYETIqHBMrHR8AUUI0KRQ2Ky4fE0/9oADAMBAAIRAxEAPwD7jRRRREUUUURFFFFERWZ4tzPIuN+CwiBWEQlzTyFA+ZioSIAdRGXqPdmXQ3rTVl+Y+GYiSVv1fDYzDugHZTMIzG4vchuzfMr3W40tl770RXV5pSOKI4pTBNIpYwi8rjLYORkF2RSR1WA1G1cnmuMTMCydgMOk4lzXBDuyC3iNB99KOGcu4vB9k8YjncQvEyNKYwgMhljVJMrEot8movYA61BHydioYQsLxl1w0Ud/RBZZjLIq3B7MFSQra20NjaiLRf8A9fhezd2kyCMqrh1ZGVpDZAUYAjMdBprXfFeYkhwvwgKz5sixpYqzSSMEjTqHSSzAa7Vko+SMSZZnIVRJLw9wHxEkzBcJO8smZ3G5VhYDS+mm9a7mbgxxOHKIwWRXjkjYglRLC6ypmAIuuZRceFEVbDcUxaSAYqCIRlGYyQuzCMpYlHDKCbgmzL9E6DSrk3MmGQKzTIFaJpgSdOxTLmkv3KM66+dUcJLjnlVsQkOHhjVi4SUzGRiLDqKL2aLqe8m42trk+XOWmnhxRjkRogyRYE2+TOHgftxqDdkLtkJ7xGCN9SLWvzfGzRrD1FpkjdWDI6B1dlYowBscht3HXwq5g+ZcPLJ2aSXY3y6MFbL6WRyLPbvyk0oxHC8ViJEeVIYlWWMhVcvJlVJVdjJlF9XXKttLE31sFnLXJMsDYRJEDLhdpTipnBKoYlZMMemMlWa9yQNhe9wRah+MlccuGZQBJC0kTXNy0bKsikWsLB4yNe8+FU8Lzgh7VpLKgneGHLmd5TELSEIovo4kWwv6F++pebOFSzRK+GKjEwtnhLkhMxVoyGtupVj7QD3UuxvLU0UOEhw3VFCrLIolMMjHKAriYAkahiQLE5hrpYkTRub8KBEe1B7bN2YCszMUIVxlAvdSwB8KjHNsKxqZXXM2cgRh5OiNsrPYLcKNLki16S8r8nT4eXDNJktF8PzWdmN8VNHLHYsLtYKwJOt/G9RHlbFhUjFmTJKpC4h4SsjyFgzMi5pFyn0bjUd97gia47nmJZJETKcmFGIErZxCVJIF3Cmy2F7+e1MsRzPh45eyeQBrqp0ORXe2RWe2VWa4sCQTcVjpeSMV8D+DgREtw34KzZ8oWZb2IGXVDmOulrbGmXE+WcS6YvDKsXY4t8xmzkSRhlVHHZ5TnYZLqbjcAgZdSJ6Oa8N23Y9qM+fszo1hLpaMtawY3FgTrUmE5lw8kvZJJd+q2jBWMZs4RiLOVOhsTak+M5YlaFkGS5x8WI3/AMNJ45Trb0sqHTxtUHCuW8TFjA6hYo+0kaXLM7xSK2bLkw7i0DlmDMVPcd76EWyooooiKKKKIiiiiiIpfxvEMkYyNlLSRrewJAdwpsDpexphSvmH5pLf50P8xaIu/i6X6zJ+CH3KPi6X6zJ+CH3KY0URLvi6X6zJ+CH3K8+Lpb/2mS3+yHf8FMq8NQSiX/F0v1mT8EPuUfF0v1mT8EPuUwvXtAZRLvi6X6zJ+CH3K8HDpu/Eyfgh9ymVFSiXfF0v1mT8EPuULwyUaDEyD/hD7lMaKIlp4fL3YmS/+yH3K9PD5frMn4Ifcq+DqaGOlV4vKT1Uqh8XS/WZPwQ+5R8XS/WZPwQ+5TGirFCW/F01/wC0yW/2Q+5XvxdL9Zk/BD7lMaKIl3xdL9Zk/BD7lHxdL9Zk/BD7lMaKIlw4dN9Zk/BD7lHxdL9Zk/BD7lMa8JoTCJf8XS/WZPwQ+5Q3DpbaYmS/+yH3KY0URLvi6X6zJ+CH3K44dJIMRLG8hkCxxMpKoCC5lDeiBcdC/tppSvC3+Gz7fM4e34sRREcS4iAxXtDGFBLMEv3ZgoYjKGsCbG5q5g43A6nzjSxKhW9ttD3dwqjzAqiJuhW7QqjAxtJdSbegurbmvJuJSJhe0ChmBGjI8Qy5gp6Gub2PtqsfEtLgPCBHt9PdN6V8w/Np9tD/ADFpPxTm2WKSRFWJgpuGB0CASZg3X6Y7O1tDqdDbWfGYuV1bPkKLiYFQorAm0ilr5mN7XA7tQasWZaWiuUa42I9ddUReMa8kOlD7GoZJL/n11lr1QwELpold59DUl6rCpwda44eqXeilwXdFFFbVwiiiiiKFX1NDtoPXUQbqPrrlm0Hr/rXinifIe/zCuw3VqNq7qDDH91T16fDvx0w5VuEFFFFFXrlFFFFEXhauZWtb1iuZX0PrrmdtF9Y/eKx1q0NdyE+q7DclPRRRWxcIpXhT+uz/AGOH/ixFNKVYN742fQj5HD7/AO7EURRcytZVuem+ovHYkEEaOQTb/SwNWeByB4AQNCToVddj9F7n9p8qq8w4ZWaNiq9Oa0uWRmS9tB2ZBF7eNtKt8Fk+Ttnklt/iOmW9yTYaC4G17e01UPjK2uj8uI3+v3p0Vw4ZTfpXU3Og1I7z50u5gsIk7vlof5i01pZzB82n20P8xatWJM6KKKIuJj0mqjtoKs4htDSXiXG4YBaWRFIAOUkZze9rLub2NeJx7iXkNvA91opNLoAzKZRtoPz31YjOtZvgXNkOKuEJVl0yPoxFzYjxvvbcX1p/G2oqrhqpaQDyU1GFpIOatCiuIjpXde8w4mgrMUUUVy50NS4wJRUS2p9deO2ntqB8SuYrmXNYG1xe17Xt4XqQnQV8W6oTI+81thWsIf3D95q1VLBnUer/ANq7evpPw100As1QeZFFFFeiq0V5XtRyPYj21xUeGCSpAlQYhuk+yiRuhfZUchup9ldNso8P/K+efULi87tH+S0ARCtg611UKPd/ZU1e9SeHgkblZyIRSvCt+uz/AGOH/ixFNKWYb+2z/Y4f+LEVcoXXHsXJHAzRAFxtdS1vDpBBbWwt51JwjFtLFnYbk20K3W+hynUVDzDIFiBJsQ6ZTdQA19CS2lvyNa74KuWK5IJLMSQykXJubZQAPVVc+daoHgTF5TClfMI+TT7aH+YtMTMv0hobHUb+FLePsDGovtPCDY6j5RfDarFlTWiiiiJLzLxlcLC8r7It7eLbKPabV864fyXj8TEJJZlR8wkRnAdrsq9VxbLawAXu18a0vMmHGOx0eEJ+SiyzTj6XVaKP1EhifUK15X8/dXmGq6k3Ew+YmT0thB63MXEELWxwa2Iz1tzmNpynOy+Sce5OxcUZmAQyIyBXjbLeKwW7x2AuTuQdh3b1ruS8ecq55GbtkDxht1KEpJH616a0uNwfawvGTYOpW/rFr18oxEWI4ZiTCjZlciWKSS9s6g9oBYHVs+o8gd65c4V6RwsAeLiBmNbZWEOtAABUOpCqGuc8AttcwA3rsL2MmYjVfZoDp99SUr4NxDtYke2XMLkXvY94uN9aaVq4OqH0wNrKmowscQUVFiXsp9VS1k/0k8UMPD5yCQxUIpG4Mhy/1q6qMUUwYxHD0nVctBJssXLw047tMbIZEidskZVguWAaCUi4uubUg/0FQPwziZAw7lWSFGIUSMoeNdnLRsG6gbAEjY6HevofL/ChFhIoSLhYwCD36a13wnhHYBgWLk6XO4RdET1AH9teGPxGoJIaC0HygicIyEbW7TfO61uc6nVwtu3Xtr1O/XolH6NOMNLhykgs8LFLdV8h6k9LU6HLc/RNbWNtK+ejEnBcTJykxzlIyQR0szFoyfIlpB7K3eHfetjKwbUBAgPv3i/8OBVJl7cfX0KtUV4K9r1VQiqc8mo9v9KtsaxHOXM7QJJ2emQXd2UlBmHSi2N2kJtYd3f3X8v8Qc8htOmJJNh3Wnh6XiO23OgVnmDFF3iwsUywySEvmuCQsZUgBSdSx7vAGl7cyYuT5HDRq+IhBM+fpGhK5VG13AzDUaVT4T+jxpIjLPK/wmYBibmykaqDbW48iLd1qY8v8GxqxkvKscx6pLoshdwLXkYW0sAAF2A3qkcHSaB+qJBDTM5wDaJkZ3y3sVr/ADVNjcODFFxbM6zkYjS2QO60vBuJLPGsqXysgIvuPI+dM0NxWM5M4kt54CMkiOzmMm5AkOY2PeA+YerL41r8M/TVnCPLH+E+xufVZeIYA6W5adDcKaleFH67P9jh/wCLEU0pXhV/XZ/scP3n6WIr1llRzAbxZQxQki5AYnLextlU66iqOD4a02ByMbsWuCxfQqwYXJAJ28PCrXM0adkHYXKsLAAknvK6EaEDx7q75aYGC4BF2Y2Ita5vYC509tVf1FtP/m7pPxPlOWWSR1MahiLKCbEjtAHYZdx2gJXW9jqK5HBJMOjZ2Bzz4exGrEiYkubgWvmAy6gZfOtfSrmNrRIbgfLQ6nb5xatWJM0BA1N6hx+LEUTyMbBFLH2C9T3rEfpN4oWiXBQm82JIUAX0juAzMR6K6gXqMzh39BqewumEus3PTqpuQsCTE2KkuZsSwdib/N3PZqFPogA3t51qrfv/AKVBgsMI0VF2XKo9QFv6VZAryw7xSXxn6DQdhAVsYbTMLm2gpZxvhK4jDvG27Kcp7w26kHuN7U1toKjVdqrMse1zcxEeiQCCCsHyBzAXJglR42UBow6lSVOj7gXs19u419FvWQ594DJNEsmHA+ERXKXtqpsWW/sBHmKucA5xhxEET9oquw1UmxDbEffVzfDoOe9ghpMRsdp5gyOhGko7ERLj3m/3ZaLNWE50j+FYzD4Qapm7abv6I7BVI/1En7q1XEOKxwxNJIwVFBJJ/OprPcp8OcmXGTC0mJYEA7pAuka+sglj5nyrmrXxUjVH7cuZIj0DieRA3C7peV0jMX+nyWmUfuNeyLr+fCu410HqNDjUes/urF4X6fceyTdZnnPgbTwZ47iRCCCBc2BDDT+9Zgp9h8ak5S5n+FK4ZDHLHYSIfO4DDyOU/dWiUaNWK5l4PJh51x2GubG00d7B0O59ffrsfC5q1jQWimbZkHKDkQeRjXIwbCZrnASdDny5/X/S3iSV3WY5e50w+KuEbK6tYxvZZB55b6itHHJpXpU6rgcFQQedlBbsoeJYoRxl2NlUEk+QFzXzzh0KYgpjMUCIlcvEMxOeVzYuY1HUFUIq77E+tjz9xbtSmBiDM8usmXdYRa4v3FtQPDU0+4by8ECs5zMosi/4cY00jFtNAov5VQ5xJdUZmR5eTcierjIGwB3BUveWt8NuZz5bT841tkFSw8WKZmmidVD3yxyKSFXQK2moawvl8+6rPCuN55QkiPHKQSVYaXA2DbG+psD3GnEQ6h+e+q+LwIluLlSDdWFsysNiL6d9YG0rMP8Ad7Kvw3MktPUb/T5LHc48IaDEx8QgF2Rgsy5soaMgrmvtpfv02PdWp4FxuLERlomBtbMv95T4MvcaV8Qw+I7KWOUCaM6Z1sJeq+vZgWOXy8KzPD7vKewk7PEjMHjSyEqGvmVHBQgm90bYlrHxuY9jyA+zwIDtCLwD00O1tFrY81qettIuBvzbOcZTrK+p3pXg1Ixs9zf5HD+H0sR4Ur5Y5tMshw+IjkjxCgnVCI3VdCytqPDS/f301wt/hs/2OH/ixFe0A4fEP+aHoVlIXfHSeyBHc6E/JmQWvuUGpHq2rvg0arCAoUC50WNoxv8AQbUVxxiKPKGlQuAbdIYkBtzZdSNqn4b2fZjsgQtzoQwN+/Rta5/ctBP6IF8+ytUo5ohDwBWUMrSwgqdiDIoIPlTelfMJ+ST7aH+YtdgxksyTYrkGJReCXExvra2Jmy2I9HUmy6d1Tct8nR4U9pdpJmADyuzO3qGYnKvlWkcV6RtVFd1WqSHPMWt/Ge6sa7CICijH766Fert7a9tv66pbThohQSuW2FeIK6bavAPz7KOb5weiaLxvTX1VkeKfo9gkkLJmiDXLrGSqsSbk2GisfEVrj6S+qvcuv586rIfJwOLb6GNAugQMxNtRKw8f6NoQyl5J5FU3ySSMyFtNSD6hpWyZLLbw/wDyrDJpXEq6e0f0qqpQqQ4vdNrcs+ykPsGiwXkY29tEm49v7q6jFePv9/7qsLYpDqPZRquUGhrmRen/AJV2mx/PhQw09tVGnLI5KZuknEeUsNMxMkEZYknMBle9tw41BrM8T5T4hG+XDY2bsSvSHkF0I7ixUsV9RJr6MRrXDpp7a0NZVoNcKbuxAcB2Mx2UsqAESLd/YhIuAcpphRmJMszDrmc3kbx1Ow8hT4DSuj/SirfD8xJvKqlQxDX8+NdAdX30RjX8+NdqNaops8rRzXRKikXT20l4lwFWJeJVSe4Kva3Ulyua269TA+IY08cdPt/rXGXWsteiHEdlbSqOYZakHBuLMW7GcKuIQahc2Rl060ZhqNRcdxPqu0wp/XZ/scP/ABYirCQ9W1V8Kf12f7HD/wAWIq78NpOYHT9wnEPa90tEKPmYgxZWVyl7sRksAO45nXe+lu8VW4Zivg+BDhS4zbLkGjMBm9IiwvfcnyqxzBjAuVLHNYupBUHMrKqqAwOYlnA/IqXg8IeFlcXOdg9yGBcNqQQALX8hXoWxq0yOGA0lUuIc29jI6NCSy2I6tDHZyXJC6W7M+I1FyNbRYvjPbKQUyZMRBa5Nyhlyh7WFgcptYmm0nAIGzXiQ5jdtNzr+zqbTY5j41U4tgI40BRApaeAsR3/Kj9mp08z41asKZYnHIgUsdGdUGl+pjlA+814eJxf5sfj6a7Dc77VFxnCh41zOECSI5J2sjBrbi17VnsHyYBABDJF8zho1YRqV/V2dmIsdM+Ybai19agttKStDPxeJAhaRetlCWIJYswUWA3FyNaki4jG399QSuaxYBstr3IvoKy+D5CePL8qjdcbMWiJb5KRpQEJbpBzWN77edQt+jyQgL262EZQfJkbw9jc2bXXW5udbd1V4RZStc2Pjyg9olibA5lsW8Ab6nyqSLEKxIVlJX0gCCQbbEDas7Pyf8sXRoRmL9DwhlCMsIJVbgZh2O+3V5Vzyzy6mFmYGdXYoVAzN2mUsXuwZzrr3Ad576YCSkp9FjkcKym4NwD465bjxF++p3nUXN9BvbXbWlPBOFlcPCpK9CIlwLgiPQMpB0DDX21bXhRsbsNQO7wDDx/1fsrITVDiGt19lcAwi5VrF4tUTMx00GmpuSFAA79SBXMmMSxOdLAgE5hYHwPnVSbhRdgSbKsgaxF7hbsBvp1kN/wAaVYLlXs5M0sqP8105LC6CVLgXsL9rsBplq9xc5vw7rqmylfE6Iy5rRDEIDbMt7XtcXt4+quJ8QoOrKNSNSBrYaeulC8qfJ5C4v3tl1t2PY238darcU5UlmVwZkUvnuRGdMyRoCOq+mQ6X1v5VVUDsERqrmUqBdepboU7w/EEZigPV1GxBF8jZGt42NvvHjVu376UYfhDDEI1+mMTm/i07qQo8gFN/WKc2qxrLBZHxiMZKtFxJGfKL/wB4XynLddGAba4rs41Nsw1Ute+lgQCb7bsKWYjgpJe8iqCGuQLEhts4vlIHja5tXE3BjYt2kak30y2TUobC500TfxN67OO9llxVNk6WVSQAQbi41G3j6qrR8WRrEZrE2BKMASTlFiRrrVXhXDlg6mdDdVUNoNi7aEnvzfsrqDgiiIBSL5gxYag2bPtep88TCmakAwronW/pLvbcb329ddrOtiQQQL3sb2tvtSPB8vFHu8iH0dAttVV0uBfQ9V9BparPC+C9ijguDmQLfXZQwzG586rp4piED6hiWq/HikZRZhqA1r65Tre3dpUceNRtmGjFdxa9gbA9+4pWvAldLLIhN/SABNhGI7b6jQG3nXE/LRbUsouXuFDKoDZdQAd+n9tZ349tvmpx1B+1PEcXOo7/APyqWDkBxs9jf5HD/wAWIrrh/DOzkke4PaG9rbWvoPI7nzue+jDf22f7HD/xYitVAQCrASRcK/Lh1YqWVSVN1JAJB8QTsa9hgVFCooVRsALD7hXdFaIUyYhFK+YReNPtof5i0zJrLYjjZmyRPEBnt/iPpIGktZ0GgUxXJ0vfTaihO+M4UvFZVzEMrWDZW6Te6k6ZhuAdDSgYPEqvSp6gw0ZFIJkVg7hbAsVzXK1T4c5eSNXWRUkUEMMVObls7IACQRdUza+PlWg+II/pT/8A0Te9V9OuWNwwCuCwEylGJ4PiArZXl6gS1pSeoSFhlBYWGQ2sCunfpUSYTFMWALrIAozGUmMfJajKT1EsQc1vbpqw4pw1YkDL2z3eNTfEzLZXcIW9I3te9u+s9NxZVdl7OXMpuf1nEaRXcEk+IyXuLjqFWDi3QbBc+EE8wHC5BiIpGWQIvagK0pdlDrH6RucwLI3ebXHs9ThknzfZj5/te2uPRz57W9LNbo8Ld9tKi4JEk5cHtVsEdbYmY9EmbKDdhZhkNx5imp4DH9Kb/vm96qzxDy4H69V14YhZyHgmJWAIO1TKqAgTZruM9yvULJqugK7eWth+F4xi5LuCyEDLJ0C6gAA3vmBB1sPXUnFIhFIUCzH5PMGOJm3zpGekEmwzg6anYClMPFQ9hHHKc1wv61MLyjKSNSO5723086t/OvkkgfwufCERKeYrhuIBkCFjGq/J/KtnJcrnBJIJyhTa7C+e1xaquE4NiQQzFu0KhQxkuAFldgGFzfpZfHY60z4fwuOWJJA83UoOk89tfW16sfEEf0pv++b3qgcW8NwwPv7kqfDEylEPB52FmMqLpcdu2bOI3Vmzhr5SxQgX7r2FWeE4LELiM0hYqUGbM9xmso6QDbcN/dFvE3pPisYEtmjmsWdSPhUzG6yCNQCDYE5gxuQBtc1zgeJrI4XLKLGMOfhOIHzpVVyBrE2La3tt51w/iXOBBAugpgXW4T+te0uPAY/pTf8AfN71UeNYBYMPJKvbOUUtlOJmUG2u+Y2rIGwAFao8ZwkiSZhGXR3gcrfMXCZs4AY7C66baV18Ws2DMRi1J6QyowjWRzawNxmRD3eyk2O4gI5HXJLdM1icTiNFUkEm1/Syi2W9r62tTHgiLO7hhMgsGQfCZixQkjMbNYai1quxldYyrvF+BZxho4lVUiY7orqqiN0HS2+pFKVweLjECRI65WGexHZkmW8lluLIVuQNbAgAAitD8QR/Sn/+ib3qS8aAgewEjgIWI+FThgBfqIvZUvYXJubm21A8hA8hVocDjM7OBJ2mSNS0hQr2i9uWK22TMyfePOr74SaTBYlMst3QiNZSpkuUsbkG1s17a/stSh+JBS4KP0Sdk1sVPrK2azDX5vp1O+/hWh4bwxJY8xMwIZlIGImIujFCQc2xtemMzMKTUnRVcbwiSJomhGbIJC2RY0Ju0Jy5RYElUYVzEMWZY2IkWLNIZASt8pcmEKB3Bb5tdsu+tNviCP6U/wD3ze9WanxYBYFHIBe5GKnKlI8odV8XGYDw3F9K4JkXTxFtVFLcKv67P9jh/wCLEVmY8fcp0SBTlZm+FTkLE9stxe5e5sQNB7a1+C4WkTMy5izBQSzu5subKLsTYDM331y0QFWrdFFFdIioDgY8wbImYAgHKLgNqQD4GiiiL0YNMwbIuZRlDZRcL4A9w8qmoooi5dARYgH1+I1FVzwuH/Kj9LP6C+n9Lb0vOiiiKWDCol8iquY5msALsdybbnzqWiiiKKbCo4IdVYEWNwD0nUjXu0H3VE3CoTe8UZuoU9C+gNl228qKKIrKIAAAAANABoAPC1e0UURQNgoywYohKklSVFwW3IPdeuI+GRLlyxRjJfJZFGUtvl00v5UUURWq5kjDAggEHcEXBHqoooirycMibNeKM5iC10U3I2J01IqWLCorMyqqljdiAAWI7yRvRRRFLVeXh0TPnaNGe1sxUFrai1yNtT99FFEXK8LhFrRR6KUHQuiHddvR8qnhhVFCqAqgWAAsAPAAbUUURd1TTg0A2hiHUG0RfTGzbb6nWiiiLocLh0PZR6MXHQvpndtvS86tUUURf//Z"/>
          <p:cNvSpPr>
            <a:spLocks noChangeAspect="1" noChangeArrowheads="1"/>
          </p:cNvSpPr>
          <p:nvPr/>
        </p:nvSpPr>
        <p:spPr bwMode="auto">
          <a:xfrm>
            <a:off x="63500" y="-679450"/>
            <a:ext cx="2133600" cy="1409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AutoShape 4" descr="data:image/jpeg;base64,/9j/4AAQSkZJRgABAQAAAQABAAD/2wCEAAkGBhQSEBUUEhQUFRUWFxgZFxgYFRYXFRwUFhoYFBgWGhUYHCYiFxkkHBYVHzAgIycqLiwsFx4yNTAqNSYrLykBCQoKDgwOGg8PGjUlHyUuNC0pKjItLSksLCovLSwsKSotNTAvLCwpKSwtKS0sKSopLyksLSwpLCwsLCktLCwqNP/AABEIAJQA4AMBIgACEQEDEQH/xAAbAAACAwEBAQAAAAAAAAAAAAAABQMEBgIBB//EAEQQAAIBAgQDBAQKBwkBAQEAAAECAwARBBIhMQUGIhNBUWEycYHSFBUjM1JUc5GS8AckobGys8E0QkNTYnKCk9GU4Rb/xAAaAQEAAwEBAQAAAAAAAAAAAAAAAQMEAgUG/8QANBEAAQMCBAQEBAUFAQAAAAAAAQACEQMhEjFBUQRhcYETIqHBMrHR8AUUI0KRQ2Ky4fE0/9oADAMBAAIRAxEAPwD7jRRRREUUUURFFFFERWZ4tzPIuN+CwiBWEQlzTyFA+ZioSIAdRGXqPdmXQ3rTVl+Y+GYiSVv1fDYzDugHZTMIzG4vchuzfMr3W40tl770RXV5pSOKI4pTBNIpYwi8rjLYORkF2RSR1WA1G1cnmuMTMCydgMOk4lzXBDuyC3iNB99KOGcu4vB9k8YjncQvEyNKYwgMhljVJMrEot8movYA61BHydioYQsLxl1w0Ud/RBZZjLIq3B7MFSQra20NjaiLRf8A9fhezd2kyCMqrh1ZGVpDZAUYAjMdBprXfFeYkhwvwgKz5sixpYqzSSMEjTqHSSzAa7Vko+SMSZZnIVRJLw9wHxEkzBcJO8smZ3G5VhYDS+mm9a7mbgxxOHKIwWRXjkjYglRLC6ypmAIuuZRceFEVbDcUxaSAYqCIRlGYyQuzCMpYlHDKCbgmzL9E6DSrk3MmGQKzTIFaJpgSdOxTLmkv3KM66+dUcJLjnlVsQkOHhjVi4SUzGRiLDqKL2aLqe8m42trk+XOWmnhxRjkRogyRYE2+TOHgftxqDdkLtkJ7xGCN9SLWvzfGzRrD1FpkjdWDI6B1dlYowBscht3HXwq5g+ZcPLJ2aSXY3y6MFbL6WRyLPbvyk0oxHC8ViJEeVIYlWWMhVcvJlVJVdjJlF9XXKttLE31sFnLXJMsDYRJEDLhdpTipnBKoYlZMMemMlWa9yQNhe9wRah+MlccuGZQBJC0kTXNy0bKsikWsLB4yNe8+FU8Lzgh7VpLKgneGHLmd5TELSEIovo4kWwv6F++pebOFSzRK+GKjEwtnhLkhMxVoyGtupVj7QD3UuxvLU0UOEhw3VFCrLIolMMjHKAriYAkahiQLE5hrpYkTRub8KBEe1B7bN2YCszMUIVxlAvdSwB8KjHNsKxqZXXM2cgRh5OiNsrPYLcKNLki16S8r8nT4eXDNJktF8PzWdmN8VNHLHYsLtYKwJOt/G9RHlbFhUjFmTJKpC4h4SsjyFgzMi5pFyn0bjUd97gia47nmJZJETKcmFGIErZxCVJIF3Cmy2F7+e1MsRzPh45eyeQBrqp0ORXe2RWe2VWa4sCQTcVjpeSMV8D+DgREtw34KzZ8oWZb2IGXVDmOulrbGmXE+WcS6YvDKsXY4t8xmzkSRhlVHHZ5TnYZLqbjcAgZdSJ6Oa8N23Y9qM+fszo1hLpaMtawY3FgTrUmE5lw8kvZJJd+q2jBWMZs4RiLOVOhsTak+M5YlaFkGS5x8WI3/AMNJ45Trb0sqHTxtUHCuW8TFjA6hYo+0kaXLM7xSK2bLkw7i0DlmDMVPcd76EWyooooiKKKKIiiiiiIpfxvEMkYyNlLSRrewJAdwpsDpexphSvmH5pLf50P8xaIu/i6X6zJ+CH3KPi6X6zJ+CH3KY0URLvi6X6zJ+CH3K8+Lpb/2mS3+yHf8FMq8NQSiX/F0v1mT8EPuUfF0v1mT8EPuUwvXtAZRLvi6X6zJ+CH3K8HDpu/Eyfgh9ymVFSiXfF0v1mT8EPuULwyUaDEyD/hD7lMaKIlp4fL3YmS/+yH3K9PD5frMn4Ifcq+DqaGOlV4vKT1Uqh8XS/WZPwQ+5R8XS/WZPwQ+5TGirFCW/F01/wC0yW/2Q+5XvxdL9Zk/BD7lMaKIl3xdL9Zk/BD7lHxdL9Zk/BD7lMaKIlw4dN9Zk/BD7lHxdL9Zk/BD7lMa8JoTCJf8XS/WZPwQ+5Q3DpbaYmS/+yH3KY0URLvi6X6zJ+CH3K44dJIMRLG8hkCxxMpKoCC5lDeiBcdC/tppSvC3+Gz7fM4e34sRREcS4iAxXtDGFBLMEv3ZgoYjKGsCbG5q5g43A6nzjSxKhW9ttD3dwqjzAqiJuhW7QqjAxtJdSbegurbmvJuJSJhe0ChmBGjI8Qy5gp6Gub2PtqsfEtLgPCBHt9PdN6V8w/Np9tD/ADFpPxTm2WKSRFWJgpuGB0CASZg3X6Y7O1tDqdDbWfGYuV1bPkKLiYFQorAm0ilr5mN7XA7tQasWZaWiuUa42I9ddUReMa8kOlD7GoZJL/n11lr1QwELpold59DUl6rCpwda44eqXeilwXdFFFbVwiiiiiKFX1NDtoPXUQbqPrrlm0Hr/rXinifIe/zCuw3VqNq7qDDH91T16fDvx0w5VuEFFFFFXrlFFFFEXhauZWtb1iuZX0PrrmdtF9Y/eKx1q0NdyE+q7DclPRRRWxcIpXhT+uz/AGOH/ixFNKVYN742fQj5HD7/AO7EURRcytZVuem+ovHYkEEaOQTb/SwNWeByB4AQNCToVddj9F7n9p8qq8w4ZWaNiq9Oa0uWRmS9tB2ZBF7eNtKt8Fk+Ttnklt/iOmW9yTYaC4G17e01UPjK2uj8uI3+v3p0Vw4ZTfpXU3Og1I7z50u5gsIk7vlof5i01pZzB82n20P8xatWJM6KKKIuJj0mqjtoKs4htDSXiXG4YBaWRFIAOUkZze9rLub2NeJx7iXkNvA91opNLoAzKZRtoPz31YjOtZvgXNkOKuEJVl0yPoxFzYjxvvbcX1p/G2oqrhqpaQDyU1GFpIOatCiuIjpXde8w4mgrMUUUVy50NS4wJRUS2p9deO2ntqB8SuYrmXNYG1xe17Xt4XqQnQV8W6oTI+81thWsIf3D95q1VLBnUer/ANq7evpPw100As1QeZFFFFeiq0V5XtRyPYj21xUeGCSpAlQYhuk+yiRuhfZUchup9ldNso8P/K+efULi87tH+S0ARCtg611UKPd/ZU1e9SeHgkblZyIRSvCt+uz/AGOH/ixFNKWYb+2z/Y4f+LEVcoXXHsXJHAzRAFxtdS1vDpBBbWwt51JwjFtLFnYbk20K3W+hynUVDzDIFiBJsQ6ZTdQA19CS2lvyNa74KuWK5IJLMSQykXJubZQAPVVc+daoHgTF5TClfMI+TT7aH+YtMTMv0hobHUb+FLePsDGovtPCDY6j5RfDarFlTWiiiiJLzLxlcLC8r7It7eLbKPabV864fyXj8TEJJZlR8wkRnAdrsq9VxbLawAXu18a0vMmHGOx0eEJ+SiyzTj6XVaKP1EhifUK15X8/dXmGq6k3Ew+YmT0thB63MXEELWxwa2Iz1tzmNpynOy+Sce5OxcUZmAQyIyBXjbLeKwW7x2AuTuQdh3b1ruS8ecq55GbtkDxht1KEpJH616a0uNwfawvGTYOpW/rFr18oxEWI4ZiTCjZlciWKSS9s6g9oBYHVs+o8gd65c4V6RwsAeLiBmNbZWEOtAABUOpCqGuc8AttcwA3rsL2MmYjVfZoDp99SUr4NxDtYke2XMLkXvY94uN9aaVq4OqH0wNrKmowscQUVFiXsp9VS1k/0k8UMPD5yCQxUIpG4Mhy/1q6qMUUwYxHD0nVctBJssXLw047tMbIZEidskZVguWAaCUi4uubUg/0FQPwziZAw7lWSFGIUSMoeNdnLRsG6gbAEjY6HevofL/ChFhIoSLhYwCD36a13wnhHYBgWLk6XO4RdET1AH9teGPxGoJIaC0HygicIyEbW7TfO61uc6nVwtu3Xtr1O/XolH6NOMNLhykgs8LFLdV8h6k9LU6HLc/RNbWNtK+ejEnBcTJykxzlIyQR0szFoyfIlpB7K3eHfetjKwbUBAgPv3i/8OBVJl7cfX0KtUV4K9r1VQiqc8mo9v9KtsaxHOXM7QJJ2emQXd2UlBmHSi2N2kJtYd3f3X8v8Qc8htOmJJNh3Wnh6XiO23OgVnmDFF3iwsUywySEvmuCQsZUgBSdSx7vAGl7cyYuT5HDRq+IhBM+fpGhK5VG13AzDUaVT4T+jxpIjLPK/wmYBibmykaqDbW48iLd1qY8v8GxqxkvKscx6pLoshdwLXkYW0sAAF2A3qkcHSaB+qJBDTM5wDaJkZ3y3sVr/ADVNjcODFFxbM6zkYjS2QO60vBuJLPGsqXysgIvuPI+dM0NxWM5M4kt54CMkiOzmMm5AkOY2PeA+YerL41r8M/TVnCPLH+E+xufVZeIYA6W5adDcKaleFH67P9jh/wCLEU0pXhV/XZ/scP3n6WIr1llRzAbxZQxQki5AYnLextlU66iqOD4a02ByMbsWuCxfQqwYXJAJ28PCrXM0adkHYXKsLAAknvK6EaEDx7q75aYGC4BF2Y2Ita5vYC509tVf1FtP/m7pPxPlOWWSR1MahiLKCbEjtAHYZdx2gJXW9jqK5HBJMOjZ2Bzz4exGrEiYkubgWvmAy6gZfOtfSrmNrRIbgfLQ6nb5xatWJM0BA1N6hx+LEUTyMbBFLH2C9T3rEfpN4oWiXBQm82JIUAX0juAzMR6K6gXqMzh39BqewumEus3PTqpuQsCTE2KkuZsSwdib/N3PZqFPogA3t51qrfv/AKVBgsMI0VF2XKo9QFv6VZAryw7xSXxn6DQdhAVsYbTMLm2gpZxvhK4jDvG27Kcp7w26kHuN7U1toKjVdqrMse1zcxEeiQCCCsHyBzAXJglR42UBow6lSVOj7gXs19u419FvWQ594DJNEsmHA+ERXKXtqpsWW/sBHmKucA5xhxEET9oquw1UmxDbEffVzfDoOe9ghpMRsdp5gyOhGko7ERLj3m/3ZaLNWE50j+FYzD4Qapm7abv6I7BVI/1En7q1XEOKxwxNJIwVFBJJ/OprPcp8OcmXGTC0mJYEA7pAuka+sglj5nyrmrXxUjVH7cuZIj0DieRA3C7peV0jMX+nyWmUfuNeyLr+fCu410HqNDjUes/urF4X6fceyTdZnnPgbTwZ47iRCCCBc2BDDT+9Zgp9h8ak5S5n+FK4ZDHLHYSIfO4DDyOU/dWiUaNWK5l4PJh51x2GubG00d7B0O59ffrsfC5q1jQWimbZkHKDkQeRjXIwbCZrnASdDny5/X/S3iSV3WY5e50w+KuEbK6tYxvZZB55b6itHHJpXpU6rgcFQQedlBbsoeJYoRxl2NlUEk+QFzXzzh0KYgpjMUCIlcvEMxOeVzYuY1HUFUIq77E+tjz9xbtSmBiDM8usmXdYRa4v3FtQPDU0+4by8ECs5zMosi/4cY00jFtNAov5VQ5xJdUZmR5eTcierjIGwB3BUveWt8NuZz5bT841tkFSw8WKZmmidVD3yxyKSFXQK2moawvl8+6rPCuN55QkiPHKQSVYaXA2DbG+psD3GnEQ6h+e+q+LwIluLlSDdWFsysNiL6d9YG0rMP8Ad7Kvw3MktPUb/T5LHc48IaDEx8QgF2Rgsy5soaMgrmvtpfv02PdWp4FxuLERlomBtbMv95T4MvcaV8Qw+I7KWOUCaM6Z1sJeq+vZgWOXy8KzPD7vKewk7PEjMHjSyEqGvmVHBQgm90bYlrHxuY9jyA+zwIDtCLwD00O1tFrY81qettIuBvzbOcZTrK+p3pXg1Ixs9zf5HD+H0sR4Ur5Y5tMshw+IjkjxCgnVCI3VdCytqPDS/f301wt/hs/2OH/ixFe0A4fEP+aHoVlIXfHSeyBHc6E/JmQWvuUGpHq2rvg0arCAoUC50WNoxv8AQbUVxxiKPKGlQuAbdIYkBtzZdSNqn4b2fZjsgQtzoQwN+/Rta5/ctBP6IF8+ytUo5ohDwBWUMrSwgqdiDIoIPlTelfMJ+ST7aH+YtdgxksyTYrkGJReCXExvra2Jmy2I9HUmy6d1Tct8nR4U9pdpJmADyuzO3qGYnKvlWkcV6RtVFd1WqSHPMWt/Ge6sa7CICijH766Fert7a9tv66pbThohQSuW2FeIK6bavAPz7KOb5weiaLxvTX1VkeKfo9gkkLJmiDXLrGSqsSbk2GisfEVrj6S+qvcuv586rIfJwOLb6GNAugQMxNtRKw8f6NoQyl5J5FU3ySSMyFtNSD6hpWyZLLbw/wDyrDJpXEq6e0f0qqpQqQ4vdNrcs+ykPsGiwXkY29tEm49v7q6jFePv9/7qsLYpDqPZRquUGhrmRen/AJV2mx/PhQw09tVGnLI5KZuknEeUsNMxMkEZYknMBle9tw41BrM8T5T4hG+XDY2bsSvSHkF0I7ixUsV9RJr6MRrXDpp7a0NZVoNcKbuxAcB2Mx2UsqAESLd/YhIuAcpphRmJMszDrmc3kbx1Ow8hT4DSuj/SirfD8xJvKqlQxDX8+NdAdX30RjX8+NdqNaops8rRzXRKikXT20l4lwFWJeJVSe4Kva3Ulyua269TA+IY08cdPt/rXGXWsteiHEdlbSqOYZakHBuLMW7GcKuIQahc2Rl060ZhqNRcdxPqu0wp/XZ/scP/ABYirCQ9W1V8Kf12f7HD/wAWIq78NpOYHT9wnEPa90tEKPmYgxZWVyl7sRksAO45nXe+lu8VW4Zivg+BDhS4zbLkGjMBm9IiwvfcnyqxzBjAuVLHNYupBUHMrKqqAwOYlnA/IqXg8IeFlcXOdg9yGBcNqQQALX8hXoWxq0yOGA0lUuIc29jI6NCSy2I6tDHZyXJC6W7M+I1FyNbRYvjPbKQUyZMRBa5Nyhlyh7WFgcptYmm0nAIGzXiQ5jdtNzr+zqbTY5j41U4tgI40BRApaeAsR3/Kj9mp08z41asKZYnHIgUsdGdUGl+pjlA+814eJxf5sfj6a7Dc77VFxnCh41zOECSI5J2sjBrbi17VnsHyYBABDJF8zho1YRqV/V2dmIsdM+Ybai19agttKStDPxeJAhaRetlCWIJYswUWA3FyNaki4jG399QSuaxYBstr3IvoKy+D5CePL8qjdcbMWiJb5KRpQEJbpBzWN77edQt+jyQgL262EZQfJkbw9jc2bXXW5udbd1V4RZStc2Pjyg9olibA5lsW8Ab6nyqSLEKxIVlJX0gCCQbbEDas7Pyf8sXRoRmL9DwhlCMsIJVbgZh2O+3V5Vzyzy6mFmYGdXYoVAzN2mUsXuwZzrr3Ad576YCSkp9FjkcKym4NwD465bjxF++p3nUXN9BvbXbWlPBOFlcPCpK9CIlwLgiPQMpB0DDX21bXhRsbsNQO7wDDx/1fsrITVDiGt19lcAwi5VrF4tUTMx00GmpuSFAA79SBXMmMSxOdLAgE5hYHwPnVSbhRdgSbKsgaxF7hbsBvp1kN/wAaVYLlXs5M0sqP8105LC6CVLgXsL9rsBplq9xc5vw7rqmylfE6Iy5rRDEIDbMt7XtcXt4+quJ8QoOrKNSNSBrYaeulC8qfJ5C4v3tl1t2PY238darcU5UlmVwZkUvnuRGdMyRoCOq+mQ6X1v5VVUDsERqrmUqBdepboU7w/EEZigPV1GxBF8jZGt42NvvHjVu376UYfhDDEI1+mMTm/i07qQo8gFN/WKc2qxrLBZHxiMZKtFxJGfKL/wB4XynLddGAba4rs41Nsw1Ute+lgQCb7bsKWYjgpJe8iqCGuQLEhts4vlIHja5tXE3BjYt2kak30y2TUobC500TfxN67OO9llxVNk6WVSQAQbi41G3j6qrR8WRrEZrE2BKMASTlFiRrrVXhXDlg6mdDdVUNoNi7aEnvzfsrqDgiiIBSL5gxYag2bPtep88TCmakAwronW/pLvbcb329ddrOtiQQQL3sb2tvtSPB8vFHu8iH0dAttVV0uBfQ9V9BparPC+C9ijguDmQLfXZQwzG586rp4piED6hiWq/HikZRZhqA1r65Tre3dpUceNRtmGjFdxa9gbA9+4pWvAldLLIhN/SABNhGI7b6jQG3nXE/LRbUsouXuFDKoDZdQAd+n9tZ349tvmpx1B+1PEcXOo7/APyqWDkBxs9jf5HD/wAWIrrh/DOzkke4PaG9rbWvoPI7nzue+jDf22f7HD/xYitVAQCrASRcK/Lh1YqWVSVN1JAJB8QTsa9hgVFCooVRsALD7hXdFaIUyYhFK+YReNPtof5i0zJrLYjjZmyRPEBnt/iPpIGktZ0GgUxXJ0vfTaihO+M4UvFZVzEMrWDZW6Te6k6ZhuAdDSgYPEqvSp6gw0ZFIJkVg7hbAsVzXK1T4c5eSNXWRUkUEMMVObls7IACQRdUza+PlWg+II/pT/8A0Te9V9OuWNwwCuCwEylGJ4PiArZXl6gS1pSeoSFhlBYWGQ2sCunfpUSYTFMWALrIAozGUmMfJajKT1EsQc1vbpqw4pw1YkDL2z3eNTfEzLZXcIW9I3te9u+s9NxZVdl7OXMpuf1nEaRXcEk+IyXuLjqFWDi3QbBc+EE8wHC5BiIpGWQIvagK0pdlDrH6RucwLI3ebXHs9ThknzfZj5/te2uPRz57W9LNbo8Ld9tKi4JEk5cHtVsEdbYmY9EmbKDdhZhkNx5imp4DH9Kb/vm96qzxDy4H69V14YhZyHgmJWAIO1TKqAgTZruM9yvULJqugK7eWth+F4xi5LuCyEDLJ0C6gAA3vmBB1sPXUnFIhFIUCzH5PMGOJm3zpGekEmwzg6anYClMPFQ9hHHKc1wv61MLyjKSNSO5723086t/OvkkgfwufCERKeYrhuIBkCFjGq/J/KtnJcrnBJIJyhTa7C+e1xaquE4NiQQzFu0KhQxkuAFldgGFzfpZfHY60z4fwuOWJJA83UoOk89tfW16sfEEf0pv++b3qgcW8NwwPv7kqfDEylEPB52FmMqLpcdu2bOI3Vmzhr5SxQgX7r2FWeE4LELiM0hYqUGbM9xmso6QDbcN/dFvE3pPisYEtmjmsWdSPhUzG6yCNQCDYE5gxuQBtc1zgeJrI4XLKLGMOfhOIHzpVVyBrE2La3tt51w/iXOBBAugpgXW4T+te0uPAY/pTf8AfN71UeNYBYMPJKvbOUUtlOJmUG2u+Y2rIGwAFao8ZwkiSZhGXR3gcrfMXCZs4AY7C66baV18Ws2DMRi1J6QyowjWRzawNxmRD3eyk2O4gI5HXJLdM1icTiNFUkEm1/Syi2W9r62tTHgiLO7hhMgsGQfCZixQkjMbNYai1quxldYyrvF+BZxho4lVUiY7orqqiN0HS2+pFKVweLjECRI65WGexHZkmW8lluLIVuQNbAgAAitD8QR/Sn/+ib3qS8aAgewEjgIWI+FThgBfqIvZUvYXJubm21A8hA8hVocDjM7OBJ2mSNS0hQr2i9uWK22TMyfePOr74SaTBYlMst3QiNZSpkuUsbkG1s17a/stSh+JBS4KP0Sdk1sVPrK2azDX5vp1O+/hWh4bwxJY8xMwIZlIGImIujFCQc2xtemMzMKTUnRVcbwiSJomhGbIJC2RY0Ju0Jy5RYElUYVzEMWZY2IkWLNIZASt8pcmEKB3Bb5tdsu+tNviCP6U/wD3ze9WanxYBYFHIBe5GKnKlI8odV8XGYDw3F9K4JkXTxFtVFLcKv67P9jh/wCLEVmY8fcp0SBTlZm+FTkLE9stxe5e5sQNB7a1+C4WkTMy5izBQSzu5subKLsTYDM331y0QFWrdFFFdIioDgY8wbImYAgHKLgNqQD4GiiiL0YNMwbIuZRlDZRcL4A9w8qmoooi5dARYgH1+I1FVzwuH/Kj9LP6C+n9Lb0vOiiiKWDCol8iquY5msALsdybbnzqWiiiKKbCo4IdVYEWNwD0nUjXu0H3VE3CoTe8UZuoU9C+gNl228qKKIrKIAAAAANABoAPC1e0UURQNgoywYohKklSVFwW3IPdeuI+GRLlyxRjJfJZFGUtvl00v5UUURWq5kjDAggEHcEXBHqoooirycMibNeKM5iC10U3I2J01IqWLCorMyqqljdiAAWI7yRvRRRFLVeXh0TPnaNGe1sxUFrai1yNtT99FFEXK8LhFrRR6KUHQuiHddvR8qnhhVFCqAqgWAAsAPAAbUUURd1TTg0A2hiHUG0RfTGzbb6nWiiiLocLh0PZR6MXHQvpndtvS86tUUURf//Z"/>
          <p:cNvSpPr>
            <a:spLocks noChangeAspect="1" noChangeArrowheads="1"/>
          </p:cNvSpPr>
          <p:nvPr/>
        </p:nvSpPr>
        <p:spPr bwMode="auto">
          <a:xfrm>
            <a:off x="215900" y="-527050"/>
            <a:ext cx="2133600" cy="1409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078" name="Picture 6" descr="http://upload.wikimedia.org/wikipedia/commons/thumb/0/0d/Solar-cycle-data.png/280px-Solar-cycle-da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668" y="1057090"/>
            <a:ext cx="2667000" cy="17716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53216" y="1213515"/>
            <a:ext cx="4709900" cy="1107996"/>
          </a:xfrm>
          <a:prstGeom prst="rect">
            <a:avLst/>
          </a:prstGeom>
        </p:spPr>
        <p:txBody>
          <a:bodyPr wrap="square">
            <a:spAutoFit/>
          </a:bodyPr>
          <a:lstStyle/>
          <a:p>
            <a:pPr marL="285750" indent="-285750">
              <a:buFont typeface="Arial" pitchFamily="34" charset="0"/>
              <a:buChar char="•"/>
            </a:pPr>
            <a:r>
              <a:rPr lang="en-US" sz="2200" dirty="0">
                <a:solidFill>
                  <a:prstClr val="black"/>
                </a:solidFill>
                <a:latin typeface="Calibri"/>
              </a:rPr>
              <a:t>Harvesting unit energy output is not constant </a:t>
            </a:r>
            <a:r>
              <a:rPr lang="en-US" sz="2200" dirty="0" smtClean="0">
                <a:solidFill>
                  <a:prstClr val="black"/>
                </a:solidFill>
                <a:latin typeface="Calibri"/>
              </a:rPr>
              <a:t> due to variation in energy source</a:t>
            </a:r>
            <a:endParaRPr lang="en-US" sz="2200" dirty="0">
              <a:solidFill>
                <a:prstClr val="black"/>
              </a:solidFill>
              <a:latin typeface="Calibri"/>
            </a:endParaRPr>
          </a:p>
        </p:txBody>
      </p:sp>
      <p:sp>
        <p:nvSpPr>
          <p:cNvPr id="7" name="Rectangle 6"/>
          <p:cNvSpPr/>
          <p:nvPr/>
        </p:nvSpPr>
        <p:spPr>
          <a:xfrm>
            <a:off x="476978" y="4043986"/>
            <a:ext cx="5184454" cy="1877437"/>
          </a:xfrm>
          <a:prstGeom prst="rect">
            <a:avLst/>
          </a:prstGeom>
        </p:spPr>
        <p:txBody>
          <a:bodyPr wrap="square">
            <a:spAutoFit/>
          </a:bodyPr>
          <a:lstStyle/>
          <a:p>
            <a:pPr marL="285750" indent="-285750">
              <a:buFont typeface="Arial" pitchFamily="34" charset="0"/>
              <a:buChar char="•"/>
            </a:pPr>
            <a:r>
              <a:rPr lang="en-US" sz="2200" dirty="0" smtClean="0">
                <a:solidFill>
                  <a:prstClr val="black"/>
                </a:solidFill>
                <a:latin typeface="Calibri"/>
              </a:rPr>
              <a:t>Unlike normal battery operated system, available energy is unknown</a:t>
            </a:r>
          </a:p>
          <a:p>
            <a:pPr marL="742950" lvl="1" indent="-285750">
              <a:buFont typeface="Arial" pitchFamily="34" charset="0"/>
              <a:buChar char="•"/>
            </a:pPr>
            <a:r>
              <a:rPr lang="en-US" dirty="0" smtClean="0">
                <a:solidFill>
                  <a:prstClr val="black"/>
                </a:solidFill>
                <a:latin typeface="Calibri"/>
              </a:rPr>
              <a:t>System can be energy rich or deficient depending on tasks and harvesting unit status</a:t>
            </a:r>
          </a:p>
          <a:p>
            <a:pPr marL="742950" lvl="1" indent="-285750">
              <a:buFont typeface="Arial" pitchFamily="34" charset="0"/>
              <a:buChar char="•"/>
            </a:pPr>
            <a:r>
              <a:rPr lang="en-US" dirty="0" smtClean="0">
                <a:solidFill>
                  <a:prstClr val="black"/>
                </a:solidFill>
                <a:latin typeface="Calibri"/>
              </a:rPr>
              <a:t>Accurate Forecasting is a challenge due to the nature of energy source. </a:t>
            </a:r>
            <a:endParaRPr lang="en-US" dirty="0">
              <a:solidFill>
                <a:prstClr val="black"/>
              </a:solidFill>
              <a:latin typeface="Calibri"/>
            </a:endParaRPr>
          </a:p>
        </p:txBody>
      </p:sp>
      <p:sp>
        <p:nvSpPr>
          <p:cNvPr id="8" name="Rectangle 7"/>
          <p:cNvSpPr/>
          <p:nvPr/>
        </p:nvSpPr>
        <p:spPr>
          <a:xfrm>
            <a:off x="352734" y="2549776"/>
            <a:ext cx="5432942" cy="984885"/>
          </a:xfrm>
          <a:prstGeom prst="rect">
            <a:avLst/>
          </a:prstGeom>
        </p:spPr>
        <p:txBody>
          <a:bodyPr wrap="square">
            <a:spAutoFit/>
          </a:bodyPr>
          <a:lstStyle/>
          <a:p>
            <a:pPr marL="285750" indent="-285750">
              <a:buFont typeface="Arial" pitchFamily="34" charset="0"/>
              <a:buChar char="•"/>
            </a:pPr>
            <a:r>
              <a:rPr lang="en-US" sz="2200" dirty="0" smtClean="0">
                <a:solidFill>
                  <a:prstClr val="black"/>
                </a:solidFill>
                <a:latin typeface="Calibri"/>
              </a:rPr>
              <a:t>Limited storage capacity</a:t>
            </a:r>
          </a:p>
          <a:p>
            <a:pPr marL="742950" lvl="1" indent="-285750">
              <a:buFont typeface="Arial" pitchFamily="34" charset="0"/>
              <a:buChar char="•"/>
            </a:pPr>
            <a:r>
              <a:rPr lang="en-US" dirty="0" smtClean="0">
                <a:solidFill>
                  <a:prstClr val="black"/>
                </a:solidFill>
                <a:latin typeface="Calibri"/>
              </a:rPr>
              <a:t>Size and form factor limitations</a:t>
            </a:r>
          </a:p>
          <a:p>
            <a:pPr marL="742950" lvl="1" indent="-285750">
              <a:buFont typeface="Arial" pitchFamily="34" charset="0"/>
              <a:buChar char="•"/>
            </a:pPr>
            <a:r>
              <a:rPr lang="en-US" dirty="0" smtClean="0">
                <a:solidFill>
                  <a:prstClr val="black"/>
                </a:solidFill>
                <a:latin typeface="Calibri"/>
              </a:rPr>
              <a:t>Limits on recharge capability make it challenging</a:t>
            </a:r>
            <a:endParaRPr lang="en-US" dirty="0">
              <a:solidFill>
                <a:prstClr val="black"/>
              </a:solidFill>
              <a:latin typeface="Calibri"/>
            </a:endParaRPr>
          </a:p>
        </p:txBody>
      </p:sp>
      <p:pic>
        <p:nvPicPr>
          <p:cNvPr id="3080" name="Picture 8" descr="http://t2.gstatic.com/images?q=tbn:ANd9GcS4XBOycEBacMjqYca7yqmDwgHs5mQdguivX9mzsZnLT4AY34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0142" y="3534661"/>
            <a:ext cx="2876550" cy="15906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74842" y="6365860"/>
            <a:ext cx="751828" cy="369332"/>
          </a:xfrm>
          <a:prstGeom prst="rect">
            <a:avLst/>
          </a:prstGeom>
          <a:noFill/>
        </p:spPr>
        <p:txBody>
          <a:bodyPr wrap="none" rtlCol="0">
            <a:spAutoFit/>
          </a:bodyPr>
          <a:lstStyle/>
          <a:p>
            <a:r>
              <a:rPr lang="en-US" b="1" dirty="0" smtClean="0">
                <a:solidFill>
                  <a:prstClr val="black"/>
                </a:solidFill>
                <a:latin typeface="Calibri"/>
              </a:rPr>
              <a:t>30/41</a:t>
            </a:r>
            <a:endParaRPr lang="en-US" b="1" dirty="0">
              <a:solidFill>
                <a:prstClr val="black"/>
              </a:solidFill>
              <a:latin typeface="Calibri"/>
            </a:endParaRPr>
          </a:p>
        </p:txBody>
      </p:sp>
    </p:spTree>
    <p:extLst>
      <p:ext uri="{BB962C8B-B14F-4D97-AF65-F5344CB8AC3E}">
        <p14:creationId xmlns:p14="http://schemas.microsoft.com/office/powerpoint/2010/main" val="2746634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715962"/>
          </a:xfrm>
        </p:spPr>
        <p:txBody>
          <a:bodyPr>
            <a:noAutofit/>
          </a:bodyPr>
          <a:lstStyle/>
          <a:p>
            <a:r>
              <a:rPr lang="en-US" sz="3600" u="sng" dirty="0" smtClean="0"/>
              <a:t>PM for HA-RT system – Objectives</a:t>
            </a:r>
            <a:endParaRPr lang="en-US" sz="3600" u="sng" dirty="0"/>
          </a:p>
        </p:txBody>
      </p:sp>
      <p:sp>
        <p:nvSpPr>
          <p:cNvPr id="4" name="AutoShape 2" descr="data:image/jpeg;base64,/9j/4AAQSkZJRgABAQAAAQABAAD/2wCEAAkGBhQSEBUUEhQUFRUWFxgZFxgYFRYXFRwUFhoYFBgWGhUYHCYiFxkkHBYVHzAgIycqLiwsFx4yNTAqNSYrLykBCQoKDgwOGg8PGjUlHyUuNC0pKjItLSksLCovLSwsKSotNTAvLCwpKSwtKS0sKSopLyksLSwpLCwsLCktLCwqNP/AABEIAJQA4AMBIgACEQEDEQH/xAAbAAACAwEBAQAAAAAAAAAAAAAABQMEBgIBB//EAEQQAAIBAgQDBAQKBwkBAQEAAAECAwARBBIhMQUGIhNBUWEycYHSFBUjM1JUc5GS8AckobGys8E0QkNTYnKCk9GU4Rb/xAAaAQEAAwEBAQAAAAAAAAAAAAAAAQMEAgUG/8QANBEAAQMCBAQEBAUFAQAAAAAAAQACEQMhEjFBUQRhcYETIqHBMrHR8AUUI0KRQ2Ky4fE0/9oADAMBAAIRAxEAPwD7jRRRREUUUURFFFFERWZ4tzPIuN+CwiBWEQlzTyFA+ZioSIAdRGXqPdmXQ3rTVl+Y+GYiSVv1fDYzDugHZTMIzG4vchuzfMr3W40tl770RXV5pSOKI4pTBNIpYwi8rjLYORkF2RSR1WA1G1cnmuMTMCydgMOk4lzXBDuyC3iNB99KOGcu4vB9k8YjncQvEyNKYwgMhljVJMrEot8movYA61BHydioYQsLxl1w0Ud/RBZZjLIq3B7MFSQra20NjaiLRf8A9fhezd2kyCMqrh1ZGVpDZAUYAjMdBprXfFeYkhwvwgKz5sixpYqzSSMEjTqHSSzAa7Vko+SMSZZnIVRJLw9wHxEkzBcJO8smZ3G5VhYDS+mm9a7mbgxxOHKIwWRXjkjYglRLC6ypmAIuuZRceFEVbDcUxaSAYqCIRlGYyQuzCMpYlHDKCbgmzL9E6DSrk3MmGQKzTIFaJpgSdOxTLmkv3KM66+dUcJLjnlVsQkOHhjVi4SUzGRiLDqKL2aLqe8m42trk+XOWmnhxRjkRogyRYE2+TOHgftxqDdkLtkJ7xGCN9SLWvzfGzRrD1FpkjdWDI6B1dlYowBscht3HXwq5g+ZcPLJ2aSXY3y6MFbL6WRyLPbvyk0oxHC8ViJEeVIYlWWMhVcvJlVJVdjJlF9XXKttLE31sFnLXJMsDYRJEDLhdpTipnBKoYlZMMemMlWa9yQNhe9wRah+MlccuGZQBJC0kTXNy0bKsikWsLB4yNe8+FU8Lzgh7VpLKgneGHLmd5TELSEIovo4kWwv6F++pebOFSzRK+GKjEwtnhLkhMxVoyGtupVj7QD3UuxvLU0UOEhw3VFCrLIolMMjHKAriYAkahiQLE5hrpYkTRub8KBEe1B7bN2YCszMUIVxlAvdSwB8KjHNsKxqZXXM2cgRh5OiNsrPYLcKNLki16S8r8nT4eXDNJktF8PzWdmN8VNHLHYsLtYKwJOt/G9RHlbFhUjFmTJKpC4h4SsjyFgzMi5pFyn0bjUd97gia47nmJZJETKcmFGIErZxCVJIF3Cmy2F7+e1MsRzPh45eyeQBrqp0ORXe2RWe2VWa4sCQTcVjpeSMV8D+DgREtw34KzZ8oWZb2IGXVDmOulrbGmXE+WcS6YvDKsXY4t8xmzkSRhlVHHZ5TnYZLqbjcAgZdSJ6Oa8N23Y9qM+fszo1hLpaMtawY3FgTrUmE5lw8kvZJJd+q2jBWMZs4RiLOVOhsTak+M5YlaFkGS5x8WI3/AMNJ45Trb0sqHTxtUHCuW8TFjA6hYo+0kaXLM7xSK2bLkw7i0DlmDMVPcd76EWyooooiKKKKIiiiiiIpfxvEMkYyNlLSRrewJAdwpsDpexphSvmH5pLf50P8xaIu/i6X6zJ+CH3KPi6X6zJ+CH3KY0URLvi6X6zJ+CH3K8+Lpb/2mS3+yHf8FMq8NQSiX/F0v1mT8EPuUfF0v1mT8EPuUwvXtAZRLvi6X6zJ+CH3K8HDpu/Eyfgh9ymVFSiXfF0v1mT8EPuULwyUaDEyD/hD7lMaKIlp4fL3YmS/+yH3K9PD5frMn4Ifcq+DqaGOlV4vKT1Uqh8XS/WZPwQ+5R8XS/WZPwQ+5TGirFCW/F01/wC0yW/2Q+5XvxdL9Zk/BD7lMaKIl3xdL9Zk/BD7lHxdL9Zk/BD7lMaKIlw4dN9Zk/BD7lHxdL9Zk/BD7lMa8JoTCJf8XS/WZPwQ+5Q3DpbaYmS/+yH3KY0URLvi6X6zJ+CH3K44dJIMRLG8hkCxxMpKoCC5lDeiBcdC/tppSvC3+Gz7fM4e34sRREcS4iAxXtDGFBLMEv3ZgoYjKGsCbG5q5g43A6nzjSxKhW9ttD3dwqjzAqiJuhW7QqjAxtJdSbegurbmvJuJSJhe0ChmBGjI8Qy5gp6Gub2PtqsfEtLgPCBHt9PdN6V8w/Np9tD/ADFpPxTm2WKSRFWJgpuGB0CASZg3X6Y7O1tDqdDbWfGYuV1bPkKLiYFQorAm0ilr5mN7XA7tQasWZaWiuUa42I9ddUReMa8kOlD7GoZJL/n11lr1QwELpold59DUl6rCpwda44eqXeilwXdFFFbVwiiiiiKFX1NDtoPXUQbqPrrlm0Hr/rXinifIe/zCuw3VqNq7qDDH91T16fDvx0w5VuEFFFFFXrlFFFFEXhauZWtb1iuZX0PrrmdtF9Y/eKx1q0NdyE+q7DclPRRRWxcIpXhT+uz/AGOH/ixFNKVYN742fQj5HD7/AO7EURRcytZVuem+ovHYkEEaOQTb/SwNWeByB4AQNCToVddj9F7n9p8qq8w4ZWaNiq9Oa0uWRmS9tB2ZBF7eNtKt8Fk+Ttnklt/iOmW9yTYaC4G17e01UPjK2uj8uI3+v3p0Vw4ZTfpXU3Og1I7z50u5gsIk7vlof5i01pZzB82n20P8xatWJM6KKKIuJj0mqjtoKs4htDSXiXG4YBaWRFIAOUkZze9rLub2NeJx7iXkNvA91opNLoAzKZRtoPz31YjOtZvgXNkOKuEJVl0yPoxFzYjxvvbcX1p/G2oqrhqpaQDyU1GFpIOatCiuIjpXde8w4mgrMUUUVy50NS4wJRUS2p9deO2ntqB8SuYrmXNYG1xe17Xt4XqQnQV8W6oTI+81thWsIf3D95q1VLBnUer/ANq7evpPw100As1QeZFFFFeiq0V5XtRyPYj21xUeGCSpAlQYhuk+yiRuhfZUchup9ldNso8P/K+efULi87tH+S0ARCtg611UKPd/ZU1e9SeHgkblZyIRSvCt+uz/AGOH/ixFNKWYb+2z/Y4f+LEVcoXXHsXJHAzRAFxtdS1vDpBBbWwt51JwjFtLFnYbk20K3W+hynUVDzDIFiBJsQ6ZTdQA19CS2lvyNa74KuWK5IJLMSQykXJubZQAPVVc+daoHgTF5TClfMI+TT7aH+YtMTMv0hobHUb+FLePsDGovtPCDY6j5RfDarFlTWiiiiJLzLxlcLC8r7It7eLbKPabV864fyXj8TEJJZlR8wkRnAdrsq9VxbLawAXu18a0vMmHGOx0eEJ+SiyzTj6XVaKP1EhifUK15X8/dXmGq6k3Ew+YmT0thB63MXEELWxwa2Iz1tzmNpynOy+Sce5OxcUZmAQyIyBXjbLeKwW7x2AuTuQdh3b1ruS8ecq55GbtkDxht1KEpJH616a0uNwfawvGTYOpW/rFr18oxEWI4ZiTCjZlciWKSS9s6g9oBYHVs+o8gd65c4V6RwsAeLiBmNbZWEOtAABUOpCqGuc8AttcwA3rsL2MmYjVfZoDp99SUr4NxDtYke2XMLkXvY94uN9aaVq4OqH0wNrKmowscQUVFiXsp9VS1k/0k8UMPD5yCQxUIpG4Mhy/1q6qMUUwYxHD0nVctBJssXLw047tMbIZEidskZVguWAaCUi4uubUg/0FQPwziZAw7lWSFGIUSMoeNdnLRsG6gbAEjY6HevofL/ChFhIoSLhYwCD36a13wnhHYBgWLk6XO4RdET1AH9teGPxGoJIaC0HygicIyEbW7TfO61uc6nVwtu3Xtr1O/XolH6NOMNLhykgs8LFLdV8h6k9LU6HLc/RNbWNtK+ejEnBcTJykxzlIyQR0szFoyfIlpB7K3eHfetjKwbUBAgPv3i/8OBVJl7cfX0KtUV4K9r1VQiqc8mo9v9KtsaxHOXM7QJJ2emQXd2UlBmHSi2N2kJtYd3f3X8v8Qc8htOmJJNh3Wnh6XiO23OgVnmDFF3iwsUywySEvmuCQsZUgBSdSx7vAGl7cyYuT5HDRq+IhBM+fpGhK5VG13AzDUaVT4T+jxpIjLPK/wmYBibmykaqDbW48iLd1qY8v8GxqxkvKscx6pLoshdwLXkYW0sAAF2A3qkcHSaB+qJBDTM5wDaJkZ3y3sVr/ADVNjcODFFxbM6zkYjS2QO60vBuJLPGsqXysgIvuPI+dM0NxWM5M4kt54CMkiOzmMm5AkOY2PeA+YerL41r8M/TVnCPLH+E+xufVZeIYA6W5adDcKaleFH67P9jh/wCLEU0pXhV/XZ/scP3n6WIr1llRzAbxZQxQki5AYnLextlU66iqOD4a02ByMbsWuCxfQqwYXJAJ28PCrXM0adkHYXKsLAAknvK6EaEDx7q75aYGC4BF2Y2Ita5vYC509tVf1FtP/m7pPxPlOWWSR1MahiLKCbEjtAHYZdx2gJXW9jqK5HBJMOjZ2Bzz4exGrEiYkubgWvmAy6gZfOtfSrmNrRIbgfLQ6nb5xatWJM0BA1N6hx+LEUTyMbBFLH2C9T3rEfpN4oWiXBQm82JIUAX0juAzMR6K6gXqMzh39BqewumEus3PTqpuQsCTE2KkuZsSwdib/N3PZqFPogA3t51qrfv/AKVBgsMI0VF2XKo9QFv6VZAryw7xSXxn6DQdhAVsYbTMLm2gpZxvhK4jDvG27Kcp7w26kHuN7U1toKjVdqrMse1zcxEeiQCCCsHyBzAXJglR42UBow6lSVOj7gXs19u419FvWQ594DJNEsmHA+ERXKXtqpsWW/sBHmKucA5xhxEET9oquw1UmxDbEffVzfDoOe9ghpMRsdp5gyOhGko7ERLj3m/3ZaLNWE50j+FYzD4Qapm7abv6I7BVI/1En7q1XEOKxwxNJIwVFBJJ/OprPcp8OcmXGTC0mJYEA7pAuka+sglj5nyrmrXxUjVH7cuZIj0DieRA3C7peV0jMX+nyWmUfuNeyLr+fCu410HqNDjUes/urF4X6fceyTdZnnPgbTwZ47iRCCCBc2BDDT+9Zgp9h8ak5S5n+FK4ZDHLHYSIfO4DDyOU/dWiUaNWK5l4PJh51x2GubG00d7B0O59ffrsfC5q1jQWimbZkHKDkQeRjXIwbCZrnASdDny5/X/S3iSV3WY5e50w+KuEbK6tYxvZZB55b6itHHJpXpU6rgcFQQedlBbsoeJYoRxl2NlUEk+QFzXzzh0KYgpjMUCIlcvEMxOeVzYuY1HUFUIq77E+tjz9xbtSmBiDM8usmXdYRa4v3FtQPDU0+4by8ECs5zMosi/4cY00jFtNAov5VQ5xJdUZmR5eTcierjIGwB3BUveWt8NuZz5bT841tkFSw8WKZmmidVD3yxyKSFXQK2moawvl8+6rPCuN55QkiPHKQSVYaXA2DbG+psD3GnEQ6h+e+q+LwIluLlSDdWFsysNiL6d9YG0rMP8Ad7Kvw3MktPUb/T5LHc48IaDEx8QgF2Rgsy5soaMgrmvtpfv02PdWp4FxuLERlomBtbMv95T4MvcaV8Qw+I7KWOUCaM6Z1sJeq+vZgWOXy8KzPD7vKewk7PEjMHjSyEqGvmVHBQgm90bYlrHxuY9jyA+zwIDtCLwD00O1tFrY81qettIuBvzbOcZTrK+p3pXg1Ixs9zf5HD+H0sR4Ur5Y5tMshw+IjkjxCgnVCI3VdCytqPDS/f301wt/hs/2OH/ixFe0A4fEP+aHoVlIXfHSeyBHc6E/JmQWvuUGpHq2rvg0arCAoUC50WNoxv8AQbUVxxiKPKGlQuAbdIYkBtzZdSNqn4b2fZjsgQtzoQwN+/Rta5/ctBP6IF8+ytUo5ohDwBWUMrSwgqdiDIoIPlTelfMJ+ST7aH+YtdgxksyTYrkGJReCXExvra2Jmy2I9HUmy6d1Tct8nR4U9pdpJmADyuzO3qGYnKvlWkcV6RtVFd1WqSHPMWt/Ge6sa7CICijH766Fert7a9tv66pbThohQSuW2FeIK6bavAPz7KOb5weiaLxvTX1VkeKfo9gkkLJmiDXLrGSqsSbk2GisfEVrj6S+qvcuv586rIfJwOLb6GNAugQMxNtRKw8f6NoQyl5J5FU3ySSMyFtNSD6hpWyZLLbw/wDyrDJpXEq6e0f0qqpQqQ4vdNrcs+ykPsGiwXkY29tEm49v7q6jFePv9/7qsLYpDqPZRquUGhrmRen/AJV2mx/PhQw09tVGnLI5KZuknEeUsNMxMkEZYknMBle9tw41BrM8T5T4hG+XDY2bsSvSHkF0I7ixUsV9RJr6MRrXDpp7a0NZVoNcKbuxAcB2Mx2UsqAESLd/YhIuAcpphRmJMszDrmc3kbx1Ow8hT4DSuj/SirfD8xJvKqlQxDX8+NdAdX30RjX8+NdqNaops8rRzXRKikXT20l4lwFWJeJVSe4Kva3Ulyua269TA+IY08cdPt/rXGXWsteiHEdlbSqOYZakHBuLMW7GcKuIQahc2Rl060ZhqNRcdxPqu0wp/XZ/scP/ABYirCQ9W1V8Kf12f7HD/wAWIq78NpOYHT9wnEPa90tEKPmYgxZWVyl7sRksAO45nXe+lu8VW4Zivg+BDhS4zbLkGjMBm9IiwvfcnyqxzBjAuVLHNYupBUHMrKqqAwOYlnA/IqXg8IeFlcXOdg9yGBcNqQQALX8hXoWxq0yOGA0lUuIc29jI6NCSy2I6tDHZyXJC6W7M+I1FyNbRYvjPbKQUyZMRBa5Nyhlyh7WFgcptYmm0nAIGzXiQ5jdtNzr+zqbTY5j41U4tgI40BRApaeAsR3/Kj9mp08z41asKZYnHIgUsdGdUGl+pjlA+814eJxf5sfj6a7Dc77VFxnCh41zOECSI5J2sjBrbi17VnsHyYBABDJF8zho1YRqV/V2dmIsdM+Ybai19agttKStDPxeJAhaRetlCWIJYswUWA3FyNaki4jG399QSuaxYBstr3IvoKy+D5CePL8qjdcbMWiJb5KRpQEJbpBzWN77edQt+jyQgL262EZQfJkbw9jc2bXXW5udbd1V4RZStc2Pjyg9olibA5lsW8Ab6nyqSLEKxIVlJX0gCCQbbEDas7Pyf8sXRoRmL9DwhlCMsIJVbgZh2O+3V5Vzyzy6mFmYGdXYoVAzN2mUsXuwZzrr3Ad576YCSkp9FjkcKym4NwD465bjxF++p3nUXN9BvbXbWlPBOFlcPCpK9CIlwLgiPQMpB0DDX21bXhRsbsNQO7wDDx/1fsrITVDiGt19lcAwi5VrF4tUTMx00GmpuSFAA79SBXMmMSxOdLAgE5hYHwPnVSbhRdgSbKsgaxF7hbsBvp1kN/wAaVYLlXs5M0sqP8105LC6CVLgXsL9rsBplq9xc5vw7rqmylfE6Iy5rRDEIDbMt7XtcXt4+quJ8QoOrKNSNSBrYaeulC8qfJ5C4v3tl1t2PY238darcU5UlmVwZkUvnuRGdMyRoCOq+mQ6X1v5VVUDsERqrmUqBdepboU7w/EEZigPV1GxBF8jZGt42NvvHjVu376UYfhDDEI1+mMTm/i07qQo8gFN/WKc2qxrLBZHxiMZKtFxJGfKL/wB4XynLddGAba4rs41Nsw1Ute+lgQCb7bsKWYjgpJe8iqCGuQLEhts4vlIHja5tXE3BjYt2kak30y2TUobC500TfxN67OO9llxVNk6WVSQAQbi41G3j6qrR8WRrEZrE2BKMASTlFiRrrVXhXDlg6mdDdVUNoNi7aEnvzfsrqDgiiIBSL5gxYag2bPtep88TCmakAwronW/pLvbcb329ddrOtiQQQL3sb2tvtSPB8vFHu8iH0dAttVV0uBfQ9V9BparPC+C9ijguDmQLfXZQwzG586rp4piED6hiWq/HikZRZhqA1r65Tre3dpUceNRtmGjFdxa9gbA9+4pWvAldLLIhN/SABNhGI7b6jQG3nXE/LRbUsouXuFDKoDZdQAd+n9tZ349tvmpx1B+1PEcXOo7/APyqWDkBxs9jf5HD/wAWIrrh/DOzkke4PaG9rbWvoPI7nzue+jDf22f7HD/xYitVAQCrASRcK/Lh1YqWVSVN1JAJB8QTsa9hgVFCooVRsALD7hXdFaIUyYhFK+YReNPtof5i0zJrLYjjZmyRPEBnt/iPpIGktZ0GgUxXJ0vfTaihO+M4UvFZVzEMrWDZW6Te6k6ZhuAdDSgYPEqvSp6gw0ZFIJkVg7hbAsVzXK1T4c5eSNXWRUkUEMMVObls7IACQRdUza+PlWg+II/pT/8A0Te9V9OuWNwwCuCwEylGJ4PiArZXl6gS1pSeoSFhlBYWGQ2sCunfpUSYTFMWALrIAozGUmMfJajKT1EsQc1vbpqw4pw1YkDL2z3eNTfEzLZXcIW9I3te9u+s9NxZVdl7OXMpuf1nEaRXcEk+IyXuLjqFWDi3QbBc+EE8wHC5BiIpGWQIvagK0pdlDrH6RucwLI3ebXHs9ThknzfZj5/te2uPRz57W9LNbo8Ld9tKi4JEk5cHtVsEdbYmY9EmbKDdhZhkNx5imp4DH9Kb/vm96qzxDy4H69V14YhZyHgmJWAIO1TKqAgTZruM9yvULJqugK7eWth+F4xi5LuCyEDLJ0C6gAA3vmBB1sPXUnFIhFIUCzH5PMGOJm3zpGekEmwzg6anYClMPFQ9hHHKc1wv61MLyjKSNSO5723086t/OvkkgfwufCERKeYrhuIBkCFjGq/J/KtnJcrnBJIJyhTa7C+e1xaquE4NiQQzFu0KhQxkuAFldgGFzfpZfHY60z4fwuOWJJA83UoOk89tfW16sfEEf0pv++b3qgcW8NwwPv7kqfDEylEPB52FmMqLpcdu2bOI3Vmzhr5SxQgX7r2FWeE4LELiM0hYqUGbM9xmso6QDbcN/dFvE3pPisYEtmjmsWdSPhUzG6yCNQCDYE5gxuQBtc1zgeJrI4XLKLGMOfhOIHzpVVyBrE2La3tt51w/iXOBBAugpgXW4T+te0uPAY/pTf8AfN71UeNYBYMPJKvbOUUtlOJmUG2u+Y2rIGwAFao8ZwkiSZhGXR3gcrfMXCZs4AY7C66baV18Ws2DMRi1J6QyowjWRzawNxmRD3eyk2O4gI5HXJLdM1icTiNFUkEm1/Syi2W9r62tTHgiLO7hhMgsGQfCZixQkjMbNYai1quxldYyrvF+BZxho4lVUiY7orqqiN0HS2+pFKVweLjECRI65WGexHZkmW8lluLIVuQNbAgAAitD8QR/Sn/+ib3qS8aAgewEjgIWI+FThgBfqIvZUvYXJubm21A8hA8hVocDjM7OBJ2mSNS0hQr2i9uWK22TMyfePOr74SaTBYlMst3QiNZSpkuUsbkG1s17a/stSh+JBS4KP0Sdk1sVPrK2azDX5vp1O+/hWh4bwxJY8xMwIZlIGImIujFCQc2xtemMzMKTUnRVcbwiSJomhGbIJC2RY0Ju0Jy5RYElUYVzEMWZY2IkWLNIZASt8pcmEKB3Bb5tdsu+tNviCP6U/wD3ze9WanxYBYFHIBe5GKnKlI8odV8XGYDw3F9K4JkXTxFtVFLcKv67P9jh/wCLEVmY8fcp0SBTlZm+FTkLE9stxe5e5sQNB7a1+C4WkTMy5izBQSzu5subKLsTYDM331y0QFWrdFFFdIioDgY8wbImYAgHKLgNqQD4GiiiL0YNMwbIuZRlDZRcL4A9w8qmoooi5dARYgH1+I1FVzwuH/Kj9LP6C+n9Lb0vOiiiKWDCol8iquY5msALsdybbnzqWiiiKKbCo4IdVYEWNwD0nUjXu0H3VE3CoTe8UZuoU9C+gNl228qKKIrKIAAAAANABoAPC1e0UURQNgoywYohKklSVFwW3IPdeuI+GRLlyxRjJfJZFGUtvl00v5UUURWq5kjDAggEHcEXBHqoooirycMibNeKM5iC10U3I2J01IqWLCorMyqqljdiAAWI7yRvRRRFLVeXh0TPnaNGe1sxUFrai1yNtT99FFEXK8LhFrRR6KUHQuiHddvR8qnhhVFCqAqgWAAsAPAAbUUURd1TTg0A2hiHUG0RfTGzbb6nWiiiLocLh0PZR6MXHQvpndtvS86tUUURf//Z"/>
          <p:cNvSpPr>
            <a:spLocks noChangeAspect="1" noChangeArrowheads="1"/>
          </p:cNvSpPr>
          <p:nvPr/>
        </p:nvSpPr>
        <p:spPr bwMode="auto">
          <a:xfrm>
            <a:off x="63500" y="-679450"/>
            <a:ext cx="2133600" cy="1409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AutoShape 4" descr="data:image/jpeg;base64,/9j/4AAQSkZJRgABAQAAAQABAAD/2wCEAAkGBhQSEBUUEhQUFRUWFxgZFxgYFRYXFRwUFhoYFBgWGhUYHCYiFxkkHBYVHzAgIycqLiwsFx4yNTAqNSYrLykBCQoKDgwOGg8PGjUlHyUuNC0pKjItLSksLCovLSwsKSotNTAvLCwpKSwtKS0sKSopLyksLSwpLCwsLCktLCwqNP/AABEIAJQA4AMBIgACEQEDEQH/xAAbAAACAwEBAQAAAAAAAAAAAAAABQMEBgIBB//EAEQQAAIBAgQDBAQKBwkBAQEAAAECAwARBBIhMQUGIhNBUWEycYHSFBUjM1JUc5GS8AckobGys8E0QkNTYnKCk9GU4Rb/xAAaAQEAAwEBAQAAAAAAAAAAAAAAAQMEAgUG/8QANBEAAQMCBAQEBAUFAQAAAAAAAQACEQMhEjFBUQRhcYETIqHBMrHR8AUUI0KRQ2Ky4fE0/9oADAMBAAIRAxEAPwD7jRRRREUUUURFFFFERWZ4tzPIuN+CwiBWEQlzTyFA+ZioSIAdRGXqPdmXQ3rTVl+Y+GYiSVv1fDYzDugHZTMIzG4vchuzfMr3W40tl770RXV5pSOKI4pTBNIpYwi8rjLYORkF2RSR1WA1G1cnmuMTMCydgMOk4lzXBDuyC3iNB99KOGcu4vB9k8YjncQvEyNKYwgMhljVJMrEot8movYA61BHydioYQsLxl1w0Ud/RBZZjLIq3B7MFSQra20NjaiLRf8A9fhezd2kyCMqrh1ZGVpDZAUYAjMdBprXfFeYkhwvwgKz5sixpYqzSSMEjTqHSSzAa7Vko+SMSZZnIVRJLw9wHxEkzBcJO8smZ3G5VhYDS+mm9a7mbgxxOHKIwWRXjkjYglRLC6ypmAIuuZRceFEVbDcUxaSAYqCIRlGYyQuzCMpYlHDKCbgmzL9E6DSrk3MmGQKzTIFaJpgSdOxTLmkv3KM66+dUcJLjnlVsQkOHhjVi4SUzGRiLDqKL2aLqe8m42trk+XOWmnhxRjkRogyRYE2+TOHgftxqDdkLtkJ7xGCN9SLWvzfGzRrD1FpkjdWDI6B1dlYowBscht3HXwq5g+ZcPLJ2aSXY3y6MFbL6WRyLPbvyk0oxHC8ViJEeVIYlWWMhVcvJlVJVdjJlF9XXKttLE31sFnLXJMsDYRJEDLhdpTipnBKoYlZMMemMlWa9yQNhe9wRah+MlccuGZQBJC0kTXNy0bKsikWsLB4yNe8+FU8Lzgh7VpLKgneGHLmd5TELSEIovo4kWwv6F++pebOFSzRK+GKjEwtnhLkhMxVoyGtupVj7QD3UuxvLU0UOEhw3VFCrLIolMMjHKAriYAkahiQLE5hrpYkTRub8KBEe1B7bN2YCszMUIVxlAvdSwB8KjHNsKxqZXXM2cgRh5OiNsrPYLcKNLki16S8r8nT4eXDNJktF8PzWdmN8VNHLHYsLtYKwJOt/G9RHlbFhUjFmTJKpC4h4SsjyFgzMi5pFyn0bjUd97gia47nmJZJETKcmFGIErZxCVJIF3Cmy2F7+e1MsRzPh45eyeQBrqp0ORXe2RWe2VWa4sCQTcVjpeSMV8D+DgREtw34KzZ8oWZb2IGXVDmOulrbGmXE+WcS6YvDKsXY4t8xmzkSRhlVHHZ5TnYZLqbjcAgZdSJ6Oa8N23Y9qM+fszo1hLpaMtawY3FgTrUmE5lw8kvZJJd+q2jBWMZs4RiLOVOhsTak+M5YlaFkGS5x8WI3/AMNJ45Trb0sqHTxtUHCuW8TFjA6hYo+0kaXLM7xSK2bLkw7i0DlmDMVPcd76EWyooooiKKKKIiiiiiIpfxvEMkYyNlLSRrewJAdwpsDpexphSvmH5pLf50P8xaIu/i6X6zJ+CH3KPi6X6zJ+CH3KY0URLvi6X6zJ+CH3K8+Lpb/2mS3+yHf8FMq8NQSiX/F0v1mT8EPuUfF0v1mT8EPuUwvXtAZRLvi6X6zJ+CH3K8HDpu/Eyfgh9ymVFSiXfF0v1mT8EPuULwyUaDEyD/hD7lMaKIlp4fL3YmS/+yH3K9PD5frMn4Ifcq+DqaGOlV4vKT1Uqh8XS/WZPwQ+5R8XS/WZPwQ+5TGirFCW/F01/wC0yW/2Q+5XvxdL9Zk/BD7lMaKIl3xdL9Zk/BD7lHxdL9Zk/BD7lMaKIlw4dN9Zk/BD7lHxdL9Zk/BD7lMa8JoTCJf8XS/WZPwQ+5Q3DpbaYmS/+yH3KY0URLvi6X6zJ+CH3K44dJIMRLG8hkCxxMpKoCC5lDeiBcdC/tppSvC3+Gz7fM4e34sRREcS4iAxXtDGFBLMEv3ZgoYjKGsCbG5q5g43A6nzjSxKhW9ttD3dwqjzAqiJuhW7QqjAxtJdSbegurbmvJuJSJhe0ChmBGjI8Qy5gp6Gub2PtqsfEtLgPCBHt9PdN6V8w/Np9tD/ADFpPxTm2WKSRFWJgpuGB0CASZg3X6Y7O1tDqdDbWfGYuV1bPkKLiYFQorAm0ilr5mN7XA7tQasWZaWiuUa42I9ddUReMa8kOlD7GoZJL/n11lr1QwELpold59DUl6rCpwda44eqXeilwXdFFFbVwiiiiiKFX1NDtoPXUQbqPrrlm0Hr/rXinifIe/zCuw3VqNq7qDDH91T16fDvx0w5VuEFFFFFXrlFFFFEXhauZWtb1iuZX0PrrmdtF9Y/eKx1q0NdyE+q7DclPRRRWxcIpXhT+uz/AGOH/ixFNKVYN742fQj5HD7/AO7EURRcytZVuem+ovHYkEEaOQTb/SwNWeByB4AQNCToVddj9F7n9p8qq8w4ZWaNiq9Oa0uWRmS9tB2ZBF7eNtKt8Fk+Ttnklt/iOmW9yTYaC4G17e01UPjK2uj8uI3+v3p0Vw4ZTfpXU3Og1I7z50u5gsIk7vlof5i01pZzB82n20P8xatWJM6KKKIuJj0mqjtoKs4htDSXiXG4YBaWRFIAOUkZze9rLub2NeJx7iXkNvA91opNLoAzKZRtoPz31YjOtZvgXNkOKuEJVl0yPoxFzYjxvvbcX1p/G2oqrhqpaQDyU1GFpIOatCiuIjpXde8w4mgrMUUUVy50NS4wJRUS2p9deO2ntqB8SuYrmXNYG1xe17Xt4XqQnQV8W6oTI+81thWsIf3D95q1VLBnUer/ANq7evpPw100As1QeZFFFFeiq0V5XtRyPYj21xUeGCSpAlQYhuk+yiRuhfZUchup9ldNso8P/K+efULi87tH+S0ARCtg611UKPd/ZU1e9SeHgkblZyIRSvCt+uz/AGOH/ixFNKWYb+2z/Y4f+LEVcoXXHsXJHAzRAFxtdS1vDpBBbWwt51JwjFtLFnYbk20K3W+hynUVDzDIFiBJsQ6ZTdQA19CS2lvyNa74KuWK5IJLMSQykXJubZQAPVVc+daoHgTF5TClfMI+TT7aH+YtMTMv0hobHUb+FLePsDGovtPCDY6j5RfDarFlTWiiiiJLzLxlcLC8r7It7eLbKPabV864fyXj8TEJJZlR8wkRnAdrsq9VxbLawAXu18a0vMmHGOx0eEJ+SiyzTj6XVaKP1EhifUK15X8/dXmGq6k3Ew+YmT0thB63MXEELWxwa2Iz1tzmNpynOy+Sce5OxcUZmAQyIyBXjbLeKwW7x2AuTuQdh3b1ruS8ecq55GbtkDxht1KEpJH616a0uNwfawvGTYOpW/rFr18oxEWI4ZiTCjZlciWKSS9s6g9oBYHVs+o8gd65c4V6RwsAeLiBmNbZWEOtAABUOpCqGuc8AttcwA3rsL2MmYjVfZoDp99SUr4NxDtYke2XMLkXvY94uN9aaVq4OqH0wNrKmowscQUVFiXsp9VS1k/0k8UMPD5yCQxUIpG4Mhy/1q6qMUUwYxHD0nVctBJssXLw047tMbIZEidskZVguWAaCUi4uubUg/0FQPwziZAw7lWSFGIUSMoeNdnLRsG6gbAEjY6HevofL/ChFhIoSLhYwCD36a13wnhHYBgWLk6XO4RdET1AH9teGPxGoJIaC0HygicIyEbW7TfO61uc6nVwtu3Xtr1O/XolH6NOMNLhykgs8LFLdV8h6k9LU6HLc/RNbWNtK+ejEnBcTJykxzlIyQR0szFoyfIlpB7K3eHfetjKwbUBAgPv3i/8OBVJl7cfX0KtUV4K9r1VQiqc8mo9v9KtsaxHOXM7QJJ2emQXd2UlBmHSi2N2kJtYd3f3X8v8Qc8htOmJJNh3Wnh6XiO23OgVnmDFF3iwsUywySEvmuCQsZUgBSdSx7vAGl7cyYuT5HDRq+IhBM+fpGhK5VG13AzDUaVT4T+jxpIjLPK/wmYBibmykaqDbW48iLd1qY8v8GxqxkvKscx6pLoshdwLXkYW0sAAF2A3qkcHSaB+qJBDTM5wDaJkZ3y3sVr/ADVNjcODFFxbM6zkYjS2QO60vBuJLPGsqXysgIvuPI+dM0NxWM5M4kt54CMkiOzmMm5AkOY2PeA+YerL41r8M/TVnCPLH+E+xufVZeIYA6W5adDcKaleFH67P9jh/wCLEU0pXhV/XZ/scP3n6WIr1llRzAbxZQxQki5AYnLextlU66iqOD4a02ByMbsWuCxfQqwYXJAJ28PCrXM0adkHYXKsLAAknvK6EaEDx7q75aYGC4BF2Y2Ita5vYC509tVf1FtP/m7pPxPlOWWSR1MahiLKCbEjtAHYZdx2gJXW9jqK5HBJMOjZ2Bzz4exGrEiYkubgWvmAy6gZfOtfSrmNrRIbgfLQ6nb5xatWJM0BA1N6hx+LEUTyMbBFLH2C9T3rEfpN4oWiXBQm82JIUAX0juAzMR6K6gXqMzh39BqewumEus3PTqpuQsCTE2KkuZsSwdib/N3PZqFPogA3t51qrfv/AKVBgsMI0VF2XKo9QFv6VZAryw7xSXxn6DQdhAVsYbTMLm2gpZxvhK4jDvG27Kcp7w26kHuN7U1toKjVdqrMse1zcxEeiQCCCsHyBzAXJglR42UBow6lSVOj7gXs19u419FvWQ594DJNEsmHA+ERXKXtqpsWW/sBHmKucA5xhxEET9oquw1UmxDbEffVzfDoOe9ghpMRsdp5gyOhGko7ERLj3m/3ZaLNWE50j+FYzD4Qapm7abv6I7BVI/1En7q1XEOKxwxNJIwVFBJJ/OprPcp8OcmXGTC0mJYEA7pAuka+sglj5nyrmrXxUjVH7cuZIj0DieRA3C7peV0jMX+nyWmUfuNeyLr+fCu410HqNDjUes/urF4X6fceyTdZnnPgbTwZ47iRCCCBc2BDDT+9Zgp9h8ak5S5n+FK4ZDHLHYSIfO4DDyOU/dWiUaNWK5l4PJh51x2GubG00d7B0O59ffrsfC5q1jQWimbZkHKDkQeRjXIwbCZrnASdDny5/X/S3iSV3WY5e50w+KuEbK6tYxvZZB55b6itHHJpXpU6rgcFQQedlBbsoeJYoRxl2NlUEk+QFzXzzh0KYgpjMUCIlcvEMxOeVzYuY1HUFUIq77E+tjz9xbtSmBiDM8usmXdYRa4v3FtQPDU0+4by8ECs5zMosi/4cY00jFtNAov5VQ5xJdUZmR5eTcierjIGwB3BUveWt8NuZz5bT841tkFSw8WKZmmidVD3yxyKSFXQK2moawvl8+6rPCuN55QkiPHKQSVYaXA2DbG+psD3GnEQ6h+e+q+LwIluLlSDdWFsysNiL6d9YG0rMP8Ad7Kvw3MktPUb/T5LHc48IaDEx8QgF2Rgsy5soaMgrmvtpfv02PdWp4FxuLERlomBtbMv95T4MvcaV8Qw+I7KWOUCaM6Z1sJeq+vZgWOXy8KzPD7vKewk7PEjMHjSyEqGvmVHBQgm90bYlrHxuY9jyA+zwIDtCLwD00O1tFrY81qettIuBvzbOcZTrK+p3pXg1Ixs9zf5HD+H0sR4Ur5Y5tMshw+IjkjxCgnVCI3VdCytqPDS/f301wt/hs/2OH/ixFe0A4fEP+aHoVlIXfHSeyBHc6E/JmQWvuUGpHq2rvg0arCAoUC50WNoxv8AQbUVxxiKPKGlQuAbdIYkBtzZdSNqn4b2fZjsgQtzoQwN+/Rta5/ctBP6IF8+ytUo5ohDwBWUMrSwgqdiDIoIPlTelfMJ+ST7aH+YtdgxksyTYrkGJReCXExvra2Jmy2I9HUmy6d1Tct8nR4U9pdpJmADyuzO3qGYnKvlWkcV6RtVFd1WqSHPMWt/Ge6sa7CICijH766Fert7a9tv66pbThohQSuW2FeIK6bavAPz7KOb5weiaLxvTX1VkeKfo9gkkLJmiDXLrGSqsSbk2GisfEVrj6S+qvcuv586rIfJwOLb6GNAugQMxNtRKw8f6NoQyl5J5FU3ySSMyFtNSD6hpWyZLLbw/wDyrDJpXEq6e0f0qqpQqQ4vdNrcs+ykPsGiwXkY29tEm49v7q6jFePv9/7qsLYpDqPZRquUGhrmRen/AJV2mx/PhQw09tVGnLI5KZuknEeUsNMxMkEZYknMBle9tw41BrM8T5T4hG+XDY2bsSvSHkF0I7ixUsV9RJr6MRrXDpp7a0NZVoNcKbuxAcB2Mx2UsqAESLd/YhIuAcpphRmJMszDrmc3kbx1Ow8hT4DSuj/SirfD8xJvKqlQxDX8+NdAdX30RjX8+NdqNaops8rRzXRKikXT20l4lwFWJeJVSe4Kva3Ulyua269TA+IY08cdPt/rXGXWsteiHEdlbSqOYZakHBuLMW7GcKuIQahc2Rl060ZhqNRcdxPqu0wp/XZ/scP/ABYirCQ9W1V8Kf12f7HD/wAWIq78NpOYHT9wnEPa90tEKPmYgxZWVyl7sRksAO45nXe+lu8VW4Zivg+BDhS4zbLkGjMBm9IiwvfcnyqxzBjAuVLHNYupBUHMrKqqAwOYlnA/IqXg8IeFlcXOdg9yGBcNqQQALX8hXoWxq0yOGA0lUuIc29jI6NCSy2I6tDHZyXJC6W7M+I1FyNbRYvjPbKQUyZMRBa5Nyhlyh7WFgcptYmm0nAIGzXiQ5jdtNzr+zqbTY5j41U4tgI40BRApaeAsR3/Kj9mp08z41asKZYnHIgUsdGdUGl+pjlA+814eJxf5sfj6a7Dc77VFxnCh41zOECSI5J2sjBrbi17VnsHyYBABDJF8zho1YRqV/V2dmIsdM+Ybai19agttKStDPxeJAhaRetlCWIJYswUWA3FyNaki4jG399QSuaxYBstr3IvoKy+D5CePL8qjdcbMWiJb5KRpQEJbpBzWN77edQt+jyQgL262EZQfJkbw9jc2bXXW5udbd1V4RZStc2Pjyg9olibA5lsW8Ab6nyqSLEKxIVlJX0gCCQbbEDas7Pyf8sXRoRmL9DwhlCMsIJVbgZh2O+3V5Vzyzy6mFmYGdXYoVAzN2mUsXuwZzrr3Ad576YCSkp9FjkcKym4NwD465bjxF++p3nUXN9BvbXbWlPBOFlcPCpK9CIlwLgiPQMpB0DDX21bXhRsbsNQO7wDDx/1fsrITVDiGt19lcAwi5VrF4tUTMx00GmpuSFAA79SBXMmMSxOdLAgE5hYHwPnVSbhRdgSbKsgaxF7hbsBvp1kN/wAaVYLlXs5M0sqP8105LC6CVLgXsL9rsBplq9xc5vw7rqmylfE6Iy5rRDEIDbMt7XtcXt4+quJ8QoOrKNSNSBrYaeulC8qfJ5C4v3tl1t2PY238darcU5UlmVwZkUvnuRGdMyRoCOq+mQ6X1v5VVUDsERqrmUqBdepboU7w/EEZigPV1GxBF8jZGt42NvvHjVu376UYfhDDEI1+mMTm/i07qQo8gFN/WKc2qxrLBZHxiMZKtFxJGfKL/wB4XynLddGAba4rs41Nsw1Ute+lgQCb7bsKWYjgpJe8iqCGuQLEhts4vlIHja5tXE3BjYt2kak30y2TUobC500TfxN67OO9llxVNk6WVSQAQbi41G3j6qrR8WRrEZrE2BKMASTlFiRrrVXhXDlg6mdDdVUNoNi7aEnvzfsrqDgiiIBSL5gxYag2bPtep88TCmakAwronW/pLvbcb329ddrOtiQQQL3sb2tvtSPB8vFHu8iH0dAttVV0uBfQ9V9BparPC+C9ijguDmQLfXZQwzG586rp4piED6hiWq/HikZRZhqA1r65Tre3dpUceNRtmGjFdxa9gbA9+4pWvAldLLIhN/SABNhGI7b6jQG3nXE/LRbUsouXuFDKoDZdQAd+n9tZ349tvmpx1B+1PEcXOo7/APyqWDkBxs9jf5HD/wAWIrrh/DOzkke4PaG9rbWvoPI7nzue+jDf22f7HD/xYitVAQCrASRcK/Lh1YqWVSVN1JAJB8QTsa9hgVFCooVRsALD7hXdFaIUyYhFK+YReNPtof5i0zJrLYjjZmyRPEBnt/iPpIGktZ0GgUxXJ0vfTaihO+M4UvFZVzEMrWDZW6Te6k6ZhuAdDSgYPEqvSp6gw0ZFIJkVg7hbAsVzXK1T4c5eSNXWRUkUEMMVObls7IACQRdUza+PlWg+II/pT/8A0Te9V9OuWNwwCuCwEylGJ4PiArZXl6gS1pSeoSFhlBYWGQ2sCunfpUSYTFMWALrIAozGUmMfJajKT1EsQc1vbpqw4pw1YkDL2z3eNTfEzLZXcIW9I3te9u+s9NxZVdl7OXMpuf1nEaRXcEk+IyXuLjqFWDi3QbBc+EE8wHC5BiIpGWQIvagK0pdlDrH6RucwLI3ebXHs9ThknzfZj5/te2uPRz57W9LNbo8Ld9tKi4JEk5cHtVsEdbYmY9EmbKDdhZhkNx5imp4DH9Kb/vm96qzxDy4H69V14YhZyHgmJWAIO1TKqAgTZruM9yvULJqugK7eWth+F4xi5LuCyEDLJ0C6gAA3vmBB1sPXUnFIhFIUCzH5PMGOJm3zpGekEmwzg6anYClMPFQ9hHHKc1wv61MLyjKSNSO5723086t/OvkkgfwufCERKeYrhuIBkCFjGq/J/KtnJcrnBJIJyhTa7C+e1xaquE4NiQQzFu0KhQxkuAFldgGFzfpZfHY60z4fwuOWJJA83UoOk89tfW16sfEEf0pv++b3qgcW8NwwPv7kqfDEylEPB52FmMqLpcdu2bOI3Vmzhr5SxQgX7r2FWeE4LELiM0hYqUGbM9xmso6QDbcN/dFvE3pPisYEtmjmsWdSPhUzG6yCNQCDYE5gxuQBtc1zgeJrI4XLKLGMOfhOIHzpVVyBrE2La3tt51w/iXOBBAugpgXW4T+te0uPAY/pTf8AfN71UeNYBYMPJKvbOUUtlOJmUG2u+Y2rIGwAFao8ZwkiSZhGXR3gcrfMXCZs4AY7C66baV18Ws2DMRi1J6QyowjWRzawNxmRD3eyk2O4gI5HXJLdM1icTiNFUkEm1/Syi2W9r62tTHgiLO7hhMgsGQfCZixQkjMbNYai1quxldYyrvF+BZxho4lVUiY7orqqiN0HS2+pFKVweLjECRI65WGexHZkmW8lluLIVuQNbAgAAitD8QR/Sn/+ib3qS8aAgewEjgIWI+FThgBfqIvZUvYXJubm21A8hA8hVocDjM7OBJ2mSNS0hQr2i9uWK22TMyfePOr74SaTBYlMst3QiNZSpkuUsbkG1s17a/stSh+JBS4KP0Sdk1sVPrK2azDX5vp1O+/hWh4bwxJY8xMwIZlIGImIujFCQc2xtemMzMKTUnRVcbwiSJomhGbIJC2RY0Ju0Jy5RYElUYVzEMWZY2IkWLNIZASt8pcmEKB3Bb5tdsu+tNviCP6U/wD3ze9WanxYBYFHIBe5GKnKlI8odV8XGYDw3F9K4JkXTxFtVFLcKv67P9jh/wCLEVmY8fcp0SBTlZm+FTkLE9stxe5e5sQNB7a1+C4WkTMy5izBQSzu5subKLsTYDM331y0QFWrdFFFdIioDgY8wbImYAgHKLgNqQD4GiiiL0YNMwbIuZRlDZRcL4A9w8qmoooi5dARYgH1+I1FVzwuH/Kj9LP6C+n9Lb0vOiiiKWDCol8iquY5msALsdybbnzqWiiiKKbCo4IdVYEWNwD0nUjXu0H3VE3CoTe8UZuoU9C+gNl228qKKIrKIAAAAANABoAPC1e0UURQNgoywYohKklSVFwW3IPdeuI+GRLlyxRjJfJZFGUtvl00v5UUURWq5kjDAggEHcEXBHqoooirycMibNeKM5iC10U3I2J01IqWLCorMyqqljdiAAWI7yRvRRRFLVeXh0TPnaNGe1sxUFrai1yNtT99FFEXK8LhFrRR6KUHQuiHddvR8qnhhVFCqAqgWAAsAPAAbUUURd1TTg0A2hiHUG0RfTGzbb6nWiiiLocLh0PZR6MXHQvpndtvS86tUUURf//Z"/>
          <p:cNvSpPr>
            <a:spLocks noChangeAspect="1" noChangeArrowheads="1"/>
          </p:cNvSpPr>
          <p:nvPr/>
        </p:nvSpPr>
        <p:spPr bwMode="auto">
          <a:xfrm>
            <a:off x="215900" y="-527050"/>
            <a:ext cx="2133600" cy="1409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 name="Rectangle 5"/>
          <p:cNvSpPr/>
          <p:nvPr/>
        </p:nvSpPr>
        <p:spPr>
          <a:xfrm>
            <a:off x="414854" y="1020142"/>
            <a:ext cx="7229817" cy="1261884"/>
          </a:xfrm>
          <a:prstGeom prst="rect">
            <a:avLst/>
          </a:prstGeom>
        </p:spPr>
        <p:txBody>
          <a:bodyPr wrap="square">
            <a:spAutoFit/>
          </a:bodyPr>
          <a:lstStyle/>
          <a:p>
            <a:pPr marL="285750" indent="-285750">
              <a:buFont typeface="Arial" pitchFamily="34" charset="0"/>
              <a:buChar char="•"/>
            </a:pPr>
            <a:r>
              <a:rPr lang="en-US" sz="2200" dirty="0" smtClean="0">
                <a:solidFill>
                  <a:prstClr val="black"/>
                </a:solidFill>
                <a:latin typeface="Calibri"/>
              </a:rPr>
              <a:t>Good energy forecasting model</a:t>
            </a:r>
          </a:p>
          <a:p>
            <a:pPr marL="742950" lvl="1" indent="-285750">
              <a:buFont typeface="Arial" pitchFamily="34" charset="0"/>
              <a:buChar char="•"/>
            </a:pPr>
            <a:r>
              <a:rPr lang="en-US" dirty="0" smtClean="0">
                <a:solidFill>
                  <a:prstClr val="black"/>
                </a:solidFill>
                <a:latin typeface="Calibri"/>
              </a:rPr>
              <a:t>Regression analysis</a:t>
            </a:r>
          </a:p>
          <a:p>
            <a:pPr marL="742950" lvl="1" indent="-285750">
              <a:buFont typeface="Arial" pitchFamily="34" charset="0"/>
              <a:buChar char="•"/>
            </a:pPr>
            <a:r>
              <a:rPr lang="en-US" dirty="0" smtClean="0">
                <a:solidFill>
                  <a:prstClr val="black"/>
                </a:solidFill>
                <a:latin typeface="Calibri"/>
              </a:rPr>
              <a:t>Moving Average based on defined window</a:t>
            </a:r>
          </a:p>
          <a:p>
            <a:pPr marL="742950" lvl="1" indent="-285750">
              <a:buFont typeface="Arial" pitchFamily="34" charset="0"/>
              <a:buChar char="•"/>
            </a:pPr>
            <a:r>
              <a:rPr lang="en-US" dirty="0" smtClean="0">
                <a:solidFill>
                  <a:prstClr val="black"/>
                </a:solidFill>
                <a:latin typeface="Calibri"/>
              </a:rPr>
              <a:t>Exponential smoothing – more biased towards recent data</a:t>
            </a:r>
            <a:endParaRPr lang="en-US" dirty="0">
              <a:solidFill>
                <a:prstClr val="black"/>
              </a:solidFill>
              <a:latin typeface="Calibri"/>
            </a:endParaRPr>
          </a:p>
        </p:txBody>
      </p:sp>
      <p:sp>
        <p:nvSpPr>
          <p:cNvPr id="10" name="Content Placeholder 2"/>
          <p:cNvSpPr txBox="1">
            <a:spLocks/>
          </p:cNvSpPr>
          <p:nvPr/>
        </p:nvSpPr>
        <p:spPr>
          <a:xfrm>
            <a:off x="415151" y="3961838"/>
            <a:ext cx="8239751" cy="15123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dirty="0" smtClean="0">
                <a:solidFill>
                  <a:prstClr val="black"/>
                </a:solidFill>
                <a:latin typeface="Calibri"/>
              </a:rPr>
              <a:t>Two choices when excess energy is available :</a:t>
            </a:r>
          </a:p>
          <a:p>
            <a:pPr lvl="1">
              <a:buFont typeface="Arial" pitchFamily="34" charset="0"/>
              <a:buChar char="•"/>
            </a:pPr>
            <a:r>
              <a:rPr lang="en-US" sz="1800" dirty="0" smtClean="0">
                <a:solidFill>
                  <a:prstClr val="black"/>
                </a:solidFill>
                <a:latin typeface="Calibri"/>
              </a:rPr>
              <a:t>Do nothing    OR</a:t>
            </a:r>
          </a:p>
          <a:p>
            <a:pPr lvl="1">
              <a:buFont typeface="Arial" pitchFamily="34" charset="0"/>
              <a:buChar char="•"/>
            </a:pPr>
            <a:r>
              <a:rPr lang="en-US" sz="1800" dirty="0" smtClean="0">
                <a:solidFill>
                  <a:prstClr val="black"/>
                </a:solidFill>
                <a:latin typeface="Calibri"/>
              </a:rPr>
              <a:t>Take advantage by speeding up the tasks</a:t>
            </a:r>
          </a:p>
          <a:p>
            <a:pPr lvl="1">
              <a:buFont typeface="Arial" pitchFamily="34" charset="0"/>
              <a:buChar char="•"/>
            </a:pPr>
            <a:r>
              <a:rPr lang="en-US" sz="1800" dirty="0" smtClean="0">
                <a:solidFill>
                  <a:prstClr val="black"/>
                </a:solidFill>
                <a:latin typeface="Calibri"/>
              </a:rPr>
              <a:t>Transfer slack to future tasks – maximize  opportunity for low power operation</a:t>
            </a:r>
          </a:p>
        </p:txBody>
      </p:sp>
      <p:sp>
        <p:nvSpPr>
          <p:cNvPr id="11" name="Rectangle 10"/>
          <p:cNvSpPr/>
          <p:nvPr/>
        </p:nvSpPr>
        <p:spPr>
          <a:xfrm>
            <a:off x="415151" y="2361400"/>
            <a:ext cx="8441769" cy="1600438"/>
          </a:xfrm>
          <a:prstGeom prst="rect">
            <a:avLst/>
          </a:prstGeom>
        </p:spPr>
        <p:txBody>
          <a:bodyPr wrap="square">
            <a:spAutoFit/>
          </a:bodyPr>
          <a:lstStyle/>
          <a:p>
            <a:pPr marL="285750" indent="-285750">
              <a:buFont typeface="Arial" pitchFamily="34" charset="0"/>
              <a:buChar char="•"/>
            </a:pPr>
            <a:r>
              <a:rPr lang="en-US" sz="2200" dirty="0" smtClean="0">
                <a:solidFill>
                  <a:prstClr val="black"/>
                </a:solidFill>
                <a:latin typeface="Calibri"/>
              </a:rPr>
              <a:t>Scheduler that meets time deadlines with the lowest energy of operation – Maximize service guarantee</a:t>
            </a:r>
          </a:p>
          <a:p>
            <a:pPr marL="742950" lvl="1" indent="-285750">
              <a:buFont typeface="Arial" pitchFamily="34" charset="0"/>
              <a:buChar char="•"/>
            </a:pPr>
            <a:r>
              <a:rPr lang="en-US" dirty="0" smtClean="0">
                <a:solidFill>
                  <a:prstClr val="black"/>
                </a:solidFill>
                <a:latin typeface="Calibri"/>
              </a:rPr>
              <a:t>Solve for time and energy simultaneously – Complex</a:t>
            </a:r>
          </a:p>
          <a:p>
            <a:pPr marL="742950" lvl="1" indent="-285750">
              <a:buFont typeface="Arial" pitchFamily="34" charset="0"/>
              <a:buChar char="•"/>
            </a:pPr>
            <a:r>
              <a:rPr lang="en-US" dirty="0" smtClean="0">
                <a:solidFill>
                  <a:prstClr val="black"/>
                </a:solidFill>
                <a:latin typeface="Calibri"/>
              </a:rPr>
              <a:t>Solve for time constraints first and then optimize for energy – simpler approach</a:t>
            </a:r>
          </a:p>
          <a:p>
            <a:pPr marL="742950" lvl="1" indent="-285750">
              <a:buFont typeface="Arial" pitchFamily="34" charset="0"/>
              <a:buChar char="•"/>
            </a:pPr>
            <a:r>
              <a:rPr lang="en-US" dirty="0" smtClean="0">
                <a:solidFill>
                  <a:prstClr val="black"/>
                </a:solidFill>
                <a:latin typeface="Calibri"/>
              </a:rPr>
              <a:t>Must combine stored energy with future energy availability prediction</a:t>
            </a:r>
          </a:p>
        </p:txBody>
      </p:sp>
      <p:sp>
        <p:nvSpPr>
          <p:cNvPr id="3" name="TextBox 2"/>
          <p:cNvSpPr txBox="1"/>
          <p:nvPr/>
        </p:nvSpPr>
        <p:spPr>
          <a:xfrm>
            <a:off x="415151" y="5492723"/>
            <a:ext cx="8239751" cy="769441"/>
          </a:xfrm>
          <a:prstGeom prst="rect">
            <a:avLst/>
          </a:prstGeom>
          <a:noFill/>
          <a:ln w="19050">
            <a:solidFill>
              <a:srgbClr val="FF0000"/>
            </a:solidFill>
          </a:ln>
        </p:spPr>
        <p:txBody>
          <a:bodyPr wrap="square" rtlCol="0">
            <a:spAutoFit/>
          </a:bodyPr>
          <a:lstStyle/>
          <a:p>
            <a:r>
              <a:rPr lang="en-US" sz="2200" dirty="0" smtClean="0">
                <a:solidFill>
                  <a:prstClr val="black"/>
                </a:solidFill>
                <a:latin typeface="Calibri"/>
              </a:rPr>
              <a:t>Harvesting Aware Dynamic Voltage and frequency scaling algorithm</a:t>
            </a:r>
          </a:p>
          <a:p>
            <a:r>
              <a:rPr lang="en-US" sz="2200" dirty="0" smtClean="0">
                <a:solidFill>
                  <a:prstClr val="black"/>
                </a:solidFill>
                <a:latin typeface="Calibri"/>
              </a:rPr>
              <a:t>Or </a:t>
            </a:r>
            <a:r>
              <a:rPr lang="en-US" sz="2200" u="sng" dirty="0" smtClean="0">
                <a:solidFill>
                  <a:prstClr val="black"/>
                </a:solidFill>
                <a:latin typeface="Calibri"/>
              </a:rPr>
              <a:t>HA-DVFS</a:t>
            </a:r>
            <a:endParaRPr lang="en-US" sz="2200" u="sng" dirty="0">
              <a:solidFill>
                <a:prstClr val="black"/>
              </a:solidFill>
              <a:latin typeface="Calibri"/>
            </a:endParaRPr>
          </a:p>
        </p:txBody>
      </p:sp>
      <p:sp>
        <p:nvSpPr>
          <p:cNvPr id="12" name="TextBox 11"/>
          <p:cNvSpPr txBox="1"/>
          <p:nvPr/>
        </p:nvSpPr>
        <p:spPr>
          <a:xfrm>
            <a:off x="574842" y="6365860"/>
            <a:ext cx="751828" cy="369332"/>
          </a:xfrm>
          <a:prstGeom prst="rect">
            <a:avLst/>
          </a:prstGeom>
          <a:noFill/>
        </p:spPr>
        <p:txBody>
          <a:bodyPr wrap="none" rtlCol="0">
            <a:spAutoFit/>
          </a:bodyPr>
          <a:lstStyle/>
          <a:p>
            <a:r>
              <a:rPr lang="en-US" b="1" dirty="0" smtClean="0">
                <a:solidFill>
                  <a:prstClr val="black"/>
                </a:solidFill>
                <a:latin typeface="Calibri"/>
              </a:rPr>
              <a:t>31/41</a:t>
            </a:r>
            <a:endParaRPr lang="en-US" b="1" dirty="0">
              <a:solidFill>
                <a:prstClr val="black"/>
              </a:solidFill>
              <a:latin typeface="Calibri"/>
            </a:endParaRPr>
          </a:p>
        </p:txBody>
      </p:sp>
    </p:spTree>
    <p:extLst>
      <p:ext uri="{BB962C8B-B14F-4D97-AF65-F5344CB8AC3E}">
        <p14:creationId xmlns:p14="http://schemas.microsoft.com/office/powerpoint/2010/main" val="36138938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715962"/>
          </a:xfrm>
        </p:spPr>
        <p:txBody>
          <a:bodyPr>
            <a:normAutofit/>
          </a:bodyPr>
          <a:lstStyle/>
          <a:p>
            <a:r>
              <a:rPr lang="en-US" sz="3600" u="sng" dirty="0" smtClean="0"/>
              <a:t>HA-DVFS : Terminology</a:t>
            </a:r>
            <a:endParaRPr lang="en-US" sz="3600" u="sng" dirty="0"/>
          </a:p>
        </p:txBody>
      </p:sp>
      <p:sp>
        <p:nvSpPr>
          <p:cNvPr id="3" name="Content Placeholder 2"/>
          <p:cNvSpPr>
            <a:spLocks noGrp="1"/>
          </p:cNvSpPr>
          <p:nvPr>
            <p:ph idx="1"/>
          </p:nvPr>
        </p:nvSpPr>
        <p:spPr>
          <a:xfrm>
            <a:off x="414669" y="909084"/>
            <a:ext cx="8229600" cy="5211763"/>
          </a:xfrm>
        </p:spPr>
        <p:txBody>
          <a:bodyPr>
            <a:noAutofit/>
          </a:bodyPr>
          <a:lstStyle/>
          <a:p>
            <a:r>
              <a:rPr lang="en-US" sz="2200" dirty="0" smtClean="0"/>
              <a:t>E</a:t>
            </a:r>
            <a:r>
              <a:rPr lang="en-US" sz="2200" baseline="-25000" dirty="0" smtClean="0"/>
              <a:t>H</a:t>
            </a:r>
            <a:r>
              <a:rPr lang="en-US" sz="2200" dirty="0" smtClean="0"/>
              <a:t>(</a:t>
            </a:r>
            <a:r>
              <a:rPr lang="en-US" sz="2200" dirty="0"/>
              <a:t>t</a:t>
            </a:r>
            <a:r>
              <a:rPr lang="en-US" sz="2200" baseline="-25000" dirty="0"/>
              <a:t>1</a:t>
            </a:r>
            <a:r>
              <a:rPr lang="en-US" sz="2200" dirty="0"/>
              <a:t>,t</a:t>
            </a:r>
            <a:r>
              <a:rPr lang="en-US" sz="2200" baseline="-25000" dirty="0"/>
              <a:t>2</a:t>
            </a:r>
            <a:r>
              <a:rPr lang="en-US" sz="2200" dirty="0" smtClean="0"/>
              <a:t>) – Harvested Energy between time t</a:t>
            </a:r>
            <a:r>
              <a:rPr lang="en-US" sz="2200" baseline="-25000" dirty="0" smtClean="0"/>
              <a:t>1</a:t>
            </a:r>
            <a:r>
              <a:rPr lang="en-US" sz="2200" dirty="0" smtClean="0"/>
              <a:t> and t</a:t>
            </a:r>
            <a:r>
              <a:rPr lang="en-US" sz="2200" baseline="-25000" dirty="0" smtClean="0"/>
              <a:t>2</a:t>
            </a:r>
          </a:p>
          <a:p>
            <a:endParaRPr lang="en-US" sz="2200" dirty="0" smtClean="0"/>
          </a:p>
          <a:p>
            <a:r>
              <a:rPr lang="en-US" sz="2200" dirty="0" err="1" smtClean="0"/>
              <a:t>E</a:t>
            </a:r>
            <a:r>
              <a:rPr lang="en-US" sz="2200" baseline="-25000" dirty="0" err="1" smtClean="0"/>
              <a:t>cap</a:t>
            </a:r>
            <a:r>
              <a:rPr lang="en-US" sz="2200" dirty="0" smtClean="0"/>
              <a:t> – Energy capacity of the Energy storage unit</a:t>
            </a:r>
          </a:p>
          <a:p>
            <a:endParaRPr lang="en-US" sz="2200" dirty="0" smtClean="0"/>
          </a:p>
          <a:p>
            <a:r>
              <a:rPr lang="en-US" sz="2200" dirty="0" smtClean="0"/>
              <a:t>E</a:t>
            </a:r>
            <a:r>
              <a:rPr lang="en-US" sz="2200" baseline="-25000" dirty="0" smtClean="0"/>
              <a:t>th-low</a:t>
            </a:r>
            <a:r>
              <a:rPr lang="en-US" sz="2200" dirty="0" smtClean="0"/>
              <a:t> – lower threshold of sufficient energy level</a:t>
            </a:r>
          </a:p>
          <a:p>
            <a:endParaRPr lang="en-US" sz="2200" dirty="0" smtClean="0"/>
          </a:p>
          <a:p>
            <a:r>
              <a:rPr lang="en-US" sz="2200" dirty="0" err="1" smtClean="0"/>
              <a:t>E</a:t>
            </a:r>
            <a:r>
              <a:rPr lang="en-US" sz="2200" baseline="-25000" dirty="0" err="1" smtClean="0"/>
              <a:t>c</a:t>
            </a:r>
            <a:r>
              <a:rPr lang="en-US" sz="2200" dirty="0" smtClean="0"/>
              <a:t>(t</a:t>
            </a:r>
            <a:r>
              <a:rPr lang="en-US" sz="2200" dirty="0"/>
              <a:t>) – Stored energy at a particular time </a:t>
            </a:r>
            <a:endParaRPr lang="en-US" sz="2200" dirty="0" smtClean="0"/>
          </a:p>
          <a:p>
            <a:pPr lvl="1"/>
            <a:r>
              <a:rPr lang="en-US" sz="1800" dirty="0" smtClean="0"/>
              <a:t>For Normal operating mode E</a:t>
            </a:r>
            <a:r>
              <a:rPr lang="en-US" sz="1800" baseline="-25000" dirty="0"/>
              <a:t>th-low</a:t>
            </a:r>
            <a:r>
              <a:rPr lang="en-US" sz="1800" dirty="0" smtClean="0"/>
              <a:t> ≤ </a:t>
            </a:r>
            <a:r>
              <a:rPr lang="en-US" sz="1800" dirty="0" err="1" smtClean="0"/>
              <a:t>E</a:t>
            </a:r>
            <a:r>
              <a:rPr lang="en-US" sz="1800" baseline="-25000" dirty="0" err="1"/>
              <a:t>c</a:t>
            </a:r>
            <a:r>
              <a:rPr lang="en-US" sz="1800" dirty="0" smtClean="0"/>
              <a:t>(t) ≤ E</a:t>
            </a:r>
            <a:r>
              <a:rPr lang="en-US" sz="1800" baseline="-25000" dirty="0" smtClean="0"/>
              <a:t>cap</a:t>
            </a:r>
          </a:p>
          <a:p>
            <a:endParaRPr lang="en-US" sz="2200" dirty="0" smtClean="0"/>
          </a:p>
          <a:p>
            <a:r>
              <a:rPr lang="en-US" sz="2200" dirty="0" smtClean="0"/>
              <a:t>E</a:t>
            </a:r>
            <a:r>
              <a:rPr lang="en-US" sz="2200" baseline="-25000" dirty="0" smtClean="0"/>
              <a:t>D</a:t>
            </a:r>
            <a:r>
              <a:rPr lang="en-US" sz="2200" dirty="0" smtClean="0"/>
              <a:t>(t1,t2) – Energy drained by the system between time t1 and t2</a:t>
            </a:r>
            <a:endParaRPr lang="en-US" sz="2200" dirty="0"/>
          </a:p>
          <a:p>
            <a:pPr marL="400050"/>
            <a:endParaRPr lang="en-US" sz="2200" dirty="0" smtClean="0"/>
          </a:p>
          <a:p>
            <a:pPr marL="400050"/>
            <a:r>
              <a:rPr lang="en-US" sz="2200" dirty="0" smtClean="0"/>
              <a:t>Slowdown factor : S</a:t>
            </a:r>
            <a:r>
              <a:rPr lang="en-US" sz="2200" baseline="-25000" dirty="0" smtClean="0"/>
              <a:t>n</a:t>
            </a:r>
            <a:r>
              <a:rPr lang="en-US" sz="2200" dirty="0" smtClean="0"/>
              <a:t> = F</a:t>
            </a:r>
            <a:r>
              <a:rPr lang="en-US" sz="2200" baseline="-25000" dirty="0" smtClean="0"/>
              <a:t>n</a:t>
            </a:r>
            <a:r>
              <a:rPr lang="en-US" sz="2200" dirty="0" smtClean="0"/>
              <a:t>/F</a:t>
            </a:r>
            <a:r>
              <a:rPr lang="en-US" sz="2200" baseline="-25000" dirty="0" smtClean="0"/>
              <a:t>max</a:t>
            </a:r>
          </a:p>
          <a:p>
            <a:pPr marL="800100" lvl="1"/>
            <a:r>
              <a:rPr lang="en-US" sz="2200" dirty="0" smtClean="0"/>
              <a:t>F</a:t>
            </a:r>
            <a:r>
              <a:rPr lang="en-US" sz="2200" baseline="-25000" dirty="0" smtClean="0"/>
              <a:t>n</a:t>
            </a:r>
            <a:r>
              <a:rPr lang="en-US" sz="2200" dirty="0" smtClean="0"/>
              <a:t> – Frequency of the task </a:t>
            </a:r>
          </a:p>
          <a:p>
            <a:pPr marL="800100" lvl="1"/>
            <a:r>
              <a:rPr lang="en-US" sz="2200" dirty="0" smtClean="0"/>
              <a:t>F</a:t>
            </a:r>
            <a:r>
              <a:rPr lang="en-US" sz="2200" baseline="-25000" dirty="0" smtClean="0"/>
              <a:t>max</a:t>
            </a:r>
            <a:r>
              <a:rPr lang="en-US" sz="2200" dirty="0" smtClean="0"/>
              <a:t> – Max operating frequency (highest Dynamic Power level)</a:t>
            </a:r>
          </a:p>
        </p:txBody>
      </p:sp>
      <p:sp>
        <p:nvSpPr>
          <p:cNvPr id="5" name="TextBox 4"/>
          <p:cNvSpPr txBox="1"/>
          <p:nvPr/>
        </p:nvSpPr>
        <p:spPr>
          <a:xfrm>
            <a:off x="574842" y="6365860"/>
            <a:ext cx="751828" cy="369332"/>
          </a:xfrm>
          <a:prstGeom prst="rect">
            <a:avLst/>
          </a:prstGeom>
          <a:noFill/>
        </p:spPr>
        <p:txBody>
          <a:bodyPr wrap="none" rtlCol="0">
            <a:spAutoFit/>
          </a:bodyPr>
          <a:lstStyle/>
          <a:p>
            <a:r>
              <a:rPr lang="en-US" b="1" dirty="0" smtClean="0">
                <a:solidFill>
                  <a:prstClr val="black"/>
                </a:solidFill>
                <a:latin typeface="Calibri"/>
              </a:rPr>
              <a:t>32/41</a:t>
            </a:r>
            <a:endParaRPr lang="en-US" b="1" dirty="0">
              <a:solidFill>
                <a:prstClr val="black"/>
              </a:solidFill>
              <a:latin typeface="Calibri"/>
            </a:endParaRPr>
          </a:p>
        </p:txBody>
      </p:sp>
    </p:spTree>
    <p:extLst>
      <p:ext uri="{BB962C8B-B14F-4D97-AF65-F5344CB8AC3E}">
        <p14:creationId xmlns:p14="http://schemas.microsoft.com/office/powerpoint/2010/main" val="3034299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715962"/>
          </a:xfrm>
        </p:spPr>
        <p:txBody>
          <a:bodyPr>
            <a:normAutofit/>
          </a:bodyPr>
          <a:lstStyle/>
          <a:p>
            <a:r>
              <a:rPr lang="en-US" sz="3600" u="sng" dirty="0" smtClean="0"/>
              <a:t>HA-DVFS Step1 – Initial schedule</a:t>
            </a:r>
            <a:endParaRPr lang="en-US" sz="3600" u="sng" dirty="0"/>
          </a:p>
        </p:txBody>
      </p:sp>
      <p:cxnSp>
        <p:nvCxnSpPr>
          <p:cNvPr id="56" name="Straight Arrow Connector 55"/>
          <p:cNvCxnSpPr/>
          <p:nvPr/>
        </p:nvCxnSpPr>
        <p:spPr>
          <a:xfrm>
            <a:off x="2857500" y="5967410"/>
            <a:ext cx="495300"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798606" y="1360968"/>
            <a:ext cx="990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T1</a:t>
            </a:r>
          </a:p>
          <a:p>
            <a:pPr algn="ctr"/>
            <a:r>
              <a:rPr lang="en-US" dirty="0" smtClean="0">
                <a:solidFill>
                  <a:prstClr val="white"/>
                </a:solidFill>
                <a:latin typeface="Calibri"/>
              </a:rPr>
              <a:t>(0,8,2)</a:t>
            </a:r>
            <a:endParaRPr lang="en-US" dirty="0">
              <a:solidFill>
                <a:prstClr val="white"/>
              </a:solidFill>
              <a:latin typeface="Calibri"/>
            </a:endParaRPr>
          </a:p>
        </p:txBody>
      </p:sp>
      <p:sp>
        <p:nvSpPr>
          <p:cNvPr id="5" name="Rectangle 4"/>
          <p:cNvSpPr/>
          <p:nvPr/>
        </p:nvSpPr>
        <p:spPr>
          <a:xfrm>
            <a:off x="5170206" y="1360968"/>
            <a:ext cx="990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T2</a:t>
            </a:r>
          </a:p>
          <a:p>
            <a:pPr algn="ctr"/>
            <a:r>
              <a:rPr lang="en-US" dirty="0" smtClean="0">
                <a:solidFill>
                  <a:prstClr val="white"/>
                </a:solidFill>
                <a:latin typeface="Calibri"/>
              </a:rPr>
              <a:t>(0,10,4)</a:t>
            </a:r>
            <a:endParaRPr lang="en-US" dirty="0">
              <a:solidFill>
                <a:prstClr val="white"/>
              </a:solidFill>
              <a:latin typeface="Calibri"/>
            </a:endParaRPr>
          </a:p>
        </p:txBody>
      </p:sp>
      <p:sp>
        <p:nvSpPr>
          <p:cNvPr id="6" name="Rectangle 5"/>
          <p:cNvSpPr/>
          <p:nvPr/>
        </p:nvSpPr>
        <p:spPr>
          <a:xfrm>
            <a:off x="6465606" y="1360968"/>
            <a:ext cx="990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T3</a:t>
            </a:r>
          </a:p>
          <a:p>
            <a:pPr algn="ctr"/>
            <a:r>
              <a:rPr lang="en-US" dirty="0" smtClean="0">
                <a:solidFill>
                  <a:prstClr val="white"/>
                </a:solidFill>
                <a:latin typeface="Calibri"/>
              </a:rPr>
              <a:t>(0,3,1)</a:t>
            </a:r>
            <a:endParaRPr lang="en-US" dirty="0">
              <a:solidFill>
                <a:prstClr val="white"/>
              </a:solidFill>
              <a:latin typeface="Calibri"/>
            </a:endParaRPr>
          </a:p>
        </p:txBody>
      </p:sp>
      <p:sp>
        <p:nvSpPr>
          <p:cNvPr id="7" name="Rectangle 6"/>
          <p:cNvSpPr/>
          <p:nvPr/>
        </p:nvSpPr>
        <p:spPr>
          <a:xfrm>
            <a:off x="7913406" y="1360968"/>
            <a:ext cx="990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T4</a:t>
            </a:r>
          </a:p>
          <a:p>
            <a:pPr algn="ctr"/>
            <a:r>
              <a:rPr lang="en-US" dirty="0" smtClean="0">
                <a:solidFill>
                  <a:prstClr val="white"/>
                </a:solidFill>
                <a:latin typeface="Calibri"/>
              </a:rPr>
              <a:t>(0,5,2)</a:t>
            </a:r>
            <a:endParaRPr lang="en-US" dirty="0">
              <a:solidFill>
                <a:prstClr val="white"/>
              </a:solidFill>
              <a:latin typeface="Calibri"/>
            </a:endParaRPr>
          </a:p>
        </p:txBody>
      </p:sp>
      <p:cxnSp>
        <p:nvCxnSpPr>
          <p:cNvPr id="73" name="Straight Arrow Connector 72"/>
          <p:cNvCxnSpPr/>
          <p:nvPr/>
        </p:nvCxnSpPr>
        <p:spPr>
          <a:xfrm>
            <a:off x="6988929" y="2098083"/>
            <a:ext cx="495300"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042710" y="2291992"/>
            <a:ext cx="0" cy="52342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46803" y="2291991"/>
            <a:ext cx="1788872" cy="430887"/>
          </a:xfrm>
          <a:prstGeom prst="rect">
            <a:avLst/>
          </a:prstGeom>
          <a:noFill/>
        </p:spPr>
        <p:txBody>
          <a:bodyPr wrap="square" rtlCol="0">
            <a:spAutoFit/>
          </a:bodyPr>
          <a:lstStyle/>
          <a:p>
            <a:r>
              <a:rPr lang="en-US" sz="2200" dirty="0" smtClean="0">
                <a:solidFill>
                  <a:prstClr val="black"/>
                </a:solidFill>
                <a:latin typeface="Calibri"/>
              </a:rPr>
              <a:t>Sort with EDF</a:t>
            </a:r>
            <a:endParaRPr lang="en-US" sz="2200" dirty="0">
              <a:solidFill>
                <a:prstClr val="black"/>
              </a:solidFill>
              <a:latin typeface="Calibri"/>
            </a:endParaRPr>
          </a:p>
        </p:txBody>
      </p:sp>
      <p:sp>
        <p:nvSpPr>
          <p:cNvPr id="64" name="TextBox 63"/>
          <p:cNvSpPr txBox="1"/>
          <p:nvPr/>
        </p:nvSpPr>
        <p:spPr>
          <a:xfrm>
            <a:off x="5153881" y="4702827"/>
            <a:ext cx="2250040" cy="769441"/>
          </a:xfrm>
          <a:prstGeom prst="rect">
            <a:avLst/>
          </a:prstGeom>
          <a:noFill/>
        </p:spPr>
        <p:txBody>
          <a:bodyPr wrap="none" rtlCol="0">
            <a:spAutoFit/>
          </a:bodyPr>
          <a:lstStyle/>
          <a:p>
            <a:r>
              <a:rPr lang="en-US" sz="2200" dirty="0" smtClean="0">
                <a:solidFill>
                  <a:prstClr val="black"/>
                </a:solidFill>
                <a:latin typeface="Calibri"/>
              </a:rPr>
              <a:t>Lazy Scheduling – </a:t>
            </a:r>
          </a:p>
          <a:p>
            <a:r>
              <a:rPr lang="en-US" sz="2200" dirty="0" smtClean="0">
                <a:solidFill>
                  <a:prstClr val="black"/>
                </a:solidFill>
                <a:latin typeface="Calibri"/>
              </a:rPr>
              <a:t>Last to first</a:t>
            </a:r>
            <a:endParaRPr lang="en-US" sz="2200" dirty="0">
              <a:solidFill>
                <a:prstClr val="black"/>
              </a:solidFill>
              <a:latin typeface="Calibri"/>
            </a:endParaRPr>
          </a:p>
        </p:txBody>
      </p:sp>
      <p:cxnSp>
        <p:nvCxnSpPr>
          <p:cNvPr id="54" name="Straight Arrow Connector 53"/>
          <p:cNvCxnSpPr/>
          <p:nvPr/>
        </p:nvCxnSpPr>
        <p:spPr>
          <a:xfrm>
            <a:off x="6044233" y="4140611"/>
            <a:ext cx="0" cy="52342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83090" y="3206654"/>
            <a:ext cx="3938714" cy="769441"/>
          </a:xfrm>
          <a:prstGeom prst="rect">
            <a:avLst/>
          </a:prstGeom>
        </p:spPr>
        <p:txBody>
          <a:bodyPr wrap="square">
            <a:spAutoFit/>
          </a:bodyPr>
          <a:lstStyle/>
          <a:p>
            <a:r>
              <a:rPr lang="en-US" sz="2200" dirty="0">
                <a:solidFill>
                  <a:prstClr val="black"/>
                </a:solidFill>
                <a:latin typeface="Calibri"/>
              </a:rPr>
              <a:t>EDF + Lazy scheduling  g</a:t>
            </a:r>
            <a:r>
              <a:rPr lang="en-US" sz="2200" dirty="0" smtClean="0">
                <a:solidFill>
                  <a:prstClr val="black"/>
                </a:solidFill>
                <a:latin typeface="Calibri"/>
              </a:rPr>
              <a:t>uarantee </a:t>
            </a:r>
            <a:r>
              <a:rPr lang="en-US" sz="2200" dirty="0">
                <a:solidFill>
                  <a:prstClr val="black"/>
                </a:solidFill>
                <a:latin typeface="Calibri"/>
              </a:rPr>
              <a:t>timing constraints are met</a:t>
            </a:r>
          </a:p>
        </p:txBody>
      </p:sp>
      <p:sp>
        <p:nvSpPr>
          <p:cNvPr id="14" name="Rectangle 13"/>
          <p:cNvSpPr/>
          <p:nvPr/>
        </p:nvSpPr>
        <p:spPr>
          <a:xfrm>
            <a:off x="255941" y="1360968"/>
            <a:ext cx="3235082" cy="769441"/>
          </a:xfrm>
          <a:prstGeom prst="rect">
            <a:avLst/>
          </a:prstGeom>
        </p:spPr>
        <p:txBody>
          <a:bodyPr wrap="square">
            <a:spAutoFit/>
          </a:bodyPr>
          <a:lstStyle/>
          <a:p>
            <a:r>
              <a:rPr lang="en-US" sz="2200" dirty="0" smtClean="0">
                <a:solidFill>
                  <a:prstClr val="black"/>
                </a:solidFill>
                <a:latin typeface="Calibri"/>
              </a:rPr>
              <a:t>Tn (arrival </a:t>
            </a:r>
            <a:r>
              <a:rPr lang="en-US" sz="2200" dirty="0">
                <a:solidFill>
                  <a:prstClr val="black"/>
                </a:solidFill>
                <a:latin typeface="Calibri"/>
              </a:rPr>
              <a:t>time, deadline, worst case execution </a:t>
            </a:r>
            <a:r>
              <a:rPr lang="en-US" sz="2200" dirty="0" smtClean="0">
                <a:solidFill>
                  <a:prstClr val="black"/>
                </a:solidFill>
                <a:latin typeface="Calibri"/>
              </a:rPr>
              <a:t>time)</a:t>
            </a:r>
            <a:endParaRPr lang="en-US" sz="2200" dirty="0">
              <a:solidFill>
                <a:prstClr val="black"/>
              </a:solidFill>
              <a:latin typeface="Calibri"/>
            </a:endParaRPr>
          </a:p>
        </p:txBody>
      </p:sp>
      <p:sp>
        <p:nvSpPr>
          <p:cNvPr id="60" name="Rectangle 59"/>
          <p:cNvSpPr/>
          <p:nvPr/>
        </p:nvSpPr>
        <p:spPr>
          <a:xfrm>
            <a:off x="209117" y="5015693"/>
            <a:ext cx="3938714" cy="769441"/>
          </a:xfrm>
          <a:prstGeom prst="rect">
            <a:avLst/>
          </a:prstGeom>
        </p:spPr>
        <p:txBody>
          <a:bodyPr wrap="square">
            <a:spAutoFit/>
          </a:bodyPr>
          <a:lstStyle/>
          <a:p>
            <a:r>
              <a:rPr lang="en-US" sz="2200" dirty="0" smtClean="0">
                <a:solidFill>
                  <a:prstClr val="black"/>
                </a:solidFill>
                <a:latin typeface="Calibri"/>
              </a:rPr>
              <a:t>All tasks scheduled for full speed(max power mode)</a:t>
            </a:r>
            <a:endParaRPr lang="en-US" sz="2200" dirty="0">
              <a:solidFill>
                <a:prstClr val="black"/>
              </a:solidFill>
              <a:latin typeface="Calibri"/>
            </a:endParaRPr>
          </a:p>
        </p:txBody>
      </p:sp>
      <p:grpSp>
        <p:nvGrpSpPr>
          <p:cNvPr id="34" name="Group 33"/>
          <p:cNvGrpSpPr/>
          <p:nvPr/>
        </p:nvGrpSpPr>
        <p:grpSpPr>
          <a:xfrm>
            <a:off x="4343400" y="3280518"/>
            <a:ext cx="627505" cy="523875"/>
            <a:chOff x="4343400" y="3280518"/>
            <a:chExt cx="627505" cy="523875"/>
          </a:xfrm>
        </p:grpSpPr>
        <p:sp>
          <p:nvSpPr>
            <p:cNvPr id="62" name="Rectangle 61"/>
            <p:cNvSpPr/>
            <p:nvPr/>
          </p:nvSpPr>
          <p:spPr>
            <a:xfrm>
              <a:off x="4347097" y="3280518"/>
              <a:ext cx="623808"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T1</a:t>
              </a:r>
            </a:p>
            <a:p>
              <a:pPr algn="ctr"/>
              <a:r>
                <a:rPr lang="en-US" dirty="0">
                  <a:solidFill>
                    <a:prstClr val="white"/>
                  </a:solidFill>
                  <a:latin typeface="Calibri"/>
                </a:rPr>
                <a:t>2</a:t>
              </a:r>
            </a:p>
          </p:txBody>
        </p:sp>
        <p:cxnSp>
          <p:nvCxnSpPr>
            <p:cNvPr id="82" name="Straight Arrow Connector 81"/>
            <p:cNvCxnSpPr/>
            <p:nvPr/>
          </p:nvCxnSpPr>
          <p:spPr>
            <a:xfrm>
              <a:off x="4343400" y="3559475"/>
              <a:ext cx="609600"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5323962" y="3280517"/>
            <a:ext cx="1229238" cy="523875"/>
            <a:chOff x="5323962" y="3280517"/>
            <a:chExt cx="1229238" cy="523875"/>
          </a:xfrm>
        </p:grpSpPr>
        <p:sp>
          <p:nvSpPr>
            <p:cNvPr id="61" name="Rectangle 60"/>
            <p:cNvSpPr/>
            <p:nvPr/>
          </p:nvSpPr>
          <p:spPr>
            <a:xfrm>
              <a:off x="5323962" y="3280517"/>
              <a:ext cx="1190625"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T2</a:t>
              </a:r>
            </a:p>
            <a:p>
              <a:pPr algn="ctr"/>
              <a:r>
                <a:rPr lang="en-US" dirty="0" smtClean="0">
                  <a:solidFill>
                    <a:prstClr val="white"/>
                  </a:solidFill>
                  <a:latin typeface="Calibri"/>
                </a:rPr>
                <a:t>4</a:t>
              </a:r>
              <a:endParaRPr lang="en-US" dirty="0">
                <a:solidFill>
                  <a:prstClr val="white"/>
                </a:solidFill>
                <a:latin typeface="Calibri"/>
              </a:endParaRPr>
            </a:p>
          </p:txBody>
        </p:sp>
        <p:cxnSp>
          <p:nvCxnSpPr>
            <p:cNvPr id="83" name="Straight Arrow Connector 82"/>
            <p:cNvCxnSpPr/>
            <p:nvPr/>
          </p:nvCxnSpPr>
          <p:spPr>
            <a:xfrm>
              <a:off x="5323962" y="3560587"/>
              <a:ext cx="1229238"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6783390" y="3280518"/>
            <a:ext cx="471562" cy="523875"/>
            <a:chOff x="6783390" y="3280518"/>
            <a:chExt cx="471562" cy="523875"/>
          </a:xfrm>
        </p:grpSpPr>
        <p:sp>
          <p:nvSpPr>
            <p:cNvPr id="71" name="Rectangle 70"/>
            <p:cNvSpPr/>
            <p:nvPr/>
          </p:nvSpPr>
          <p:spPr>
            <a:xfrm>
              <a:off x="6803812" y="3280518"/>
              <a:ext cx="451140"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T3</a:t>
              </a:r>
            </a:p>
            <a:p>
              <a:pPr algn="ctr"/>
              <a:r>
                <a:rPr lang="en-US" dirty="0" smtClean="0">
                  <a:solidFill>
                    <a:prstClr val="white"/>
                  </a:solidFill>
                  <a:latin typeface="Calibri"/>
                </a:rPr>
                <a:t>1</a:t>
              </a:r>
              <a:endParaRPr lang="en-US" dirty="0">
                <a:solidFill>
                  <a:prstClr val="white"/>
                </a:solidFill>
                <a:latin typeface="Calibri"/>
              </a:endParaRPr>
            </a:p>
          </p:txBody>
        </p:sp>
        <p:cxnSp>
          <p:nvCxnSpPr>
            <p:cNvPr id="84" name="Straight Arrow Connector 83"/>
            <p:cNvCxnSpPr/>
            <p:nvPr/>
          </p:nvCxnSpPr>
          <p:spPr>
            <a:xfrm>
              <a:off x="6783390" y="3540434"/>
              <a:ext cx="455610"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7597336" y="3280516"/>
            <a:ext cx="632264" cy="523875"/>
            <a:chOff x="7597336" y="3280516"/>
            <a:chExt cx="632264" cy="523875"/>
          </a:xfrm>
        </p:grpSpPr>
        <p:sp>
          <p:nvSpPr>
            <p:cNvPr id="63" name="Rectangle 62"/>
            <p:cNvSpPr/>
            <p:nvPr/>
          </p:nvSpPr>
          <p:spPr>
            <a:xfrm>
              <a:off x="7601502" y="3280516"/>
              <a:ext cx="623808"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T4</a:t>
              </a:r>
            </a:p>
            <a:p>
              <a:pPr algn="ctr"/>
              <a:r>
                <a:rPr lang="en-US" dirty="0">
                  <a:solidFill>
                    <a:prstClr val="white"/>
                  </a:solidFill>
                  <a:latin typeface="Calibri"/>
                </a:rPr>
                <a:t>2</a:t>
              </a:r>
            </a:p>
          </p:txBody>
        </p:sp>
        <p:cxnSp>
          <p:nvCxnSpPr>
            <p:cNvPr id="91" name="Straight Arrow Connector 90"/>
            <p:cNvCxnSpPr/>
            <p:nvPr/>
          </p:nvCxnSpPr>
          <p:spPr>
            <a:xfrm>
              <a:off x="7597336" y="3560587"/>
              <a:ext cx="632264"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3820713" y="4828914"/>
            <a:ext cx="5215342" cy="1763673"/>
            <a:chOff x="3820713" y="4828914"/>
            <a:chExt cx="5215342" cy="1763673"/>
          </a:xfrm>
        </p:grpSpPr>
        <p:grpSp>
          <p:nvGrpSpPr>
            <p:cNvPr id="104" name="Group 103"/>
            <p:cNvGrpSpPr/>
            <p:nvPr/>
          </p:nvGrpSpPr>
          <p:grpSpPr>
            <a:xfrm>
              <a:off x="4166944" y="4828914"/>
              <a:ext cx="4869111" cy="1763673"/>
              <a:chOff x="2638425" y="4953000"/>
              <a:chExt cx="4869111" cy="1763673"/>
            </a:xfrm>
          </p:grpSpPr>
          <p:sp>
            <p:nvSpPr>
              <p:cNvPr id="21" name="TextBox 20"/>
              <p:cNvSpPr txBox="1"/>
              <p:nvPr/>
            </p:nvSpPr>
            <p:spPr>
              <a:xfrm>
                <a:off x="6105723" y="6347341"/>
                <a:ext cx="418704" cy="369332"/>
              </a:xfrm>
              <a:prstGeom prst="rect">
                <a:avLst/>
              </a:prstGeom>
              <a:noFill/>
            </p:spPr>
            <p:txBody>
              <a:bodyPr wrap="none" rtlCol="0">
                <a:spAutoFit/>
              </a:bodyPr>
              <a:lstStyle/>
              <a:p>
                <a:r>
                  <a:rPr lang="en-US" dirty="0" smtClean="0">
                    <a:solidFill>
                      <a:prstClr val="black"/>
                    </a:solidFill>
                    <a:latin typeface="Calibri"/>
                  </a:rPr>
                  <a:t>10</a:t>
                </a:r>
                <a:endParaRPr lang="en-US" dirty="0">
                  <a:solidFill>
                    <a:prstClr val="black"/>
                  </a:solidFill>
                  <a:latin typeface="Calibri"/>
                </a:endParaRPr>
              </a:p>
            </p:txBody>
          </p:sp>
          <p:sp>
            <p:nvSpPr>
              <p:cNvPr id="22" name="TextBox 21"/>
              <p:cNvSpPr txBox="1"/>
              <p:nvPr/>
            </p:nvSpPr>
            <p:spPr>
              <a:xfrm>
                <a:off x="6857999" y="6248400"/>
                <a:ext cx="649537" cy="369332"/>
              </a:xfrm>
              <a:prstGeom prst="rect">
                <a:avLst/>
              </a:prstGeom>
              <a:noFill/>
            </p:spPr>
            <p:txBody>
              <a:bodyPr wrap="none" rtlCol="0">
                <a:spAutoFit/>
              </a:bodyPr>
              <a:lstStyle/>
              <a:p>
                <a:r>
                  <a:rPr lang="en-US" dirty="0" smtClean="0">
                    <a:solidFill>
                      <a:prstClr val="black"/>
                    </a:solidFill>
                    <a:latin typeface="Calibri"/>
                  </a:rPr>
                  <a:t>Time</a:t>
                </a:r>
                <a:endParaRPr lang="en-US" dirty="0">
                  <a:solidFill>
                    <a:prstClr val="black"/>
                  </a:solidFill>
                  <a:latin typeface="Calibri"/>
                </a:endParaRPr>
              </a:p>
            </p:txBody>
          </p:sp>
          <p:sp>
            <p:nvSpPr>
              <p:cNvPr id="25" name="TextBox 24"/>
              <p:cNvSpPr txBox="1"/>
              <p:nvPr/>
            </p:nvSpPr>
            <p:spPr>
              <a:xfrm>
                <a:off x="4973607" y="6339364"/>
                <a:ext cx="301686" cy="369332"/>
              </a:xfrm>
              <a:prstGeom prst="rect">
                <a:avLst/>
              </a:prstGeom>
              <a:noFill/>
            </p:spPr>
            <p:txBody>
              <a:bodyPr wrap="none" rtlCol="0">
                <a:spAutoFit/>
              </a:bodyPr>
              <a:lstStyle/>
              <a:p>
                <a:r>
                  <a:rPr lang="en-US" dirty="0">
                    <a:solidFill>
                      <a:prstClr val="black"/>
                    </a:solidFill>
                    <a:latin typeface="Calibri"/>
                  </a:rPr>
                  <a:t>6</a:t>
                </a:r>
              </a:p>
            </p:txBody>
          </p:sp>
          <p:sp>
            <p:nvSpPr>
              <p:cNvPr id="53" name="TextBox 52"/>
              <p:cNvSpPr txBox="1"/>
              <p:nvPr/>
            </p:nvSpPr>
            <p:spPr>
              <a:xfrm>
                <a:off x="4364871" y="6347341"/>
                <a:ext cx="301686" cy="369332"/>
              </a:xfrm>
              <a:prstGeom prst="rect">
                <a:avLst/>
              </a:prstGeom>
              <a:noFill/>
            </p:spPr>
            <p:txBody>
              <a:bodyPr wrap="none" rtlCol="0">
                <a:spAutoFit/>
              </a:bodyPr>
              <a:lstStyle/>
              <a:p>
                <a:r>
                  <a:rPr lang="en-US" dirty="0" smtClean="0">
                    <a:solidFill>
                      <a:prstClr val="black"/>
                    </a:solidFill>
                    <a:latin typeface="Calibri"/>
                  </a:rPr>
                  <a:t>4</a:t>
                </a:r>
                <a:endParaRPr lang="en-US" dirty="0">
                  <a:solidFill>
                    <a:prstClr val="black"/>
                  </a:solidFill>
                  <a:latin typeface="Calibri"/>
                </a:endParaRPr>
              </a:p>
            </p:txBody>
          </p:sp>
          <p:sp>
            <p:nvSpPr>
              <p:cNvPr id="57" name="TextBox 56"/>
              <p:cNvSpPr txBox="1"/>
              <p:nvPr/>
            </p:nvSpPr>
            <p:spPr>
              <a:xfrm>
                <a:off x="3735357" y="6347341"/>
                <a:ext cx="301686" cy="369332"/>
              </a:xfrm>
              <a:prstGeom prst="rect">
                <a:avLst/>
              </a:prstGeom>
              <a:noFill/>
            </p:spPr>
            <p:txBody>
              <a:bodyPr wrap="none" rtlCol="0">
                <a:spAutoFit/>
              </a:bodyPr>
              <a:lstStyle/>
              <a:p>
                <a:r>
                  <a:rPr lang="en-US" dirty="0">
                    <a:solidFill>
                      <a:prstClr val="black"/>
                    </a:solidFill>
                    <a:latin typeface="Calibri"/>
                  </a:rPr>
                  <a:t>2</a:t>
                </a:r>
              </a:p>
            </p:txBody>
          </p:sp>
          <p:sp>
            <p:nvSpPr>
              <p:cNvPr id="58" name="TextBox 57"/>
              <p:cNvSpPr txBox="1"/>
              <p:nvPr/>
            </p:nvSpPr>
            <p:spPr>
              <a:xfrm>
                <a:off x="3263065" y="6347341"/>
                <a:ext cx="301686" cy="369332"/>
              </a:xfrm>
              <a:prstGeom prst="rect">
                <a:avLst/>
              </a:prstGeom>
              <a:noFill/>
            </p:spPr>
            <p:txBody>
              <a:bodyPr wrap="none" rtlCol="0">
                <a:spAutoFit/>
              </a:bodyPr>
              <a:lstStyle/>
              <a:p>
                <a:r>
                  <a:rPr lang="en-US" dirty="0" smtClean="0">
                    <a:solidFill>
                      <a:prstClr val="black"/>
                    </a:solidFill>
                    <a:latin typeface="Calibri"/>
                  </a:rPr>
                  <a:t>1</a:t>
                </a:r>
                <a:endParaRPr lang="en-US" dirty="0">
                  <a:solidFill>
                    <a:prstClr val="black"/>
                  </a:solidFill>
                  <a:latin typeface="Calibri"/>
                </a:endParaRPr>
              </a:p>
            </p:txBody>
          </p:sp>
          <p:sp>
            <p:nvSpPr>
              <p:cNvPr id="78" name="TextBox 77"/>
              <p:cNvSpPr txBox="1"/>
              <p:nvPr/>
            </p:nvSpPr>
            <p:spPr>
              <a:xfrm>
                <a:off x="2638425" y="6339364"/>
                <a:ext cx="301686" cy="369332"/>
              </a:xfrm>
              <a:prstGeom prst="rect">
                <a:avLst/>
              </a:prstGeom>
              <a:noFill/>
            </p:spPr>
            <p:txBody>
              <a:bodyPr wrap="none" rtlCol="0">
                <a:spAutoFit/>
              </a:bodyPr>
              <a:lstStyle/>
              <a:p>
                <a:r>
                  <a:rPr lang="en-US" dirty="0">
                    <a:solidFill>
                      <a:prstClr val="black"/>
                    </a:solidFill>
                    <a:latin typeface="Calibri"/>
                  </a:rPr>
                  <a:t>0</a:t>
                </a:r>
              </a:p>
            </p:txBody>
          </p:sp>
          <p:grpSp>
            <p:nvGrpSpPr>
              <p:cNvPr id="103" name="Group 102"/>
              <p:cNvGrpSpPr/>
              <p:nvPr/>
            </p:nvGrpSpPr>
            <p:grpSpPr>
              <a:xfrm>
                <a:off x="2728592" y="4953000"/>
                <a:ext cx="4129407" cy="1295400"/>
                <a:chOff x="2728592" y="4953000"/>
                <a:chExt cx="4129407" cy="1295400"/>
              </a:xfrm>
            </p:grpSpPr>
            <p:cxnSp>
              <p:nvCxnSpPr>
                <p:cNvPr id="24" name="Straight Arrow Connector 23"/>
                <p:cNvCxnSpPr/>
                <p:nvPr/>
              </p:nvCxnSpPr>
              <p:spPr>
                <a:xfrm flipV="1">
                  <a:off x="2744128" y="6238877"/>
                  <a:ext cx="4113871" cy="9523"/>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grpSp>
              <p:nvGrpSpPr>
                <p:cNvPr id="49" name="Group 48"/>
                <p:cNvGrpSpPr/>
                <p:nvPr/>
              </p:nvGrpSpPr>
              <p:grpSpPr>
                <a:xfrm>
                  <a:off x="5124450" y="5714999"/>
                  <a:ext cx="1190625" cy="523875"/>
                  <a:chOff x="5133975" y="5714999"/>
                  <a:chExt cx="819150" cy="523875"/>
                </a:xfrm>
              </p:grpSpPr>
              <p:sp>
                <p:nvSpPr>
                  <p:cNvPr id="20" name="Rectangle 19"/>
                  <p:cNvSpPr/>
                  <p:nvPr/>
                </p:nvSpPr>
                <p:spPr>
                  <a:xfrm>
                    <a:off x="5133975" y="5714999"/>
                    <a:ext cx="819150"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T2</a:t>
                    </a:r>
                  </a:p>
                  <a:p>
                    <a:pPr algn="ctr"/>
                    <a:r>
                      <a:rPr lang="en-US" dirty="0" smtClean="0">
                        <a:solidFill>
                          <a:prstClr val="white"/>
                        </a:solidFill>
                        <a:latin typeface="Calibri"/>
                      </a:rPr>
                      <a:t>4</a:t>
                    </a:r>
                    <a:endParaRPr lang="en-US" dirty="0">
                      <a:solidFill>
                        <a:prstClr val="white"/>
                      </a:solidFill>
                      <a:latin typeface="Calibri"/>
                    </a:endParaRPr>
                  </a:p>
                </p:txBody>
              </p:sp>
              <p:cxnSp>
                <p:nvCxnSpPr>
                  <p:cNvPr id="27" name="Straight Arrow Connector 26"/>
                  <p:cNvCxnSpPr>
                    <a:stCxn id="20" idx="1"/>
                    <a:endCxn id="20" idx="3"/>
                  </p:cNvCxnSpPr>
                  <p:nvPr/>
                </p:nvCxnSpPr>
                <p:spPr>
                  <a:xfrm>
                    <a:off x="5133975" y="5976937"/>
                    <a:ext cx="819150"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cxnSp>
              <p:nvCxnSpPr>
                <p:cNvPr id="59" name="Straight Arrow Connector 58"/>
                <p:cNvCxnSpPr/>
                <p:nvPr/>
              </p:nvCxnSpPr>
              <p:spPr>
                <a:xfrm flipV="1">
                  <a:off x="2744128" y="4953000"/>
                  <a:ext cx="0" cy="12954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grpSp>
              <p:nvGrpSpPr>
                <p:cNvPr id="79" name="Group 78"/>
                <p:cNvGrpSpPr/>
                <p:nvPr/>
              </p:nvGrpSpPr>
              <p:grpSpPr>
                <a:xfrm>
                  <a:off x="4500642" y="5714999"/>
                  <a:ext cx="623808" cy="523875"/>
                  <a:chOff x="5133975" y="5714999"/>
                  <a:chExt cx="819150" cy="523875"/>
                </a:xfrm>
              </p:grpSpPr>
              <p:sp>
                <p:nvSpPr>
                  <p:cNvPr id="80" name="Rectangle 79"/>
                  <p:cNvSpPr/>
                  <p:nvPr/>
                </p:nvSpPr>
                <p:spPr>
                  <a:xfrm>
                    <a:off x="5133975" y="5714999"/>
                    <a:ext cx="819150"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T1</a:t>
                    </a:r>
                  </a:p>
                  <a:p>
                    <a:pPr algn="ctr"/>
                    <a:r>
                      <a:rPr lang="en-US" dirty="0">
                        <a:solidFill>
                          <a:prstClr val="white"/>
                        </a:solidFill>
                        <a:latin typeface="Calibri"/>
                      </a:rPr>
                      <a:t>2</a:t>
                    </a:r>
                  </a:p>
                </p:txBody>
              </p:sp>
              <p:cxnSp>
                <p:nvCxnSpPr>
                  <p:cNvPr id="81" name="Straight Arrow Connector 80"/>
                  <p:cNvCxnSpPr>
                    <a:stCxn id="80" idx="1"/>
                    <a:endCxn id="80" idx="3"/>
                  </p:cNvCxnSpPr>
                  <p:nvPr/>
                </p:nvCxnSpPr>
                <p:spPr>
                  <a:xfrm>
                    <a:off x="5133975" y="5976937"/>
                    <a:ext cx="819150"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3867309" y="5714999"/>
                  <a:ext cx="623808" cy="523875"/>
                  <a:chOff x="5133975" y="5714999"/>
                  <a:chExt cx="819150" cy="523875"/>
                </a:xfrm>
              </p:grpSpPr>
              <p:sp>
                <p:nvSpPr>
                  <p:cNvPr id="86" name="Rectangle 85"/>
                  <p:cNvSpPr/>
                  <p:nvPr/>
                </p:nvSpPr>
                <p:spPr>
                  <a:xfrm>
                    <a:off x="5133975" y="5714999"/>
                    <a:ext cx="819150"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T4</a:t>
                    </a:r>
                  </a:p>
                  <a:p>
                    <a:pPr algn="ctr"/>
                    <a:r>
                      <a:rPr lang="en-US" dirty="0">
                        <a:solidFill>
                          <a:prstClr val="white"/>
                        </a:solidFill>
                        <a:latin typeface="Calibri"/>
                      </a:rPr>
                      <a:t>2</a:t>
                    </a:r>
                  </a:p>
                </p:txBody>
              </p:sp>
              <p:cxnSp>
                <p:nvCxnSpPr>
                  <p:cNvPr id="87" name="Straight Arrow Connector 86"/>
                  <p:cNvCxnSpPr>
                    <a:stCxn id="86" idx="1"/>
                    <a:endCxn id="86" idx="3"/>
                  </p:cNvCxnSpPr>
                  <p:nvPr/>
                </p:nvCxnSpPr>
                <p:spPr>
                  <a:xfrm>
                    <a:off x="5133975" y="5976937"/>
                    <a:ext cx="819150"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a:off x="3413908" y="5715000"/>
                  <a:ext cx="451140" cy="523875"/>
                  <a:chOff x="4325962" y="5572125"/>
                  <a:chExt cx="592412" cy="523875"/>
                </a:xfrm>
              </p:grpSpPr>
              <p:sp>
                <p:nvSpPr>
                  <p:cNvPr id="89" name="Rectangle 88"/>
                  <p:cNvSpPr/>
                  <p:nvPr/>
                </p:nvSpPr>
                <p:spPr>
                  <a:xfrm>
                    <a:off x="4325962" y="5572125"/>
                    <a:ext cx="592412"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T3</a:t>
                    </a:r>
                  </a:p>
                  <a:p>
                    <a:pPr algn="ctr"/>
                    <a:r>
                      <a:rPr lang="en-US" dirty="0" smtClean="0">
                        <a:solidFill>
                          <a:prstClr val="white"/>
                        </a:solidFill>
                        <a:latin typeface="Calibri"/>
                      </a:rPr>
                      <a:t>1</a:t>
                    </a:r>
                    <a:endParaRPr lang="en-US" dirty="0">
                      <a:solidFill>
                        <a:prstClr val="white"/>
                      </a:solidFill>
                      <a:latin typeface="Calibri"/>
                    </a:endParaRPr>
                  </a:p>
                </p:txBody>
              </p:sp>
              <p:cxnSp>
                <p:nvCxnSpPr>
                  <p:cNvPr id="90" name="Straight Arrow Connector 89"/>
                  <p:cNvCxnSpPr>
                    <a:stCxn id="89" idx="1"/>
                    <a:endCxn id="89" idx="3"/>
                  </p:cNvCxnSpPr>
                  <p:nvPr/>
                </p:nvCxnSpPr>
                <p:spPr>
                  <a:xfrm>
                    <a:off x="4325962" y="5834063"/>
                    <a:ext cx="592412"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cxnSp>
              <p:nvCxnSpPr>
                <p:cNvPr id="93" name="Straight Arrow Connector 92"/>
                <p:cNvCxnSpPr/>
                <p:nvPr/>
              </p:nvCxnSpPr>
              <p:spPr>
                <a:xfrm flipH="1">
                  <a:off x="2729036" y="5524500"/>
                  <a:ext cx="684872"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3413908" y="5257800"/>
                  <a:ext cx="0" cy="990600"/>
                </a:xfrm>
                <a:prstGeom prst="straightConnector1">
                  <a:avLst/>
                </a:prstGeom>
                <a:ln w="25400">
                  <a:prstDash val="sysDash"/>
                  <a:tailEnd type="none"/>
                </a:ln>
              </p:spPr>
              <p:style>
                <a:lnRef idx="1">
                  <a:schemeClr val="dk1"/>
                </a:lnRef>
                <a:fillRef idx="0">
                  <a:schemeClr val="dk1"/>
                </a:fillRef>
                <a:effectRef idx="0">
                  <a:schemeClr val="dk1"/>
                </a:effectRef>
                <a:fontRef idx="minor">
                  <a:schemeClr val="tx1"/>
                </a:fontRef>
              </p:style>
            </p:cxnSp>
            <p:sp>
              <p:nvSpPr>
                <p:cNvPr id="102" name="TextBox 101"/>
                <p:cNvSpPr txBox="1"/>
                <p:nvPr/>
              </p:nvSpPr>
              <p:spPr>
                <a:xfrm>
                  <a:off x="2728592" y="5622370"/>
                  <a:ext cx="685316" cy="369332"/>
                </a:xfrm>
                <a:prstGeom prst="rect">
                  <a:avLst/>
                </a:prstGeom>
                <a:noFill/>
              </p:spPr>
              <p:txBody>
                <a:bodyPr wrap="none" rtlCol="0">
                  <a:spAutoFit/>
                </a:bodyPr>
                <a:lstStyle/>
                <a:p>
                  <a:r>
                    <a:rPr lang="en-US" dirty="0" smtClean="0">
                      <a:solidFill>
                        <a:prstClr val="black"/>
                      </a:solidFill>
                      <a:latin typeface="Calibri"/>
                    </a:rPr>
                    <a:t>delay</a:t>
                  </a:r>
                  <a:endParaRPr lang="en-US" dirty="0">
                    <a:solidFill>
                      <a:prstClr val="black"/>
                    </a:solidFill>
                    <a:latin typeface="Calibri"/>
                  </a:endParaRPr>
                </a:p>
              </p:txBody>
            </p:sp>
          </p:grpSp>
        </p:grpSp>
        <p:sp>
          <p:nvSpPr>
            <p:cNvPr id="10" name="TextBox 9"/>
            <p:cNvSpPr txBox="1"/>
            <p:nvPr/>
          </p:nvSpPr>
          <p:spPr>
            <a:xfrm rot="16200000">
              <a:off x="3474482" y="5376814"/>
              <a:ext cx="1061794" cy="369332"/>
            </a:xfrm>
            <a:prstGeom prst="rect">
              <a:avLst/>
            </a:prstGeom>
            <a:noFill/>
          </p:spPr>
          <p:txBody>
            <a:bodyPr wrap="square" rtlCol="0">
              <a:spAutoFit/>
            </a:bodyPr>
            <a:lstStyle/>
            <a:p>
              <a:r>
                <a:rPr lang="en-US" dirty="0" smtClean="0">
                  <a:solidFill>
                    <a:prstClr val="black"/>
                  </a:solidFill>
                  <a:latin typeface="Calibri"/>
                </a:rPr>
                <a:t>Energy</a:t>
              </a:r>
              <a:endParaRPr lang="en-US" dirty="0">
                <a:solidFill>
                  <a:prstClr val="black"/>
                </a:solidFill>
                <a:latin typeface="Calibri"/>
              </a:endParaRPr>
            </a:p>
          </p:txBody>
        </p:sp>
        <p:cxnSp>
          <p:nvCxnSpPr>
            <p:cNvPr id="36" name="Straight Connector 35"/>
            <p:cNvCxnSpPr/>
            <p:nvPr/>
          </p:nvCxnSpPr>
          <p:spPr>
            <a:xfrm flipV="1">
              <a:off x="7854227" y="4828914"/>
              <a:ext cx="0" cy="1263463"/>
            </a:xfrm>
            <a:prstGeom prst="line">
              <a:avLst/>
            </a:prstGeom>
            <a:ln w="25400">
              <a:solidFill>
                <a:srgbClr val="FF0000"/>
              </a:solidFill>
              <a:prstDash val="sysDash"/>
              <a:tailEnd type="none"/>
            </a:ln>
          </p:spPr>
          <p:style>
            <a:lnRef idx="1">
              <a:schemeClr val="dk1"/>
            </a:lnRef>
            <a:fillRef idx="0">
              <a:schemeClr val="dk1"/>
            </a:fillRef>
            <a:effectRef idx="0">
              <a:schemeClr val="dk1"/>
            </a:effectRef>
            <a:fontRef idx="minor">
              <a:schemeClr val="tx1"/>
            </a:fontRef>
          </p:style>
        </p:cxnSp>
        <p:sp>
          <p:nvSpPr>
            <p:cNvPr id="92" name="TextBox 91"/>
            <p:cNvSpPr txBox="1"/>
            <p:nvPr/>
          </p:nvSpPr>
          <p:spPr>
            <a:xfrm>
              <a:off x="7888395" y="4918270"/>
              <a:ext cx="915363" cy="584775"/>
            </a:xfrm>
            <a:prstGeom prst="rect">
              <a:avLst/>
            </a:prstGeom>
            <a:noFill/>
          </p:spPr>
          <p:txBody>
            <a:bodyPr wrap="square" rtlCol="0">
              <a:spAutoFit/>
            </a:bodyPr>
            <a:lstStyle/>
            <a:p>
              <a:r>
                <a:rPr lang="en-US" sz="1600" dirty="0" smtClean="0">
                  <a:solidFill>
                    <a:prstClr val="black"/>
                  </a:solidFill>
                  <a:latin typeface="Calibri"/>
                </a:rPr>
                <a:t>Last deadline</a:t>
              </a:r>
            </a:p>
          </p:txBody>
        </p:sp>
      </p:grpSp>
      <p:sp>
        <p:nvSpPr>
          <p:cNvPr id="65" name="TextBox 64"/>
          <p:cNvSpPr txBox="1"/>
          <p:nvPr/>
        </p:nvSpPr>
        <p:spPr>
          <a:xfrm>
            <a:off x="574842" y="6365860"/>
            <a:ext cx="751828" cy="369332"/>
          </a:xfrm>
          <a:prstGeom prst="rect">
            <a:avLst/>
          </a:prstGeom>
          <a:noFill/>
        </p:spPr>
        <p:txBody>
          <a:bodyPr wrap="none" rtlCol="0">
            <a:spAutoFit/>
          </a:bodyPr>
          <a:lstStyle/>
          <a:p>
            <a:r>
              <a:rPr lang="en-US" b="1" dirty="0" smtClean="0">
                <a:solidFill>
                  <a:prstClr val="black"/>
                </a:solidFill>
                <a:latin typeface="Calibri"/>
              </a:rPr>
              <a:t>33/41</a:t>
            </a:r>
            <a:endParaRPr lang="en-US" b="1" dirty="0">
              <a:solidFill>
                <a:prstClr val="black"/>
              </a:solidFill>
              <a:latin typeface="Calibri"/>
            </a:endParaRPr>
          </a:p>
        </p:txBody>
      </p:sp>
    </p:spTree>
    <p:extLst>
      <p:ext uri="{BB962C8B-B14F-4D97-AF65-F5344CB8AC3E}">
        <p14:creationId xmlns:p14="http://schemas.microsoft.com/office/powerpoint/2010/main" val="3676729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ppt_x"/>
                                          </p:val>
                                        </p:tav>
                                        <p:tav tm="100000">
                                          <p:val>
                                            <p:strVal val="#ppt_x"/>
                                          </p:val>
                                        </p:tav>
                                      </p:tavLst>
                                    </p:anim>
                                    <p:anim calcmode="lin" valueType="num">
                                      <p:cBhvr additive="base">
                                        <p:cTn id="4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7" presetClass="path" presetSubtype="0" accel="50000" decel="50000" fill="hold" nodeType="clickEffect">
                                  <p:stCondLst>
                                    <p:cond delay="0"/>
                                  </p:stCondLst>
                                  <p:childTnLst>
                                    <p:animMotion origin="layout" path="M -4.72222E-6 -4.07407E-6 L -0.06788 0.07963 C -0.08194 0.09699 -0.10312 0.10649 -0.12534 0.10649 C -0.15052 0.10649 -0.17065 0.09699 -0.18472 0.07963 L -0.25225 -4.07407E-6 " pathEditMode="relative" rAng="0" ptsTypes="FffFF">
                                      <p:cBhvr>
                                        <p:cTn id="60" dur="2000" fill="hold"/>
                                        <p:tgtEl>
                                          <p:spTgt spid="32"/>
                                        </p:tgtEl>
                                        <p:attrNameLst>
                                          <p:attrName>ppt_x</p:attrName>
                                          <p:attrName>ppt_y</p:attrName>
                                        </p:attrNameLst>
                                      </p:cBhvr>
                                      <p:rCtr x="-12622" y="5324"/>
                                    </p:animMotion>
                                  </p:childTnLst>
                                </p:cTn>
                              </p:par>
                              <p:par>
                                <p:cTn id="61" presetID="37" presetClass="path" presetSubtype="0" accel="50000" decel="50000" fill="hold" nodeType="withEffect">
                                  <p:stCondLst>
                                    <p:cond delay="0"/>
                                  </p:stCondLst>
                                  <p:childTnLst>
                                    <p:animMotion origin="layout" path="M -4.44444E-6 -4.81481E-6 L -0.06961 0.10672 C -0.08385 0.13079 -0.1059 0.14399 -0.12847 0.14399 C -0.15468 0.14399 -0.17552 0.13079 -0.18975 0.10672 L -0.25937 -4.81481E-6 " pathEditMode="relative" rAng="0" ptsTypes="FffFF">
                                      <p:cBhvr>
                                        <p:cTn id="62" dur="2000" fill="hold"/>
                                        <p:tgtEl>
                                          <p:spTgt spid="31"/>
                                        </p:tgtEl>
                                        <p:attrNameLst>
                                          <p:attrName>ppt_x</p:attrName>
                                          <p:attrName>ppt_y</p:attrName>
                                        </p:attrNameLst>
                                      </p:cBhvr>
                                      <p:rCtr x="-12969" y="7199"/>
                                    </p:animMotion>
                                  </p:childTnLst>
                                </p:cTn>
                              </p:par>
                              <p:par>
                                <p:cTn id="63" presetID="37" presetClass="path" presetSubtype="0" accel="50000" decel="50000" fill="hold" nodeType="withEffect">
                                  <p:stCondLst>
                                    <p:cond delay="0"/>
                                  </p:stCondLst>
                                  <p:childTnLst>
                                    <p:animMotion origin="layout" path="M 0 0 L 0.067 0.04 C 0.081 0.049 0.102 0.054 0.124 0.054 C 0.149 0.054 0.169 0.049 0.183 0.04 L 0.25 0 E" pathEditMode="relative" ptsTypes="">
                                      <p:cBhvr>
                                        <p:cTn id="64" dur="2000" fill="hold"/>
                                        <p:tgtEl>
                                          <p:spTgt spid="34"/>
                                        </p:tgtEl>
                                        <p:attrNameLst>
                                          <p:attrName>ppt_x</p:attrName>
                                          <p:attrName>ppt_y</p:attrName>
                                        </p:attrNameLst>
                                      </p:cBhvr>
                                    </p:animMotion>
                                  </p:childTnLst>
                                </p:cTn>
                              </p:par>
                              <p:par>
                                <p:cTn id="65" presetID="37" presetClass="path" presetSubtype="0" accel="50000" decel="50000" fill="hold" nodeType="withEffect">
                                  <p:stCondLst>
                                    <p:cond delay="0"/>
                                  </p:stCondLst>
                                  <p:childTnLst>
                                    <p:animMotion origin="layout" path="M 0 0 L 0.067 0.04 C 0.081 0.049 0.102 0.054 0.124 0.054 C 0.149 0.054 0.169 0.049 0.183 0.04 L 0.25 0 E" pathEditMode="relative" ptsTypes="">
                                      <p:cBhvr>
                                        <p:cTn id="66" dur="2000" fill="hold"/>
                                        <p:tgtEl>
                                          <p:spTgt spid="33"/>
                                        </p:tgtEl>
                                        <p:attrNameLst>
                                          <p:attrName>ppt_x</p:attrName>
                                          <p:attrName>ppt_y</p:attrName>
                                        </p:attrNameLst>
                                      </p:cBhvr>
                                    </p:animMotion>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0"/>
                                        </p:tgtEl>
                                        <p:attrNameLst>
                                          <p:attrName>style.visibility</p:attrName>
                                        </p:attrNameLst>
                                      </p:cBhvr>
                                      <p:to>
                                        <p:strVal val="visible"/>
                                      </p:to>
                                    </p:set>
                                    <p:anim calcmode="lin" valueType="num">
                                      <p:cBhvr additive="base">
                                        <p:cTn id="71" dur="500" fill="hold"/>
                                        <p:tgtEl>
                                          <p:spTgt spid="60"/>
                                        </p:tgtEl>
                                        <p:attrNameLst>
                                          <p:attrName>ppt_x</p:attrName>
                                        </p:attrNameLst>
                                      </p:cBhvr>
                                      <p:tavLst>
                                        <p:tav tm="0">
                                          <p:val>
                                            <p:strVal val="#ppt_x"/>
                                          </p:val>
                                        </p:tav>
                                        <p:tav tm="100000">
                                          <p:val>
                                            <p:strVal val="#ppt_x"/>
                                          </p:val>
                                        </p:tav>
                                      </p:tavLst>
                                    </p:anim>
                                    <p:anim calcmode="lin" valueType="num">
                                      <p:cBhvr additive="base">
                                        <p:cTn id="72" dur="500" fill="hold"/>
                                        <p:tgtEl>
                                          <p:spTgt spid="6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anim calcmode="lin" valueType="num">
                                      <p:cBhvr additive="base">
                                        <p:cTn id="75" dur="500" fill="hold"/>
                                        <p:tgtEl>
                                          <p:spTgt spid="64"/>
                                        </p:tgtEl>
                                        <p:attrNameLst>
                                          <p:attrName>ppt_x</p:attrName>
                                        </p:attrNameLst>
                                      </p:cBhvr>
                                      <p:tavLst>
                                        <p:tav tm="0">
                                          <p:val>
                                            <p:strVal val="#ppt_x"/>
                                          </p:val>
                                        </p:tav>
                                        <p:tav tm="100000">
                                          <p:val>
                                            <p:strVal val="#ppt_x"/>
                                          </p:val>
                                        </p:tav>
                                      </p:tavLst>
                                    </p:anim>
                                    <p:anim calcmode="lin" valueType="num">
                                      <p:cBhvr additive="base">
                                        <p:cTn id="76" dur="500" fill="hold"/>
                                        <p:tgtEl>
                                          <p:spTgt spid="6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54"/>
                                        </p:tgtEl>
                                        <p:attrNameLst>
                                          <p:attrName>style.visibility</p:attrName>
                                        </p:attrNameLst>
                                      </p:cBhvr>
                                      <p:to>
                                        <p:strVal val="visible"/>
                                      </p:to>
                                    </p:set>
                                    <p:anim calcmode="lin" valueType="num">
                                      <p:cBhvr additive="base">
                                        <p:cTn id="79" dur="500" fill="hold"/>
                                        <p:tgtEl>
                                          <p:spTgt spid="54"/>
                                        </p:tgtEl>
                                        <p:attrNameLst>
                                          <p:attrName>ppt_x</p:attrName>
                                        </p:attrNameLst>
                                      </p:cBhvr>
                                      <p:tavLst>
                                        <p:tav tm="0">
                                          <p:val>
                                            <p:strVal val="#ppt_x"/>
                                          </p:val>
                                        </p:tav>
                                        <p:tav tm="100000">
                                          <p:val>
                                            <p:strVal val="#ppt_x"/>
                                          </p:val>
                                        </p:tav>
                                      </p:tavLst>
                                    </p:anim>
                                    <p:anim calcmode="lin" valueType="num">
                                      <p:cBhvr additive="base">
                                        <p:cTn id="8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2" grpId="0"/>
      <p:bldP spid="64" grpId="0"/>
      <p:bldP spid="13" grpId="0"/>
      <p:bldP spid="14" grpId="0"/>
      <p:bldP spid="6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075" y="0"/>
            <a:ext cx="8229600" cy="646814"/>
          </a:xfrm>
        </p:spPr>
        <p:txBody>
          <a:bodyPr>
            <a:normAutofit/>
          </a:bodyPr>
          <a:lstStyle/>
          <a:p>
            <a:r>
              <a:rPr lang="en-US" sz="3400" u="sng" dirty="0" smtClean="0"/>
              <a:t>HA-DVFS Step2 – Workload balancing</a:t>
            </a:r>
            <a:endParaRPr lang="en-US" sz="3400" u="sng" dirty="0"/>
          </a:p>
        </p:txBody>
      </p:sp>
      <p:sp>
        <p:nvSpPr>
          <p:cNvPr id="3" name="Content Placeholder 2"/>
          <p:cNvSpPr>
            <a:spLocks noGrp="1"/>
          </p:cNvSpPr>
          <p:nvPr>
            <p:ph idx="1"/>
          </p:nvPr>
        </p:nvSpPr>
        <p:spPr>
          <a:xfrm>
            <a:off x="338010" y="748812"/>
            <a:ext cx="8229600" cy="407580"/>
          </a:xfrm>
        </p:spPr>
        <p:txBody>
          <a:bodyPr>
            <a:normAutofit lnSpcReduction="10000"/>
          </a:bodyPr>
          <a:lstStyle/>
          <a:p>
            <a:pPr marL="0" indent="0">
              <a:buNone/>
            </a:pPr>
            <a:r>
              <a:rPr lang="en-US" sz="2200" dirty="0" smtClean="0"/>
              <a:t>Iterative  search for the lowest power mode  that meets deadlines</a:t>
            </a:r>
            <a:endParaRPr lang="en-US" sz="2200" dirty="0"/>
          </a:p>
        </p:txBody>
      </p:sp>
      <p:grpSp>
        <p:nvGrpSpPr>
          <p:cNvPr id="7" name="Group 6"/>
          <p:cNvGrpSpPr/>
          <p:nvPr/>
        </p:nvGrpSpPr>
        <p:grpSpPr>
          <a:xfrm>
            <a:off x="311385" y="1539718"/>
            <a:ext cx="7462851" cy="1358470"/>
            <a:chOff x="311385" y="1539717"/>
            <a:chExt cx="7462851" cy="1707835"/>
          </a:xfrm>
        </p:grpSpPr>
        <p:grpSp>
          <p:nvGrpSpPr>
            <p:cNvPr id="6" name="Group 5"/>
            <p:cNvGrpSpPr/>
            <p:nvPr/>
          </p:nvGrpSpPr>
          <p:grpSpPr>
            <a:xfrm>
              <a:off x="311385" y="1562101"/>
              <a:ext cx="7462851" cy="1685451"/>
              <a:chOff x="311385" y="1562101"/>
              <a:chExt cx="7462851" cy="1685451"/>
            </a:xfrm>
          </p:grpSpPr>
          <p:grpSp>
            <p:nvGrpSpPr>
              <p:cNvPr id="94" name="Group 93"/>
              <p:cNvGrpSpPr/>
              <p:nvPr/>
            </p:nvGrpSpPr>
            <p:grpSpPr>
              <a:xfrm>
                <a:off x="5715000" y="2101540"/>
                <a:ext cx="1190625" cy="674298"/>
                <a:chOff x="5133975" y="5714999"/>
                <a:chExt cx="819150" cy="523875"/>
              </a:xfrm>
            </p:grpSpPr>
            <p:sp>
              <p:nvSpPr>
                <p:cNvPr id="110" name="Rectangle 109"/>
                <p:cNvSpPr/>
                <p:nvPr/>
              </p:nvSpPr>
              <p:spPr>
                <a:xfrm>
                  <a:off x="5133975" y="5714999"/>
                  <a:ext cx="819150"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T2</a:t>
                  </a:r>
                </a:p>
                <a:p>
                  <a:pPr algn="ctr"/>
                  <a:r>
                    <a:rPr lang="en-US" dirty="0" smtClean="0">
                      <a:solidFill>
                        <a:prstClr val="white"/>
                      </a:solidFill>
                      <a:latin typeface="Calibri"/>
                    </a:rPr>
                    <a:t>4</a:t>
                  </a:r>
                  <a:endParaRPr lang="en-US" dirty="0">
                    <a:solidFill>
                      <a:prstClr val="white"/>
                    </a:solidFill>
                    <a:latin typeface="Calibri"/>
                  </a:endParaRPr>
                </a:p>
              </p:txBody>
            </p:sp>
            <p:cxnSp>
              <p:nvCxnSpPr>
                <p:cNvPr id="111" name="Straight Arrow Connector 110"/>
                <p:cNvCxnSpPr>
                  <a:stCxn id="110" idx="1"/>
                  <a:endCxn id="110" idx="3"/>
                </p:cNvCxnSpPr>
                <p:nvPr/>
              </p:nvCxnSpPr>
              <p:spPr>
                <a:xfrm>
                  <a:off x="5133975" y="5976937"/>
                  <a:ext cx="819150"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3719592" y="2101540"/>
                <a:ext cx="623808" cy="683291"/>
                <a:chOff x="5133975" y="5714999"/>
                <a:chExt cx="819150" cy="523875"/>
              </a:xfrm>
            </p:grpSpPr>
            <p:sp>
              <p:nvSpPr>
                <p:cNvPr id="108" name="Rectangle 107"/>
                <p:cNvSpPr/>
                <p:nvPr/>
              </p:nvSpPr>
              <p:spPr>
                <a:xfrm>
                  <a:off x="5133975" y="5714999"/>
                  <a:ext cx="819150"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T1</a:t>
                  </a:r>
                </a:p>
                <a:p>
                  <a:pPr algn="ctr"/>
                  <a:r>
                    <a:rPr lang="en-US" dirty="0">
                      <a:solidFill>
                        <a:prstClr val="white"/>
                      </a:solidFill>
                      <a:latin typeface="Calibri"/>
                    </a:rPr>
                    <a:t>2</a:t>
                  </a:r>
                </a:p>
              </p:txBody>
            </p:sp>
            <p:cxnSp>
              <p:nvCxnSpPr>
                <p:cNvPr id="109" name="Straight Arrow Connector 108"/>
                <p:cNvCxnSpPr>
                  <a:stCxn id="108" idx="1"/>
                  <a:endCxn id="108" idx="3"/>
                </p:cNvCxnSpPr>
                <p:nvPr/>
              </p:nvCxnSpPr>
              <p:spPr>
                <a:xfrm>
                  <a:off x="5133975" y="5976937"/>
                  <a:ext cx="819150"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2240796" y="2101540"/>
                <a:ext cx="623808" cy="683291"/>
                <a:chOff x="5133975" y="5714999"/>
                <a:chExt cx="819150" cy="523875"/>
              </a:xfrm>
            </p:grpSpPr>
            <p:sp>
              <p:nvSpPr>
                <p:cNvPr id="106" name="Rectangle 105"/>
                <p:cNvSpPr/>
                <p:nvPr/>
              </p:nvSpPr>
              <p:spPr>
                <a:xfrm>
                  <a:off x="5133975" y="5714999"/>
                  <a:ext cx="819150"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T4</a:t>
                  </a:r>
                </a:p>
                <a:p>
                  <a:pPr algn="ctr"/>
                  <a:r>
                    <a:rPr lang="en-US" dirty="0">
                      <a:solidFill>
                        <a:prstClr val="white"/>
                      </a:solidFill>
                      <a:latin typeface="Calibri"/>
                    </a:rPr>
                    <a:t>2</a:t>
                  </a:r>
                </a:p>
              </p:txBody>
            </p:sp>
            <p:cxnSp>
              <p:nvCxnSpPr>
                <p:cNvPr id="107" name="Straight Arrow Connector 106"/>
                <p:cNvCxnSpPr>
                  <a:stCxn id="106" idx="1"/>
                  <a:endCxn id="106" idx="3"/>
                </p:cNvCxnSpPr>
                <p:nvPr/>
              </p:nvCxnSpPr>
              <p:spPr>
                <a:xfrm>
                  <a:off x="5133975" y="5976937"/>
                  <a:ext cx="819150"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p:nvGrpSpPr>
            <p:grpSpPr>
              <a:xfrm>
                <a:off x="1817173" y="2101540"/>
                <a:ext cx="451140" cy="674298"/>
                <a:chOff x="4325962" y="5572125"/>
                <a:chExt cx="592412" cy="523875"/>
              </a:xfrm>
            </p:grpSpPr>
            <p:sp>
              <p:nvSpPr>
                <p:cNvPr id="104" name="Rectangle 103"/>
                <p:cNvSpPr/>
                <p:nvPr/>
              </p:nvSpPr>
              <p:spPr>
                <a:xfrm>
                  <a:off x="4325962" y="5572125"/>
                  <a:ext cx="592412"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T3</a:t>
                  </a:r>
                </a:p>
                <a:p>
                  <a:pPr algn="ctr"/>
                  <a:r>
                    <a:rPr lang="en-US" dirty="0" smtClean="0">
                      <a:solidFill>
                        <a:prstClr val="white"/>
                      </a:solidFill>
                      <a:latin typeface="Calibri"/>
                    </a:rPr>
                    <a:t>1</a:t>
                  </a:r>
                  <a:endParaRPr lang="en-US" dirty="0">
                    <a:solidFill>
                      <a:prstClr val="white"/>
                    </a:solidFill>
                    <a:latin typeface="Calibri"/>
                  </a:endParaRPr>
                </a:p>
              </p:txBody>
            </p:sp>
            <p:cxnSp>
              <p:nvCxnSpPr>
                <p:cNvPr id="105" name="Straight Arrow Connector 104"/>
                <p:cNvCxnSpPr>
                  <a:stCxn id="104" idx="1"/>
                  <a:endCxn id="104" idx="3"/>
                </p:cNvCxnSpPr>
                <p:nvPr/>
              </p:nvCxnSpPr>
              <p:spPr>
                <a:xfrm>
                  <a:off x="4325962" y="5834063"/>
                  <a:ext cx="592412"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311385" y="1562101"/>
                <a:ext cx="7462851" cy="1685451"/>
                <a:chOff x="311385" y="1562101"/>
                <a:chExt cx="7462851" cy="1685451"/>
              </a:xfrm>
            </p:grpSpPr>
            <p:sp>
              <p:nvSpPr>
                <p:cNvPr id="60" name="TextBox 59"/>
                <p:cNvSpPr txBox="1"/>
                <p:nvPr/>
              </p:nvSpPr>
              <p:spPr>
                <a:xfrm>
                  <a:off x="4134048" y="2870689"/>
                  <a:ext cx="418704" cy="348613"/>
                </a:xfrm>
                <a:prstGeom prst="rect">
                  <a:avLst/>
                </a:prstGeom>
                <a:noFill/>
              </p:spPr>
              <p:txBody>
                <a:bodyPr wrap="none" rtlCol="0">
                  <a:spAutoFit/>
                </a:bodyPr>
                <a:lstStyle/>
                <a:p>
                  <a:r>
                    <a:rPr lang="en-US" dirty="0" smtClean="0">
                      <a:solidFill>
                        <a:prstClr val="black"/>
                      </a:solidFill>
                      <a:latin typeface="Calibri"/>
                    </a:rPr>
                    <a:t>10</a:t>
                  </a:r>
                  <a:endParaRPr lang="en-US" dirty="0">
                    <a:solidFill>
                      <a:prstClr val="black"/>
                    </a:solidFill>
                    <a:latin typeface="Calibri"/>
                  </a:endParaRPr>
                </a:p>
              </p:txBody>
            </p:sp>
            <p:sp>
              <p:nvSpPr>
                <p:cNvPr id="61" name="TextBox 60"/>
                <p:cNvSpPr txBox="1"/>
                <p:nvPr/>
              </p:nvSpPr>
              <p:spPr>
                <a:xfrm>
                  <a:off x="7124699" y="2870690"/>
                  <a:ext cx="649537" cy="348613"/>
                </a:xfrm>
                <a:prstGeom prst="rect">
                  <a:avLst/>
                </a:prstGeom>
                <a:noFill/>
              </p:spPr>
              <p:txBody>
                <a:bodyPr wrap="none" rtlCol="0">
                  <a:spAutoFit/>
                </a:bodyPr>
                <a:lstStyle/>
                <a:p>
                  <a:r>
                    <a:rPr lang="en-US" dirty="0" smtClean="0">
                      <a:solidFill>
                        <a:prstClr val="black"/>
                      </a:solidFill>
                      <a:latin typeface="Calibri"/>
                    </a:rPr>
                    <a:t>Time</a:t>
                  </a:r>
                  <a:endParaRPr lang="en-US" dirty="0">
                    <a:solidFill>
                      <a:prstClr val="black"/>
                    </a:solidFill>
                    <a:latin typeface="Calibri"/>
                  </a:endParaRPr>
                </a:p>
              </p:txBody>
            </p:sp>
            <p:sp>
              <p:nvSpPr>
                <p:cNvPr id="62" name="TextBox 61"/>
                <p:cNvSpPr txBox="1"/>
                <p:nvPr/>
              </p:nvSpPr>
              <p:spPr>
                <a:xfrm>
                  <a:off x="2746314" y="2870691"/>
                  <a:ext cx="301686" cy="369332"/>
                </a:xfrm>
                <a:prstGeom prst="rect">
                  <a:avLst/>
                </a:prstGeom>
                <a:noFill/>
              </p:spPr>
              <p:txBody>
                <a:bodyPr wrap="none" rtlCol="0">
                  <a:spAutoFit/>
                </a:bodyPr>
                <a:lstStyle/>
                <a:p>
                  <a:r>
                    <a:rPr lang="en-US" dirty="0" smtClean="0">
                      <a:solidFill>
                        <a:prstClr val="black"/>
                      </a:solidFill>
                      <a:latin typeface="Calibri"/>
                    </a:rPr>
                    <a:t>5</a:t>
                  </a:r>
                  <a:endParaRPr lang="en-US" dirty="0">
                    <a:solidFill>
                      <a:prstClr val="black"/>
                    </a:solidFill>
                    <a:latin typeface="Calibri"/>
                  </a:endParaRPr>
                </a:p>
              </p:txBody>
            </p:sp>
            <p:sp>
              <p:nvSpPr>
                <p:cNvPr id="77" name="TextBox 76"/>
                <p:cNvSpPr txBox="1"/>
                <p:nvPr/>
              </p:nvSpPr>
              <p:spPr>
                <a:xfrm>
                  <a:off x="2166153" y="2878220"/>
                  <a:ext cx="301686" cy="369332"/>
                </a:xfrm>
                <a:prstGeom prst="rect">
                  <a:avLst/>
                </a:prstGeom>
                <a:noFill/>
              </p:spPr>
              <p:txBody>
                <a:bodyPr wrap="none" rtlCol="0">
                  <a:spAutoFit/>
                </a:bodyPr>
                <a:lstStyle/>
                <a:p>
                  <a:r>
                    <a:rPr lang="en-US" dirty="0">
                      <a:solidFill>
                        <a:prstClr val="black"/>
                      </a:solidFill>
                      <a:latin typeface="Calibri"/>
                    </a:rPr>
                    <a:t>3</a:t>
                  </a:r>
                </a:p>
              </p:txBody>
            </p:sp>
            <p:sp>
              <p:nvSpPr>
                <p:cNvPr id="82" name="TextBox 81"/>
                <p:cNvSpPr txBox="1"/>
                <p:nvPr/>
              </p:nvSpPr>
              <p:spPr>
                <a:xfrm>
                  <a:off x="1687482" y="2878220"/>
                  <a:ext cx="301686" cy="348613"/>
                </a:xfrm>
                <a:prstGeom prst="rect">
                  <a:avLst/>
                </a:prstGeom>
                <a:noFill/>
              </p:spPr>
              <p:txBody>
                <a:bodyPr wrap="none" rtlCol="0">
                  <a:spAutoFit/>
                </a:bodyPr>
                <a:lstStyle/>
                <a:p>
                  <a:r>
                    <a:rPr lang="en-US" dirty="0">
                      <a:solidFill>
                        <a:prstClr val="black"/>
                      </a:solidFill>
                      <a:latin typeface="Calibri"/>
                    </a:rPr>
                    <a:t>2</a:t>
                  </a:r>
                </a:p>
              </p:txBody>
            </p:sp>
            <p:sp>
              <p:nvSpPr>
                <p:cNvPr id="83" name="TextBox 82"/>
                <p:cNvSpPr txBox="1"/>
                <p:nvPr/>
              </p:nvSpPr>
              <p:spPr>
                <a:xfrm>
                  <a:off x="1215190" y="2878220"/>
                  <a:ext cx="301686" cy="348613"/>
                </a:xfrm>
                <a:prstGeom prst="rect">
                  <a:avLst/>
                </a:prstGeom>
                <a:noFill/>
              </p:spPr>
              <p:txBody>
                <a:bodyPr wrap="none" rtlCol="0">
                  <a:spAutoFit/>
                </a:bodyPr>
                <a:lstStyle/>
                <a:p>
                  <a:r>
                    <a:rPr lang="en-US" dirty="0" smtClean="0">
                      <a:solidFill>
                        <a:prstClr val="black"/>
                      </a:solidFill>
                      <a:latin typeface="Calibri"/>
                    </a:rPr>
                    <a:t>1</a:t>
                  </a:r>
                  <a:endParaRPr lang="en-US" dirty="0">
                    <a:solidFill>
                      <a:prstClr val="black"/>
                    </a:solidFill>
                    <a:latin typeface="Calibri"/>
                  </a:endParaRPr>
                </a:p>
              </p:txBody>
            </p:sp>
            <p:sp>
              <p:nvSpPr>
                <p:cNvPr id="84" name="TextBox 83"/>
                <p:cNvSpPr txBox="1"/>
                <p:nvPr/>
              </p:nvSpPr>
              <p:spPr>
                <a:xfrm>
                  <a:off x="590550" y="2870691"/>
                  <a:ext cx="301686" cy="348613"/>
                </a:xfrm>
                <a:prstGeom prst="rect">
                  <a:avLst/>
                </a:prstGeom>
                <a:noFill/>
              </p:spPr>
              <p:txBody>
                <a:bodyPr wrap="none" rtlCol="0">
                  <a:spAutoFit/>
                </a:bodyPr>
                <a:lstStyle/>
                <a:p>
                  <a:r>
                    <a:rPr lang="en-US" dirty="0">
                      <a:solidFill>
                        <a:prstClr val="black"/>
                      </a:solidFill>
                      <a:latin typeface="Calibri"/>
                    </a:rPr>
                    <a:t>0</a:t>
                  </a:r>
                </a:p>
              </p:txBody>
            </p:sp>
            <p:grpSp>
              <p:nvGrpSpPr>
                <p:cNvPr id="23" name="Group 22"/>
                <p:cNvGrpSpPr/>
                <p:nvPr/>
              </p:nvGrpSpPr>
              <p:grpSpPr>
                <a:xfrm>
                  <a:off x="696253" y="1562101"/>
                  <a:ext cx="6628472" cy="1222730"/>
                  <a:chOff x="696253" y="1562101"/>
                  <a:chExt cx="6628472" cy="1222730"/>
                </a:xfrm>
              </p:grpSpPr>
              <p:cxnSp>
                <p:nvCxnSpPr>
                  <p:cNvPr id="92" name="Straight Arrow Connector 91"/>
                  <p:cNvCxnSpPr/>
                  <p:nvPr/>
                </p:nvCxnSpPr>
                <p:spPr>
                  <a:xfrm flipV="1">
                    <a:off x="696253" y="2775838"/>
                    <a:ext cx="6628472" cy="8993"/>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95" name="Straight Arrow Connector 94"/>
                  <p:cNvCxnSpPr/>
                  <p:nvPr/>
                </p:nvCxnSpPr>
                <p:spPr>
                  <a:xfrm flipV="1">
                    <a:off x="696253" y="1562101"/>
                    <a:ext cx="0" cy="1222729"/>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grpSp>
            <p:cxnSp>
              <p:nvCxnSpPr>
                <p:cNvPr id="99" name="Straight Arrow Connector 98"/>
                <p:cNvCxnSpPr/>
                <p:nvPr/>
              </p:nvCxnSpPr>
              <p:spPr>
                <a:xfrm flipH="1">
                  <a:off x="681161" y="2101540"/>
                  <a:ext cx="1157164"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1821131" y="1822831"/>
                  <a:ext cx="0" cy="935028"/>
                </a:xfrm>
                <a:prstGeom prst="straightConnector1">
                  <a:avLst/>
                </a:prstGeom>
                <a:ln w="25400">
                  <a:prstDash val="sysDash"/>
                  <a:tailEnd type="none"/>
                </a:ln>
              </p:spPr>
              <p:style>
                <a:lnRef idx="1">
                  <a:schemeClr val="dk1"/>
                </a:lnRef>
                <a:fillRef idx="0">
                  <a:schemeClr val="dk1"/>
                </a:fillRef>
                <a:effectRef idx="0">
                  <a:schemeClr val="dk1"/>
                </a:effectRef>
                <a:fontRef idx="minor">
                  <a:schemeClr val="tx1"/>
                </a:fontRef>
              </p:style>
            </p:cxnSp>
            <p:sp>
              <p:nvSpPr>
                <p:cNvPr id="103" name="TextBox 102"/>
                <p:cNvSpPr txBox="1"/>
                <p:nvPr/>
              </p:nvSpPr>
              <p:spPr>
                <a:xfrm>
                  <a:off x="680717" y="2193920"/>
                  <a:ext cx="685316" cy="348613"/>
                </a:xfrm>
                <a:prstGeom prst="rect">
                  <a:avLst/>
                </a:prstGeom>
                <a:noFill/>
              </p:spPr>
              <p:txBody>
                <a:bodyPr wrap="none" rtlCol="0">
                  <a:spAutoFit/>
                </a:bodyPr>
                <a:lstStyle/>
                <a:p>
                  <a:r>
                    <a:rPr lang="en-US" dirty="0" smtClean="0">
                      <a:solidFill>
                        <a:prstClr val="black"/>
                      </a:solidFill>
                      <a:latin typeface="Calibri"/>
                    </a:rPr>
                    <a:t>delay</a:t>
                  </a:r>
                  <a:endParaRPr lang="en-US" dirty="0">
                    <a:solidFill>
                      <a:prstClr val="black"/>
                    </a:solidFill>
                    <a:latin typeface="Calibri"/>
                  </a:endParaRPr>
                </a:p>
              </p:txBody>
            </p:sp>
            <p:sp>
              <p:nvSpPr>
                <p:cNvPr id="9" name="TextBox 8"/>
                <p:cNvSpPr txBox="1"/>
                <p:nvPr/>
              </p:nvSpPr>
              <p:spPr>
                <a:xfrm rot="16200000">
                  <a:off x="83887" y="2132650"/>
                  <a:ext cx="824328" cy="369332"/>
                </a:xfrm>
                <a:prstGeom prst="rect">
                  <a:avLst/>
                </a:prstGeom>
                <a:noFill/>
              </p:spPr>
              <p:txBody>
                <a:bodyPr wrap="none" rtlCol="0">
                  <a:spAutoFit/>
                </a:bodyPr>
                <a:lstStyle/>
                <a:p>
                  <a:r>
                    <a:rPr lang="en-US" dirty="0" smtClean="0">
                      <a:solidFill>
                        <a:prstClr val="black"/>
                      </a:solidFill>
                      <a:latin typeface="Calibri"/>
                    </a:rPr>
                    <a:t>Energy</a:t>
                  </a:r>
                  <a:endParaRPr lang="en-US" dirty="0">
                    <a:solidFill>
                      <a:prstClr val="black"/>
                    </a:solidFill>
                    <a:latin typeface="Calibri"/>
                  </a:endParaRPr>
                </a:p>
              </p:txBody>
            </p:sp>
            <p:sp>
              <p:nvSpPr>
                <p:cNvPr id="112" name="TextBox 111"/>
                <p:cNvSpPr txBox="1"/>
                <p:nvPr/>
              </p:nvSpPr>
              <p:spPr>
                <a:xfrm>
                  <a:off x="6686747" y="2856313"/>
                  <a:ext cx="418704" cy="369332"/>
                </a:xfrm>
                <a:prstGeom prst="rect">
                  <a:avLst/>
                </a:prstGeom>
                <a:noFill/>
              </p:spPr>
              <p:txBody>
                <a:bodyPr wrap="none" rtlCol="0">
                  <a:spAutoFit/>
                </a:bodyPr>
                <a:lstStyle/>
                <a:p>
                  <a:r>
                    <a:rPr lang="en-US" dirty="0">
                      <a:solidFill>
                        <a:prstClr val="black"/>
                      </a:solidFill>
                      <a:latin typeface="Calibri"/>
                    </a:rPr>
                    <a:t>2</a:t>
                  </a:r>
                  <a:r>
                    <a:rPr lang="en-US" dirty="0" smtClean="0">
                      <a:solidFill>
                        <a:prstClr val="black"/>
                      </a:solidFill>
                      <a:latin typeface="Calibri"/>
                    </a:rPr>
                    <a:t>0</a:t>
                  </a:r>
                  <a:endParaRPr lang="en-US" dirty="0">
                    <a:solidFill>
                      <a:prstClr val="black"/>
                    </a:solidFill>
                    <a:latin typeface="Calibri"/>
                  </a:endParaRPr>
                </a:p>
              </p:txBody>
            </p:sp>
            <p:sp>
              <p:nvSpPr>
                <p:cNvPr id="113" name="TextBox 112"/>
                <p:cNvSpPr txBox="1"/>
                <p:nvPr/>
              </p:nvSpPr>
              <p:spPr>
                <a:xfrm>
                  <a:off x="5581848" y="2870689"/>
                  <a:ext cx="418704" cy="369332"/>
                </a:xfrm>
                <a:prstGeom prst="rect">
                  <a:avLst/>
                </a:prstGeom>
                <a:noFill/>
              </p:spPr>
              <p:txBody>
                <a:bodyPr wrap="none" rtlCol="0">
                  <a:spAutoFit/>
                </a:bodyPr>
                <a:lstStyle/>
                <a:p>
                  <a:r>
                    <a:rPr lang="en-US" dirty="0" smtClean="0">
                      <a:solidFill>
                        <a:prstClr val="black"/>
                      </a:solidFill>
                      <a:latin typeface="Calibri"/>
                    </a:rPr>
                    <a:t>16</a:t>
                  </a:r>
                  <a:endParaRPr lang="en-US" dirty="0">
                    <a:solidFill>
                      <a:prstClr val="black"/>
                    </a:solidFill>
                    <a:latin typeface="Calibri"/>
                  </a:endParaRPr>
                </a:p>
              </p:txBody>
            </p:sp>
            <p:sp>
              <p:nvSpPr>
                <p:cNvPr id="114" name="TextBox 113"/>
                <p:cNvSpPr txBox="1"/>
                <p:nvPr/>
              </p:nvSpPr>
              <p:spPr>
                <a:xfrm>
                  <a:off x="3510240" y="2878220"/>
                  <a:ext cx="301686" cy="369332"/>
                </a:xfrm>
                <a:prstGeom prst="rect">
                  <a:avLst/>
                </a:prstGeom>
                <a:noFill/>
              </p:spPr>
              <p:txBody>
                <a:bodyPr wrap="none" rtlCol="0">
                  <a:spAutoFit/>
                </a:bodyPr>
                <a:lstStyle/>
                <a:p>
                  <a:r>
                    <a:rPr lang="en-US" dirty="0" smtClean="0">
                      <a:solidFill>
                        <a:prstClr val="black"/>
                      </a:solidFill>
                      <a:latin typeface="Calibri"/>
                    </a:rPr>
                    <a:t>8</a:t>
                  </a:r>
                  <a:endParaRPr lang="en-US" dirty="0">
                    <a:solidFill>
                      <a:prstClr val="black"/>
                    </a:solidFill>
                    <a:latin typeface="Calibri"/>
                  </a:endParaRPr>
                </a:p>
              </p:txBody>
            </p:sp>
          </p:grpSp>
        </p:grpSp>
        <p:sp>
          <p:nvSpPr>
            <p:cNvPr id="15" name="TextBox 14"/>
            <p:cNvSpPr txBox="1"/>
            <p:nvPr/>
          </p:nvSpPr>
          <p:spPr>
            <a:xfrm>
              <a:off x="3547896" y="1539717"/>
              <a:ext cx="1374696" cy="369332"/>
            </a:xfrm>
            <a:prstGeom prst="rect">
              <a:avLst/>
            </a:prstGeom>
            <a:noFill/>
          </p:spPr>
          <p:txBody>
            <a:bodyPr wrap="square" rtlCol="0">
              <a:spAutoFit/>
            </a:bodyPr>
            <a:lstStyle/>
            <a:p>
              <a:r>
                <a:rPr lang="en-US" dirty="0" smtClean="0">
                  <a:solidFill>
                    <a:prstClr val="black"/>
                  </a:solidFill>
                  <a:latin typeface="Calibri"/>
                </a:rPr>
                <a:t>Step -1</a:t>
              </a:r>
              <a:endParaRPr lang="en-US" dirty="0">
                <a:solidFill>
                  <a:prstClr val="black"/>
                </a:solidFill>
                <a:latin typeface="Calibri"/>
              </a:endParaRPr>
            </a:p>
          </p:txBody>
        </p:sp>
      </p:grpSp>
      <p:grpSp>
        <p:nvGrpSpPr>
          <p:cNvPr id="124" name="Group 123"/>
          <p:cNvGrpSpPr/>
          <p:nvPr/>
        </p:nvGrpSpPr>
        <p:grpSpPr>
          <a:xfrm>
            <a:off x="4185012" y="3797615"/>
            <a:ext cx="2127973" cy="429050"/>
            <a:chOff x="5133975" y="5714999"/>
            <a:chExt cx="819150" cy="523875"/>
          </a:xfrm>
        </p:grpSpPr>
        <p:sp>
          <p:nvSpPr>
            <p:cNvPr id="142" name="Rectangle 141"/>
            <p:cNvSpPr/>
            <p:nvPr/>
          </p:nvSpPr>
          <p:spPr>
            <a:xfrm>
              <a:off x="5133975" y="5714999"/>
              <a:ext cx="819150"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T2</a:t>
              </a:r>
            </a:p>
            <a:p>
              <a:pPr algn="ctr"/>
              <a:r>
                <a:rPr lang="en-US" dirty="0">
                  <a:solidFill>
                    <a:prstClr val="white"/>
                  </a:solidFill>
                  <a:latin typeface="Calibri"/>
                </a:rPr>
                <a:t>8</a:t>
              </a:r>
            </a:p>
          </p:txBody>
        </p:sp>
        <p:cxnSp>
          <p:nvCxnSpPr>
            <p:cNvPr id="143" name="Straight Arrow Connector 142"/>
            <p:cNvCxnSpPr>
              <a:stCxn id="142" idx="1"/>
              <a:endCxn id="142" idx="3"/>
            </p:cNvCxnSpPr>
            <p:nvPr/>
          </p:nvCxnSpPr>
          <p:spPr>
            <a:xfrm>
              <a:off x="5133975" y="5976937"/>
              <a:ext cx="819150"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2561276" y="3798352"/>
            <a:ext cx="1623736" cy="429050"/>
            <a:chOff x="5133975" y="5714999"/>
            <a:chExt cx="819150" cy="523875"/>
          </a:xfrm>
        </p:grpSpPr>
        <p:sp>
          <p:nvSpPr>
            <p:cNvPr id="140" name="Rectangle 139"/>
            <p:cNvSpPr/>
            <p:nvPr/>
          </p:nvSpPr>
          <p:spPr>
            <a:xfrm>
              <a:off x="5133975" y="5714999"/>
              <a:ext cx="819150"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T1</a:t>
              </a:r>
            </a:p>
            <a:p>
              <a:pPr algn="ctr"/>
              <a:r>
                <a:rPr lang="en-US" dirty="0" smtClean="0">
                  <a:solidFill>
                    <a:prstClr val="white"/>
                  </a:solidFill>
                  <a:latin typeface="Calibri"/>
                </a:rPr>
                <a:t>4</a:t>
              </a:r>
              <a:endParaRPr lang="en-US" dirty="0">
                <a:solidFill>
                  <a:prstClr val="white"/>
                </a:solidFill>
                <a:latin typeface="Calibri"/>
              </a:endParaRPr>
            </a:p>
          </p:txBody>
        </p:sp>
        <p:cxnSp>
          <p:nvCxnSpPr>
            <p:cNvPr id="141" name="Straight Arrow Connector 140"/>
            <p:cNvCxnSpPr>
              <a:stCxn id="140" idx="1"/>
              <a:endCxn id="140" idx="3"/>
            </p:cNvCxnSpPr>
            <p:nvPr/>
          </p:nvCxnSpPr>
          <p:spPr>
            <a:xfrm>
              <a:off x="5133975" y="5976937"/>
              <a:ext cx="819150"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1690154" y="3473467"/>
            <a:ext cx="865219" cy="763270"/>
            <a:chOff x="5133975" y="5714999"/>
            <a:chExt cx="819150" cy="523875"/>
          </a:xfrm>
        </p:grpSpPr>
        <p:sp>
          <p:nvSpPr>
            <p:cNvPr id="138" name="Rectangle 137"/>
            <p:cNvSpPr/>
            <p:nvPr/>
          </p:nvSpPr>
          <p:spPr>
            <a:xfrm>
              <a:off x="5133975" y="5714999"/>
              <a:ext cx="819150"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T4</a:t>
              </a:r>
            </a:p>
            <a:p>
              <a:pPr algn="ctr"/>
              <a:r>
                <a:rPr lang="en-US" dirty="0">
                  <a:solidFill>
                    <a:prstClr val="white"/>
                  </a:solidFill>
                  <a:latin typeface="Calibri"/>
                </a:rPr>
                <a:t>2</a:t>
              </a:r>
            </a:p>
          </p:txBody>
        </p:sp>
        <p:cxnSp>
          <p:nvCxnSpPr>
            <p:cNvPr id="139" name="Straight Arrow Connector 138"/>
            <p:cNvCxnSpPr>
              <a:stCxn id="138" idx="1"/>
              <a:endCxn id="138" idx="3"/>
            </p:cNvCxnSpPr>
            <p:nvPr/>
          </p:nvCxnSpPr>
          <p:spPr>
            <a:xfrm>
              <a:off x="5133975" y="5976937"/>
              <a:ext cx="819150"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p:nvGrpSpPr>
        <p:grpSpPr>
          <a:xfrm>
            <a:off x="698926" y="3799884"/>
            <a:ext cx="991229" cy="429050"/>
            <a:chOff x="4325962" y="5572125"/>
            <a:chExt cx="592412" cy="523875"/>
          </a:xfrm>
        </p:grpSpPr>
        <p:sp>
          <p:nvSpPr>
            <p:cNvPr id="136" name="Rectangle 135"/>
            <p:cNvSpPr/>
            <p:nvPr/>
          </p:nvSpPr>
          <p:spPr>
            <a:xfrm>
              <a:off x="4325962" y="5572125"/>
              <a:ext cx="592412"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T3</a:t>
              </a:r>
            </a:p>
            <a:p>
              <a:pPr algn="ctr"/>
              <a:r>
                <a:rPr lang="en-US" dirty="0">
                  <a:solidFill>
                    <a:prstClr val="white"/>
                  </a:solidFill>
                  <a:latin typeface="Calibri"/>
                </a:rPr>
                <a:t>2</a:t>
              </a:r>
            </a:p>
          </p:txBody>
        </p:sp>
        <p:cxnSp>
          <p:nvCxnSpPr>
            <p:cNvPr id="137" name="Straight Arrow Connector 136"/>
            <p:cNvCxnSpPr>
              <a:stCxn id="136" idx="1"/>
              <a:endCxn id="136" idx="3"/>
            </p:cNvCxnSpPr>
            <p:nvPr/>
          </p:nvCxnSpPr>
          <p:spPr>
            <a:xfrm>
              <a:off x="4325962" y="5834063"/>
              <a:ext cx="592412"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sp>
        <p:nvSpPr>
          <p:cNvPr id="173" name="TextBox 172"/>
          <p:cNvSpPr txBox="1"/>
          <p:nvPr/>
        </p:nvSpPr>
        <p:spPr>
          <a:xfrm>
            <a:off x="4129927" y="3159605"/>
            <a:ext cx="2778371" cy="560801"/>
          </a:xfrm>
          <a:prstGeom prst="rect">
            <a:avLst/>
          </a:prstGeom>
          <a:noFill/>
        </p:spPr>
        <p:txBody>
          <a:bodyPr wrap="square" rtlCol="0">
            <a:spAutoFit/>
          </a:bodyPr>
          <a:lstStyle/>
          <a:p>
            <a:r>
              <a:rPr lang="en-US" dirty="0" smtClean="0">
                <a:solidFill>
                  <a:prstClr val="black"/>
                </a:solidFill>
                <a:latin typeface="Calibri"/>
              </a:rPr>
              <a:t>Step -2A – Power mode 1</a:t>
            </a:r>
          </a:p>
          <a:p>
            <a:r>
              <a:rPr lang="en-US" dirty="0" smtClean="0">
                <a:solidFill>
                  <a:prstClr val="black"/>
                </a:solidFill>
                <a:latin typeface="Calibri"/>
              </a:rPr>
              <a:t>F1 = Fmax/2</a:t>
            </a:r>
            <a:endParaRPr lang="en-US" dirty="0">
              <a:solidFill>
                <a:prstClr val="black"/>
              </a:solidFill>
              <a:latin typeface="Calibri"/>
            </a:endParaRPr>
          </a:p>
        </p:txBody>
      </p:sp>
      <p:grpSp>
        <p:nvGrpSpPr>
          <p:cNvPr id="10" name="Group 9"/>
          <p:cNvGrpSpPr/>
          <p:nvPr/>
        </p:nvGrpSpPr>
        <p:grpSpPr>
          <a:xfrm>
            <a:off x="314058" y="3175812"/>
            <a:ext cx="8112388" cy="1465164"/>
            <a:chOff x="314058" y="3175812"/>
            <a:chExt cx="8112388" cy="1465164"/>
          </a:xfrm>
        </p:grpSpPr>
        <p:sp>
          <p:nvSpPr>
            <p:cNvPr id="117" name="TextBox 116"/>
            <p:cNvSpPr txBox="1"/>
            <p:nvPr/>
          </p:nvSpPr>
          <p:spPr>
            <a:xfrm>
              <a:off x="7776909" y="4297173"/>
              <a:ext cx="649537" cy="302480"/>
            </a:xfrm>
            <a:prstGeom prst="rect">
              <a:avLst/>
            </a:prstGeom>
            <a:noFill/>
          </p:spPr>
          <p:txBody>
            <a:bodyPr wrap="none" rtlCol="0">
              <a:spAutoFit/>
            </a:bodyPr>
            <a:lstStyle/>
            <a:p>
              <a:r>
                <a:rPr lang="en-US" dirty="0" smtClean="0">
                  <a:solidFill>
                    <a:prstClr val="black"/>
                  </a:solidFill>
                  <a:latin typeface="Calibri"/>
                </a:rPr>
                <a:t>Time</a:t>
              </a:r>
              <a:endParaRPr lang="en-US" dirty="0">
                <a:solidFill>
                  <a:prstClr val="black"/>
                </a:solidFill>
                <a:latin typeface="Calibri"/>
              </a:endParaRPr>
            </a:p>
          </p:txBody>
        </p:sp>
        <p:sp>
          <p:nvSpPr>
            <p:cNvPr id="119" name="TextBox 118"/>
            <p:cNvSpPr txBox="1"/>
            <p:nvPr/>
          </p:nvSpPr>
          <p:spPr>
            <a:xfrm>
              <a:off x="2408001" y="4308778"/>
              <a:ext cx="301686" cy="320458"/>
            </a:xfrm>
            <a:prstGeom prst="rect">
              <a:avLst/>
            </a:prstGeom>
            <a:noFill/>
          </p:spPr>
          <p:txBody>
            <a:bodyPr wrap="none" rtlCol="0">
              <a:spAutoFit/>
            </a:bodyPr>
            <a:lstStyle/>
            <a:p>
              <a:r>
                <a:rPr lang="en-US" dirty="0" smtClean="0">
                  <a:solidFill>
                    <a:prstClr val="black"/>
                  </a:solidFill>
                  <a:latin typeface="Calibri"/>
                </a:rPr>
                <a:t>4</a:t>
              </a:r>
              <a:endParaRPr lang="en-US" dirty="0">
                <a:solidFill>
                  <a:prstClr val="black"/>
                </a:solidFill>
                <a:latin typeface="Calibri"/>
              </a:endParaRPr>
            </a:p>
          </p:txBody>
        </p:sp>
        <p:sp>
          <p:nvSpPr>
            <p:cNvPr id="120" name="TextBox 119"/>
            <p:cNvSpPr txBox="1"/>
            <p:nvPr/>
          </p:nvSpPr>
          <p:spPr>
            <a:xfrm>
              <a:off x="1569444" y="4317767"/>
              <a:ext cx="301686" cy="302480"/>
            </a:xfrm>
            <a:prstGeom prst="rect">
              <a:avLst/>
            </a:prstGeom>
            <a:noFill/>
          </p:spPr>
          <p:txBody>
            <a:bodyPr wrap="none" rtlCol="0">
              <a:spAutoFit/>
            </a:bodyPr>
            <a:lstStyle/>
            <a:p>
              <a:r>
                <a:rPr lang="en-US" dirty="0">
                  <a:solidFill>
                    <a:prstClr val="black"/>
                  </a:solidFill>
                  <a:latin typeface="Calibri"/>
                </a:rPr>
                <a:t>2</a:t>
              </a:r>
            </a:p>
          </p:txBody>
        </p:sp>
        <p:sp>
          <p:nvSpPr>
            <p:cNvPr id="121" name="TextBox 120"/>
            <p:cNvSpPr txBox="1"/>
            <p:nvPr/>
          </p:nvSpPr>
          <p:spPr>
            <a:xfrm>
              <a:off x="1067020" y="4298759"/>
              <a:ext cx="301686" cy="302480"/>
            </a:xfrm>
            <a:prstGeom prst="rect">
              <a:avLst/>
            </a:prstGeom>
            <a:noFill/>
          </p:spPr>
          <p:txBody>
            <a:bodyPr wrap="none" rtlCol="0">
              <a:spAutoFit/>
            </a:bodyPr>
            <a:lstStyle/>
            <a:p>
              <a:r>
                <a:rPr lang="en-US" dirty="0" smtClean="0">
                  <a:solidFill>
                    <a:prstClr val="black"/>
                  </a:solidFill>
                  <a:latin typeface="Calibri"/>
                </a:rPr>
                <a:t>1</a:t>
              </a:r>
              <a:endParaRPr lang="en-US" dirty="0">
                <a:solidFill>
                  <a:prstClr val="black"/>
                </a:solidFill>
                <a:latin typeface="Calibri"/>
              </a:endParaRPr>
            </a:p>
          </p:txBody>
        </p:sp>
        <p:sp>
          <p:nvSpPr>
            <p:cNvPr id="122" name="TextBox 121"/>
            <p:cNvSpPr txBox="1"/>
            <p:nvPr/>
          </p:nvSpPr>
          <p:spPr>
            <a:xfrm>
              <a:off x="593223" y="4311234"/>
              <a:ext cx="301686" cy="302480"/>
            </a:xfrm>
            <a:prstGeom prst="rect">
              <a:avLst/>
            </a:prstGeom>
            <a:noFill/>
          </p:spPr>
          <p:txBody>
            <a:bodyPr wrap="none" rtlCol="0">
              <a:spAutoFit/>
            </a:bodyPr>
            <a:lstStyle/>
            <a:p>
              <a:r>
                <a:rPr lang="en-US" dirty="0">
                  <a:solidFill>
                    <a:prstClr val="black"/>
                  </a:solidFill>
                  <a:latin typeface="Calibri"/>
                </a:rPr>
                <a:t>0</a:t>
              </a:r>
            </a:p>
          </p:txBody>
        </p:sp>
        <p:cxnSp>
          <p:nvCxnSpPr>
            <p:cNvPr id="123" name="Straight Arrow Connector 122"/>
            <p:cNvCxnSpPr/>
            <p:nvPr/>
          </p:nvCxnSpPr>
          <p:spPr>
            <a:xfrm flipV="1">
              <a:off x="698926" y="4226665"/>
              <a:ext cx="7077983" cy="10072"/>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25" name="Straight Arrow Connector 124"/>
            <p:cNvCxnSpPr/>
            <p:nvPr/>
          </p:nvCxnSpPr>
          <p:spPr>
            <a:xfrm flipV="1">
              <a:off x="698926" y="3175812"/>
              <a:ext cx="0" cy="1060923"/>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132" name="TextBox 131"/>
            <p:cNvSpPr txBox="1"/>
            <p:nvPr/>
          </p:nvSpPr>
          <p:spPr>
            <a:xfrm rot="16200000">
              <a:off x="141102" y="3646422"/>
              <a:ext cx="715243" cy="369332"/>
            </a:xfrm>
            <a:prstGeom prst="rect">
              <a:avLst/>
            </a:prstGeom>
            <a:noFill/>
          </p:spPr>
          <p:txBody>
            <a:bodyPr wrap="none" rtlCol="0">
              <a:spAutoFit/>
            </a:bodyPr>
            <a:lstStyle/>
            <a:p>
              <a:r>
                <a:rPr lang="en-US" dirty="0" smtClean="0">
                  <a:solidFill>
                    <a:prstClr val="black"/>
                  </a:solidFill>
                  <a:latin typeface="Calibri"/>
                </a:rPr>
                <a:t>Energy</a:t>
              </a:r>
              <a:endParaRPr lang="en-US" dirty="0">
                <a:solidFill>
                  <a:prstClr val="black"/>
                </a:solidFill>
                <a:latin typeface="Calibri"/>
              </a:endParaRPr>
            </a:p>
          </p:txBody>
        </p:sp>
        <p:sp>
          <p:nvSpPr>
            <p:cNvPr id="133" name="TextBox 132"/>
            <p:cNvSpPr txBox="1"/>
            <p:nvPr/>
          </p:nvSpPr>
          <p:spPr>
            <a:xfrm>
              <a:off x="7108124" y="4307168"/>
              <a:ext cx="418704" cy="320458"/>
            </a:xfrm>
            <a:prstGeom prst="rect">
              <a:avLst/>
            </a:prstGeom>
            <a:noFill/>
          </p:spPr>
          <p:txBody>
            <a:bodyPr wrap="none" rtlCol="0">
              <a:spAutoFit/>
            </a:bodyPr>
            <a:lstStyle/>
            <a:p>
              <a:r>
                <a:rPr lang="en-US" dirty="0">
                  <a:solidFill>
                    <a:prstClr val="black"/>
                  </a:solidFill>
                  <a:latin typeface="Calibri"/>
                </a:rPr>
                <a:t>2</a:t>
              </a:r>
              <a:r>
                <a:rPr lang="en-US" dirty="0" smtClean="0">
                  <a:solidFill>
                    <a:prstClr val="black"/>
                  </a:solidFill>
                  <a:latin typeface="Calibri"/>
                </a:rPr>
                <a:t>0</a:t>
              </a:r>
              <a:endParaRPr lang="en-US" dirty="0">
                <a:solidFill>
                  <a:prstClr val="black"/>
                </a:solidFill>
                <a:latin typeface="Calibri"/>
              </a:endParaRPr>
            </a:p>
          </p:txBody>
        </p:sp>
        <p:sp>
          <p:nvSpPr>
            <p:cNvPr id="134" name="TextBox 133"/>
            <p:cNvSpPr txBox="1"/>
            <p:nvPr/>
          </p:nvSpPr>
          <p:spPr>
            <a:xfrm>
              <a:off x="6103633" y="4302245"/>
              <a:ext cx="418704" cy="320458"/>
            </a:xfrm>
            <a:prstGeom prst="rect">
              <a:avLst/>
            </a:prstGeom>
            <a:noFill/>
          </p:spPr>
          <p:txBody>
            <a:bodyPr wrap="none" rtlCol="0">
              <a:spAutoFit/>
            </a:bodyPr>
            <a:lstStyle/>
            <a:p>
              <a:r>
                <a:rPr lang="en-US" dirty="0" smtClean="0">
                  <a:solidFill>
                    <a:prstClr val="black"/>
                  </a:solidFill>
                  <a:latin typeface="Calibri"/>
                </a:rPr>
                <a:t>16</a:t>
              </a:r>
              <a:endParaRPr lang="en-US" dirty="0">
                <a:solidFill>
                  <a:prstClr val="black"/>
                </a:solidFill>
                <a:latin typeface="Calibri"/>
              </a:endParaRPr>
            </a:p>
          </p:txBody>
        </p:sp>
        <p:sp>
          <p:nvSpPr>
            <p:cNvPr id="135" name="TextBox 134"/>
            <p:cNvSpPr txBox="1"/>
            <p:nvPr/>
          </p:nvSpPr>
          <p:spPr>
            <a:xfrm>
              <a:off x="4035033" y="4320518"/>
              <a:ext cx="301686" cy="320458"/>
            </a:xfrm>
            <a:prstGeom prst="rect">
              <a:avLst/>
            </a:prstGeom>
            <a:noFill/>
          </p:spPr>
          <p:txBody>
            <a:bodyPr wrap="none" rtlCol="0">
              <a:spAutoFit/>
            </a:bodyPr>
            <a:lstStyle/>
            <a:p>
              <a:r>
                <a:rPr lang="en-US" dirty="0" smtClean="0">
                  <a:solidFill>
                    <a:prstClr val="black"/>
                  </a:solidFill>
                  <a:latin typeface="Calibri"/>
                </a:rPr>
                <a:t>8</a:t>
              </a:r>
              <a:endParaRPr lang="en-US" dirty="0">
                <a:solidFill>
                  <a:prstClr val="black"/>
                </a:solidFill>
                <a:latin typeface="Calibri"/>
              </a:endParaRPr>
            </a:p>
          </p:txBody>
        </p:sp>
        <p:sp>
          <p:nvSpPr>
            <p:cNvPr id="181" name="TextBox 180"/>
            <p:cNvSpPr txBox="1"/>
            <p:nvPr/>
          </p:nvSpPr>
          <p:spPr>
            <a:xfrm>
              <a:off x="2937561" y="4320518"/>
              <a:ext cx="301686" cy="320458"/>
            </a:xfrm>
            <a:prstGeom prst="rect">
              <a:avLst/>
            </a:prstGeom>
            <a:noFill/>
          </p:spPr>
          <p:txBody>
            <a:bodyPr wrap="none" rtlCol="0">
              <a:spAutoFit/>
            </a:bodyPr>
            <a:lstStyle/>
            <a:p>
              <a:r>
                <a:rPr lang="en-US" dirty="0">
                  <a:solidFill>
                    <a:prstClr val="black"/>
                  </a:solidFill>
                  <a:latin typeface="Calibri"/>
                </a:rPr>
                <a:t>6</a:t>
              </a:r>
            </a:p>
          </p:txBody>
        </p:sp>
      </p:grpSp>
      <p:grpSp>
        <p:nvGrpSpPr>
          <p:cNvPr id="189" name="Group 188"/>
          <p:cNvGrpSpPr/>
          <p:nvPr/>
        </p:nvGrpSpPr>
        <p:grpSpPr>
          <a:xfrm>
            <a:off x="4488691" y="5708167"/>
            <a:ext cx="2616760" cy="397060"/>
            <a:chOff x="5133975" y="5714999"/>
            <a:chExt cx="819150" cy="523875"/>
          </a:xfrm>
        </p:grpSpPr>
        <p:sp>
          <p:nvSpPr>
            <p:cNvPr id="209" name="Rectangle 208"/>
            <p:cNvSpPr/>
            <p:nvPr/>
          </p:nvSpPr>
          <p:spPr>
            <a:xfrm>
              <a:off x="5133975" y="5714999"/>
              <a:ext cx="819150"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a:rPr>
                <a:t>T2</a:t>
              </a:r>
            </a:p>
            <a:p>
              <a:pPr algn="ctr"/>
              <a:r>
                <a:rPr lang="en-US" sz="1400" dirty="0" smtClean="0">
                  <a:solidFill>
                    <a:prstClr val="white"/>
                  </a:solidFill>
                  <a:latin typeface="Calibri"/>
                </a:rPr>
                <a:t>10</a:t>
              </a:r>
              <a:endParaRPr lang="en-US" sz="1400" dirty="0">
                <a:solidFill>
                  <a:prstClr val="white"/>
                </a:solidFill>
                <a:latin typeface="Calibri"/>
              </a:endParaRPr>
            </a:p>
          </p:txBody>
        </p:sp>
        <p:cxnSp>
          <p:nvCxnSpPr>
            <p:cNvPr id="210" name="Straight Arrow Connector 209"/>
            <p:cNvCxnSpPr>
              <a:stCxn id="209" idx="1"/>
              <a:endCxn id="209" idx="3"/>
            </p:cNvCxnSpPr>
            <p:nvPr/>
          </p:nvCxnSpPr>
          <p:spPr>
            <a:xfrm>
              <a:off x="5133975" y="5976937"/>
              <a:ext cx="819150"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grpSp>
        <p:nvGrpSpPr>
          <p:cNvPr id="191" name="Group 190"/>
          <p:cNvGrpSpPr/>
          <p:nvPr/>
        </p:nvGrpSpPr>
        <p:grpSpPr>
          <a:xfrm>
            <a:off x="2870139" y="5708168"/>
            <a:ext cx="1623736" cy="410435"/>
            <a:chOff x="5133975" y="5714999"/>
            <a:chExt cx="819150" cy="523875"/>
          </a:xfrm>
        </p:grpSpPr>
        <p:sp>
          <p:nvSpPr>
            <p:cNvPr id="207" name="Rectangle 206"/>
            <p:cNvSpPr/>
            <p:nvPr/>
          </p:nvSpPr>
          <p:spPr>
            <a:xfrm>
              <a:off x="5133975" y="5714999"/>
              <a:ext cx="819150"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a:rPr>
                <a:t>T1</a:t>
              </a:r>
            </a:p>
            <a:p>
              <a:pPr algn="ctr"/>
              <a:r>
                <a:rPr lang="en-US" sz="1400" dirty="0">
                  <a:solidFill>
                    <a:prstClr val="white"/>
                  </a:solidFill>
                  <a:latin typeface="Calibri"/>
                </a:rPr>
                <a:t>5</a:t>
              </a:r>
            </a:p>
          </p:txBody>
        </p:sp>
        <p:cxnSp>
          <p:nvCxnSpPr>
            <p:cNvPr id="208" name="Straight Arrow Connector 207"/>
            <p:cNvCxnSpPr>
              <a:stCxn id="207" idx="1"/>
              <a:endCxn id="207" idx="3"/>
            </p:cNvCxnSpPr>
            <p:nvPr/>
          </p:nvCxnSpPr>
          <p:spPr>
            <a:xfrm>
              <a:off x="5133975" y="5976937"/>
              <a:ext cx="819150"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p:nvGrpSpPr>
        <p:grpSpPr>
          <a:xfrm>
            <a:off x="2004920" y="5271119"/>
            <a:ext cx="865219" cy="845262"/>
            <a:chOff x="5133975" y="5714999"/>
            <a:chExt cx="819150" cy="523875"/>
          </a:xfrm>
        </p:grpSpPr>
        <p:sp>
          <p:nvSpPr>
            <p:cNvPr id="205" name="Rectangle 204"/>
            <p:cNvSpPr/>
            <p:nvPr/>
          </p:nvSpPr>
          <p:spPr>
            <a:xfrm>
              <a:off x="5133975" y="5714999"/>
              <a:ext cx="819150"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T4</a:t>
              </a:r>
            </a:p>
            <a:p>
              <a:pPr algn="ctr"/>
              <a:r>
                <a:rPr lang="en-US" dirty="0">
                  <a:solidFill>
                    <a:prstClr val="white"/>
                  </a:solidFill>
                  <a:latin typeface="Calibri"/>
                </a:rPr>
                <a:t>2</a:t>
              </a:r>
            </a:p>
          </p:txBody>
        </p:sp>
        <p:cxnSp>
          <p:nvCxnSpPr>
            <p:cNvPr id="206" name="Straight Arrow Connector 205"/>
            <p:cNvCxnSpPr>
              <a:stCxn id="205" idx="1"/>
              <a:endCxn id="205" idx="3"/>
            </p:cNvCxnSpPr>
            <p:nvPr/>
          </p:nvCxnSpPr>
          <p:spPr>
            <a:xfrm>
              <a:off x="5133975" y="5976937"/>
              <a:ext cx="819150"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p:nvGrpSpPr>
        <p:grpSpPr>
          <a:xfrm>
            <a:off x="722878" y="5708168"/>
            <a:ext cx="1266290" cy="399569"/>
            <a:chOff x="4325962" y="5572125"/>
            <a:chExt cx="592412" cy="523875"/>
          </a:xfrm>
        </p:grpSpPr>
        <p:sp>
          <p:nvSpPr>
            <p:cNvPr id="203" name="Rectangle 202"/>
            <p:cNvSpPr/>
            <p:nvPr/>
          </p:nvSpPr>
          <p:spPr>
            <a:xfrm>
              <a:off x="4325962" y="5572125"/>
              <a:ext cx="592412"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a:rPr>
                <a:t>T3</a:t>
              </a:r>
            </a:p>
            <a:p>
              <a:pPr algn="ctr"/>
              <a:r>
                <a:rPr lang="en-US" sz="1400" dirty="0" smtClean="0">
                  <a:solidFill>
                    <a:prstClr val="white"/>
                  </a:solidFill>
                  <a:latin typeface="Calibri"/>
                </a:rPr>
                <a:t>2.5</a:t>
              </a:r>
              <a:endParaRPr lang="en-US" sz="1400" dirty="0">
                <a:solidFill>
                  <a:prstClr val="white"/>
                </a:solidFill>
                <a:latin typeface="Calibri"/>
              </a:endParaRPr>
            </a:p>
          </p:txBody>
        </p:sp>
        <p:cxnSp>
          <p:nvCxnSpPr>
            <p:cNvPr id="204" name="Straight Arrow Connector 203"/>
            <p:cNvCxnSpPr>
              <a:stCxn id="203" idx="1"/>
              <a:endCxn id="203" idx="3"/>
            </p:cNvCxnSpPr>
            <p:nvPr/>
          </p:nvCxnSpPr>
          <p:spPr>
            <a:xfrm>
              <a:off x="4325962" y="5834063"/>
              <a:ext cx="592412"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338010" y="4941489"/>
            <a:ext cx="8112388" cy="1643923"/>
            <a:chOff x="338010" y="4941489"/>
            <a:chExt cx="8112388" cy="1643923"/>
          </a:xfrm>
        </p:grpSpPr>
        <p:sp>
          <p:nvSpPr>
            <p:cNvPr id="183" name="TextBox 182"/>
            <p:cNvSpPr txBox="1"/>
            <p:nvPr/>
          </p:nvSpPr>
          <p:spPr>
            <a:xfrm>
              <a:off x="7800861" y="6183309"/>
              <a:ext cx="649537" cy="334974"/>
            </a:xfrm>
            <a:prstGeom prst="rect">
              <a:avLst/>
            </a:prstGeom>
            <a:noFill/>
          </p:spPr>
          <p:txBody>
            <a:bodyPr wrap="none" rtlCol="0">
              <a:spAutoFit/>
            </a:bodyPr>
            <a:lstStyle/>
            <a:p>
              <a:r>
                <a:rPr lang="en-US" dirty="0" smtClean="0">
                  <a:solidFill>
                    <a:prstClr val="black"/>
                  </a:solidFill>
                  <a:latin typeface="Calibri"/>
                </a:rPr>
                <a:t>Time</a:t>
              </a:r>
              <a:endParaRPr lang="en-US" dirty="0">
                <a:solidFill>
                  <a:prstClr val="black"/>
                </a:solidFill>
                <a:latin typeface="Calibri"/>
              </a:endParaRPr>
            </a:p>
          </p:txBody>
        </p:sp>
        <p:sp>
          <p:nvSpPr>
            <p:cNvPr id="184" name="TextBox 183"/>
            <p:cNvSpPr txBox="1"/>
            <p:nvPr/>
          </p:nvSpPr>
          <p:spPr>
            <a:xfrm>
              <a:off x="2707014" y="6196160"/>
              <a:ext cx="476412" cy="354882"/>
            </a:xfrm>
            <a:prstGeom prst="rect">
              <a:avLst/>
            </a:prstGeom>
            <a:noFill/>
          </p:spPr>
          <p:txBody>
            <a:bodyPr wrap="none" rtlCol="0">
              <a:spAutoFit/>
            </a:bodyPr>
            <a:lstStyle/>
            <a:p>
              <a:r>
                <a:rPr lang="en-US" dirty="0" smtClean="0">
                  <a:solidFill>
                    <a:prstClr val="black"/>
                  </a:solidFill>
                  <a:latin typeface="Calibri"/>
                </a:rPr>
                <a:t>4.5</a:t>
              </a:r>
              <a:endParaRPr lang="en-US" dirty="0">
                <a:solidFill>
                  <a:prstClr val="black"/>
                </a:solidFill>
                <a:latin typeface="Calibri"/>
              </a:endParaRPr>
            </a:p>
          </p:txBody>
        </p:sp>
        <p:sp>
          <p:nvSpPr>
            <p:cNvPr id="185" name="TextBox 184"/>
            <p:cNvSpPr txBox="1"/>
            <p:nvPr/>
          </p:nvSpPr>
          <p:spPr>
            <a:xfrm>
              <a:off x="1786769" y="6187501"/>
              <a:ext cx="476412" cy="354882"/>
            </a:xfrm>
            <a:prstGeom prst="rect">
              <a:avLst/>
            </a:prstGeom>
            <a:noFill/>
          </p:spPr>
          <p:txBody>
            <a:bodyPr wrap="none" rtlCol="0">
              <a:spAutoFit/>
            </a:bodyPr>
            <a:lstStyle/>
            <a:p>
              <a:r>
                <a:rPr lang="en-US" dirty="0" smtClean="0">
                  <a:solidFill>
                    <a:prstClr val="black"/>
                  </a:solidFill>
                  <a:latin typeface="Calibri"/>
                </a:rPr>
                <a:t>2.5</a:t>
              </a:r>
              <a:endParaRPr lang="en-US" dirty="0">
                <a:solidFill>
                  <a:prstClr val="black"/>
                </a:solidFill>
                <a:latin typeface="Calibri"/>
              </a:endParaRPr>
            </a:p>
          </p:txBody>
        </p:sp>
        <p:sp>
          <p:nvSpPr>
            <p:cNvPr id="186" name="TextBox 185"/>
            <p:cNvSpPr txBox="1"/>
            <p:nvPr/>
          </p:nvSpPr>
          <p:spPr>
            <a:xfrm>
              <a:off x="1090972" y="6185065"/>
              <a:ext cx="301686" cy="334974"/>
            </a:xfrm>
            <a:prstGeom prst="rect">
              <a:avLst/>
            </a:prstGeom>
            <a:noFill/>
          </p:spPr>
          <p:txBody>
            <a:bodyPr wrap="none" rtlCol="0">
              <a:spAutoFit/>
            </a:bodyPr>
            <a:lstStyle/>
            <a:p>
              <a:r>
                <a:rPr lang="en-US" dirty="0" smtClean="0">
                  <a:solidFill>
                    <a:prstClr val="black"/>
                  </a:solidFill>
                  <a:latin typeface="Calibri"/>
                </a:rPr>
                <a:t>1</a:t>
              </a:r>
              <a:endParaRPr lang="en-US" dirty="0">
                <a:solidFill>
                  <a:prstClr val="black"/>
                </a:solidFill>
                <a:latin typeface="Calibri"/>
              </a:endParaRPr>
            </a:p>
          </p:txBody>
        </p:sp>
        <p:sp>
          <p:nvSpPr>
            <p:cNvPr id="187" name="TextBox 186"/>
            <p:cNvSpPr txBox="1"/>
            <p:nvPr/>
          </p:nvSpPr>
          <p:spPr>
            <a:xfrm>
              <a:off x="617175" y="6198881"/>
              <a:ext cx="301686" cy="334974"/>
            </a:xfrm>
            <a:prstGeom prst="rect">
              <a:avLst/>
            </a:prstGeom>
            <a:noFill/>
          </p:spPr>
          <p:txBody>
            <a:bodyPr wrap="none" rtlCol="0">
              <a:spAutoFit/>
            </a:bodyPr>
            <a:lstStyle/>
            <a:p>
              <a:r>
                <a:rPr lang="en-US" dirty="0">
                  <a:solidFill>
                    <a:prstClr val="black"/>
                  </a:solidFill>
                  <a:latin typeface="Calibri"/>
                </a:rPr>
                <a:t>0</a:t>
              </a:r>
            </a:p>
          </p:txBody>
        </p:sp>
        <p:cxnSp>
          <p:nvCxnSpPr>
            <p:cNvPr id="188" name="Straight Arrow Connector 187"/>
            <p:cNvCxnSpPr/>
            <p:nvPr/>
          </p:nvCxnSpPr>
          <p:spPr>
            <a:xfrm flipV="1">
              <a:off x="722878" y="6105227"/>
              <a:ext cx="7077983" cy="11154"/>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90" name="Straight Arrow Connector 189"/>
            <p:cNvCxnSpPr/>
            <p:nvPr/>
          </p:nvCxnSpPr>
          <p:spPr>
            <a:xfrm flipV="1">
              <a:off x="722878" y="4941489"/>
              <a:ext cx="0" cy="117489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194" name="TextBox 193"/>
            <p:cNvSpPr txBox="1"/>
            <p:nvPr/>
          </p:nvSpPr>
          <p:spPr>
            <a:xfrm rot="16200000">
              <a:off x="126638" y="5482490"/>
              <a:ext cx="792076" cy="369332"/>
            </a:xfrm>
            <a:prstGeom prst="rect">
              <a:avLst/>
            </a:prstGeom>
            <a:noFill/>
          </p:spPr>
          <p:txBody>
            <a:bodyPr wrap="none" rtlCol="0">
              <a:spAutoFit/>
            </a:bodyPr>
            <a:lstStyle/>
            <a:p>
              <a:r>
                <a:rPr lang="en-US" dirty="0" smtClean="0">
                  <a:solidFill>
                    <a:prstClr val="black"/>
                  </a:solidFill>
                  <a:latin typeface="Calibri"/>
                </a:rPr>
                <a:t>Energy</a:t>
              </a:r>
              <a:endParaRPr lang="en-US" dirty="0">
                <a:solidFill>
                  <a:prstClr val="black"/>
                </a:solidFill>
                <a:latin typeface="Calibri"/>
              </a:endParaRPr>
            </a:p>
          </p:txBody>
        </p:sp>
        <p:sp>
          <p:nvSpPr>
            <p:cNvPr id="195" name="TextBox 194"/>
            <p:cNvSpPr txBox="1"/>
            <p:nvPr/>
          </p:nvSpPr>
          <p:spPr>
            <a:xfrm>
              <a:off x="7240115" y="6194377"/>
              <a:ext cx="418704" cy="354882"/>
            </a:xfrm>
            <a:prstGeom prst="rect">
              <a:avLst/>
            </a:prstGeom>
            <a:noFill/>
          </p:spPr>
          <p:txBody>
            <a:bodyPr wrap="none" rtlCol="0">
              <a:spAutoFit/>
            </a:bodyPr>
            <a:lstStyle/>
            <a:p>
              <a:r>
                <a:rPr lang="en-US" dirty="0">
                  <a:solidFill>
                    <a:prstClr val="black"/>
                  </a:solidFill>
                  <a:latin typeface="Calibri"/>
                </a:rPr>
                <a:t>2</a:t>
              </a:r>
              <a:r>
                <a:rPr lang="en-US" dirty="0" smtClean="0">
                  <a:solidFill>
                    <a:prstClr val="black"/>
                  </a:solidFill>
                  <a:latin typeface="Calibri"/>
                </a:rPr>
                <a:t>0</a:t>
              </a:r>
              <a:endParaRPr lang="en-US" dirty="0">
                <a:solidFill>
                  <a:prstClr val="black"/>
                </a:solidFill>
                <a:latin typeface="Calibri"/>
              </a:endParaRPr>
            </a:p>
          </p:txBody>
        </p:sp>
        <p:sp>
          <p:nvSpPr>
            <p:cNvPr id="196" name="TextBox 195"/>
            <p:cNvSpPr txBox="1"/>
            <p:nvPr/>
          </p:nvSpPr>
          <p:spPr>
            <a:xfrm>
              <a:off x="6689545" y="6201320"/>
              <a:ext cx="593432" cy="354882"/>
            </a:xfrm>
            <a:prstGeom prst="rect">
              <a:avLst/>
            </a:prstGeom>
            <a:noFill/>
          </p:spPr>
          <p:txBody>
            <a:bodyPr wrap="none" rtlCol="0">
              <a:spAutoFit/>
            </a:bodyPr>
            <a:lstStyle/>
            <a:p>
              <a:r>
                <a:rPr lang="en-US" dirty="0" smtClean="0">
                  <a:solidFill>
                    <a:prstClr val="black"/>
                  </a:solidFill>
                  <a:latin typeface="Calibri"/>
                </a:rPr>
                <a:t>19.5</a:t>
              </a:r>
              <a:endParaRPr lang="en-US" dirty="0">
                <a:solidFill>
                  <a:prstClr val="black"/>
                </a:solidFill>
                <a:latin typeface="Calibri"/>
              </a:endParaRPr>
            </a:p>
          </p:txBody>
        </p:sp>
        <p:sp>
          <p:nvSpPr>
            <p:cNvPr id="197" name="TextBox 196"/>
            <p:cNvSpPr txBox="1"/>
            <p:nvPr/>
          </p:nvSpPr>
          <p:spPr>
            <a:xfrm>
              <a:off x="4401909" y="6230530"/>
              <a:ext cx="476412" cy="354882"/>
            </a:xfrm>
            <a:prstGeom prst="rect">
              <a:avLst/>
            </a:prstGeom>
            <a:noFill/>
          </p:spPr>
          <p:txBody>
            <a:bodyPr wrap="none" rtlCol="0">
              <a:spAutoFit/>
            </a:bodyPr>
            <a:lstStyle/>
            <a:p>
              <a:r>
                <a:rPr lang="en-US" dirty="0" smtClean="0">
                  <a:solidFill>
                    <a:prstClr val="black"/>
                  </a:solidFill>
                  <a:latin typeface="Calibri"/>
                </a:rPr>
                <a:t>9.5</a:t>
              </a:r>
              <a:endParaRPr lang="en-US" dirty="0">
                <a:solidFill>
                  <a:prstClr val="black"/>
                </a:solidFill>
                <a:latin typeface="Calibri"/>
              </a:endParaRPr>
            </a:p>
          </p:txBody>
        </p:sp>
        <p:sp>
          <p:nvSpPr>
            <p:cNvPr id="200" name="TextBox 199"/>
            <p:cNvSpPr txBox="1"/>
            <p:nvPr/>
          </p:nvSpPr>
          <p:spPr>
            <a:xfrm>
              <a:off x="3555084" y="6198881"/>
              <a:ext cx="476412" cy="354882"/>
            </a:xfrm>
            <a:prstGeom prst="rect">
              <a:avLst/>
            </a:prstGeom>
            <a:noFill/>
          </p:spPr>
          <p:txBody>
            <a:bodyPr wrap="none" rtlCol="0">
              <a:spAutoFit/>
            </a:bodyPr>
            <a:lstStyle/>
            <a:p>
              <a:r>
                <a:rPr lang="en-US" dirty="0" smtClean="0">
                  <a:solidFill>
                    <a:prstClr val="black"/>
                  </a:solidFill>
                  <a:latin typeface="Calibri"/>
                </a:rPr>
                <a:t>7.5</a:t>
              </a:r>
              <a:endParaRPr lang="en-US" dirty="0">
                <a:solidFill>
                  <a:prstClr val="black"/>
                </a:solidFill>
                <a:latin typeface="Calibri"/>
              </a:endParaRPr>
            </a:p>
          </p:txBody>
        </p:sp>
      </p:grpSp>
      <p:sp>
        <p:nvSpPr>
          <p:cNvPr id="211" name="TextBox 210"/>
          <p:cNvSpPr txBox="1"/>
          <p:nvPr/>
        </p:nvSpPr>
        <p:spPr>
          <a:xfrm>
            <a:off x="4098876" y="4955634"/>
            <a:ext cx="2778371" cy="621043"/>
          </a:xfrm>
          <a:prstGeom prst="rect">
            <a:avLst/>
          </a:prstGeom>
          <a:noFill/>
        </p:spPr>
        <p:txBody>
          <a:bodyPr wrap="square" rtlCol="0">
            <a:spAutoFit/>
          </a:bodyPr>
          <a:lstStyle/>
          <a:p>
            <a:r>
              <a:rPr lang="en-US" dirty="0" smtClean="0">
                <a:solidFill>
                  <a:prstClr val="black"/>
                </a:solidFill>
                <a:latin typeface="Calibri"/>
              </a:rPr>
              <a:t>Step -2B – Power mode 2</a:t>
            </a:r>
          </a:p>
          <a:p>
            <a:r>
              <a:rPr lang="en-US" dirty="0" smtClean="0">
                <a:solidFill>
                  <a:prstClr val="black"/>
                </a:solidFill>
                <a:latin typeface="Calibri"/>
              </a:rPr>
              <a:t>F1 = Fmax/2.5</a:t>
            </a:r>
            <a:endParaRPr lang="en-US" dirty="0">
              <a:solidFill>
                <a:prstClr val="black"/>
              </a:solidFill>
              <a:latin typeface="Calibri"/>
            </a:endParaRPr>
          </a:p>
        </p:txBody>
      </p:sp>
      <p:grpSp>
        <p:nvGrpSpPr>
          <p:cNvPr id="212" name="Group 211"/>
          <p:cNvGrpSpPr/>
          <p:nvPr/>
        </p:nvGrpSpPr>
        <p:grpSpPr>
          <a:xfrm>
            <a:off x="2002973" y="5721605"/>
            <a:ext cx="1788370" cy="372991"/>
            <a:chOff x="4489233" y="5916060"/>
            <a:chExt cx="819150" cy="591301"/>
          </a:xfrm>
        </p:grpSpPr>
        <p:cxnSp>
          <p:nvCxnSpPr>
            <p:cNvPr id="214" name="Straight Arrow Connector 213"/>
            <p:cNvCxnSpPr>
              <a:stCxn id="213" idx="1"/>
              <a:endCxn id="213" idx="3"/>
            </p:cNvCxnSpPr>
            <p:nvPr/>
          </p:nvCxnSpPr>
          <p:spPr>
            <a:xfrm>
              <a:off x="4489233" y="6211708"/>
              <a:ext cx="819150"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sp>
          <p:nvSpPr>
            <p:cNvPr id="213" name="Rectangle 212"/>
            <p:cNvSpPr/>
            <p:nvPr/>
          </p:nvSpPr>
          <p:spPr>
            <a:xfrm>
              <a:off x="4489233" y="5916060"/>
              <a:ext cx="819150" cy="591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prstClr val="white"/>
                  </a:solidFill>
                  <a:latin typeface="Calibri"/>
                </a:rPr>
                <a:t>T4</a:t>
              </a:r>
            </a:p>
            <a:p>
              <a:pPr algn="ctr"/>
              <a:r>
                <a:rPr lang="en-US" sz="1400" dirty="0">
                  <a:solidFill>
                    <a:prstClr val="white"/>
                  </a:solidFill>
                  <a:latin typeface="Calibri"/>
                </a:rPr>
                <a:t>5</a:t>
              </a:r>
            </a:p>
          </p:txBody>
        </p:sp>
      </p:grpSp>
      <p:sp>
        <p:nvSpPr>
          <p:cNvPr id="4" name="Rectangle 3"/>
          <p:cNvSpPr/>
          <p:nvPr/>
        </p:nvSpPr>
        <p:spPr>
          <a:xfrm>
            <a:off x="6505018" y="1161089"/>
            <a:ext cx="2543781" cy="646331"/>
          </a:xfrm>
          <a:prstGeom prst="rect">
            <a:avLst/>
          </a:prstGeom>
          <a:ln>
            <a:solidFill>
              <a:schemeClr val="tx1"/>
            </a:solidFill>
          </a:ln>
        </p:spPr>
        <p:txBody>
          <a:bodyPr wrap="square">
            <a:spAutoFit/>
          </a:bodyPr>
          <a:lstStyle/>
          <a:p>
            <a:r>
              <a:rPr lang="en-US" dirty="0" smtClean="0">
                <a:solidFill>
                  <a:prstClr val="black"/>
                </a:solidFill>
                <a:latin typeface="Calibri"/>
              </a:rPr>
              <a:t>T1(0,11,2</a:t>
            </a:r>
            <a:r>
              <a:rPr lang="en-US" dirty="0">
                <a:solidFill>
                  <a:prstClr val="black"/>
                </a:solidFill>
                <a:latin typeface="Calibri"/>
              </a:rPr>
              <a:t>), T2(0,20,4), T3(0,3,1), T4(0,5,2</a:t>
            </a:r>
            <a:r>
              <a:rPr lang="en-US" dirty="0" smtClean="0">
                <a:solidFill>
                  <a:prstClr val="black"/>
                </a:solidFill>
                <a:latin typeface="Calibri"/>
              </a:rPr>
              <a:t>)</a:t>
            </a:r>
            <a:endParaRPr lang="en-US" dirty="0">
              <a:solidFill>
                <a:prstClr val="black"/>
              </a:solidFill>
              <a:latin typeface="Calibri"/>
            </a:endParaRPr>
          </a:p>
        </p:txBody>
      </p:sp>
      <p:grpSp>
        <p:nvGrpSpPr>
          <p:cNvPr id="178" name="Group 177"/>
          <p:cNvGrpSpPr/>
          <p:nvPr/>
        </p:nvGrpSpPr>
        <p:grpSpPr>
          <a:xfrm>
            <a:off x="1683899" y="3807531"/>
            <a:ext cx="1396692" cy="429050"/>
            <a:chOff x="4490125" y="4632977"/>
            <a:chExt cx="819150" cy="523875"/>
          </a:xfrm>
        </p:grpSpPr>
        <p:sp>
          <p:nvSpPr>
            <p:cNvPr id="179" name="Rectangle 178"/>
            <p:cNvSpPr/>
            <p:nvPr/>
          </p:nvSpPr>
          <p:spPr>
            <a:xfrm>
              <a:off x="4490125" y="4632977"/>
              <a:ext cx="819150" cy="52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T4</a:t>
              </a:r>
            </a:p>
            <a:p>
              <a:pPr algn="ctr"/>
              <a:r>
                <a:rPr lang="en-US" dirty="0" smtClean="0">
                  <a:solidFill>
                    <a:prstClr val="white"/>
                  </a:solidFill>
                  <a:latin typeface="Calibri"/>
                </a:rPr>
                <a:t>4</a:t>
              </a:r>
              <a:endParaRPr lang="en-US" dirty="0">
                <a:solidFill>
                  <a:prstClr val="white"/>
                </a:solidFill>
                <a:latin typeface="Calibri"/>
              </a:endParaRPr>
            </a:p>
          </p:txBody>
        </p:sp>
        <p:cxnSp>
          <p:nvCxnSpPr>
            <p:cNvPr id="180" name="Straight Arrow Connector 179"/>
            <p:cNvCxnSpPr>
              <a:stCxn id="179" idx="1"/>
              <a:endCxn id="179" idx="3"/>
            </p:cNvCxnSpPr>
            <p:nvPr/>
          </p:nvCxnSpPr>
          <p:spPr>
            <a:xfrm>
              <a:off x="4490125" y="4894915"/>
              <a:ext cx="819150" cy="0"/>
            </a:xfrm>
            <a:prstGeom prst="straightConnector1">
              <a:avLst/>
            </a:prstGeom>
            <a:ln w="19050">
              <a:solidFill>
                <a:schemeClr val="bg1"/>
              </a:solidFill>
              <a:headEnd type="triangle"/>
              <a:tailEnd type="arrow"/>
            </a:ln>
          </p:spPr>
          <p:style>
            <a:lnRef idx="1">
              <a:schemeClr val="accent1"/>
            </a:lnRef>
            <a:fillRef idx="0">
              <a:schemeClr val="accent1"/>
            </a:fillRef>
            <a:effectRef idx="0">
              <a:schemeClr val="accent1"/>
            </a:effectRef>
            <a:fontRef idx="minor">
              <a:schemeClr val="tx1"/>
            </a:fontRef>
          </p:style>
        </p:cxnSp>
      </p:grpSp>
      <p:sp>
        <p:nvSpPr>
          <p:cNvPr id="21" name="Multiply 20"/>
          <p:cNvSpPr/>
          <p:nvPr/>
        </p:nvSpPr>
        <p:spPr>
          <a:xfrm>
            <a:off x="2746314" y="3361623"/>
            <a:ext cx="626830" cy="42356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5" name="Multiply 114"/>
          <p:cNvSpPr/>
          <p:nvPr/>
        </p:nvSpPr>
        <p:spPr>
          <a:xfrm>
            <a:off x="3457730" y="5265166"/>
            <a:ext cx="626830" cy="42356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0" name="TextBox 99"/>
          <p:cNvSpPr txBox="1"/>
          <p:nvPr/>
        </p:nvSpPr>
        <p:spPr>
          <a:xfrm>
            <a:off x="258448" y="6488668"/>
            <a:ext cx="751828" cy="369332"/>
          </a:xfrm>
          <a:prstGeom prst="rect">
            <a:avLst/>
          </a:prstGeom>
          <a:noFill/>
        </p:spPr>
        <p:txBody>
          <a:bodyPr wrap="none" rtlCol="0">
            <a:spAutoFit/>
          </a:bodyPr>
          <a:lstStyle/>
          <a:p>
            <a:r>
              <a:rPr lang="en-US" b="1" dirty="0" smtClean="0">
                <a:solidFill>
                  <a:prstClr val="black"/>
                </a:solidFill>
                <a:latin typeface="Calibri"/>
              </a:rPr>
              <a:t>34/41</a:t>
            </a:r>
            <a:endParaRPr lang="en-US" b="1" dirty="0">
              <a:solidFill>
                <a:prstClr val="black"/>
              </a:solidFill>
              <a:latin typeface="Calibri"/>
            </a:endParaRPr>
          </a:p>
        </p:txBody>
      </p:sp>
    </p:spTree>
    <p:extLst>
      <p:ext uri="{BB962C8B-B14F-4D97-AF65-F5344CB8AC3E}">
        <p14:creationId xmlns:p14="http://schemas.microsoft.com/office/powerpoint/2010/main" val="215521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3"/>
                                        </p:tgtEl>
                                        <p:attrNameLst>
                                          <p:attrName>style.visibility</p:attrName>
                                        </p:attrNameLst>
                                      </p:cBhvr>
                                      <p:to>
                                        <p:strVal val="visible"/>
                                      </p:to>
                                    </p:set>
                                    <p:anim calcmode="lin" valueType="num">
                                      <p:cBhvr additive="base">
                                        <p:cTn id="25" dur="500" fill="hold"/>
                                        <p:tgtEl>
                                          <p:spTgt spid="173"/>
                                        </p:tgtEl>
                                        <p:attrNameLst>
                                          <p:attrName>ppt_x</p:attrName>
                                        </p:attrNameLst>
                                      </p:cBhvr>
                                      <p:tavLst>
                                        <p:tav tm="0">
                                          <p:val>
                                            <p:strVal val="#ppt_x"/>
                                          </p:val>
                                        </p:tav>
                                        <p:tav tm="100000">
                                          <p:val>
                                            <p:strVal val="#ppt_x"/>
                                          </p:val>
                                        </p:tav>
                                      </p:tavLst>
                                    </p:anim>
                                    <p:anim calcmode="lin" valueType="num">
                                      <p:cBhvr additive="base">
                                        <p:cTn id="26" dur="500" fill="hold"/>
                                        <p:tgtEl>
                                          <p:spTgt spid="17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8"/>
                                        </p:tgtEl>
                                        <p:attrNameLst>
                                          <p:attrName>style.visibility</p:attrName>
                                        </p:attrNameLst>
                                      </p:cBhvr>
                                      <p:to>
                                        <p:strVal val="visible"/>
                                      </p:to>
                                    </p:set>
                                    <p:anim calcmode="lin" valueType="num">
                                      <p:cBhvr additive="base">
                                        <p:cTn id="35" dur="500" fill="hold"/>
                                        <p:tgtEl>
                                          <p:spTgt spid="128"/>
                                        </p:tgtEl>
                                        <p:attrNameLst>
                                          <p:attrName>ppt_x</p:attrName>
                                        </p:attrNameLst>
                                      </p:cBhvr>
                                      <p:tavLst>
                                        <p:tav tm="0">
                                          <p:val>
                                            <p:strVal val="#ppt_x"/>
                                          </p:val>
                                        </p:tav>
                                        <p:tav tm="100000">
                                          <p:val>
                                            <p:strVal val="#ppt_x"/>
                                          </p:val>
                                        </p:tav>
                                      </p:tavLst>
                                    </p:anim>
                                    <p:anim calcmode="lin" valueType="num">
                                      <p:cBhvr additive="base">
                                        <p:cTn id="36"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78"/>
                                        </p:tgtEl>
                                        <p:attrNameLst>
                                          <p:attrName>style.visibility</p:attrName>
                                        </p:attrNameLst>
                                      </p:cBhvr>
                                      <p:to>
                                        <p:strVal val="visible"/>
                                      </p:to>
                                    </p:set>
                                    <p:anim calcmode="lin" valueType="num">
                                      <p:cBhvr additive="base">
                                        <p:cTn id="41" dur="500" fill="hold"/>
                                        <p:tgtEl>
                                          <p:spTgt spid="178"/>
                                        </p:tgtEl>
                                        <p:attrNameLst>
                                          <p:attrName>ppt_x</p:attrName>
                                        </p:attrNameLst>
                                      </p:cBhvr>
                                      <p:tavLst>
                                        <p:tav tm="0">
                                          <p:val>
                                            <p:strVal val="#ppt_x"/>
                                          </p:val>
                                        </p:tav>
                                        <p:tav tm="100000">
                                          <p:val>
                                            <p:strVal val="#ppt_x"/>
                                          </p:val>
                                        </p:tav>
                                      </p:tavLst>
                                    </p:anim>
                                    <p:anim calcmode="lin" valueType="num">
                                      <p:cBhvr additive="base">
                                        <p:cTn id="42" dur="500" fill="hold"/>
                                        <p:tgtEl>
                                          <p:spTgt spid="17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26" presetClass="emph" presetSubtype="0" fill="hold" grpId="2" nodeType="withEffect">
                                  <p:stCondLst>
                                    <p:cond delay="0"/>
                                  </p:stCondLst>
                                  <p:childTnLst>
                                    <p:animEffect transition="out" filter="fade">
                                      <p:cBhvr>
                                        <p:cTn id="48" dur="500" tmFilter="0, 0; .2, .5; .8, .5; 1, 0"/>
                                        <p:tgtEl>
                                          <p:spTgt spid="21"/>
                                        </p:tgtEl>
                                      </p:cBhvr>
                                    </p:animEffect>
                                    <p:animScale>
                                      <p:cBhvr>
                                        <p:cTn id="49" dur="250" autoRev="1" fill="hold"/>
                                        <p:tgtEl>
                                          <p:spTgt spid="21"/>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78"/>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1"/>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27"/>
                                        </p:tgtEl>
                                        <p:attrNameLst>
                                          <p:attrName>style.visibility</p:attrName>
                                        </p:attrNameLst>
                                      </p:cBhvr>
                                      <p:to>
                                        <p:strVal val="visible"/>
                                      </p:to>
                                    </p:set>
                                    <p:animEffect transition="in" filter="fade">
                                      <p:cBhvr>
                                        <p:cTn id="58" dur="500"/>
                                        <p:tgtEl>
                                          <p:spTgt spid="127"/>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26"/>
                                        </p:tgtEl>
                                        <p:attrNameLst>
                                          <p:attrName>style.visibility</p:attrName>
                                        </p:attrNameLst>
                                      </p:cBhvr>
                                      <p:to>
                                        <p:strVal val="visible"/>
                                      </p:to>
                                    </p:set>
                                    <p:anim calcmode="lin" valueType="num">
                                      <p:cBhvr additive="base">
                                        <p:cTn id="63" dur="500" fill="hold"/>
                                        <p:tgtEl>
                                          <p:spTgt spid="126"/>
                                        </p:tgtEl>
                                        <p:attrNameLst>
                                          <p:attrName>ppt_x</p:attrName>
                                        </p:attrNameLst>
                                      </p:cBhvr>
                                      <p:tavLst>
                                        <p:tav tm="0">
                                          <p:val>
                                            <p:strVal val="#ppt_x"/>
                                          </p:val>
                                        </p:tav>
                                        <p:tav tm="100000">
                                          <p:val>
                                            <p:strVal val="#ppt_x"/>
                                          </p:val>
                                        </p:tav>
                                      </p:tavLst>
                                    </p:anim>
                                    <p:anim calcmode="lin" valueType="num">
                                      <p:cBhvr additive="base">
                                        <p:cTn id="64"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24"/>
                                        </p:tgtEl>
                                        <p:attrNameLst>
                                          <p:attrName>style.visibility</p:attrName>
                                        </p:attrNameLst>
                                      </p:cBhvr>
                                      <p:to>
                                        <p:strVal val="visible"/>
                                      </p:to>
                                    </p:set>
                                    <p:anim calcmode="lin" valueType="num">
                                      <p:cBhvr additive="base">
                                        <p:cTn id="69" dur="500" fill="hold"/>
                                        <p:tgtEl>
                                          <p:spTgt spid="124"/>
                                        </p:tgtEl>
                                        <p:attrNameLst>
                                          <p:attrName>ppt_x</p:attrName>
                                        </p:attrNameLst>
                                      </p:cBhvr>
                                      <p:tavLst>
                                        <p:tav tm="0">
                                          <p:val>
                                            <p:strVal val="#ppt_x"/>
                                          </p:val>
                                        </p:tav>
                                        <p:tav tm="100000">
                                          <p:val>
                                            <p:strVal val="#ppt_x"/>
                                          </p:val>
                                        </p:tav>
                                      </p:tavLst>
                                    </p:anim>
                                    <p:anim calcmode="lin" valueType="num">
                                      <p:cBhvr additive="base">
                                        <p:cTn id="70"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ppt_x"/>
                                          </p:val>
                                        </p:tav>
                                        <p:tav tm="100000">
                                          <p:val>
                                            <p:strVal val="#ppt_x"/>
                                          </p:val>
                                        </p:tav>
                                      </p:tavLst>
                                    </p:anim>
                                    <p:anim calcmode="lin" valueType="num">
                                      <p:cBhvr additive="base">
                                        <p:cTn id="76" dur="500" fill="hold"/>
                                        <p:tgtEl>
                                          <p:spTgt spid="2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11"/>
                                        </p:tgtEl>
                                        <p:attrNameLst>
                                          <p:attrName>style.visibility</p:attrName>
                                        </p:attrNameLst>
                                      </p:cBhvr>
                                      <p:to>
                                        <p:strVal val="visible"/>
                                      </p:to>
                                    </p:set>
                                    <p:anim calcmode="lin" valueType="num">
                                      <p:cBhvr additive="base">
                                        <p:cTn id="79" dur="500" fill="hold"/>
                                        <p:tgtEl>
                                          <p:spTgt spid="211"/>
                                        </p:tgtEl>
                                        <p:attrNameLst>
                                          <p:attrName>ppt_x</p:attrName>
                                        </p:attrNameLst>
                                      </p:cBhvr>
                                      <p:tavLst>
                                        <p:tav tm="0">
                                          <p:val>
                                            <p:strVal val="#ppt_x"/>
                                          </p:val>
                                        </p:tav>
                                        <p:tav tm="100000">
                                          <p:val>
                                            <p:strVal val="#ppt_x"/>
                                          </p:val>
                                        </p:tav>
                                      </p:tavLst>
                                    </p:anim>
                                    <p:anim calcmode="lin" valueType="num">
                                      <p:cBhvr additive="base">
                                        <p:cTn id="80"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93"/>
                                        </p:tgtEl>
                                        <p:attrNameLst>
                                          <p:attrName>style.visibility</p:attrName>
                                        </p:attrNameLst>
                                      </p:cBhvr>
                                      <p:to>
                                        <p:strVal val="visible"/>
                                      </p:to>
                                    </p:set>
                                    <p:anim calcmode="lin" valueType="num">
                                      <p:cBhvr additive="base">
                                        <p:cTn id="85" dur="500" fill="hold"/>
                                        <p:tgtEl>
                                          <p:spTgt spid="193"/>
                                        </p:tgtEl>
                                        <p:attrNameLst>
                                          <p:attrName>ppt_x</p:attrName>
                                        </p:attrNameLst>
                                      </p:cBhvr>
                                      <p:tavLst>
                                        <p:tav tm="0">
                                          <p:val>
                                            <p:strVal val="#ppt_x"/>
                                          </p:val>
                                        </p:tav>
                                        <p:tav tm="100000">
                                          <p:val>
                                            <p:strVal val="#ppt_x"/>
                                          </p:val>
                                        </p:tav>
                                      </p:tavLst>
                                    </p:anim>
                                    <p:anim calcmode="lin" valueType="num">
                                      <p:cBhvr additive="base">
                                        <p:cTn id="86" dur="500" fill="hold"/>
                                        <p:tgtEl>
                                          <p:spTgt spid="19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12"/>
                                        </p:tgtEl>
                                        <p:attrNameLst>
                                          <p:attrName>style.visibility</p:attrName>
                                        </p:attrNameLst>
                                      </p:cBhvr>
                                      <p:to>
                                        <p:strVal val="visible"/>
                                      </p:to>
                                    </p:set>
                                    <p:anim calcmode="lin" valueType="num">
                                      <p:cBhvr additive="base">
                                        <p:cTn id="91" dur="500" fill="hold"/>
                                        <p:tgtEl>
                                          <p:spTgt spid="212"/>
                                        </p:tgtEl>
                                        <p:attrNameLst>
                                          <p:attrName>ppt_x</p:attrName>
                                        </p:attrNameLst>
                                      </p:cBhvr>
                                      <p:tavLst>
                                        <p:tav tm="0">
                                          <p:val>
                                            <p:strVal val="#ppt_x"/>
                                          </p:val>
                                        </p:tav>
                                        <p:tav tm="100000">
                                          <p:val>
                                            <p:strVal val="#ppt_x"/>
                                          </p:val>
                                        </p:tav>
                                      </p:tavLst>
                                    </p:anim>
                                    <p:anim calcmode="lin" valueType="num">
                                      <p:cBhvr additive="base">
                                        <p:cTn id="92" dur="500" fill="hold"/>
                                        <p:tgtEl>
                                          <p:spTgt spid="212"/>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15"/>
                                        </p:tgtEl>
                                        <p:attrNameLst>
                                          <p:attrName>style.visibility</p:attrName>
                                        </p:attrNameLst>
                                      </p:cBhvr>
                                      <p:to>
                                        <p:strVal val="visible"/>
                                      </p:to>
                                    </p:set>
                                  </p:childTnLst>
                                </p:cTn>
                              </p:par>
                              <p:par>
                                <p:cTn id="97" presetID="26" presetClass="emph" presetSubtype="0" fill="hold" grpId="2" nodeType="withEffect">
                                  <p:stCondLst>
                                    <p:cond delay="0"/>
                                  </p:stCondLst>
                                  <p:childTnLst>
                                    <p:animEffect transition="out" filter="fade">
                                      <p:cBhvr>
                                        <p:cTn id="98" dur="500" tmFilter="0, 0; .2, .5; .8, .5; 1, 0"/>
                                        <p:tgtEl>
                                          <p:spTgt spid="115"/>
                                        </p:tgtEl>
                                      </p:cBhvr>
                                    </p:animEffect>
                                    <p:animScale>
                                      <p:cBhvr>
                                        <p:cTn id="99" dur="250" autoRev="1" fill="hold"/>
                                        <p:tgtEl>
                                          <p:spTgt spid="115"/>
                                        </p:tgtEl>
                                      </p:cBhvr>
                                      <p:by x="105000" y="105000"/>
                                    </p:animScale>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nodeType="clickEffect">
                                  <p:stCondLst>
                                    <p:cond delay="0"/>
                                  </p:stCondLst>
                                  <p:childTnLst>
                                    <p:set>
                                      <p:cBhvr>
                                        <p:cTn id="103" dur="1" fill="hold">
                                          <p:stCondLst>
                                            <p:cond delay="0"/>
                                          </p:stCondLst>
                                        </p:cTn>
                                        <p:tgtEl>
                                          <p:spTgt spid="212"/>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115"/>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192"/>
                                        </p:tgtEl>
                                        <p:attrNameLst>
                                          <p:attrName>style.visibility</p:attrName>
                                        </p:attrNameLst>
                                      </p:cBhvr>
                                      <p:to>
                                        <p:strVal val="visible"/>
                                      </p:to>
                                    </p:set>
                                    <p:animEffect transition="in" filter="fade">
                                      <p:cBhvr>
                                        <p:cTn id="108" dur="500"/>
                                        <p:tgtEl>
                                          <p:spTgt spid="192"/>
                                        </p:tgtEl>
                                      </p:cBhvr>
                                    </p:animEffect>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91"/>
                                        </p:tgtEl>
                                        <p:attrNameLst>
                                          <p:attrName>style.visibility</p:attrName>
                                        </p:attrNameLst>
                                      </p:cBhvr>
                                      <p:to>
                                        <p:strVal val="visible"/>
                                      </p:to>
                                    </p:set>
                                    <p:anim calcmode="lin" valueType="num">
                                      <p:cBhvr additive="base">
                                        <p:cTn id="113" dur="500" fill="hold"/>
                                        <p:tgtEl>
                                          <p:spTgt spid="191"/>
                                        </p:tgtEl>
                                        <p:attrNameLst>
                                          <p:attrName>ppt_x</p:attrName>
                                        </p:attrNameLst>
                                      </p:cBhvr>
                                      <p:tavLst>
                                        <p:tav tm="0">
                                          <p:val>
                                            <p:strVal val="#ppt_x"/>
                                          </p:val>
                                        </p:tav>
                                        <p:tav tm="100000">
                                          <p:val>
                                            <p:strVal val="#ppt_x"/>
                                          </p:val>
                                        </p:tav>
                                      </p:tavLst>
                                    </p:anim>
                                    <p:anim calcmode="lin" valueType="num">
                                      <p:cBhvr additive="base">
                                        <p:cTn id="114" dur="500" fill="hold"/>
                                        <p:tgtEl>
                                          <p:spTgt spid="191"/>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89"/>
                                        </p:tgtEl>
                                        <p:attrNameLst>
                                          <p:attrName>style.visibility</p:attrName>
                                        </p:attrNameLst>
                                      </p:cBhvr>
                                      <p:to>
                                        <p:strVal val="visible"/>
                                      </p:to>
                                    </p:set>
                                    <p:anim calcmode="lin" valueType="num">
                                      <p:cBhvr additive="base">
                                        <p:cTn id="119" dur="500" fill="hold"/>
                                        <p:tgtEl>
                                          <p:spTgt spid="189"/>
                                        </p:tgtEl>
                                        <p:attrNameLst>
                                          <p:attrName>ppt_x</p:attrName>
                                        </p:attrNameLst>
                                      </p:cBhvr>
                                      <p:tavLst>
                                        <p:tav tm="0">
                                          <p:val>
                                            <p:strVal val="#ppt_x"/>
                                          </p:val>
                                        </p:tav>
                                        <p:tav tm="100000">
                                          <p:val>
                                            <p:strVal val="#ppt_x"/>
                                          </p:val>
                                        </p:tav>
                                      </p:tavLst>
                                    </p:anim>
                                    <p:anim calcmode="lin" valueType="num">
                                      <p:cBhvr additive="base">
                                        <p:cTn id="120" dur="500" fill="hold"/>
                                        <p:tgtEl>
                                          <p:spTgt spid="1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3" grpId="0"/>
      <p:bldP spid="211" grpId="0"/>
      <p:bldP spid="4" grpId="0" animBg="1"/>
      <p:bldP spid="21" grpId="0" animBg="1"/>
      <p:bldP spid="21" grpId="1" animBg="1"/>
      <p:bldP spid="21" grpId="2" animBg="1"/>
      <p:bldP spid="115" grpId="0" animBg="1"/>
      <p:bldP spid="115" grpId="1" animBg="1"/>
      <p:bldP spid="115" grpId="2"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715962"/>
          </a:xfrm>
        </p:spPr>
        <p:txBody>
          <a:bodyPr>
            <a:normAutofit/>
          </a:bodyPr>
          <a:lstStyle/>
          <a:p>
            <a:r>
              <a:rPr lang="en-US" sz="3600" u="sng" dirty="0" smtClean="0"/>
              <a:t>HA-DVFS Step3 : Check available Energy</a:t>
            </a:r>
            <a:endParaRPr lang="en-US" sz="3600" u="sng" dirty="0"/>
          </a:p>
        </p:txBody>
      </p:sp>
      <p:sp>
        <p:nvSpPr>
          <p:cNvPr id="3" name="Content Placeholder 2"/>
          <p:cNvSpPr>
            <a:spLocks noGrp="1"/>
          </p:cNvSpPr>
          <p:nvPr>
            <p:ph idx="1"/>
          </p:nvPr>
        </p:nvSpPr>
        <p:spPr>
          <a:xfrm>
            <a:off x="266700" y="1095375"/>
            <a:ext cx="8229600" cy="5457825"/>
          </a:xfrm>
        </p:spPr>
        <p:txBody>
          <a:bodyPr>
            <a:normAutofit/>
          </a:bodyPr>
          <a:lstStyle/>
          <a:p>
            <a:r>
              <a:rPr lang="en-US" sz="2400" dirty="0" smtClean="0"/>
              <a:t>Run time dynamic adjustment of task schedule based on available energy.</a:t>
            </a:r>
          </a:p>
          <a:p>
            <a:pPr marL="0" indent="0">
              <a:buNone/>
            </a:pPr>
            <a:endParaRPr lang="en-US" sz="2400" dirty="0" smtClean="0"/>
          </a:p>
          <a:p>
            <a:r>
              <a:rPr lang="en-US" sz="2400" dirty="0" smtClean="0"/>
              <a:t>Energy sufficiency condition for a task (low threshold = 0) - </a:t>
            </a:r>
          </a:p>
          <a:p>
            <a:pPr marL="0" indent="0">
              <a:buNone/>
            </a:pPr>
            <a:r>
              <a:rPr lang="en-US" sz="2400" dirty="0" smtClean="0"/>
              <a:t>	E</a:t>
            </a:r>
            <a:r>
              <a:rPr lang="en-US" sz="2400" baseline="-25000" dirty="0" smtClean="0"/>
              <a:t>C</a:t>
            </a:r>
            <a:r>
              <a:rPr lang="en-US" sz="2400" dirty="0" smtClean="0"/>
              <a:t>(</a:t>
            </a:r>
            <a:r>
              <a:rPr lang="en-US" sz="2400" dirty="0" err="1" smtClean="0"/>
              <a:t>st</a:t>
            </a:r>
            <a:r>
              <a:rPr lang="en-US" sz="2400" baseline="-25000" dirty="0" err="1" smtClean="0"/>
              <a:t>m</a:t>
            </a:r>
            <a:r>
              <a:rPr lang="en-US" sz="2400" dirty="0" smtClean="0"/>
              <a:t>) + E</a:t>
            </a:r>
            <a:r>
              <a:rPr lang="en-US" sz="2400" baseline="-25000" dirty="0" smtClean="0"/>
              <a:t>H</a:t>
            </a:r>
            <a:r>
              <a:rPr lang="en-US" sz="2400" dirty="0" smtClean="0"/>
              <a:t>(</a:t>
            </a:r>
            <a:r>
              <a:rPr lang="en-US" sz="2400" dirty="0"/>
              <a:t>st</a:t>
            </a:r>
            <a:r>
              <a:rPr lang="en-US" sz="2400" baseline="-25000" dirty="0"/>
              <a:t>m</a:t>
            </a:r>
            <a:r>
              <a:rPr lang="en-US" sz="2400" dirty="0" smtClean="0"/>
              <a:t>,</a:t>
            </a:r>
            <a:r>
              <a:rPr lang="en-US" sz="2400" dirty="0"/>
              <a:t> </a:t>
            </a:r>
            <a:r>
              <a:rPr lang="en-US" sz="2400" dirty="0" smtClean="0"/>
              <a:t>ft</a:t>
            </a:r>
            <a:r>
              <a:rPr lang="en-US" sz="2400" baseline="-25000" dirty="0" smtClean="0"/>
              <a:t>m</a:t>
            </a:r>
            <a:r>
              <a:rPr lang="en-US" sz="2400" dirty="0" smtClean="0"/>
              <a:t>) &lt; E</a:t>
            </a:r>
            <a:r>
              <a:rPr lang="en-US" sz="2400" baseline="-25000" dirty="0" smtClean="0"/>
              <a:t>D</a:t>
            </a:r>
            <a:r>
              <a:rPr lang="en-US" sz="2400" dirty="0" smtClean="0"/>
              <a:t>(</a:t>
            </a:r>
            <a:r>
              <a:rPr lang="en-US" sz="2400" dirty="0"/>
              <a:t>st</a:t>
            </a:r>
            <a:r>
              <a:rPr lang="en-US" sz="2400" baseline="-25000" dirty="0"/>
              <a:t>m</a:t>
            </a:r>
            <a:r>
              <a:rPr lang="en-US" sz="2400" dirty="0"/>
              <a:t>, </a:t>
            </a:r>
            <a:r>
              <a:rPr lang="en-US" sz="2400" dirty="0" smtClean="0"/>
              <a:t>ft</a:t>
            </a:r>
            <a:r>
              <a:rPr lang="en-US" sz="2400" baseline="-25000" dirty="0" smtClean="0"/>
              <a:t>m</a:t>
            </a:r>
            <a:r>
              <a:rPr lang="en-US" sz="2400" dirty="0" smtClean="0"/>
              <a:t>)</a:t>
            </a:r>
          </a:p>
          <a:p>
            <a:pPr marL="0" indent="0">
              <a:buNone/>
            </a:pPr>
            <a:endParaRPr lang="en-US" sz="2400" dirty="0" smtClean="0"/>
          </a:p>
          <a:p>
            <a:pPr marL="0" indent="0">
              <a:buNone/>
            </a:pPr>
            <a:r>
              <a:rPr lang="en-US" sz="2400" dirty="0"/>
              <a:t>	</a:t>
            </a:r>
            <a:r>
              <a:rPr lang="en-US" sz="2400" dirty="0" err="1" smtClean="0"/>
              <a:t>st</a:t>
            </a:r>
            <a:r>
              <a:rPr lang="en-US" sz="2400" baseline="-25000" dirty="0" err="1" smtClean="0"/>
              <a:t>m</a:t>
            </a:r>
            <a:r>
              <a:rPr lang="en-US" sz="2400" dirty="0" smtClean="0"/>
              <a:t>: Start time for task</a:t>
            </a:r>
          </a:p>
          <a:p>
            <a:pPr marL="0" indent="0">
              <a:buNone/>
            </a:pPr>
            <a:r>
              <a:rPr lang="en-US" sz="2400" dirty="0"/>
              <a:t>	</a:t>
            </a:r>
            <a:r>
              <a:rPr lang="en-US" sz="2400" dirty="0" smtClean="0"/>
              <a:t>ft</a:t>
            </a:r>
            <a:r>
              <a:rPr lang="en-US" sz="2400" baseline="-25000" dirty="0" smtClean="0"/>
              <a:t>m</a:t>
            </a:r>
            <a:r>
              <a:rPr lang="en-US" sz="2400" dirty="0"/>
              <a:t>:</a:t>
            </a:r>
            <a:r>
              <a:rPr lang="en-US" sz="2400" dirty="0" smtClean="0"/>
              <a:t> </a:t>
            </a:r>
            <a:r>
              <a:rPr lang="en-US" sz="2400" dirty="0"/>
              <a:t> </a:t>
            </a:r>
            <a:r>
              <a:rPr lang="en-US" sz="2400" dirty="0" smtClean="0"/>
              <a:t>Finish time for the task;</a:t>
            </a:r>
          </a:p>
          <a:p>
            <a:pPr marL="0" indent="0">
              <a:buNone/>
            </a:pPr>
            <a:endParaRPr lang="en-US" sz="2400" dirty="0" smtClean="0"/>
          </a:p>
          <a:p>
            <a:pPr marL="0" indent="0">
              <a:buNone/>
            </a:pPr>
            <a:r>
              <a:rPr lang="en-US" sz="2400" u="sng" dirty="0" smtClean="0"/>
              <a:t>Objective - Calculate </a:t>
            </a:r>
            <a:r>
              <a:rPr lang="en-US" sz="2400" u="sng" dirty="0" err="1" smtClean="0"/>
              <a:t>dl</a:t>
            </a:r>
            <a:r>
              <a:rPr lang="en-US" sz="2400" u="sng" baseline="-25000" dirty="0" err="1" smtClean="0"/>
              <a:t>m</a:t>
            </a:r>
            <a:r>
              <a:rPr lang="en-US" sz="2400" u="sng" dirty="0" smtClean="0"/>
              <a:t> – Time duration for delay of a energy deficient task</a:t>
            </a:r>
          </a:p>
        </p:txBody>
      </p:sp>
      <p:sp>
        <p:nvSpPr>
          <p:cNvPr id="5" name="TextBox 4"/>
          <p:cNvSpPr txBox="1"/>
          <p:nvPr/>
        </p:nvSpPr>
        <p:spPr>
          <a:xfrm>
            <a:off x="574842" y="6365860"/>
            <a:ext cx="751828" cy="369332"/>
          </a:xfrm>
          <a:prstGeom prst="rect">
            <a:avLst/>
          </a:prstGeom>
          <a:noFill/>
        </p:spPr>
        <p:txBody>
          <a:bodyPr wrap="none" rtlCol="0">
            <a:spAutoFit/>
          </a:bodyPr>
          <a:lstStyle/>
          <a:p>
            <a:r>
              <a:rPr lang="en-US" b="1" dirty="0" smtClean="0">
                <a:solidFill>
                  <a:prstClr val="black"/>
                </a:solidFill>
                <a:latin typeface="Calibri"/>
              </a:rPr>
              <a:t>35/41</a:t>
            </a:r>
            <a:endParaRPr lang="en-US" b="1" dirty="0">
              <a:solidFill>
                <a:prstClr val="black"/>
              </a:solidFill>
              <a:latin typeface="Calibri"/>
            </a:endParaRPr>
          </a:p>
        </p:txBody>
      </p:sp>
    </p:spTree>
    <p:extLst>
      <p:ext uri="{BB962C8B-B14F-4D97-AF65-F5344CB8AC3E}">
        <p14:creationId xmlns:p14="http://schemas.microsoft.com/office/powerpoint/2010/main" val="3590032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715962"/>
          </a:xfrm>
        </p:spPr>
        <p:txBody>
          <a:bodyPr>
            <a:normAutofit fontScale="90000"/>
          </a:bodyPr>
          <a:lstStyle/>
          <a:p>
            <a:r>
              <a:rPr lang="en-US" sz="3600" u="sng" dirty="0" smtClean="0"/>
              <a:t>HA-DVFS Step3 : Check available Energy – cont.</a:t>
            </a:r>
            <a:endParaRPr lang="en-US" sz="3600" u="sng" dirty="0"/>
          </a:p>
        </p:txBody>
      </p:sp>
      <p:cxnSp>
        <p:nvCxnSpPr>
          <p:cNvPr id="54" name="Straight Connector 53"/>
          <p:cNvCxnSpPr/>
          <p:nvPr/>
        </p:nvCxnSpPr>
        <p:spPr>
          <a:xfrm flipV="1">
            <a:off x="1106756" y="885825"/>
            <a:ext cx="2232683" cy="186961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726630" y="895108"/>
            <a:ext cx="1200150" cy="1200329"/>
          </a:xfrm>
          <a:prstGeom prst="rect">
            <a:avLst/>
          </a:prstGeom>
          <a:noFill/>
          <a:ln>
            <a:solidFill>
              <a:schemeClr val="tx1"/>
            </a:solidFill>
          </a:ln>
        </p:spPr>
        <p:txBody>
          <a:bodyPr wrap="square" rtlCol="0">
            <a:spAutoFit/>
          </a:bodyPr>
          <a:lstStyle/>
          <a:p>
            <a:r>
              <a:rPr lang="en-US" dirty="0" smtClean="0">
                <a:solidFill>
                  <a:prstClr val="black"/>
                </a:solidFill>
                <a:latin typeface="Calibri"/>
              </a:rPr>
              <a:t>Duration</a:t>
            </a:r>
          </a:p>
          <a:p>
            <a:r>
              <a:rPr lang="en-US" dirty="0" smtClean="0">
                <a:solidFill>
                  <a:prstClr val="black"/>
                </a:solidFill>
                <a:latin typeface="Calibri"/>
              </a:rPr>
              <a:t>T1 = T2 = 6</a:t>
            </a:r>
          </a:p>
          <a:p>
            <a:r>
              <a:rPr lang="en-US" dirty="0" smtClean="0">
                <a:solidFill>
                  <a:prstClr val="black"/>
                </a:solidFill>
                <a:latin typeface="Calibri"/>
              </a:rPr>
              <a:t>St1 = 50</a:t>
            </a:r>
          </a:p>
          <a:p>
            <a:r>
              <a:rPr lang="en-US" dirty="0" smtClean="0">
                <a:solidFill>
                  <a:prstClr val="black"/>
                </a:solidFill>
                <a:latin typeface="Calibri"/>
              </a:rPr>
              <a:t>St2 = 56 </a:t>
            </a:r>
            <a:endParaRPr lang="en-US" dirty="0">
              <a:solidFill>
                <a:prstClr val="black"/>
              </a:solidFill>
              <a:latin typeface="Calibri"/>
            </a:endParaRPr>
          </a:p>
        </p:txBody>
      </p:sp>
      <p:cxnSp>
        <p:nvCxnSpPr>
          <p:cNvPr id="57" name="Straight Connector 56"/>
          <p:cNvCxnSpPr/>
          <p:nvPr/>
        </p:nvCxnSpPr>
        <p:spPr>
          <a:xfrm flipV="1">
            <a:off x="4420992" y="1375342"/>
            <a:ext cx="0" cy="13956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3339439" y="870286"/>
            <a:ext cx="0" cy="1885151"/>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1110235" y="1375342"/>
            <a:ext cx="2229204" cy="1018148"/>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ight Brace 66"/>
          <p:cNvSpPr/>
          <p:nvPr/>
        </p:nvSpPr>
        <p:spPr>
          <a:xfrm>
            <a:off x="3329915" y="870286"/>
            <a:ext cx="222910" cy="50505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68" name="TextBox 67"/>
          <p:cNvSpPr txBox="1"/>
          <p:nvPr/>
        </p:nvSpPr>
        <p:spPr>
          <a:xfrm>
            <a:off x="3552825" y="870286"/>
            <a:ext cx="1163906" cy="646331"/>
          </a:xfrm>
          <a:prstGeom prst="rect">
            <a:avLst/>
          </a:prstGeom>
          <a:noFill/>
        </p:spPr>
        <p:txBody>
          <a:bodyPr wrap="square" rtlCol="0">
            <a:spAutoFit/>
          </a:bodyPr>
          <a:lstStyle/>
          <a:p>
            <a:r>
              <a:rPr lang="en-US" dirty="0" smtClean="0">
                <a:solidFill>
                  <a:prstClr val="black"/>
                </a:solidFill>
                <a:latin typeface="Calibri"/>
              </a:rPr>
              <a:t>Shortfall = 0.8</a:t>
            </a:r>
            <a:endParaRPr lang="en-US" dirty="0">
              <a:solidFill>
                <a:prstClr val="black"/>
              </a:solidFill>
              <a:latin typeface="Calibri"/>
            </a:endParaRPr>
          </a:p>
        </p:txBody>
      </p:sp>
      <p:sp>
        <p:nvSpPr>
          <p:cNvPr id="75" name="TextBox 74"/>
          <p:cNvSpPr txBox="1"/>
          <p:nvPr/>
        </p:nvSpPr>
        <p:spPr>
          <a:xfrm>
            <a:off x="1169655" y="1611781"/>
            <a:ext cx="1030555" cy="369332"/>
          </a:xfrm>
          <a:prstGeom prst="rect">
            <a:avLst/>
          </a:prstGeom>
          <a:noFill/>
        </p:spPr>
        <p:txBody>
          <a:bodyPr wrap="square" rtlCol="0">
            <a:spAutoFit/>
          </a:bodyPr>
          <a:lstStyle/>
          <a:p>
            <a:r>
              <a:rPr lang="en-US" dirty="0" smtClean="0">
                <a:solidFill>
                  <a:prstClr val="black"/>
                </a:solidFill>
                <a:latin typeface="Calibri"/>
              </a:rPr>
              <a:t>E</a:t>
            </a:r>
            <a:r>
              <a:rPr lang="en-US" baseline="-25000" dirty="0">
                <a:solidFill>
                  <a:prstClr val="black"/>
                </a:solidFill>
                <a:latin typeface="Calibri"/>
              </a:rPr>
              <a:t>h</a:t>
            </a:r>
            <a:r>
              <a:rPr lang="en-US" dirty="0" smtClean="0">
                <a:solidFill>
                  <a:prstClr val="black"/>
                </a:solidFill>
                <a:latin typeface="Calibri"/>
              </a:rPr>
              <a:t> @ 0.5</a:t>
            </a:r>
            <a:endParaRPr lang="en-US" dirty="0">
              <a:solidFill>
                <a:prstClr val="black"/>
              </a:solidFill>
              <a:latin typeface="Calibri"/>
            </a:endParaRPr>
          </a:p>
        </p:txBody>
      </p:sp>
      <p:sp>
        <p:nvSpPr>
          <p:cNvPr id="76" name="TextBox 75"/>
          <p:cNvSpPr txBox="1"/>
          <p:nvPr/>
        </p:nvSpPr>
        <p:spPr>
          <a:xfrm>
            <a:off x="2008784" y="938148"/>
            <a:ext cx="1213508" cy="369332"/>
          </a:xfrm>
          <a:prstGeom prst="rect">
            <a:avLst/>
          </a:prstGeom>
          <a:noFill/>
        </p:spPr>
        <p:txBody>
          <a:bodyPr wrap="square" rtlCol="0">
            <a:spAutoFit/>
          </a:bodyPr>
          <a:lstStyle/>
          <a:p>
            <a:r>
              <a:rPr lang="en-US" dirty="0" smtClean="0">
                <a:solidFill>
                  <a:prstClr val="black"/>
                </a:solidFill>
                <a:latin typeface="Calibri"/>
              </a:rPr>
              <a:t>E</a:t>
            </a:r>
            <a:r>
              <a:rPr lang="en-US" baseline="-25000" dirty="0" smtClean="0">
                <a:solidFill>
                  <a:prstClr val="black"/>
                </a:solidFill>
                <a:latin typeface="Calibri"/>
              </a:rPr>
              <a:t>d</a:t>
            </a:r>
            <a:r>
              <a:rPr lang="en-US" dirty="0" smtClean="0">
                <a:solidFill>
                  <a:prstClr val="black"/>
                </a:solidFill>
                <a:latin typeface="Calibri"/>
              </a:rPr>
              <a:t> @ 0.8</a:t>
            </a:r>
            <a:endParaRPr lang="en-US" dirty="0">
              <a:solidFill>
                <a:prstClr val="black"/>
              </a:solidFill>
              <a:latin typeface="Calibri"/>
            </a:endParaRPr>
          </a:p>
        </p:txBody>
      </p:sp>
      <p:cxnSp>
        <p:nvCxnSpPr>
          <p:cNvPr id="78" name="Straight Arrow Connector 77"/>
          <p:cNvCxnSpPr/>
          <p:nvPr/>
        </p:nvCxnSpPr>
        <p:spPr>
          <a:xfrm>
            <a:off x="2038349" y="1980826"/>
            <a:ext cx="191428" cy="2881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824964" y="2208824"/>
            <a:ext cx="1410661" cy="369332"/>
          </a:xfrm>
          <a:prstGeom prst="rect">
            <a:avLst/>
          </a:prstGeom>
          <a:noFill/>
        </p:spPr>
        <p:txBody>
          <a:bodyPr wrap="square" rtlCol="0">
            <a:spAutoFit/>
          </a:bodyPr>
          <a:lstStyle/>
          <a:p>
            <a:r>
              <a:rPr lang="en-US" dirty="0" smtClean="0">
                <a:solidFill>
                  <a:prstClr val="black"/>
                </a:solidFill>
                <a:latin typeface="Calibri"/>
              </a:rPr>
              <a:t>Task failure</a:t>
            </a:r>
            <a:endParaRPr lang="en-US" dirty="0">
              <a:solidFill>
                <a:prstClr val="black"/>
              </a:solidFill>
              <a:latin typeface="Calibri"/>
            </a:endParaRPr>
          </a:p>
        </p:txBody>
      </p:sp>
      <p:sp>
        <p:nvSpPr>
          <p:cNvPr id="81" name="TextBox 80"/>
          <p:cNvSpPr txBox="1"/>
          <p:nvPr/>
        </p:nvSpPr>
        <p:spPr>
          <a:xfrm>
            <a:off x="4420992" y="1314350"/>
            <a:ext cx="1067263" cy="646331"/>
          </a:xfrm>
          <a:prstGeom prst="rect">
            <a:avLst/>
          </a:prstGeom>
          <a:noFill/>
        </p:spPr>
        <p:txBody>
          <a:bodyPr wrap="square" rtlCol="0">
            <a:spAutoFit/>
          </a:bodyPr>
          <a:lstStyle/>
          <a:p>
            <a:r>
              <a:rPr lang="en-US" dirty="0" smtClean="0">
                <a:solidFill>
                  <a:prstClr val="black"/>
                </a:solidFill>
                <a:latin typeface="Calibri"/>
              </a:rPr>
              <a:t>Deadline T1</a:t>
            </a:r>
            <a:endParaRPr lang="en-US" dirty="0">
              <a:solidFill>
                <a:prstClr val="black"/>
              </a:solidFill>
              <a:latin typeface="Calibri"/>
            </a:endParaRPr>
          </a:p>
        </p:txBody>
      </p:sp>
      <p:cxnSp>
        <p:nvCxnSpPr>
          <p:cNvPr id="85" name="Straight Connector 84"/>
          <p:cNvCxnSpPr/>
          <p:nvPr/>
        </p:nvCxnSpPr>
        <p:spPr>
          <a:xfrm flipV="1">
            <a:off x="1849705" y="4316815"/>
            <a:ext cx="2232683" cy="162949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4420991" y="4566217"/>
            <a:ext cx="0" cy="13956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4097602" y="4076701"/>
            <a:ext cx="0" cy="1885151"/>
          </a:xfrm>
          <a:prstGeom prst="line">
            <a:avLst/>
          </a:prstGeom>
          <a:ln w="190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1106755" y="4076702"/>
            <a:ext cx="2990847" cy="1569186"/>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56204" y="4152900"/>
            <a:ext cx="7379023" cy="2341007"/>
            <a:chOff x="356204" y="4152900"/>
            <a:chExt cx="7379023" cy="2341007"/>
          </a:xfrm>
        </p:grpSpPr>
        <p:grpSp>
          <p:nvGrpSpPr>
            <p:cNvPr id="84" name="Group 83"/>
            <p:cNvGrpSpPr/>
            <p:nvPr/>
          </p:nvGrpSpPr>
          <p:grpSpPr>
            <a:xfrm>
              <a:off x="963879" y="4152900"/>
              <a:ext cx="6771348" cy="2341007"/>
              <a:chOff x="554305" y="942975"/>
              <a:chExt cx="6771348" cy="2341007"/>
            </a:xfrm>
          </p:grpSpPr>
          <p:grpSp>
            <p:nvGrpSpPr>
              <p:cNvPr id="100" name="Group 99"/>
              <p:cNvGrpSpPr/>
              <p:nvPr/>
            </p:nvGrpSpPr>
            <p:grpSpPr>
              <a:xfrm>
                <a:off x="554305" y="942975"/>
                <a:ext cx="6771348" cy="2341007"/>
                <a:chOff x="554305" y="923924"/>
                <a:chExt cx="6771348" cy="2112408"/>
              </a:xfrm>
            </p:grpSpPr>
            <p:grpSp>
              <p:nvGrpSpPr>
                <p:cNvPr id="103" name="Group 102"/>
                <p:cNvGrpSpPr/>
                <p:nvPr/>
              </p:nvGrpSpPr>
              <p:grpSpPr>
                <a:xfrm>
                  <a:off x="554305" y="923924"/>
                  <a:ext cx="6771348" cy="2112408"/>
                  <a:chOff x="554305" y="923924"/>
                  <a:chExt cx="6771348" cy="2112408"/>
                </a:xfrm>
              </p:grpSpPr>
              <p:grpSp>
                <p:nvGrpSpPr>
                  <p:cNvPr id="111" name="Group 110"/>
                  <p:cNvGrpSpPr/>
                  <p:nvPr/>
                </p:nvGrpSpPr>
                <p:grpSpPr>
                  <a:xfrm>
                    <a:off x="697181" y="923924"/>
                    <a:ext cx="6628472" cy="1632307"/>
                    <a:chOff x="696253" y="1152524"/>
                    <a:chExt cx="6628472" cy="1632307"/>
                  </a:xfrm>
                </p:grpSpPr>
                <p:cxnSp>
                  <p:nvCxnSpPr>
                    <p:cNvPr id="120" name="Straight Arrow Connector 119"/>
                    <p:cNvCxnSpPr/>
                    <p:nvPr/>
                  </p:nvCxnSpPr>
                  <p:spPr>
                    <a:xfrm flipV="1">
                      <a:off x="696253" y="2775838"/>
                      <a:ext cx="6628472" cy="8993"/>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21" name="Straight Arrow Connector 120"/>
                    <p:cNvCxnSpPr/>
                    <p:nvPr/>
                  </p:nvCxnSpPr>
                  <p:spPr>
                    <a:xfrm flipV="1">
                      <a:off x="697181" y="1152524"/>
                      <a:ext cx="0" cy="1632307"/>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grpSp>
              <p:sp>
                <p:nvSpPr>
                  <p:cNvPr id="112" name="TextBox 111"/>
                  <p:cNvSpPr txBox="1"/>
                  <p:nvPr/>
                </p:nvSpPr>
                <p:spPr>
                  <a:xfrm>
                    <a:off x="554305" y="2667000"/>
                    <a:ext cx="426769" cy="369332"/>
                  </a:xfrm>
                  <a:prstGeom prst="rect">
                    <a:avLst/>
                  </a:prstGeom>
                  <a:noFill/>
                </p:spPr>
                <p:txBody>
                  <a:bodyPr wrap="square" rtlCol="0">
                    <a:spAutoFit/>
                  </a:bodyPr>
                  <a:lstStyle/>
                  <a:p>
                    <a:r>
                      <a:rPr lang="en-US" dirty="0" smtClean="0">
                        <a:solidFill>
                          <a:prstClr val="black"/>
                        </a:solidFill>
                        <a:latin typeface="Calibri"/>
                      </a:rPr>
                      <a:t>50</a:t>
                    </a:r>
                    <a:endParaRPr lang="en-US" dirty="0">
                      <a:solidFill>
                        <a:prstClr val="black"/>
                      </a:solidFill>
                      <a:latin typeface="Calibri"/>
                    </a:endParaRPr>
                  </a:p>
                </p:txBody>
              </p:sp>
              <p:sp>
                <p:nvSpPr>
                  <p:cNvPr id="113" name="TextBox 112"/>
                  <p:cNvSpPr txBox="1"/>
                  <p:nvPr/>
                </p:nvSpPr>
                <p:spPr>
                  <a:xfrm>
                    <a:off x="1202005" y="2667000"/>
                    <a:ext cx="426769" cy="369332"/>
                  </a:xfrm>
                  <a:prstGeom prst="rect">
                    <a:avLst/>
                  </a:prstGeom>
                  <a:noFill/>
                </p:spPr>
                <p:txBody>
                  <a:bodyPr wrap="square" rtlCol="0">
                    <a:spAutoFit/>
                  </a:bodyPr>
                  <a:lstStyle/>
                  <a:p>
                    <a:r>
                      <a:rPr lang="en-US" dirty="0" smtClean="0">
                        <a:solidFill>
                          <a:prstClr val="black"/>
                        </a:solidFill>
                        <a:latin typeface="Calibri"/>
                      </a:rPr>
                      <a:t>52</a:t>
                    </a:r>
                    <a:endParaRPr lang="en-US" dirty="0">
                      <a:solidFill>
                        <a:prstClr val="black"/>
                      </a:solidFill>
                      <a:latin typeface="Calibri"/>
                    </a:endParaRPr>
                  </a:p>
                </p:txBody>
              </p:sp>
              <p:sp>
                <p:nvSpPr>
                  <p:cNvPr id="114" name="TextBox 113"/>
                  <p:cNvSpPr txBox="1"/>
                  <p:nvPr/>
                </p:nvSpPr>
                <p:spPr>
                  <a:xfrm>
                    <a:off x="2011630" y="2664857"/>
                    <a:ext cx="426769" cy="369332"/>
                  </a:xfrm>
                  <a:prstGeom prst="rect">
                    <a:avLst/>
                  </a:prstGeom>
                  <a:noFill/>
                </p:spPr>
                <p:txBody>
                  <a:bodyPr wrap="square" rtlCol="0">
                    <a:spAutoFit/>
                  </a:bodyPr>
                  <a:lstStyle/>
                  <a:p>
                    <a:r>
                      <a:rPr lang="en-US" dirty="0" smtClean="0">
                        <a:solidFill>
                          <a:prstClr val="black"/>
                        </a:solidFill>
                        <a:latin typeface="Calibri"/>
                      </a:rPr>
                      <a:t>54</a:t>
                    </a:r>
                    <a:endParaRPr lang="en-US" dirty="0">
                      <a:solidFill>
                        <a:prstClr val="black"/>
                      </a:solidFill>
                      <a:latin typeface="Calibri"/>
                    </a:endParaRPr>
                  </a:p>
                </p:txBody>
              </p:sp>
              <p:sp>
                <p:nvSpPr>
                  <p:cNvPr id="115" name="TextBox 114"/>
                  <p:cNvSpPr txBox="1"/>
                  <p:nvPr/>
                </p:nvSpPr>
                <p:spPr>
                  <a:xfrm>
                    <a:off x="2716480" y="2667000"/>
                    <a:ext cx="426769" cy="369332"/>
                  </a:xfrm>
                  <a:prstGeom prst="rect">
                    <a:avLst/>
                  </a:prstGeom>
                  <a:noFill/>
                </p:spPr>
                <p:txBody>
                  <a:bodyPr wrap="square" rtlCol="0">
                    <a:spAutoFit/>
                  </a:bodyPr>
                  <a:lstStyle/>
                  <a:p>
                    <a:r>
                      <a:rPr lang="en-US" dirty="0" smtClean="0">
                        <a:solidFill>
                          <a:prstClr val="black"/>
                        </a:solidFill>
                        <a:latin typeface="Calibri"/>
                      </a:rPr>
                      <a:t>56</a:t>
                    </a:r>
                    <a:endParaRPr lang="en-US" dirty="0">
                      <a:solidFill>
                        <a:prstClr val="black"/>
                      </a:solidFill>
                      <a:latin typeface="Calibri"/>
                    </a:endParaRPr>
                  </a:p>
                </p:txBody>
              </p:sp>
              <p:sp>
                <p:nvSpPr>
                  <p:cNvPr id="116" name="TextBox 115"/>
                  <p:cNvSpPr txBox="1"/>
                  <p:nvPr/>
                </p:nvSpPr>
                <p:spPr>
                  <a:xfrm>
                    <a:off x="3468955" y="2664857"/>
                    <a:ext cx="426769" cy="369332"/>
                  </a:xfrm>
                  <a:prstGeom prst="rect">
                    <a:avLst/>
                  </a:prstGeom>
                  <a:noFill/>
                </p:spPr>
                <p:txBody>
                  <a:bodyPr wrap="square" rtlCol="0">
                    <a:spAutoFit/>
                  </a:bodyPr>
                  <a:lstStyle/>
                  <a:p>
                    <a:r>
                      <a:rPr lang="en-US" dirty="0" smtClean="0">
                        <a:solidFill>
                          <a:prstClr val="black"/>
                        </a:solidFill>
                        <a:latin typeface="Calibri"/>
                      </a:rPr>
                      <a:t>58</a:t>
                    </a:r>
                    <a:endParaRPr lang="en-US" dirty="0">
                      <a:solidFill>
                        <a:prstClr val="black"/>
                      </a:solidFill>
                      <a:latin typeface="Calibri"/>
                    </a:endParaRPr>
                  </a:p>
                </p:txBody>
              </p:sp>
              <p:sp>
                <p:nvSpPr>
                  <p:cNvPr id="117" name="TextBox 116"/>
                  <p:cNvSpPr txBox="1"/>
                  <p:nvPr/>
                </p:nvSpPr>
                <p:spPr>
                  <a:xfrm>
                    <a:off x="4307155" y="2667000"/>
                    <a:ext cx="426769" cy="369332"/>
                  </a:xfrm>
                  <a:prstGeom prst="rect">
                    <a:avLst/>
                  </a:prstGeom>
                  <a:noFill/>
                </p:spPr>
                <p:txBody>
                  <a:bodyPr wrap="square" rtlCol="0">
                    <a:spAutoFit/>
                  </a:bodyPr>
                  <a:lstStyle/>
                  <a:p>
                    <a:r>
                      <a:rPr lang="en-US" dirty="0">
                        <a:solidFill>
                          <a:prstClr val="black"/>
                        </a:solidFill>
                        <a:latin typeface="Calibri"/>
                      </a:rPr>
                      <a:t>6</a:t>
                    </a:r>
                    <a:r>
                      <a:rPr lang="en-US" dirty="0" smtClean="0">
                        <a:solidFill>
                          <a:prstClr val="black"/>
                        </a:solidFill>
                        <a:latin typeface="Calibri"/>
                      </a:rPr>
                      <a:t>0</a:t>
                    </a:r>
                    <a:endParaRPr lang="en-US" dirty="0">
                      <a:solidFill>
                        <a:prstClr val="black"/>
                      </a:solidFill>
                      <a:latin typeface="Calibri"/>
                    </a:endParaRPr>
                  </a:p>
                </p:txBody>
              </p:sp>
              <p:sp>
                <p:nvSpPr>
                  <p:cNvPr id="118" name="TextBox 117"/>
                  <p:cNvSpPr txBox="1"/>
                  <p:nvPr/>
                </p:nvSpPr>
                <p:spPr>
                  <a:xfrm>
                    <a:off x="5078680" y="2664857"/>
                    <a:ext cx="426769" cy="369332"/>
                  </a:xfrm>
                  <a:prstGeom prst="rect">
                    <a:avLst/>
                  </a:prstGeom>
                  <a:noFill/>
                </p:spPr>
                <p:txBody>
                  <a:bodyPr wrap="square" rtlCol="0">
                    <a:spAutoFit/>
                  </a:bodyPr>
                  <a:lstStyle/>
                  <a:p>
                    <a:r>
                      <a:rPr lang="en-US" dirty="0" smtClean="0">
                        <a:solidFill>
                          <a:prstClr val="black"/>
                        </a:solidFill>
                        <a:latin typeface="Calibri"/>
                      </a:rPr>
                      <a:t>6</a:t>
                    </a:r>
                    <a:r>
                      <a:rPr lang="en-US" dirty="0">
                        <a:solidFill>
                          <a:prstClr val="black"/>
                        </a:solidFill>
                        <a:latin typeface="Calibri"/>
                      </a:rPr>
                      <a:t>2</a:t>
                    </a:r>
                  </a:p>
                </p:txBody>
              </p:sp>
              <p:sp>
                <p:nvSpPr>
                  <p:cNvPr id="119" name="TextBox 118"/>
                  <p:cNvSpPr txBox="1"/>
                  <p:nvPr/>
                </p:nvSpPr>
                <p:spPr>
                  <a:xfrm>
                    <a:off x="5901664" y="2667000"/>
                    <a:ext cx="426769" cy="369332"/>
                  </a:xfrm>
                  <a:prstGeom prst="rect">
                    <a:avLst/>
                  </a:prstGeom>
                  <a:noFill/>
                </p:spPr>
                <p:txBody>
                  <a:bodyPr wrap="square" rtlCol="0">
                    <a:spAutoFit/>
                  </a:bodyPr>
                  <a:lstStyle/>
                  <a:p>
                    <a:r>
                      <a:rPr lang="en-US" dirty="0" smtClean="0">
                        <a:solidFill>
                          <a:prstClr val="black"/>
                        </a:solidFill>
                        <a:latin typeface="Calibri"/>
                      </a:rPr>
                      <a:t>6</a:t>
                    </a:r>
                    <a:r>
                      <a:rPr lang="en-US" dirty="0">
                        <a:solidFill>
                          <a:prstClr val="black"/>
                        </a:solidFill>
                        <a:latin typeface="Calibri"/>
                      </a:rPr>
                      <a:t>4</a:t>
                    </a:r>
                  </a:p>
                </p:txBody>
              </p:sp>
            </p:grpSp>
            <p:cxnSp>
              <p:nvCxnSpPr>
                <p:cNvPr id="104" name="Straight Connector 103"/>
                <p:cNvCxnSpPr/>
                <p:nvPr/>
              </p:nvCxnSpPr>
              <p:spPr>
                <a:xfrm flipV="1">
                  <a:off x="1415389" y="2447925"/>
                  <a:ext cx="0" cy="103810"/>
                </a:xfrm>
                <a:prstGeom prst="line">
                  <a:avLst/>
                </a:prstGeom>
                <a:ln w="25400">
                  <a:tailEnd type="none"/>
                </a:ln>
              </p:spPr>
              <p:style>
                <a:lnRef idx="1">
                  <a:schemeClr val="dk1"/>
                </a:lnRef>
                <a:fillRef idx="0">
                  <a:schemeClr val="dk1"/>
                </a:fillRef>
                <a:effectRef idx="0">
                  <a:schemeClr val="dk1"/>
                </a:effectRef>
                <a:fontRef idx="minor">
                  <a:schemeClr val="tx1"/>
                </a:fontRef>
              </p:style>
            </p:cxnSp>
            <p:cxnSp>
              <p:nvCxnSpPr>
                <p:cNvPr id="105" name="Straight Connector 104"/>
                <p:cNvCxnSpPr/>
                <p:nvPr/>
              </p:nvCxnSpPr>
              <p:spPr>
                <a:xfrm flipV="1">
                  <a:off x="2205964" y="2447925"/>
                  <a:ext cx="0" cy="103810"/>
                </a:xfrm>
                <a:prstGeom prst="line">
                  <a:avLst/>
                </a:prstGeom>
                <a:ln w="25400">
                  <a:tailEnd type="none"/>
                </a:ln>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flipV="1">
                  <a:off x="2920339" y="2447925"/>
                  <a:ext cx="0" cy="103810"/>
                </a:xfrm>
                <a:prstGeom prst="line">
                  <a:avLst/>
                </a:prstGeom>
                <a:ln w="25400">
                  <a:tailEnd type="none"/>
                </a:ln>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flipV="1">
                  <a:off x="3672814" y="2447925"/>
                  <a:ext cx="0" cy="103810"/>
                </a:xfrm>
                <a:prstGeom prst="line">
                  <a:avLst/>
                </a:prstGeom>
                <a:ln w="25400">
                  <a:tailEnd type="none"/>
                </a:ln>
              </p:spPr>
              <p:style>
                <a:lnRef idx="1">
                  <a:schemeClr val="dk1"/>
                </a:lnRef>
                <a:fillRef idx="0">
                  <a:schemeClr val="dk1"/>
                </a:fillRef>
                <a:effectRef idx="0">
                  <a:schemeClr val="dk1"/>
                </a:effectRef>
                <a:fontRef idx="minor">
                  <a:schemeClr val="tx1"/>
                </a:fontRef>
              </p:style>
            </p:cxnSp>
            <p:cxnSp>
              <p:nvCxnSpPr>
                <p:cNvPr id="108" name="Straight Connector 107"/>
                <p:cNvCxnSpPr/>
                <p:nvPr/>
              </p:nvCxnSpPr>
              <p:spPr>
                <a:xfrm flipV="1">
                  <a:off x="4491964" y="2447925"/>
                  <a:ext cx="0" cy="103810"/>
                </a:xfrm>
                <a:prstGeom prst="line">
                  <a:avLst/>
                </a:prstGeom>
                <a:ln w="25400">
                  <a:tailEnd type="none"/>
                </a:ln>
              </p:spPr>
              <p:style>
                <a:lnRef idx="1">
                  <a:schemeClr val="dk1"/>
                </a:lnRef>
                <a:fillRef idx="0">
                  <a:schemeClr val="dk1"/>
                </a:fillRef>
                <a:effectRef idx="0">
                  <a:schemeClr val="dk1"/>
                </a:effectRef>
                <a:fontRef idx="minor">
                  <a:schemeClr val="tx1"/>
                </a:fontRef>
              </p:style>
            </p:cxnSp>
            <p:cxnSp>
              <p:nvCxnSpPr>
                <p:cNvPr id="109" name="Straight Connector 108"/>
                <p:cNvCxnSpPr/>
                <p:nvPr/>
              </p:nvCxnSpPr>
              <p:spPr>
                <a:xfrm flipV="1">
                  <a:off x="5263489" y="2438400"/>
                  <a:ext cx="0" cy="103810"/>
                </a:xfrm>
                <a:prstGeom prst="line">
                  <a:avLst/>
                </a:prstGeom>
                <a:ln w="25400">
                  <a:tailEnd type="none"/>
                </a:ln>
              </p:spPr>
              <p:style>
                <a:lnRef idx="1">
                  <a:schemeClr val="dk1"/>
                </a:lnRef>
                <a:fillRef idx="0">
                  <a:schemeClr val="dk1"/>
                </a:fillRef>
                <a:effectRef idx="0">
                  <a:schemeClr val="dk1"/>
                </a:effectRef>
                <a:fontRef idx="minor">
                  <a:schemeClr val="tx1"/>
                </a:fontRef>
              </p:style>
            </p:cxnSp>
            <p:cxnSp>
              <p:nvCxnSpPr>
                <p:cNvPr id="110" name="Straight Connector 109"/>
                <p:cNvCxnSpPr/>
                <p:nvPr/>
              </p:nvCxnSpPr>
              <p:spPr>
                <a:xfrm flipV="1">
                  <a:off x="6092164" y="2447925"/>
                  <a:ext cx="0" cy="103810"/>
                </a:xfrm>
                <a:prstGeom prst="line">
                  <a:avLst/>
                </a:prstGeom>
                <a:ln w="25400">
                  <a:tailEnd type="none"/>
                </a:ln>
              </p:spPr>
              <p:style>
                <a:lnRef idx="1">
                  <a:schemeClr val="dk1"/>
                </a:lnRef>
                <a:fillRef idx="0">
                  <a:schemeClr val="dk1"/>
                </a:fillRef>
                <a:effectRef idx="0">
                  <a:schemeClr val="dk1"/>
                </a:effectRef>
                <a:fontRef idx="minor">
                  <a:schemeClr val="tx1"/>
                </a:fontRef>
              </p:style>
            </p:cxnSp>
          </p:grpSp>
          <p:cxnSp>
            <p:nvCxnSpPr>
              <p:cNvPr id="101" name="Straight Connector 100"/>
              <p:cNvCxnSpPr/>
              <p:nvPr/>
            </p:nvCxnSpPr>
            <p:spPr>
              <a:xfrm>
                <a:off x="700660" y="2051618"/>
                <a:ext cx="118843" cy="0"/>
              </a:xfrm>
              <a:prstGeom prst="line">
                <a:avLst/>
              </a:prstGeom>
              <a:ln w="25400">
                <a:tailEnd type="none"/>
              </a:ln>
            </p:spPr>
            <p:style>
              <a:lnRef idx="1">
                <a:schemeClr val="dk1"/>
              </a:lnRef>
              <a:fillRef idx="0">
                <a:schemeClr val="dk1"/>
              </a:fillRef>
              <a:effectRef idx="0">
                <a:schemeClr val="dk1"/>
              </a:effectRef>
              <a:fontRef idx="minor">
                <a:schemeClr val="tx1"/>
              </a:fontRef>
            </p:style>
          </p:cxnSp>
          <p:cxnSp>
            <p:nvCxnSpPr>
              <p:cNvPr id="102" name="Straight Connector 101"/>
              <p:cNvCxnSpPr/>
              <p:nvPr/>
            </p:nvCxnSpPr>
            <p:spPr>
              <a:xfrm>
                <a:off x="700660" y="1356293"/>
                <a:ext cx="118843" cy="0"/>
              </a:xfrm>
              <a:prstGeom prst="line">
                <a:avLst/>
              </a:prstGeom>
              <a:ln w="25400">
                <a:tailEnd type="none"/>
              </a:ln>
            </p:spPr>
            <p:style>
              <a:lnRef idx="1">
                <a:schemeClr val="dk1"/>
              </a:lnRef>
              <a:fillRef idx="0">
                <a:schemeClr val="dk1"/>
              </a:fillRef>
              <a:effectRef idx="0">
                <a:schemeClr val="dk1"/>
              </a:effectRef>
              <a:fontRef idx="minor">
                <a:schemeClr val="tx1"/>
              </a:fontRef>
            </p:style>
          </p:cxnSp>
        </p:grpSp>
        <p:sp>
          <p:nvSpPr>
            <p:cNvPr id="92" name="TextBox 91"/>
            <p:cNvSpPr txBox="1"/>
            <p:nvPr/>
          </p:nvSpPr>
          <p:spPr>
            <a:xfrm rot="16200000">
              <a:off x="66538" y="5076877"/>
              <a:ext cx="948664" cy="369332"/>
            </a:xfrm>
            <a:prstGeom prst="rect">
              <a:avLst/>
            </a:prstGeom>
            <a:noFill/>
          </p:spPr>
          <p:txBody>
            <a:bodyPr wrap="square" rtlCol="0">
              <a:spAutoFit/>
            </a:bodyPr>
            <a:lstStyle/>
            <a:p>
              <a:r>
                <a:rPr lang="en-US" dirty="0" smtClean="0">
                  <a:solidFill>
                    <a:prstClr val="black"/>
                  </a:solidFill>
                  <a:latin typeface="Calibri"/>
                </a:rPr>
                <a:t>Energy</a:t>
              </a:r>
              <a:endParaRPr lang="en-US" dirty="0">
                <a:solidFill>
                  <a:prstClr val="black"/>
                </a:solidFill>
                <a:latin typeface="Calibri"/>
              </a:endParaRPr>
            </a:p>
          </p:txBody>
        </p:sp>
        <p:sp>
          <p:nvSpPr>
            <p:cNvPr id="93" name="TextBox 92"/>
            <p:cNvSpPr txBox="1"/>
            <p:nvPr/>
          </p:nvSpPr>
          <p:spPr>
            <a:xfrm>
              <a:off x="775016" y="4417879"/>
              <a:ext cx="301686" cy="369332"/>
            </a:xfrm>
            <a:prstGeom prst="rect">
              <a:avLst/>
            </a:prstGeom>
            <a:noFill/>
          </p:spPr>
          <p:txBody>
            <a:bodyPr wrap="none" rtlCol="0">
              <a:spAutoFit/>
            </a:bodyPr>
            <a:lstStyle/>
            <a:p>
              <a:r>
                <a:rPr lang="en-US" dirty="0" smtClean="0">
                  <a:solidFill>
                    <a:prstClr val="black"/>
                  </a:solidFill>
                  <a:latin typeface="Calibri"/>
                </a:rPr>
                <a:t>4</a:t>
              </a:r>
              <a:endParaRPr lang="en-US" dirty="0">
                <a:solidFill>
                  <a:prstClr val="black"/>
                </a:solidFill>
                <a:latin typeface="Calibri"/>
              </a:endParaRPr>
            </a:p>
          </p:txBody>
        </p:sp>
        <p:sp>
          <p:nvSpPr>
            <p:cNvPr id="94" name="TextBox 93"/>
            <p:cNvSpPr txBox="1"/>
            <p:nvPr/>
          </p:nvSpPr>
          <p:spPr>
            <a:xfrm>
              <a:off x="775016" y="5090477"/>
              <a:ext cx="301686" cy="369332"/>
            </a:xfrm>
            <a:prstGeom prst="rect">
              <a:avLst/>
            </a:prstGeom>
            <a:noFill/>
          </p:spPr>
          <p:txBody>
            <a:bodyPr wrap="none" rtlCol="0">
              <a:spAutoFit/>
            </a:bodyPr>
            <a:lstStyle/>
            <a:p>
              <a:r>
                <a:rPr lang="en-US" dirty="0">
                  <a:solidFill>
                    <a:prstClr val="black"/>
                  </a:solidFill>
                  <a:latin typeface="Calibri"/>
                </a:rPr>
                <a:t>2</a:t>
              </a:r>
            </a:p>
          </p:txBody>
        </p:sp>
      </p:grpSp>
      <p:sp>
        <p:nvSpPr>
          <p:cNvPr id="95" name="TextBox 94"/>
          <p:cNvSpPr txBox="1"/>
          <p:nvPr/>
        </p:nvSpPr>
        <p:spPr>
          <a:xfrm>
            <a:off x="1350307" y="4805478"/>
            <a:ext cx="1036244" cy="369332"/>
          </a:xfrm>
          <a:prstGeom prst="rect">
            <a:avLst/>
          </a:prstGeom>
          <a:noFill/>
        </p:spPr>
        <p:txBody>
          <a:bodyPr wrap="square" rtlCol="0">
            <a:spAutoFit/>
          </a:bodyPr>
          <a:lstStyle/>
          <a:p>
            <a:r>
              <a:rPr lang="en-US" dirty="0" smtClean="0">
                <a:solidFill>
                  <a:prstClr val="black"/>
                </a:solidFill>
                <a:latin typeface="Calibri"/>
              </a:rPr>
              <a:t>E</a:t>
            </a:r>
            <a:r>
              <a:rPr lang="en-US" baseline="-25000" dirty="0">
                <a:solidFill>
                  <a:prstClr val="black"/>
                </a:solidFill>
                <a:latin typeface="Calibri"/>
              </a:rPr>
              <a:t>h</a:t>
            </a:r>
            <a:r>
              <a:rPr lang="en-US" dirty="0" smtClean="0">
                <a:solidFill>
                  <a:prstClr val="black"/>
                </a:solidFill>
                <a:latin typeface="Calibri"/>
              </a:rPr>
              <a:t>@0.5</a:t>
            </a:r>
            <a:endParaRPr lang="en-US" dirty="0">
              <a:solidFill>
                <a:prstClr val="black"/>
              </a:solidFill>
              <a:latin typeface="Calibri"/>
            </a:endParaRPr>
          </a:p>
        </p:txBody>
      </p:sp>
      <p:sp>
        <p:nvSpPr>
          <p:cNvPr id="96" name="TextBox 95"/>
          <p:cNvSpPr txBox="1"/>
          <p:nvPr/>
        </p:nvSpPr>
        <p:spPr>
          <a:xfrm>
            <a:off x="2881281" y="5196124"/>
            <a:ext cx="1095296" cy="369332"/>
          </a:xfrm>
          <a:prstGeom prst="rect">
            <a:avLst/>
          </a:prstGeom>
          <a:noFill/>
        </p:spPr>
        <p:txBody>
          <a:bodyPr wrap="square" rtlCol="0">
            <a:spAutoFit/>
          </a:bodyPr>
          <a:lstStyle/>
          <a:p>
            <a:r>
              <a:rPr lang="en-US" dirty="0" smtClean="0">
                <a:solidFill>
                  <a:prstClr val="black"/>
                </a:solidFill>
                <a:latin typeface="Calibri"/>
              </a:rPr>
              <a:t>E</a:t>
            </a:r>
            <a:r>
              <a:rPr lang="en-US" baseline="-25000" dirty="0">
                <a:solidFill>
                  <a:prstClr val="black"/>
                </a:solidFill>
                <a:latin typeface="Calibri"/>
              </a:rPr>
              <a:t>d</a:t>
            </a:r>
            <a:r>
              <a:rPr lang="en-US" dirty="0" smtClean="0">
                <a:solidFill>
                  <a:prstClr val="black"/>
                </a:solidFill>
                <a:latin typeface="Calibri"/>
              </a:rPr>
              <a:t>@0.8</a:t>
            </a:r>
            <a:endParaRPr lang="en-US" dirty="0">
              <a:solidFill>
                <a:prstClr val="black"/>
              </a:solidFill>
              <a:latin typeface="Calibri"/>
            </a:endParaRPr>
          </a:p>
        </p:txBody>
      </p:sp>
      <p:sp>
        <p:nvSpPr>
          <p:cNvPr id="99" name="TextBox 98"/>
          <p:cNvSpPr txBox="1"/>
          <p:nvPr/>
        </p:nvSpPr>
        <p:spPr>
          <a:xfrm>
            <a:off x="4420991" y="4505225"/>
            <a:ext cx="1067263" cy="646331"/>
          </a:xfrm>
          <a:prstGeom prst="rect">
            <a:avLst/>
          </a:prstGeom>
          <a:noFill/>
        </p:spPr>
        <p:txBody>
          <a:bodyPr wrap="square" rtlCol="0">
            <a:spAutoFit/>
          </a:bodyPr>
          <a:lstStyle/>
          <a:p>
            <a:r>
              <a:rPr lang="en-US" dirty="0" smtClean="0">
                <a:solidFill>
                  <a:prstClr val="black"/>
                </a:solidFill>
                <a:latin typeface="Calibri"/>
              </a:rPr>
              <a:t>Deadline T1</a:t>
            </a:r>
            <a:endParaRPr lang="en-US" dirty="0">
              <a:solidFill>
                <a:prstClr val="black"/>
              </a:solidFill>
              <a:latin typeface="Calibri"/>
            </a:endParaRPr>
          </a:p>
        </p:txBody>
      </p:sp>
      <p:sp>
        <p:nvSpPr>
          <p:cNvPr id="122" name="TextBox 121"/>
          <p:cNvSpPr txBox="1"/>
          <p:nvPr/>
        </p:nvSpPr>
        <p:spPr>
          <a:xfrm>
            <a:off x="4901538" y="3303032"/>
            <a:ext cx="4054807" cy="369332"/>
          </a:xfrm>
          <a:prstGeom prst="rect">
            <a:avLst/>
          </a:prstGeom>
          <a:noFill/>
          <a:ln>
            <a:solidFill>
              <a:schemeClr val="tx1"/>
            </a:solidFill>
          </a:ln>
        </p:spPr>
        <p:txBody>
          <a:bodyPr wrap="square" rtlCol="0">
            <a:spAutoFit/>
          </a:bodyPr>
          <a:lstStyle/>
          <a:p>
            <a:r>
              <a:rPr lang="en-US" dirty="0" smtClean="0">
                <a:solidFill>
                  <a:prstClr val="black"/>
                </a:solidFill>
                <a:latin typeface="Calibri"/>
              </a:rPr>
              <a:t>Task time adjustment as per Algorithm</a:t>
            </a:r>
            <a:endParaRPr lang="en-US" dirty="0">
              <a:solidFill>
                <a:prstClr val="black"/>
              </a:solidFill>
              <a:latin typeface="Calibri"/>
            </a:endParaRPr>
          </a:p>
        </p:txBody>
      </p:sp>
      <p:sp>
        <p:nvSpPr>
          <p:cNvPr id="126" name="TextBox 125"/>
          <p:cNvSpPr txBox="1"/>
          <p:nvPr/>
        </p:nvSpPr>
        <p:spPr>
          <a:xfrm>
            <a:off x="7830478" y="3993650"/>
            <a:ext cx="999197" cy="646331"/>
          </a:xfrm>
          <a:prstGeom prst="rect">
            <a:avLst/>
          </a:prstGeom>
          <a:noFill/>
          <a:ln>
            <a:solidFill>
              <a:schemeClr val="tx1"/>
            </a:solidFill>
          </a:ln>
        </p:spPr>
        <p:txBody>
          <a:bodyPr wrap="square" rtlCol="0">
            <a:spAutoFit/>
          </a:bodyPr>
          <a:lstStyle/>
          <a:p>
            <a:r>
              <a:rPr lang="en-US" dirty="0" smtClean="0">
                <a:solidFill>
                  <a:prstClr val="black"/>
                </a:solidFill>
                <a:latin typeface="Calibri"/>
              </a:rPr>
              <a:t>St1 = 52</a:t>
            </a:r>
          </a:p>
          <a:p>
            <a:r>
              <a:rPr lang="en-US" dirty="0" smtClean="0">
                <a:solidFill>
                  <a:prstClr val="black"/>
                </a:solidFill>
                <a:latin typeface="Calibri"/>
              </a:rPr>
              <a:t>St2 = 58 </a:t>
            </a:r>
            <a:endParaRPr lang="en-US" dirty="0">
              <a:solidFill>
                <a:prstClr val="black"/>
              </a:solidFill>
              <a:latin typeface="Calibri"/>
            </a:endParaRPr>
          </a:p>
        </p:txBody>
      </p:sp>
      <p:cxnSp>
        <p:nvCxnSpPr>
          <p:cNvPr id="127" name="Straight Connector 126"/>
          <p:cNvCxnSpPr/>
          <p:nvPr/>
        </p:nvCxnSpPr>
        <p:spPr>
          <a:xfrm flipV="1">
            <a:off x="7467600" y="1397619"/>
            <a:ext cx="0" cy="13956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6443199" y="1314350"/>
            <a:ext cx="1067263" cy="646331"/>
          </a:xfrm>
          <a:prstGeom prst="rect">
            <a:avLst/>
          </a:prstGeom>
          <a:noFill/>
        </p:spPr>
        <p:txBody>
          <a:bodyPr wrap="square" rtlCol="0">
            <a:spAutoFit/>
          </a:bodyPr>
          <a:lstStyle/>
          <a:p>
            <a:r>
              <a:rPr lang="en-US" dirty="0" smtClean="0">
                <a:solidFill>
                  <a:prstClr val="black"/>
                </a:solidFill>
                <a:latin typeface="Calibri"/>
              </a:rPr>
              <a:t>Deadline T2</a:t>
            </a:r>
            <a:endParaRPr lang="en-US" dirty="0">
              <a:solidFill>
                <a:prstClr val="black"/>
              </a:solidFill>
              <a:latin typeface="Calibri"/>
            </a:endParaRPr>
          </a:p>
        </p:txBody>
      </p:sp>
      <p:cxnSp>
        <p:nvCxnSpPr>
          <p:cNvPr id="130" name="Straight Connector 129"/>
          <p:cNvCxnSpPr/>
          <p:nvPr/>
        </p:nvCxnSpPr>
        <p:spPr>
          <a:xfrm flipV="1">
            <a:off x="7520917" y="4585742"/>
            <a:ext cx="0" cy="13956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6443200" y="4549842"/>
            <a:ext cx="1067263" cy="646331"/>
          </a:xfrm>
          <a:prstGeom prst="rect">
            <a:avLst/>
          </a:prstGeom>
          <a:noFill/>
        </p:spPr>
        <p:txBody>
          <a:bodyPr wrap="square" rtlCol="0">
            <a:spAutoFit/>
          </a:bodyPr>
          <a:lstStyle/>
          <a:p>
            <a:r>
              <a:rPr lang="en-US" dirty="0" smtClean="0">
                <a:solidFill>
                  <a:prstClr val="black"/>
                </a:solidFill>
                <a:latin typeface="Calibri"/>
              </a:rPr>
              <a:t>Deadline T2</a:t>
            </a:r>
            <a:endParaRPr lang="en-US" dirty="0">
              <a:solidFill>
                <a:prstClr val="black"/>
              </a:solidFill>
              <a:latin typeface="Calibri"/>
            </a:endParaRPr>
          </a:p>
        </p:txBody>
      </p:sp>
      <p:sp>
        <p:nvSpPr>
          <p:cNvPr id="132" name="TextBox 131"/>
          <p:cNvSpPr txBox="1"/>
          <p:nvPr/>
        </p:nvSpPr>
        <p:spPr>
          <a:xfrm>
            <a:off x="7254216" y="6084607"/>
            <a:ext cx="426769" cy="369332"/>
          </a:xfrm>
          <a:prstGeom prst="rect">
            <a:avLst/>
          </a:prstGeom>
          <a:noFill/>
        </p:spPr>
        <p:txBody>
          <a:bodyPr wrap="square" rtlCol="0">
            <a:spAutoFit/>
          </a:bodyPr>
          <a:lstStyle/>
          <a:p>
            <a:r>
              <a:rPr lang="en-US" dirty="0" smtClean="0">
                <a:solidFill>
                  <a:prstClr val="black"/>
                </a:solidFill>
                <a:latin typeface="Calibri"/>
              </a:rPr>
              <a:t>68</a:t>
            </a:r>
            <a:endParaRPr lang="en-US" dirty="0">
              <a:solidFill>
                <a:prstClr val="black"/>
              </a:solidFill>
              <a:latin typeface="Calibri"/>
            </a:endParaRPr>
          </a:p>
        </p:txBody>
      </p:sp>
      <p:sp>
        <p:nvSpPr>
          <p:cNvPr id="135" name="Right Brace 134"/>
          <p:cNvSpPr/>
          <p:nvPr/>
        </p:nvSpPr>
        <p:spPr>
          <a:xfrm>
            <a:off x="4099523" y="4069881"/>
            <a:ext cx="205775" cy="25252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nvGrpSpPr>
          <p:cNvPr id="5" name="Group 4"/>
          <p:cNvGrpSpPr/>
          <p:nvPr/>
        </p:nvGrpSpPr>
        <p:grpSpPr>
          <a:xfrm>
            <a:off x="356205" y="962025"/>
            <a:ext cx="7379023" cy="2341007"/>
            <a:chOff x="356205" y="962025"/>
            <a:chExt cx="7379023" cy="2341007"/>
          </a:xfrm>
        </p:grpSpPr>
        <p:cxnSp>
          <p:nvCxnSpPr>
            <p:cNvPr id="47" name="Straight Connector 46"/>
            <p:cNvCxnSpPr/>
            <p:nvPr/>
          </p:nvCxnSpPr>
          <p:spPr>
            <a:xfrm>
              <a:off x="1110235" y="2070668"/>
              <a:ext cx="118843" cy="0"/>
            </a:xfrm>
            <a:prstGeom prst="line">
              <a:avLst/>
            </a:prstGeom>
            <a:ln w="25400">
              <a:tailEnd type="none"/>
            </a:ln>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a:off x="1110235" y="1375343"/>
              <a:ext cx="118843" cy="0"/>
            </a:xfrm>
            <a:prstGeom prst="line">
              <a:avLst/>
            </a:prstGeom>
            <a:ln w="25400">
              <a:tailEnd type="none"/>
            </a:ln>
          </p:spPr>
          <p:style>
            <a:lnRef idx="1">
              <a:schemeClr val="dk1"/>
            </a:lnRef>
            <a:fillRef idx="0">
              <a:schemeClr val="dk1"/>
            </a:fillRef>
            <a:effectRef idx="0">
              <a:schemeClr val="dk1"/>
            </a:effectRef>
            <a:fontRef idx="minor">
              <a:schemeClr val="tx1"/>
            </a:fontRef>
          </p:style>
        </p:cxnSp>
        <p:grpSp>
          <p:nvGrpSpPr>
            <p:cNvPr id="4" name="Group 3"/>
            <p:cNvGrpSpPr/>
            <p:nvPr/>
          </p:nvGrpSpPr>
          <p:grpSpPr>
            <a:xfrm>
              <a:off x="356205" y="962025"/>
              <a:ext cx="7379023" cy="2341007"/>
              <a:chOff x="356205" y="962025"/>
              <a:chExt cx="7379023" cy="2341007"/>
            </a:xfrm>
          </p:grpSpPr>
          <p:grpSp>
            <p:nvGrpSpPr>
              <p:cNvPr id="46" name="Group 45"/>
              <p:cNvGrpSpPr/>
              <p:nvPr/>
            </p:nvGrpSpPr>
            <p:grpSpPr>
              <a:xfrm>
                <a:off x="963880" y="962025"/>
                <a:ext cx="6771348" cy="2341007"/>
                <a:chOff x="554305" y="923922"/>
                <a:chExt cx="6771348" cy="2112403"/>
              </a:xfrm>
            </p:grpSpPr>
            <p:grpSp>
              <p:nvGrpSpPr>
                <p:cNvPr id="13" name="Group 12"/>
                <p:cNvGrpSpPr/>
                <p:nvPr/>
              </p:nvGrpSpPr>
              <p:grpSpPr>
                <a:xfrm>
                  <a:off x="554305" y="923922"/>
                  <a:ext cx="6771348" cy="2112403"/>
                  <a:chOff x="554305" y="923924"/>
                  <a:chExt cx="6771348" cy="2112408"/>
                </a:xfrm>
              </p:grpSpPr>
              <p:grpSp>
                <p:nvGrpSpPr>
                  <p:cNvPr id="8" name="Group 7"/>
                  <p:cNvGrpSpPr/>
                  <p:nvPr/>
                </p:nvGrpSpPr>
                <p:grpSpPr>
                  <a:xfrm>
                    <a:off x="697181" y="923924"/>
                    <a:ext cx="6628472" cy="1632307"/>
                    <a:chOff x="696253" y="1152524"/>
                    <a:chExt cx="6628472" cy="1632307"/>
                  </a:xfrm>
                </p:grpSpPr>
                <p:cxnSp>
                  <p:nvCxnSpPr>
                    <p:cNvPr id="28" name="Straight Arrow Connector 27"/>
                    <p:cNvCxnSpPr/>
                    <p:nvPr/>
                  </p:nvCxnSpPr>
                  <p:spPr>
                    <a:xfrm flipV="1">
                      <a:off x="696253" y="2775838"/>
                      <a:ext cx="6628472" cy="8993"/>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flipV="1">
                      <a:off x="697181" y="1152524"/>
                      <a:ext cx="0" cy="1632307"/>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grpSp>
              <p:sp>
                <p:nvSpPr>
                  <p:cNvPr id="9" name="TextBox 8"/>
                  <p:cNvSpPr txBox="1"/>
                  <p:nvPr/>
                </p:nvSpPr>
                <p:spPr>
                  <a:xfrm>
                    <a:off x="554305" y="2667000"/>
                    <a:ext cx="426769" cy="369332"/>
                  </a:xfrm>
                  <a:prstGeom prst="rect">
                    <a:avLst/>
                  </a:prstGeom>
                  <a:noFill/>
                </p:spPr>
                <p:txBody>
                  <a:bodyPr wrap="square" rtlCol="0">
                    <a:spAutoFit/>
                  </a:bodyPr>
                  <a:lstStyle/>
                  <a:p>
                    <a:r>
                      <a:rPr lang="en-US" dirty="0" smtClean="0">
                        <a:solidFill>
                          <a:prstClr val="black"/>
                        </a:solidFill>
                        <a:latin typeface="Calibri"/>
                      </a:rPr>
                      <a:t>50</a:t>
                    </a:r>
                    <a:endParaRPr lang="en-US" dirty="0">
                      <a:solidFill>
                        <a:prstClr val="black"/>
                      </a:solidFill>
                      <a:latin typeface="Calibri"/>
                    </a:endParaRPr>
                  </a:p>
                </p:txBody>
              </p:sp>
              <p:sp>
                <p:nvSpPr>
                  <p:cNvPr id="30" name="TextBox 29"/>
                  <p:cNvSpPr txBox="1"/>
                  <p:nvPr/>
                </p:nvSpPr>
                <p:spPr>
                  <a:xfrm>
                    <a:off x="1202005" y="2667000"/>
                    <a:ext cx="426769" cy="369332"/>
                  </a:xfrm>
                  <a:prstGeom prst="rect">
                    <a:avLst/>
                  </a:prstGeom>
                  <a:noFill/>
                </p:spPr>
                <p:txBody>
                  <a:bodyPr wrap="square" rtlCol="0">
                    <a:spAutoFit/>
                  </a:bodyPr>
                  <a:lstStyle/>
                  <a:p>
                    <a:r>
                      <a:rPr lang="en-US" dirty="0" smtClean="0">
                        <a:solidFill>
                          <a:prstClr val="black"/>
                        </a:solidFill>
                        <a:latin typeface="Calibri"/>
                      </a:rPr>
                      <a:t>52</a:t>
                    </a:r>
                    <a:endParaRPr lang="en-US" dirty="0">
                      <a:solidFill>
                        <a:prstClr val="black"/>
                      </a:solidFill>
                      <a:latin typeface="Calibri"/>
                    </a:endParaRPr>
                  </a:p>
                </p:txBody>
              </p:sp>
              <p:sp>
                <p:nvSpPr>
                  <p:cNvPr id="31" name="TextBox 30"/>
                  <p:cNvSpPr txBox="1"/>
                  <p:nvPr/>
                </p:nvSpPr>
                <p:spPr>
                  <a:xfrm>
                    <a:off x="2011630" y="2664857"/>
                    <a:ext cx="426769" cy="369332"/>
                  </a:xfrm>
                  <a:prstGeom prst="rect">
                    <a:avLst/>
                  </a:prstGeom>
                  <a:noFill/>
                </p:spPr>
                <p:txBody>
                  <a:bodyPr wrap="square" rtlCol="0">
                    <a:spAutoFit/>
                  </a:bodyPr>
                  <a:lstStyle/>
                  <a:p>
                    <a:r>
                      <a:rPr lang="en-US" dirty="0" smtClean="0">
                        <a:solidFill>
                          <a:prstClr val="black"/>
                        </a:solidFill>
                        <a:latin typeface="Calibri"/>
                      </a:rPr>
                      <a:t>54</a:t>
                    </a:r>
                    <a:endParaRPr lang="en-US" dirty="0">
                      <a:solidFill>
                        <a:prstClr val="black"/>
                      </a:solidFill>
                      <a:latin typeface="Calibri"/>
                    </a:endParaRPr>
                  </a:p>
                </p:txBody>
              </p:sp>
              <p:sp>
                <p:nvSpPr>
                  <p:cNvPr id="32" name="TextBox 31"/>
                  <p:cNvSpPr txBox="1"/>
                  <p:nvPr/>
                </p:nvSpPr>
                <p:spPr>
                  <a:xfrm>
                    <a:off x="2716480" y="2667000"/>
                    <a:ext cx="426769" cy="369332"/>
                  </a:xfrm>
                  <a:prstGeom prst="rect">
                    <a:avLst/>
                  </a:prstGeom>
                  <a:noFill/>
                </p:spPr>
                <p:txBody>
                  <a:bodyPr wrap="square" rtlCol="0">
                    <a:spAutoFit/>
                  </a:bodyPr>
                  <a:lstStyle/>
                  <a:p>
                    <a:r>
                      <a:rPr lang="en-US" dirty="0" smtClean="0">
                        <a:solidFill>
                          <a:prstClr val="black"/>
                        </a:solidFill>
                        <a:latin typeface="Calibri"/>
                      </a:rPr>
                      <a:t>56</a:t>
                    </a:r>
                    <a:endParaRPr lang="en-US" dirty="0">
                      <a:solidFill>
                        <a:prstClr val="black"/>
                      </a:solidFill>
                      <a:latin typeface="Calibri"/>
                    </a:endParaRPr>
                  </a:p>
                </p:txBody>
              </p:sp>
              <p:sp>
                <p:nvSpPr>
                  <p:cNvPr id="33" name="TextBox 32"/>
                  <p:cNvSpPr txBox="1"/>
                  <p:nvPr/>
                </p:nvSpPr>
                <p:spPr>
                  <a:xfrm>
                    <a:off x="3468955" y="2664857"/>
                    <a:ext cx="426769" cy="369332"/>
                  </a:xfrm>
                  <a:prstGeom prst="rect">
                    <a:avLst/>
                  </a:prstGeom>
                  <a:noFill/>
                </p:spPr>
                <p:txBody>
                  <a:bodyPr wrap="square" rtlCol="0">
                    <a:spAutoFit/>
                  </a:bodyPr>
                  <a:lstStyle/>
                  <a:p>
                    <a:r>
                      <a:rPr lang="en-US" dirty="0" smtClean="0">
                        <a:solidFill>
                          <a:prstClr val="black"/>
                        </a:solidFill>
                        <a:latin typeface="Calibri"/>
                      </a:rPr>
                      <a:t>58</a:t>
                    </a:r>
                    <a:endParaRPr lang="en-US" dirty="0">
                      <a:solidFill>
                        <a:prstClr val="black"/>
                      </a:solidFill>
                      <a:latin typeface="Calibri"/>
                    </a:endParaRPr>
                  </a:p>
                </p:txBody>
              </p:sp>
              <p:sp>
                <p:nvSpPr>
                  <p:cNvPr id="34" name="TextBox 33"/>
                  <p:cNvSpPr txBox="1"/>
                  <p:nvPr/>
                </p:nvSpPr>
                <p:spPr>
                  <a:xfrm>
                    <a:off x="4307155" y="2667000"/>
                    <a:ext cx="426769" cy="369332"/>
                  </a:xfrm>
                  <a:prstGeom prst="rect">
                    <a:avLst/>
                  </a:prstGeom>
                  <a:noFill/>
                </p:spPr>
                <p:txBody>
                  <a:bodyPr wrap="square" rtlCol="0">
                    <a:spAutoFit/>
                  </a:bodyPr>
                  <a:lstStyle/>
                  <a:p>
                    <a:r>
                      <a:rPr lang="en-US" dirty="0">
                        <a:solidFill>
                          <a:prstClr val="black"/>
                        </a:solidFill>
                        <a:latin typeface="Calibri"/>
                      </a:rPr>
                      <a:t>6</a:t>
                    </a:r>
                    <a:r>
                      <a:rPr lang="en-US" dirty="0" smtClean="0">
                        <a:solidFill>
                          <a:prstClr val="black"/>
                        </a:solidFill>
                        <a:latin typeface="Calibri"/>
                      </a:rPr>
                      <a:t>0</a:t>
                    </a:r>
                    <a:endParaRPr lang="en-US" dirty="0">
                      <a:solidFill>
                        <a:prstClr val="black"/>
                      </a:solidFill>
                      <a:latin typeface="Calibri"/>
                    </a:endParaRPr>
                  </a:p>
                </p:txBody>
              </p:sp>
              <p:sp>
                <p:nvSpPr>
                  <p:cNvPr id="35" name="TextBox 34"/>
                  <p:cNvSpPr txBox="1"/>
                  <p:nvPr/>
                </p:nvSpPr>
                <p:spPr>
                  <a:xfrm>
                    <a:off x="5078680" y="2664857"/>
                    <a:ext cx="426769" cy="369332"/>
                  </a:xfrm>
                  <a:prstGeom prst="rect">
                    <a:avLst/>
                  </a:prstGeom>
                  <a:noFill/>
                </p:spPr>
                <p:txBody>
                  <a:bodyPr wrap="square" rtlCol="0">
                    <a:spAutoFit/>
                  </a:bodyPr>
                  <a:lstStyle/>
                  <a:p>
                    <a:r>
                      <a:rPr lang="en-US" dirty="0" smtClean="0">
                        <a:solidFill>
                          <a:prstClr val="black"/>
                        </a:solidFill>
                        <a:latin typeface="Calibri"/>
                      </a:rPr>
                      <a:t>6</a:t>
                    </a:r>
                    <a:r>
                      <a:rPr lang="en-US" dirty="0">
                        <a:solidFill>
                          <a:prstClr val="black"/>
                        </a:solidFill>
                        <a:latin typeface="Calibri"/>
                      </a:rPr>
                      <a:t>2</a:t>
                    </a:r>
                  </a:p>
                </p:txBody>
              </p:sp>
              <p:sp>
                <p:nvSpPr>
                  <p:cNvPr id="36" name="TextBox 35"/>
                  <p:cNvSpPr txBox="1"/>
                  <p:nvPr/>
                </p:nvSpPr>
                <p:spPr>
                  <a:xfrm>
                    <a:off x="5901664" y="2667000"/>
                    <a:ext cx="426769" cy="369332"/>
                  </a:xfrm>
                  <a:prstGeom prst="rect">
                    <a:avLst/>
                  </a:prstGeom>
                  <a:noFill/>
                </p:spPr>
                <p:txBody>
                  <a:bodyPr wrap="square" rtlCol="0">
                    <a:spAutoFit/>
                  </a:bodyPr>
                  <a:lstStyle/>
                  <a:p>
                    <a:r>
                      <a:rPr lang="en-US" dirty="0" smtClean="0">
                        <a:solidFill>
                          <a:prstClr val="black"/>
                        </a:solidFill>
                        <a:latin typeface="Calibri"/>
                      </a:rPr>
                      <a:t>6</a:t>
                    </a:r>
                    <a:r>
                      <a:rPr lang="en-US" dirty="0">
                        <a:solidFill>
                          <a:prstClr val="black"/>
                        </a:solidFill>
                        <a:latin typeface="Calibri"/>
                      </a:rPr>
                      <a:t>4</a:t>
                    </a:r>
                  </a:p>
                </p:txBody>
              </p:sp>
            </p:grpSp>
            <p:cxnSp>
              <p:nvCxnSpPr>
                <p:cNvPr id="37" name="Straight Connector 36"/>
                <p:cNvCxnSpPr/>
                <p:nvPr/>
              </p:nvCxnSpPr>
              <p:spPr>
                <a:xfrm flipV="1">
                  <a:off x="1415389" y="2447919"/>
                  <a:ext cx="0" cy="103810"/>
                </a:xfrm>
                <a:prstGeom prst="line">
                  <a:avLst/>
                </a:prstGeom>
                <a:ln w="25400">
                  <a:tailEnd type="none"/>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flipV="1">
                  <a:off x="2205964" y="2447919"/>
                  <a:ext cx="0" cy="103810"/>
                </a:xfrm>
                <a:prstGeom prst="line">
                  <a:avLst/>
                </a:prstGeom>
                <a:ln w="25400">
                  <a:tailEnd type="none"/>
                </a:ln>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flipV="1">
                  <a:off x="2920339" y="2447919"/>
                  <a:ext cx="0" cy="103810"/>
                </a:xfrm>
                <a:prstGeom prst="line">
                  <a:avLst/>
                </a:prstGeom>
                <a:ln w="25400">
                  <a:tailEnd type="none"/>
                </a:ln>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flipV="1">
                  <a:off x="3672814" y="2447919"/>
                  <a:ext cx="0" cy="103810"/>
                </a:xfrm>
                <a:prstGeom prst="line">
                  <a:avLst/>
                </a:prstGeom>
                <a:ln w="25400">
                  <a:tailEnd type="none"/>
                </a:ln>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flipV="1">
                  <a:off x="4491964" y="2447919"/>
                  <a:ext cx="0" cy="103810"/>
                </a:xfrm>
                <a:prstGeom prst="line">
                  <a:avLst/>
                </a:prstGeom>
                <a:ln w="25400">
                  <a:tailEnd type="none"/>
                </a:ln>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flipV="1">
                  <a:off x="5263489" y="2438401"/>
                  <a:ext cx="0" cy="103810"/>
                </a:xfrm>
                <a:prstGeom prst="line">
                  <a:avLst/>
                </a:prstGeom>
                <a:ln w="25400">
                  <a:tailEnd type="none"/>
                </a:ln>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flipV="1">
                  <a:off x="6092164" y="2447925"/>
                  <a:ext cx="0" cy="103810"/>
                </a:xfrm>
                <a:prstGeom prst="line">
                  <a:avLst/>
                </a:prstGeom>
                <a:ln w="25400">
                  <a:tailEnd type="none"/>
                </a:ln>
              </p:spPr>
              <p:style>
                <a:lnRef idx="1">
                  <a:schemeClr val="dk1"/>
                </a:lnRef>
                <a:fillRef idx="0">
                  <a:schemeClr val="dk1"/>
                </a:fillRef>
                <a:effectRef idx="0">
                  <a:schemeClr val="dk1"/>
                </a:effectRef>
                <a:fontRef idx="minor">
                  <a:schemeClr val="tx1"/>
                </a:fontRef>
              </p:style>
            </p:cxnSp>
          </p:grpSp>
          <p:sp>
            <p:nvSpPr>
              <p:cNvPr id="70" name="TextBox 69"/>
              <p:cNvSpPr txBox="1"/>
              <p:nvPr/>
            </p:nvSpPr>
            <p:spPr>
              <a:xfrm rot="16200000">
                <a:off x="66539" y="1886002"/>
                <a:ext cx="948664" cy="369332"/>
              </a:xfrm>
              <a:prstGeom prst="rect">
                <a:avLst/>
              </a:prstGeom>
              <a:noFill/>
            </p:spPr>
            <p:txBody>
              <a:bodyPr wrap="square" rtlCol="0">
                <a:spAutoFit/>
              </a:bodyPr>
              <a:lstStyle/>
              <a:p>
                <a:r>
                  <a:rPr lang="en-US" dirty="0" smtClean="0">
                    <a:solidFill>
                      <a:prstClr val="black"/>
                    </a:solidFill>
                    <a:latin typeface="Calibri"/>
                  </a:rPr>
                  <a:t>Energy</a:t>
                </a:r>
                <a:endParaRPr lang="en-US" dirty="0">
                  <a:solidFill>
                    <a:prstClr val="black"/>
                  </a:solidFill>
                  <a:latin typeface="Calibri"/>
                </a:endParaRPr>
              </a:p>
            </p:txBody>
          </p:sp>
          <p:sp>
            <p:nvSpPr>
              <p:cNvPr id="71" name="TextBox 70"/>
              <p:cNvSpPr txBox="1"/>
              <p:nvPr/>
            </p:nvSpPr>
            <p:spPr>
              <a:xfrm>
                <a:off x="775017" y="1227004"/>
                <a:ext cx="301686" cy="369332"/>
              </a:xfrm>
              <a:prstGeom prst="rect">
                <a:avLst/>
              </a:prstGeom>
              <a:noFill/>
            </p:spPr>
            <p:txBody>
              <a:bodyPr wrap="none" rtlCol="0">
                <a:spAutoFit/>
              </a:bodyPr>
              <a:lstStyle/>
              <a:p>
                <a:r>
                  <a:rPr lang="en-US" dirty="0" smtClean="0">
                    <a:solidFill>
                      <a:prstClr val="black"/>
                    </a:solidFill>
                    <a:latin typeface="Calibri"/>
                  </a:rPr>
                  <a:t>4</a:t>
                </a:r>
                <a:endParaRPr lang="en-US" dirty="0">
                  <a:solidFill>
                    <a:prstClr val="black"/>
                  </a:solidFill>
                  <a:latin typeface="Calibri"/>
                </a:endParaRPr>
              </a:p>
            </p:txBody>
          </p:sp>
          <p:sp>
            <p:nvSpPr>
              <p:cNvPr id="72" name="TextBox 71"/>
              <p:cNvSpPr txBox="1"/>
              <p:nvPr/>
            </p:nvSpPr>
            <p:spPr>
              <a:xfrm>
                <a:off x="775017" y="1899602"/>
                <a:ext cx="301686" cy="369332"/>
              </a:xfrm>
              <a:prstGeom prst="rect">
                <a:avLst/>
              </a:prstGeom>
              <a:noFill/>
            </p:spPr>
            <p:txBody>
              <a:bodyPr wrap="none" rtlCol="0">
                <a:spAutoFit/>
              </a:bodyPr>
              <a:lstStyle/>
              <a:p>
                <a:r>
                  <a:rPr lang="en-US" dirty="0">
                    <a:solidFill>
                      <a:prstClr val="black"/>
                    </a:solidFill>
                    <a:latin typeface="Calibri"/>
                  </a:rPr>
                  <a:t>2</a:t>
                </a:r>
              </a:p>
            </p:txBody>
          </p:sp>
          <p:sp>
            <p:nvSpPr>
              <p:cNvPr id="128" name="TextBox 127"/>
              <p:cNvSpPr txBox="1"/>
              <p:nvPr/>
            </p:nvSpPr>
            <p:spPr>
              <a:xfrm>
                <a:off x="7254215" y="2891357"/>
                <a:ext cx="426769" cy="369332"/>
              </a:xfrm>
              <a:prstGeom prst="rect">
                <a:avLst/>
              </a:prstGeom>
              <a:noFill/>
            </p:spPr>
            <p:txBody>
              <a:bodyPr wrap="square" rtlCol="0">
                <a:spAutoFit/>
              </a:bodyPr>
              <a:lstStyle/>
              <a:p>
                <a:r>
                  <a:rPr lang="en-US" dirty="0" smtClean="0">
                    <a:solidFill>
                      <a:prstClr val="black"/>
                    </a:solidFill>
                    <a:latin typeface="Calibri"/>
                  </a:rPr>
                  <a:t>68</a:t>
                </a:r>
                <a:endParaRPr lang="en-US" dirty="0">
                  <a:solidFill>
                    <a:prstClr val="black"/>
                  </a:solidFill>
                  <a:latin typeface="Calibri"/>
                </a:endParaRPr>
              </a:p>
            </p:txBody>
          </p:sp>
          <p:sp>
            <p:nvSpPr>
              <p:cNvPr id="136" name="TextBox 135"/>
              <p:cNvSpPr txBox="1"/>
              <p:nvPr/>
            </p:nvSpPr>
            <p:spPr>
              <a:xfrm>
                <a:off x="775017" y="2262124"/>
                <a:ext cx="301686" cy="369332"/>
              </a:xfrm>
              <a:prstGeom prst="rect">
                <a:avLst/>
              </a:prstGeom>
              <a:noFill/>
            </p:spPr>
            <p:txBody>
              <a:bodyPr wrap="none" rtlCol="0">
                <a:spAutoFit/>
              </a:bodyPr>
              <a:lstStyle/>
              <a:p>
                <a:r>
                  <a:rPr lang="en-US" dirty="0" smtClean="0">
                    <a:solidFill>
                      <a:prstClr val="black"/>
                    </a:solidFill>
                    <a:latin typeface="Calibri"/>
                  </a:rPr>
                  <a:t>1</a:t>
                </a:r>
                <a:endParaRPr lang="en-US" dirty="0">
                  <a:solidFill>
                    <a:prstClr val="black"/>
                  </a:solidFill>
                  <a:latin typeface="Calibri"/>
                </a:endParaRPr>
              </a:p>
            </p:txBody>
          </p:sp>
        </p:grpSp>
      </p:grpSp>
      <p:sp>
        <p:nvSpPr>
          <p:cNvPr id="137" name="TextBox 136"/>
          <p:cNvSpPr txBox="1"/>
          <p:nvPr/>
        </p:nvSpPr>
        <p:spPr>
          <a:xfrm>
            <a:off x="4372669" y="3879039"/>
            <a:ext cx="1542353" cy="369332"/>
          </a:xfrm>
          <a:prstGeom prst="rect">
            <a:avLst/>
          </a:prstGeom>
          <a:noFill/>
        </p:spPr>
        <p:txBody>
          <a:bodyPr wrap="square" rtlCol="0">
            <a:spAutoFit/>
          </a:bodyPr>
          <a:lstStyle/>
          <a:p>
            <a:r>
              <a:rPr lang="en-US" dirty="0" smtClean="0">
                <a:solidFill>
                  <a:prstClr val="black"/>
                </a:solidFill>
                <a:latin typeface="Calibri"/>
              </a:rPr>
              <a:t>Surplus = 0.2</a:t>
            </a:r>
            <a:endParaRPr lang="en-US" dirty="0">
              <a:solidFill>
                <a:prstClr val="black"/>
              </a:solidFill>
              <a:latin typeface="Calibri"/>
            </a:endParaRPr>
          </a:p>
        </p:txBody>
      </p:sp>
      <p:sp>
        <p:nvSpPr>
          <p:cNvPr id="3" name="Multiply 2"/>
          <p:cNvSpPr/>
          <p:nvPr/>
        </p:nvSpPr>
        <p:spPr>
          <a:xfrm>
            <a:off x="2229777" y="1981113"/>
            <a:ext cx="404812" cy="28101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0" name="TextBox 89"/>
          <p:cNvSpPr txBox="1"/>
          <p:nvPr/>
        </p:nvSpPr>
        <p:spPr>
          <a:xfrm>
            <a:off x="574842" y="6365860"/>
            <a:ext cx="751828" cy="369332"/>
          </a:xfrm>
          <a:prstGeom prst="rect">
            <a:avLst/>
          </a:prstGeom>
          <a:noFill/>
        </p:spPr>
        <p:txBody>
          <a:bodyPr wrap="none" rtlCol="0">
            <a:spAutoFit/>
          </a:bodyPr>
          <a:lstStyle/>
          <a:p>
            <a:r>
              <a:rPr lang="en-US" b="1" dirty="0" smtClean="0">
                <a:solidFill>
                  <a:prstClr val="black"/>
                </a:solidFill>
                <a:latin typeface="Calibri"/>
              </a:rPr>
              <a:t>36/41</a:t>
            </a:r>
            <a:endParaRPr lang="en-US" b="1" dirty="0">
              <a:solidFill>
                <a:prstClr val="black"/>
              </a:solidFill>
              <a:latin typeface="Calibri"/>
            </a:endParaRPr>
          </a:p>
        </p:txBody>
      </p:sp>
    </p:spTree>
    <p:extLst>
      <p:ext uri="{BB962C8B-B14F-4D97-AF65-F5344CB8AC3E}">
        <p14:creationId xmlns:p14="http://schemas.microsoft.com/office/powerpoint/2010/main" val="39587840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500" fill="hold"/>
                                        <p:tgtEl>
                                          <p:spTgt spid="57"/>
                                        </p:tgtEl>
                                        <p:attrNameLst>
                                          <p:attrName>ppt_x</p:attrName>
                                        </p:attrNameLst>
                                      </p:cBhvr>
                                      <p:tavLst>
                                        <p:tav tm="0">
                                          <p:val>
                                            <p:strVal val="#ppt_x"/>
                                          </p:val>
                                        </p:tav>
                                        <p:tav tm="100000">
                                          <p:val>
                                            <p:strVal val="#ppt_x"/>
                                          </p:val>
                                        </p:tav>
                                      </p:tavLst>
                                    </p:anim>
                                    <p:anim calcmode="lin" valueType="num">
                                      <p:cBhvr additive="base">
                                        <p:cTn id="18" dur="500" fill="hold"/>
                                        <p:tgtEl>
                                          <p:spTgt spid="5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7"/>
                                        </p:tgtEl>
                                        <p:attrNameLst>
                                          <p:attrName>style.visibility</p:attrName>
                                        </p:attrNameLst>
                                      </p:cBhvr>
                                      <p:to>
                                        <p:strVal val="visible"/>
                                      </p:to>
                                    </p:set>
                                    <p:anim calcmode="lin" valueType="num">
                                      <p:cBhvr additive="base">
                                        <p:cTn id="21" dur="500" fill="hold"/>
                                        <p:tgtEl>
                                          <p:spTgt spid="127"/>
                                        </p:tgtEl>
                                        <p:attrNameLst>
                                          <p:attrName>ppt_x</p:attrName>
                                        </p:attrNameLst>
                                      </p:cBhvr>
                                      <p:tavLst>
                                        <p:tav tm="0">
                                          <p:val>
                                            <p:strVal val="#ppt_x"/>
                                          </p:val>
                                        </p:tav>
                                        <p:tav tm="100000">
                                          <p:val>
                                            <p:strVal val="#ppt_x"/>
                                          </p:val>
                                        </p:tav>
                                      </p:tavLst>
                                    </p:anim>
                                    <p:anim calcmode="lin" valueType="num">
                                      <p:cBhvr additive="base">
                                        <p:cTn id="22" dur="500" fill="hold"/>
                                        <p:tgtEl>
                                          <p:spTgt spid="12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9"/>
                                        </p:tgtEl>
                                        <p:attrNameLst>
                                          <p:attrName>style.visibility</p:attrName>
                                        </p:attrNameLst>
                                      </p:cBhvr>
                                      <p:to>
                                        <p:strVal val="visible"/>
                                      </p:to>
                                    </p:set>
                                    <p:anim calcmode="lin" valueType="num">
                                      <p:cBhvr additive="base">
                                        <p:cTn id="25" dur="500" fill="hold"/>
                                        <p:tgtEl>
                                          <p:spTgt spid="129"/>
                                        </p:tgtEl>
                                        <p:attrNameLst>
                                          <p:attrName>ppt_x</p:attrName>
                                        </p:attrNameLst>
                                      </p:cBhvr>
                                      <p:tavLst>
                                        <p:tav tm="0">
                                          <p:val>
                                            <p:strVal val="#ppt_x"/>
                                          </p:val>
                                        </p:tav>
                                        <p:tav tm="100000">
                                          <p:val>
                                            <p:strVal val="#ppt_x"/>
                                          </p:val>
                                        </p:tav>
                                      </p:tavLst>
                                    </p:anim>
                                    <p:anim calcmode="lin" valueType="num">
                                      <p:cBhvr additive="base">
                                        <p:cTn id="26" dur="500" fill="hold"/>
                                        <p:tgtEl>
                                          <p:spTgt spid="12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 calcmode="lin" valueType="num">
                                      <p:cBhvr additive="base">
                                        <p:cTn id="29" dur="500" fill="hold"/>
                                        <p:tgtEl>
                                          <p:spTgt spid="81"/>
                                        </p:tgtEl>
                                        <p:attrNameLst>
                                          <p:attrName>ppt_x</p:attrName>
                                        </p:attrNameLst>
                                      </p:cBhvr>
                                      <p:tavLst>
                                        <p:tav tm="0">
                                          <p:val>
                                            <p:strVal val="#ppt_x"/>
                                          </p:val>
                                        </p:tav>
                                        <p:tav tm="100000">
                                          <p:val>
                                            <p:strVal val="#ppt_x"/>
                                          </p:val>
                                        </p:tav>
                                      </p:tavLst>
                                    </p:anim>
                                    <p:anim calcmode="lin" valueType="num">
                                      <p:cBhvr additive="base">
                                        <p:cTn id="30"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500" fill="hold"/>
                                        <p:tgtEl>
                                          <p:spTgt spid="54"/>
                                        </p:tgtEl>
                                        <p:attrNameLst>
                                          <p:attrName>ppt_x</p:attrName>
                                        </p:attrNameLst>
                                      </p:cBhvr>
                                      <p:tavLst>
                                        <p:tav tm="0">
                                          <p:val>
                                            <p:strVal val="#ppt_x"/>
                                          </p:val>
                                        </p:tav>
                                        <p:tav tm="100000">
                                          <p:val>
                                            <p:strVal val="#ppt_x"/>
                                          </p:val>
                                        </p:tav>
                                      </p:tavLst>
                                    </p:anim>
                                    <p:anim calcmode="lin" valueType="num">
                                      <p:cBhvr additive="base">
                                        <p:cTn id="36" dur="500" fill="hold"/>
                                        <p:tgtEl>
                                          <p:spTgt spid="5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anim calcmode="lin" valueType="num">
                                      <p:cBhvr additive="base">
                                        <p:cTn id="39" dur="500" fill="hold"/>
                                        <p:tgtEl>
                                          <p:spTgt spid="76"/>
                                        </p:tgtEl>
                                        <p:attrNameLst>
                                          <p:attrName>ppt_x</p:attrName>
                                        </p:attrNameLst>
                                      </p:cBhvr>
                                      <p:tavLst>
                                        <p:tav tm="0">
                                          <p:val>
                                            <p:strVal val="#ppt_x"/>
                                          </p:val>
                                        </p:tav>
                                        <p:tav tm="100000">
                                          <p:val>
                                            <p:strVal val="#ppt_x"/>
                                          </p:val>
                                        </p:tav>
                                      </p:tavLst>
                                    </p:anim>
                                    <p:anim calcmode="lin" valueType="num">
                                      <p:cBhvr additive="base">
                                        <p:cTn id="4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anim calcmode="lin" valueType="num">
                                      <p:cBhvr additive="base">
                                        <p:cTn id="45" dur="500" fill="hold"/>
                                        <p:tgtEl>
                                          <p:spTgt spid="62"/>
                                        </p:tgtEl>
                                        <p:attrNameLst>
                                          <p:attrName>ppt_x</p:attrName>
                                        </p:attrNameLst>
                                      </p:cBhvr>
                                      <p:tavLst>
                                        <p:tav tm="0">
                                          <p:val>
                                            <p:strVal val="#ppt_x"/>
                                          </p:val>
                                        </p:tav>
                                        <p:tav tm="100000">
                                          <p:val>
                                            <p:strVal val="#ppt_x"/>
                                          </p:val>
                                        </p:tav>
                                      </p:tavLst>
                                    </p:anim>
                                    <p:anim calcmode="lin" valueType="num">
                                      <p:cBhvr additive="base">
                                        <p:cTn id="46" dur="500" fill="hold"/>
                                        <p:tgtEl>
                                          <p:spTgt spid="6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75"/>
                                        </p:tgtEl>
                                        <p:attrNameLst>
                                          <p:attrName>style.visibility</p:attrName>
                                        </p:attrNameLst>
                                      </p:cBhvr>
                                      <p:to>
                                        <p:strVal val="visible"/>
                                      </p:to>
                                    </p:set>
                                    <p:anim calcmode="lin" valueType="num">
                                      <p:cBhvr additive="base">
                                        <p:cTn id="49" dur="500" fill="hold"/>
                                        <p:tgtEl>
                                          <p:spTgt spid="75"/>
                                        </p:tgtEl>
                                        <p:attrNameLst>
                                          <p:attrName>ppt_x</p:attrName>
                                        </p:attrNameLst>
                                      </p:cBhvr>
                                      <p:tavLst>
                                        <p:tav tm="0">
                                          <p:val>
                                            <p:strVal val="#ppt_x"/>
                                          </p:val>
                                        </p:tav>
                                        <p:tav tm="100000">
                                          <p:val>
                                            <p:strVal val="#ppt_x"/>
                                          </p:val>
                                        </p:tav>
                                      </p:tavLst>
                                    </p:anim>
                                    <p:anim calcmode="lin" valueType="num">
                                      <p:cBhvr additive="base">
                                        <p:cTn id="50" dur="500" fill="hold"/>
                                        <p:tgtEl>
                                          <p:spTgt spid="7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0"/>
                                        </p:tgtEl>
                                        <p:attrNameLst>
                                          <p:attrName>style.visibility</p:attrName>
                                        </p:attrNameLst>
                                      </p:cBhvr>
                                      <p:to>
                                        <p:strVal val="visible"/>
                                      </p:to>
                                    </p:set>
                                    <p:anim calcmode="lin" valueType="num">
                                      <p:cBhvr additive="base">
                                        <p:cTn id="53" dur="500" fill="hold"/>
                                        <p:tgtEl>
                                          <p:spTgt spid="60"/>
                                        </p:tgtEl>
                                        <p:attrNameLst>
                                          <p:attrName>ppt_x</p:attrName>
                                        </p:attrNameLst>
                                      </p:cBhvr>
                                      <p:tavLst>
                                        <p:tav tm="0">
                                          <p:val>
                                            <p:strVal val="#ppt_x"/>
                                          </p:val>
                                        </p:tav>
                                        <p:tav tm="100000">
                                          <p:val>
                                            <p:strVal val="#ppt_x"/>
                                          </p:val>
                                        </p:tav>
                                      </p:tavLst>
                                    </p:anim>
                                    <p:anim calcmode="lin" valueType="num">
                                      <p:cBhvr additive="base">
                                        <p:cTn id="54" dur="500" fill="hold"/>
                                        <p:tgtEl>
                                          <p:spTgt spid="6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7"/>
                                        </p:tgtEl>
                                        <p:attrNameLst>
                                          <p:attrName>style.visibility</p:attrName>
                                        </p:attrNameLst>
                                      </p:cBhvr>
                                      <p:to>
                                        <p:strVal val="visible"/>
                                      </p:to>
                                    </p:set>
                                    <p:anim calcmode="lin" valueType="num">
                                      <p:cBhvr additive="base">
                                        <p:cTn id="57" dur="500" fill="hold"/>
                                        <p:tgtEl>
                                          <p:spTgt spid="67"/>
                                        </p:tgtEl>
                                        <p:attrNameLst>
                                          <p:attrName>ppt_x</p:attrName>
                                        </p:attrNameLst>
                                      </p:cBhvr>
                                      <p:tavLst>
                                        <p:tav tm="0">
                                          <p:val>
                                            <p:strVal val="#ppt_x"/>
                                          </p:val>
                                        </p:tav>
                                        <p:tav tm="100000">
                                          <p:val>
                                            <p:strVal val="#ppt_x"/>
                                          </p:val>
                                        </p:tav>
                                      </p:tavLst>
                                    </p:anim>
                                    <p:anim calcmode="lin" valueType="num">
                                      <p:cBhvr additive="base">
                                        <p:cTn id="58" dur="500" fill="hold"/>
                                        <p:tgtEl>
                                          <p:spTgt spid="6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anim calcmode="lin" valueType="num">
                                      <p:cBhvr additive="base">
                                        <p:cTn id="61" dur="500" fill="hold"/>
                                        <p:tgtEl>
                                          <p:spTgt spid="68"/>
                                        </p:tgtEl>
                                        <p:attrNameLst>
                                          <p:attrName>ppt_x</p:attrName>
                                        </p:attrNameLst>
                                      </p:cBhvr>
                                      <p:tavLst>
                                        <p:tav tm="0">
                                          <p:val>
                                            <p:strVal val="#ppt_x"/>
                                          </p:val>
                                        </p:tav>
                                        <p:tav tm="100000">
                                          <p:val>
                                            <p:strVal val="#ppt_x"/>
                                          </p:val>
                                        </p:tav>
                                      </p:tavLst>
                                    </p:anim>
                                    <p:anim calcmode="lin" valueType="num">
                                      <p:cBhvr additive="base">
                                        <p:cTn id="6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
                                        </p:tgtEl>
                                        <p:attrNameLst>
                                          <p:attrName>style.visibility</p:attrName>
                                        </p:attrNameLst>
                                      </p:cBhvr>
                                      <p:to>
                                        <p:strVal val="visible"/>
                                      </p:to>
                                    </p:set>
                                  </p:childTnLst>
                                </p:cTn>
                              </p:par>
                              <p:par>
                                <p:cTn id="71" presetID="26" presetClass="emph" presetSubtype="0" fill="hold" grpId="1" nodeType="withEffect">
                                  <p:stCondLst>
                                    <p:cond delay="0"/>
                                  </p:stCondLst>
                                  <p:childTnLst>
                                    <p:animEffect transition="out" filter="fade">
                                      <p:cBhvr>
                                        <p:cTn id="72" dur="500" tmFilter="0, 0; .2, .5; .8, .5; 1, 0"/>
                                        <p:tgtEl>
                                          <p:spTgt spid="3"/>
                                        </p:tgtEl>
                                      </p:cBhvr>
                                    </p:animEffect>
                                    <p:animScale>
                                      <p:cBhvr>
                                        <p:cTn id="73" dur="250" autoRev="1" fill="hold"/>
                                        <p:tgtEl>
                                          <p:spTgt spid="3"/>
                                        </p:tgtEl>
                                      </p:cBhvr>
                                      <p:by x="105000" y="105000"/>
                                    </p:animScale>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22"/>
                                        </p:tgtEl>
                                        <p:attrNameLst>
                                          <p:attrName>style.visibility</p:attrName>
                                        </p:attrNameLst>
                                      </p:cBhvr>
                                      <p:to>
                                        <p:strVal val="visible"/>
                                      </p:to>
                                    </p:set>
                                    <p:anim calcmode="lin" valueType="num">
                                      <p:cBhvr additive="base">
                                        <p:cTn id="78" dur="500" fill="hold"/>
                                        <p:tgtEl>
                                          <p:spTgt spid="122"/>
                                        </p:tgtEl>
                                        <p:attrNameLst>
                                          <p:attrName>ppt_x</p:attrName>
                                        </p:attrNameLst>
                                      </p:cBhvr>
                                      <p:tavLst>
                                        <p:tav tm="0">
                                          <p:val>
                                            <p:strVal val="#ppt_x"/>
                                          </p:val>
                                        </p:tav>
                                        <p:tav tm="100000">
                                          <p:val>
                                            <p:strVal val="#ppt_x"/>
                                          </p:val>
                                        </p:tav>
                                      </p:tavLst>
                                    </p:anim>
                                    <p:anim calcmode="lin" valueType="num">
                                      <p:cBhvr additive="base">
                                        <p:cTn id="79" dur="500" fill="hold"/>
                                        <p:tgtEl>
                                          <p:spTgt spid="122"/>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additive="base">
                                        <p:cTn id="82" dur="500" fill="hold"/>
                                        <p:tgtEl>
                                          <p:spTgt spid="6"/>
                                        </p:tgtEl>
                                        <p:attrNameLst>
                                          <p:attrName>ppt_x</p:attrName>
                                        </p:attrNameLst>
                                      </p:cBhvr>
                                      <p:tavLst>
                                        <p:tav tm="0">
                                          <p:val>
                                            <p:strVal val="#ppt_x"/>
                                          </p:val>
                                        </p:tav>
                                        <p:tav tm="100000">
                                          <p:val>
                                            <p:strVal val="#ppt_x"/>
                                          </p:val>
                                        </p:tav>
                                      </p:tavLst>
                                    </p:anim>
                                    <p:anim calcmode="lin" valueType="num">
                                      <p:cBhvr additive="base">
                                        <p:cTn id="83" dur="500" fill="hold"/>
                                        <p:tgtEl>
                                          <p:spTgt spid="6"/>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132"/>
                                        </p:tgtEl>
                                        <p:attrNameLst>
                                          <p:attrName>style.visibility</p:attrName>
                                        </p:attrNameLst>
                                      </p:cBhvr>
                                      <p:to>
                                        <p:strVal val="visible"/>
                                      </p:to>
                                    </p:set>
                                    <p:anim calcmode="lin" valueType="num">
                                      <p:cBhvr additive="base">
                                        <p:cTn id="86" dur="500" fill="hold"/>
                                        <p:tgtEl>
                                          <p:spTgt spid="132"/>
                                        </p:tgtEl>
                                        <p:attrNameLst>
                                          <p:attrName>ppt_x</p:attrName>
                                        </p:attrNameLst>
                                      </p:cBhvr>
                                      <p:tavLst>
                                        <p:tav tm="0">
                                          <p:val>
                                            <p:strVal val="#ppt_x"/>
                                          </p:val>
                                        </p:tav>
                                        <p:tav tm="100000">
                                          <p:val>
                                            <p:strVal val="#ppt_x"/>
                                          </p:val>
                                        </p:tav>
                                      </p:tavLst>
                                    </p:anim>
                                    <p:anim calcmode="lin" valueType="num">
                                      <p:cBhvr additive="base">
                                        <p:cTn id="87"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130"/>
                                        </p:tgtEl>
                                        <p:attrNameLst>
                                          <p:attrName>style.visibility</p:attrName>
                                        </p:attrNameLst>
                                      </p:cBhvr>
                                      <p:to>
                                        <p:strVal val="visible"/>
                                      </p:to>
                                    </p:set>
                                    <p:anim calcmode="lin" valueType="num">
                                      <p:cBhvr additive="base">
                                        <p:cTn id="92" dur="500" fill="hold"/>
                                        <p:tgtEl>
                                          <p:spTgt spid="130"/>
                                        </p:tgtEl>
                                        <p:attrNameLst>
                                          <p:attrName>ppt_x</p:attrName>
                                        </p:attrNameLst>
                                      </p:cBhvr>
                                      <p:tavLst>
                                        <p:tav tm="0">
                                          <p:val>
                                            <p:strVal val="#ppt_x"/>
                                          </p:val>
                                        </p:tav>
                                        <p:tav tm="100000">
                                          <p:val>
                                            <p:strVal val="#ppt_x"/>
                                          </p:val>
                                        </p:tav>
                                      </p:tavLst>
                                    </p:anim>
                                    <p:anim calcmode="lin" valueType="num">
                                      <p:cBhvr additive="base">
                                        <p:cTn id="93" dur="500" fill="hold"/>
                                        <p:tgtEl>
                                          <p:spTgt spid="130"/>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131"/>
                                        </p:tgtEl>
                                        <p:attrNameLst>
                                          <p:attrName>style.visibility</p:attrName>
                                        </p:attrNameLst>
                                      </p:cBhvr>
                                      <p:to>
                                        <p:strVal val="visible"/>
                                      </p:to>
                                    </p:set>
                                    <p:anim calcmode="lin" valueType="num">
                                      <p:cBhvr additive="base">
                                        <p:cTn id="96" dur="500" fill="hold"/>
                                        <p:tgtEl>
                                          <p:spTgt spid="131"/>
                                        </p:tgtEl>
                                        <p:attrNameLst>
                                          <p:attrName>ppt_x</p:attrName>
                                        </p:attrNameLst>
                                      </p:cBhvr>
                                      <p:tavLst>
                                        <p:tav tm="0">
                                          <p:val>
                                            <p:strVal val="#ppt_x"/>
                                          </p:val>
                                        </p:tav>
                                        <p:tav tm="100000">
                                          <p:val>
                                            <p:strVal val="#ppt_x"/>
                                          </p:val>
                                        </p:tav>
                                      </p:tavLst>
                                    </p:anim>
                                    <p:anim calcmode="lin" valueType="num">
                                      <p:cBhvr additive="base">
                                        <p:cTn id="97" dur="500" fill="hold"/>
                                        <p:tgtEl>
                                          <p:spTgt spid="131"/>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99"/>
                                        </p:tgtEl>
                                        <p:attrNameLst>
                                          <p:attrName>style.visibility</p:attrName>
                                        </p:attrNameLst>
                                      </p:cBhvr>
                                      <p:to>
                                        <p:strVal val="visible"/>
                                      </p:to>
                                    </p:set>
                                    <p:anim calcmode="lin" valueType="num">
                                      <p:cBhvr additive="base">
                                        <p:cTn id="100" dur="500" fill="hold"/>
                                        <p:tgtEl>
                                          <p:spTgt spid="99"/>
                                        </p:tgtEl>
                                        <p:attrNameLst>
                                          <p:attrName>ppt_x</p:attrName>
                                        </p:attrNameLst>
                                      </p:cBhvr>
                                      <p:tavLst>
                                        <p:tav tm="0">
                                          <p:val>
                                            <p:strVal val="#ppt_x"/>
                                          </p:val>
                                        </p:tav>
                                        <p:tav tm="100000">
                                          <p:val>
                                            <p:strVal val="#ppt_x"/>
                                          </p:val>
                                        </p:tav>
                                      </p:tavLst>
                                    </p:anim>
                                    <p:anim calcmode="lin" valueType="num">
                                      <p:cBhvr additive="base">
                                        <p:cTn id="101" dur="500" fill="hold"/>
                                        <p:tgtEl>
                                          <p:spTgt spid="99"/>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87"/>
                                        </p:tgtEl>
                                        <p:attrNameLst>
                                          <p:attrName>style.visibility</p:attrName>
                                        </p:attrNameLst>
                                      </p:cBhvr>
                                      <p:to>
                                        <p:strVal val="visible"/>
                                      </p:to>
                                    </p:set>
                                    <p:anim calcmode="lin" valueType="num">
                                      <p:cBhvr additive="base">
                                        <p:cTn id="104" dur="500" fill="hold"/>
                                        <p:tgtEl>
                                          <p:spTgt spid="87"/>
                                        </p:tgtEl>
                                        <p:attrNameLst>
                                          <p:attrName>ppt_x</p:attrName>
                                        </p:attrNameLst>
                                      </p:cBhvr>
                                      <p:tavLst>
                                        <p:tav tm="0">
                                          <p:val>
                                            <p:strVal val="#ppt_x"/>
                                          </p:val>
                                        </p:tav>
                                        <p:tav tm="100000">
                                          <p:val>
                                            <p:strVal val="#ppt_x"/>
                                          </p:val>
                                        </p:tav>
                                      </p:tavLst>
                                    </p:anim>
                                    <p:anim calcmode="lin" valueType="num">
                                      <p:cBhvr additive="base">
                                        <p:cTn id="105"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126"/>
                                        </p:tgtEl>
                                        <p:attrNameLst>
                                          <p:attrName>style.visibility</p:attrName>
                                        </p:attrNameLst>
                                      </p:cBhvr>
                                      <p:to>
                                        <p:strVal val="visible"/>
                                      </p:to>
                                    </p:set>
                                    <p:anim calcmode="lin" valueType="num">
                                      <p:cBhvr additive="base">
                                        <p:cTn id="110" dur="500" fill="hold"/>
                                        <p:tgtEl>
                                          <p:spTgt spid="126"/>
                                        </p:tgtEl>
                                        <p:attrNameLst>
                                          <p:attrName>ppt_x</p:attrName>
                                        </p:attrNameLst>
                                      </p:cBhvr>
                                      <p:tavLst>
                                        <p:tav tm="0">
                                          <p:val>
                                            <p:strVal val="#ppt_x"/>
                                          </p:val>
                                        </p:tav>
                                        <p:tav tm="100000">
                                          <p:val>
                                            <p:strVal val="#ppt_x"/>
                                          </p:val>
                                        </p:tav>
                                      </p:tavLst>
                                    </p:anim>
                                    <p:anim calcmode="lin" valueType="num">
                                      <p:cBhvr additive="base">
                                        <p:cTn id="111"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stCondLst>
                                    <p:cond delay="0"/>
                                  </p:stCondLst>
                                  <p:childTnLst>
                                    <p:set>
                                      <p:cBhvr>
                                        <p:cTn id="115" dur="1" fill="hold">
                                          <p:stCondLst>
                                            <p:cond delay="0"/>
                                          </p:stCondLst>
                                        </p:cTn>
                                        <p:tgtEl>
                                          <p:spTgt spid="85"/>
                                        </p:tgtEl>
                                        <p:attrNameLst>
                                          <p:attrName>style.visibility</p:attrName>
                                        </p:attrNameLst>
                                      </p:cBhvr>
                                      <p:to>
                                        <p:strVal val="visible"/>
                                      </p:to>
                                    </p:set>
                                    <p:anim calcmode="lin" valueType="num">
                                      <p:cBhvr additive="base">
                                        <p:cTn id="116" dur="500" fill="hold"/>
                                        <p:tgtEl>
                                          <p:spTgt spid="85"/>
                                        </p:tgtEl>
                                        <p:attrNameLst>
                                          <p:attrName>ppt_x</p:attrName>
                                        </p:attrNameLst>
                                      </p:cBhvr>
                                      <p:tavLst>
                                        <p:tav tm="0">
                                          <p:val>
                                            <p:strVal val="#ppt_x"/>
                                          </p:val>
                                        </p:tav>
                                        <p:tav tm="100000">
                                          <p:val>
                                            <p:strVal val="#ppt_x"/>
                                          </p:val>
                                        </p:tav>
                                      </p:tavLst>
                                    </p:anim>
                                    <p:anim calcmode="lin" valueType="num">
                                      <p:cBhvr additive="base">
                                        <p:cTn id="117" dur="500" fill="hold"/>
                                        <p:tgtEl>
                                          <p:spTgt spid="85"/>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96"/>
                                        </p:tgtEl>
                                        <p:attrNameLst>
                                          <p:attrName>style.visibility</p:attrName>
                                        </p:attrNameLst>
                                      </p:cBhvr>
                                      <p:to>
                                        <p:strVal val="visible"/>
                                      </p:to>
                                    </p:set>
                                    <p:anim calcmode="lin" valueType="num">
                                      <p:cBhvr additive="base">
                                        <p:cTn id="120" dur="500" fill="hold"/>
                                        <p:tgtEl>
                                          <p:spTgt spid="96"/>
                                        </p:tgtEl>
                                        <p:attrNameLst>
                                          <p:attrName>ppt_x</p:attrName>
                                        </p:attrNameLst>
                                      </p:cBhvr>
                                      <p:tavLst>
                                        <p:tav tm="0">
                                          <p:val>
                                            <p:strVal val="#ppt_x"/>
                                          </p:val>
                                        </p:tav>
                                        <p:tav tm="100000">
                                          <p:val>
                                            <p:strVal val="#ppt_x"/>
                                          </p:val>
                                        </p:tav>
                                      </p:tavLst>
                                    </p:anim>
                                    <p:anim calcmode="lin" valueType="num">
                                      <p:cBhvr additive="base">
                                        <p:cTn id="121"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95"/>
                                        </p:tgtEl>
                                        <p:attrNameLst>
                                          <p:attrName>style.visibility</p:attrName>
                                        </p:attrNameLst>
                                      </p:cBhvr>
                                      <p:to>
                                        <p:strVal val="visible"/>
                                      </p:to>
                                    </p:set>
                                    <p:anim calcmode="lin" valueType="num">
                                      <p:cBhvr additive="base">
                                        <p:cTn id="126" dur="500" fill="hold"/>
                                        <p:tgtEl>
                                          <p:spTgt spid="95"/>
                                        </p:tgtEl>
                                        <p:attrNameLst>
                                          <p:attrName>ppt_x</p:attrName>
                                        </p:attrNameLst>
                                      </p:cBhvr>
                                      <p:tavLst>
                                        <p:tav tm="0">
                                          <p:val>
                                            <p:strVal val="#ppt_x"/>
                                          </p:val>
                                        </p:tav>
                                        <p:tav tm="100000">
                                          <p:val>
                                            <p:strVal val="#ppt_x"/>
                                          </p:val>
                                        </p:tav>
                                      </p:tavLst>
                                    </p:anim>
                                    <p:anim calcmode="lin" valueType="num">
                                      <p:cBhvr additive="base">
                                        <p:cTn id="127" dur="500" fill="hold"/>
                                        <p:tgtEl>
                                          <p:spTgt spid="95"/>
                                        </p:tgtEl>
                                        <p:attrNameLst>
                                          <p:attrName>ppt_y</p:attrName>
                                        </p:attrNameLst>
                                      </p:cBhvr>
                                      <p:tavLst>
                                        <p:tav tm="0">
                                          <p:val>
                                            <p:strVal val="1+#ppt_h/2"/>
                                          </p:val>
                                        </p:tav>
                                        <p:tav tm="100000">
                                          <p:val>
                                            <p:strVal val="#ppt_y"/>
                                          </p:val>
                                        </p:tav>
                                      </p:tavLst>
                                    </p:anim>
                                  </p:childTnLst>
                                </p:cTn>
                              </p:par>
                              <p:par>
                                <p:cTn id="128" presetID="2" presetClass="entr" presetSubtype="4" fill="hold" nodeType="withEffect">
                                  <p:stCondLst>
                                    <p:cond delay="0"/>
                                  </p:stCondLst>
                                  <p:childTnLst>
                                    <p:set>
                                      <p:cBhvr>
                                        <p:cTn id="129" dur="1" fill="hold">
                                          <p:stCondLst>
                                            <p:cond delay="0"/>
                                          </p:stCondLst>
                                        </p:cTn>
                                        <p:tgtEl>
                                          <p:spTgt spid="89"/>
                                        </p:tgtEl>
                                        <p:attrNameLst>
                                          <p:attrName>style.visibility</p:attrName>
                                        </p:attrNameLst>
                                      </p:cBhvr>
                                      <p:to>
                                        <p:strVal val="visible"/>
                                      </p:to>
                                    </p:set>
                                    <p:anim calcmode="lin" valueType="num">
                                      <p:cBhvr additive="base">
                                        <p:cTn id="130" dur="500" fill="hold"/>
                                        <p:tgtEl>
                                          <p:spTgt spid="89"/>
                                        </p:tgtEl>
                                        <p:attrNameLst>
                                          <p:attrName>ppt_x</p:attrName>
                                        </p:attrNameLst>
                                      </p:cBhvr>
                                      <p:tavLst>
                                        <p:tav tm="0">
                                          <p:val>
                                            <p:strVal val="#ppt_x"/>
                                          </p:val>
                                        </p:tav>
                                        <p:tav tm="100000">
                                          <p:val>
                                            <p:strVal val="#ppt_x"/>
                                          </p:val>
                                        </p:tav>
                                      </p:tavLst>
                                    </p:anim>
                                    <p:anim calcmode="lin" valueType="num">
                                      <p:cBhvr additive="base">
                                        <p:cTn id="131" dur="500" fill="hold"/>
                                        <p:tgtEl>
                                          <p:spTgt spid="89"/>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88"/>
                                        </p:tgtEl>
                                        <p:attrNameLst>
                                          <p:attrName>style.visibility</p:attrName>
                                        </p:attrNameLst>
                                      </p:cBhvr>
                                      <p:to>
                                        <p:strVal val="visible"/>
                                      </p:to>
                                    </p:set>
                                    <p:anim calcmode="lin" valueType="num">
                                      <p:cBhvr additive="base">
                                        <p:cTn id="134" dur="500" fill="hold"/>
                                        <p:tgtEl>
                                          <p:spTgt spid="88"/>
                                        </p:tgtEl>
                                        <p:attrNameLst>
                                          <p:attrName>ppt_x</p:attrName>
                                        </p:attrNameLst>
                                      </p:cBhvr>
                                      <p:tavLst>
                                        <p:tav tm="0">
                                          <p:val>
                                            <p:strVal val="#ppt_x"/>
                                          </p:val>
                                        </p:tav>
                                        <p:tav tm="100000">
                                          <p:val>
                                            <p:strVal val="#ppt_x"/>
                                          </p:val>
                                        </p:tav>
                                      </p:tavLst>
                                    </p:anim>
                                    <p:anim calcmode="lin" valueType="num">
                                      <p:cBhvr additive="base">
                                        <p:cTn id="135" dur="500" fill="hold"/>
                                        <p:tgtEl>
                                          <p:spTgt spid="88"/>
                                        </p:tgtEl>
                                        <p:attrNameLst>
                                          <p:attrName>ppt_y</p:attrName>
                                        </p:attrNameLst>
                                      </p:cBhvr>
                                      <p:tavLst>
                                        <p:tav tm="0">
                                          <p:val>
                                            <p:strVal val="1+#ppt_h/2"/>
                                          </p:val>
                                        </p:tav>
                                        <p:tav tm="100000">
                                          <p:val>
                                            <p:strVal val="#ppt_y"/>
                                          </p:val>
                                        </p:tav>
                                      </p:tavLst>
                                    </p:anim>
                                  </p:childTnLst>
                                </p:cTn>
                              </p:par>
                              <p:par>
                                <p:cTn id="136" presetID="2" presetClass="entr" presetSubtype="4" fill="hold" grpId="0" nodeType="withEffect">
                                  <p:stCondLst>
                                    <p:cond delay="0"/>
                                  </p:stCondLst>
                                  <p:childTnLst>
                                    <p:set>
                                      <p:cBhvr>
                                        <p:cTn id="137" dur="1" fill="hold">
                                          <p:stCondLst>
                                            <p:cond delay="0"/>
                                          </p:stCondLst>
                                        </p:cTn>
                                        <p:tgtEl>
                                          <p:spTgt spid="137"/>
                                        </p:tgtEl>
                                        <p:attrNameLst>
                                          <p:attrName>style.visibility</p:attrName>
                                        </p:attrNameLst>
                                      </p:cBhvr>
                                      <p:to>
                                        <p:strVal val="visible"/>
                                      </p:to>
                                    </p:set>
                                    <p:anim calcmode="lin" valueType="num">
                                      <p:cBhvr additive="base">
                                        <p:cTn id="138" dur="500" fill="hold"/>
                                        <p:tgtEl>
                                          <p:spTgt spid="137"/>
                                        </p:tgtEl>
                                        <p:attrNameLst>
                                          <p:attrName>ppt_x</p:attrName>
                                        </p:attrNameLst>
                                      </p:cBhvr>
                                      <p:tavLst>
                                        <p:tav tm="0">
                                          <p:val>
                                            <p:strVal val="#ppt_x"/>
                                          </p:val>
                                        </p:tav>
                                        <p:tav tm="100000">
                                          <p:val>
                                            <p:strVal val="#ppt_x"/>
                                          </p:val>
                                        </p:tav>
                                      </p:tavLst>
                                    </p:anim>
                                    <p:anim calcmode="lin" valueType="num">
                                      <p:cBhvr additive="base">
                                        <p:cTn id="139" dur="500" fill="hold"/>
                                        <p:tgtEl>
                                          <p:spTgt spid="137"/>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135"/>
                                        </p:tgtEl>
                                        <p:attrNameLst>
                                          <p:attrName>style.visibility</p:attrName>
                                        </p:attrNameLst>
                                      </p:cBhvr>
                                      <p:to>
                                        <p:strVal val="visible"/>
                                      </p:to>
                                    </p:set>
                                    <p:anim calcmode="lin" valueType="num">
                                      <p:cBhvr additive="base">
                                        <p:cTn id="142" dur="500" fill="hold"/>
                                        <p:tgtEl>
                                          <p:spTgt spid="135"/>
                                        </p:tgtEl>
                                        <p:attrNameLst>
                                          <p:attrName>ppt_x</p:attrName>
                                        </p:attrNameLst>
                                      </p:cBhvr>
                                      <p:tavLst>
                                        <p:tav tm="0">
                                          <p:val>
                                            <p:strVal val="#ppt_x"/>
                                          </p:val>
                                        </p:tav>
                                        <p:tav tm="100000">
                                          <p:val>
                                            <p:strVal val="#ppt_x"/>
                                          </p:val>
                                        </p:tav>
                                      </p:tavLst>
                                    </p:anim>
                                    <p:anim calcmode="lin" valueType="num">
                                      <p:cBhvr additive="base">
                                        <p:cTn id="143"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7" grpId="0" animBg="1"/>
      <p:bldP spid="68" grpId="0"/>
      <p:bldP spid="75" grpId="0"/>
      <p:bldP spid="76" grpId="0"/>
      <p:bldP spid="79" grpId="0"/>
      <p:bldP spid="81" grpId="0"/>
      <p:bldP spid="95" grpId="0"/>
      <p:bldP spid="96" grpId="0"/>
      <p:bldP spid="99" grpId="0"/>
      <p:bldP spid="122" grpId="0" animBg="1"/>
      <p:bldP spid="126" grpId="0" animBg="1"/>
      <p:bldP spid="129" grpId="0"/>
      <p:bldP spid="131" grpId="0"/>
      <p:bldP spid="132" grpId="0"/>
      <p:bldP spid="135" grpId="0" animBg="1"/>
      <p:bldP spid="137" grpId="0"/>
      <p:bldP spid="3" grpId="0" animBg="1"/>
      <p:bldP spid="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715962"/>
          </a:xfrm>
        </p:spPr>
        <p:txBody>
          <a:bodyPr>
            <a:normAutofit fontScale="90000"/>
          </a:bodyPr>
          <a:lstStyle/>
          <a:p>
            <a:r>
              <a:rPr lang="en-US" sz="3600" u="sng" dirty="0" smtClean="0"/>
              <a:t>HA-DVFS Step4 : Avoid wastage – transfer slack</a:t>
            </a:r>
            <a:endParaRPr lang="en-US" sz="3600" u="sng" dirty="0"/>
          </a:p>
        </p:txBody>
      </p:sp>
      <p:sp>
        <p:nvSpPr>
          <p:cNvPr id="3" name="Content Placeholder 2"/>
          <p:cNvSpPr>
            <a:spLocks noGrp="1"/>
          </p:cNvSpPr>
          <p:nvPr>
            <p:ph idx="1"/>
          </p:nvPr>
        </p:nvSpPr>
        <p:spPr>
          <a:xfrm>
            <a:off x="428625" y="886048"/>
            <a:ext cx="8229600" cy="1219199"/>
          </a:xfrm>
        </p:spPr>
        <p:txBody>
          <a:bodyPr>
            <a:normAutofit/>
          </a:bodyPr>
          <a:lstStyle/>
          <a:p>
            <a:pPr marL="0" indent="0">
              <a:buNone/>
            </a:pPr>
            <a:r>
              <a:rPr lang="en-US" sz="2200" u="sng" dirty="0" smtClean="0"/>
              <a:t>Useful Overflow </a:t>
            </a:r>
            <a:r>
              <a:rPr lang="en-US" sz="2200" u="sng" dirty="0" err="1" smtClean="0"/>
              <a:t>vs</a:t>
            </a:r>
            <a:r>
              <a:rPr lang="en-US" sz="2200" u="sng" dirty="0" smtClean="0"/>
              <a:t> Not useful overflow</a:t>
            </a:r>
          </a:p>
          <a:p>
            <a:pPr marL="0" indent="0">
              <a:buNone/>
            </a:pPr>
            <a:r>
              <a:rPr lang="en-US" sz="2200" u="sng" dirty="0" smtClean="0"/>
              <a:t>Definition</a:t>
            </a:r>
            <a:r>
              <a:rPr lang="en-US" sz="2200" dirty="0" smtClean="0"/>
              <a:t> </a:t>
            </a:r>
            <a:r>
              <a:rPr lang="en-US" sz="2200" dirty="0"/>
              <a:t>:</a:t>
            </a:r>
            <a:r>
              <a:rPr lang="en-US" sz="2200" dirty="0" smtClean="0"/>
              <a:t> </a:t>
            </a:r>
            <a:r>
              <a:rPr lang="en-US" sz="1800" dirty="0" smtClean="0"/>
              <a:t>Energy overflow must occur at a point where speedup of current task with increased energy consumption results in a benefit transfer to future tasks</a:t>
            </a:r>
            <a:endParaRPr lang="en-US" sz="1800" dirty="0"/>
          </a:p>
        </p:txBody>
      </p:sp>
      <p:cxnSp>
        <p:nvCxnSpPr>
          <p:cNvPr id="4" name="Straight Arrow Connector 3"/>
          <p:cNvCxnSpPr/>
          <p:nvPr/>
        </p:nvCxnSpPr>
        <p:spPr>
          <a:xfrm flipV="1">
            <a:off x="426216" y="4333953"/>
            <a:ext cx="3709793" cy="5578"/>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691060" y="3354404"/>
            <a:ext cx="0" cy="108587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02409" y="3354404"/>
            <a:ext cx="0" cy="108587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80428" y="2891814"/>
            <a:ext cx="1307804" cy="386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T1</a:t>
            </a:r>
          </a:p>
        </p:txBody>
      </p:sp>
      <p:sp>
        <p:nvSpPr>
          <p:cNvPr id="15" name="Rectangle 14"/>
          <p:cNvSpPr/>
          <p:nvPr/>
        </p:nvSpPr>
        <p:spPr>
          <a:xfrm>
            <a:off x="2849469" y="3354404"/>
            <a:ext cx="751369" cy="67429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T2</a:t>
            </a:r>
          </a:p>
        </p:txBody>
      </p:sp>
      <p:cxnSp>
        <p:nvCxnSpPr>
          <p:cNvPr id="16" name="Straight Connector 15"/>
          <p:cNvCxnSpPr/>
          <p:nvPr/>
        </p:nvCxnSpPr>
        <p:spPr>
          <a:xfrm>
            <a:off x="2844153" y="3220187"/>
            <a:ext cx="0" cy="123072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600838" y="3220187"/>
            <a:ext cx="0" cy="122009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1665198" y="4290830"/>
            <a:ext cx="351174" cy="82795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907685" y="5024859"/>
            <a:ext cx="2066204" cy="646331"/>
          </a:xfrm>
          <a:prstGeom prst="rect">
            <a:avLst/>
          </a:prstGeom>
          <a:noFill/>
        </p:spPr>
        <p:txBody>
          <a:bodyPr wrap="square" rtlCol="0">
            <a:spAutoFit/>
          </a:bodyPr>
          <a:lstStyle/>
          <a:p>
            <a:r>
              <a:rPr lang="en-US" dirty="0" smtClean="0">
                <a:solidFill>
                  <a:prstClr val="black"/>
                </a:solidFill>
                <a:latin typeface="Calibri"/>
              </a:rPr>
              <a:t>Energy Overflow predicted</a:t>
            </a:r>
            <a:endParaRPr lang="en-US" dirty="0">
              <a:solidFill>
                <a:prstClr val="black"/>
              </a:solidFill>
              <a:latin typeface="Calibri"/>
            </a:endParaRPr>
          </a:p>
        </p:txBody>
      </p:sp>
      <p:sp>
        <p:nvSpPr>
          <p:cNvPr id="24" name="TextBox 23"/>
          <p:cNvSpPr txBox="1"/>
          <p:nvPr/>
        </p:nvSpPr>
        <p:spPr>
          <a:xfrm>
            <a:off x="426216" y="4462483"/>
            <a:ext cx="626407" cy="369332"/>
          </a:xfrm>
          <a:prstGeom prst="rect">
            <a:avLst/>
          </a:prstGeom>
          <a:noFill/>
        </p:spPr>
        <p:txBody>
          <a:bodyPr wrap="square" rtlCol="0">
            <a:spAutoFit/>
          </a:bodyPr>
          <a:lstStyle/>
          <a:p>
            <a:r>
              <a:rPr lang="en-US" dirty="0" smtClean="0">
                <a:solidFill>
                  <a:prstClr val="black"/>
                </a:solidFill>
                <a:latin typeface="Calibri"/>
              </a:rPr>
              <a:t>st</a:t>
            </a:r>
            <a:r>
              <a:rPr lang="en-US" baseline="-25000" dirty="0" smtClean="0">
                <a:solidFill>
                  <a:prstClr val="black"/>
                </a:solidFill>
                <a:latin typeface="Calibri"/>
              </a:rPr>
              <a:t>m</a:t>
            </a:r>
            <a:endParaRPr lang="en-US" baseline="-25000" dirty="0">
              <a:solidFill>
                <a:prstClr val="black"/>
              </a:solidFill>
              <a:latin typeface="Calibri"/>
            </a:endParaRPr>
          </a:p>
        </p:txBody>
      </p:sp>
      <p:sp>
        <p:nvSpPr>
          <p:cNvPr id="25" name="TextBox 24"/>
          <p:cNvSpPr txBox="1"/>
          <p:nvPr/>
        </p:nvSpPr>
        <p:spPr>
          <a:xfrm>
            <a:off x="1865155" y="4462483"/>
            <a:ext cx="626407" cy="369332"/>
          </a:xfrm>
          <a:prstGeom prst="rect">
            <a:avLst/>
          </a:prstGeom>
          <a:noFill/>
        </p:spPr>
        <p:txBody>
          <a:bodyPr wrap="square" rtlCol="0">
            <a:spAutoFit/>
          </a:bodyPr>
          <a:lstStyle/>
          <a:p>
            <a:r>
              <a:rPr lang="en-US" dirty="0">
                <a:solidFill>
                  <a:prstClr val="black"/>
                </a:solidFill>
                <a:latin typeface="Calibri"/>
              </a:rPr>
              <a:t>f</a:t>
            </a:r>
            <a:r>
              <a:rPr lang="en-US" dirty="0" smtClean="0">
                <a:solidFill>
                  <a:prstClr val="black"/>
                </a:solidFill>
                <a:latin typeface="Calibri"/>
              </a:rPr>
              <a:t>t</a:t>
            </a:r>
            <a:r>
              <a:rPr lang="en-US" baseline="-25000" dirty="0" smtClean="0">
                <a:solidFill>
                  <a:prstClr val="black"/>
                </a:solidFill>
                <a:latin typeface="Calibri"/>
              </a:rPr>
              <a:t>m</a:t>
            </a:r>
            <a:endParaRPr lang="en-US" baseline="-25000" dirty="0">
              <a:solidFill>
                <a:prstClr val="black"/>
              </a:solidFill>
              <a:latin typeface="Calibri"/>
            </a:endParaRPr>
          </a:p>
        </p:txBody>
      </p:sp>
      <p:sp>
        <p:nvSpPr>
          <p:cNvPr id="26" name="TextBox 25"/>
          <p:cNvSpPr txBox="1"/>
          <p:nvPr/>
        </p:nvSpPr>
        <p:spPr>
          <a:xfrm>
            <a:off x="2491562" y="4462483"/>
            <a:ext cx="872328" cy="369332"/>
          </a:xfrm>
          <a:prstGeom prst="rect">
            <a:avLst/>
          </a:prstGeom>
          <a:noFill/>
        </p:spPr>
        <p:txBody>
          <a:bodyPr wrap="square" rtlCol="0">
            <a:spAutoFit/>
          </a:bodyPr>
          <a:lstStyle/>
          <a:p>
            <a:r>
              <a:rPr lang="en-US" dirty="0" smtClean="0">
                <a:solidFill>
                  <a:prstClr val="black"/>
                </a:solidFill>
                <a:latin typeface="Calibri"/>
              </a:rPr>
              <a:t>St</a:t>
            </a:r>
            <a:r>
              <a:rPr lang="en-US" baseline="-25000" dirty="0" smtClean="0">
                <a:solidFill>
                  <a:prstClr val="black"/>
                </a:solidFill>
                <a:latin typeface="Calibri"/>
              </a:rPr>
              <a:t>m+1</a:t>
            </a:r>
            <a:endParaRPr lang="en-US" baseline="-25000" dirty="0">
              <a:solidFill>
                <a:prstClr val="black"/>
              </a:solidFill>
              <a:latin typeface="Calibri"/>
            </a:endParaRPr>
          </a:p>
        </p:txBody>
      </p:sp>
      <p:sp>
        <p:nvSpPr>
          <p:cNvPr id="27" name="TextBox 26"/>
          <p:cNvSpPr txBox="1"/>
          <p:nvPr/>
        </p:nvSpPr>
        <p:spPr>
          <a:xfrm>
            <a:off x="3363890" y="4462483"/>
            <a:ext cx="872328" cy="369332"/>
          </a:xfrm>
          <a:prstGeom prst="rect">
            <a:avLst/>
          </a:prstGeom>
          <a:noFill/>
        </p:spPr>
        <p:txBody>
          <a:bodyPr wrap="square" rtlCol="0">
            <a:spAutoFit/>
          </a:bodyPr>
          <a:lstStyle/>
          <a:p>
            <a:r>
              <a:rPr lang="en-US" dirty="0">
                <a:solidFill>
                  <a:prstClr val="black"/>
                </a:solidFill>
                <a:latin typeface="Calibri"/>
              </a:rPr>
              <a:t>f</a:t>
            </a:r>
            <a:r>
              <a:rPr lang="en-US" dirty="0" smtClean="0">
                <a:solidFill>
                  <a:prstClr val="black"/>
                </a:solidFill>
                <a:latin typeface="Calibri"/>
              </a:rPr>
              <a:t>t</a:t>
            </a:r>
            <a:r>
              <a:rPr lang="en-US" baseline="-25000" dirty="0" smtClean="0">
                <a:solidFill>
                  <a:prstClr val="black"/>
                </a:solidFill>
                <a:latin typeface="Calibri"/>
              </a:rPr>
              <a:t>m+1</a:t>
            </a:r>
            <a:endParaRPr lang="en-US" baseline="-25000" dirty="0">
              <a:solidFill>
                <a:prstClr val="black"/>
              </a:solidFill>
              <a:latin typeface="Calibri"/>
            </a:endParaRPr>
          </a:p>
        </p:txBody>
      </p:sp>
      <p:sp>
        <p:nvSpPr>
          <p:cNvPr id="28" name="Rectangle 27"/>
          <p:cNvSpPr/>
          <p:nvPr/>
        </p:nvSpPr>
        <p:spPr>
          <a:xfrm>
            <a:off x="694605" y="3467079"/>
            <a:ext cx="653902" cy="674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T1</a:t>
            </a:r>
          </a:p>
        </p:txBody>
      </p:sp>
      <p:cxnSp>
        <p:nvCxnSpPr>
          <p:cNvPr id="33" name="Straight Connector 32"/>
          <p:cNvCxnSpPr/>
          <p:nvPr/>
        </p:nvCxnSpPr>
        <p:spPr>
          <a:xfrm>
            <a:off x="1351995" y="4141377"/>
            <a:ext cx="0" cy="33314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038791" y="4474519"/>
            <a:ext cx="626407" cy="369332"/>
          </a:xfrm>
          <a:prstGeom prst="rect">
            <a:avLst/>
          </a:prstGeom>
          <a:noFill/>
        </p:spPr>
        <p:txBody>
          <a:bodyPr wrap="square" rtlCol="0">
            <a:spAutoFit/>
          </a:bodyPr>
          <a:lstStyle/>
          <a:p>
            <a:r>
              <a:rPr lang="en-US" dirty="0">
                <a:solidFill>
                  <a:prstClr val="black"/>
                </a:solidFill>
                <a:latin typeface="Calibri"/>
              </a:rPr>
              <a:t>f</a:t>
            </a:r>
            <a:r>
              <a:rPr lang="en-US" dirty="0" smtClean="0">
                <a:solidFill>
                  <a:prstClr val="black"/>
                </a:solidFill>
                <a:latin typeface="Calibri"/>
              </a:rPr>
              <a:t>t</a:t>
            </a:r>
            <a:r>
              <a:rPr lang="en-US" baseline="-25000" dirty="0" smtClean="0">
                <a:solidFill>
                  <a:prstClr val="black"/>
                </a:solidFill>
                <a:latin typeface="Calibri"/>
              </a:rPr>
              <a:t>m</a:t>
            </a:r>
            <a:r>
              <a:rPr lang="en-US" dirty="0" smtClean="0">
                <a:solidFill>
                  <a:prstClr val="black"/>
                </a:solidFill>
                <a:latin typeface="Calibri"/>
              </a:rPr>
              <a:t>’</a:t>
            </a:r>
            <a:endParaRPr lang="en-US" dirty="0">
              <a:solidFill>
                <a:prstClr val="black"/>
              </a:solidFill>
              <a:latin typeface="Calibri"/>
            </a:endParaRPr>
          </a:p>
        </p:txBody>
      </p:sp>
      <p:sp>
        <p:nvSpPr>
          <p:cNvPr id="38" name="TextBox 37"/>
          <p:cNvSpPr txBox="1"/>
          <p:nvPr/>
        </p:nvSpPr>
        <p:spPr>
          <a:xfrm>
            <a:off x="276101" y="5141773"/>
            <a:ext cx="1553044" cy="369332"/>
          </a:xfrm>
          <a:prstGeom prst="rect">
            <a:avLst/>
          </a:prstGeom>
          <a:noFill/>
        </p:spPr>
        <p:txBody>
          <a:bodyPr wrap="square" rtlCol="0">
            <a:spAutoFit/>
          </a:bodyPr>
          <a:lstStyle/>
          <a:p>
            <a:r>
              <a:rPr lang="en-US" dirty="0" smtClean="0">
                <a:solidFill>
                  <a:prstClr val="black"/>
                </a:solidFill>
                <a:latin typeface="Calibri"/>
              </a:rPr>
              <a:t>Speedup Tm</a:t>
            </a:r>
            <a:endParaRPr lang="en-US" dirty="0">
              <a:solidFill>
                <a:prstClr val="black"/>
              </a:solidFill>
              <a:latin typeface="Calibri"/>
            </a:endParaRPr>
          </a:p>
        </p:txBody>
      </p:sp>
      <p:cxnSp>
        <p:nvCxnSpPr>
          <p:cNvPr id="41" name="Straight Arrow Connector 40"/>
          <p:cNvCxnSpPr/>
          <p:nvPr/>
        </p:nvCxnSpPr>
        <p:spPr>
          <a:xfrm flipV="1">
            <a:off x="903767" y="4152011"/>
            <a:ext cx="0" cy="989762"/>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4831640" y="4333953"/>
            <a:ext cx="3709793" cy="5578"/>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a:off x="5096484" y="3354404"/>
            <a:ext cx="0" cy="108587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5085851" y="2891814"/>
            <a:ext cx="2163725" cy="3862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T1</a:t>
            </a:r>
          </a:p>
        </p:txBody>
      </p:sp>
      <p:sp>
        <p:nvSpPr>
          <p:cNvPr id="48" name="Rectangle 47"/>
          <p:cNvSpPr/>
          <p:nvPr/>
        </p:nvSpPr>
        <p:spPr>
          <a:xfrm>
            <a:off x="7260209" y="2488003"/>
            <a:ext cx="751369" cy="79007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T2</a:t>
            </a:r>
          </a:p>
        </p:txBody>
      </p:sp>
      <p:cxnSp>
        <p:nvCxnSpPr>
          <p:cNvPr id="49" name="Straight Connector 48"/>
          <p:cNvCxnSpPr/>
          <p:nvPr/>
        </p:nvCxnSpPr>
        <p:spPr>
          <a:xfrm>
            <a:off x="7249577" y="3354404"/>
            <a:ext cx="0" cy="109651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006262" y="3354404"/>
            <a:ext cx="0" cy="108587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6421796" y="2488003"/>
            <a:ext cx="0" cy="395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952141" y="1994580"/>
            <a:ext cx="2066204" cy="646331"/>
          </a:xfrm>
          <a:prstGeom prst="rect">
            <a:avLst/>
          </a:prstGeom>
          <a:noFill/>
        </p:spPr>
        <p:txBody>
          <a:bodyPr wrap="square" rtlCol="0">
            <a:spAutoFit/>
          </a:bodyPr>
          <a:lstStyle/>
          <a:p>
            <a:r>
              <a:rPr lang="en-US" dirty="0" smtClean="0">
                <a:solidFill>
                  <a:prstClr val="black"/>
                </a:solidFill>
                <a:latin typeface="Calibri"/>
              </a:rPr>
              <a:t>Energy Overflow predicted</a:t>
            </a:r>
            <a:endParaRPr lang="en-US" dirty="0">
              <a:solidFill>
                <a:prstClr val="black"/>
              </a:solidFill>
              <a:latin typeface="Calibri"/>
            </a:endParaRPr>
          </a:p>
        </p:txBody>
      </p:sp>
      <p:sp>
        <p:nvSpPr>
          <p:cNvPr id="53" name="TextBox 52"/>
          <p:cNvSpPr txBox="1"/>
          <p:nvPr/>
        </p:nvSpPr>
        <p:spPr>
          <a:xfrm>
            <a:off x="4831640" y="4462483"/>
            <a:ext cx="626407" cy="369332"/>
          </a:xfrm>
          <a:prstGeom prst="rect">
            <a:avLst/>
          </a:prstGeom>
          <a:noFill/>
        </p:spPr>
        <p:txBody>
          <a:bodyPr wrap="square" rtlCol="0">
            <a:spAutoFit/>
          </a:bodyPr>
          <a:lstStyle/>
          <a:p>
            <a:r>
              <a:rPr lang="en-US" dirty="0" smtClean="0">
                <a:solidFill>
                  <a:prstClr val="black"/>
                </a:solidFill>
                <a:latin typeface="Calibri"/>
              </a:rPr>
              <a:t>st</a:t>
            </a:r>
            <a:r>
              <a:rPr lang="en-US" baseline="-25000" dirty="0" smtClean="0">
                <a:solidFill>
                  <a:prstClr val="black"/>
                </a:solidFill>
                <a:latin typeface="Calibri"/>
              </a:rPr>
              <a:t>m</a:t>
            </a:r>
            <a:endParaRPr lang="en-US" baseline="-25000" dirty="0">
              <a:solidFill>
                <a:prstClr val="black"/>
              </a:solidFill>
              <a:latin typeface="Calibri"/>
            </a:endParaRPr>
          </a:p>
        </p:txBody>
      </p:sp>
      <p:sp>
        <p:nvSpPr>
          <p:cNvPr id="55" name="TextBox 54"/>
          <p:cNvSpPr txBox="1"/>
          <p:nvPr/>
        </p:nvSpPr>
        <p:spPr>
          <a:xfrm>
            <a:off x="6421796" y="4462483"/>
            <a:ext cx="1347518" cy="369332"/>
          </a:xfrm>
          <a:prstGeom prst="rect">
            <a:avLst/>
          </a:prstGeom>
          <a:noFill/>
        </p:spPr>
        <p:txBody>
          <a:bodyPr wrap="square" rtlCol="0">
            <a:spAutoFit/>
          </a:bodyPr>
          <a:lstStyle/>
          <a:p>
            <a:r>
              <a:rPr lang="en-US" dirty="0">
                <a:solidFill>
                  <a:prstClr val="black"/>
                </a:solidFill>
                <a:latin typeface="Calibri"/>
              </a:rPr>
              <a:t>f</a:t>
            </a:r>
            <a:r>
              <a:rPr lang="en-US" dirty="0" smtClean="0">
                <a:solidFill>
                  <a:prstClr val="black"/>
                </a:solidFill>
                <a:latin typeface="Calibri"/>
              </a:rPr>
              <a:t>t</a:t>
            </a:r>
            <a:r>
              <a:rPr lang="en-US" baseline="-25000" dirty="0" smtClean="0">
                <a:solidFill>
                  <a:prstClr val="black"/>
                </a:solidFill>
                <a:latin typeface="Calibri"/>
              </a:rPr>
              <a:t>m</a:t>
            </a:r>
            <a:r>
              <a:rPr lang="en-US" dirty="0" smtClean="0">
                <a:solidFill>
                  <a:prstClr val="black"/>
                </a:solidFill>
                <a:latin typeface="Calibri"/>
              </a:rPr>
              <a:t> =St</a:t>
            </a:r>
            <a:r>
              <a:rPr lang="en-US" baseline="-25000" dirty="0" smtClean="0">
                <a:solidFill>
                  <a:prstClr val="black"/>
                </a:solidFill>
                <a:latin typeface="Calibri"/>
              </a:rPr>
              <a:t>m+1</a:t>
            </a:r>
            <a:endParaRPr lang="en-US" baseline="-25000" dirty="0">
              <a:solidFill>
                <a:prstClr val="black"/>
              </a:solidFill>
              <a:latin typeface="Calibri"/>
            </a:endParaRPr>
          </a:p>
        </p:txBody>
      </p:sp>
      <p:sp>
        <p:nvSpPr>
          <p:cNvPr id="56" name="TextBox 55"/>
          <p:cNvSpPr txBox="1"/>
          <p:nvPr/>
        </p:nvSpPr>
        <p:spPr>
          <a:xfrm>
            <a:off x="7769314" y="4462483"/>
            <a:ext cx="872328" cy="369332"/>
          </a:xfrm>
          <a:prstGeom prst="rect">
            <a:avLst/>
          </a:prstGeom>
          <a:noFill/>
        </p:spPr>
        <p:txBody>
          <a:bodyPr wrap="square" rtlCol="0">
            <a:spAutoFit/>
          </a:bodyPr>
          <a:lstStyle/>
          <a:p>
            <a:r>
              <a:rPr lang="en-US" dirty="0">
                <a:solidFill>
                  <a:prstClr val="black"/>
                </a:solidFill>
                <a:latin typeface="Calibri"/>
              </a:rPr>
              <a:t>f</a:t>
            </a:r>
            <a:r>
              <a:rPr lang="en-US" dirty="0" smtClean="0">
                <a:solidFill>
                  <a:prstClr val="black"/>
                </a:solidFill>
                <a:latin typeface="Calibri"/>
              </a:rPr>
              <a:t>t</a:t>
            </a:r>
            <a:r>
              <a:rPr lang="en-US" baseline="-25000" dirty="0" smtClean="0">
                <a:solidFill>
                  <a:prstClr val="black"/>
                </a:solidFill>
                <a:latin typeface="Calibri"/>
              </a:rPr>
              <a:t>m+1</a:t>
            </a:r>
            <a:endParaRPr lang="en-US" baseline="-25000" dirty="0">
              <a:solidFill>
                <a:prstClr val="black"/>
              </a:solidFill>
              <a:latin typeface="Calibri"/>
            </a:endParaRPr>
          </a:p>
        </p:txBody>
      </p:sp>
      <p:sp>
        <p:nvSpPr>
          <p:cNvPr id="57" name="Rectangle 56"/>
          <p:cNvSpPr/>
          <p:nvPr/>
        </p:nvSpPr>
        <p:spPr>
          <a:xfrm>
            <a:off x="5100029" y="3467079"/>
            <a:ext cx="653902" cy="674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T1</a:t>
            </a:r>
          </a:p>
        </p:txBody>
      </p:sp>
      <p:cxnSp>
        <p:nvCxnSpPr>
          <p:cNvPr id="60" name="Straight Connector 59"/>
          <p:cNvCxnSpPr/>
          <p:nvPr/>
        </p:nvCxnSpPr>
        <p:spPr>
          <a:xfrm>
            <a:off x="5757419" y="4141377"/>
            <a:ext cx="0" cy="33314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44215" y="4474519"/>
            <a:ext cx="626407" cy="369332"/>
          </a:xfrm>
          <a:prstGeom prst="rect">
            <a:avLst/>
          </a:prstGeom>
          <a:noFill/>
        </p:spPr>
        <p:txBody>
          <a:bodyPr wrap="square" rtlCol="0">
            <a:spAutoFit/>
          </a:bodyPr>
          <a:lstStyle/>
          <a:p>
            <a:r>
              <a:rPr lang="en-US" dirty="0">
                <a:solidFill>
                  <a:prstClr val="black"/>
                </a:solidFill>
                <a:latin typeface="Calibri"/>
              </a:rPr>
              <a:t>f</a:t>
            </a:r>
            <a:r>
              <a:rPr lang="en-US" dirty="0" smtClean="0">
                <a:solidFill>
                  <a:prstClr val="black"/>
                </a:solidFill>
                <a:latin typeface="Calibri"/>
              </a:rPr>
              <a:t>t</a:t>
            </a:r>
            <a:r>
              <a:rPr lang="en-US" baseline="-25000" dirty="0" smtClean="0">
                <a:solidFill>
                  <a:prstClr val="black"/>
                </a:solidFill>
                <a:latin typeface="Calibri"/>
              </a:rPr>
              <a:t>m</a:t>
            </a:r>
            <a:r>
              <a:rPr lang="en-US" dirty="0" smtClean="0">
                <a:solidFill>
                  <a:prstClr val="black"/>
                </a:solidFill>
                <a:latin typeface="Calibri"/>
              </a:rPr>
              <a:t>’</a:t>
            </a:r>
            <a:endParaRPr lang="en-US" dirty="0">
              <a:solidFill>
                <a:prstClr val="black"/>
              </a:solidFill>
              <a:latin typeface="Calibri"/>
            </a:endParaRPr>
          </a:p>
        </p:txBody>
      </p:sp>
      <p:sp>
        <p:nvSpPr>
          <p:cNvPr id="62" name="TextBox 61"/>
          <p:cNvSpPr txBox="1"/>
          <p:nvPr/>
        </p:nvSpPr>
        <p:spPr>
          <a:xfrm>
            <a:off x="4204375" y="5141773"/>
            <a:ext cx="1553044" cy="369332"/>
          </a:xfrm>
          <a:prstGeom prst="rect">
            <a:avLst/>
          </a:prstGeom>
          <a:noFill/>
        </p:spPr>
        <p:txBody>
          <a:bodyPr wrap="square" rtlCol="0">
            <a:spAutoFit/>
          </a:bodyPr>
          <a:lstStyle/>
          <a:p>
            <a:r>
              <a:rPr lang="en-US" dirty="0" smtClean="0">
                <a:solidFill>
                  <a:prstClr val="black"/>
                </a:solidFill>
                <a:latin typeface="Calibri"/>
              </a:rPr>
              <a:t>Speedup Tm</a:t>
            </a:r>
            <a:endParaRPr lang="en-US" dirty="0">
              <a:solidFill>
                <a:prstClr val="black"/>
              </a:solidFill>
              <a:latin typeface="Calibri"/>
            </a:endParaRPr>
          </a:p>
        </p:txBody>
      </p:sp>
      <p:cxnSp>
        <p:nvCxnSpPr>
          <p:cNvPr id="63" name="Straight Arrow Connector 62"/>
          <p:cNvCxnSpPr>
            <a:stCxn id="62" idx="0"/>
          </p:cNvCxnSpPr>
          <p:nvPr/>
        </p:nvCxnSpPr>
        <p:spPr>
          <a:xfrm flipV="1">
            <a:off x="4980897" y="4152011"/>
            <a:ext cx="328294" cy="989762"/>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2844153" y="2545889"/>
            <a:ext cx="751369" cy="67429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rPr>
              <a:t>T2</a:t>
            </a:r>
          </a:p>
        </p:txBody>
      </p:sp>
      <p:sp>
        <p:nvSpPr>
          <p:cNvPr id="70" name="Rectangle 69"/>
          <p:cNvSpPr/>
          <p:nvPr/>
        </p:nvSpPr>
        <p:spPr>
          <a:xfrm>
            <a:off x="5753931" y="3691553"/>
            <a:ext cx="2252331" cy="46045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T2</a:t>
            </a:r>
          </a:p>
        </p:txBody>
      </p:sp>
      <p:sp>
        <p:nvSpPr>
          <p:cNvPr id="71" name="TextBox 70"/>
          <p:cNvSpPr txBox="1"/>
          <p:nvPr/>
        </p:nvSpPr>
        <p:spPr>
          <a:xfrm>
            <a:off x="5874710" y="5013910"/>
            <a:ext cx="1265537" cy="646331"/>
          </a:xfrm>
          <a:prstGeom prst="rect">
            <a:avLst/>
          </a:prstGeom>
          <a:noFill/>
        </p:spPr>
        <p:txBody>
          <a:bodyPr wrap="square" rtlCol="0">
            <a:spAutoFit/>
          </a:bodyPr>
          <a:lstStyle/>
          <a:p>
            <a:r>
              <a:rPr lang="en-US" dirty="0" smtClean="0">
                <a:solidFill>
                  <a:prstClr val="black"/>
                </a:solidFill>
                <a:latin typeface="Calibri"/>
              </a:rPr>
              <a:t>Transferred slack</a:t>
            </a:r>
            <a:endParaRPr lang="en-US" dirty="0">
              <a:solidFill>
                <a:prstClr val="black"/>
              </a:solidFill>
              <a:latin typeface="Calibri"/>
            </a:endParaRPr>
          </a:p>
        </p:txBody>
      </p:sp>
      <p:cxnSp>
        <p:nvCxnSpPr>
          <p:cNvPr id="73" name="Straight Connector 72"/>
          <p:cNvCxnSpPr/>
          <p:nvPr/>
        </p:nvCxnSpPr>
        <p:spPr>
          <a:xfrm>
            <a:off x="5757419" y="4858288"/>
            <a:ext cx="0" cy="65281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7249576" y="4778183"/>
            <a:ext cx="12350" cy="40651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5757419" y="5024859"/>
            <a:ext cx="1504508" cy="0"/>
          </a:xfrm>
          <a:prstGeom prst="line">
            <a:avLst/>
          </a:prstGeom>
          <a:ln w="1905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03184" y="5808892"/>
            <a:ext cx="7442791" cy="430887"/>
          </a:xfrm>
          <a:prstGeom prst="rect">
            <a:avLst/>
          </a:prstGeom>
          <a:noFill/>
          <a:ln>
            <a:solidFill>
              <a:schemeClr val="tx1"/>
            </a:solidFill>
          </a:ln>
        </p:spPr>
        <p:txBody>
          <a:bodyPr wrap="square" rtlCol="0">
            <a:spAutoFit/>
          </a:bodyPr>
          <a:lstStyle/>
          <a:p>
            <a:r>
              <a:rPr lang="en-US" sz="2200" dirty="0" smtClean="0">
                <a:solidFill>
                  <a:prstClr val="black"/>
                </a:solidFill>
                <a:latin typeface="Calibri"/>
              </a:rPr>
              <a:t>Slack transfer does not reduce energy available for future tasks</a:t>
            </a:r>
            <a:endParaRPr lang="en-US" sz="2200" dirty="0">
              <a:solidFill>
                <a:prstClr val="black"/>
              </a:solidFill>
              <a:latin typeface="Calibri"/>
            </a:endParaRPr>
          </a:p>
        </p:txBody>
      </p:sp>
      <p:sp>
        <p:nvSpPr>
          <p:cNvPr id="54" name="TextBox 53"/>
          <p:cNvSpPr txBox="1"/>
          <p:nvPr/>
        </p:nvSpPr>
        <p:spPr>
          <a:xfrm rot="16200000">
            <a:off x="3839199" y="3422025"/>
            <a:ext cx="948664" cy="369332"/>
          </a:xfrm>
          <a:prstGeom prst="rect">
            <a:avLst/>
          </a:prstGeom>
          <a:noFill/>
        </p:spPr>
        <p:txBody>
          <a:bodyPr wrap="square" rtlCol="0">
            <a:spAutoFit/>
          </a:bodyPr>
          <a:lstStyle/>
          <a:p>
            <a:r>
              <a:rPr lang="en-US" dirty="0" smtClean="0">
                <a:solidFill>
                  <a:prstClr val="black"/>
                </a:solidFill>
                <a:latin typeface="Calibri"/>
              </a:rPr>
              <a:t>Energy</a:t>
            </a:r>
            <a:endParaRPr lang="en-US" dirty="0">
              <a:solidFill>
                <a:prstClr val="black"/>
              </a:solidFill>
              <a:latin typeface="Calibri"/>
            </a:endParaRPr>
          </a:p>
        </p:txBody>
      </p:sp>
      <p:cxnSp>
        <p:nvCxnSpPr>
          <p:cNvPr id="58" name="Straight Arrow Connector 57"/>
          <p:cNvCxnSpPr/>
          <p:nvPr/>
        </p:nvCxnSpPr>
        <p:spPr>
          <a:xfrm flipV="1">
            <a:off x="4498197" y="2562603"/>
            <a:ext cx="0" cy="1808951"/>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59" name="TextBox 58"/>
          <p:cNvSpPr txBox="1"/>
          <p:nvPr/>
        </p:nvSpPr>
        <p:spPr>
          <a:xfrm>
            <a:off x="574842" y="6365860"/>
            <a:ext cx="751828" cy="369332"/>
          </a:xfrm>
          <a:prstGeom prst="rect">
            <a:avLst/>
          </a:prstGeom>
          <a:noFill/>
        </p:spPr>
        <p:txBody>
          <a:bodyPr wrap="none" rtlCol="0">
            <a:spAutoFit/>
          </a:bodyPr>
          <a:lstStyle/>
          <a:p>
            <a:r>
              <a:rPr lang="en-US" b="1" dirty="0" smtClean="0">
                <a:solidFill>
                  <a:prstClr val="black"/>
                </a:solidFill>
                <a:latin typeface="Calibri"/>
              </a:rPr>
              <a:t>37/41</a:t>
            </a:r>
            <a:endParaRPr lang="en-US" b="1" dirty="0">
              <a:solidFill>
                <a:prstClr val="black"/>
              </a:solidFill>
              <a:latin typeface="Calibri"/>
            </a:endParaRPr>
          </a:p>
        </p:txBody>
      </p:sp>
    </p:spTree>
    <p:extLst>
      <p:ext uri="{BB962C8B-B14F-4D97-AF65-F5344CB8AC3E}">
        <p14:creationId xmlns:p14="http://schemas.microsoft.com/office/powerpoint/2010/main" val="5723329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 calcmode="lin" valueType="num">
                                      <p:cBhvr additive="base">
                                        <p:cTn id="53" dur="500" fill="hold"/>
                                        <p:tgtEl>
                                          <p:spTgt spid="66"/>
                                        </p:tgtEl>
                                        <p:attrNameLst>
                                          <p:attrName>ppt_x</p:attrName>
                                        </p:attrNameLst>
                                      </p:cBhvr>
                                      <p:tavLst>
                                        <p:tav tm="0">
                                          <p:val>
                                            <p:strVal val="#ppt_x"/>
                                          </p:val>
                                        </p:tav>
                                        <p:tav tm="100000">
                                          <p:val>
                                            <p:strVal val="#ppt_x"/>
                                          </p:val>
                                        </p:tav>
                                      </p:tavLst>
                                    </p:anim>
                                    <p:anim calcmode="lin" valueType="num">
                                      <p:cBhvr additive="base">
                                        <p:cTn id="54" dur="500" fill="hold"/>
                                        <p:tgtEl>
                                          <p:spTgt spid="6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additive="base">
                                        <p:cTn id="61" dur="500" fill="hold"/>
                                        <p:tgtEl>
                                          <p:spTgt spid="58"/>
                                        </p:tgtEl>
                                        <p:attrNameLst>
                                          <p:attrName>ppt_x</p:attrName>
                                        </p:attrNameLst>
                                      </p:cBhvr>
                                      <p:tavLst>
                                        <p:tav tm="0">
                                          <p:val>
                                            <p:strVal val="#ppt_x"/>
                                          </p:val>
                                        </p:tav>
                                        <p:tav tm="100000">
                                          <p:val>
                                            <p:strVal val="#ppt_x"/>
                                          </p:val>
                                        </p:tav>
                                      </p:tavLst>
                                    </p:anim>
                                    <p:anim calcmode="lin" valueType="num">
                                      <p:cBhvr additive="base">
                                        <p:cTn id="62" dur="500" fill="hold"/>
                                        <p:tgtEl>
                                          <p:spTgt spid="5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 calcmode="lin" valueType="num">
                                      <p:cBhvr additive="base">
                                        <p:cTn id="65" dur="500" fill="hold"/>
                                        <p:tgtEl>
                                          <p:spTgt spid="54"/>
                                        </p:tgtEl>
                                        <p:attrNameLst>
                                          <p:attrName>ppt_x</p:attrName>
                                        </p:attrNameLst>
                                      </p:cBhvr>
                                      <p:tavLst>
                                        <p:tav tm="0">
                                          <p:val>
                                            <p:strVal val="#ppt_x"/>
                                          </p:val>
                                        </p:tav>
                                        <p:tav tm="100000">
                                          <p:val>
                                            <p:strVal val="#ppt_x"/>
                                          </p:val>
                                        </p:tav>
                                      </p:tavLst>
                                    </p:anim>
                                    <p:anim calcmode="lin" valueType="num">
                                      <p:cBhvr additive="base">
                                        <p:cTn id="6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66"/>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2"/>
                                        </p:tgtEl>
                                        <p:attrNameLst>
                                          <p:attrName>style.visibility</p:attrName>
                                        </p:attrNameLst>
                                      </p:cBhvr>
                                      <p:to>
                                        <p:strVal val="hidden"/>
                                      </p:to>
                                    </p:set>
                                  </p:childTnLst>
                                </p:cTn>
                              </p:par>
                              <p:par>
                                <p:cTn id="79" presetID="42" presetClass="entr" presetSubtype="0" fill="hold" grpId="0"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1000"/>
                                        <p:tgtEl>
                                          <p:spTgt spid="28"/>
                                        </p:tgtEl>
                                      </p:cBhvr>
                                    </p:animEffect>
                                    <p:anim calcmode="lin" valueType="num">
                                      <p:cBhvr>
                                        <p:cTn id="82" dur="1000" fill="hold"/>
                                        <p:tgtEl>
                                          <p:spTgt spid="28"/>
                                        </p:tgtEl>
                                        <p:attrNameLst>
                                          <p:attrName>ppt_x</p:attrName>
                                        </p:attrNameLst>
                                      </p:cBhvr>
                                      <p:tavLst>
                                        <p:tav tm="0">
                                          <p:val>
                                            <p:strVal val="#ppt_x"/>
                                          </p:val>
                                        </p:tav>
                                        <p:tav tm="100000">
                                          <p:val>
                                            <p:strVal val="#ppt_x"/>
                                          </p:val>
                                        </p:tav>
                                      </p:tavLst>
                                    </p:anim>
                                    <p:anim calcmode="lin" valueType="num">
                                      <p:cBhvr>
                                        <p:cTn id="83" dur="1000" fill="hold"/>
                                        <p:tgtEl>
                                          <p:spTgt spid="28"/>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fade">
                                      <p:cBhvr>
                                        <p:cTn id="86" dur="1000"/>
                                        <p:tgtEl>
                                          <p:spTgt spid="41"/>
                                        </p:tgtEl>
                                      </p:cBhvr>
                                    </p:animEffect>
                                    <p:anim calcmode="lin" valueType="num">
                                      <p:cBhvr>
                                        <p:cTn id="87" dur="1000" fill="hold"/>
                                        <p:tgtEl>
                                          <p:spTgt spid="41"/>
                                        </p:tgtEl>
                                        <p:attrNameLst>
                                          <p:attrName>ppt_x</p:attrName>
                                        </p:attrNameLst>
                                      </p:cBhvr>
                                      <p:tavLst>
                                        <p:tav tm="0">
                                          <p:val>
                                            <p:strVal val="#ppt_x"/>
                                          </p:val>
                                        </p:tav>
                                        <p:tav tm="100000">
                                          <p:val>
                                            <p:strVal val="#ppt_x"/>
                                          </p:val>
                                        </p:tav>
                                      </p:tavLst>
                                    </p:anim>
                                    <p:anim calcmode="lin" valueType="num">
                                      <p:cBhvr>
                                        <p:cTn id="88" dur="1000" fill="hold"/>
                                        <p:tgtEl>
                                          <p:spTgt spid="41"/>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1000"/>
                                        <p:tgtEl>
                                          <p:spTgt spid="38"/>
                                        </p:tgtEl>
                                      </p:cBhvr>
                                    </p:animEffect>
                                    <p:anim calcmode="lin" valueType="num">
                                      <p:cBhvr>
                                        <p:cTn id="92" dur="1000" fill="hold"/>
                                        <p:tgtEl>
                                          <p:spTgt spid="38"/>
                                        </p:tgtEl>
                                        <p:attrNameLst>
                                          <p:attrName>ppt_x</p:attrName>
                                        </p:attrNameLst>
                                      </p:cBhvr>
                                      <p:tavLst>
                                        <p:tav tm="0">
                                          <p:val>
                                            <p:strVal val="#ppt_x"/>
                                          </p:val>
                                        </p:tav>
                                        <p:tav tm="100000">
                                          <p:val>
                                            <p:strVal val="#ppt_x"/>
                                          </p:val>
                                        </p:tav>
                                      </p:tavLst>
                                    </p:anim>
                                    <p:anim calcmode="lin" valueType="num">
                                      <p:cBhvr>
                                        <p:cTn id="93" dur="1000" fill="hold"/>
                                        <p:tgtEl>
                                          <p:spTgt spid="38"/>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1000"/>
                                        <p:tgtEl>
                                          <p:spTgt spid="33"/>
                                        </p:tgtEl>
                                      </p:cBhvr>
                                    </p:animEffect>
                                    <p:anim calcmode="lin" valueType="num">
                                      <p:cBhvr>
                                        <p:cTn id="97" dur="1000" fill="hold"/>
                                        <p:tgtEl>
                                          <p:spTgt spid="33"/>
                                        </p:tgtEl>
                                        <p:attrNameLst>
                                          <p:attrName>ppt_x</p:attrName>
                                        </p:attrNameLst>
                                      </p:cBhvr>
                                      <p:tavLst>
                                        <p:tav tm="0">
                                          <p:val>
                                            <p:strVal val="#ppt_x"/>
                                          </p:val>
                                        </p:tav>
                                        <p:tav tm="100000">
                                          <p:val>
                                            <p:strVal val="#ppt_x"/>
                                          </p:val>
                                        </p:tav>
                                      </p:tavLst>
                                    </p:anim>
                                    <p:anim calcmode="lin" valueType="num">
                                      <p:cBhvr>
                                        <p:cTn id="98" dur="1000" fill="hold"/>
                                        <p:tgtEl>
                                          <p:spTgt spid="33"/>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1000"/>
                                        <p:tgtEl>
                                          <p:spTgt spid="36"/>
                                        </p:tgtEl>
                                      </p:cBhvr>
                                    </p:animEffect>
                                    <p:anim calcmode="lin" valueType="num">
                                      <p:cBhvr>
                                        <p:cTn id="102" dur="1000" fill="hold"/>
                                        <p:tgtEl>
                                          <p:spTgt spid="36"/>
                                        </p:tgtEl>
                                        <p:attrNameLst>
                                          <p:attrName>ppt_x</p:attrName>
                                        </p:attrNameLst>
                                      </p:cBhvr>
                                      <p:tavLst>
                                        <p:tav tm="0">
                                          <p:val>
                                            <p:strVal val="#ppt_x"/>
                                          </p:val>
                                        </p:tav>
                                        <p:tav tm="100000">
                                          <p:val>
                                            <p:strVal val="#ppt_x"/>
                                          </p:val>
                                        </p:tav>
                                      </p:tavLst>
                                    </p:anim>
                                    <p:anim calcmode="lin" valueType="num">
                                      <p:cBhvr>
                                        <p:cTn id="103" dur="1000" fill="hold"/>
                                        <p:tgtEl>
                                          <p:spTgt spid="36"/>
                                        </p:tgtEl>
                                        <p:attrNameLst>
                                          <p:attrName>ppt_y</p:attrName>
                                        </p:attrNameLst>
                                      </p:cBhvr>
                                      <p:tavLst>
                                        <p:tav tm="0">
                                          <p:val>
                                            <p:strVal val="#ppt_y+.1"/>
                                          </p:val>
                                        </p:tav>
                                        <p:tav tm="100000">
                                          <p:val>
                                            <p:strVal val="#ppt_y"/>
                                          </p:val>
                                        </p:tav>
                                      </p:tavLst>
                                    </p:anim>
                                  </p:childTnLst>
                                </p:cTn>
                              </p:par>
                              <p:par>
                                <p:cTn id="104" presetID="1" presetClass="exit" presetSubtype="0" fill="hold" grpId="1" nodeType="withEffect">
                                  <p:stCondLst>
                                    <p:cond delay="0"/>
                                  </p:stCondLst>
                                  <p:childTnLst>
                                    <p:set>
                                      <p:cBhvr>
                                        <p:cTn id="105" dur="1" fill="hold">
                                          <p:stCondLst>
                                            <p:cond delay="0"/>
                                          </p:stCondLst>
                                        </p:cTn>
                                        <p:tgtEl>
                                          <p:spTgt spid="25"/>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11"/>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21"/>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23"/>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15"/>
                                        </p:tgtEl>
                                        <p:attrNameLst>
                                          <p:attrName>style.visibility</p:attrName>
                                        </p:attrNameLst>
                                      </p:cBhvr>
                                      <p:to>
                                        <p:strVal val="visible"/>
                                      </p:to>
                                    </p:set>
                                    <p:anim calcmode="lin" valueType="num">
                                      <p:cBhvr additive="base">
                                        <p:cTn id="116" dur="500" fill="hold"/>
                                        <p:tgtEl>
                                          <p:spTgt spid="15"/>
                                        </p:tgtEl>
                                        <p:attrNameLst>
                                          <p:attrName>ppt_x</p:attrName>
                                        </p:attrNameLst>
                                      </p:cBhvr>
                                      <p:tavLst>
                                        <p:tav tm="0">
                                          <p:val>
                                            <p:strVal val="#ppt_x"/>
                                          </p:val>
                                        </p:tav>
                                        <p:tav tm="100000">
                                          <p:val>
                                            <p:strVal val="#ppt_x"/>
                                          </p:val>
                                        </p:tav>
                                      </p:tavLst>
                                    </p:anim>
                                    <p:anim calcmode="lin" valueType="num">
                                      <p:cBhvr additive="base">
                                        <p:cTn id="1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nodeType="clickEffect">
                                  <p:stCondLst>
                                    <p:cond delay="0"/>
                                  </p:stCondLst>
                                  <p:childTnLst>
                                    <p:set>
                                      <p:cBhvr>
                                        <p:cTn id="121" dur="1" fill="hold">
                                          <p:stCondLst>
                                            <p:cond delay="0"/>
                                          </p:stCondLst>
                                        </p:cTn>
                                        <p:tgtEl>
                                          <p:spTgt spid="44"/>
                                        </p:tgtEl>
                                        <p:attrNameLst>
                                          <p:attrName>style.visibility</p:attrName>
                                        </p:attrNameLst>
                                      </p:cBhvr>
                                      <p:to>
                                        <p:strVal val="visible"/>
                                      </p:to>
                                    </p:set>
                                    <p:anim calcmode="lin" valueType="num">
                                      <p:cBhvr additive="base">
                                        <p:cTn id="122" dur="500" fill="hold"/>
                                        <p:tgtEl>
                                          <p:spTgt spid="44"/>
                                        </p:tgtEl>
                                        <p:attrNameLst>
                                          <p:attrName>ppt_x</p:attrName>
                                        </p:attrNameLst>
                                      </p:cBhvr>
                                      <p:tavLst>
                                        <p:tav tm="0">
                                          <p:val>
                                            <p:strVal val="#ppt_x"/>
                                          </p:val>
                                        </p:tav>
                                        <p:tav tm="100000">
                                          <p:val>
                                            <p:strVal val="#ppt_x"/>
                                          </p:val>
                                        </p:tav>
                                      </p:tavLst>
                                    </p:anim>
                                    <p:anim calcmode="lin" valueType="num">
                                      <p:cBhvr additive="base">
                                        <p:cTn id="123" dur="500" fill="hold"/>
                                        <p:tgtEl>
                                          <p:spTgt spid="44"/>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56"/>
                                        </p:tgtEl>
                                        <p:attrNameLst>
                                          <p:attrName>style.visibility</p:attrName>
                                        </p:attrNameLst>
                                      </p:cBhvr>
                                      <p:to>
                                        <p:strVal val="visible"/>
                                      </p:to>
                                    </p:set>
                                    <p:anim calcmode="lin" valueType="num">
                                      <p:cBhvr additive="base">
                                        <p:cTn id="126" dur="500" fill="hold"/>
                                        <p:tgtEl>
                                          <p:spTgt spid="56"/>
                                        </p:tgtEl>
                                        <p:attrNameLst>
                                          <p:attrName>ppt_x</p:attrName>
                                        </p:attrNameLst>
                                      </p:cBhvr>
                                      <p:tavLst>
                                        <p:tav tm="0">
                                          <p:val>
                                            <p:strVal val="#ppt_x"/>
                                          </p:val>
                                        </p:tav>
                                        <p:tav tm="100000">
                                          <p:val>
                                            <p:strVal val="#ppt_x"/>
                                          </p:val>
                                        </p:tav>
                                      </p:tavLst>
                                    </p:anim>
                                    <p:anim calcmode="lin" valueType="num">
                                      <p:cBhvr additive="base">
                                        <p:cTn id="127" dur="500" fill="hold"/>
                                        <p:tgtEl>
                                          <p:spTgt spid="56"/>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 calcmode="lin" valueType="num">
                                      <p:cBhvr additive="base">
                                        <p:cTn id="130" dur="500" fill="hold"/>
                                        <p:tgtEl>
                                          <p:spTgt spid="55"/>
                                        </p:tgtEl>
                                        <p:attrNameLst>
                                          <p:attrName>ppt_x</p:attrName>
                                        </p:attrNameLst>
                                      </p:cBhvr>
                                      <p:tavLst>
                                        <p:tav tm="0">
                                          <p:val>
                                            <p:strVal val="#ppt_x"/>
                                          </p:val>
                                        </p:tav>
                                        <p:tav tm="100000">
                                          <p:val>
                                            <p:strVal val="#ppt_x"/>
                                          </p:val>
                                        </p:tav>
                                      </p:tavLst>
                                    </p:anim>
                                    <p:anim calcmode="lin" valueType="num">
                                      <p:cBhvr additive="base">
                                        <p:cTn id="131" dur="500" fill="hold"/>
                                        <p:tgtEl>
                                          <p:spTgt spid="55"/>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53"/>
                                        </p:tgtEl>
                                        <p:attrNameLst>
                                          <p:attrName>style.visibility</p:attrName>
                                        </p:attrNameLst>
                                      </p:cBhvr>
                                      <p:to>
                                        <p:strVal val="visible"/>
                                      </p:to>
                                    </p:set>
                                    <p:anim calcmode="lin" valueType="num">
                                      <p:cBhvr additive="base">
                                        <p:cTn id="134" dur="500" fill="hold"/>
                                        <p:tgtEl>
                                          <p:spTgt spid="53"/>
                                        </p:tgtEl>
                                        <p:attrNameLst>
                                          <p:attrName>ppt_x</p:attrName>
                                        </p:attrNameLst>
                                      </p:cBhvr>
                                      <p:tavLst>
                                        <p:tav tm="0">
                                          <p:val>
                                            <p:strVal val="#ppt_x"/>
                                          </p:val>
                                        </p:tav>
                                        <p:tav tm="100000">
                                          <p:val>
                                            <p:strVal val="#ppt_x"/>
                                          </p:val>
                                        </p:tav>
                                      </p:tavLst>
                                    </p:anim>
                                    <p:anim calcmode="lin" valueType="num">
                                      <p:cBhvr additive="base">
                                        <p:cTn id="135" dur="500" fill="hold"/>
                                        <p:tgtEl>
                                          <p:spTgt spid="53"/>
                                        </p:tgtEl>
                                        <p:attrNameLst>
                                          <p:attrName>ppt_y</p:attrName>
                                        </p:attrNameLst>
                                      </p:cBhvr>
                                      <p:tavLst>
                                        <p:tav tm="0">
                                          <p:val>
                                            <p:strVal val="1+#ppt_h/2"/>
                                          </p:val>
                                        </p:tav>
                                        <p:tav tm="100000">
                                          <p:val>
                                            <p:strVal val="#ppt_y"/>
                                          </p:val>
                                        </p:tav>
                                      </p:tavLst>
                                    </p:anim>
                                  </p:childTnLst>
                                </p:cTn>
                              </p:par>
                              <p:par>
                                <p:cTn id="136" presetID="2" presetClass="entr" presetSubtype="4" fill="hold" nodeType="withEffect">
                                  <p:stCondLst>
                                    <p:cond delay="0"/>
                                  </p:stCondLst>
                                  <p:childTnLst>
                                    <p:set>
                                      <p:cBhvr>
                                        <p:cTn id="137" dur="1" fill="hold">
                                          <p:stCondLst>
                                            <p:cond delay="0"/>
                                          </p:stCondLst>
                                        </p:cTn>
                                        <p:tgtEl>
                                          <p:spTgt spid="49"/>
                                        </p:tgtEl>
                                        <p:attrNameLst>
                                          <p:attrName>style.visibility</p:attrName>
                                        </p:attrNameLst>
                                      </p:cBhvr>
                                      <p:to>
                                        <p:strVal val="visible"/>
                                      </p:to>
                                    </p:set>
                                    <p:anim calcmode="lin" valueType="num">
                                      <p:cBhvr additive="base">
                                        <p:cTn id="138" dur="500" fill="hold"/>
                                        <p:tgtEl>
                                          <p:spTgt spid="49"/>
                                        </p:tgtEl>
                                        <p:attrNameLst>
                                          <p:attrName>ppt_x</p:attrName>
                                        </p:attrNameLst>
                                      </p:cBhvr>
                                      <p:tavLst>
                                        <p:tav tm="0">
                                          <p:val>
                                            <p:strVal val="#ppt_x"/>
                                          </p:val>
                                        </p:tav>
                                        <p:tav tm="100000">
                                          <p:val>
                                            <p:strVal val="#ppt_x"/>
                                          </p:val>
                                        </p:tav>
                                      </p:tavLst>
                                    </p:anim>
                                    <p:anim calcmode="lin" valueType="num">
                                      <p:cBhvr additive="base">
                                        <p:cTn id="139" dur="500" fill="hold"/>
                                        <p:tgtEl>
                                          <p:spTgt spid="49"/>
                                        </p:tgtEl>
                                        <p:attrNameLst>
                                          <p:attrName>ppt_y</p:attrName>
                                        </p:attrNameLst>
                                      </p:cBhvr>
                                      <p:tavLst>
                                        <p:tav tm="0">
                                          <p:val>
                                            <p:strVal val="1+#ppt_h/2"/>
                                          </p:val>
                                        </p:tav>
                                        <p:tav tm="100000">
                                          <p:val>
                                            <p:strVal val="#ppt_y"/>
                                          </p:val>
                                        </p:tav>
                                      </p:tavLst>
                                    </p:anim>
                                  </p:childTnLst>
                                </p:cTn>
                              </p:par>
                              <p:par>
                                <p:cTn id="140" presetID="2" presetClass="entr" presetSubtype="4" fill="hold" nodeType="withEffect">
                                  <p:stCondLst>
                                    <p:cond delay="0"/>
                                  </p:stCondLst>
                                  <p:childTnLst>
                                    <p:set>
                                      <p:cBhvr>
                                        <p:cTn id="141" dur="1" fill="hold">
                                          <p:stCondLst>
                                            <p:cond delay="0"/>
                                          </p:stCondLst>
                                        </p:cTn>
                                        <p:tgtEl>
                                          <p:spTgt spid="50"/>
                                        </p:tgtEl>
                                        <p:attrNameLst>
                                          <p:attrName>style.visibility</p:attrName>
                                        </p:attrNameLst>
                                      </p:cBhvr>
                                      <p:to>
                                        <p:strVal val="visible"/>
                                      </p:to>
                                    </p:set>
                                    <p:anim calcmode="lin" valueType="num">
                                      <p:cBhvr additive="base">
                                        <p:cTn id="142" dur="500" fill="hold"/>
                                        <p:tgtEl>
                                          <p:spTgt spid="50"/>
                                        </p:tgtEl>
                                        <p:attrNameLst>
                                          <p:attrName>ppt_x</p:attrName>
                                        </p:attrNameLst>
                                      </p:cBhvr>
                                      <p:tavLst>
                                        <p:tav tm="0">
                                          <p:val>
                                            <p:strVal val="#ppt_x"/>
                                          </p:val>
                                        </p:tav>
                                        <p:tav tm="100000">
                                          <p:val>
                                            <p:strVal val="#ppt_x"/>
                                          </p:val>
                                        </p:tav>
                                      </p:tavLst>
                                    </p:anim>
                                    <p:anim calcmode="lin" valueType="num">
                                      <p:cBhvr additive="base">
                                        <p:cTn id="143" dur="500" fill="hold"/>
                                        <p:tgtEl>
                                          <p:spTgt spid="50"/>
                                        </p:tgtEl>
                                        <p:attrNameLst>
                                          <p:attrName>ppt_y</p:attrName>
                                        </p:attrNameLst>
                                      </p:cBhvr>
                                      <p:tavLst>
                                        <p:tav tm="0">
                                          <p:val>
                                            <p:strVal val="1+#ppt_h/2"/>
                                          </p:val>
                                        </p:tav>
                                        <p:tav tm="100000">
                                          <p:val>
                                            <p:strVal val="#ppt_y"/>
                                          </p:val>
                                        </p:tav>
                                      </p:tavLst>
                                    </p:anim>
                                  </p:childTnLst>
                                </p:cTn>
                              </p:par>
                              <p:par>
                                <p:cTn id="144" presetID="2" presetClass="entr" presetSubtype="4" fill="hold" nodeType="withEffect">
                                  <p:stCondLst>
                                    <p:cond delay="0"/>
                                  </p:stCondLst>
                                  <p:childTnLst>
                                    <p:set>
                                      <p:cBhvr>
                                        <p:cTn id="145" dur="1" fill="hold">
                                          <p:stCondLst>
                                            <p:cond delay="0"/>
                                          </p:stCondLst>
                                        </p:cTn>
                                        <p:tgtEl>
                                          <p:spTgt spid="45"/>
                                        </p:tgtEl>
                                        <p:attrNameLst>
                                          <p:attrName>style.visibility</p:attrName>
                                        </p:attrNameLst>
                                      </p:cBhvr>
                                      <p:to>
                                        <p:strVal val="visible"/>
                                      </p:to>
                                    </p:set>
                                    <p:anim calcmode="lin" valueType="num">
                                      <p:cBhvr additive="base">
                                        <p:cTn id="146" dur="500" fill="hold"/>
                                        <p:tgtEl>
                                          <p:spTgt spid="45"/>
                                        </p:tgtEl>
                                        <p:attrNameLst>
                                          <p:attrName>ppt_x</p:attrName>
                                        </p:attrNameLst>
                                      </p:cBhvr>
                                      <p:tavLst>
                                        <p:tav tm="0">
                                          <p:val>
                                            <p:strVal val="#ppt_x"/>
                                          </p:val>
                                        </p:tav>
                                        <p:tav tm="100000">
                                          <p:val>
                                            <p:strVal val="#ppt_x"/>
                                          </p:val>
                                        </p:tav>
                                      </p:tavLst>
                                    </p:anim>
                                    <p:anim calcmode="lin" valueType="num">
                                      <p:cBhvr additive="base">
                                        <p:cTn id="147" dur="500" fill="hold"/>
                                        <p:tgtEl>
                                          <p:spTgt spid="45"/>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47"/>
                                        </p:tgtEl>
                                        <p:attrNameLst>
                                          <p:attrName>style.visibility</p:attrName>
                                        </p:attrNameLst>
                                      </p:cBhvr>
                                      <p:to>
                                        <p:strVal val="visible"/>
                                      </p:to>
                                    </p:set>
                                    <p:anim calcmode="lin" valueType="num">
                                      <p:cBhvr additive="base">
                                        <p:cTn id="150" dur="500" fill="hold"/>
                                        <p:tgtEl>
                                          <p:spTgt spid="47"/>
                                        </p:tgtEl>
                                        <p:attrNameLst>
                                          <p:attrName>ppt_x</p:attrName>
                                        </p:attrNameLst>
                                      </p:cBhvr>
                                      <p:tavLst>
                                        <p:tav tm="0">
                                          <p:val>
                                            <p:strVal val="#ppt_x"/>
                                          </p:val>
                                        </p:tav>
                                        <p:tav tm="100000">
                                          <p:val>
                                            <p:strVal val="#ppt_x"/>
                                          </p:val>
                                        </p:tav>
                                      </p:tavLst>
                                    </p:anim>
                                    <p:anim calcmode="lin" valueType="num">
                                      <p:cBhvr additive="base">
                                        <p:cTn id="151" dur="500" fill="hold"/>
                                        <p:tgtEl>
                                          <p:spTgt spid="47"/>
                                        </p:tgtEl>
                                        <p:attrNameLst>
                                          <p:attrName>ppt_y</p:attrName>
                                        </p:attrNameLst>
                                      </p:cBhvr>
                                      <p:tavLst>
                                        <p:tav tm="0">
                                          <p:val>
                                            <p:strVal val="1+#ppt_h/2"/>
                                          </p:val>
                                        </p:tav>
                                        <p:tav tm="100000">
                                          <p:val>
                                            <p:strVal val="#ppt_y"/>
                                          </p:val>
                                        </p:tav>
                                      </p:tavLst>
                                    </p:anim>
                                  </p:childTnLst>
                                </p:cTn>
                              </p:par>
                              <p:par>
                                <p:cTn id="152" presetID="2" presetClass="entr" presetSubtype="4" fill="hold" grpId="0" nodeType="withEffect">
                                  <p:stCondLst>
                                    <p:cond delay="0"/>
                                  </p:stCondLst>
                                  <p:childTnLst>
                                    <p:set>
                                      <p:cBhvr>
                                        <p:cTn id="153" dur="1" fill="hold">
                                          <p:stCondLst>
                                            <p:cond delay="0"/>
                                          </p:stCondLst>
                                        </p:cTn>
                                        <p:tgtEl>
                                          <p:spTgt spid="48"/>
                                        </p:tgtEl>
                                        <p:attrNameLst>
                                          <p:attrName>style.visibility</p:attrName>
                                        </p:attrNameLst>
                                      </p:cBhvr>
                                      <p:to>
                                        <p:strVal val="visible"/>
                                      </p:to>
                                    </p:set>
                                    <p:anim calcmode="lin" valueType="num">
                                      <p:cBhvr additive="base">
                                        <p:cTn id="154" dur="500" fill="hold"/>
                                        <p:tgtEl>
                                          <p:spTgt spid="48"/>
                                        </p:tgtEl>
                                        <p:attrNameLst>
                                          <p:attrName>ppt_x</p:attrName>
                                        </p:attrNameLst>
                                      </p:cBhvr>
                                      <p:tavLst>
                                        <p:tav tm="0">
                                          <p:val>
                                            <p:strVal val="#ppt_x"/>
                                          </p:val>
                                        </p:tav>
                                        <p:tav tm="100000">
                                          <p:val>
                                            <p:strVal val="#ppt_x"/>
                                          </p:val>
                                        </p:tav>
                                      </p:tavLst>
                                    </p:anim>
                                    <p:anim calcmode="lin" valueType="num">
                                      <p:cBhvr additive="base">
                                        <p:cTn id="155"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52"/>
                                        </p:tgtEl>
                                        <p:attrNameLst>
                                          <p:attrName>style.visibility</p:attrName>
                                        </p:attrNameLst>
                                      </p:cBhvr>
                                      <p:to>
                                        <p:strVal val="visible"/>
                                      </p:to>
                                    </p:set>
                                  </p:childTnLst>
                                </p:cTn>
                              </p:par>
                              <p:par>
                                <p:cTn id="160" presetID="1" presetClass="entr" presetSubtype="0" fill="hold" nodeType="withEffect">
                                  <p:stCondLst>
                                    <p:cond delay="0"/>
                                  </p:stCondLst>
                                  <p:childTnLst>
                                    <p:set>
                                      <p:cBhvr>
                                        <p:cTn id="161" dur="1" fill="hold">
                                          <p:stCondLst>
                                            <p:cond delay="0"/>
                                          </p:stCondLst>
                                        </p:cTn>
                                        <p:tgtEl>
                                          <p:spTgt spid="51"/>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xit" presetSubtype="0" fill="hold" grpId="1" nodeType="clickEffect">
                                  <p:stCondLst>
                                    <p:cond delay="0"/>
                                  </p:stCondLst>
                                  <p:childTnLst>
                                    <p:set>
                                      <p:cBhvr>
                                        <p:cTn id="165" dur="1" fill="hold">
                                          <p:stCondLst>
                                            <p:cond delay="0"/>
                                          </p:stCondLst>
                                        </p:cTn>
                                        <p:tgtEl>
                                          <p:spTgt spid="47"/>
                                        </p:tgtEl>
                                        <p:attrNameLst>
                                          <p:attrName>style.visibility</p:attrName>
                                        </p:attrNameLst>
                                      </p:cBhvr>
                                      <p:to>
                                        <p:strVal val="hidden"/>
                                      </p:to>
                                    </p:set>
                                  </p:childTnLst>
                                </p:cTn>
                              </p:par>
                              <p:par>
                                <p:cTn id="166" presetID="1" presetClass="exit" presetSubtype="0" fill="hold" grpId="1" nodeType="withEffect">
                                  <p:stCondLst>
                                    <p:cond delay="0"/>
                                  </p:stCondLst>
                                  <p:childTnLst>
                                    <p:set>
                                      <p:cBhvr>
                                        <p:cTn id="167" dur="1" fill="hold">
                                          <p:stCondLst>
                                            <p:cond delay="0"/>
                                          </p:stCondLst>
                                        </p:cTn>
                                        <p:tgtEl>
                                          <p:spTgt spid="48"/>
                                        </p:tgtEl>
                                        <p:attrNameLst>
                                          <p:attrName>style.visibility</p:attrName>
                                        </p:attrNameLst>
                                      </p:cBhvr>
                                      <p:to>
                                        <p:strVal val="hidden"/>
                                      </p:to>
                                    </p:set>
                                  </p:childTnLst>
                                </p:cTn>
                              </p:par>
                              <p:par>
                                <p:cTn id="168" presetID="42" presetClass="entr" presetSubtype="0" fill="hold" grpId="0" nodeType="withEffect">
                                  <p:stCondLst>
                                    <p:cond delay="0"/>
                                  </p:stCondLst>
                                  <p:childTnLst>
                                    <p:set>
                                      <p:cBhvr>
                                        <p:cTn id="169" dur="1" fill="hold">
                                          <p:stCondLst>
                                            <p:cond delay="0"/>
                                          </p:stCondLst>
                                        </p:cTn>
                                        <p:tgtEl>
                                          <p:spTgt spid="57"/>
                                        </p:tgtEl>
                                        <p:attrNameLst>
                                          <p:attrName>style.visibility</p:attrName>
                                        </p:attrNameLst>
                                      </p:cBhvr>
                                      <p:to>
                                        <p:strVal val="visible"/>
                                      </p:to>
                                    </p:set>
                                    <p:animEffect transition="in" filter="fade">
                                      <p:cBhvr>
                                        <p:cTn id="170" dur="1000"/>
                                        <p:tgtEl>
                                          <p:spTgt spid="57"/>
                                        </p:tgtEl>
                                      </p:cBhvr>
                                    </p:animEffect>
                                    <p:anim calcmode="lin" valueType="num">
                                      <p:cBhvr>
                                        <p:cTn id="171" dur="1000" fill="hold"/>
                                        <p:tgtEl>
                                          <p:spTgt spid="57"/>
                                        </p:tgtEl>
                                        <p:attrNameLst>
                                          <p:attrName>ppt_x</p:attrName>
                                        </p:attrNameLst>
                                      </p:cBhvr>
                                      <p:tavLst>
                                        <p:tav tm="0">
                                          <p:val>
                                            <p:strVal val="#ppt_x"/>
                                          </p:val>
                                        </p:tav>
                                        <p:tav tm="100000">
                                          <p:val>
                                            <p:strVal val="#ppt_x"/>
                                          </p:val>
                                        </p:tav>
                                      </p:tavLst>
                                    </p:anim>
                                    <p:anim calcmode="lin" valueType="num">
                                      <p:cBhvr>
                                        <p:cTn id="172" dur="1000" fill="hold"/>
                                        <p:tgtEl>
                                          <p:spTgt spid="57"/>
                                        </p:tgtEl>
                                        <p:attrNameLst>
                                          <p:attrName>ppt_y</p:attrName>
                                        </p:attrNameLst>
                                      </p:cBhvr>
                                      <p:tavLst>
                                        <p:tav tm="0">
                                          <p:val>
                                            <p:strVal val="#ppt_y+.1"/>
                                          </p:val>
                                        </p:tav>
                                        <p:tav tm="100000">
                                          <p:val>
                                            <p:strVal val="#ppt_y"/>
                                          </p:val>
                                        </p:tav>
                                      </p:tavLst>
                                    </p:anim>
                                  </p:childTnLst>
                                </p:cTn>
                              </p:par>
                              <p:par>
                                <p:cTn id="173" presetID="42" presetClass="entr" presetSubtype="0" fill="hold" nodeType="withEffect">
                                  <p:stCondLst>
                                    <p:cond delay="0"/>
                                  </p:stCondLst>
                                  <p:childTnLst>
                                    <p:set>
                                      <p:cBhvr>
                                        <p:cTn id="174" dur="1" fill="hold">
                                          <p:stCondLst>
                                            <p:cond delay="0"/>
                                          </p:stCondLst>
                                        </p:cTn>
                                        <p:tgtEl>
                                          <p:spTgt spid="63"/>
                                        </p:tgtEl>
                                        <p:attrNameLst>
                                          <p:attrName>style.visibility</p:attrName>
                                        </p:attrNameLst>
                                      </p:cBhvr>
                                      <p:to>
                                        <p:strVal val="visible"/>
                                      </p:to>
                                    </p:set>
                                    <p:animEffect transition="in" filter="fade">
                                      <p:cBhvr>
                                        <p:cTn id="175" dur="1000"/>
                                        <p:tgtEl>
                                          <p:spTgt spid="63"/>
                                        </p:tgtEl>
                                      </p:cBhvr>
                                    </p:animEffect>
                                    <p:anim calcmode="lin" valueType="num">
                                      <p:cBhvr>
                                        <p:cTn id="176" dur="1000" fill="hold"/>
                                        <p:tgtEl>
                                          <p:spTgt spid="63"/>
                                        </p:tgtEl>
                                        <p:attrNameLst>
                                          <p:attrName>ppt_x</p:attrName>
                                        </p:attrNameLst>
                                      </p:cBhvr>
                                      <p:tavLst>
                                        <p:tav tm="0">
                                          <p:val>
                                            <p:strVal val="#ppt_x"/>
                                          </p:val>
                                        </p:tav>
                                        <p:tav tm="100000">
                                          <p:val>
                                            <p:strVal val="#ppt_x"/>
                                          </p:val>
                                        </p:tav>
                                      </p:tavLst>
                                    </p:anim>
                                    <p:anim calcmode="lin" valueType="num">
                                      <p:cBhvr>
                                        <p:cTn id="177" dur="1000" fill="hold"/>
                                        <p:tgtEl>
                                          <p:spTgt spid="63"/>
                                        </p:tgtEl>
                                        <p:attrNameLst>
                                          <p:attrName>ppt_y</p:attrName>
                                        </p:attrNameLst>
                                      </p:cBhvr>
                                      <p:tavLst>
                                        <p:tav tm="0">
                                          <p:val>
                                            <p:strVal val="#ppt_y+.1"/>
                                          </p:val>
                                        </p:tav>
                                        <p:tav tm="100000">
                                          <p:val>
                                            <p:strVal val="#ppt_y"/>
                                          </p:val>
                                        </p:tav>
                                      </p:tavLst>
                                    </p:anim>
                                  </p:childTnLst>
                                </p:cTn>
                              </p:par>
                              <p:par>
                                <p:cTn id="178" presetID="42" presetClass="entr" presetSubtype="0" fill="hold" grpId="0" nodeType="withEffect">
                                  <p:stCondLst>
                                    <p:cond delay="0"/>
                                  </p:stCondLst>
                                  <p:childTnLst>
                                    <p:set>
                                      <p:cBhvr>
                                        <p:cTn id="179" dur="1" fill="hold">
                                          <p:stCondLst>
                                            <p:cond delay="0"/>
                                          </p:stCondLst>
                                        </p:cTn>
                                        <p:tgtEl>
                                          <p:spTgt spid="62"/>
                                        </p:tgtEl>
                                        <p:attrNameLst>
                                          <p:attrName>style.visibility</p:attrName>
                                        </p:attrNameLst>
                                      </p:cBhvr>
                                      <p:to>
                                        <p:strVal val="visible"/>
                                      </p:to>
                                    </p:set>
                                    <p:animEffect transition="in" filter="fade">
                                      <p:cBhvr>
                                        <p:cTn id="180" dur="1000"/>
                                        <p:tgtEl>
                                          <p:spTgt spid="62"/>
                                        </p:tgtEl>
                                      </p:cBhvr>
                                    </p:animEffect>
                                    <p:anim calcmode="lin" valueType="num">
                                      <p:cBhvr>
                                        <p:cTn id="181" dur="1000" fill="hold"/>
                                        <p:tgtEl>
                                          <p:spTgt spid="62"/>
                                        </p:tgtEl>
                                        <p:attrNameLst>
                                          <p:attrName>ppt_x</p:attrName>
                                        </p:attrNameLst>
                                      </p:cBhvr>
                                      <p:tavLst>
                                        <p:tav tm="0">
                                          <p:val>
                                            <p:strVal val="#ppt_x"/>
                                          </p:val>
                                        </p:tav>
                                        <p:tav tm="100000">
                                          <p:val>
                                            <p:strVal val="#ppt_x"/>
                                          </p:val>
                                        </p:tav>
                                      </p:tavLst>
                                    </p:anim>
                                    <p:anim calcmode="lin" valueType="num">
                                      <p:cBhvr>
                                        <p:cTn id="182" dur="1000" fill="hold"/>
                                        <p:tgtEl>
                                          <p:spTgt spid="62"/>
                                        </p:tgtEl>
                                        <p:attrNameLst>
                                          <p:attrName>ppt_y</p:attrName>
                                        </p:attrNameLst>
                                      </p:cBhvr>
                                      <p:tavLst>
                                        <p:tav tm="0">
                                          <p:val>
                                            <p:strVal val="#ppt_y+.1"/>
                                          </p:val>
                                        </p:tav>
                                        <p:tav tm="100000">
                                          <p:val>
                                            <p:strVal val="#ppt_y"/>
                                          </p:val>
                                        </p:tav>
                                      </p:tavLst>
                                    </p:anim>
                                  </p:childTnLst>
                                </p:cTn>
                              </p:par>
                              <p:par>
                                <p:cTn id="183" presetID="42" presetClass="entr" presetSubtype="0" fill="hold" grpId="0" nodeType="withEffect">
                                  <p:stCondLst>
                                    <p:cond delay="0"/>
                                  </p:stCondLst>
                                  <p:childTnLst>
                                    <p:set>
                                      <p:cBhvr>
                                        <p:cTn id="184" dur="1" fill="hold">
                                          <p:stCondLst>
                                            <p:cond delay="0"/>
                                          </p:stCondLst>
                                        </p:cTn>
                                        <p:tgtEl>
                                          <p:spTgt spid="61"/>
                                        </p:tgtEl>
                                        <p:attrNameLst>
                                          <p:attrName>style.visibility</p:attrName>
                                        </p:attrNameLst>
                                      </p:cBhvr>
                                      <p:to>
                                        <p:strVal val="visible"/>
                                      </p:to>
                                    </p:set>
                                    <p:animEffect transition="in" filter="fade">
                                      <p:cBhvr>
                                        <p:cTn id="185" dur="1000"/>
                                        <p:tgtEl>
                                          <p:spTgt spid="61"/>
                                        </p:tgtEl>
                                      </p:cBhvr>
                                    </p:animEffect>
                                    <p:anim calcmode="lin" valueType="num">
                                      <p:cBhvr>
                                        <p:cTn id="186" dur="1000" fill="hold"/>
                                        <p:tgtEl>
                                          <p:spTgt spid="61"/>
                                        </p:tgtEl>
                                        <p:attrNameLst>
                                          <p:attrName>ppt_x</p:attrName>
                                        </p:attrNameLst>
                                      </p:cBhvr>
                                      <p:tavLst>
                                        <p:tav tm="0">
                                          <p:val>
                                            <p:strVal val="#ppt_x"/>
                                          </p:val>
                                        </p:tav>
                                        <p:tav tm="100000">
                                          <p:val>
                                            <p:strVal val="#ppt_x"/>
                                          </p:val>
                                        </p:tav>
                                      </p:tavLst>
                                    </p:anim>
                                    <p:anim calcmode="lin" valueType="num">
                                      <p:cBhvr>
                                        <p:cTn id="187" dur="1000" fill="hold"/>
                                        <p:tgtEl>
                                          <p:spTgt spid="61"/>
                                        </p:tgtEl>
                                        <p:attrNameLst>
                                          <p:attrName>ppt_y</p:attrName>
                                        </p:attrNameLst>
                                      </p:cBhvr>
                                      <p:tavLst>
                                        <p:tav tm="0">
                                          <p:val>
                                            <p:strVal val="#ppt_y+.1"/>
                                          </p:val>
                                        </p:tav>
                                        <p:tav tm="100000">
                                          <p:val>
                                            <p:strVal val="#ppt_y"/>
                                          </p:val>
                                        </p:tav>
                                      </p:tavLst>
                                    </p:anim>
                                  </p:childTnLst>
                                </p:cTn>
                              </p:par>
                              <p:par>
                                <p:cTn id="188" presetID="42" presetClass="entr" presetSubtype="0" fill="hold" nodeType="withEffect">
                                  <p:stCondLst>
                                    <p:cond delay="0"/>
                                  </p:stCondLst>
                                  <p:childTnLst>
                                    <p:set>
                                      <p:cBhvr>
                                        <p:cTn id="189" dur="1" fill="hold">
                                          <p:stCondLst>
                                            <p:cond delay="0"/>
                                          </p:stCondLst>
                                        </p:cTn>
                                        <p:tgtEl>
                                          <p:spTgt spid="60"/>
                                        </p:tgtEl>
                                        <p:attrNameLst>
                                          <p:attrName>style.visibility</p:attrName>
                                        </p:attrNameLst>
                                      </p:cBhvr>
                                      <p:to>
                                        <p:strVal val="visible"/>
                                      </p:to>
                                    </p:set>
                                    <p:animEffect transition="in" filter="fade">
                                      <p:cBhvr>
                                        <p:cTn id="190" dur="1000"/>
                                        <p:tgtEl>
                                          <p:spTgt spid="60"/>
                                        </p:tgtEl>
                                      </p:cBhvr>
                                    </p:animEffect>
                                    <p:anim calcmode="lin" valueType="num">
                                      <p:cBhvr>
                                        <p:cTn id="191" dur="1000" fill="hold"/>
                                        <p:tgtEl>
                                          <p:spTgt spid="60"/>
                                        </p:tgtEl>
                                        <p:attrNameLst>
                                          <p:attrName>ppt_x</p:attrName>
                                        </p:attrNameLst>
                                      </p:cBhvr>
                                      <p:tavLst>
                                        <p:tav tm="0">
                                          <p:val>
                                            <p:strVal val="#ppt_x"/>
                                          </p:val>
                                        </p:tav>
                                        <p:tav tm="100000">
                                          <p:val>
                                            <p:strVal val="#ppt_x"/>
                                          </p:val>
                                        </p:tav>
                                      </p:tavLst>
                                    </p:anim>
                                    <p:anim calcmode="lin" valueType="num">
                                      <p:cBhvr>
                                        <p:cTn id="192" dur="1000" fill="hold"/>
                                        <p:tgtEl>
                                          <p:spTgt spid="60"/>
                                        </p:tgtEl>
                                        <p:attrNameLst>
                                          <p:attrName>ppt_y</p:attrName>
                                        </p:attrNameLst>
                                      </p:cBhvr>
                                      <p:tavLst>
                                        <p:tav tm="0">
                                          <p:val>
                                            <p:strVal val="#ppt_y+.1"/>
                                          </p:val>
                                        </p:tav>
                                        <p:tav tm="100000">
                                          <p:val>
                                            <p:strVal val="#ppt_y"/>
                                          </p:val>
                                        </p:tav>
                                      </p:tavLst>
                                    </p:anim>
                                  </p:childTnLst>
                                </p:cTn>
                              </p:par>
                              <p:par>
                                <p:cTn id="193" presetID="1" presetClass="exit" presetSubtype="0" fill="hold" grpId="1" nodeType="withEffect">
                                  <p:stCondLst>
                                    <p:cond delay="0"/>
                                  </p:stCondLst>
                                  <p:childTnLst>
                                    <p:set>
                                      <p:cBhvr>
                                        <p:cTn id="194" dur="1" fill="hold">
                                          <p:stCondLst>
                                            <p:cond delay="0"/>
                                          </p:stCondLst>
                                        </p:cTn>
                                        <p:tgtEl>
                                          <p:spTgt spid="52"/>
                                        </p:tgtEl>
                                        <p:attrNameLst>
                                          <p:attrName>style.visibility</p:attrName>
                                        </p:attrNameLst>
                                      </p:cBhvr>
                                      <p:to>
                                        <p:strVal val="hidden"/>
                                      </p:to>
                                    </p:set>
                                  </p:childTnLst>
                                </p:cTn>
                              </p:par>
                              <p:par>
                                <p:cTn id="195" presetID="1" presetClass="exit" presetSubtype="0" fill="hold" nodeType="withEffect">
                                  <p:stCondLst>
                                    <p:cond delay="0"/>
                                  </p:stCondLst>
                                  <p:childTnLst>
                                    <p:set>
                                      <p:cBhvr>
                                        <p:cTn id="196" dur="1" fill="hold">
                                          <p:stCondLst>
                                            <p:cond delay="0"/>
                                          </p:stCondLst>
                                        </p:cTn>
                                        <p:tgtEl>
                                          <p:spTgt spid="51"/>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 presetClass="entr" presetSubtype="4" fill="hold" grpId="0" nodeType="clickEffect">
                                  <p:stCondLst>
                                    <p:cond delay="0"/>
                                  </p:stCondLst>
                                  <p:childTnLst>
                                    <p:set>
                                      <p:cBhvr>
                                        <p:cTn id="200" dur="1" fill="hold">
                                          <p:stCondLst>
                                            <p:cond delay="0"/>
                                          </p:stCondLst>
                                        </p:cTn>
                                        <p:tgtEl>
                                          <p:spTgt spid="70"/>
                                        </p:tgtEl>
                                        <p:attrNameLst>
                                          <p:attrName>style.visibility</p:attrName>
                                        </p:attrNameLst>
                                      </p:cBhvr>
                                      <p:to>
                                        <p:strVal val="visible"/>
                                      </p:to>
                                    </p:set>
                                    <p:anim calcmode="lin" valueType="num">
                                      <p:cBhvr additive="base">
                                        <p:cTn id="201" dur="500" fill="hold"/>
                                        <p:tgtEl>
                                          <p:spTgt spid="70"/>
                                        </p:tgtEl>
                                        <p:attrNameLst>
                                          <p:attrName>ppt_x</p:attrName>
                                        </p:attrNameLst>
                                      </p:cBhvr>
                                      <p:tavLst>
                                        <p:tav tm="0">
                                          <p:val>
                                            <p:strVal val="#ppt_x"/>
                                          </p:val>
                                        </p:tav>
                                        <p:tav tm="100000">
                                          <p:val>
                                            <p:strVal val="#ppt_x"/>
                                          </p:val>
                                        </p:tav>
                                      </p:tavLst>
                                    </p:anim>
                                    <p:anim calcmode="lin" valueType="num">
                                      <p:cBhvr additive="base">
                                        <p:cTn id="202"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2" presetClass="entr" presetSubtype="4" fill="hold" nodeType="clickEffect">
                                  <p:stCondLst>
                                    <p:cond delay="0"/>
                                  </p:stCondLst>
                                  <p:childTnLst>
                                    <p:set>
                                      <p:cBhvr>
                                        <p:cTn id="206" dur="1" fill="hold">
                                          <p:stCondLst>
                                            <p:cond delay="0"/>
                                          </p:stCondLst>
                                        </p:cTn>
                                        <p:tgtEl>
                                          <p:spTgt spid="73"/>
                                        </p:tgtEl>
                                        <p:attrNameLst>
                                          <p:attrName>style.visibility</p:attrName>
                                        </p:attrNameLst>
                                      </p:cBhvr>
                                      <p:to>
                                        <p:strVal val="visible"/>
                                      </p:to>
                                    </p:set>
                                    <p:anim calcmode="lin" valueType="num">
                                      <p:cBhvr additive="base">
                                        <p:cTn id="207" dur="500" fill="hold"/>
                                        <p:tgtEl>
                                          <p:spTgt spid="73"/>
                                        </p:tgtEl>
                                        <p:attrNameLst>
                                          <p:attrName>ppt_x</p:attrName>
                                        </p:attrNameLst>
                                      </p:cBhvr>
                                      <p:tavLst>
                                        <p:tav tm="0">
                                          <p:val>
                                            <p:strVal val="#ppt_x"/>
                                          </p:val>
                                        </p:tav>
                                        <p:tav tm="100000">
                                          <p:val>
                                            <p:strVal val="#ppt_x"/>
                                          </p:val>
                                        </p:tav>
                                      </p:tavLst>
                                    </p:anim>
                                    <p:anim calcmode="lin" valueType="num">
                                      <p:cBhvr additive="base">
                                        <p:cTn id="208" dur="500" fill="hold"/>
                                        <p:tgtEl>
                                          <p:spTgt spid="73"/>
                                        </p:tgtEl>
                                        <p:attrNameLst>
                                          <p:attrName>ppt_y</p:attrName>
                                        </p:attrNameLst>
                                      </p:cBhvr>
                                      <p:tavLst>
                                        <p:tav tm="0">
                                          <p:val>
                                            <p:strVal val="1+#ppt_h/2"/>
                                          </p:val>
                                        </p:tav>
                                        <p:tav tm="100000">
                                          <p:val>
                                            <p:strVal val="#ppt_y"/>
                                          </p:val>
                                        </p:tav>
                                      </p:tavLst>
                                    </p:anim>
                                  </p:childTnLst>
                                </p:cTn>
                              </p:par>
                              <p:par>
                                <p:cTn id="209" presetID="2" presetClass="entr" presetSubtype="4" fill="hold" nodeType="withEffect">
                                  <p:stCondLst>
                                    <p:cond delay="0"/>
                                  </p:stCondLst>
                                  <p:childTnLst>
                                    <p:set>
                                      <p:cBhvr>
                                        <p:cTn id="210" dur="1" fill="hold">
                                          <p:stCondLst>
                                            <p:cond delay="0"/>
                                          </p:stCondLst>
                                        </p:cTn>
                                        <p:tgtEl>
                                          <p:spTgt spid="77"/>
                                        </p:tgtEl>
                                        <p:attrNameLst>
                                          <p:attrName>style.visibility</p:attrName>
                                        </p:attrNameLst>
                                      </p:cBhvr>
                                      <p:to>
                                        <p:strVal val="visible"/>
                                      </p:to>
                                    </p:set>
                                    <p:anim calcmode="lin" valueType="num">
                                      <p:cBhvr additive="base">
                                        <p:cTn id="211" dur="500" fill="hold"/>
                                        <p:tgtEl>
                                          <p:spTgt spid="77"/>
                                        </p:tgtEl>
                                        <p:attrNameLst>
                                          <p:attrName>ppt_x</p:attrName>
                                        </p:attrNameLst>
                                      </p:cBhvr>
                                      <p:tavLst>
                                        <p:tav tm="0">
                                          <p:val>
                                            <p:strVal val="#ppt_x"/>
                                          </p:val>
                                        </p:tav>
                                        <p:tav tm="100000">
                                          <p:val>
                                            <p:strVal val="#ppt_x"/>
                                          </p:val>
                                        </p:tav>
                                      </p:tavLst>
                                    </p:anim>
                                    <p:anim calcmode="lin" valueType="num">
                                      <p:cBhvr additive="base">
                                        <p:cTn id="212" dur="500" fill="hold"/>
                                        <p:tgtEl>
                                          <p:spTgt spid="77"/>
                                        </p:tgtEl>
                                        <p:attrNameLst>
                                          <p:attrName>ppt_y</p:attrName>
                                        </p:attrNameLst>
                                      </p:cBhvr>
                                      <p:tavLst>
                                        <p:tav tm="0">
                                          <p:val>
                                            <p:strVal val="1+#ppt_h/2"/>
                                          </p:val>
                                        </p:tav>
                                        <p:tav tm="100000">
                                          <p:val>
                                            <p:strVal val="#ppt_y"/>
                                          </p:val>
                                        </p:tav>
                                      </p:tavLst>
                                    </p:anim>
                                  </p:childTnLst>
                                </p:cTn>
                              </p:par>
                              <p:par>
                                <p:cTn id="213" presetID="2" presetClass="entr" presetSubtype="4" fill="hold" nodeType="withEffect">
                                  <p:stCondLst>
                                    <p:cond delay="0"/>
                                  </p:stCondLst>
                                  <p:childTnLst>
                                    <p:set>
                                      <p:cBhvr>
                                        <p:cTn id="214" dur="1" fill="hold">
                                          <p:stCondLst>
                                            <p:cond delay="0"/>
                                          </p:stCondLst>
                                        </p:cTn>
                                        <p:tgtEl>
                                          <p:spTgt spid="75"/>
                                        </p:tgtEl>
                                        <p:attrNameLst>
                                          <p:attrName>style.visibility</p:attrName>
                                        </p:attrNameLst>
                                      </p:cBhvr>
                                      <p:to>
                                        <p:strVal val="visible"/>
                                      </p:to>
                                    </p:set>
                                    <p:anim calcmode="lin" valueType="num">
                                      <p:cBhvr additive="base">
                                        <p:cTn id="215" dur="500" fill="hold"/>
                                        <p:tgtEl>
                                          <p:spTgt spid="75"/>
                                        </p:tgtEl>
                                        <p:attrNameLst>
                                          <p:attrName>ppt_x</p:attrName>
                                        </p:attrNameLst>
                                      </p:cBhvr>
                                      <p:tavLst>
                                        <p:tav tm="0">
                                          <p:val>
                                            <p:strVal val="#ppt_x"/>
                                          </p:val>
                                        </p:tav>
                                        <p:tav tm="100000">
                                          <p:val>
                                            <p:strVal val="#ppt_x"/>
                                          </p:val>
                                        </p:tav>
                                      </p:tavLst>
                                    </p:anim>
                                    <p:anim calcmode="lin" valueType="num">
                                      <p:cBhvr additive="base">
                                        <p:cTn id="216" dur="500" fill="hold"/>
                                        <p:tgtEl>
                                          <p:spTgt spid="75"/>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71"/>
                                        </p:tgtEl>
                                        <p:attrNameLst>
                                          <p:attrName>style.visibility</p:attrName>
                                        </p:attrNameLst>
                                      </p:cBhvr>
                                      <p:to>
                                        <p:strVal val="visible"/>
                                      </p:to>
                                    </p:set>
                                    <p:anim calcmode="lin" valueType="num">
                                      <p:cBhvr additive="base">
                                        <p:cTn id="219" dur="500" fill="hold"/>
                                        <p:tgtEl>
                                          <p:spTgt spid="71"/>
                                        </p:tgtEl>
                                        <p:attrNameLst>
                                          <p:attrName>ppt_x</p:attrName>
                                        </p:attrNameLst>
                                      </p:cBhvr>
                                      <p:tavLst>
                                        <p:tav tm="0">
                                          <p:val>
                                            <p:strVal val="#ppt_x"/>
                                          </p:val>
                                        </p:tav>
                                        <p:tav tm="100000">
                                          <p:val>
                                            <p:strVal val="#ppt_x"/>
                                          </p:val>
                                        </p:tav>
                                      </p:tavLst>
                                    </p:anim>
                                    <p:anim calcmode="lin" valueType="num">
                                      <p:cBhvr additive="base">
                                        <p:cTn id="22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21" fill="hold">
                      <p:stCondLst>
                        <p:cond delay="indefinite"/>
                      </p:stCondLst>
                      <p:childTnLst>
                        <p:par>
                          <p:cTn id="222" fill="hold">
                            <p:stCondLst>
                              <p:cond delay="0"/>
                            </p:stCondLst>
                            <p:childTnLst>
                              <p:par>
                                <p:cTn id="223" presetID="2" presetClass="entr" presetSubtype="4" fill="hold" grpId="0" nodeType="clickEffect">
                                  <p:stCondLst>
                                    <p:cond delay="0"/>
                                  </p:stCondLst>
                                  <p:childTnLst>
                                    <p:set>
                                      <p:cBhvr>
                                        <p:cTn id="224" dur="1" fill="hold">
                                          <p:stCondLst>
                                            <p:cond delay="0"/>
                                          </p:stCondLst>
                                        </p:cTn>
                                        <p:tgtEl>
                                          <p:spTgt spid="5"/>
                                        </p:tgtEl>
                                        <p:attrNameLst>
                                          <p:attrName>style.visibility</p:attrName>
                                        </p:attrNameLst>
                                      </p:cBhvr>
                                      <p:to>
                                        <p:strVal val="visible"/>
                                      </p:to>
                                    </p:set>
                                    <p:anim calcmode="lin" valueType="num">
                                      <p:cBhvr additive="base">
                                        <p:cTn id="225" dur="500" fill="hold"/>
                                        <p:tgtEl>
                                          <p:spTgt spid="5"/>
                                        </p:tgtEl>
                                        <p:attrNameLst>
                                          <p:attrName>ppt_x</p:attrName>
                                        </p:attrNameLst>
                                      </p:cBhvr>
                                      <p:tavLst>
                                        <p:tav tm="0">
                                          <p:val>
                                            <p:strVal val="#ppt_x"/>
                                          </p:val>
                                        </p:tav>
                                        <p:tav tm="100000">
                                          <p:val>
                                            <p:strVal val="#ppt_x"/>
                                          </p:val>
                                        </p:tav>
                                      </p:tavLst>
                                    </p:anim>
                                    <p:anim calcmode="lin" valueType="num">
                                      <p:cBhvr additive="base">
                                        <p:cTn id="2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P spid="12" grpId="1" animBg="1"/>
      <p:bldP spid="15" grpId="0" animBg="1"/>
      <p:bldP spid="23" grpId="0"/>
      <p:bldP spid="23" grpId="1"/>
      <p:bldP spid="24" grpId="0"/>
      <p:bldP spid="25" grpId="0"/>
      <p:bldP spid="25" grpId="1"/>
      <p:bldP spid="26" grpId="0"/>
      <p:bldP spid="27" grpId="0"/>
      <p:bldP spid="28" grpId="0" animBg="1"/>
      <p:bldP spid="36" grpId="0"/>
      <p:bldP spid="38" grpId="0"/>
      <p:bldP spid="47" grpId="0" animBg="1"/>
      <p:bldP spid="47" grpId="1" animBg="1"/>
      <p:bldP spid="48" grpId="0" animBg="1"/>
      <p:bldP spid="48" grpId="1" animBg="1"/>
      <p:bldP spid="52" grpId="0"/>
      <p:bldP spid="52" grpId="1"/>
      <p:bldP spid="53" grpId="0"/>
      <p:bldP spid="55" grpId="0"/>
      <p:bldP spid="56" grpId="0"/>
      <p:bldP spid="57" grpId="0" animBg="1"/>
      <p:bldP spid="61" grpId="0"/>
      <p:bldP spid="62" grpId="0"/>
      <p:bldP spid="66" grpId="0" animBg="1"/>
      <p:bldP spid="66" grpId="1" animBg="1"/>
      <p:bldP spid="70" grpId="0" animBg="1"/>
      <p:bldP spid="71" grpId="0"/>
      <p:bldP spid="5" grpId="0" animBg="1"/>
      <p:bldP spid="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715962"/>
          </a:xfrm>
        </p:spPr>
        <p:txBody>
          <a:bodyPr>
            <a:normAutofit/>
          </a:bodyPr>
          <a:lstStyle/>
          <a:p>
            <a:r>
              <a:rPr lang="en-US" sz="3600" u="sng" dirty="0" smtClean="0"/>
              <a:t>Experimental results</a:t>
            </a:r>
            <a:endParaRPr lang="en-US" sz="3600" u="sng"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1010093"/>
            <a:ext cx="3886200" cy="554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44548" y="1229465"/>
            <a:ext cx="4670352" cy="2062103"/>
          </a:xfrm>
          <a:prstGeom prst="rect">
            <a:avLst/>
          </a:prstGeom>
          <a:noFill/>
        </p:spPr>
        <p:txBody>
          <a:bodyPr wrap="square" rtlCol="0">
            <a:spAutoFit/>
          </a:bodyPr>
          <a:lstStyle/>
          <a:p>
            <a:pPr marL="285750" indent="-285750">
              <a:buFont typeface="Arial" pitchFamily="34" charset="0"/>
              <a:buChar char="•"/>
            </a:pPr>
            <a:r>
              <a:rPr lang="en-US" sz="2200" dirty="0" smtClean="0">
                <a:solidFill>
                  <a:prstClr val="black"/>
                </a:solidFill>
                <a:latin typeface="Calibri"/>
              </a:rPr>
              <a:t>Uses Synthetic task set used in other related work</a:t>
            </a:r>
          </a:p>
          <a:p>
            <a:pPr marL="285750" indent="-285750">
              <a:buFont typeface="Arial" pitchFamily="34" charset="0"/>
              <a:buChar char="•"/>
            </a:pPr>
            <a:r>
              <a:rPr lang="en-US" sz="2200" dirty="0" smtClean="0">
                <a:solidFill>
                  <a:prstClr val="black"/>
                </a:solidFill>
                <a:latin typeface="Calibri"/>
              </a:rPr>
              <a:t>Run for  different solar profiles</a:t>
            </a:r>
          </a:p>
          <a:p>
            <a:pPr marL="285750" indent="-285750">
              <a:buFont typeface="Arial" pitchFamily="34" charset="0"/>
              <a:buChar char="•"/>
            </a:pPr>
            <a:r>
              <a:rPr lang="en-US" sz="2200" dirty="0" smtClean="0">
                <a:solidFill>
                  <a:prstClr val="black"/>
                </a:solidFill>
                <a:latin typeface="Calibri"/>
              </a:rPr>
              <a:t>Data collected for different processor utilizations</a:t>
            </a:r>
          </a:p>
          <a:p>
            <a:pPr marL="285750" indent="-285750">
              <a:buFont typeface="Arial" pitchFamily="34" charset="0"/>
              <a:buChar char="•"/>
            </a:pPr>
            <a:endParaRPr lang="en-US" dirty="0">
              <a:solidFill>
                <a:prstClr val="black"/>
              </a:solidFill>
              <a:latin typeface="Calibri"/>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307" y="3035594"/>
            <a:ext cx="3819525" cy="333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129128" y="1531087"/>
            <a:ext cx="1520456" cy="49335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TextBox 7"/>
          <p:cNvSpPr txBox="1"/>
          <p:nvPr/>
        </p:nvSpPr>
        <p:spPr>
          <a:xfrm>
            <a:off x="574842" y="6365860"/>
            <a:ext cx="751828" cy="369332"/>
          </a:xfrm>
          <a:prstGeom prst="rect">
            <a:avLst/>
          </a:prstGeom>
          <a:noFill/>
        </p:spPr>
        <p:txBody>
          <a:bodyPr wrap="none" rtlCol="0">
            <a:spAutoFit/>
          </a:bodyPr>
          <a:lstStyle/>
          <a:p>
            <a:r>
              <a:rPr lang="en-US" b="1" dirty="0" smtClean="0">
                <a:solidFill>
                  <a:prstClr val="black"/>
                </a:solidFill>
                <a:latin typeface="Calibri"/>
              </a:rPr>
              <a:t>38/41</a:t>
            </a:r>
            <a:endParaRPr lang="en-US" b="1" dirty="0">
              <a:solidFill>
                <a:prstClr val="black"/>
              </a:solidFill>
              <a:latin typeface="Calibri"/>
            </a:endParaRPr>
          </a:p>
        </p:txBody>
      </p:sp>
    </p:spTree>
    <p:extLst>
      <p:ext uri="{BB962C8B-B14F-4D97-AF65-F5344CB8AC3E}">
        <p14:creationId xmlns:p14="http://schemas.microsoft.com/office/powerpoint/2010/main" val="32432519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additive="base">
                                        <p:cTn id="11" dur="500" fill="hold"/>
                                        <p:tgtEl>
                                          <p:spTgt spid="1027"/>
                                        </p:tgtEl>
                                        <p:attrNameLst>
                                          <p:attrName>ppt_x</p:attrName>
                                        </p:attrNameLst>
                                      </p:cBhvr>
                                      <p:tavLst>
                                        <p:tav tm="0">
                                          <p:val>
                                            <p:strVal val="#ppt_x"/>
                                          </p:val>
                                        </p:tav>
                                        <p:tav tm="100000">
                                          <p:val>
                                            <p:strVal val="#ppt_x"/>
                                          </p:val>
                                        </p:tav>
                                      </p:tavLst>
                                    </p:anim>
                                    <p:anim calcmode="lin" valueType="num">
                                      <p:cBhvr additive="base">
                                        <p:cTn id="12"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TIME SCHEDULING</a:t>
            </a:r>
            <a:endParaRPr lang="en-US" dirty="0"/>
          </a:p>
        </p:txBody>
      </p:sp>
      <p:sp>
        <p:nvSpPr>
          <p:cNvPr id="3" name="Content Placeholder 2"/>
          <p:cNvSpPr>
            <a:spLocks noGrp="1"/>
          </p:cNvSpPr>
          <p:nvPr>
            <p:ph sz="quarter" idx="1"/>
          </p:nvPr>
        </p:nvSpPr>
        <p:spPr/>
        <p:txBody>
          <a:bodyPr>
            <a:normAutofit/>
          </a:bodyPr>
          <a:lstStyle/>
          <a:p>
            <a:pPr>
              <a:spcBef>
                <a:spcPts val="1400"/>
              </a:spcBef>
              <a:buClrTx/>
              <a:buFont typeface="Arial"/>
              <a:buChar char="•"/>
            </a:pPr>
            <a:r>
              <a:rPr lang="en-US" sz="2000" dirty="0">
                <a:solidFill>
                  <a:srgbClr val="000000"/>
                </a:solidFill>
              </a:rPr>
              <a:t>Assume that we have a task graph </a:t>
            </a:r>
            <a:r>
              <a:rPr lang="en-US" sz="2000" i="1" dirty="0">
                <a:solidFill>
                  <a:srgbClr val="000000"/>
                </a:solidFill>
              </a:rPr>
              <a:t>G=(V</a:t>
            </a:r>
            <a:r>
              <a:rPr lang="en-US" sz="2000" i="1" dirty="0" smtClean="0">
                <a:solidFill>
                  <a:srgbClr val="000000"/>
                </a:solidFill>
              </a:rPr>
              <a:t>,T)</a:t>
            </a:r>
            <a:r>
              <a:rPr lang="en-US" sz="2000" i="1" dirty="0">
                <a:solidFill>
                  <a:srgbClr val="000000"/>
                </a:solidFill>
              </a:rPr>
              <a:t>.</a:t>
            </a:r>
          </a:p>
          <a:p>
            <a:pPr>
              <a:spcBef>
                <a:spcPts val="1400"/>
              </a:spcBef>
              <a:buClrTx/>
              <a:buFont typeface="Arial"/>
              <a:buChar char="•"/>
            </a:pPr>
            <a:r>
              <a:rPr lang="en-US" sz="2000" dirty="0" smtClean="0"/>
              <a:t>If V be the task sets to be done with the time domain T, then </a:t>
            </a:r>
            <a:r>
              <a:rPr lang="en-US" sz="2000" i="1" dirty="0"/>
              <a:t>V </a:t>
            </a:r>
            <a:r>
              <a:rPr lang="en-US" sz="2000" dirty="0"/>
              <a:t></a:t>
            </a:r>
            <a:r>
              <a:rPr lang="en-US" sz="2000" i="1" dirty="0"/>
              <a:t> </a:t>
            </a:r>
            <a:r>
              <a:rPr lang="en-US" sz="2000" i="1" dirty="0" smtClean="0"/>
              <a:t>T</a:t>
            </a:r>
            <a:r>
              <a:rPr lang="en-US" sz="2000" i="1" dirty="0"/>
              <a:t> </a:t>
            </a:r>
            <a:r>
              <a:rPr lang="en-US" sz="2000" dirty="0"/>
              <a:t>would be </a:t>
            </a:r>
            <a:r>
              <a:rPr lang="en-US" sz="2000" dirty="0" smtClean="0"/>
              <a:t>mapped </a:t>
            </a:r>
            <a:r>
              <a:rPr lang="en-US" sz="2000" dirty="0"/>
              <a:t>in G.</a:t>
            </a:r>
          </a:p>
          <a:p>
            <a:pPr>
              <a:spcBef>
                <a:spcPts val="1400"/>
              </a:spcBef>
              <a:buClrTx/>
              <a:buFont typeface="Arial"/>
              <a:buChar char="•"/>
            </a:pPr>
            <a:r>
              <a:rPr lang="en-US" sz="2000" dirty="0" smtClean="0">
                <a:solidFill>
                  <a:srgbClr val="000000"/>
                </a:solidFill>
              </a:rPr>
              <a:t>Schedules </a:t>
            </a:r>
            <a:r>
              <a:rPr lang="en-US" sz="2000" dirty="0">
                <a:solidFill>
                  <a:srgbClr val="000000"/>
                </a:solidFill>
              </a:rPr>
              <a:t>have to respect a set of constraints, such as resource, dependency, and </a:t>
            </a:r>
            <a:r>
              <a:rPr lang="en-US" sz="2000" dirty="0" smtClean="0">
                <a:solidFill>
                  <a:srgbClr val="000000"/>
                </a:solidFill>
              </a:rPr>
              <a:t>deadlines.</a:t>
            </a:r>
            <a:endParaRPr lang="en-US" sz="2000" dirty="0">
              <a:solidFill>
                <a:srgbClr val="000000"/>
              </a:solidFill>
            </a:endParaRPr>
          </a:p>
          <a:p>
            <a:pPr marL="274320" lvl="1" indent="0">
              <a:spcBef>
                <a:spcPts val="1050"/>
              </a:spcBef>
              <a:buClrTx/>
              <a:buSzPct val="80000"/>
              <a:buNone/>
            </a:pPr>
            <a:r>
              <a:rPr lang="en-US" sz="2000" dirty="0" smtClean="0">
                <a:solidFill>
                  <a:srgbClr val="0000FF"/>
                </a:solidFill>
              </a:rPr>
              <a:t>  </a:t>
            </a:r>
            <a:r>
              <a:rPr lang="en-US" sz="2000" dirty="0">
                <a:solidFill>
                  <a:srgbClr val="000000"/>
                </a:solidFill>
              </a:rPr>
              <a:t>Scheduling is the process of finding such a </a:t>
            </a:r>
            <a:r>
              <a:rPr lang="en-US" sz="2000" dirty="0" smtClean="0">
                <a:solidFill>
                  <a:srgbClr val="000000"/>
                </a:solidFill>
              </a:rPr>
              <a:t>mapping</a:t>
            </a:r>
            <a:r>
              <a:rPr lang="en-US" sz="2000" dirty="0" smtClean="0">
                <a:solidFill>
                  <a:srgbClr val="0000FF"/>
                </a:solidFill>
              </a:rPr>
              <a:t>.</a:t>
            </a:r>
            <a:endParaRPr lang="en-US" sz="2000" dirty="0">
              <a:solidFill>
                <a:srgbClr val="0000FF"/>
              </a:solidFill>
            </a:endParaRPr>
          </a:p>
          <a:p>
            <a:pPr>
              <a:spcBef>
                <a:spcPts val="1400"/>
              </a:spcBef>
              <a:buClrTx/>
              <a:buFont typeface="Arial"/>
              <a:buChar char="•"/>
            </a:pPr>
            <a:r>
              <a:rPr lang="en-US" sz="2000" dirty="0">
                <a:solidFill>
                  <a:srgbClr val="000000"/>
                </a:solidFill>
              </a:rPr>
              <a:t>During the design of embedded systems, scheduling has to be performed several times</a:t>
            </a:r>
          </a:p>
          <a:p>
            <a:pPr>
              <a:buClrTx/>
              <a:buFont typeface="Arial"/>
              <a:buChar char="•"/>
            </a:pPr>
            <a:endParaRPr lang="en-US" sz="2000" dirty="0"/>
          </a:p>
        </p:txBody>
      </p:sp>
      <p:pic>
        <p:nvPicPr>
          <p:cNvPr id="4" name="Picture 3" descr="taskmode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291" y="4737515"/>
            <a:ext cx="7970176" cy="1639222"/>
          </a:xfrm>
          <a:prstGeom prst="rect">
            <a:avLst/>
          </a:prstGeom>
        </p:spPr>
      </p:pic>
      <p:sp>
        <p:nvSpPr>
          <p:cNvPr id="6" name="TextBox 5"/>
          <p:cNvSpPr txBox="1"/>
          <p:nvPr/>
        </p:nvSpPr>
        <p:spPr>
          <a:xfrm>
            <a:off x="574842" y="6365860"/>
            <a:ext cx="700658" cy="369332"/>
          </a:xfrm>
          <a:prstGeom prst="rect">
            <a:avLst/>
          </a:prstGeom>
          <a:noFill/>
        </p:spPr>
        <p:txBody>
          <a:bodyPr wrap="none" rtlCol="0">
            <a:spAutoFit/>
          </a:bodyPr>
          <a:lstStyle/>
          <a:p>
            <a:r>
              <a:rPr lang="en-US" b="1" dirty="0">
                <a:solidFill>
                  <a:prstClr val="black"/>
                </a:solidFill>
                <a:latin typeface="Georgia"/>
              </a:rPr>
              <a:t>3</a:t>
            </a:r>
            <a:r>
              <a:rPr lang="en-US" b="1" dirty="0" smtClean="0">
                <a:solidFill>
                  <a:prstClr val="black"/>
                </a:solidFill>
                <a:latin typeface="Georgia"/>
              </a:rPr>
              <a:t>/41</a:t>
            </a:r>
            <a:endParaRPr lang="en-US" b="1" dirty="0">
              <a:solidFill>
                <a:prstClr val="black"/>
              </a:solidFill>
              <a:latin typeface="Georgia"/>
            </a:endParaRPr>
          </a:p>
        </p:txBody>
      </p:sp>
    </p:spTree>
    <p:extLst>
      <p:ext uri="{BB962C8B-B14F-4D97-AF65-F5344CB8AC3E}">
        <p14:creationId xmlns:p14="http://schemas.microsoft.com/office/powerpoint/2010/main" val="28196177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715962"/>
          </a:xfrm>
        </p:spPr>
        <p:txBody>
          <a:bodyPr>
            <a:normAutofit/>
          </a:bodyPr>
          <a:lstStyle/>
          <a:p>
            <a:r>
              <a:rPr lang="en-US" sz="3600" u="sng" dirty="0" smtClean="0"/>
              <a:t>Experimental results - </a:t>
            </a:r>
            <a:r>
              <a:rPr lang="en-US" sz="3600" u="sng" dirty="0" err="1" smtClean="0"/>
              <a:t>cont</a:t>
            </a:r>
            <a:endParaRPr lang="en-US" sz="3600" u="sng"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949" y="850605"/>
            <a:ext cx="2595120" cy="5635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0873" y="1101597"/>
            <a:ext cx="5497033" cy="4955203"/>
          </a:xfrm>
          <a:prstGeom prst="rect">
            <a:avLst/>
          </a:prstGeom>
          <a:noFill/>
        </p:spPr>
        <p:txBody>
          <a:bodyPr wrap="square" rtlCol="0">
            <a:spAutoFit/>
          </a:bodyPr>
          <a:lstStyle/>
          <a:p>
            <a:r>
              <a:rPr lang="en-US" sz="2600" dirty="0" smtClean="0">
                <a:solidFill>
                  <a:prstClr val="black"/>
                </a:solidFill>
                <a:latin typeface="Calibri"/>
              </a:rPr>
              <a:t>Effect of sweeping harvest energy availability and storage capacity</a:t>
            </a:r>
          </a:p>
          <a:p>
            <a:pPr marL="342900" indent="-342900">
              <a:buFont typeface="Arial" pitchFamily="34" charset="0"/>
              <a:buChar char="•"/>
            </a:pPr>
            <a:r>
              <a:rPr lang="en-US" sz="2200" dirty="0" smtClean="0">
                <a:solidFill>
                  <a:prstClr val="black"/>
                </a:solidFill>
                <a:latin typeface="Calibri"/>
              </a:rPr>
              <a:t>Obvious that lowest deadline misses occur when harvest energy is high and storage capacity is high.</a:t>
            </a:r>
          </a:p>
          <a:p>
            <a:pPr marL="342900" indent="-342900">
              <a:buFont typeface="Arial" pitchFamily="34" charset="0"/>
              <a:buChar char="•"/>
            </a:pPr>
            <a:r>
              <a:rPr lang="en-US" sz="2200" dirty="0" smtClean="0">
                <a:solidFill>
                  <a:prstClr val="black"/>
                </a:solidFill>
                <a:latin typeface="Calibri"/>
              </a:rPr>
              <a:t>Processor utilization increase increases deadline misses relatively (less available slack to manipulate at high operating power mode)</a:t>
            </a:r>
          </a:p>
          <a:p>
            <a:pPr marL="342900" indent="-342900">
              <a:buFont typeface="Arial" pitchFamily="34" charset="0"/>
              <a:buChar char="•"/>
            </a:pPr>
            <a:endParaRPr lang="en-US" sz="2200" dirty="0">
              <a:solidFill>
                <a:prstClr val="black"/>
              </a:solidFill>
              <a:latin typeface="Calibri"/>
            </a:endParaRPr>
          </a:p>
          <a:p>
            <a:r>
              <a:rPr lang="en-US" sz="2200" dirty="0" smtClean="0">
                <a:solidFill>
                  <a:prstClr val="black"/>
                </a:solidFill>
                <a:latin typeface="Calibri"/>
              </a:rPr>
              <a:t>Storage capacity for zero deadline miss</a:t>
            </a:r>
          </a:p>
          <a:p>
            <a:pPr marL="800100" lvl="1" indent="-342900">
              <a:buFont typeface="Arial" pitchFamily="34" charset="0"/>
              <a:buChar char="•"/>
            </a:pPr>
            <a:r>
              <a:rPr lang="en-US" sz="2200" dirty="0" smtClean="0">
                <a:solidFill>
                  <a:prstClr val="black"/>
                </a:solidFill>
                <a:latin typeface="Calibri"/>
              </a:rPr>
              <a:t>6% of LSA and 12% of EA at low </a:t>
            </a:r>
            <a:r>
              <a:rPr lang="en-US" sz="2200" dirty="0" err="1" smtClean="0">
                <a:solidFill>
                  <a:prstClr val="black"/>
                </a:solidFill>
                <a:latin typeface="Calibri"/>
              </a:rPr>
              <a:t>util</a:t>
            </a:r>
            <a:endParaRPr lang="en-US" sz="2200" dirty="0" smtClean="0">
              <a:solidFill>
                <a:prstClr val="black"/>
              </a:solidFill>
              <a:latin typeface="Calibri"/>
            </a:endParaRPr>
          </a:p>
          <a:p>
            <a:pPr marL="800100" lvl="1" indent="-342900">
              <a:buFont typeface="Arial" pitchFamily="34" charset="0"/>
              <a:buChar char="•"/>
            </a:pPr>
            <a:r>
              <a:rPr lang="en-US" sz="2200" dirty="0" smtClean="0">
                <a:solidFill>
                  <a:prstClr val="black"/>
                </a:solidFill>
                <a:latin typeface="Calibri"/>
              </a:rPr>
              <a:t>70-75% of LSA at higher </a:t>
            </a:r>
            <a:r>
              <a:rPr lang="en-US" sz="2200" dirty="0" err="1" smtClean="0">
                <a:solidFill>
                  <a:prstClr val="black"/>
                </a:solidFill>
                <a:latin typeface="Calibri"/>
              </a:rPr>
              <a:t>Util</a:t>
            </a:r>
            <a:endParaRPr lang="en-US" sz="2200" dirty="0" smtClean="0">
              <a:solidFill>
                <a:prstClr val="black"/>
              </a:solidFill>
              <a:latin typeface="Calibri"/>
            </a:endParaRPr>
          </a:p>
          <a:p>
            <a:pPr marL="342900" indent="-342900">
              <a:buFont typeface="Arial" pitchFamily="34" charset="0"/>
              <a:buChar char="•"/>
            </a:pPr>
            <a:endParaRPr lang="en-US" sz="2200" dirty="0">
              <a:solidFill>
                <a:prstClr val="black"/>
              </a:solidFill>
              <a:latin typeface="Calibri"/>
            </a:endParaRPr>
          </a:p>
        </p:txBody>
      </p:sp>
      <p:sp>
        <p:nvSpPr>
          <p:cNvPr id="6" name="TextBox 5"/>
          <p:cNvSpPr txBox="1"/>
          <p:nvPr/>
        </p:nvSpPr>
        <p:spPr>
          <a:xfrm>
            <a:off x="574842" y="6365860"/>
            <a:ext cx="751828" cy="369332"/>
          </a:xfrm>
          <a:prstGeom prst="rect">
            <a:avLst/>
          </a:prstGeom>
          <a:noFill/>
        </p:spPr>
        <p:txBody>
          <a:bodyPr wrap="none" rtlCol="0">
            <a:spAutoFit/>
          </a:bodyPr>
          <a:lstStyle/>
          <a:p>
            <a:r>
              <a:rPr lang="en-US" b="1" dirty="0" smtClean="0">
                <a:solidFill>
                  <a:prstClr val="black"/>
                </a:solidFill>
                <a:latin typeface="Calibri"/>
              </a:rPr>
              <a:t>39/41</a:t>
            </a:r>
            <a:endParaRPr lang="en-US" b="1" dirty="0">
              <a:solidFill>
                <a:prstClr val="black"/>
              </a:solidFill>
              <a:latin typeface="Calibri"/>
            </a:endParaRPr>
          </a:p>
        </p:txBody>
      </p:sp>
    </p:spTree>
    <p:extLst>
      <p:ext uri="{BB962C8B-B14F-4D97-AF65-F5344CB8AC3E}">
        <p14:creationId xmlns:p14="http://schemas.microsoft.com/office/powerpoint/2010/main" val="39400267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715962"/>
          </a:xfrm>
        </p:spPr>
        <p:txBody>
          <a:bodyPr>
            <a:normAutofit/>
          </a:bodyPr>
          <a:lstStyle/>
          <a:p>
            <a:r>
              <a:rPr lang="en-US" sz="3600" u="sng" dirty="0" smtClean="0"/>
              <a:t>Conclusion</a:t>
            </a:r>
            <a:endParaRPr lang="en-US" sz="3600" u="sng" dirty="0"/>
          </a:p>
        </p:txBody>
      </p:sp>
      <p:sp>
        <p:nvSpPr>
          <p:cNvPr id="3" name="TextBox 2"/>
          <p:cNvSpPr txBox="1"/>
          <p:nvPr/>
        </p:nvSpPr>
        <p:spPr>
          <a:xfrm>
            <a:off x="350873" y="792162"/>
            <a:ext cx="8632706" cy="5509200"/>
          </a:xfrm>
          <a:prstGeom prst="rect">
            <a:avLst/>
          </a:prstGeom>
          <a:noFill/>
        </p:spPr>
        <p:txBody>
          <a:bodyPr wrap="square" rtlCol="0">
            <a:spAutoFit/>
          </a:bodyPr>
          <a:lstStyle/>
          <a:p>
            <a:pPr marL="342900" indent="-342900">
              <a:buFont typeface="Arial" pitchFamily="34" charset="0"/>
              <a:buChar char="•"/>
            </a:pPr>
            <a:r>
              <a:rPr lang="en-US" sz="2200" dirty="0" smtClean="0">
                <a:solidFill>
                  <a:prstClr val="black"/>
                </a:solidFill>
                <a:latin typeface="Calibri"/>
              </a:rPr>
              <a:t>Harvesting aware scheduling algorithm was presented that utilizes voltage and frequency scaling (DVFS) to achieve energy efficient operation</a:t>
            </a:r>
          </a:p>
          <a:p>
            <a:pPr marL="342900" indent="-342900">
              <a:buFont typeface="Arial" pitchFamily="34" charset="0"/>
              <a:buChar char="•"/>
            </a:pPr>
            <a:r>
              <a:rPr lang="en-US" sz="2200" dirty="0" smtClean="0">
                <a:solidFill>
                  <a:prstClr val="black"/>
                </a:solidFill>
                <a:latin typeface="Calibri"/>
              </a:rPr>
              <a:t>Algorithm has four major steps</a:t>
            </a:r>
          </a:p>
          <a:p>
            <a:pPr marL="800100" lvl="1" indent="-342900">
              <a:buFont typeface="Arial" pitchFamily="34" charset="0"/>
              <a:buChar char="•"/>
            </a:pPr>
            <a:r>
              <a:rPr lang="en-US" sz="2200" dirty="0" smtClean="0">
                <a:solidFill>
                  <a:prstClr val="black"/>
                </a:solidFill>
                <a:latin typeface="Calibri"/>
              </a:rPr>
              <a:t>Initial scheduling – Lazy like algorithm that ensures time deadlines are met</a:t>
            </a:r>
          </a:p>
          <a:p>
            <a:pPr marL="800100" lvl="1" indent="-342900">
              <a:buFont typeface="Arial" pitchFamily="34" charset="0"/>
              <a:buChar char="•"/>
            </a:pPr>
            <a:r>
              <a:rPr lang="en-US" sz="2200" dirty="0" smtClean="0">
                <a:solidFill>
                  <a:prstClr val="black"/>
                </a:solidFill>
                <a:latin typeface="Calibri"/>
              </a:rPr>
              <a:t>Workload balance – Use DVFS to exploit task slacks for lower energy operation</a:t>
            </a:r>
          </a:p>
          <a:p>
            <a:pPr marL="800100" lvl="1" indent="-342900">
              <a:buFont typeface="Arial" pitchFamily="34" charset="0"/>
              <a:buChar char="•"/>
            </a:pPr>
            <a:r>
              <a:rPr lang="en-US" sz="2200" dirty="0" smtClean="0">
                <a:solidFill>
                  <a:prstClr val="black"/>
                </a:solidFill>
                <a:latin typeface="Calibri"/>
              </a:rPr>
              <a:t>Reschedule tasks based on energy availability. Delay if energy targets can be met along with deadlines. </a:t>
            </a:r>
          </a:p>
          <a:p>
            <a:pPr marL="800100" lvl="1" indent="-342900">
              <a:buFont typeface="Arial" pitchFamily="34" charset="0"/>
              <a:buChar char="•"/>
            </a:pPr>
            <a:r>
              <a:rPr lang="en-US" sz="2200" dirty="0" smtClean="0">
                <a:solidFill>
                  <a:prstClr val="black"/>
                </a:solidFill>
                <a:latin typeface="Calibri"/>
              </a:rPr>
              <a:t>Exploit Excess energy (overflow) to speed up tasks and transfer slack to future tasks.</a:t>
            </a:r>
          </a:p>
          <a:p>
            <a:pPr marL="800100" lvl="1" indent="-342900">
              <a:buFont typeface="Arial" pitchFamily="34" charset="0"/>
              <a:buChar char="•"/>
            </a:pPr>
            <a:endParaRPr lang="en-US" sz="2200" dirty="0">
              <a:solidFill>
                <a:prstClr val="black"/>
              </a:solidFill>
              <a:latin typeface="Calibri"/>
            </a:endParaRPr>
          </a:p>
          <a:p>
            <a:pPr marL="342900" indent="-342900">
              <a:buFont typeface="Arial" pitchFamily="34" charset="0"/>
              <a:buChar char="•"/>
            </a:pPr>
            <a:r>
              <a:rPr lang="en-US" sz="2200" dirty="0" smtClean="0">
                <a:solidFill>
                  <a:prstClr val="black"/>
                </a:solidFill>
                <a:latin typeface="Calibri"/>
              </a:rPr>
              <a:t>Scheduler solves for time and energy constraints separately – simpler approach</a:t>
            </a:r>
          </a:p>
          <a:p>
            <a:pPr marL="342900" indent="-342900">
              <a:buFont typeface="Arial" pitchFamily="34" charset="0"/>
              <a:buChar char="•"/>
            </a:pPr>
            <a:r>
              <a:rPr lang="en-US" sz="2200" dirty="0" smtClean="0">
                <a:solidFill>
                  <a:prstClr val="black"/>
                </a:solidFill>
                <a:latin typeface="Calibri"/>
              </a:rPr>
              <a:t>Improvement over pure Lazy algorithm and Energy Aware scheduler</a:t>
            </a:r>
            <a:endParaRPr lang="en-US" sz="2200" dirty="0">
              <a:solidFill>
                <a:prstClr val="black"/>
              </a:solidFill>
              <a:latin typeface="Calibri"/>
            </a:endParaRPr>
          </a:p>
        </p:txBody>
      </p:sp>
      <p:sp>
        <p:nvSpPr>
          <p:cNvPr id="5" name="TextBox 4"/>
          <p:cNvSpPr txBox="1"/>
          <p:nvPr/>
        </p:nvSpPr>
        <p:spPr>
          <a:xfrm>
            <a:off x="574842" y="6365860"/>
            <a:ext cx="751828" cy="369332"/>
          </a:xfrm>
          <a:prstGeom prst="rect">
            <a:avLst/>
          </a:prstGeom>
          <a:noFill/>
        </p:spPr>
        <p:txBody>
          <a:bodyPr wrap="none" rtlCol="0">
            <a:spAutoFit/>
          </a:bodyPr>
          <a:lstStyle/>
          <a:p>
            <a:r>
              <a:rPr lang="en-US" b="1" dirty="0" smtClean="0">
                <a:solidFill>
                  <a:prstClr val="black"/>
                </a:solidFill>
                <a:latin typeface="Calibri"/>
              </a:rPr>
              <a:t>40/41</a:t>
            </a:r>
            <a:endParaRPr lang="en-US" b="1" dirty="0">
              <a:solidFill>
                <a:prstClr val="black"/>
              </a:solidFill>
              <a:latin typeface="Calibri"/>
            </a:endParaRPr>
          </a:p>
        </p:txBody>
      </p:sp>
    </p:spTree>
    <p:extLst>
      <p:ext uri="{BB962C8B-B14F-4D97-AF65-F5344CB8AC3E}">
        <p14:creationId xmlns:p14="http://schemas.microsoft.com/office/powerpoint/2010/main" val="6868950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715962"/>
          </a:xfrm>
        </p:spPr>
        <p:txBody>
          <a:bodyPr>
            <a:normAutofit/>
          </a:bodyPr>
          <a:lstStyle/>
          <a:p>
            <a:r>
              <a:rPr lang="en-US" sz="3600" u="sng" dirty="0" smtClean="0"/>
              <a:t>Improvements</a:t>
            </a:r>
            <a:endParaRPr lang="en-US" sz="3600" u="sng" dirty="0"/>
          </a:p>
        </p:txBody>
      </p:sp>
      <p:sp>
        <p:nvSpPr>
          <p:cNvPr id="3" name="TextBox 2"/>
          <p:cNvSpPr txBox="1"/>
          <p:nvPr/>
        </p:nvSpPr>
        <p:spPr>
          <a:xfrm>
            <a:off x="350873" y="892597"/>
            <a:ext cx="8240234" cy="5509200"/>
          </a:xfrm>
          <a:prstGeom prst="rect">
            <a:avLst/>
          </a:prstGeom>
          <a:noFill/>
        </p:spPr>
        <p:txBody>
          <a:bodyPr wrap="square" rtlCol="0">
            <a:spAutoFit/>
          </a:bodyPr>
          <a:lstStyle/>
          <a:p>
            <a:pPr marL="342900" indent="-342900">
              <a:buFont typeface="Arial" pitchFamily="34" charset="0"/>
              <a:buChar char="•"/>
            </a:pPr>
            <a:r>
              <a:rPr lang="en-US" sz="2200" dirty="0" smtClean="0">
                <a:solidFill>
                  <a:prstClr val="black"/>
                </a:solidFill>
                <a:latin typeface="Calibri"/>
              </a:rPr>
              <a:t>Does not take in to consideration any overheads due to power mode switches.</a:t>
            </a:r>
          </a:p>
          <a:p>
            <a:pPr marL="800100" lvl="1" indent="-342900">
              <a:buFont typeface="Arial" pitchFamily="34" charset="0"/>
              <a:buChar char="•"/>
            </a:pPr>
            <a:r>
              <a:rPr lang="en-US" sz="2200" dirty="0" smtClean="0">
                <a:solidFill>
                  <a:prstClr val="black"/>
                </a:solidFill>
                <a:latin typeface="Calibri"/>
              </a:rPr>
              <a:t>Might not be beneficial if mode switch energy offsets the benefit</a:t>
            </a:r>
          </a:p>
          <a:p>
            <a:pPr marL="342900" indent="-342900">
              <a:buFont typeface="Arial" pitchFamily="34" charset="0"/>
              <a:buChar char="•"/>
            </a:pPr>
            <a:endParaRPr lang="en-US" sz="2200" dirty="0" smtClean="0">
              <a:solidFill>
                <a:prstClr val="black"/>
              </a:solidFill>
              <a:latin typeface="Calibri"/>
            </a:endParaRPr>
          </a:p>
          <a:p>
            <a:pPr marL="342900" indent="-342900">
              <a:buFont typeface="Arial" pitchFamily="34" charset="0"/>
              <a:buChar char="•"/>
            </a:pPr>
            <a:r>
              <a:rPr lang="en-US" sz="2200" dirty="0" smtClean="0">
                <a:solidFill>
                  <a:prstClr val="black"/>
                </a:solidFill>
                <a:latin typeface="Calibri"/>
              </a:rPr>
              <a:t>Distributes slack from overflow evenly among future tasks. </a:t>
            </a:r>
          </a:p>
          <a:p>
            <a:pPr marL="800100" lvl="1" indent="-342900">
              <a:buFont typeface="Arial" pitchFamily="34" charset="0"/>
              <a:buChar char="•"/>
            </a:pPr>
            <a:r>
              <a:rPr lang="en-US" sz="2200" dirty="0">
                <a:solidFill>
                  <a:prstClr val="black"/>
                </a:solidFill>
                <a:latin typeface="Calibri"/>
              </a:rPr>
              <a:t>M</a:t>
            </a:r>
            <a:r>
              <a:rPr lang="en-US" sz="2200" dirty="0" smtClean="0">
                <a:solidFill>
                  <a:prstClr val="black"/>
                </a:solidFill>
                <a:latin typeface="Calibri"/>
              </a:rPr>
              <a:t>ight not be most efficient. </a:t>
            </a:r>
          </a:p>
          <a:p>
            <a:pPr marL="800100" lvl="1" indent="-342900">
              <a:buFont typeface="Arial" pitchFamily="34" charset="0"/>
              <a:buChar char="•"/>
            </a:pPr>
            <a:r>
              <a:rPr lang="en-US" sz="2200" dirty="0" smtClean="0">
                <a:solidFill>
                  <a:prstClr val="black"/>
                </a:solidFill>
                <a:latin typeface="Calibri"/>
              </a:rPr>
              <a:t>More energy demanding tasks might require more slack</a:t>
            </a:r>
          </a:p>
          <a:p>
            <a:pPr marL="800100" lvl="1" indent="-342900">
              <a:buFont typeface="Arial" pitchFamily="34" charset="0"/>
              <a:buChar char="•"/>
            </a:pPr>
            <a:endParaRPr lang="en-US" sz="2200" dirty="0">
              <a:solidFill>
                <a:prstClr val="black"/>
              </a:solidFill>
              <a:latin typeface="Calibri"/>
            </a:endParaRPr>
          </a:p>
          <a:p>
            <a:pPr marL="342900" indent="-342900">
              <a:buFont typeface="Arial" pitchFamily="34" charset="0"/>
              <a:buChar char="•"/>
            </a:pPr>
            <a:r>
              <a:rPr lang="en-US" sz="2200" dirty="0" smtClean="0">
                <a:solidFill>
                  <a:prstClr val="black"/>
                </a:solidFill>
                <a:latin typeface="Calibri"/>
              </a:rPr>
              <a:t>Assumes fixed energy cost of tasks</a:t>
            </a:r>
          </a:p>
          <a:p>
            <a:pPr marL="800100" lvl="1" indent="-342900">
              <a:buFont typeface="Arial" pitchFamily="34" charset="0"/>
              <a:buChar char="•"/>
            </a:pPr>
            <a:r>
              <a:rPr lang="en-US" sz="2200" dirty="0" smtClean="0">
                <a:solidFill>
                  <a:prstClr val="black"/>
                </a:solidFill>
                <a:latin typeface="Calibri"/>
              </a:rPr>
              <a:t>Model should be enhanced to model energy use of tasks as a dynamic function of both time and temperature</a:t>
            </a:r>
          </a:p>
          <a:p>
            <a:pPr marL="800100" lvl="1" indent="-342900">
              <a:buFont typeface="Arial" pitchFamily="34" charset="0"/>
              <a:buChar char="•"/>
            </a:pPr>
            <a:r>
              <a:rPr lang="en-US" sz="2200" dirty="0" smtClean="0">
                <a:solidFill>
                  <a:prstClr val="black"/>
                </a:solidFill>
                <a:latin typeface="Calibri"/>
              </a:rPr>
              <a:t>Might not be beneficial to always run tasks at maximum power level to exploit energy overflow (thermal effect causing increased energy for future tasks). Decision should be based on energy weight of tasks</a:t>
            </a:r>
          </a:p>
        </p:txBody>
      </p:sp>
      <p:sp>
        <p:nvSpPr>
          <p:cNvPr id="5" name="TextBox 4"/>
          <p:cNvSpPr txBox="1"/>
          <p:nvPr/>
        </p:nvSpPr>
        <p:spPr>
          <a:xfrm>
            <a:off x="574842" y="6365860"/>
            <a:ext cx="751828" cy="369332"/>
          </a:xfrm>
          <a:prstGeom prst="rect">
            <a:avLst/>
          </a:prstGeom>
          <a:noFill/>
        </p:spPr>
        <p:txBody>
          <a:bodyPr wrap="none" rtlCol="0">
            <a:spAutoFit/>
          </a:bodyPr>
          <a:lstStyle/>
          <a:p>
            <a:r>
              <a:rPr lang="en-US" b="1" dirty="0" smtClean="0">
                <a:solidFill>
                  <a:prstClr val="black"/>
                </a:solidFill>
                <a:latin typeface="Calibri"/>
              </a:rPr>
              <a:t>41/41</a:t>
            </a:r>
            <a:endParaRPr lang="en-US" b="1" dirty="0">
              <a:solidFill>
                <a:prstClr val="black"/>
              </a:solidFill>
              <a:latin typeface="Calibri"/>
            </a:endParaRPr>
          </a:p>
        </p:txBody>
      </p:sp>
    </p:spTree>
    <p:extLst>
      <p:ext uri="{BB962C8B-B14F-4D97-AF65-F5344CB8AC3E}">
        <p14:creationId xmlns:p14="http://schemas.microsoft.com/office/powerpoint/2010/main" val="2209447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CLASSES OF ALGORITHMS</a:t>
            </a:r>
            <a:endParaRPr lang="en-US" dirty="0"/>
          </a:p>
        </p:txBody>
      </p:sp>
      <p:pic>
        <p:nvPicPr>
          <p:cNvPr id="4" name="Picture 2"/>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t="19549" b="22289"/>
          <a:stretch/>
        </p:blipFill>
        <p:spPr bwMode="auto">
          <a:xfrm>
            <a:off x="301625" y="1741973"/>
            <a:ext cx="8504238" cy="3956069"/>
          </a:xfrm>
          <a:prstGeom prst="rect">
            <a:avLst/>
          </a:prstGeom>
          <a:noFill/>
          <a:ln>
            <a:noFill/>
          </a:ln>
          <a:effectLst/>
          <a:extLst>
            <a:ext uri="{909E8E84-426E-40dd-AFC4-6F175D3DCCD1}">
              <a14:hiddenFill xmlns:a14="http://schemas.microsoft.com/office/drawing/2010/main">
                <a:blipFill dpi="0" rotWithShape="0">
                  <a:blip/>
                  <a:srcRect l="4797" t="32762" r="7750" b="2676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5674785" y="6425395"/>
            <a:ext cx="3161367" cy="276999"/>
          </a:xfrm>
          <a:prstGeom prst="rect">
            <a:avLst/>
          </a:prstGeom>
          <a:noFill/>
        </p:spPr>
        <p:txBody>
          <a:bodyPr wrap="none" rtlCol="0">
            <a:spAutoFit/>
          </a:bodyPr>
          <a:lstStyle/>
          <a:p>
            <a:r>
              <a:rPr lang="en-US" sz="1200" dirty="0" smtClean="0">
                <a:solidFill>
                  <a:prstClr val="black"/>
                </a:solidFill>
                <a:latin typeface="Georgia"/>
              </a:rPr>
              <a:t>Ref: Class lectures- CDA5636 </a:t>
            </a:r>
            <a:r>
              <a:rPr lang="en-US" sz="1200" dirty="0" err="1" smtClean="0">
                <a:solidFill>
                  <a:prstClr val="black"/>
                </a:solidFill>
                <a:latin typeface="Georgia"/>
              </a:rPr>
              <a:t>prof.P.Mishra</a:t>
            </a:r>
            <a:endParaRPr lang="en-US" sz="1200" dirty="0">
              <a:solidFill>
                <a:prstClr val="black"/>
              </a:solidFill>
              <a:latin typeface="Georgia"/>
            </a:endParaRPr>
          </a:p>
        </p:txBody>
      </p:sp>
      <p:sp>
        <p:nvSpPr>
          <p:cNvPr id="6" name="TextBox 5"/>
          <p:cNvSpPr txBox="1"/>
          <p:nvPr/>
        </p:nvSpPr>
        <p:spPr>
          <a:xfrm>
            <a:off x="574842" y="6365860"/>
            <a:ext cx="706406" cy="369332"/>
          </a:xfrm>
          <a:prstGeom prst="rect">
            <a:avLst/>
          </a:prstGeom>
          <a:noFill/>
        </p:spPr>
        <p:txBody>
          <a:bodyPr wrap="none" rtlCol="0">
            <a:spAutoFit/>
          </a:bodyPr>
          <a:lstStyle/>
          <a:p>
            <a:r>
              <a:rPr lang="en-US" b="1" dirty="0">
                <a:solidFill>
                  <a:prstClr val="black"/>
                </a:solidFill>
                <a:latin typeface="Georgia"/>
              </a:rPr>
              <a:t>4</a:t>
            </a:r>
            <a:r>
              <a:rPr lang="en-US" b="1" dirty="0" smtClean="0">
                <a:solidFill>
                  <a:prstClr val="black"/>
                </a:solidFill>
                <a:latin typeface="Georgia"/>
              </a:rPr>
              <a:t>/41</a:t>
            </a:r>
            <a:endParaRPr lang="en-US" b="1" dirty="0">
              <a:solidFill>
                <a:prstClr val="black"/>
              </a:solidFill>
              <a:latin typeface="Georgia"/>
            </a:endParaRPr>
          </a:p>
        </p:txBody>
      </p:sp>
    </p:spTree>
    <p:extLst>
      <p:ext uri="{BB962C8B-B14F-4D97-AF65-F5344CB8AC3E}">
        <p14:creationId xmlns:p14="http://schemas.microsoft.com/office/powerpoint/2010/main" val="4291166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SCHEDULABILITY AND COST FUNCTIONS</a:t>
            </a:r>
            <a:endParaRPr lang="en-US" dirty="0"/>
          </a:p>
        </p:txBody>
      </p:sp>
      <p:sp>
        <p:nvSpPr>
          <p:cNvPr id="3" name="Content Placeholder 2"/>
          <p:cNvSpPr>
            <a:spLocks noGrp="1"/>
          </p:cNvSpPr>
          <p:nvPr>
            <p:ph sz="quarter" idx="1"/>
          </p:nvPr>
        </p:nvSpPr>
        <p:spPr/>
        <p:txBody>
          <a:bodyPr>
            <a:normAutofit/>
          </a:bodyPr>
          <a:lstStyle/>
          <a:p>
            <a:pPr>
              <a:spcBef>
                <a:spcPts val="1200"/>
              </a:spcBef>
              <a:buClrTx/>
              <a:buFont typeface="Arial"/>
              <a:buChar char="•"/>
            </a:pPr>
            <a:r>
              <a:rPr lang="en-US" sz="2200" dirty="0" smtClean="0">
                <a:solidFill>
                  <a:srgbClr val="000000"/>
                </a:solidFill>
              </a:rPr>
              <a:t>To examine whether the task has been scheduled in a particular time period, we can carry out:</a:t>
            </a:r>
          </a:p>
          <a:p>
            <a:pPr marL="514350" indent="-514350">
              <a:spcBef>
                <a:spcPts val="1200"/>
              </a:spcBef>
              <a:buClrTx/>
              <a:buAutoNum type="arabicPeriod"/>
            </a:pPr>
            <a:r>
              <a:rPr lang="en-US" sz="2200" b="1" dirty="0" smtClean="0">
                <a:solidFill>
                  <a:srgbClr val="000000"/>
                </a:solidFill>
              </a:rPr>
              <a:t>Exact tests </a:t>
            </a:r>
            <a:r>
              <a:rPr lang="en-US" sz="2200" dirty="0" smtClean="0">
                <a:solidFill>
                  <a:srgbClr val="000000"/>
                </a:solidFill>
              </a:rPr>
              <a:t>- mostly NP-hard.</a:t>
            </a:r>
          </a:p>
          <a:p>
            <a:pPr marL="514350" indent="-514350">
              <a:spcBef>
                <a:spcPts val="1200"/>
              </a:spcBef>
              <a:buClrTx/>
              <a:buAutoNum type="arabicPeriod"/>
            </a:pPr>
            <a:r>
              <a:rPr lang="en-US" sz="2200" b="1" dirty="0" smtClean="0">
                <a:solidFill>
                  <a:srgbClr val="000000"/>
                </a:solidFill>
              </a:rPr>
              <a:t>Sufficient tests</a:t>
            </a:r>
            <a:r>
              <a:rPr lang="en-US" sz="2200" dirty="0" smtClean="0">
                <a:solidFill>
                  <a:srgbClr val="000000"/>
                </a:solidFill>
              </a:rPr>
              <a:t> – enough conditions to test a schedule, small chance of negative results.</a:t>
            </a:r>
          </a:p>
          <a:p>
            <a:pPr marL="514350" indent="-514350">
              <a:spcBef>
                <a:spcPts val="1200"/>
              </a:spcBef>
              <a:buClrTx/>
              <a:buAutoNum type="arabicPeriod"/>
            </a:pPr>
            <a:r>
              <a:rPr lang="en-US" sz="2200" b="1" dirty="0" smtClean="0">
                <a:solidFill>
                  <a:srgbClr val="000000"/>
                </a:solidFill>
              </a:rPr>
              <a:t>Necessary tests </a:t>
            </a:r>
            <a:r>
              <a:rPr lang="en-US" sz="2200" dirty="0" smtClean="0">
                <a:solidFill>
                  <a:srgbClr val="000000"/>
                </a:solidFill>
              </a:rPr>
              <a:t>– checking just the bare minimum conditions. Can be used to show if no schedule exists in some cases</a:t>
            </a:r>
            <a:r>
              <a:rPr lang="en-US" sz="2000" dirty="0" smtClean="0">
                <a:solidFill>
                  <a:srgbClr val="000000"/>
                </a:solidFill>
              </a:rPr>
              <a:t>.</a:t>
            </a:r>
          </a:p>
          <a:p>
            <a:pPr>
              <a:spcBef>
                <a:spcPts val="1200"/>
              </a:spcBef>
              <a:buClrTx/>
              <a:buFont typeface="Arial"/>
              <a:buChar char="•"/>
            </a:pPr>
            <a:r>
              <a:rPr lang="en-US" sz="2200" dirty="0" smtClean="0"/>
              <a:t>The cost functions for the tasks are different in different algorithms employed in scheduling, with one aiming for maximum lateness, one on early deadlines and more.</a:t>
            </a:r>
            <a:endParaRPr lang="en-US" sz="2200" dirty="0">
              <a:solidFill>
                <a:srgbClr val="000000"/>
              </a:solidFill>
            </a:endParaRPr>
          </a:p>
        </p:txBody>
      </p:sp>
      <p:sp>
        <p:nvSpPr>
          <p:cNvPr id="5" name="TextBox 4"/>
          <p:cNvSpPr txBox="1"/>
          <p:nvPr/>
        </p:nvSpPr>
        <p:spPr>
          <a:xfrm>
            <a:off x="574842" y="6365860"/>
            <a:ext cx="694797" cy="369332"/>
          </a:xfrm>
          <a:prstGeom prst="rect">
            <a:avLst/>
          </a:prstGeom>
          <a:noFill/>
        </p:spPr>
        <p:txBody>
          <a:bodyPr wrap="none" rtlCol="0">
            <a:spAutoFit/>
          </a:bodyPr>
          <a:lstStyle/>
          <a:p>
            <a:r>
              <a:rPr lang="en-US" b="1" dirty="0">
                <a:solidFill>
                  <a:prstClr val="black"/>
                </a:solidFill>
                <a:latin typeface="Georgia"/>
              </a:rPr>
              <a:t>5</a:t>
            </a:r>
            <a:r>
              <a:rPr lang="en-US" b="1" dirty="0" smtClean="0">
                <a:solidFill>
                  <a:prstClr val="black"/>
                </a:solidFill>
                <a:latin typeface="Georgia"/>
              </a:rPr>
              <a:t>/41</a:t>
            </a:r>
            <a:endParaRPr lang="en-US" b="1" dirty="0">
              <a:solidFill>
                <a:prstClr val="black"/>
              </a:solidFill>
              <a:latin typeface="Georgia"/>
            </a:endParaRPr>
          </a:p>
        </p:txBody>
      </p:sp>
    </p:spTree>
    <p:extLst>
      <p:ext uri="{BB962C8B-B14F-4D97-AF65-F5344CB8AC3E}">
        <p14:creationId xmlns:p14="http://schemas.microsoft.com/office/powerpoint/2010/main" val="38558763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EDF- DEFINITION</a:t>
            </a:r>
            <a:endParaRPr lang="en-US" dirty="0"/>
          </a:p>
        </p:txBody>
      </p:sp>
      <p:sp>
        <p:nvSpPr>
          <p:cNvPr id="3" name="Content Placeholder 2"/>
          <p:cNvSpPr>
            <a:spLocks noGrp="1"/>
          </p:cNvSpPr>
          <p:nvPr>
            <p:ph sz="quarter" idx="1"/>
          </p:nvPr>
        </p:nvSpPr>
        <p:spPr/>
        <p:txBody>
          <a:bodyPr>
            <a:normAutofit/>
          </a:bodyPr>
          <a:lstStyle/>
          <a:p>
            <a:pPr>
              <a:spcBef>
                <a:spcPts val="1200"/>
              </a:spcBef>
              <a:buClrTx/>
              <a:buFont typeface="Arial"/>
              <a:buChar char="•"/>
            </a:pPr>
            <a:r>
              <a:rPr lang="en-US" sz="2000" b="1" dirty="0" smtClean="0">
                <a:solidFill>
                  <a:srgbClr val="000000"/>
                </a:solidFill>
              </a:rPr>
              <a:t>Theorem </a:t>
            </a:r>
            <a:r>
              <a:rPr lang="en-US" sz="2000" b="1" dirty="0">
                <a:solidFill>
                  <a:srgbClr val="000000"/>
                </a:solidFill>
              </a:rPr>
              <a:t>[Horn74]: </a:t>
            </a:r>
            <a:r>
              <a:rPr lang="en-US" sz="2000" dirty="0">
                <a:solidFill>
                  <a:srgbClr val="000000"/>
                </a:solidFill>
              </a:rPr>
              <a:t>Given a set of </a:t>
            </a:r>
            <a:r>
              <a:rPr lang="en-US" sz="2000" i="1" dirty="0">
                <a:solidFill>
                  <a:srgbClr val="000000"/>
                </a:solidFill>
              </a:rPr>
              <a:t>n</a:t>
            </a:r>
            <a:r>
              <a:rPr lang="en-US" sz="2000" dirty="0">
                <a:solidFill>
                  <a:srgbClr val="000000"/>
                </a:solidFill>
              </a:rPr>
              <a:t> independent tasks with arbitrary arrival times, any algorithm that at any instant executes the task with the earliest absolute deadline among all the ready tasks is optimal with respect to minimizing the maximum lateness.</a:t>
            </a:r>
          </a:p>
          <a:p>
            <a:pPr>
              <a:spcBef>
                <a:spcPts val="1200"/>
              </a:spcBef>
              <a:buClrTx/>
              <a:buFont typeface="Arial"/>
              <a:buChar char="•"/>
            </a:pPr>
            <a:r>
              <a:rPr lang="en-US" sz="2000" b="1" dirty="0">
                <a:solidFill>
                  <a:srgbClr val="000000"/>
                </a:solidFill>
              </a:rPr>
              <a:t>Earliest deadline first (EDF): </a:t>
            </a:r>
            <a:r>
              <a:rPr lang="en-US" sz="2000" dirty="0">
                <a:solidFill>
                  <a:srgbClr val="000000"/>
                </a:solidFill>
              </a:rPr>
              <a:t>each time a new ready task arrives, it is inserted into a queue of ready tasks, sorted by their deadlines. If a newly arrived task is inserted at the head of the queue, the currently executing task is preempted.</a:t>
            </a:r>
          </a:p>
          <a:p>
            <a:pPr marL="274320" lvl="1" indent="0">
              <a:lnSpc>
                <a:spcPct val="60000"/>
              </a:lnSpc>
              <a:spcBef>
                <a:spcPts val="1350"/>
              </a:spcBef>
              <a:buClrTx/>
              <a:buSzPct val="80000"/>
              <a:buNone/>
            </a:pPr>
            <a:endParaRPr lang="en-US" sz="2000" dirty="0">
              <a:solidFill>
                <a:srgbClr val="0000FF"/>
              </a:solidFill>
            </a:endParaRPr>
          </a:p>
          <a:p>
            <a:pPr>
              <a:buClrTx/>
              <a:buFont typeface="Arial"/>
              <a:buChar char="•"/>
            </a:pPr>
            <a:endParaRPr lang="en-US" sz="2000" dirty="0"/>
          </a:p>
        </p:txBody>
      </p:sp>
      <p:pic>
        <p:nvPicPr>
          <p:cNvPr id="4" name="Picture 3" descr="figure1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852" y="4403902"/>
            <a:ext cx="7302500" cy="1912396"/>
          </a:xfrm>
          <a:prstGeom prst="rect">
            <a:avLst/>
          </a:prstGeom>
        </p:spPr>
      </p:pic>
      <p:sp>
        <p:nvSpPr>
          <p:cNvPr id="6" name="TextBox 5"/>
          <p:cNvSpPr txBox="1"/>
          <p:nvPr/>
        </p:nvSpPr>
        <p:spPr>
          <a:xfrm>
            <a:off x="574842" y="6379228"/>
            <a:ext cx="706068" cy="369332"/>
          </a:xfrm>
          <a:prstGeom prst="rect">
            <a:avLst/>
          </a:prstGeom>
          <a:noFill/>
        </p:spPr>
        <p:txBody>
          <a:bodyPr wrap="none" rtlCol="0">
            <a:spAutoFit/>
          </a:bodyPr>
          <a:lstStyle/>
          <a:p>
            <a:r>
              <a:rPr lang="en-US" b="1" dirty="0">
                <a:solidFill>
                  <a:prstClr val="black"/>
                </a:solidFill>
                <a:latin typeface="Georgia"/>
              </a:rPr>
              <a:t>6</a:t>
            </a:r>
            <a:r>
              <a:rPr lang="en-US" b="1" dirty="0" smtClean="0">
                <a:solidFill>
                  <a:prstClr val="black"/>
                </a:solidFill>
                <a:latin typeface="Georgia"/>
              </a:rPr>
              <a:t>/41</a:t>
            </a:r>
            <a:endParaRPr lang="en-US" b="1" dirty="0">
              <a:solidFill>
                <a:prstClr val="black"/>
              </a:solidFill>
              <a:latin typeface="Georgia"/>
            </a:endParaRPr>
          </a:p>
        </p:txBody>
      </p:sp>
    </p:spTree>
    <p:extLst>
      <p:ext uri="{BB962C8B-B14F-4D97-AF65-F5344CB8AC3E}">
        <p14:creationId xmlns:p14="http://schemas.microsoft.com/office/powerpoint/2010/main" val="2943687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EDF EXAMPLE</a:t>
            </a:r>
            <a:endParaRPr lang="en-US" dirty="0"/>
          </a:p>
        </p:txBody>
      </p:sp>
      <p:sp>
        <p:nvSpPr>
          <p:cNvPr id="3" name="Content Placeholder 2"/>
          <p:cNvSpPr>
            <a:spLocks noGrp="1"/>
          </p:cNvSpPr>
          <p:nvPr>
            <p:ph sz="quarter"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2066" t="6644" r="3247" b="41713"/>
          <a:stretch>
            <a:fillRect/>
          </a:stretch>
        </p:blipFill>
        <p:spPr bwMode="auto">
          <a:xfrm>
            <a:off x="304800" y="1447800"/>
            <a:ext cx="8664575" cy="3778250"/>
          </a:xfrm>
          <a:prstGeom prst="rect">
            <a:avLst/>
          </a:prstGeom>
          <a:noFill/>
          <a:ln>
            <a:noFill/>
          </a:ln>
          <a:effectLst/>
          <a:extLst>
            <a:ext uri="{909E8E84-426E-40dd-AFC4-6F175D3DCCD1}">
              <a14:hiddenFill xmlns:a14="http://schemas.microsoft.com/office/drawing/2010/main">
                <a:blipFill dpi="0" rotWithShape="0">
                  <a:blip/>
                  <a:srcRect l="2066" t="6644" r="3247" b="4171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AutoShape 4"/>
          <p:cNvSpPr>
            <a:spLocks noChangeArrowheads="1"/>
          </p:cNvSpPr>
          <p:nvPr/>
        </p:nvSpPr>
        <p:spPr bwMode="auto">
          <a:xfrm>
            <a:off x="114300" y="5484910"/>
            <a:ext cx="2714625" cy="890588"/>
          </a:xfrm>
          <a:prstGeom prst="wedgeRoundRectCallout">
            <a:avLst>
              <a:gd name="adj1" fmla="val 27125"/>
              <a:gd name="adj2" fmla="val -250565"/>
              <a:gd name="adj3" fmla="val 16667"/>
            </a:avLst>
          </a:prstGeom>
          <a:solidFill>
            <a:srgbClr val="CCFFCC">
              <a:alpha val="50000"/>
            </a:srgbClr>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2400" dirty="0" err="1">
                <a:solidFill>
                  <a:srgbClr val="800000"/>
                </a:solidFill>
                <a:latin typeface="Georgia"/>
              </a:rPr>
              <a:t>Earlier</a:t>
            </a:r>
            <a:r>
              <a:rPr lang="de-DE" sz="2400" dirty="0">
                <a:solidFill>
                  <a:srgbClr val="800000"/>
                </a:solidFill>
                <a:latin typeface="Georgia"/>
              </a:rPr>
              <a:t> </a:t>
            </a:r>
            <a:r>
              <a:rPr lang="de-DE" sz="2400" dirty="0" err="1">
                <a:solidFill>
                  <a:srgbClr val="800000"/>
                </a:solidFill>
                <a:latin typeface="Georgia"/>
              </a:rPr>
              <a:t>deadline</a:t>
            </a:r>
            <a:r>
              <a:rPr lang="de-DE" sz="2400" dirty="0">
                <a:solidFill>
                  <a:srgbClr val="800000"/>
                </a:solidFill>
                <a:latin typeface="Georgia"/>
              </a:rPr>
              <a:t/>
            </a:r>
            <a:br>
              <a:rPr lang="de-DE" sz="2400" dirty="0">
                <a:solidFill>
                  <a:srgbClr val="800000"/>
                </a:solidFill>
                <a:latin typeface="Georgia"/>
              </a:rPr>
            </a:br>
            <a:r>
              <a:rPr lang="de-DE" sz="2400" dirty="0">
                <a:solidFill>
                  <a:srgbClr val="800000"/>
                </a:solidFill>
                <a:latin typeface="Wingdings" charset="0"/>
              </a:rPr>
              <a:t></a:t>
            </a:r>
            <a:r>
              <a:rPr lang="de-DE" sz="2400" dirty="0">
                <a:solidFill>
                  <a:srgbClr val="800000"/>
                </a:solidFill>
                <a:latin typeface="Georgia"/>
              </a:rPr>
              <a:t> </a:t>
            </a:r>
            <a:r>
              <a:rPr lang="de-DE" sz="2400" dirty="0" err="1">
                <a:solidFill>
                  <a:srgbClr val="800000"/>
                </a:solidFill>
                <a:latin typeface="Georgia"/>
              </a:rPr>
              <a:t>preemption</a:t>
            </a:r>
            <a:endParaRPr lang="de-DE" sz="2400" dirty="0">
              <a:solidFill>
                <a:srgbClr val="800000"/>
              </a:solidFill>
              <a:latin typeface="Georgia"/>
            </a:endParaRPr>
          </a:p>
        </p:txBody>
      </p:sp>
      <p:sp>
        <p:nvSpPr>
          <p:cNvPr id="8" name="AutoShape 3"/>
          <p:cNvSpPr>
            <a:spLocks noChangeArrowheads="1"/>
          </p:cNvSpPr>
          <p:nvPr/>
        </p:nvSpPr>
        <p:spPr bwMode="auto">
          <a:xfrm>
            <a:off x="2992438" y="5491163"/>
            <a:ext cx="2894012" cy="890587"/>
          </a:xfrm>
          <a:prstGeom prst="wedgeRoundRectCallout">
            <a:avLst>
              <a:gd name="adj1" fmla="val -65792"/>
              <a:gd name="adj2" fmla="val -176653"/>
              <a:gd name="adj3" fmla="val 16667"/>
            </a:avLst>
          </a:prstGeom>
          <a:solidFill>
            <a:srgbClr val="CCFFCC">
              <a:alpha val="50000"/>
            </a:srgbClr>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2400" dirty="0" err="1">
                <a:solidFill>
                  <a:srgbClr val="800000"/>
                </a:solidFill>
                <a:latin typeface="Georgia"/>
              </a:rPr>
              <a:t>Later</a:t>
            </a:r>
            <a:r>
              <a:rPr lang="de-DE" sz="2400" dirty="0">
                <a:solidFill>
                  <a:srgbClr val="800000"/>
                </a:solidFill>
                <a:latin typeface="Georgia"/>
              </a:rPr>
              <a:t> </a:t>
            </a:r>
            <a:r>
              <a:rPr lang="de-DE" sz="2400" dirty="0" err="1">
                <a:solidFill>
                  <a:srgbClr val="800000"/>
                </a:solidFill>
                <a:latin typeface="Georgia"/>
              </a:rPr>
              <a:t>deadline</a:t>
            </a:r>
            <a:endParaRPr lang="de-DE" sz="2400" dirty="0">
              <a:solidFill>
                <a:srgbClr val="800000"/>
              </a:solidFill>
              <a:latin typeface="Georgia"/>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DE" sz="2400" dirty="0">
                <a:solidFill>
                  <a:srgbClr val="800000"/>
                </a:solidFill>
                <a:latin typeface="Wingdings" charset="0"/>
              </a:rPr>
              <a:t></a:t>
            </a:r>
            <a:r>
              <a:rPr lang="de-DE" sz="2400" dirty="0">
                <a:solidFill>
                  <a:srgbClr val="800000"/>
                </a:solidFill>
                <a:latin typeface="Georgia"/>
              </a:rPr>
              <a:t> </a:t>
            </a:r>
            <a:r>
              <a:rPr lang="de-DE" sz="2400" dirty="0" err="1">
                <a:solidFill>
                  <a:srgbClr val="800000"/>
                </a:solidFill>
                <a:latin typeface="Georgia"/>
              </a:rPr>
              <a:t>no</a:t>
            </a:r>
            <a:r>
              <a:rPr lang="de-DE" sz="2400" dirty="0">
                <a:solidFill>
                  <a:srgbClr val="800000"/>
                </a:solidFill>
                <a:latin typeface="Georgia"/>
              </a:rPr>
              <a:t> </a:t>
            </a:r>
            <a:r>
              <a:rPr lang="de-DE" sz="2400" dirty="0" err="1">
                <a:solidFill>
                  <a:srgbClr val="800000"/>
                </a:solidFill>
                <a:latin typeface="Georgia"/>
              </a:rPr>
              <a:t>preemption</a:t>
            </a:r>
            <a:endParaRPr lang="de-DE" sz="2400" dirty="0">
              <a:solidFill>
                <a:srgbClr val="800000"/>
              </a:solidFill>
              <a:latin typeface="Georgia"/>
            </a:endParaRPr>
          </a:p>
        </p:txBody>
      </p:sp>
      <p:sp>
        <p:nvSpPr>
          <p:cNvPr id="6" name="TextBox 5"/>
          <p:cNvSpPr txBox="1"/>
          <p:nvPr/>
        </p:nvSpPr>
        <p:spPr>
          <a:xfrm>
            <a:off x="5674785" y="6381750"/>
            <a:ext cx="3161367" cy="461665"/>
          </a:xfrm>
          <a:prstGeom prst="rect">
            <a:avLst/>
          </a:prstGeom>
          <a:noFill/>
        </p:spPr>
        <p:txBody>
          <a:bodyPr wrap="none" rtlCol="0">
            <a:spAutoFit/>
          </a:bodyPr>
          <a:lstStyle/>
          <a:p>
            <a:r>
              <a:rPr lang="en-US" sz="1200" dirty="0">
                <a:solidFill>
                  <a:prstClr val="black"/>
                </a:solidFill>
                <a:latin typeface="Georgia"/>
              </a:rPr>
              <a:t>Ref: Class lectures- CDA5636 </a:t>
            </a:r>
            <a:r>
              <a:rPr lang="en-US" sz="1200" dirty="0" err="1">
                <a:solidFill>
                  <a:prstClr val="black"/>
                </a:solidFill>
                <a:latin typeface="Georgia"/>
              </a:rPr>
              <a:t>prof.P.Mishra</a:t>
            </a:r>
            <a:endParaRPr lang="en-US" sz="1200" dirty="0">
              <a:solidFill>
                <a:prstClr val="black"/>
              </a:solidFill>
              <a:latin typeface="Georgia"/>
            </a:endParaRPr>
          </a:p>
          <a:p>
            <a:endParaRPr lang="en-US" sz="1200" dirty="0">
              <a:solidFill>
                <a:prstClr val="black"/>
              </a:solidFill>
              <a:latin typeface="Georgia"/>
            </a:endParaRPr>
          </a:p>
        </p:txBody>
      </p:sp>
      <p:sp>
        <p:nvSpPr>
          <p:cNvPr id="9" name="TextBox 8"/>
          <p:cNvSpPr txBox="1"/>
          <p:nvPr/>
        </p:nvSpPr>
        <p:spPr>
          <a:xfrm>
            <a:off x="574842" y="6381750"/>
            <a:ext cx="684427" cy="369332"/>
          </a:xfrm>
          <a:prstGeom prst="rect">
            <a:avLst/>
          </a:prstGeom>
          <a:noFill/>
        </p:spPr>
        <p:txBody>
          <a:bodyPr wrap="none" rtlCol="0">
            <a:spAutoFit/>
          </a:bodyPr>
          <a:lstStyle/>
          <a:p>
            <a:r>
              <a:rPr lang="en-US" b="1" dirty="0">
                <a:solidFill>
                  <a:prstClr val="black"/>
                </a:solidFill>
                <a:latin typeface="Georgia"/>
              </a:rPr>
              <a:t>7</a:t>
            </a:r>
            <a:r>
              <a:rPr lang="en-US" b="1" dirty="0" smtClean="0">
                <a:solidFill>
                  <a:prstClr val="black"/>
                </a:solidFill>
                <a:latin typeface="Georgia"/>
              </a:rPr>
              <a:t>/41</a:t>
            </a:r>
            <a:endParaRPr lang="en-US" b="1" dirty="0">
              <a:solidFill>
                <a:prstClr val="black"/>
              </a:solidFill>
              <a:latin typeface="Georgia"/>
            </a:endParaRPr>
          </a:p>
        </p:txBody>
      </p:sp>
    </p:spTree>
    <p:extLst>
      <p:ext uri="{BB962C8B-B14F-4D97-AF65-F5344CB8AC3E}">
        <p14:creationId xmlns:p14="http://schemas.microsoft.com/office/powerpoint/2010/main" val="1718096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LATEST DEADLINE FIRST</a:t>
            </a:r>
            <a:endParaRPr lang="en-US" dirty="0"/>
          </a:p>
        </p:txBody>
      </p:sp>
      <p:sp>
        <p:nvSpPr>
          <p:cNvPr id="3" name="Content Placeholder 2"/>
          <p:cNvSpPr>
            <a:spLocks noGrp="1"/>
          </p:cNvSpPr>
          <p:nvPr>
            <p:ph sz="quarter" idx="1"/>
          </p:nvPr>
        </p:nvSpPr>
        <p:spPr/>
        <p:txBody>
          <a:bodyPr>
            <a:normAutofit/>
          </a:bodyPr>
          <a:lstStyle/>
          <a:p>
            <a:r>
              <a:rPr lang="en-US" sz="2000" dirty="0"/>
              <a:t>A</a:t>
            </a:r>
            <a:r>
              <a:rPr lang="en-US" sz="2000" dirty="0" smtClean="0"/>
              <a:t>mong </a:t>
            </a:r>
            <a:r>
              <a:rPr lang="en-US" sz="2000" dirty="0"/>
              <a:t>tasks without successors select the task with the latest deadline </a:t>
            </a:r>
          </a:p>
          <a:p>
            <a:r>
              <a:rPr lang="en-US" sz="2000" dirty="0"/>
              <a:t>R</a:t>
            </a:r>
            <a:r>
              <a:rPr lang="en-US" sz="2000" dirty="0" smtClean="0"/>
              <a:t>emove </a:t>
            </a:r>
            <a:r>
              <a:rPr lang="en-US" sz="2000" dirty="0"/>
              <a:t>this task from the precedence graph and put it into a stack </a:t>
            </a:r>
          </a:p>
          <a:p>
            <a:r>
              <a:rPr lang="en-US" sz="2000" dirty="0"/>
              <a:t>R</a:t>
            </a:r>
            <a:r>
              <a:rPr lang="en-US" sz="2000" dirty="0" smtClean="0"/>
              <a:t>epeat </a:t>
            </a:r>
            <a:r>
              <a:rPr lang="en-US" sz="2000" dirty="0"/>
              <a:t>until all tasks are in the stack </a:t>
            </a:r>
          </a:p>
          <a:p>
            <a:r>
              <a:rPr lang="en-US" sz="2000" dirty="0"/>
              <a:t>T</a:t>
            </a:r>
            <a:r>
              <a:rPr lang="en-US" sz="2000" dirty="0" smtClean="0"/>
              <a:t>he </a:t>
            </a:r>
            <a:r>
              <a:rPr lang="en-US" sz="2000" dirty="0"/>
              <a:t>stack represents the order in which tasks should be scheduled </a:t>
            </a:r>
          </a:p>
          <a:p>
            <a:r>
              <a:rPr lang="en-US" sz="2000" dirty="0"/>
              <a:t>LDF is optimal. </a:t>
            </a:r>
          </a:p>
          <a:p>
            <a:endParaRPr lang="en-US" sz="2000" dirty="0"/>
          </a:p>
        </p:txBody>
      </p:sp>
      <p:pic>
        <p:nvPicPr>
          <p:cNvPr id="4" name="Picture 3" descr="figure13.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998" y="3542602"/>
            <a:ext cx="7759700" cy="2556446"/>
          </a:xfrm>
          <a:prstGeom prst="rect">
            <a:avLst/>
          </a:prstGeom>
        </p:spPr>
      </p:pic>
      <p:sp>
        <p:nvSpPr>
          <p:cNvPr id="6" name="TextBox 5"/>
          <p:cNvSpPr txBox="1"/>
          <p:nvPr/>
        </p:nvSpPr>
        <p:spPr>
          <a:xfrm>
            <a:off x="574842" y="6365860"/>
            <a:ext cx="712605" cy="369332"/>
          </a:xfrm>
          <a:prstGeom prst="rect">
            <a:avLst/>
          </a:prstGeom>
          <a:noFill/>
        </p:spPr>
        <p:txBody>
          <a:bodyPr wrap="none" rtlCol="0">
            <a:spAutoFit/>
          </a:bodyPr>
          <a:lstStyle/>
          <a:p>
            <a:r>
              <a:rPr lang="en-US" b="1" dirty="0">
                <a:solidFill>
                  <a:prstClr val="black"/>
                </a:solidFill>
                <a:latin typeface="Georgia"/>
              </a:rPr>
              <a:t>8</a:t>
            </a:r>
            <a:r>
              <a:rPr lang="en-US" b="1" dirty="0" smtClean="0">
                <a:solidFill>
                  <a:prstClr val="black"/>
                </a:solidFill>
                <a:latin typeface="Georgia"/>
              </a:rPr>
              <a:t>/41</a:t>
            </a:r>
            <a:endParaRPr lang="en-US" b="1" dirty="0">
              <a:solidFill>
                <a:prstClr val="black"/>
              </a:solidFill>
              <a:latin typeface="Georgia"/>
            </a:endParaRPr>
          </a:p>
        </p:txBody>
      </p:sp>
    </p:spTree>
    <p:extLst>
      <p:ext uri="{BB962C8B-B14F-4D97-AF65-F5344CB8AC3E}">
        <p14:creationId xmlns:p14="http://schemas.microsoft.com/office/powerpoint/2010/main" val="24638731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heckerboard(across)">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7</TotalTime>
  <Words>3026</Words>
  <Application>Microsoft Macintosh PowerPoint</Application>
  <PresentationFormat>On-screen Show (4:3)</PresentationFormat>
  <Paragraphs>465</Paragraphs>
  <Slides>42</Slides>
  <Notes>19</Notes>
  <HiddenSlides>0</HiddenSlides>
  <MMClips>0</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Civic</vt:lpstr>
      <vt:lpstr>1_Civic</vt:lpstr>
      <vt:lpstr>Office Theme</vt:lpstr>
      <vt:lpstr>Real Time Systems</vt:lpstr>
      <vt:lpstr>REAL-TIME SCHEDULING WITH REGENERATIVE ENERGY</vt:lpstr>
      <vt:lpstr>REAL TIME SYSTEMS</vt:lpstr>
      <vt:lpstr>REAL TIME SCHEDULING</vt:lpstr>
      <vt:lpstr>CLASSES OF ALGORITHMS</vt:lpstr>
      <vt:lpstr>SCHEDULABILITY AND COST FUNCTIONS</vt:lpstr>
      <vt:lpstr>EDF- DEFINITION</vt:lpstr>
      <vt:lpstr>EDF EXAMPLE</vt:lpstr>
      <vt:lpstr>LATEST DEADLINE FIRST</vt:lpstr>
      <vt:lpstr>REAL-TIME SCHEDULING WITH REGENERATIVE ENERGY</vt:lpstr>
      <vt:lpstr>WHY EDF NOT SUITABLE IN THIS CASE</vt:lpstr>
      <vt:lpstr>WHAT PAPER TALKS ABOUT</vt:lpstr>
      <vt:lpstr>NOTATIONS USED</vt:lpstr>
      <vt:lpstr>PICTORIAL DEFINITION</vt:lpstr>
      <vt:lpstr>CALCULATION OF VALUES</vt:lpstr>
      <vt:lpstr>FINISHING TIME VALUE</vt:lpstr>
      <vt:lpstr>LSA-I for unlimited power Pmax </vt:lpstr>
      <vt:lpstr>LSA II </vt:lpstr>
      <vt:lpstr>LSA-II for limited power Pmax  </vt:lpstr>
      <vt:lpstr>Optimality proof for LSA I+II </vt:lpstr>
      <vt:lpstr>THEOREM 1</vt:lpstr>
      <vt:lpstr>THEOREM 2</vt:lpstr>
      <vt:lpstr>SIMULATION RESULTS  </vt:lpstr>
      <vt:lpstr>PERFORMANCE RESULTS</vt:lpstr>
      <vt:lpstr>CONCLUSIONS AND IMPROVEMENTS </vt:lpstr>
      <vt:lpstr>Harvesting Aware Power management for real time systems with renewable energy</vt:lpstr>
      <vt:lpstr>Introduction</vt:lpstr>
      <vt:lpstr>Low power is good</vt:lpstr>
      <vt:lpstr>Power Management(PM) for RT systems</vt:lpstr>
      <vt:lpstr>Power Management for HA-RT system</vt:lpstr>
      <vt:lpstr>PM for HA-RT system - Challenges </vt:lpstr>
      <vt:lpstr>PM for HA-RT system – Objectives</vt:lpstr>
      <vt:lpstr>HA-DVFS : Terminology</vt:lpstr>
      <vt:lpstr>HA-DVFS Step1 – Initial schedule</vt:lpstr>
      <vt:lpstr>HA-DVFS Step2 – Workload balancing</vt:lpstr>
      <vt:lpstr>HA-DVFS Step3 : Check available Energy</vt:lpstr>
      <vt:lpstr>HA-DVFS Step3 : Check available Energy – cont.</vt:lpstr>
      <vt:lpstr>HA-DVFS Step4 : Avoid wastage – transfer slack</vt:lpstr>
      <vt:lpstr>Experimental results</vt:lpstr>
      <vt:lpstr>Experimental results - cont</vt:lpstr>
      <vt:lpstr>Conclusion</vt:lpstr>
      <vt:lpstr>Improvements</vt:lpstr>
    </vt:vector>
  </TitlesOfParts>
  <Company>Freescale Semiconductor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Time Systems</dc:title>
  <dc:creator>Sudhi Proch</dc:creator>
  <cp:lastModifiedBy>Madhumita Ramesh Babu</cp:lastModifiedBy>
  <cp:revision>2</cp:revision>
  <dcterms:created xsi:type="dcterms:W3CDTF">2013-01-31T00:14:20Z</dcterms:created>
  <dcterms:modified xsi:type="dcterms:W3CDTF">2013-01-31T00:28:17Z</dcterms:modified>
</cp:coreProperties>
</file>