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6072" r:id="rId1"/>
    <p:sldMasterId id="2147486086" r:id="rId2"/>
    <p:sldMasterId id="2147486170" r:id="rId3"/>
  </p:sldMasterIdLst>
  <p:notesMasterIdLst>
    <p:notesMasterId r:id="rId62"/>
  </p:notesMasterIdLst>
  <p:handoutMasterIdLst>
    <p:handoutMasterId r:id="rId63"/>
  </p:handoutMasterIdLst>
  <p:sldIdLst>
    <p:sldId id="286" r:id="rId4"/>
    <p:sldId id="558" r:id="rId5"/>
    <p:sldId id="594" r:id="rId6"/>
    <p:sldId id="589" r:id="rId7"/>
    <p:sldId id="588" r:id="rId8"/>
    <p:sldId id="590" r:id="rId9"/>
    <p:sldId id="559" r:id="rId10"/>
    <p:sldId id="591" r:id="rId11"/>
    <p:sldId id="261" r:id="rId12"/>
    <p:sldId id="599" r:id="rId13"/>
    <p:sldId id="600" r:id="rId14"/>
    <p:sldId id="601" r:id="rId15"/>
    <p:sldId id="258" r:id="rId16"/>
    <p:sldId id="388" r:id="rId17"/>
    <p:sldId id="511" r:id="rId18"/>
    <p:sldId id="595" r:id="rId19"/>
    <p:sldId id="596" r:id="rId20"/>
    <p:sldId id="597" r:id="rId21"/>
    <p:sldId id="598" r:id="rId22"/>
    <p:sldId id="624" r:id="rId23"/>
    <p:sldId id="610" r:id="rId24"/>
    <p:sldId id="603" r:id="rId25"/>
    <p:sldId id="604" r:id="rId26"/>
    <p:sldId id="605" r:id="rId27"/>
    <p:sldId id="606" r:id="rId28"/>
    <p:sldId id="608" r:id="rId29"/>
    <p:sldId id="625" r:id="rId30"/>
    <p:sldId id="626" r:id="rId31"/>
    <p:sldId id="615" r:id="rId32"/>
    <p:sldId id="618" r:id="rId33"/>
    <p:sldId id="619" r:id="rId34"/>
    <p:sldId id="620" r:id="rId35"/>
    <p:sldId id="621" r:id="rId36"/>
    <p:sldId id="622" r:id="rId37"/>
    <p:sldId id="627" r:id="rId38"/>
    <p:sldId id="623" r:id="rId39"/>
    <p:sldId id="616" r:id="rId40"/>
    <p:sldId id="617" r:id="rId41"/>
    <p:sldId id="628" r:id="rId42"/>
    <p:sldId id="629" r:id="rId43"/>
    <p:sldId id="630" r:id="rId44"/>
    <p:sldId id="631" r:id="rId45"/>
    <p:sldId id="632" r:id="rId46"/>
    <p:sldId id="633" r:id="rId47"/>
    <p:sldId id="634" r:id="rId48"/>
    <p:sldId id="637" r:id="rId49"/>
    <p:sldId id="635" r:id="rId50"/>
    <p:sldId id="636" r:id="rId51"/>
    <p:sldId id="639" r:id="rId52"/>
    <p:sldId id="640" r:id="rId53"/>
    <p:sldId id="641" r:id="rId54"/>
    <p:sldId id="642" r:id="rId55"/>
    <p:sldId id="643" r:id="rId56"/>
    <p:sldId id="644" r:id="rId57"/>
    <p:sldId id="645" r:id="rId58"/>
    <p:sldId id="638" r:id="rId59"/>
    <p:sldId id="646" r:id="rId60"/>
    <p:sldId id="393" r:id="rId61"/>
  </p:sldIdLst>
  <p:sldSz cx="9144000" cy="6858000" type="screen4x3"/>
  <p:notesSz cx="7010400" cy="9236075"/>
  <p:custShowLst>
    <p:custShow name="15 min Overview" id="0">
      <p:sldLst>
        <p:sld r:id="rId61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8711B"/>
    <a:srgbClr val="FFFF99"/>
    <a:srgbClr val="B2B2B2"/>
    <a:srgbClr val="FFC000"/>
    <a:srgbClr val="968960"/>
    <a:srgbClr val="FFFFFF"/>
    <a:srgbClr val="CCCCFF"/>
    <a:srgbClr val="418F70"/>
    <a:srgbClr val="F0E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5" autoAdjust="0"/>
    <p:restoredTop sz="89673" autoAdjust="0"/>
  </p:normalViewPr>
  <p:slideViewPr>
    <p:cSldViewPr snapToObjects="1">
      <p:cViewPr varScale="1">
        <p:scale>
          <a:sx n="117" d="100"/>
          <a:sy n="117" d="100"/>
        </p:scale>
        <p:origin x="-1242" y="-96"/>
      </p:cViewPr>
      <p:guideLst>
        <p:guide orient="horz" pos="237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2172" y="-108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2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9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7.xml"/><Relationship Id="rId10" Type="http://schemas.openxmlformats.org/officeDocument/2006/relationships/slide" Target="slides/slide10.xml"/><Relationship Id="rId19" Type="http://schemas.openxmlformats.org/officeDocument/2006/relationships/slide" Target="slides/slide35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2468F-870E-4EAD-A5F7-5A1EA20F8FFE}" type="doc">
      <dgm:prSet loTypeId="urn:microsoft.com/office/officeart/2005/8/layout/cycle1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BA917-DC01-49D3-95C4-D88CEE41E44A}">
      <dgm:prSet custT="1"/>
      <dgm:spPr/>
      <dgm:t>
        <a:bodyPr/>
        <a:lstStyle/>
        <a:p>
          <a:pPr rtl="0"/>
          <a:endParaRPr lang="en-US" sz="1600" b="0" dirty="0">
            <a:latin typeface="+mn-lt"/>
          </a:endParaRPr>
        </a:p>
      </dgm:t>
    </dgm:pt>
    <dgm:pt modelId="{839B5292-0731-4C2C-99C6-A89F599FEA4E}" type="parTrans" cxnId="{09C4E693-9CB3-48C4-86D9-9704106FD937}">
      <dgm:prSet/>
      <dgm:spPr/>
      <dgm:t>
        <a:bodyPr/>
        <a:lstStyle/>
        <a:p>
          <a:endParaRPr lang="en-US" sz="1600"/>
        </a:p>
      </dgm:t>
    </dgm:pt>
    <dgm:pt modelId="{7EC3889B-4ECB-4A8E-91EB-8C4DF222B410}" type="sibTrans" cxnId="{09C4E693-9CB3-48C4-86D9-9704106FD937}">
      <dgm:prSet/>
      <dgm:spPr/>
      <dgm:t>
        <a:bodyPr/>
        <a:lstStyle/>
        <a:p>
          <a:endParaRPr lang="en-US" sz="1600"/>
        </a:p>
      </dgm:t>
    </dgm:pt>
    <dgm:pt modelId="{98FFFC3C-4573-4EFC-A7DD-47669AA088C7}">
      <dgm:prSet custT="1"/>
      <dgm:spPr/>
      <dgm:t>
        <a:bodyPr/>
        <a:lstStyle/>
        <a:p>
          <a:pPr rtl="0"/>
          <a:endParaRPr lang="en-US" sz="1600" b="0" dirty="0">
            <a:latin typeface="+mn-lt"/>
          </a:endParaRPr>
        </a:p>
      </dgm:t>
    </dgm:pt>
    <dgm:pt modelId="{35447760-E683-419C-A96E-A013D41B2890}" type="parTrans" cxnId="{7C07065D-6F41-47A6-AE96-6DAD47C33C23}">
      <dgm:prSet/>
      <dgm:spPr/>
      <dgm:t>
        <a:bodyPr/>
        <a:lstStyle/>
        <a:p>
          <a:endParaRPr lang="en-US" sz="1600"/>
        </a:p>
      </dgm:t>
    </dgm:pt>
    <dgm:pt modelId="{7E7CB956-6FBA-43FE-884A-5568DC9E2904}" type="sibTrans" cxnId="{7C07065D-6F41-47A6-AE96-6DAD47C33C23}">
      <dgm:prSet/>
      <dgm:spPr/>
      <dgm:t>
        <a:bodyPr/>
        <a:lstStyle/>
        <a:p>
          <a:endParaRPr lang="en-US" sz="1600"/>
        </a:p>
      </dgm:t>
    </dgm:pt>
    <dgm:pt modelId="{E8C4EA87-3661-4731-B810-1F8F9CDE1105}" type="pres">
      <dgm:prSet presAssocID="{E382468F-870E-4EAD-A5F7-5A1EA20F8F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8298B-6716-4214-9BEC-0D9B69D410D7}" type="pres">
      <dgm:prSet presAssocID="{87FBA917-DC01-49D3-95C4-D88CEE41E44A}" presName="dummy" presStyleCnt="0"/>
      <dgm:spPr/>
    </dgm:pt>
    <dgm:pt modelId="{042C437C-EAAC-44BC-B94A-A409DD709205}" type="pres">
      <dgm:prSet presAssocID="{87FBA917-DC01-49D3-95C4-D88CEE41E44A}" presName="node" presStyleLbl="revTx" presStyleIdx="0" presStyleCnt="2" custScaleX="278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3D05-9285-47F1-BB24-7C407FD08783}" type="pres">
      <dgm:prSet presAssocID="{7EC3889B-4ECB-4A8E-91EB-8C4DF222B410}" presName="sibTrans" presStyleLbl="node1" presStyleIdx="0" presStyleCnt="2" custScaleX="95151" custLinFactNeighborX="913"/>
      <dgm:spPr/>
      <dgm:t>
        <a:bodyPr/>
        <a:lstStyle/>
        <a:p>
          <a:endParaRPr lang="en-US"/>
        </a:p>
      </dgm:t>
    </dgm:pt>
    <dgm:pt modelId="{9C011BA0-7090-4D6D-AB4F-CB9951B5F6D7}" type="pres">
      <dgm:prSet presAssocID="{98FFFC3C-4573-4EFC-A7DD-47669AA088C7}" presName="dummy" presStyleCnt="0"/>
      <dgm:spPr/>
    </dgm:pt>
    <dgm:pt modelId="{4721F905-EB7C-438C-B546-CFEBCE730A5E}" type="pres">
      <dgm:prSet presAssocID="{98FFFC3C-4573-4EFC-A7DD-47669AA088C7}" presName="node" presStyleLbl="revTx" presStyleIdx="1" presStyleCnt="2" custScaleX="230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D8F4D-62B0-45C5-BE9B-B80FD047501C}" type="pres">
      <dgm:prSet presAssocID="{7E7CB956-6FBA-43FE-884A-5568DC9E2904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9C4E693-9CB3-48C4-86D9-9704106FD937}" srcId="{E382468F-870E-4EAD-A5F7-5A1EA20F8FFE}" destId="{87FBA917-DC01-49D3-95C4-D88CEE41E44A}" srcOrd="0" destOrd="0" parTransId="{839B5292-0731-4C2C-99C6-A89F599FEA4E}" sibTransId="{7EC3889B-4ECB-4A8E-91EB-8C4DF222B410}"/>
    <dgm:cxn modelId="{DDA9FC1C-6C55-4245-B407-A886FDBCD986}" type="presOf" srcId="{7EC3889B-4ECB-4A8E-91EB-8C4DF222B410}" destId="{A8893D05-9285-47F1-BB24-7C407FD08783}" srcOrd="0" destOrd="0" presId="urn:microsoft.com/office/officeart/2005/8/layout/cycle1"/>
    <dgm:cxn modelId="{7C07065D-6F41-47A6-AE96-6DAD47C33C23}" srcId="{E382468F-870E-4EAD-A5F7-5A1EA20F8FFE}" destId="{98FFFC3C-4573-4EFC-A7DD-47669AA088C7}" srcOrd="1" destOrd="0" parTransId="{35447760-E683-419C-A96E-A013D41B2890}" sibTransId="{7E7CB956-6FBA-43FE-884A-5568DC9E2904}"/>
    <dgm:cxn modelId="{5146217B-BCC2-47AC-8F0D-D165E14749C4}" type="presOf" srcId="{E382468F-870E-4EAD-A5F7-5A1EA20F8FFE}" destId="{E8C4EA87-3661-4731-B810-1F8F9CDE1105}" srcOrd="0" destOrd="0" presId="urn:microsoft.com/office/officeart/2005/8/layout/cycle1"/>
    <dgm:cxn modelId="{E4837F82-973A-475D-93C8-52D16BCF3E6A}" type="presOf" srcId="{87FBA917-DC01-49D3-95C4-D88CEE41E44A}" destId="{042C437C-EAAC-44BC-B94A-A409DD709205}" srcOrd="0" destOrd="0" presId="urn:microsoft.com/office/officeart/2005/8/layout/cycle1"/>
    <dgm:cxn modelId="{8E47665E-9A62-4B51-BDC4-EA731DF175E5}" type="presOf" srcId="{98FFFC3C-4573-4EFC-A7DD-47669AA088C7}" destId="{4721F905-EB7C-438C-B546-CFEBCE730A5E}" srcOrd="0" destOrd="0" presId="urn:microsoft.com/office/officeart/2005/8/layout/cycle1"/>
    <dgm:cxn modelId="{E86C5686-83C6-4D44-BDBC-3FE41AFA07EB}" type="presOf" srcId="{7E7CB956-6FBA-43FE-884A-5568DC9E2904}" destId="{A28D8F4D-62B0-45C5-BE9B-B80FD047501C}" srcOrd="0" destOrd="0" presId="urn:microsoft.com/office/officeart/2005/8/layout/cycle1"/>
    <dgm:cxn modelId="{AC41A3D9-C3B3-4B9E-B79C-A12410601D07}" type="presParOf" srcId="{E8C4EA87-3661-4731-B810-1F8F9CDE1105}" destId="{D0B8298B-6716-4214-9BEC-0D9B69D410D7}" srcOrd="0" destOrd="0" presId="urn:microsoft.com/office/officeart/2005/8/layout/cycle1"/>
    <dgm:cxn modelId="{1FAA5033-8C03-4D5B-97FB-40771F770C8F}" type="presParOf" srcId="{E8C4EA87-3661-4731-B810-1F8F9CDE1105}" destId="{042C437C-EAAC-44BC-B94A-A409DD709205}" srcOrd="1" destOrd="0" presId="urn:microsoft.com/office/officeart/2005/8/layout/cycle1"/>
    <dgm:cxn modelId="{2CA5FB79-7539-4B08-BFA7-22491A4C6926}" type="presParOf" srcId="{E8C4EA87-3661-4731-B810-1F8F9CDE1105}" destId="{A8893D05-9285-47F1-BB24-7C407FD08783}" srcOrd="2" destOrd="0" presId="urn:microsoft.com/office/officeart/2005/8/layout/cycle1"/>
    <dgm:cxn modelId="{06669FB7-6E70-4BC4-85F9-8BD3E1F4CC08}" type="presParOf" srcId="{E8C4EA87-3661-4731-B810-1F8F9CDE1105}" destId="{9C011BA0-7090-4D6D-AB4F-CB9951B5F6D7}" srcOrd="3" destOrd="0" presId="urn:microsoft.com/office/officeart/2005/8/layout/cycle1"/>
    <dgm:cxn modelId="{7FCA6339-3885-4187-8908-D614BA1AF122}" type="presParOf" srcId="{E8C4EA87-3661-4731-B810-1F8F9CDE1105}" destId="{4721F905-EB7C-438C-B546-CFEBCE730A5E}" srcOrd="4" destOrd="0" presId="urn:microsoft.com/office/officeart/2005/8/layout/cycle1"/>
    <dgm:cxn modelId="{678263A8-F684-49A4-A735-46EAEBC19E9E}" type="presParOf" srcId="{E8C4EA87-3661-4731-B810-1F8F9CDE1105}" destId="{A28D8F4D-62B0-45C5-BE9B-B80FD047501C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C437C-EAAC-44BC-B94A-A409DD709205}">
      <dsp:nvSpPr>
        <dsp:cNvPr id="0" name=""/>
        <dsp:cNvSpPr/>
      </dsp:nvSpPr>
      <dsp:spPr>
        <a:xfrm>
          <a:off x="1026602" y="763230"/>
          <a:ext cx="4013792" cy="144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latin typeface="+mn-lt"/>
          </a:endParaRPr>
        </a:p>
      </dsp:txBody>
      <dsp:txXfrm>
        <a:off x="1026602" y="763230"/>
        <a:ext cx="4013792" cy="1443410"/>
      </dsp:txXfrm>
    </dsp:sp>
    <dsp:sp modelId="{A8893D05-9285-47F1-BB24-7C407FD08783}">
      <dsp:nvSpPr>
        <dsp:cNvPr id="0" name=""/>
        <dsp:cNvSpPr/>
      </dsp:nvSpPr>
      <dsp:spPr>
        <a:xfrm>
          <a:off x="466585" y="-559"/>
          <a:ext cx="2826926" cy="2970990"/>
        </a:xfrm>
        <a:prstGeom prst="circularArrow">
          <a:avLst>
            <a:gd name="adj1" fmla="val 9474"/>
            <a:gd name="adj2" fmla="val 684133"/>
            <a:gd name="adj3" fmla="val 7854780"/>
            <a:gd name="adj4" fmla="val 2261087"/>
            <a:gd name="adj5" fmla="val 1105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21F905-EB7C-438C-B546-CFEBCE730A5E}">
      <dsp:nvSpPr>
        <dsp:cNvPr id="0" name=""/>
        <dsp:cNvSpPr/>
      </dsp:nvSpPr>
      <dsp:spPr>
        <a:xfrm>
          <a:off x="-990936" y="763230"/>
          <a:ext cx="3326570" cy="144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latin typeface="+mn-lt"/>
          </a:endParaRPr>
        </a:p>
      </dsp:txBody>
      <dsp:txXfrm>
        <a:off x="-990936" y="763230"/>
        <a:ext cx="3326570" cy="1443410"/>
      </dsp:txXfrm>
    </dsp:sp>
    <dsp:sp modelId="{A28D8F4D-62B0-45C5-BE9B-B80FD047501C}">
      <dsp:nvSpPr>
        <dsp:cNvPr id="0" name=""/>
        <dsp:cNvSpPr/>
      </dsp:nvSpPr>
      <dsp:spPr>
        <a:xfrm>
          <a:off x="367428" y="-559"/>
          <a:ext cx="2970990" cy="2970990"/>
        </a:xfrm>
        <a:prstGeom prst="circularArrow">
          <a:avLst>
            <a:gd name="adj1" fmla="val 9474"/>
            <a:gd name="adj2" fmla="val 684133"/>
            <a:gd name="adj3" fmla="val 18654780"/>
            <a:gd name="adj4" fmla="val 13061087"/>
            <a:gd name="adj5" fmla="val 1105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fld id="{DF71C67C-2E3C-4B5F-B108-877CBC217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3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</a:defRPr>
            </a:lvl1pPr>
          </a:lstStyle>
          <a:p>
            <a:pPr>
              <a:defRPr/>
            </a:pPr>
            <a:fld id="{9F0338A2-6784-4835-B9BA-11048D3E0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4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DC69E7A-1302-4011-8788-599BF3B4CC71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649788" cy="3486150"/>
          </a:xfrm>
          <a:ln w="12700"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67" tIns="45315" rIns="89067" bIns="45315"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683C99-ED90-48E5-8815-274BF5B13831}" type="slidenum">
              <a:rPr lang="en-US" sz="1200" smtClean="0">
                <a:latin typeface="Arial" pitchFamily="34" charset="0"/>
              </a:rPr>
              <a:pPr/>
              <a:t>10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76F7089-CC4A-4294-A363-D8348F23D998}" type="slidenum">
              <a:rPr lang="en-US" sz="1200" smtClean="0">
                <a:latin typeface="Arial" pitchFamily="34" charset="0"/>
              </a:rPr>
              <a:pPr/>
              <a:t>11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6B58120-542B-4F71-9CD4-3863E125511B}" type="slidenum">
              <a:rPr lang="en-US" sz="1200" smtClean="0">
                <a:latin typeface="Arial" pitchFamily="34" charset="0"/>
              </a:rPr>
              <a:pPr/>
              <a:t>12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52CE292-45F7-4F5F-A83E-4FBABC1AEFB5}" type="slidenum">
              <a:rPr lang="en-US" sz="1200" smtClean="0">
                <a:latin typeface="Arial" pitchFamily="34" charset="0"/>
              </a:rPr>
              <a:pPr/>
              <a:t>13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0575" cy="3449638"/>
          </a:xfrm>
          <a:ln w="12700" cap="flat"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1443643-C363-4A09-A635-8EA26165A91C}" type="slidenum">
              <a:rPr lang="en-US" sz="1200" smtClean="0">
                <a:latin typeface="Arial" pitchFamily="34" charset="0"/>
              </a:rPr>
              <a:pPr/>
              <a:t>14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649788" cy="3486150"/>
          </a:xfrm>
          <a:ln w="12700" cap="flat"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2F126C4-918E-4DD3-A2C7-52D529B432FC}" type="slidenum">
              <a:rPr lang="en-US" sz="1200" smtClean="0"/>
              <a:pPr/>
              <a:t>15</a:t>
            </a:fld>
            <a:endParaRPr lang="en-US" sz="1200" dirty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38A2-6784-4835-B9BA-11048D3E084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FF43A0-D4AB-419F-A24C-5D69AB03165C}" type="slidenum">
              <a:rPr lang="en-US" sz="1200" smtClean="0"/>
              <a:pPr/>
              <a:t>17</a:t>
            </a:fld>
            <a:endParaRPr lang="en-US" sz="1200" dirty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45274D9-FDA6-4886-9BAE-44DCB0B597D0}" type="slidenum">
              <a:rPr lang="en-US" sz="1200" smtClean="0"/>
              <a:pPr/>
              <a:t>18</a:t>
            </a:fld>
            <a:endParaRPr lang="en-US" sz="1200" dirty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A757D5-E9E9-49D2-93C2-617A59DECE8A}" type="slidenum">
              <a:rPr lang="en-US" sz="1200" smtClean="0"/>
              <a:pPr/>
              <a:t>19</a:t>
            </a:fld>
            <a:endParaRPr lang="en-US" sz="1200" dirty="0" smtClean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855" indent="-28571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855" indent="-228571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996" indent="-228571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137" indent="-228571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279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421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8563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5704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25FF95-6D7F-44E5-B8C9-0716221BA92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en-US" sz="1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38A2-6784-4835-B9BA-11048D3E084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7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38A2-6784-4835-B9BA-11048D3E084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2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28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35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338A2-6784-4835-B9BA-11048D3E084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56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3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4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5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6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855" indent="-285714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2855" indent="-228571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9996" indent="-228571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137" indent="-228571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279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421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8563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5704" indent="-2285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AFE5C98-701C-462F-84D2-5A73A2C66F7A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55FB9BA-5083-44D9-9760-235369CA2959}" type="slidenum">
              <a:rPr lang="en-US" sz="1200" smtClean="0">
                <a:latin typeface="Arial" pitchFamily="34" charset="0"/>
              </a:rPr>
              <a:pPr/>
              <a:t>8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A16146A-9256-41C2-8716-7190ED511319}" type="slidenum">
              <a:rPr lang="en-US" sz="1200" smtClean="0">
                <a:latin typeface="Arial" pitchFamily="34" charset="0"/>
              </a:rPr>
              <a:pPr/>
              <a:t>9</a:t>
            </a:fld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7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168400"/>
            <a:ext cx="16383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3546475" y="6523038"/>
            <a:ext cx="358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kumimoji="0" lang="en-US" altLang="ja-JP" sz="900" b="1" dirty="0" smtClean="0">
                <a:solidFill>
                  <a:srgbClr val="000000"/>
                </a:solidFill>
                <a:latin typeface="Arial" pitchFamily="34" charset="0"/>
              </a:rPr>
              <a:t>Tensilica Confidential</a:t>
            </a:r>
          </a:p>
          <a:p>
            <a:pPr algn="ctr">
              <a:defRPr/>
            </a:pPr>
            <a:r>
              <a:rPr kumimoji="0" lang="en-US" altLang="ja-JP" sz="700" dirty="0" smtClean="0">
                <a:solidFill>
                  <a:srgbClr val="7F7F7F"/>
                </a:solidFill>
                <a:latin typeface="Arial" pitchFamily="34" charset="0"/>
              </a:rPr>
              <a:t>Copyright © 2010, Tensilica, Inc.</a:t>
            </a:r>
            <a:endParaRPr kumimoji="0" lang="en-US" altLang="ja-JP" sz="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27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3429000" y="2438400"/>
            <a:ext cx="5334000" cy="838200"/>
          </a:xfrm>
        </p:spPr>
        <p:txBody>
          <a:bodyPr anchorCtr="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429000"/>
            <a:ext cx="4343400" cy="914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07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8198-8C32-4B7A-8C88-D182F6EB585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5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-215900"/>
            <a:ext cx="2057400" cy="6116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-215900"/>
            <a:ext cx="6019800" cy="6116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B9E2-1973-4CA9-81D2-65649D1F80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5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5900"/>
            <a:ext cx="75438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06500"/>
            <a:ext cx="8229600" cy="46942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9A30-19E3-499E-B9C9-1990C26425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9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025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735138"/>
            <a:ext cx="8385175" cy="2322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25" y="4210050"/>
            <a:ext cx="8385175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57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7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1168400"/>
            <a:ext cx="16383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3546475" y="6523038"/>
            <a:ext cx="358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kumimoji="0" lang="en-US" altLang="ja-JP" sz="900" b="1" dirty="0" smtClean="0">
                <a:solidFill>
                  <a:srgbClr val="000000"/>
                </a:solidFill>
                <a:latin typeface="Arial" pitchFamily="34" charset="0"/>
              </a:rPr>
              <a:t>Tensilica Confidential</a:t>
            </a:r>
          </a:p>
          <a:p>
            <a:pPr algn="ctr">
              <a:defRPr/>
            </a:pPr>
            <a:r>
              <a:rPr kumimoji="0" lang="en-US" altLang="ja-JP" sz="700" dirty="0" smtClean="0">
                <a:solidFill>
                  <a:srgbClr val="7F7F7F"/>
                </a:solidFill>
                <a:latin typeface="Arial" pitchFamily="34" charset="0"/>
              </a:rPr>
              <a:t>Copyright © 2010, Tensilica, Inc.</a:t>
            </a:r>
            <a:endParaRPr kumimoji="0" lang="en-US" altLang="ja-JP" sz="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27" name="Rectangle 55"/>
          <p:cNvSpPr>
            <a:spLocks noGrp="1" noChangeArrowheads="1"/>
          </p:cNvSpPr>
          <p:nvPr>
            <p:ph type="ctrTitle"/>
          </p:nvPr>
        </p:nvSpPr>
        <p:spPr>
          <a:xfrm>
            <a:off x="3429000" y="2438400"/>
            <a:ext cx="5334000" cy="838200"/>
          </a:xfrm>
        </p:spPr>
        <p:txBody>
          <a:bodyPr anchorCtr="1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429000"/>
            <a:ext cx="4343400" cy="9144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398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3DC7-7EDF-4399-8792-4C803084C3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3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8BCC-2AF1-4EFA-8E50-CD9DDAB3E1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5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6500"/>
            <a:ext cx="4038600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6500"/>
            <a:ext cx="4038600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BEC9-E470-405F-9F8F-C516DF5626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61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07C6-9782-4F08-BA8B-6E6713B42E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22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535A-F880-4E27-9366-AE0F0EBA7A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3DC7-7EDF-4399-8792-4C803084C3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9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AD62-4ECD-4F37-8EC1-1BB85C1CFF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7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C306-6B9F-4F59-87F0-963634CA21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3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16C3-DB7A-4B5F-8352-7AF6047089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8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8198-8C32-4B7A-8C88-D182F6EB585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20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-215900"/>
            <a:ext cx="2057400" cy="6116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-215900"/>
            <a:ext cx="6019800" cy="6116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B9E2-1973-4CA9-81D2-65649D1F80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76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5900"/>
            <a:ext cx="75438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06500"/>
            <a:ext cx="8229600" cy="469423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9A30-19E3-499E-B9C9-1990C264253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025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8825" y="1735138"/>
            <a:ext cx="8385175" cy="2322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825" y="4210050"/>
            <a:ext cx="8385175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19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75"/>
            <a:ext cx="91440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rgbClr val="4074D6"/>
              </a:gs>
              <a:gs pos="100000">
                <a:srgbClr val="2B4C9A"/>
              </a:gs>
            </a:gsLst>
            <a:lin ang="5400000"/>
          </a:gradFill>
          <a:ln w="9525">
            <a:solidFill>
              <a:srgbClr val="00519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7" name="Picture 14" descr="Logo_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2303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8" name="Rectangle 5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1981200"/>
            <a:ext cx="8153400" cy="990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90600"/>
            <a:ext cx="8153400" cy="828675"/>
          </a:xfrm>
        </p:spPr>
        <p:txBody>
          <a:bodyPr anchor="b"/>
          <a:lstStyle>
            <a:lvl1pPr marL="0" indent="0">
              <a:buNone/>
              <a:defRPr lang="en-US" sz="2800" kern="1200" dirty="0" smtClean="0">
                <a:solidFill>
                  <a:srgbClr val="0053A0"/>
                </a:solidFill>
                <a:latin typeface="+mj-lt"/>
                <a:ea typeface="MS PGothic" pitchFamily="34" charset="-128"/>
                <a:cs typeface="Geneva" charset="-128"/>
              </a:defRPr>
            </a:lvl1pPr>
          </a:lstStyle>
          <a:p>
            <a:pPr lvl="0"/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420448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6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38525"/>
            <a:ext cx="7772400" cy="1362075"/>
          </a:xfrm>
        </p:spPr>
        <p:txBody>
          <a:bodyPr anchor="t"/>
          <a:lstStyle>
            <a:lvl1pPr algn="l">
              <a:defRPr sz="3200" b="1" cap="none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938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10759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8BCC-2AF1-4EFA-8E50-CD9DDAB3E14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82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206500"/>
            <a:ext cx="4038600" cy="46942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206500"/>
            <a:ext cx="4038600" cy="46942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60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2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64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2"/>
          <p:cNvSpPr>
            <a:spLocks noChangeShapeType="1"/>
          </p:cNvSpPr>
          <p:nvPr/>
        </p:nvSpPr>
        <p:spPr bwMode="auto">
          <a:xfrm>
            <a:off x="488950" y="977900"/>
            <a:ext cx="7239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52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77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6500"/>
            <a:ext cx="4038600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6500"/>
            <a:ext cx="4038600" cy="4694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CBEC9-E470-405F-9F8F-C516DF5626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07C6-9782-4F08-BA8B-6E6713B42E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3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535A-F880-4E27-9366-AE0F0EBA7A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9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AD62-4ECD-4F37-8EC1-1BB85C1CFFD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C306-6B9F-4F59-87F0-963634CA21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16C3-DB7A-4B5F-8352-7AF60470896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2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b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1">
                <a:latin typeface="Arial" charset="0"/>
                <a:ea typeface="ＭＳ Ｐゴシック" pitchFamily="50" charset="-128"/>
                <a:cs typeface="ＭＳ Ｐゴシック"/>
              </a:defRPr>
            </a:lvl1pPr>
          </a:lstStyle>
          <a:p>
            <a:pPr>
              <a:defRPr/>
            </a:pPr>
            <a:fld id="{989CEF6F-B207-4032-82F3-AE47E707CC3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34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85150" y="292100"/>
            <a:ext cx="781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06500"/>
            <a:ext cx="8229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31" name="Line 42"/>
          <p:cNvSpPr>
            <a:spLocks noChangeShapeType="1"/>
          </p:cNvSpPr>
          <p:nvPr/>
        </p:nvSpPr>
        <p:spPr bwMode="auto">
          <a:xfrm>
            <a:off x="488950" y="977900"/>
            <a:ext cx="7239000" cy="0"/>
          </a:xfrm>
          <a:prstGeom prst="line">
            <a:avLst/>
          </a:prstGeom>
          <a:noFill/>
          <a:ln w="19050">
            <a:solidFill>
              <a:srgbClr val="80BD5B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en-US" sz="1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32" name="Text Box 43"/>
          <p:cNvSpPr txBox="1">
            <a:spLocks noChangeArrowheads="1"/>
          </p:cNvSpPr>
          <p:nvPr/>
        </p:nvSpPr>
        <p:spPr bwMode="auto">
          <a:xfrm>
            <a:off x="2990850" y="6413500"/>
            <a:ext cx="358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kumimoji="0" lang="en-US" altLang="ja-JP" sz="900" b="1" dirty="0" smtClean="0">
                <a:solidFill>
                  <a:srgbClr val="000000"/>
                </a:solidFill>
                <a:latin typeface="Arial" pitchFamily="34" charset="0"/>
              </a:rPr>
              <a:t>Tensilica Confidential</a:t>
            </a:r>
          </a:p>
          <a:p>
            <a:pPr algn="ctr">
              <a:defRPr/>
            </a:pPr>
            <a:r>
              <a:rPr kumimoji="0" lang="en-US" altLang="ja-JP" sz="700" dirty="0" smtClean="0">
                <a:solidFill>
                  <a:srgbClr val="7F7F7F"/>
                </a:solidFill>
                <a:latin typeface="Arial" pitchFamily="34" charset="0"/>
              </a:rPr>
              <a:t>Copyright © 2010, Tensilica, Inc.</a:t>
            </a:r>
            <a:endParaRPr kumimoji="0" lang="en-US" altLang="ja-JP" sz="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3" r:id="rId1"/>
    <p:sldLayoutId id="2147486074" r:id="rId2"/>
    <p:sldLayoutId id="2147486075" r:id="rId3"/>
    <p:sldLayoutId id="2147486076" r:id="rId4"/>
    <p:sldLayoutId id="2147486077" r:id="rId5"/>
    <p:sldLayoutId id="2147486078" r:id="rId6"/>
    <p:sldLayoutId id="2147486079" r:id="rId7"/>
    <p:sldLayoutId id="2147486080" r:id="rId8"/>
    <p:sldLayoutId id="2147486081" r:id="rId9"/>
    <p:sldLayoutId id="2147486082" r:id="rId10"/>
    <p:sldLayoutId id="2147486083" r:id="rId11"/>
    <p:sldLayoutId id="2147486084" r:id="rId12"/>
    <p:sldLayoutId id="2147486085" r:id="rId13"/>
  </p:sldLayoutIdLst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9pPr>
    </p:titleStyle>
    <p:bodyStyle>
      <a:lvl1pPr marL="461963" indent="-46196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03275" indent="-460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025525" indent="-3397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255713" indent="-34131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1487488" indent="-23336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5pPr>
      <a:lvl6pPr marL="18811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6pPr>
      <a:lvl7pPr marL="23383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7pPr>
      <a:lvl8pPr marL="27955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8pPr>
      <a:lvl9pPr marL="32527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5" descr="b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1">
                <a:latin typeface="Arial" charset="0"/>
                <a:ea typeface="ＭＳ Ｐゴシック" pitchFamily="50" charset="-128"/>
                <a:cs typeface="ＭＳ Ｐゴシック"/>
              </a:defRPr>
            </a:lvl1pPr>
          </a:lstStyle>
          <a:p>
            <a:pPr>
              <a:defRPr/>
            </a:pPr>
            <a:fld id="{989CEF6F-B207-4032-82F3-AE47E707CC3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34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85150" y="292100"/>
            <a:ext cx="781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06500"/>
            <a:ext cx="8229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31" name="Line 42"/>
          <p:cNvSpPr>
            <a:spLocks noChangeShapeType="1"/>
          </p:cNvSpPr>
          <p:nvPr/>
        </p:nvSpPr>
        <p:spPr bwMode="auto">
          <a:xfrm>
            <a:off x="488950" y="977900"/>
            <a:ext cx="7239000" cy="0"/>
          </a:xfrm>
          <a:prstGeom prst="line">
            <a:avLst/>
          </a:prstGeom>
          <a:noFill/>
          <a:ln w="19050">
            <a:solidFill>
              <a:srgbClr val="80BD5B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en-US" sz="1800" dirty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32" name="Text Box 43"/>
          <p:cNvSpPr txBox="1">
            <a:spLocks noChangeArrowheads="1"/>
          </p:cNvSpPr>
          <p:nvPr/>
        </p:nvSpPr>
        <p:spPr bwMode="auto">
          <a:xfrm>
            <a:off x="2990850" y="6413500"/>
            <a:ext cx="358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kumimoji="0" lang="en-US" altLang="ja-JP" sz="900" b="1" dirty="0" smtClean="0">
                <a:solidFill>
                  <a:srgbClr val="000000"/>
                </a:solidFill>
                <a:latin typeface="Arial" pitchFamily="34" charset="0"/>
              </a:rPr>
              <a:t>Tensilica Confidential</a:t>
            </a:r>
          </a:p>
          <a:p>
            <a:pPr algn="ctr">
              <a:defRPr/>
            </a:pPr>
            <a:r>
              <a:rPr kumimoji="0" lang="en-US" altLang="ja-JP" sz="700" dirty="0" smtClean="0">
                <a:solidFill>
                  <a:srgbClr val="7F7F7F"/>
                </a:solidFill>
                <a:latin typeface="Arial" pitchFamily="34" charset="0"/>
              </a:rPr>
              <a:t>Copyright © 2010, Tensilica, Inc.</a:t>
            </a:r>
            <a:endParaRPr kumimoji="0" lang="en-US" altLang="ja-JP" sz="7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  <p:sldLayoutId id="2147486098" r:id="rId12"/>
    <p:sldLayoutId id="2147486099" r:id="rId13"/>
  </p:sldLayoutIdLst>
  <p:hf hdr="0" ft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5pPr>
      <a:lvl6pPr marL="4572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6pPr>
      <a:lvl7pPr marL="9144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7pPr>
      <a:lvl8pPr marL="13716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8pPr>
      <a:lvl9pPr marL="1828800" algn="l" rtl="0" fontAlgn="base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charset="0"/>
        </a:defRPr>
      </a:lvl9pPr>
    </p:titleStyle>
    <p:bodyStyle>
      <a:lvl1pPr marL="461963" indent="-46196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03275" indent="-4603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025525" indent="-3397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255713" indent="-341313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1487488" indent="-23336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5pPr>
      <a:lvl6pPr marL="18811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6pPr>
      <a:lvl7pPr marL="23383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7pPr>
      <a:lvl8pPr marL="27955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8pPr>
      <a:lvl9pPr marL="3252788" indent="-169863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alpha val="59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5400000" scaled="0"/>
            <a:tileRect/>
          </a:gradFill>
          <a:ln w="9525" cap="flat" cmpd="sng" algn="ctr">
            <a:solidFill>
              <a:schemeClr val="accent4">
                <a:lumMod val="50000"/>
                <a:lumOff val="50000"/>
                <a:alpha val="4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7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543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8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06500"/>
            <a:ext cx="8229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0" y="6629400"/>
            <a:ext cx="9144000" cy="274638"/>
          </a:xfrm>
          <a:prstGeom prst="rect">
            <a:avLst/>
          </a:prstGeom>
          <a:gradFill rotWithShape="1">
            <a:gsLst>
              <a:gs pos="0">
                <a:srgbClr val="7F7F7F"/>
              </a:gs>
              <a:gs pos="100000">
                <a:srgbClr val="E5E5E5"/>
              </a:gs>
            </a:gsLst>
            <a:lin ang="5400000"/>
          </a:gradFill>
          <a:ln w="9525">
            <a:solidFill>
              <a:schemeClr val="tx1">
                <a:alpha val="23137"/>
              </a:schemeClr>
            </a:solidFill>
            <a:round/>
            <a:headEnd/>
            <a:tailEnd/>
          </a:ln>
          <a:effectLst>
            <a:outerShdw blurRad="263525" dist="38099" dir="15480030" algn="tl" rotWithShape="0">
              <a:srgbClr val="808080">
                <a:alpha val="35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30" name="Text Box 43"/>
          <p:cNvSpPr txBox="1">
            <a:spLocks noChangeArrowheads="1"/>
          </p:cNvSpPr>
          <p:nvPr/>
        </p:nvSpPr>
        <p:spPr bwMode="auto">
          <a:xfrm>
            <a:off x="2667000" y="6659563"/>
            <a:ext cx="35814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/>
            <a:r>
              <a:rPr lang="en-US" sz="7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2013, Tensilica, Inc. All rights reserved.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gradFill rotWithShape="1">
            <a:gsLst>
              <a:gs pos="0">
                <a:srgbClr val="4074D6"/>
              </a:gs>
              <a:gs pos="100000">
                <a:srgbClr val="2B4C9A"/>
              </a:gs>
            </a:gsLst>
            <a:lin ang="5400000"/>
          </a:gradFill>
          <a:ln w="9525">
            <a:solidFill>
              <a:srgbClr val="00519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1034" name="Picture 11" descr="Logo_fro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000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19123" y="6629400"/>
            <a:ext cx="7248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1100">
                <a:latin typeface="Arial" pitchFamily="34" charset="0"/>
              </a:defRPr>
            </a:lvl1pPr>
          </a:lstStyle>
          <a:p>
            <a:pPr lvl="0" algn="r"/>
            <a:fld id="{03EA63B4-3171-4BAC-BBA7-B47F8209A132}" type="slidenum">
              <a:rPr lang="en-US" smtClean="0"/>
              <a:pPr lvl="0" algn="r"/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  <p:sldLayoutId id="214748612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0053A0"/>
          </a:solidFill>
          <a:latin typeface="+mj-lt"/>
          <a:ea typeface="MS PGothic" pitchFamily="34" charset="-128"/>
          <a:cs typeface="Geneva" charset="-128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0053A0"/>
          </a:solidFill>
          <a:latin typeface="Arial" pitchFamily="16" charset="0"/>
          <a:ea typeface="MS PGothic" pitchFamily="34" charset="-128"/>
          <a:cs typeface="Geneva" charset="-128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0053A0"/>
          </a:solidFill>
          <a:latin typeface="Arial" pitchFamily="16" charset="0"/>
          <a:ea typeface="MS PGothic" pitchFamily="34" charset="-128"/>
          <a:cs typeface="Geneva" charset="-128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0053A0"/>
          </a:solidFill>
          <a:latin typeface="Arial" pitchFamily="16" charset="0"/>
          <a:ea typeface="MS PGothic" pitchFamily="34" charset="-128"/>
          <a:cs typeface="Geneva" charset="-128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rgbClr val="0053A0"/>
          </a:solidFill>
          <a:latin typeface="Arial" pitchFamily="16" charset="0"/>
          <a:ea typeface="MS PGothic" pitchFamily="34" charset="-128"/>
          <a:cs typeface="Geneva" charset="-128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pitchFamily="16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pitchFamily="16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pitchFamily="16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0053A0"/>
          </a:solidFill>
          <a:latin typeface="Arial" pitchFamily="16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Geneva" charset="-128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  <a:ea typeface="Geneva" charset="-128"/>
          <a:cs typeface="Geneva" charset="0"/>
        </a:defRPr>
      </a:lvl2pPr>
      <a:lvl3pPr marL="855663" indent="-1698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3pPr>
      <a:lvl4pPr marL="11398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  <a:ea typeface="MS PGothic" pitchFamily="34" charset="-128"/>
        </a:defRPr>
      </a:lvl4pPr>
      <a:lvl5pPr marL="1423988" indent="-1698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MS PGothic" pitchFamily="34" charset="-128"/>
        </a:defRPr>
      </a:lvl5pPr>
      <a:lvl6pPr marL="1881188" indent="-1698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Geneva" charset="-128"/>
        </a:defRPr>
      </a:lvl6pPr>
      <a:lvl7pPr marL="2338388" indent="-1698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Geneva" charset="-128"/>
        </a:defRPr>
      </a:lvl7pPr>
      <a:lvl8pPr marL="2795588" indent="-1698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Geneva" charset="-128"/>
        </a:defRPr>
      </a:lvl8pPr>
      <a:lvl9pPr marL="3252788" indent="-169863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rgbClr val="000000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2.png"/><Relationship Id="rId3" Type="http://schemas.openxmlformats.org/officeDocument/2006/relationships/hyperlink" Target="http://www.crutchfield.com/App/Product/Item/Photos/Default.aspx?i=105KDHDR20&amp;g=300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8.pn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hyperlink" Target="http://images.google.com/imgres?imgurl=http://ww1.prweb.com/prfiles/2005/08/02/268520/ScientificAtlantaSetTopBox.jpg&amp;imgrefurl=http://www.prweb.com/releases/2005/8/prweb268520.htm&amp;h=830&amp;w=1200&amp;sz=71&amp;hl=en&amp;start=4&amp;um=1&amp;tbnid=uvovnO88saPK-M:&amp;tbnh=104&amp;tbnw=150&amp;prev=/images?q=Cable+Set+Top+Box&amp;um=1&amp;hl=en&amp;newwindow=1&amp;safe=off&amp;sa=G" TargetMode="External"/><Relationship Id="rId22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53660"/>
            <a:ext cx="8153400" cy="990600"/>
          </a:xfrm>
        </p:spPr>
        <p:txBody>
          <a:bodyPr/>
          <a:lstStyle/>
          <a:p>
            <a:r>
              <a:rPr lang="en-US" dirty="0" smtClean="0"/>
              <a:t>Feb 2013</a:t>
            </a:r>
          </a:p>
          <a:p>
            <a:r>
              <a:rPr lang="en-US" dirty="0" smtClean="0"/>
              <a:t>Jerry </a:t>
            </a:r>
            <a:r>
              <a:rPr lang="en-US" dirty="0" err="1" smtClean="0"/>
              <a:t>Redington</a:t>
            </a:r>
            <a:endParaRPr lang="en-US" dirty="0" smtClean="0"/>
          </a:p>
          <a:p>
            <a:r>
              <a:rPr lang="en-US" dirty="0" smtClean="0"/>
              <a:t>Principal System Architect</a:t>
            </a:r>
          </a:p>
          <a:p>
            <a:pPr algn="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1086296"/>
            <a:ext cx="5844245" cy="1342580"/>
          </a:xfrm>
        </p:spPr>
        <p:txBody>
          <a:bodyPr/>
          <a:lstStyle/>
          <a:p>
            <a:r>
              <a:rPr lang="en-US" sz="2400" b="1" dirty="0" err="1" smtClean="0"/>
              <a:t>Xtensa</a:t>
            </a:r>
            <a:r>
              <a:rPr lang="en-US" sz="2400" b="1" dirty="0" smtClean="0"/>
              <a:t> – A Configurable Embedded Microprocessor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60" y="779055"/>
            <a:ext cx="2381250" cy="2381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543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Xtensa – Extensibility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Customize a DPU to Your Task 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0" y="1104900"/>
            <a:ext cx="3886200" cy="5322888"/>
          </a:xfrm>
        </p:spPr>
        <p:txBody>
          <a:bodyPr/>
          <a:lstStyle/>
          <a:p>
            <a:pPr marL="0" indent="0" algn="ctr" eaLnBrk="1" hangingPunct="1">
              <a:spcBef>
                <a:spcPct val="15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1800" b="1" i="1" u="sng" dirty="0" smtClean="0">
                <a:solidFill>
                  <a:schemeClr val="accent2">
                    <a:lumMod val="75000"/>
                  </a:schemeClr>
                </a:solidFill>
              </a:rPr>
              <a:t>Using a simple Verilog-like language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endParaRPr lang="en-US" sz="1800" dirty="0" smtClean="0"/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buFontTx/>
              <a:buNone/>
              <a:defRPr/>
            </a:pPr>
            <a:r>
              <a:rPr lang="en-US" sz="1800" b="1" dirty="0" smtClean="0"/>
              <a:t>Add: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Inputs and outputs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Scratchpad memories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Simple single-cycle instructions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Multi-cycle instructions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SIMD for vectorization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FLIX for parallel operations</a:t>
            </a:r>
            <a:endParaRPr lang="en-US" sz="2400" dirty="0" smtClean="0"/>
          </a:p>
        </p:txBody>
      </p:sp>
      <p:sp>
        <p:nvSpPr>
          <p:cNvPr id="5" name="Vertical Scroll 4"/>
          <p:cNvSpPr/>
          <p:nvPr/>
        </p:nvSpPr>
        <p:spPr bwMode="auto">
          <a:xfrm>
            <a:off x="3771900" y="1485900"/>
            <a:ext cx="5295900" cy="4914900"/>
          </a:xfrm>
          <a:prstGeom prst="verticalScroll">
            <a:avLst>
              <a:gd name="adj" fmla="val 2173"/>
            </a:avLst>
          </a:prstGeom>
          <a:solidFill>
            <a:schemeClr val="accent3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US" sz="1200" b="1" u="sng" dirty="0">
                <a:solidFill>
                  <a:schemeClr val="tx1"/>
                </a:solidFill>
                <a:latin typeface="Verdana" pitchFamily="34" charset="0"/>
              </a:rPr>
              <a:t>I/O Queues</a:t>
            </a:r>
          </a:p>
          <a:p>
            <a:pPr eaLnBrk="0" hangingPunct="0"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3 256 bit queues and “add” operation:</a:t>
            </a:r>
          </a:p>
          <a:p>
            <a:pPr eaLnBrk="0" hangingPunct="0">
              <a:defRPr/>
            </a:pP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it-IT" sz="1200" dirty="0">
                <a:latin typeface="Courier New" pitchFamily="49" charset="0"/>
                <a:cs typeface="Courier New" pitchFamily="49" charset="0"/>
              </a:rPr>
              <a:t>queue inA 256 in</a:t>
            </a:r>
            <a:br>
              <a:rPr lang="it-IT" sz="1200" dirty="0">
                <a:latin typeface="Courier New" pitchFamily="49" charset="0"/>
                <a:cs typeface="Courier New" pitchFamily="49" charset="0"/>
              </a:rPr>
            </a:br>
            <a:r>
              <a:rPr lang="it-IT" sz="1200" dirty="0">
                <a:latin typeface="Courier New" pitchFamily="49" charset="0"/>
                <a:cs typeface="Courier New" pitchFamily="49" charset="0"/>
              </a:rPr>
              <a:t>queue inB 256 in</a:t>
            </a:r>
            <a:br>
              <a:rPr lang="it-IT" sz="1200" dirty="0">
                <a:latin typeface="Courier New" pitchFamily="49" charset="0"/>
                <a:cs typeface="Courier New" pitchFamily="49" charset="0"/>
              </a:rPr>
            </a:br>
            <a:r>
              <a:rPr lang="it-IT" sz="1200" dirty="0">
                <a:latin typeface="Courier New" pitchFamily="49" charset="0"/>
                <a:cs typeface="Courier New" pitchFamily="49" charset="0"/>
              </a:rPr>
              <a:t>queue outC 256 out</a:t>
            </a:r>
          </a:p>
          <a:p>
            <a:pPr eaLnBrk="0" hangingPunct="0">
              <a:defRPr/>
            </a:pPr>
            <a:endParaRPr lang="it-IT" sz="1200" b="1" dirty="0"/>
          </a:p>
          <a:p>
            <a:pPr eaLnBrk="0" hangingPunct="0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operation ADD_XFER {} {in inA, in inB, out outC} { </a:t>
            </a:r>
          </a:p>
          <a:p>
            <a:pPr eaLnBrk="0" hangingPunct="0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    assign outC = inA + inB;</a:t>
            </a:r>
          </a:p>
          <a:p>
            <a:pPr eaLnBrk="0" hangingPunct="0">
              <a:defRPr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0" hangingPunct="0">
              <a:defRPr/>
            </a:pP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1200" b="1" u="sng" dirty="0">
                <a:solidFill>
                  <a:schemeClr val="tx1"/>
                </a:solidFill>
                <a:latin typeface="Verdana" pitchFamily="34" charset="0"/>
              </a:rPr>
              <a:t>Single Cycle Instruction:</a:t>
            </a:r>
          </a:p>
          <a:p>
            <a:pPr eaLnBrk="0" hangingPunct="0"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Byteswap:</a:t>
            </a:r>
          </a:p>
          <a:p>
            <a:pPr>
              <a:defRPr/>
            </a:pPr>
            <a:endParaRPr lang="en-US" sz="1200" dirty="0"/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operation BYTESWAP {out AR outReg, in AR inpReg}{}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{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assign outReg = 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{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 inpReg[7:0],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 inpReg[15:8],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 inpReg[23:16],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 inpReg[31:24]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  };</a:t>
            </a:r>
          </a:p>
          <a:p>
            <a:pPr marL="60325" lvl="1">
              <a:buFont typeface="Times" pitchFamily="18" charset="0"/>
              <a:buNone/>
              <a:defRPr/>
            </a:pPr>
            <a:r>
              <a:rPr lang="en-US" sz="1200" dirty="0">
                <a:latin typeface="Courier" pitchFamily="49" charset="0"/>
              </a:rPr>
              <a:t>}</a:t>
            </a:r>
          </a:p>
          <a:p>
            <a:pPr eaLnBrk="0" hangingPunct="0">
              <a:defRPr/>
            </a:pPr>
            <a:endParaRPr lang="en-US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47109" name="Group 13"/>
          <p:cNvGrpSpPr>
            <a:grpSpLocks/>
          </p:cNvGrpSpPr>
          <p:nvPr/>
        </p:nvGrpSpPr>
        <p:grpSpPr bwMode="auto">
          <a:xfrm>
            <a:off x="7232650" y="1828800"/>
            <a:ext cx="1384300" cy="800100"/>
            <a:chOff x="5486400" y="190500"/>
            <a:chExt cx="1384773" cy="800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905643" y="266700"/>
              <a:ext cx="457356" cy="7239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chemeClr val="tx1"/>
                  </a:solidFill>
                  <a:latin typeface="Verdana" pitchFamily="34" charset="0"/>
                </a:rPr>
                <a:t>+</a:t>
              </a:r>
            </a:p>
          </p:txBody>
        </p:sp>
        <p:cxnSp>
          <p:nvCxnSpPr>
            <p:cNvPr id="47125" name="Straight Arrow Connector 7"/>
            <p:cNvCxnSpPr>
              <a:cxnSpLocks noChangeShapeType="1"/>
            </p:cNvCxnSpPr>
            <p:nvPr/>
          </p:nvCxnSpPr>
          <p:spPr bwMode="auto">
            <a:xfrm>
              <a:off x="5524500" y="419100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6" name="Straight Arrow Connector 8"/>
            <p:cNvCxnSpPr>
              <a:cxnSpLocks noChangeShapeType="1"/>
            </p:cNvCxnSpPr>
            <p:nvPr/>
          </p:nvCxnSpPr>
          <p:spPr bwMode="auto">
            <a:xfrm>
              <a:off x="5524500" y="798512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7" name="Straight Arrow Connector 9"/>
            <p:cNvCxnSpPr>
              <a:cxnSpLocks noChangeShapeType="1"/>
            </p:cNvCxnSpPr>
            <p:nvPr/>
          </p:nvCxnSpPr>
          <p:spPr bwMode="auto">
            <a:xfrm>
              <a:off x="6362700" y="609600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489576" y="190500"/>
              <a:ext cx="416067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inA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6400" y="561975"/>
              <a:ext cx="406539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inB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62999" y="333375"/>
              <a:ext cx="508174" cy="27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outC</a:t>
              </a: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5753100" y="5753100"/>
            <a:ext cx="69215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byte0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45250" y="5753100"/>
            <a:ext cx="69215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byte1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137400" y="5753100"/>
            <a:ext cx="69215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byte2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829550" y="5753100"/>
            <a:ext cx="693738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byte3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753100" y="4914900"/>
            <a:ext cx="69215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Verdana" pitchFamily="34" charset="0"/>
              </a:rPr>
              <a:t>byte3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445250" y="4914900"/>
            <a:ext cx="69215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byte2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137400" y="4914900"/>
            <a:ext cx="69215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byte1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829550" y="4914900"/>
            <a:ext cx="693738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</a:rPr>
              <a:t>byte0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99263" y="6057900"/>
            <a:ext cx="714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</a:rPr>
              <a:t>outReg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45300" y="4638675"/>
            <a:ext cx="6127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+mn-lt"/>
              </a:rPr>
              <a:t>inReg</a:t>
            </a:r>
          </a:p>
        </p:txBody>
      </p:sp>
      <p:cxnSp>
        <p:nvCxnSpPr>
          <p:cNvPr id="47120" name="Straight Arrow Connector 32"/>
          <p:cNvCxnSpPr>
            <a:cxnSpLocks noChangeShapeType="1"/>
            <a:stCxn id="29" idx="2"/>
            <a:endCxn id="22" idx="0"/>
          </p:cNvCxnSpPr>
          <p:nvPr/>
        </p:nvCxnSpPr>
        <p:spPr bwMode="auto">
          <a:xfrm rot="5400000">
            <a:off x="6871494" y="4447381"/>
            <a:ext cx="533400" cy="20780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stCxn id="28" idx="2"/>
            <a:endCxn id="23" idx="0"/>
          </p:cNvCxnSpPr>
          <p:nvPr/>
        </p:nvCxnSpPr>
        <p:spPr bwMode="auto">
          <a:xfrm rot="5400000">
            <a:off x="6870700" y="5140325"/>
            <a:ext cx="533400" cy="692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27" idx="2"/>
            <a:endCxn id="24" idx="0"/>
          </p:cNvCxnSpPr>
          <p:nvPr/>
        </p:nvCxnSpPr>
        <p:spPr bwMode="auto">
          <a:xfrm rot="16200000" flipH="1">
            <a:off x="6870700" y="5140325"/>
            <a:ext cx="533400" cy="6921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6" idx="2"/>
            <a:endCxn id="25" idx="0"/>
          </p:cNvCxnSpPr>
          <p:nvPr/>
        </p:nvCxnSpPr>
        <p:spPr bwMode="auto">
          <a:xfrm rot="16200000" flipH="1">
            <a:off x="6871494" y="4447381"/>
            <a:ext cx="533400" cy="20780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6440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-120205"/>
            <a:ext cx="7543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Complete Development Tool Chain</a:t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Mature and integrated for efficient development</a:t>
            </a:r>
            <a:endParaRPr lang="en-US" sz="28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Automatically adapts to options and any custom extensions</a:t>
            </a:r>
          </a:p>
          <a:p>
            <a:pPr lvl="1" eaLnBrk="1" hangingPunct="1"/>
            <a:r>
              <a:rPr lang="en-US" dirty="0" smtClean="0"/>
              <a:t>Use for all Xtensa DPUs</a:t>
            </a:r>
          </a:p>
          <a:p>
            <a:pPr lvl="1" eaLnBrk="1" hangingPunct="1"/>
            <a:r>
              <a:rPr lang="en-US" dirty="0" smtClean="0"/>
              <a:t>In single and multi-processor developments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Comprehensive development environment</a:t>
            </a:r>
          </a:p>
          <a:p>
            <a:pPr lvl="1" eaLnBrk="1" hangingPunct="1"/>
            <a:r>
              <a:rPr lang="en-US" dirty="0" smtClean="0"/>
              <a:t>Xplorer IDE – Eclipse-based GUI</a:t>
            </a:r>
          </a:p>
          <a:p>
            <a:pPr lvl="2" eaLnBrk="1" hangingPunct="1"/>
            <a:r>
              <a:rPr lang="en-US" dirty="0" smtClean="0"/>
              <a:t>Multiple processor system creation</a:t>
            </a:r>
          </a:p>
          <a:p>
            <a:pPr lvl="1" eaLnBrk="1" hangingPunct="1"/>
            <a:r>
              <a:rPr lang="en-US" dirty="0" smtClean="0"/>
              <a:t>Includes industry-leading vectorizing compiler</a:t>
            </a:r>
          </a:p>
          <a:p>
            <a:pPr lvl="2" eaLnBrk="1" hangingPunct="1"/>
            <a:r>
              <a:rPr lang="en-US" dirty="0" smtClean="0"/>
              <a:t>Advanced optimizations with automatic speed/area optimization</a:t>
            </a:r>
          </a:p>
          <a:p>
            <a:pPr lvl="1" eaLnBrk="1" hangingPunct="1"/>
            <a:r>
              <a:rPr lang="en-US" dirty="0" smtClean="0"/>
              <a:t>Debugging, profiling, linking, assembling, power estimation tools</a:t>
            </a:r>
          </a:p>
          <a:p>
            <a:pPr lvl="2" eaLnBrk="1" hangingPunct="1"/>
            <a:r>
              <a:rPr lang="en-US" dirty="0" smtClean="0"/>
              <a:t>GNU tools supported too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TRAX - Program trace module with compression</a:t>
            </a:r>
          </a:p>
          <a:p>
            <a:pPr lvl="1" eaLnBrk="1" hangingPunct="1"/>
            <a:r>
              <a:rPr lang="en-US" dirty="0" smtClean="0"/>
              <a:t>Simulated or real target hardware trace</a:t>
            </a:r>
          </a:p>
        </p:txBody>
      </p:sp>
      <p:pic>
        <p:nvPicPr>
          <p:cNvPr id="53252" name="Picture 4" descr="C:\Documents and Settings\neil\Local Settings\Temporary Internet Files\Content.IE5\93K0962X\MCj0432614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383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99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-120205"/>
            <a:ext cx="7543800" cy="12065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Best in Class Simulation Models</a:t>
            </a:r>
            <a:br>
              <a:rPr lang="en-US" sz="2800" dirty="0" smtClean="0"/>
            </a:br>
            <a:r>
              <a:rPr lang="en-US" sz="2000" dirty="0" smtClean="0">
                <a:solidFill>
                  <a:srgbClr val="6E9C3D"/>
                </a:solidFill>
              </a:rPr>
              <a:t>Options at Every Level of Abstraction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06500"/>
            <a:ext cx="8229600" cy="5118100"/>
          </a:xfrm>
        </p:spPr>
        <p:txBody>
          <a:bodyPr/>
          <a:lstStyle/>
          <a:p>
            <a:pPr eaLnBrk="1" hangingPunct="1"/>
            <a:r>
              <a:rPr lang="en-US" dirty="0" smtClean="0"/>
              <a:t>Cycle-accurate, pipeline-modeled ISS – most accurate in industry</a:t>
            </a:r>
          </a:p>
          <a:p>
            <a:pPr lvl="1" eaLnBrk="1" hangingPunct="1"/>
            <a:r>
              <a:rPr lang="en-US" dirty="0" smtClean="0"/>
              <a:t>Included as part of the SDK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TurboXim: Fast functional simulator for software development</a:t>
            </a:r>
          </a:p>
          <a:p>
            <a:pPr lvl="1" eaLnBrk="1" hangingPunct="1"/>
            <a:r>
              <a:rPr lang="en-US" dirty="0" smtClean="0"/>
              <a:t>Offers mixed mode simulation with ISS to generate statistical profiling information</a:t>
            </a:r>
          </a:p>
          <a:p>
            <a:pPr lvl="1" eaLnBrk="1" hangingPunct="1"/>
            <a:r>
              <a:rPr lang="en-US" dirty="0" smtClean="0"/>
              <a:t>Performance in 10-50 Million simulation cycles per second</a:t>
            </a:r>
          </a:p>
          <a:p>
            <a:pPr lvl="2" eaLnBrk="1" hangingPunct="1"/>
            <a:r>
              <a:rPr lang="en-US" dirty="0" smtClean="0"/>
              <a:t>On typical low cost PCs (3GHz Intel Xeon 5160 running Linux)</a:t>
            </a:r>
          </a:p>
          <a:p>
            <a:pPr lvl="2"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System modeling support</a:t>
            </a:r>
          </a:p>
          <a:p>
            <a:pPr lvl="1" eaLnBrk="1" hangingPunct="1"/>
            <a:r>
              <a:rPr lang="en-US" dirty="0" smtClean="0"/>
              <a:t>XTMP and XTSC </a:t>
            </a:r>
          </a:p>
          <a:p>
            <a:pPr lvl="2" eaLnBrk="1" hangingPunct="1"/>
            <a:r>
              <a:rPr lang="en-US" dirty="0" smtClean="0"/>
              <a:t>C and SystemC transaction based models</a:t>
            </a:r>
          </a:p>
          <a:p>
            <a:pPr lvl="1" eaLnBrk="1" hangingPunct="1"/>
            <a:r>
              <a:rPr lang="en-US" dirty="0" smtClean="0"/>
              <a:t>Pin-Level modeling</a:t>
            </a:r>
          </a:p>
          <a:p>
            <a:pPr lvl="2" eaLnBrk="1" hangingPunct="1"/>
            <a:r>
              <a:rPr lang="en-US" dirty="0" smtClean="0"/>
              <a:t>SystemC modeling at the pin-level for RTL co-simulation</a:t>
            </a:r>
          </a:p>
          <a:p>
            <a:pPr lvl="1" eaLnBrk="1" hangingPunct="1"/>
            <a:r>
              <a:rPr lang="en-US" dirty="0" smtClean="0"/>
              <a:t>Supported by all major ESL vendors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54276" name="Picture 2" descr="C:\Documents and Settings\neil\Local Settings\Temporary Internet Files\Content.IE5\C5CXA9KD\MCj0440393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41529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5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 35"/>
          <p:cNvGraphicFramePr/>
          <p:nvPr/>
        </p:nvGraphicFramePr>
        <p:xfrm>
          <a:off x="2190890" y="2302568"/>
          <a:ext cx="4049458" cy="296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120205"/>
            <a:ext cx="7543800" cy="1206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Xtensa - Full Development Automation </a:t>
            </a: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Making DPUs Usable by All Engineers</a:t>
            </a:r>
            <a:endParaRPr lang="en-US" sz="2900" dirty="0" smtClean="0">
              <a:solidFill>
                <a:schemeClr val="accent6"/>
              </a:solidFill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489200" y="3370263"/>
            <a:ext cx="2376488" cy="796925"/>
            <a:chOff x="3696112" y="2949928"/>
            <a:chExt cx="2082721" cy="796814"/>
          </a:xfrm>
        </p:grpSpPr>
        <p:sp>
          <p:nvSpPr>
            <p:cNvPr id="33" name="Text Box 89"/>
            <p:cNvSpPr txBox="1">
              <a:spLocks noChangeArrowheads="1"/>
            </p:cNvSpPr>
            <p:nvPr/>
          </p:nvSpPr>
          <p:spPr bwMode="auto">
            <a:xfrm>
              <a:off x="4460686" y="2949928"/>
              <a:ext cx="1318147" cy="79681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b="1" i="1" dirty="0">
                  <a:solidFill>
                    <a:schemeClr val="tx2"/>
                  </a:solidFill>
                  <a:latin typeface="Times"/>
                </a:rPr>
                <a:t>Xtensa </a:t>
              </a:r>
            </a:p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b="1" i="1" dirty="0">
                  <a:solidFill>
                    <a:schemeClr val="tx2"/>
                  </a:solidFill>
                  <a:latin typeface="Times"/>
                </a:rPr>
                <a:t>Processor</a:t>
              </a:r>
            </a:p>
            <a:p>
              <a:pPr algn="ctr" eaLnBrk="0" hangingPunct="0">
                <a:lnSpc>
                  <a:spcPct val="85000"/>
                </a:lnSpc>
                <a:defRPr/>
              </a:pPr>
              <a:r>
                <a:rPr lang="en-US" sz="1600" b="1" i="1" dirty="0">
                  <a:solidFill>
                    <a:schemeClr val="tx2"/>
                  </a:solidFill>
                  <a:latin typeface="Times"/>
                </a:rPr>
                <a:t>Generator*</a:t>
              </a:r>
            </a:p>
          </p:txBody>
        </p:sp>
        <p:sp>
          <p:nvSpPr>
            <p:cNvPr id="673797" name="Freeform 5"/>
            <p:cNvSpPr>
              <a:spLocks/>
            </p:cNvSpPr>
            <p:nvPr/>
          </p:nvSpPr>
          <p:spPr bwMode="auto">
            <a:xfrm>
              <a:off x="3696112" y="3124529"/>
              <a:ext cx="857018" cy="479358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71"/>
                </a:cxn>
                <a:cxn ang="0">
                  <a:pos x="0" y="71"/>
                </a:cxn>
                <a:cxn ang="0">
                  <a:pos x="0" y="230"/>
                </a:cxn>
                <a:cxn ang="0">
                  <a:pos x="220" y="230"/>
                </a:cxn>
                <a:cxn ang="0">
                  <a:pos x="220" y="301"/>
                </a:cxn>
                <a:cxn ang="0">
                  <a:pos x="384" y="150"/>
                </a:cxn>
                <a:cxn ang="0">
                  <a:pos x="220" y="0"/>
                </a:cxn>
              </a:cxnLst>
              <a:rect l="0" t="0" r="r" b="b"/>
              <a:pathLst>
                <a:path w="385" h="302">
                  <a:moveTo>
                    <a:pt x="220" y="0"/>
                  </a:moveTo>
                  <a:lnTo>
                    <a:pt x="220" y="71"/>
                  </a:lnTo>
                  <a:lnTo>
                    <a:pt x="0" y="71"/>
                  </a:lnTo>
                  <a:lnTo>
                    <a:pt x="0" y="230"/>
                  </a:lnTo>
                  <a:lnTo>
                    <a:pt x="220" y="230"/>
                  </a:lnTo>
                  <a:lnTo>
                    <a:pt x="220" y="301"/>
                  </a:lnTo>
                  <a:lnTo>
                    <a:pt x="384" y="150"/>
                  </a:lnTo>
                  <a:lnTo>
                    <a:pt x="220" y="0"/>
                  </a:lnTo>
                </a:path>
              </a:pathLst>
            </a:custGeom>
            <a:gradFill rotWithShape="0">
              <a:gsLst>
                <a:gs pos="0">
                  <a:srgbClr val="5FB3FF"/>
                </a:gs>
                <a:gs pos="100000">
                  <a:srgbClr val="4486FC"/>
                </a:gs>
              </a:gsLst>
              <a:path path="rect">
                <a:fillToRect r="100000" b="100000"/>
              </a:path>
            </a:gradFill>
            <a:ln w="9525" cap="rnd">
              <a:noFill/>
              <a:round/>
              <a:headEnd/>
              <a:tailEnd/>
            </a:ln>
            <a:effectLst>
              <a:outerShdw dist="17961" dir="8100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-74613" y="6386185"/>
            <a:ext cx="18430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i="1" dirty="0"/>
              <a:t> * US Patent: 6,477,697</a:t>
            </a:r>
            <a:r>
              <a:rPr lang="en-US" sz="1200" dirty="0"/>
              <a:t> </a:t>
            </a: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5722938" y="3213100"/>
            <a:ext cx="14620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Use standard ASIC/COT design techniques and</a:t>
            </a:r>
            <a:b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libraries for </a:t>
            </a: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any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IC fabrication process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5060950" y="1201738"/>
            <a:ext cx="2733675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 dirty="0">
                <a:solidFill>
                  <a:schemeClr val="tx2"/>
                </a:solidFill>
                <a:latin typeface="+mn-lt"/>
              </a:rPr>
              <a:t>Complete Hardware Design</a:t>
            </a:r>
          </a:p>
          <a:p>
            <a:pPr marL="0" lvl="2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Pre-verified RTL</a:t>
            </a:r>
          </a:p>
          <a:p>
            <a:pPr marL="0" lvl="2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EDA scripts</a:t>
            </a:r>
          </a:p>
          <a:p>
            <a:pPr marL="0" lvl="2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test suite</a:t>
            </a:r>
          </a:p>
        </p:txBody>
      </p:sp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4171950" y="5246688"/>
            <a:ext cx="44529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 dirty="0">
                <a:solidFill>
                  <a:schemeClr val="tx2"/>
                </a:solidFill>
                <a:latin typeface="+mn-lt"/>
              </a:rPr>
              <a:t>Customized Software Tools</a:t>
            </a:r>
          </a:p>
          <a:p>
            <a:pPr marL="0" lvl="1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C/C++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compiler</a:t>
            </a:r>
          </a:p>
          <a:p>
            <a:pPr marL="0" lvl="1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Debuggers</a:t>
            </a:r>
          </a:p>
          <a:p>
            <a:pPr marL="0" lvl="1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Simulators</a:t>
            </a:r>
          </a:p>
          <a:p>
            <a:pPr marL="0" lvl="1" algn="ctr" eaLnBrk="0" hangingPunct="0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RTOSes</a:t>
            </a:r>
          </a:p>
        </p:txBody>
      </p:sp>
      <p:sp>
        <p:nvSpPr>
          <p:cNvPr id="20506" name="Rectangle 37"/>
          <p:cNvSpPr>
            <a:spLocks noChangeArrowheads="1"/>
          </p:cNvSpPr>
          <p:nvPr/>
        </p:nvSpPr>
        <p:spPr bwMode="auto">
          <a:xfrm>
            <a:off x="736600" y="4457700"/>
            <a:ext cx="17383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 anchor="ctr"/>
          <a:lstStyle/>
          <a:p>
            <a:pPr marL="171450" indent="-171450" eaLnBrk="0" hangingPunct="0"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 Select from menu</a:t>
            </a:r>
          </a:p>
          <a:p>
            <a:pPr marL="171450" indent="-171450" eaLnBrk="0" hangingPunct="0"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2. Explicit instruction description (TIE)</a:t>
            </a:r>
          </a:p>
        </p:txBody>
      </p:sp>
      <p:sp>
        <p:nvSpPr>
          <p:cNvPr id="42009" name="Rectangle 37"/>
          <p:cNvSpPr>
            <a:spLocks noChangeArrowheads="1"/>
          </p:cNvSpPr>
          <p:nvPr/>
        </p:nvSpPr>
        <p:spPr bwMode="auto">
          <a:xfrm>
            <a:off x="615950" y="2592388"/>
            <a:ext cx="19637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 dirty="0">
                <a:solidFill>
                  <a:schemeClr val="tx2"/>
                </a:solidFill>
                <a:latin typeface="+mn-lt"/>
              </a:rPr>
              <a:t>Processor Configuration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214938" y="3740150"/>
            <a:ext cx="1674812" cy="1546225"/>
            <a:chOff x="5614927" y="3319207"/>
            <a:chExt cx="1674873" cy="1546481"/>
          </a:xfrm>
        </p:grpSpPr>
        <p:pic>
          <p:nvPicPr>
            <p:cNvPr id="44054" name="Picture 18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0925" y="3833813"/>
              <a:ext cx="1158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5"/>
            <p:cNvSpPr>
              <a:spLocks/>
            </p:cNvSpPr>
            <p:nvPr/>
          </p:nvSpPr>
          <p:spPr bwMode="auto">
            <a:xfrm rot="2700000">
              <a:off x="5380701" y="3553433"/>
              <a:ext cx="947895" cy="47944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71"/>
                </a:cxn>
                <a:cxn ang="0">
                  <a:pos x="0" y="71"/>
                </a:cxn>
                <a:cxn ang="0">
                  <a:pos x="0" y="230"/>
                </a:cxn>
                <a:cxn ang="0">
                  <a:pos x="220" y="230"/>
                </a:cxn>
                <a:cxn ang="0">
                  <a:pos x="220" y="301"/>
                </a:cxn>
                <a:cxn ang="0">
                  <a:pos x="384" y="150"/>
                </a:cxn>
                <a:cxn ang="0">
                  <a:pos x="220" y="0"/>
                </a:cxn>
              </a:cxnLst>
              <a:rect l="0" t="0" r="r" b="b"/>
              <a:pathLst>
                <a:path w="385" h="302">
                  <a:moveTo>
                    <a:pt x="220" y="0"/>
                  </a:moveTo>
                  <a:lnTo>
                    <a:pt x="220" y="71"/>
                  </a:lnTo>
                  <a:lnTo>
                    <a:pt x="0" y="71"/>
                  </a:lnTo>
                  <a:lnTo>
                    <a:pt x="0" y="230"/>
                  </a:lnTo>
                  <a:lnTo>
                    <a:pt x="220" y="230"/>
                  </a:lnTo>
                  <a:lnTo>
                    <a:pt x="220" y="301"/>
                  </a:lnTo>
                  <a:lnTo>
                    <a:pt x="384" y="150"/>
                  </a:lnTo>
                  <a:lnTo>
                    <a:pt x="220" y="0"/>
                  </a:lnTo>
                </a:path>
              </a:pathLst>
            </a:custGeom>
            <a:gradFill rotWithShape="0">
              <a:gsLst>
                <a:gs pos="0">
                  <a:srgbClr val="5FB3FF"/>
                </a:gs>
                <a:gs pos="100000">
                  <a:srgbClr val="4486FC"/>
                </a:gs>
              </a:gsLst>
              <a:path path="rect">
                <a:fillToRect r="100000" b="100000"/>
              </a:path>
            </a:gradFill>
            <a:ln w="9525" cap="rnd">
              <a:noFill/>
              <a:round/>
              <a:headEnd/>
              <a:tailEnd/>
            </a:ln>
            <a:effectLst>
              <a:outerShdw dist="17961" dir="8100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965700" y="2168525"/>
            <a:ext cx="2133600" cy="1384300"/>
            <a:chOff x="5366192" y="1747838"/>
            <a:chExt cx="2133158" cy="1384956"/>
          </a:xfrm>
        </p:grpSpPr>
        <p:sp>
          <p:nvSpPr>
            <p:cNvPr id="20494" name="Rectangle 20"/>
            <p:cNvSpPr>
              <a:spLocks noChangeArrowheads="1"/>
            </p:cNvSpPr>
            <p:nvPr/>
          </p:nvSpPr>
          <p:spPr bwMode="auto">
            <a:xfrm>
              <a:off x="6202632" y="1747838"/>
              <a:ext cx="1296718" cy="81477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Ctr="1"/>
            <a:lstStyle/>
            <a:p>
              <a:pPr algn="ctr" eaLnBrk="0" hangingPunct="0"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en-US" sz="1700" b="1" i="1" dirty="0">
                  <a:solidFill>
                    <a:schemeClr val="tx1"/>
                  </a:solidFill>
                </a:rPr>
                <a:t>Processor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15000"/>
                </a:spcBef>
                <a:defRPr/>
              </a:pPr>
              <a:endParaRPr lang="en-US" sz="17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0495" name="Rectangle 21"/>
            <p:cNvSpPr>
              <a:spLocks noChangeArrowheads="1"/>
            </p:cNvSpPr>
            <p:nvPr/>
          </p:nvSpPr>
          <p:spPr bwMode="auto">
            <a:xfrm>
              <a:off x="6302623" y="2030547"/>
              <a:ext cx="1096736" cy="43359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  <a:spcBef>
                  <a:spcPct val="15000"/>
                </a:spcBef>
                <a:defRPr/>
              </a:pPr>
              <a:r>
                <a:rPr lang="en-US" sz="1500" b="1" i="1" dirty="0">
                  <a:solidFill>
                    <a:schemeClr val="tx1"/>
                  </a:solidFill>
                </a:rPr>
                <a:t>Extensions</a:t>
              </a:r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18900000">
              <a:off x="5366192" y="2653142"/>
              <a:ext cx="968174" cy="479652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71"/>
                </a:cxn>
                <a:cxn ang="0">
                  <a:pos x="0" y="71"/>
                </a:cxn>
                <a:cxn ang="0">
                  <a:pos x="0" y="230"/>
                </a:cxn>
                <a:cxn ang="0">
                  <a:pos x="220" y="230"/>
                </a:cxn>
                <a:cxn ang="0">
                  <a:pos x="220" y="301"/>
                </a:cxn>
                <a:cxn ang="0">
                  <a:pos x="384" y="150"/>
                </a:cxn>
                <a:cxn ang="0">
                  <a:pos x="220" y="0"/>
                </a:cxn>
              </a:cxnLst>
              <a:rect l="0" t="0" r="r" b="b"/>
              <a:pathLst>
                <a:path w="385" h="302">
                  <a:moveTo>
                    <a:pt x="220" y="0"/>
                  </a:moveTo>
                  <a:lnTo>
                    <a:pt x="220" y="71"/>
                  </a:lnTo>
                  <a:lnTo>
                    <a:pt x="0" y="71"/>
                  </a:lnTo>
                  <a:lnTo>
                    <a:pt x="0" y="230"/>
                  </a:lnTo>
                  <a:lnTo>
                    <a:pt x="220" y="230"/>
                  </a:lnTo>
                  <a:lnTo>
                    <a:pt x="220" y="301"/>
                  </a:lnTo>
                  <a:lnTo>
                    <a:pt x="384" y="150"/>
                  </a:lnTo>
                  <a:lnTo>
                    <a:pt x="220" y="0"/>
                  </a:lnTo>
                </a:path>
              </a:pathLst>
            </a:custGeom>
            <a:gradFill rotWithShape="0">
              <a:gsLst>
                <a:gs pos="0">
                  <a:srgbClr val="5FB3FF"/>
                </a:gs>
                <a:gs pos="100000">
                  <a:srgbClr val="4486FC"/>
                </a:gs>
              </a:gsLst>
              <a:path path="rect">
                <a:fillToRect r="100000" b="100000"/>
              </a:path>
            </a:gradFill>
            <a:ln w="9525" cap="rnd">
              <a:noFill/>
              <a:round/>
              <a:headEnd/>
              <a:tailEnd/>
            </a:ln>
            <a:effectLst>
              <a:outerShdw dist="17961" dir="8100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7218363" y="2917825"/>
            <a:ext cx="1633537" cy="1644650"/>
            <a:chOff x="7394575" y="2497138"/>
            <a:chExt cx="1633538" cy="1644650"/>
          </a:xfrm>
        </p:grpSpPr>
        <p:pic>
          <p:nvPicPr>
            <p:cNvPr id="44048" name="Picture 12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338" y="2779713"/>
              <a:ext cx="1374775" cy="103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reeform 5"/>
            <p:cNvSpPr>
              <a:spLocks/>
            </p:cNvSpPr>
            <p:nvPr/>
          </p:nvSpPr>
          <p:spPr bwMode="auto">
            <a:xfrm rot="18900000">
              <a:off x="7394575" y="3662363"/>
              <a:ext cx="611187" cy="47942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71"/>
                </a:cxn>
                <a:cxn ang="0">
                  <a:pos x="0" y="71"/>
                </a:cxn>
                <a:cxn ang="0">
                  <a:pos x="0" y="230"/>
                </a:cxn>
                <a:cxn ang="0">
                  <a:pos x="220" y="230"/>
                </a:cxn>
                <a:cxn ang="0">
                  <a:pos x="220" y="301"/>
                </a:cxn>
                <a:cxn ang="0">
                  <a:pos x="384" y="150"/>
                </a:cxn>
                <a:cxn ang="0">
                  <a:pos x="220" y="0"/>
                </a:cxn>
              </a:cxnLst>
              <a:rect l="0" t="0" r="r" b="b"/>
              <a:pathLst>
                <a:path w="385" h="302">
                  <a:moveTo>
                    <a:pt x="220" y="0"/>
                  </a:moveTo>
                  <a:lnTo>
                    <a:pt x="220" y="71"/>
                  </a:lnTo>
                  <a:lnTo>
                    <a:pt x="0" y="71"/>
                  </a:lnTo>
                  <a:lnTo>
                    <a:pt x="0" y="230"/>
                  </a:lnTo>
                  <a:lnTo>
                    <a:pt x="220" y="230"/>
                  </a:lnTo>
                  <a:lnTo>
                    <a:pt x="220" y="301"/>
                  </a:lnTo>
                  <a:lnTo>
                    <a:pt x="384" y="150"/>
                  </a:lnTo>
                  <a:lnTo>
                    <a:pt x="220" y="0"/>
                  </a:lnTo>
                </a:path>
              </a:pathLst>
            </a:custGeom>
            <a:gradFill rotWithShape="0">
              <a:gsLst>
                <a:gs pos="0">
                  <a:srgbClr val="5FB3FF"/>
                </a:gs>
                <a:gs pos="100000">
                  <a:srgbClr val="4486FC"/>
                </a:gs>
              </a:gsLst>
              <a:path path="rect">
                <a:fillToRect r="100000" b="100000"/>
              </a:path>
            </a:gradFill>
            <a:ln w="9525" cap="rnd">
              <a:noFill/>
              <a:round/>
              <a:headEnd/>
              <a:tailEnd/>
            </a:ln>
            <a:effectLst>
              <a:outerShdw dist="17961" dir="8100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2700000">
              <a:off x="7427119" y="2563019"/>
              <a:ext cx="611188" cy="47942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20" y="71"/>
                </a:cxn>
                <a:cxn ang="0">
                  <a:pos x="0" y="71"/>
                </a:cxn>
                <a:cxn ang="0">
                  <a:pos x="0" y="230"/>
                </a:cxn>
                <a:cxn ang="0">
                  <a:pos x="220" y="230"/>
                </a:cxn>
                <a:cxn ang="0">
                  <a:pos x="220" y="301"/>
                </a:cxn>
                <a:cxn ang="0">
                  <a:pos x="384" y="150"/>
                </a:cxn>
                <a:cxn ang="0">
                  <a:pos x="220" y="0"/>
                </a:cxn>
              </a:cxnLst>
              <a:rect l="0" t="0" r="r" b="b"/>
              <a:pathLst>
                <a:path w="385" h="302">
                  <a:moveTo>
                    <a:pt x="220" y="0"/>
                  </a:moveTo>
                  <a:lnTo>
                    <a:pt x="220" y="71"/>
                  </a:lnTo>
                  <a:lnTo>
                    <a:pt x="0" y="71"/>
                  </a:lnTo>
                  <a:lnTo>
                    <a:pt x="0" y="230"/>
                  </a:lnTo>
                  <a:lnTo>
                    <a:pt x="220" y="230"/>
                  </a:lnTo>
                  <a:lnTo>
                    <a:pt x="220" y="301"/>
                  </a:lnTo>
                  <a:lnTo>
                    <a:pt x="384" y="150"/>
                  </a:lnTo>
                  <a:lnTo>
                    <a:pt x="220" y="0"/>
                  </a:lnTo>
                </a:path>
              </a:pathLst>
            </a:custGeom>
            <a:gradFill rotWithShape="0">
              <a:gsLst>
                <a:gs pos="0">
                  <a:srgbClr val="5FB3FF"/>
                </a:gs>
                <a:gs pos="100000">
                  <a:srgbClr val="4486FC"/>
                </a:gs>
              </a:gsLst>
              <a:path path="rect">
                <a:fillToRect r="100000" b="100000"/>
              </a:path>
            </a:gradFill>
            <a:ln w="9525" cap="rnd">
              <a:noFill/>
              <a:round/>
              <a:headEnd/>
              <a:tailEnd/>
            </a:ln>
            <a:effectLst>
              <a:outerShdw dist="17961" dir="8100000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42020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3086100"/>
            <a:ext cx="17383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413125" y="4240213"/>
            <a:ext cx="1406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Iterate in Minutes!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46084" grpId="0"/>
      <p:bldP spid="2" grpId="0"/>
      <p:bldP spid="20491" grpId="0"/>
      <p:bldP spid="20493" grpId="0"/>
      <p:bldP spid="20506" grpId="0"/>
      <p:bldP spid="4200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-Shape 21"/>
          <p:cNvSpPr/>
          <p:nvPr/>
        </p:nvSpPr>
        <p:spPr bwMode="auto">
          <a:xfrm rot="10800000">
            <a:off x="266700" y="2628900"/>
            <a:ext cx="6610350" cy="3429000"/>
          </a:xfrm>
          <a:prstGeom prst="corner">
            <a:avLst>
              <a:gd name="adj1" fmla="val 35709"/>
              <a:gd name="adj2" fmla="val 130766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sz="1400" dirty="0">
              <a:latin typeface="+mn-lt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20205"/>
            <a:ext cx="7543800" cy="1206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err="1" smtClean="0"/>
              <a:t>Xtensa</a:t>
            </a:r>
            <a:r>
              <a:rPr lang="en-US" dirty="0" smtClean="0"/>
              <a:t> Processor Generator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Fully Automated Hardware and Software Tools Generation</a:t>
            </a:r>
            <a:endParaRPr lang="en-US" sz="2800" dirty="0" smtClean="0">
              <a:solidFill>
                <a:schemeClr val="accent6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514600" y="2895600"/>
            <a:ext cx="2057400" cy="3086100"/>
            <a:chOff x="2362200" y="2895600"/>
            <a:chExt cx="2057400" cy="30861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362200" y="2895600"/>
              <a:ext cx="2057400" cy="3086100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100" dirty="0">
                  <a:latin typeface="+mn-lt"/>
                </a:rPr>
                <a:t>System Modeling / Design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76500" y="3124200"/>
              <a:ext cx="1828800" cy="4603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Instruction Set Simulator (ISS)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76500" y="3657600"/>
              <a:ext cx="1828800" cy="4603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Fast Function Simulator (TurboXim)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76500" y="4225925"/>
              <a:ext cx="952500" cy="7556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XTSC SystemC System Modeling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67100" y="4225925"/>
              <a:ext cx="838200" cy="12223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XTMP C-based System Modeling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476500" y="5026025"/>
              <a:ext cx="952500" cy="4222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Pin Level cosimulation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76500" y="5524500"/>
              <a:ext cx="1828800" cy="381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Xenergy</a:t>
              </a:r>
            </a:p>
            <a:p>
              <a:pPr algn="ctr" eaLnBrk="0" hangingPunct="0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Energy Estimator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686300" y="2895600"/>
            <a:ext cx="2057400" cy="3086100"/>
            <a:chOff x="4533900" y="3027363"/>
            <a:chExt cx="2057400" cy="30861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533900" y="3027363"/>
              <a:ext cx="2057400" cy="3086100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100" dirty="0">
                  <a:latin typeface="+mn-lt"/>
                </a:rPr>
                <a:t>Software Tools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648200" y="3979863"/>
              <a:ext cx="1828800" cy="7239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GNU Software Toolkit</a:t>
              </a:r>
            </a:p>
            <a:p>
              <a:pPr algn="ctr" eaLnBrk="0" hangingPunct="0">
                <a:defRPr/>
              </a:pPr>
              <a:r>
                <a:rPr lang="en-US" sz="1100" dirty="0"/>
                <a:t>(Assembler, Linker, Debugger, Profiler)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648200" y="4779963"/>
              <a:ext cx="1828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Xtensa C/C++ (XCC) Compiler 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648200" y="5313363"/>
              <a:ext cx="1828800" cy="3429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C Software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648200" y="3255963"/>
              <a:ext cx="1828800" cy="6127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Xplorer IDE</a:t>
              </a:r>
            </a:p>
            <a:p>
              <a:pPr algn="ctr" eaLnBrk="0" hangingPunct="0">
                <a:defRPr/>
              </a:pPr>
              <a:r>
                <a:rPr lang="en-US" sz="1100" dirty="0"/>
                <a:t>Graphical User Interface to all tools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48200" y="5732463"/>
              <a:ext cx="1828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Operating Systems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42900" y="2895600"/>
            <a:ext cx="1943100" cy="796925"/>
            <a:chOff x="190500" y="2895600"/>
            <a:chExt cx="1943100" cy="796925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90500" y="2895600"/>
              <a:ext cx="1943100" cy="796925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100" dirty="0">
                  <a:latin typeface="+mn-lt"/>
                </a:rPr>
                <a:t>Hardware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04800" y="3124200"/>
              <a:ext cx="800100" cy="4603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EDA scripts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219200" y="3124200"/>
              <a:ext cx="800100" cy="4603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RTL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266700" y="3963988"/>
            <a:ext cx="2019300" cy="2093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Synthesis</a:t>
            </a:r>
          </a:p>
          <a:p>
            <a:pPr algn="ctr" eaLnBrk="0" hangingPunct="0">
              <a:defRPr/>
            </a:pP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Block Place &amp; Route</a:t>
            </a:r>
          </a:p>
          <a:p>
            <a:pPr algn="ctr" eaLnBrk="0" hangingPunct="0">
              <a:defRPr/>
            </a:pP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Verification</a:t>
            </a:r>
          </a:p>
          <a:p>
            <a:pPr algn="ctr" eaLnBrk="0" hangingPunct="0">
              <a:defRPr/>
            </a:pPr>
            <a:endParaRPr lang="en-US" sz="1400" dirty="0">
              <a:latin typeface="+mn-lt"/>
            </a:endParaRPr>
          </a:p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Chip Integration / </a:t>
            </a:r>
          </a:p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Co-verification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162800" y="2628900"/>
            <a:ext cx="16002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981200" y="1370013"/>
            <a:ext cx="1447800" cy="5715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latin typeface="+mn-lt"/>
              </a:rPr>
              <a:t>Designer-Defined Instructions</a:t>
            </a:r>
          </a:p>
          <a:p>
            <a:pPr algn="ctr" eaLnBrk="0" hangingPunct="0">
              <a:defRPr/>
            </a:pPr>
            <a:r>
              <a:rPr lang="en-US" sz="1100" dirty="0">
                <a:latin typeface="+mn-lt"/>
              </a:rPr>
              <a:t>(optional)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1893498" y="2104692"/>
            <a:ext cx="3352800" cy="3337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US" sz="1600" b="1" i="1" dirty="0">
                <a:solidFill>
                  <a:schemeClr val="tx2"/>
                </a:solidFill>
                <a:latin typeface="+mn-lt"/>
              </a:rPr>
              <a:t>Xtensa Processor Generator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6700" y="2628900"/>
            <a:ext cx="6610350" cy="2159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t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Processor Generator Outputs</a:t>
            </a:r>
          </a:p>
        </p:txBody>
      </p:sp>
      <p:cxnSp>
        <p:nvCxnSpPr>
          <p:cNvPr id="36" name="Shape 35"/>
          <p:cNvCxnSpPr>
            <a:cxnSpLocks noChangeShapeType="1"/>
            <a:stCxn id="57" idx="2"/>
            <a:endCxn id="32" idx="0"/>
          </p:cNvCxnSpPr>
          <p:nvPr/>
        </p:nvCxnSpPr>
        <p:spPr bwMode="auto">
          <a:xfrm rot="5400000" flipH="1">
            <a:off x="3076575" y="998538"/>
            <a:ext cx="4514850" cy="5257800"/>
          </a:xfrm>
          <a:prstGeom prst="bentConnector5">
            <a:avLst>
              <a:gd name="adj1" fmla="val -8389"/>
              <a:gd name="adj2" fmla="val -20444"/>
              <a:gd name="adj3" fmla="val 10506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Elbow Connector 38"/>
          <p:cNvCxnSpPr>
            <a:cxnSpLocks noChangeShapeType="1"/>
            <a:stCxn id="32" idx="0"/>
            <a:endCxn id="31" idx="0"/>
          </p:cNvCxnSpPr>
          <p:nvPr/>
        </p:nvCxnSpPr>
        <p:spPr bwMode="auto">
          <a:xfrm rot="16200000" flipH="1">
            <a:off x="3575844" y="499269"/>
            <a:ext cx="11112" cy="1752600"/>
          </a:xfrm>
          <a:prstGeom prst="bentConnector3">
            <a:avLst>
              <a:gd name="adj1" fmla="val -2037356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31" idx="2"/>
          </p:cNvCxnSpPr>
          <p:nvPr/>
        </p:nvCxnSpPr>
        <p:spPr bwMode="auto">
          <a:xfrm rot="16200000" flipH="1">
            <a:off x="4382294" y="2028031"/>
            <a:ext cx="152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>
            <a:cxnSpLocks noChangeShapeType="1"/>
            <a:stCxn id="32" idx="2"/>
          </p:cNvCxnSpPr>
          <p:nvPr/>
        </p:nvCxnSpPr>
        <p:spPr bwMode="auto">
          <a:xfrm rot="16200000" flipH="1">
            <a:off x="2624138" y="2022475"/>
            <a:ext cx="1635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  <a:endCxn id="34" idx="0"/>
          </p:cNvCxnSpPr>
          <p:nvPr/>
        </p:nvCxnSpPr>
        <p:spPr bwMode="auto">
          <a:xfrm rot="16200000" flipH="1">
            <a:off x="3475832" y="2532856"/>
            <a:ext cx="1905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Rectangle 27"/>
          <p:cNvSpPr/>
          <p:nvPr/>
        </p:nvSpPr>
        <p:spPr bwMode="auto">
          <a:xfrm>
            <a:off x="7277100" y="2743200"/>
            <a:ext cx="1371600" cy="612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</a:rPr>
              <a:t>Application Source</a:t>
            </a:r>
          </a:p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</a:rPr>
              <a:t>C/C++</a:t>
            </a:r>
          </a:p>
        </p:txBody>
      </p:sp>
      <p:grpSp>
        <p:nvGrpSpPr>
          <p:cNvPr id="23" name="Group 56"/>
          <p:cNvGrpSpPr>
            <a:grpSpLocks/>
          </p:cNvGrpSpPr>
          <p:nvPr/>
        </p:nvGrpSpPr>
        <p:grpSpPr bwMode="auto">
          <a:xfrm>
            <a:off x="7277100" y="3357563"/>
            <a:ext cx="1371600" cy="1439862"/>
            <a:chOff x="7010400" y="3356769"/>
            <a:chExt cx="1371600" cy="1440315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010400" y="3577500"/>
              <a:ext cx="1371600" cy="2699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Compile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10400" y="4038020"/>
              <a:ext cx="1371600" cy="30489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Executable</a:t>
              </a: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7010400" y="4533476"/>
              <a:ext cx="1371600" cy="26360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1100" dirty="0"/>
                <a:t>Profile using ISS</a:t>
              </a:r>
            </a:p>
          </p:txBody>
        </p:sp>
        <p:cxnSp>
          <p:nvCxnSpPr>
            <p:cNvPr id="45095" name="Straight Arrow Connector 61"/>
            <p:cNvCxnSpPr>
              <a:cxnSpLocks noChangeShapeType="1"/>
              <a:endCxn id="25" idx="0"/>
            </p:cNvCxnSpPr>
            <p:nvPr/>
          </p:nvCxnSpPr>
          <p:spPr bwMode="auto">
            <a:xfrm rot="5400000">
              <a:off x="7585075" y="3467100"/>
              <a:ext cx="22225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6" name="Straight Arrow Connector 63"/>
            <p:cNvCxnSpPr>
              <a:cxnSpLocks noChangeShapeType="1"/>
              <a:stCxn id="25" idx="2"/>
              <a:endCxn id="26" idx="0"/>
            </p:cNvCxnSpPr>
            <p:nvPr/>
          </p:nvCxnSpPr>
          <p:spPr bwMode="auto">
            <a:xfrm rot="5400000">
              <a:off x="7602538" y="3943350"/>
              <a:ext cx="188912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97" name="Straight Arrow Connector 65"/>
            <p:cNvCxnSpPr>
              <a:cxnSpLocks noChangeShapeType="1"/>
              <a:stCxn id="26" idx="2"/>
              <a:endCxn id="27" idx="0"/>
            </p:cNvCxnSpPr>
            <p:nvPr/>
          </p:nvCxnSpPr>
          <p:spPr bwMode="auto">
            <a:xfrm rot="5400000">
              <a:off x="7600951" y="4438650"/>
              <a:ext cx="190500" cy="31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rot="5400000">
            <a:off x="668338" y="3773488"/>
            <a:ext cx="3778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1582738" y="3773488"/>
            <a:ext cx="3778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TextBox 79"/>
          <p:cNvSpPr txBox="1"/>
          <p:nvPr/>
        </p:nvSpPr>
        <p:spPr>
          <a:xfrm>
            <a:off x="4714875" y="6200775"/>
            <a:ext cx="19954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+mn-lt"/>
              </a:rPr>
              <a:t>Software Development</a:t>
            </a:r>
          </a:p>
        </p:txBody>
      </p:sp>
      <p:cxnSp>
        <p:nvCxnSpPr>
          <p:cNvPr id="82" name="Straight Arrow Connector 81"/>
          <p:cNvCxnSpPr>
            <a:cxnSpLocks noChangeShapeType="1"/>
            <a:stCxn id="18" idx="2"/>
            <a:endCxn id="83" idx="0"/>
          </p:cNvCxnSpPr>
          <p:nvPr/>
        </p:nvCxnSpPr>
        <p:spPr bwMode="auto">
          <a:xfrm rot="5400000">
            <a:off x="1198563" y="6132512"/>
            <a:ext cx="1524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TextBox 82"/>
          <p:cNvSpPr txBox="1"/>
          <p:nvPr/>
        </p:nvSpPr>
        <p:spPr>
          <a:xfrm>
            <a:off x="588963" y="6210300"/>
            <a:ext cx="1368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To Fab / FPGA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733800" y="1381125"/>
            <a:ext cx="1447800" cy="5715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1100" dirty="0">
                <a:latin typeface="+mn-lt"/>
              </a:rPr>
              <a:t>Set/Choose Configuration options</a:t>
            </a:r>
          </a:p>
        </p:txBody>
      </p:sp>
      <p:cxnSp>
        <p:nvCxnSpPr>
          <p:cNvPr id="104" name="Elbow Connector 103"/>
          <p:cNvCxnSpPr>
            <a:cxnSpLocks noChangeShapeType="1"/>
            <a:endCxn id="24" idx="1"/>
          </p:cNvCxnSpPr>
          <p:nvPr/>
        </p:nvCxnSpPr>
        <p:spPr bwMode="auto">
          <a:xfrm>
            <a:off x="6710363" y="4343400"/>
            <a:ext cx="452437" cy="1588"/>
          </a:xfrm>
          <a:prstGeom prst="bentConnector3">
            <a:avLst>
              <a:gd name="adj1" fmla="val 50000"/>
            </a:avLst>
          </a:prstGeom>
          <a:ln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ShapeType="1"/>
            <a:endCxn id="56" idx="0"/>
          </p:cNvCxnSpPr>
          <p:nvPr/>
        </p:nvCxnSpPr>
        <p:spPr bwMode="auto">
          <a:xfrm rot="5400000">
            <a:off x="3433762" y="6091238"/>
            <a:ext cx="219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TextBox 55"/>
          <p:cNvSpPr txBox="1"/>
          <p:nvPr/>
        </p:nvSpPr>
        <p:spPr>
          <a:xfrm>
            <a:off x="2598738" y="6200775"/>
            <a:ext cx="18875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400" dirty="0">
                <a:latin typeface="+mn-lt"/>
              </a:rPr>
              <a:t>System Development</a:t>
            </a:r>
          </a:p>
        </p:txBody>
      </p:sp>
      <p:cxnSp>
        <p:nvCxnSpPr>
          <p:cNvPr id="65" name="Straight Arrow Connector 64"/>
          <p:cNvCxnSpPr>
            <a:cxnSpLocks noChangeShapeType="1"/>
            <a:endCxn id="80" idx="0"/>
          </p:cNvCxnSpPr>
          <p:nvPr/>
        </p:nvCxnSpPr>
        <p:spPr bwMode="auto">
          <a:xfrm rot="5400000">
            <a:off x="5604669" y="6090444"/>
            <a:ext cx="2190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7" name="Rounded Rectangle 56"/>
          <p:cNvSpPr/>
          <p:nvPr/>
        </p:nvSpPr>
        <p:spPr bwMode="auto">
          <a:xfrm>
            <a:off x="7277100" y="4953000"/>
            <a:ext cx="1371600" cy="9318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100" dirty="0"/>
              <a:t>Choose different configuration</a:t>
            </a:r>
          </a:p>
          <a:p>
            <a:pPr algn="ctr" eaLnBrk="0" hangingPunct="0">
              <a:defRPr/>
            </a:pPr>
            <a:r>
              <a:rPr lang="en-US" sz="1100" dirty="0"/>
              <a:t>- or -</a:t>
            </a:r>
          </a:p>
          <a:p>
            <a:pPr algn="ctr" eaLnBrk="0" hangingPunct="0">
              <a:defRPr/>
            </a:pPr>
            <a:r>
              <a:rPr lang="en-US" sz="1100" dirty="0"/>
              <a:t>Develop new instructions</a:t>
            </a:r>
          </a:p>
        </p:txBody>
      </p:sp>
      <p:cxnSp>
        <p:nvCxnSpPr>
          <p:cNvPr id="62" name="Straight Arrow Connector 67"/>
          <p:cNvCxnSpPr>
            <a:cxnSpLocks noChangeShapeType="1"/>
          </p:cNvCxnSpPr>
          <p:nvPr/>
        </p:nvCxnSpPr>
        <p:spPr bwMode="auto">
          <a:xfrm rot="5400000">
            <a:off x="7885906" y="4874419"/>
            <a:ext cx="15557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hape 58"/>
          <p:cNvCxnSpPr>
            <a:stCxn id="0" idx="0"/>
            <a:endCxn id="31" idx="3"/>
          </p:cNvCxnSpPr>
          <p:nvPr/>
        </p:nvCxnSpPr>
        <p:spPr bwMode="auto">
          <a:xfrm rot="16200000" flipV="1">
            <a:off x="6034087" y="814388"/>
            <a:ext cx="1076325" cy="27813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2" grpId="0" animBg="1"/>
      <p:bldP spid="34" grpId="0" animBg="1"/>
      <p:bldP spid="80" grpId="0"/>
      <p:bldP spid="83" grpId="0"/>
      <p:bldP spid="31" grpId="0" animBg="1"/>
      <p:bldP spid="56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 rot="5400000">
            <a:off x="2628900" y="228600"/>
            <a:ext cx="3886200" cy="7162800"/>
          </a:xfrm>
          <a:prstGeom prst="roundRect">
            <a:avLst>
              <a:gd name="adj" fmla="val 6856"/>
            </a:avLst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/>
          <a:lstStyle/>
          <a:p>
            <a:pPr algn="ctr">
              <a:defRPr/>
            </a:pPr>
            <a:endParaRPr lang="en-US" sz="2000" dirty="0"/>
          </a:p>
        </p:txBody>
      </p:sp>
      <p:sp>
        <p:nvSpPr>
          <p:cNvPr id="84" name="Rounded Rectangle 83"/>
          <p:cNvSpPr/>
          <p:nvPr/>
        </p:nvSpPr>
        <p:spPr>
          <a:xfrm>
            <a:off x="4953000" y="2057400"/>
            <a:ext cx="3048000" cy="3467100"/>
          </a:xfrm>
          <a:prstGeom prst="roundRect">
            <a:avLst>
              <a:gd name="adj" fmla="val 874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>
              <a:defRPr/>
            </a:pPr>
            <a:r>
              <a:rPr lang="en-US" sz="2000" dirty="0"/>
              <a:t>DPU Target</a:t>
            </a:r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419100" y="-120205"/>
            <a:ext cx="75438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Complete Development Tool Chain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Xplorer: Single IDE for All Development Stages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467101"/>
            <a:ext cx="1524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Edit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C, C++, ASM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Partition/LSP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0" y="3467101"/>
            <a:ext cx="1524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Compile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+ Link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 Libraries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05400" y="2705101"/>
            <a:ext cx="12192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Debug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+ Trace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05400" y="4457701"/>
            <a:ext cx="12192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Profile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2628901"/>
            <a:ext cx="12192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ISS</a:t>
            </a:r>
            <a:endParaRPr lang="en-US" sz="1050" dirty="0"/>
          </a:p>
        </p:txBody>
      </p:sp>
      <p:sp>
        <p:nvSpPr>
          <p:cNvPr id="10" name="Oval 9"/>
          <p:cNvSpPr/>
          <p:nvPr/>
        </p:nvSpPr>
        <p:spPr>
          <a:xfrm>
            <a:off x="6553200" y="3695701"/>
            <a:ext cx="12192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Co-sim</a:t>
            </a:r>
          </a:p>
        </p:txBody>
      </p:sp>
      <p:sp>
        <p:nvSpPr>
          <p:cNvPr id="11" name="Oval 10"/>
          <p:cNvSpPr/>
          <p:nvPr/>
        </p:nvSpPr>
        <p:spPr>
          <a:xfrm>
            <a:off x="6553200" y="3162301"/>
            <a:ext cx="12192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System Models</a:t>
            </a:r>
          </a:p>
        </p:txBody>
      </p:sp>
      <p:sp>
        <p:nvSpPr>
          <p:cNvPr id="12" name="Oval 11"/>
          <p:cNvSpPr/>
          <p:nvPr/>
        </p:nvSpPr>
        <p:spPr>
          <a:xfrm>
            <a:off x="7239000" y="4305300"/>
            <a:ext cx="552451" cy="10668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lIns="0" tIns="0" rIns="0" bIns="0" anchor="ctr"/>
          <a:lstStyle/>
          <a:p>
            <a:pPr algn="ctr">
              <a:defRPr/>
            </a:pPr>
            <a:r>
              <a:rPr lang="en-US" sz="1100" dirty="0"/>
              <a:t>FPGA </a:t>
            </a:r>
            <a:endParaRPr lang="en-US" sz="1000" dirty="0"/>
          </a:p>
        </p:txBody>
      </p:sp>
      <p:sp>
        <p:nvSpPr>
          <p:cNvPr id="13" name="Oval 12"/>
          <p:cNvSpPr/>
          <p:nvPr/>
        </p:nvSpPr>
        <p:spPr>
          <a:xfrm>
            <a:off x="6553200" y="4305300"/>
            <a:ext cx="571500" cy="1066800"/>
          </a:xfrm>
          <a:prstGeom prst="ellipse">
            <a:avLst/>
          </a:prstGeom>
          <a:solidFill>
            <a:schemeClr val="accent5">
              <a:lumMod val="20000"/>
              <a:lumOff val="80000"/>
              <a:alpha val="50196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Si</a:t>
            </a:r>
            <a:endParaRPr lang="en-US" sz="1050" dirty="0"/>
          </a:p>
        </p:txBody>
      </p:sp>
      <p:cxnSp>
        <p:nvCxnSpPr>
          <p:cNvPr id="34" name="Straight Arrow Connector 33"/>
          <p:cNvCxnSpPr>
            <a:stCxn id="0" idx="3"/>
          </p:cNvCxnSpPr>
          <p:nvPr/>
        </p:nvCxnSpPr>
        <p:spPr bwMode="auto">
          <a:xfrm>
            <a:off x="4572000" y="39624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4" name="Shape 43"/>
          <p:cNvCxnSpPr>
            <a:stCxn id="0" idx="3"/>
            <a:endCxn id="0" idx="1"/>
          </p:cNvCxnSpPr>
          <p:nvPr/>
        </p:nvCxnSpPr>
        <p:spPr bwMode="auto">
          <a:xfrm>
            <a:off x="2667000" y="3962400"/>
            <a:ext cx="381000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6" name="Elbow Connector 45"/>
          <p:cNvCxnSpPr/>
          <p:nvPr/>
        </p:nvCxnSpPr>
        <p:spPr bwMode="auto">
          <a:xfrm rot="16200000" flipH="1" flipV="1">
            <a:off x="3429000" y="1181100"/>
            <a:ext cx="762000" cy="3810000"/>
          </a:xfrm>
          <a:prstGeom prst="bentConnector3">
            <a:avLst>
              <a:gd name="adj1" fmla="val -30000"/>
            </a:avLst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8" name="Elbow Connector 47"/>
          <p:cNvCxnSpPr/>
          <p:nvPr/>
        </p:nvCxnSpPr>
        <p:spPr bwMode="auto">
          <a:xfrm rot="5400000" flipH="1">
            <a:off x="3429000" y="2933700"/>
            <a:ext cx="762000" cy="3810000"/>
          </a:xfrm>
          <a:prstGeom prst="bentConnector3">
            <a:avLst>
              <a:gd name="adj1" fmla="val -28750"/>
            </a:avLst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Oval 66"/>
          <p:cNvSpPr/>
          <p:nvPr/>
        </p:nvSpPr>
        <p:spPr>
          <a:xfrm>
            <a:off x="7239000" y="5943600"/>
            <a:ext cx="9525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FPGA</a:t>
            </a:r>
          </a:p>
        </p:txBody>
      </p:sp>
      <p:sp>
        <p:nvSpPr>
          <p:cNvPr id="68" name="Oval 67"/>
          <p:cNvSpPr/>
          <p:nvPr/>
        </p:nvSpPr>
        <p:spPr>
          <a:xfrm>
            <a:off x="6153151" y="5943600"/>
            <a:ext cx="971549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Si</a:t>
            </a:r>
          </a:p>
        </p:txBody>
      </p:sp>
      <p:cxnSp>
        <p:nvCxnSpPr>
          <p:cNvPr id="72" name="Straight Arrow Connector 71"/>
          <p:cNvCxnSpPr>
            <a:stCxn id="12" idx="4"/>
            <a:endCxn id="67" idx="0"/>
          </p:cNvCxnSpPr>
          <p:nvPr/>
        </p:nvCxnSpPr>
        <p:spPr bwMode="auto">
          <a:xfrm rot="16200000" flipH="1">
            <a:off x="7329488" y="5557837"/>
            <a:ext cx="571500" cy="200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3" name="Straight Arrow Connector 72"/>
          <p:cNvCxnSpPr>
            <a:stCxn id="13" idx="4"/>
            <a:endCxn id="68" idx="0"/>
          </p:cNvCxnSpPr>
          <p:nvPr/>
        </p:nvCxnSpPr>
        <p:spPr bwMode="auto">
          <a:xfrm rot="5400000">
            <a:off x="6453188" y="5557837"/>
            <a:ext cx="571500" cy="200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029200" y="3695700"/>
            <a:ext cx="138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Simulate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598613" y="1257300"/>
            <a:ext cx="5964237" cy="4000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/>
              <a:t>The whole development flow in one integrated tool</a:t>
            </a:r>
          </a:p>
        </p:txBody>
      </p:sp>
      <p:pic>
        <p:nvPicPr>
          <p:cNvPr id="2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943100"/>
            <a:ext cx="919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78" grpId="0"/>
      <p:bldP spid="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Inside </a:t>
            </a:r>
            <a:r>
              <a:rPr lang="en-US" cap="none" dirty="0" err="1" smtClean="0"/>
              <a:t>Xtensa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7082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/>
          <p:cNvSpPr/>
          <p:nvPr/>
        </p:nvSpPr>
        <p:spPr bwMode="auto">
          <a:xfrm>
            <a:off x="1571625" y="5500688"/>
            <a:ext cx="3648075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  <a:latin typeface="Times" pitchFamily="16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95300" y="1143000"/>
            <a:ext cx="5600700" cy="428148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" pitchFamily="1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-81800"/>
            <a:ext cx="7543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Xtensa LX4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Block Diagram - System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286000" y="1971675"/>
            <a:ext cx="1295400" cy="595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VLIW (FLIX) Parallel Execution pipelines</a:t>
            </a:r>
          </a:p>
        </p:txBody>
      </p:sp>
      <p:grpSp>
        <p:nvGrpSpPr>
          <p:cNvPr id="2" name="Group 205"/>
          <p:cNvGrpSpPr>
            <a:grpSpLocks/>
          </p:cNvGrpSpPr>
          <p:nvPr/>
        </p:nvGrpSpPr>
        <p:grpSpPr bwMode="auto">
          <a:xfrm>
            <a:off x="4457700" y="1271588"/>
            <a:ext cx="1638300" cy="3962400"/>
            <a:chOff x="4457700" y="1271588"/>
            <a:chExt cx="1638300" cy="39624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4800600" y="1271588"/>
              <a:ext cx="1295400" cy="9223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Inst. Memory Management, Protection &amp; Error Recovery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00600" y="4305300"/>
              <a:ext cx="1295400" cy="928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Data Memory Management, Protection &amp; Error Recovery</a:t>
              </a:r>
            </a:p>
          </p:txBody>
        </p:sp>
        <p:cxnSp>
          <p:nvCxnSpPr>
            <p:cNvPr id="49257" name="Straight Arrow Connector 53"/>
            <p:cNvCxnSpPr>
              <a:cxnSpLocks noChangeShapeType="1"/>
              <a:stCxn id="19" idx="3"/>
            </p:cNvCxnSpPr>
            <p:nvPr/>
          </p:nvCxnSpPr>
          <p:spPr bwMode="auto">
            <a:xfrm>
              <a:off x="4457700" y="1614488"/>
              <a:ext cx="3429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58" name="Straight Arrow Connector 57"/>
            <p:cNvCxnSpPr>
              <a:cxnSpLocks noChangeShapeType="1"/>
              <a:stCxn id="36" idx="3"/>
            </p:cNvCxnSpPr>
            <p:nvPr/>
          </p:nvCxnSpPr>
          <p:spPr bwMode="auto">
            <a:xfrm>
              <a:off x="4457700" y="4967288"/>
              <a:ext cx="3429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6096000" y="1317625"/>
            <a:ext cx="876300" cy="3603625"/>
            <a:chOff x="6096000" y="1317626"/>
            <a:chExt cx="876300" cy="360362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6096000" y="1317626"/>
              <a:ext cx="876300" cy="2587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Instruction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RAM x2</a:t>
              </a: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6096000" y="1576389"/>
              <a:ext cx="876300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Instruction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ROM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96000" y="4357688"/>
              <a:ext cx="876300" cy="2587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Data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RAM x2</a:t>
              </a: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096000" y="4616450"/>
              <a:ext cx="876300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Data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ROM</a:t>
              </a:r>
            </a:p>
          </p:txBody>
        </p:sp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4800600" y="2193925"/>
            <a:ext cx="1447800" cy="2111375"/>
            <a:chOff x="4800600" y="2193926"/>
            <a:chExt cx="1447800" cy="2112167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800600" y="2524250"/>
              <a:ext cx="1295400" cy="14578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External Interface</a:t>
              </a:r>
            </a:p>
          </p:txBody>
        </p:sp>
        <p:cxnSp>
          <p:nvCxnSpPr>
            <p:cNvPr id="49245" name="Straight Arrow Connector 60"/>
            <p:cNvCxnSpPr>
              <a:cxnSpLocks noChangeShapeType="1"/>
              <a:stCxn id="52" idx="2"/>
              <a:endCxn id="60" idx="0"/>
            </p:cNvCxnSpPr>
            <p:nvPr/>
          </p:nvCxnSpPr>
          <p:spPr bwMode="auto">
            <a:xfrm rot="5400000">
              <a:off x="5282804" y="2358628"/>
              <a:ext cx="330992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46" name="Straight Arrow Connector 63"/>
            <p:cNvCxnSpPr>
              <a:cxnSpLocks noChangeShapeType="1"/>
              <a:stCxn id="60" idx="2"/>
              <a:endCxn id="53" idx="0"/>
            </p:cNvCxnSpPr>
            <p:nvPr/>
          </p:nvCxnSpPr>
          <p:spPr bwMode="auto">
            <a:xfrm rot="5400000">
              <a:off x="5286377" y="4143376"/>
              <a:ext cx="323847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Rectangle 70"/>
            <p:cNvSpPr/>
            <p:nvPr/>
          </p:nvSpPr>
          <p:spPr bwMode="auto">
            <a:xfrm>
              <a:off x="4914900" y="2757700"/>
              <a:ext cx="762000" cy="547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Processor Interface Control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914900" y="3615272"/>
              <a:ext cx="762000" cy="3033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Write Buffer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 rot="-5400000">
              <a:off x="5291714" y="3219086"/>
              <a:ext cx="1160897" cy="2381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PIF Bridge</a:t>
              </a:r>
            </a:p>
          </p:txBody>
        </p:sp>
        <p:cxnSp>
          <p:nvCxnSpPr>
            <p:cNvPr id="49250" name="Straight Arrow Connector 115"/>
            <p:cNvCxnSpPr>
              <a:cxnSpLocks noChangeShapeType="1"/>
              <a:stCxn id="73" idx="2"/>
              <a:endCxn id="113" idx="0"/>
            </p:cNvCxnSpPr>
            <p:nvPr/>
          </p:nvCxnSpPr>
          <p:spPr bwMode="auto">
            <a:xfrm flipV="1">
              <a:off x="5991228" y="3338315"/>
              <a:ext cx="257172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10"/>
          <p:cNvGrpSpPr>
            <a:grpSpLocks/>
          </p:cNvGrpSpPr>
          <p:nvPr/>
        </p:nvGrpSpPr>
        <p:grpSpPr bwMode="auto">
          <a:xfrm>
            <a:off x="5257800" y="5233988"/>
            <a:ext cx="815975" cy="862012"/>
            <a:chOff x="5257794" y="5233988"/>
            <a:chExt cx="815581" cy="862012"/>
          </a:xfrm>
        </p:grpSpPr>
        <p:cxnSp>
          <p:nvCxnSpPr>
            <p:cNvPr id="49242" name="Straight Arrow Connector 73"/>
            <p:cNvCxnSpPr>
              <a:cxnSpLocks noChangeShapeType="1"/>
              <a:stCxn id="53" idx="2"/>
            </p:cNvCxnSpPr>
            <p:nvPr/>
          </p:nvCxnSpPr>
          <p:spPr bwMode="auto">
            <a:xfrm rot="5400000">
              <a:off x="5248074" y="5433420"/>
              <a:ext cx="399658" cy="79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243" name="TextBox 163"/>
            <p:cNvSpPr txBox="1">
              <a:spLocks noChangeArrowheads="1"/>
            </p:cNvSpPr>
            <p:nvPr/>
          </p:nvSpPr>
          <p:spPr bwMode="auto">
            <a:xfrm>
              <a:off x="5257794" y="5603557"/>
              <a:ext cx="81558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1000" dirty="0">
                  <a:latin typeface="Trebuchet MS" pitchFamily="34" charset="0"/>
                </a:rPr>
                <a:t>XLMI </a:t>
              </a:r>
            </a:p>
            <a:p>
              <a:r>
                <a:rPr lang="en-US" sz="800" dirty="0">
                  <a:latin typeface="Trebuchet MS" pitchFamily="34" charset="0"/>
                </a:rPr>
                <a:t>Local Memory</a:t>
              </a:r>
            </a:p>
            <a:p>
              <a:r>
                <a:rPr lang="en-US" sz="800" dirty="0">
                  <a:latin typeface="Trebuchet MS" pitchFamily="34" charset="0"/>
                </a:rPr>
                <a:t>Interface</a:t>
              </a:r>
            </a:p>
          </p:txBody>
        </p:sp>
      </p:grpSp>
      <p:sp>
        <p:nvSpPr>
          <p:cNvPr id="165" name="Rectangle 164"/>
          <p:cNvSpPr/>
          <p:nvPr/>
        </p:nvSpPr>
        <p:spPr bwMode="auto">
          <a:xfrm>
            <a:off x="1646238" y="5519738"/>
            <a:ext cx="18256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solidFill>
                <a:schemeClr val="bg1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49163" name="TextBox 165"/>
          <p:cNvSpPr txBox="1">
            <a:spLocks noChangeArrowheads="1"/>
          </p:cNvSpPr>
          <p:nvPr/>
        </p:nvSpPr>
        <p:spPr bwMode="auto">
          <a:xfrm>
            <a:off x="1765300" y="5500688"/>
            <a:ext cx="1092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Base ISA Feature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1646238" y="5748338"/>
            <a:ext cx="182562" cy="1793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49165" name="TextBox 167"/>
          <p:cNvSpPr txBox="1">
            <a:spLocks noChangeArrowheads="1"/>
          </p:cNvSpPr>
          <p:nvPr/>
        </p:nvSpPr>
        <p:spPr bwMode="auto">
          <a:xfrm>
            <a:off x="1765300" y="5729288"/>
            <a:ext cx="1693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Designer-Defined Features (TIE)</a:t>
            </a:r>
          </a:p>
        </p:txBody>
      </p:sp>
      <p:sp>
        <p:nvSpPr>
          <p:cNvPr id="49166" name="Rectangle 168"/>
          <p:cNvSpPr>
            <a:spLocks noChangeArrowheads="1"/>
          </p:cNvSpPr>
          <p:nvPr/>
        </p:nvSpPr>
        <p:spPr bwMode="auto">
          <a:xfrm>
            <a:off x="1646238" y="5989638"/>
            <a:ext cx="182562" cy="1793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49167" name="TextBox 169"/>
          <p:cNvSpPr txBox="1">
            <a:spLocks noChangeArrowheads="1"/>
          </p:cNvSpPr>
          <p:nvPr/>
        </p:nvSpPr>
        <p:spPr bwMode="auto">
          <a:xfrm>
            <a:off x="1765300" y="5970588"/>
            <a:ext cx="162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External RTL &amp; Peripherals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3390900" y="5519738"/>
            <a:ext cx="182563" cy="17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49169" name="TextBox 171"/>
          <p:cNvSpPr txBox="1">
            <a:spLocks noChangeArrowheads="1"/>
          </p:cNvSpPr>
          <p:nvPr/>
        </p:nvSpPr>
        <p:spPr bwMode="auto">
          <a:xfrm>
            <a:off x="3509963" y="5500688"/>
            <a:ext cx="1519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Configurable Function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390900" y="5748338"/>
            <a:ext cx="182563" cy="179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49171" name="TextBox 173"/>
          <p:cNvSpPr txBox="1">
            <a:spLocks noChangeArrowheads="1"/>
          </p:cNvSpPr>
          <p:nvPr/>
        </p:nvSpPr>
        <p:spPr bwMode="auto">
          <a:xfrm>
            <a:off x="3509963" y="5729288"/>
            <a:ext cx="162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Optional Function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3390900" y="5989638"/>
            <a:ext cx="182563" cy="17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49173" name="TextBox 175"/>
          <p:cNvSpPr txBox="1">
            <a:spLocks noChangeArrowheads="1"/>
          </p:cNvSpPr>
          <p:nvPr/>
        </p:nvSpPr>
        <p:spPr bwMode="auto">
          <a:xfrm>
            <a:off x="3509963" y="5970588"/>
            <a:ext cx="1709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Optional &amp; Configurable Function</a:t>
            </a:r>
          </a:p>
        </p:txBody>
      </p: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495300" y="3519488"/>
            <a:ext cx="1790700" cy="2552700"/>
            <a:chOff x="495300" y="3519488"/>
            <a:chExt cx="1790700" cy="2552700"/>
          </a:xfrm>
        </p:grpSpPr>
        <p:sp>
          <p:nvSpPr>
            <p:cNvPr id="49232" name="TextBox 176"/>
            <p:cNvSpPr txBox="1">
              <a:spLocks noChangeArrowheads="1"/>
            </p:cNvSpPr>
            <p:nvPr/>
          </p:nvSpPr>
          <p:spPr bwMode="auto">
            <a:xfrm>
              <a:off x="1676400" y="3519488"/>
              <a:ext cx="51969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1000" dirty="0">
                  <a:latin typeface="Trebuchet MS" pitchFamily="34" charset="0"/>
                </a:rPr>
                <a:t>QIF32</a:t>
              </a:r>
            </a:p>
          </p:txBody>
        </p:sp>
        <p:sp>
          <p:nvSpPr>
            <p:cNvPr id="49233" name="Rectangle 141"/>
            <p:cNvSpPr>
              <a:spLocks noChangeArrowheads="1"/>
            </p:cNvSpPr>
            <p:nvPr/>
          </p:nvSpPr>
          <p:spPr bwMode="auto">
            <a:xfrm>
              <a:off x="495300" y="5634038"/>
              <a:ext cx="838200" cy="43815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RTL, FIFO, Memory, Xtensa </a:t>
              </a:r>
            </a:p>
          </p:txBody>
        </p:sp>
        <p:cxnSp>
          <p:nvCxnSpPr>
            <p:cNvPr id="49234" name="Straight Arrow Connector 147"/>
            <p:cNvCxnSpPr>
              <a:cxnSpLocks noChangeShapeType="1"/>
            </p:cNvCxnSpPr>
            <p:nvPr/>
          </p:nvCxnSpPr>
          <p:spPr bwMode="auto">
            <a:xfrm rot="5400000">
              <a:off x="-227415" y="4682332"/>
              <a:ext cx="1905808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5" name="Straight Arrow Connector 148"/>
            <p:cNvCxnSpPr>
              <a:cxnSpLocks noChangeShapeType="1"/>
              <a:endCxn id="49233" idx="0"/>
            </p:cNvCxnSpPr>
            <p:nvPr/>
          </p:nvCxnSpPr>
          <p:spPr bwMode="auto">
            <a:xfrm rot="16200000" flipH="1">
              <a:off x="58736" y="4778374"/>
              <a:ext cx="1709738" cy="159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6" name="Straight Arrow Connector 149"/>
            <p:cNvCxnSpPr>
              <a:cxnSpLocks noChangeShapeType="1"/>
            </p:cNvCxnSpPr>
            <p:nvPr/>
          </p:nvCxnSpPr>
          <p:spPr bwMode="auto">
            <a:xfrm rot="5400000">
              <a:off x="398660" y="4928992"/>
              <a:ext cx="1410895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7" name="Straight Arrow Connector 153"/>
            <p:cNvCxnSpPr>
              <a:cxnSpLocks noChangeShapeType="1"/>
            </p:cNvCxnSpPr>
            <p:nvPr/>
          </p:nvCxnSpPr>
          <p:spPr bwMode="auto">
            <a:xfrm>
              <a:off x="725489" y="3729428"/>
              <a:ext cx="1560511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8" name="Straight Arrow Connector 155"/>
            <p:cNvCxnSpPr>
              <a:cxnSpLocks noChangeShapeType="1"/>
            </p:cNvCxnSpPr>
            <p:nvPr/>
          </p:nvCxnSpPr>
          <p:spPr bwMode="auto">
            <a:xfrm>
              <a:off x="912810" y="3919142"/>
              <a:ext cx="137319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9" name="Straight Arrow Connector 157"/>
            <p:cNvCxnSpPr>
              <a:cxnSpLocks noChangeShapeType="1"/>
              <a:endCxn id="33" idx="1"/>
            </p:cNvCxnSpPr>
            <p:nvPr/>
          </p:nvCxnSpPr>
          <p:spPr bwMode="auto">
            <a:xfrm flipV="1">
              <a:off x="1104107" y="4223544"/>
              <a:ext cx="1181893" cy="2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240" name="TextBox 177"/>
            <p:cNvSpPr txBox="1">
              <a:spLocks noChangeArrowheads="1"/>
            </p:cNvSpPr>
            <p:nvPr/>
          </p:nvSpPr>
          <p:spPr bwMode="auto">
            <a:xfrm>
              <a:off x="1571856" y="3882867"/>
              <a:ext cx="59984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1000" dirty="0">
                  <a:latin typeface="Trebuchet MS" pitchFamily="34" charset="0"/>
                </a:rPr>
                <a:t>GPIO32</a:t>
              </a:r>
            </a:p>
          </p:txBody>
        </p:sp>
        <p:sp>
          <p:nvSpPr>
            <p:cNvPr id="49241" name="TextBox 178"/>
            <p:cNvSpPr txBox="1">
              <a:spLocks noChangeArrowheads="1"/>
            </p:cNvSpPr>
            <p:nvPr/>
          </p:nvSpPr>
          <p:spPr bwMode="auto">
            <a:xfrm>
              <a:off x="1028700" y="4184690"/>
              <a:ext cx="118109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sz="1000" dirty="0">
                  <a:latin typeface="Trebuchet MS" pitchFamily="34" charset="0"/>
                </a:rPr>
                <a:t>Designer-Defined Queues, Ports &amp; Lookups</a:t>
              </a:r>
            </a:p>
          </p:txBody>
        </p:sp>
      </p:grpSp>
      <p:sp>
        <p:nvSpPr>
          <p:cNvPr id="49175" name="TextBox 180"/>
          <p:cNvSpPr txBox="1">
            <a:spLocks noChangeArrowheads="1"/>
          </p:cNvSpPr>
          <p:nvPr/>
        </p:nvSpPr>
        <p:spPr bwMode="auto">
          <a:xfrm>
            <a:off x="4873625" y="5462588"/>
            <a:ext cx="422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100" dirty="0">
                <a:latin typeface="Trebuchet MS" pitchFamily="34" charset="0"/>
              </a:rPr>
              <a:t>KEY</a:t>
            </a:r>
          </a:p>
        </p:txBody>
      </p:sp>
      <p:grpSp>
        <p:nvGrpSpPr>
          <p:cNvPr id="8" name="Group 211"/>
          <p:cNvGrpSpPr>
            <a:grpSpLocks/>
          </p:cNvGrpSpPr>
          <p:nvPr/>
        </p:nvGrpSpPr>
        <p:grpSpPr bwMode="auto">
          <a:xfrm>
            <a:off x="342900" y="1257300"/>
            <a:ext cx="1943100" cy="2262188"/>
            <a:chOff x="342900" y="1257300"/>
            <a:chExt cx="1943100" cy="2262188"/>
          </a:xfrm>
        </p:grpSpPr>
        <p:sp>
          <p:nvSpPr>
            <p:cNvPr id="10" name="Rectangle 9"/>
            <p:cNvSpPr/>
            <p:nvPr/>
          </p:nvSpPr>
          <p:spPr bwMode="auto">
            <a:xfrm>
              <a:off x="609600" y="1957388"/>
              <a:ext cx="1333500" cy="1905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Trace Port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" y="2147888"/>
              <a:ext cx="1333500" cy="1857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JTAG Tap Control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9600" y="2524125"/>
              <a:ext cx="1333500" cy="3238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Data Address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Watch Registers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09600" y="2847975"/>
              <a:ext cx="1333500" cy="304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Instruction Address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Watch Registers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9600" y="3152775"/>
              <a:ext cx="1333500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Timers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09600" y="3305175"/>
              <a:ext cx="1333500" cy="21431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Interrupt Control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09600" y="2333625"/>
              <a:ext cx="1333500" cy="1905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On-Chip Debug</a:t>
              </a:r>
            </a:p>
          </p:txBody>
        </p:sp>
        <p:cxnSp>
          <p:nvCxnSpPr>
            <p:cNvPr id="49225" name="Straight Arrow Connector 22"/>
            <p:cNvCxnSpPr>
              <a:cxnSpLocks noChangeShapeType="1"/>
              <a:stCxn id="9" idx="3"/>
            </p:cNvCxnSpPr>
            <p:nvPr/>
          </p:nvCxnSpPr>
          <p:spPr bwMode="auto">
            <a:xfrm>
              <a:off x="1943100" y="1378744"/>
              <a:ext cx="3429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609600" y="1257300"/>
              <a:ext cx="1333500" cy="2428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chemeClr val="bg1"/>
                  </a:solidFill>
                  <a:latin typeface="Trebuchet MS" pitchFamily="34" charset="0"/>
                  <a:cs typeface="Tahoma" pitchFamily="34" charset="0"/>
                </a:rPr>
                <a:t>Processor Controls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09600" y="1500188"/>
              <a:ext cx="1333500" cy="242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chemeClr val="bg1"/>
                  </a:solidFill>
                  <a:latin typeface="Trebuchet MS" pitchFamily="34" charset="0"/>
                  <a:cs typeface="Tahoma" pitchFamily="34" charset="0"/>
                </a:rPr>
                <a:t>Exception Support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09600" y="1728788"/>
              <a:ext cx="1333500" cy="2428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chemeClr val="bg1"/>
                  </a:solidFill>
                  <a:latin typeface="Trebuchet MS" pitchFamily="34" charset="0"/>
                  <a:cs typeface="Tahoma" pitchFamily="34" charset="0"/>
                </a:rPr>
                <a:t>Exception Registers</a:t>
              </a:r>
            </a:p>
          </p:txBody>
        </p:sp>
        <p:cxnSp>
          <p:nvCxnSpPr>
            <p:cNvPr id="49229" name="Straight Arrow Connector 181"/>
            <p:cNvCxnSpPr>
              <a:cxnSpLocks noChangeShapeType="1"/>
            </p:cNvCxnSpPr>
            <p:nvPr/>
          </p:nvCxnSpPr>
          <p:spPr bwMode="auto">
            <a:xfrm>
              <a:off x="342900" y="2074864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0" name="Straight Arrow Connector 185"/>
            <p:cNvCxnSpPr>
              <a:cxnSpLocks noChangeShapeType="1"/>
            </p:cNvCxnSpPr>
            <p:nvPr/>
          </p:nvCxnSpPr>
          <p:spPr bwMode="auto">
            <a:xfrm>
              <a:off x="342900" y="2227264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31" name="Straight Arrow Connector 186"/>
            <p:cNvCxnSpPr>
              <a:cxnSpLocks noChangeShapeType="1"/>
            </p:cNvCxnSpPr>
            <p:nvPr/>
          </p:nvCxnSpPr>
          <p:spPr bwMode="auto">
            <a:xfrm>
              <a:off x="342900" y="3403600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199"/>
          <p:cNvGrpSpPr>
            <a:grpSpLocks/>
          </p:cNvGrpSpPr>
          <p:nvPr/>
        </p:nvGrpSpPr>
        <p:grpSpPr bwMode="auto">
          <a:xfrm>
            <a:off x="2286000" y="1257300"/>
            <a:ext cx="2171700" cy="3976688"/>
            <a:chOff x="2286000" y="1257300"/>
            <a:chExt cx="2171700" cy="3976688"/>
          </a:xfrm>
        </p:grpSpPr>
        <p:cxnSp>
          <p:nvCxnSpPr>
            <p:cNvPr id="49211" name="Straight Arrow Connector 37"/>
            <p:cNvCxnSpPr>
              <a:cxnSpLocks noChangeShapeType="1"/>
              <a:stCxn id="27" idx="2"/>
              <a:endCxn id="29" idx="0"/>
            </p:cNvCxnSpPr>
            <p:nvPr/>
          </p:nvCxnSpPr>
          <p:spPr bwMode="auto">
            <a:xfrm rot="5400000">
              <a:off x="3931444" y="2655094"/>
              <a:ext cx="176212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3581400" y="2743200"/>
              <a:ext cx="876300" cy="5619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Base Register File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81400" y="4700588"/>
              <a:ext cx="876300" cy="533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Data Load/Store Unit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86000" y="1257300"/>
              <a:ext cx="2171700" cy="7143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chemeClr val="bg1"/>
                  </a:solidFill>
                  <a:latin typeface="Trebuchet MS" pitchFamily="34" charset="0"/>
                  <a:cs typeface="Tahoma" pitchFamily="34" charset="0"/>
                </a:rPr>
                <a:t>Instruction Fetch / Decode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581400" y="1971675"/>
              <a:ext cx="876300" cy="5953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chemeClr val="bg1"/>
                  </a:solidFill>
                  <a:latin typeface="Trebuchet MS" pitchFamily="34" charset="0"/>
                  <a:cs typeface="Tahoma" pitchFamily="34" charset="0"/>
                </a:rPr>
                <a:t>Base ISA Execution Pipeline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581400" y="3305175"/>
              <a:ext cx="876300" cy="2762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solidFill>
                    <a:schemeClr val="bg1"/>
                  </a:solidFill>
                  <a:latin typeface="Trebuchet MS" pitchFamily="34" charset="0"/>
                  <a:cs typeface="Tahoma" pitchFamily="34" charset="0"/>
                </a:rPr>
                <a:t>Base ALU</a:t>
              </a:r>
            </a:p>
          </p:txBody>
        </p:sp>
        <p:cxnSp>
          <p:nvCxnSpPr>
            <p:cNvPr id="49217" name="Straight Arrow Connector 194"/>
            <p:cNvCxnSpPr>
              <a:cxnSpLocks noChangeShapeType="1"/>
              <a:stCxn id="30" idx="2"/>
              <a:endCxn id="36" idx="0"/>
            </p:cNvCxnSpPr>
            <p:nvPr/>
          </p:nvCxnSpPr>
          <p:spPr bwMode="auto">
            <a:xfrm rot="5400000">
              <a:off x="3459956" y="4140994"/>
              <a:ext cx="111918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3"/>
          <p:cNvGrpSpPr>
            <a:grpSpLocks/>
          </p:cNvGrpSpPr>
          <p:nvPr/>
        </p:nvGrpSpPr>
        <p:grpSpPr bwMode="auto">
          <a:xfrm>
            <a:off x="2286000" y="2562225"/>
            <a:ext cx="2171700" cy="2139950"/>
            <a:chOff x="2286000" y="2562223"/>
            <a:chExt cx="2171700" cy="2139159"/>
          </a:xfrm>
        </p:grpSpPr>
        <p:cxnSp>
          <p:nvCxnSpPr>
            <p:cNvPr id="49205" name="Straight Arrow Connector 38"/>
            <p:cNvCxnSpPr>
              <a:cxnSpLocks noChangeShapeType="1"/>
            </p:cNvCxnSpPr>
            <p:nvPr/>
          </p:nvCxnSpPr>
          <p:spPr bwMode="auto">
            <a:xfrm rot="5400000">
              <a:off x="2019300" y="3062289"/>
              <a:ext cx="9906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6" name="Straight Arrow Connector 40"/>
            <p:cNvCxnSpPr>
              <a:cxnSpLocks noChangeShapeType="1"/>
            </p:cNvCxnSpPr>
            <p:nvPr/>
          </p:nvCxnSpPr>
          <p:spPr bwMode="auto">
            <a:xfrm rot="5400000">
              <a:off x="2778123" y="3059112"/>
              <a:ext cx="995365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9207" name="Group 187"/>
            <p:cNvGrpSpPr>
              <a:grpSpLocks/>
            </p:cNvGrpSpPr>
            <p:nvPr/>
          </p:nvGrpSpPr>
          <p:grpSpPr bwMode="auto">
            <a:xfrm>
              <a:off x="2286000" y="3571500"/>
              <a:ext cx="2171700" cy="442749"/>
              <a:chOff x="2286000" y="3571500"/>
              <a:chExt cx="2171700" cy="442749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2286000" y="3571500"/>
                <a:ext cx="2171700" cy="44274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sz="1000" dirty="0">
                    <a:latin typeface="Trebuchet MS" pitchFamily="34" charset="0"/>
                    <a:cs typeface="Tahoma" pitchFamily="34" charset="0"/>
                  </a:rPr>
                  <a:t>Optional Functional Units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581400" y="3571500"/>
                <a:ext cx="876300" cy="214234"/>
              </a:xfrm>
              <a:prstGeom prst="rect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en-US" sz="700" dirty="0">
                    <a:latin typeface="Trebuchet MS" pitchFamily="34" charset="0"/>
                    <a:cs typeface="Tahoma" pitchFamily="34" charset="0"/>
                  </a:rPr>
                  <a:t>Register Files</a:t>
                </a:r>
              </a:p>
              <a:p>
                <a:pPr algn="ctr" eaLnBrk="0" hangingPunct="0">
                  <a:defRPr/>
                </a:pPr>
                <a:r>
                  <a:rPr lang="en-US" sz="700" dirty="0">
                    <a:latin typeface="Trebuchet MS" pitchFamily="34" charset="0"/>
                    <a:cs typeface="Tahoma" pitchFamily="34" charset="0"/>
                  </a:rPr>
                  <a:t>Processor State</a:t>
                </a:r>
              </a:p>
            </p:txBody>
          </p:sp>
        </p:grpSp>
        <p:cxnSp>
          <p:nvCxnSpPr>
            <p:cNvPr id="49208" name="Straight Arrow Connector 200"/>
            <p:cNvCxnSpPr>
              <a:cxnSpLocks noChangeShapeType="1"/>
              <a:endCxn id="36" idx="0"/>
            </p:cNvCxnSpPr>
            <p:nvPr/>
          </p:nvCxnSpPr>
          <p:spPr bwMode="auto">
            <a:xfrm rot="5400000">
              <a:off x="3676651" y="4357689"/>
              <a:ext cx="68579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09"/>
          <p:cNvGrpSpPr>
            <a:grpSpLocks/>
          </p:cNvGrpSpPr>
          <p:nvPr/>
        </p:nvGrpSpPr>
        <p:grpSpPr bwMode="auto">
          <a:xfrm>
            <a:off x="6248400" y="2286000"/>
            <a:ext cx="1409700" cy="1728788"/>
            <a:chOff x="6248400" y="2286000"/>
            <a:chExt cx="1409700" cy="1728788"/>
          </a:xfrm>
        </p:grpSpPr>
        <p:sp>
          <p:nvSpPr>
            <p:cNvPr id="49193" name="Rectangle 125"/>
            <p:cNvSpPr>
              <a:spLocks noChangeArrowheads="1"/>
            </p:cNvSpPr>
            <p:nvPr/>
          </p:nvSpPr>
          <p:spPr bwMode="auto">
            <a:xfrm>
              <a:off x="7086600" y="3615129"/>
              <a:ext cx="571500" cy="2667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Device</a:t>
              </a:r>
            </a:p>
          </p:txBody>
        </p:sp>
        <p:sp>
          <p:nvSpPr>
            <p:cNvPr id="49194" name="Rectangle 124"/>
            <p:cNvSpPr>
              <a:spLocks noChangeArrowheads="1"/>
            </p:cNvSpPr>
            <p:nvPr/>
          </p:nvSpPr>
          <p:spPr bwMode="auto">
            <a:xfrm>
              <a:off x="7048500" y="3538929"/>
              <a:ext cx="571500" cy="2667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Device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 rot="-5400000">
              <a:off x="5786438" y="3219450"/>
              <a:ext cx="1162050" cy="2381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Bus Bridge</a:t>
              </a:r>
            </a:p>
            <a:p>
              <a:pPr algn="ctr" eaLnBrk="0" hangingPunct="0">
                <a:defRPr/>
              </a:pPr>
              <a:r>
                <a:rPr lang="en-US" sz="900" dirty="0">
                  <a:latin typeface="Trebuchet MS" pitchFamily="34" charset="0"/>
                  <a:cs typeface="Tahoma" pitchFamily="34" charset="0"/>
                </a:rPr>
                <a:t>AHB-Lite/AXI</a:t>
              </a:r>
            </a:p>
          </p:txBody>
        </p:sp>
        <p:cxnSp>
          <p:nvCxnSpPr>
            <p:cNvPr id="49196" name="Straight Connector 114"/>
            <p:cNvCxnSpPr>
              <a:cxnSpLocks noChangeShapeType="1"/>
            </p:cNvCxnSpPr>
            <p:nvPr/>
          </p:nvCxnSpPr>
          <p:spPr bwMode="auto">
            <a:xfrm rot="5400000">
              <a:off x="6065239" y="3336325"/>
              <a:ext cx="1356924" cy="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97" name="Straight Arrow Connector 118"/>
            <p:cNvCxnSpPr>
              <a:cxnSpLocks noChangeShapeType="1"/>
            </p:cNvCxnSpPr>
            <p:nvPr/>
          </p:nvCxnSpPr>
          <p:spPr bwMode="auto">
            <a:xfrm flipV="1">
              <a:off x="6486526" y="3338319"/>
              <a:ext cx="257174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98" name="Straight Arrow Connector 120"/>
            <p:cNvCxnSpPr>
              <a:cxnSpLocks noChangeShapeType="1"/>
              <a:endCxn id="49199" idx="1"/>
            </p:cNvCxnSpPr>
            <p:nvPr/>
          </p:nvCxnSpPr>
          <p:spPr bwMode="auto">
            <a:xfrm>
              <a:off x="6743701" y="2891230"/>
              <a:ext cx="266699" cy="79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99" name="Rectangle 121"/>
            <p:cNvSpPr>
              <a:spLocks noChangeArrowheads="1"/>
            </p:cNvSpPr>
            <p:nvPr/>
          </p:nvSpPr>
          <p:spPr bwMode="auto">
            <a:xfrm>
              <a:off x="7010400" y="2758673"/>
              <a:ext cx="571500" cy="2667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RAM</a:t>
              </a:r>
            </a:p>
          </p:txBody>
        </p:sp>
        <p:sp>
          <p:nvSpPr>
            <p:cNvPr id="49200" name="Rectangle 122"/>
            <p:cNvSpPr>
              <a:spLocks noChangeArrowheads="1"/>
            </p:cNvSpPr>
            <p:nvPr/>
          </p:nvSpPr>
          <p:spPr bwMode="auto">
            <a:xfrm>
              <a:off x="7010400" y="3115067"/>
              <a:ext cx="571500" cy="2667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DMA</a:t>
              </a:r>
            </a:p>
          </p:txBody>
        </p:sp>
        <p:sp>
          <p:nvSpPr>
            <p:cNvPr id="49201" name="Rectangle 123"/>
            <p:cNvSpPr>
              <a:spLocks noChangeArrowheads="1"/>
            </p:cNvSpPr>
            <p:nvPr/>
          </p:nvSpPr>
          <p:spPr bwMode="auto">
            <a:xfrm>
              <a:off x="7010400" y="3481779"/>
              <a:ext cx="571500" cy="2667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Device</a:t>
              </a:r>
            </a:p>
          </p:txBody>
        </p:sp>
        <p:cxnSp>
          <p:nvCxnSpPr>
            <p:cNvPr id="49202" name="Straight Arrow Connector 127"/>
            <p:cNvCxnSpPr>
              <a:cxnSpLocks noChangeShapeType="1"/>
              <a:endCxn id="49200" idx="1"/>
            </p:cNvCxnSpPr>
            <p:nvPr/>
          </p:nvCxnSpPr>
          <p:spPr bwMode="auto">
            <a:xfrm>
              <a:off x="6743700" y="3248417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03" name="Straight Arrow Connector 129"/>
            <p:cNvCxnSpPr>
              <a:cxnSpLocks noChangeShapeType="1"/>
              <a:endCxn id="49201" idx="1"/>
            </p:cNvCxnSpPr>
            <p:nvPr/>
          </p:nvCxnSpPr>
          <p:spPr bwMode="auto">
            <a:xfrm>
              <a:off x="6743700" y="3615129"/>
              <a:ext cx="26670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204" name="TextBox 208"/>
            <p:cNvSpPr txBox="1">
              <a:spLocks noChangeArrowheads="1"/>
            </p:cNvSpPr>
            <p:nvPr/>
          </p:nvSpPr>
          <p:spPr bwMode="auto">
            <a:xfrm>
              <a:off x="6438900" y="2286000"/>
              <a:ext cx="62869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sz="1100" dirty="0">
                  <a:latin typeface="Trebuchet MS" pitchFamily="34" charset="0"/>
                </a:rPr>
                <a:t>System</a:t>
              </a:r>
            </a:p>
            <a:p>
              <a:pPr algn="ctr"/>
              <a:r>
                <a:rPr lang="en-US" sz="1100" dirty="0">
                  <a:latin typeface="Trebuchet MS" pitchFamily="34" charset="0"/>
                </a:rPr>
                <a:t>Bus</a:t>
              </a:r>
            </a:p>
          </p:txBody>
        </p:sp>
      </p:grpSp>
      <p:grpSp>
        <p:nvGrpSpPr>
          <p:cNvPr id="24" name="Group 115"/>
          <p:cNvGrpSpPr>
            <a:grpSpLocks/>
          </p:cNvGrpSpPr>
          <p:nvPr/>
        </p:nvGrpSpPr>
        <p:grpSpPr bwMode="auto">
          <a:xfrm>
            <a:off x="2286000" y="4014788"/>
            <a:ext cx="2171700" cy="1219200"/>
            <a:chOff x="2286000" y="4014788"/>
            <a:chExt cx="2171700" cy="1219200"/>
          </a:xfrm>
        </p:grpSpPr>
        <p:grpSp>
          <p:nvGrpSpPr>
            <p:cNvPr id="49185" name="Group 204"/>
            <p:cNvGrpSpPr>
              <a:grpSpLocks/>
            </p:cNvGrpSpPr>
            <p:nvPr/>
          </p:nvGrpSpPr>
          <p:grpSpPr bwMode="auto">
            <a:xfrm>
              <a:off x="2286000" y="4014788"/>
              <a:ext cx="2171700" cy="1219200"/>
              <a:chOff x="2286000" y="4014788"/>
              <a:chExt cx="2171700" cy="12192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286000" y="4700588"/>
                <a:ext cx="1295400" cy="533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Trebuchet MS" pitchFamily="34" charset="0"/>
                    <a:cs typeface="Tahoma" pitchFamily="34" charset="0"/>
                  </a:rPr>
                  <a:t>Designer-Defined </a:t>
                </a:r>
              </a:p>
              <a:p>
                <a:pPr algn="ctr" eaLnBrk="0" hangingPunct="0">
                  <a:defRPr/>
                </a:pPr>
                <a:r>
                  <a:rPr lang="en-US" sz="1000" dirty="0">
                    <a:solidFill>
                      <a:schemeClr val="bg1"/>
                    </a:solidFill>
                    <a:latin typeface="Trebuchet MS" pitchFamily="34" charset="0"/>
                    <a:cs typeface="Tahoma" pitchFamily="34" charset="0"/>
                  </a:rPr>
                  <a:t>Dual Load/Store Unit</a:t>
                </a:r>
              </a:p>
            </p:txBody>
          </p:sp>
          <p:cxnSp>
            <p:nvCxnSpPr>
              <p:cNvPr id="49188" name="Straight Arrow Connector 45"/>
              <p:cNvCxnSpPr>
                <a:cxnSpLocks noChangeShapeType="1"/>
                <a:endCxn id="35" idx="0"/>
              </p:cNvCxnSpPr>
              <p:nvPr/>
            </p:nvCxnSpPr>
            <p:spPr bwMode="auto">
              <a:xfrm rot="5400000">
                <a:off x="2800351" y="4566445"/>
                <a:ext cx="267492" cy="7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189" name="Straight Arrow Connector 48"/>
              <p:cNvCxnSpPr>
                <a:cxnSpLocks noChangeShapeType="1"/>
                <a:endCxn id="36" idx="0"/>
              </p:cNvCxnSpPr>
              <p:nvPr/>
            </p:nvCxnSpPr>
            <p:spPr bwMode="auto">
              <a:xfrm rot="16200000" flipH="1">
                <a:off x="3885407" y="4566445"/>
                <a:ext cx="267492" cy="7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9190" name="Group 188"/>
              <p:cNvGrpSpPr>
                <a:grpSpLocks/>
              </p:cNvGrpSpPr>
              <p:nvPr/>
            </p:nvGrpSpPr>
            <p:grpSpPr bwMode="auto">
              <a:xfrm>
                <a:off x="2286000" y="4014788"/>
                <a:ext cx="2171700" cy="417511"/>
                <a:chOff x="2286000" y="4014788"/>
                <a:chExt cx="2171700" cy="417511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2286000" y="4014788"/>
                  <a:ext cx="2171700" cy="41751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b"/>
                <a:lstStyle/>
                <a:p>
                  <a:pPr algn="ctr" eaLnBrk="0" hangingPunct="0">
                    <a:defRPr/>
                  </a:pPr>
                  <a:r>
                    <a:rPr lang="en-US" sz="1000" dirty="0">
                      <a:solidFill>
                        <a:schemeClr val="bg1"/>
                      </a:solidFill>
                      <a:latin typeface="Trebuchet MS" pitchFamily="34" charset="0"/>
                      <a:cs typeface="Tahoma" pitchFamily="34" charset="0"/>
                    </a:rPr>
                    <a:t>Designer-Defined Functional Units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3581400" y="4014788"/>
                  <a:ext cx="876300" cy="21431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 anchor="ctr"/>
                <a:lstStyle/>
                <a:p>
                  <a:pPr algn="ctr" eaLnBrk="0" hangingPunct="0">
                    <a:defRPr/>
                  </a:pPr>
                  <a:r>
                    <a:rPr lang="en-US" sz="700" dirty="0">
                      <a:latin typeface="Trebuchet MS" pitchFamily="34" charset="0"/>
                      <a:cs typeface="Tahoma" pitchFamily="34" charset="0"/>
                    </a:rPr>
                    <a:t>Register Files</a:t>
                  </a:r>
                </a:p>
                <a:p>
                  <a:pPr algn="ctr" eaLnBrk="0" hangingPunct="0">
                    <a:defRPr/>
                  </a:pPr>
                  <a:r>
                    <a:rPr lang="en-US" sz="700" dirty="0">
                      <a:latin typeface="Trebuchet MS" pitchFamily="34" charset="0"/>
                      <a:cs typeface="Tahoma" pitchFamily="34" charset="0"/>
                    </a:rPr>
                    <a:t>Processor State</a:t>
                  </a:r>
                </a:p>
              </p:txBody>
            </p:sp>
          </p:grpSp>
        </p:grpSp>
        <p:sp>
          <p:nvSpPr>
            <p:cNvPr id="104" name="Rectangle 103"/>
            <p:cNvSpPr/>
            <p:nvPr/>
          </p:nvSpPr>
          <p:spPr bwMode="auto">
            <a:xfrm>
              <a:off x="3581400" y="4014788"/>
              <a:ext cx="876300" cy="214312"/>
            </a:xfrm>
            <a:prstGeom prst="rect">
              <a:avLst/>
            </a:prstGeom>
            <a:noFill/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700" dirty="0">
                  <a:latin typeface="Trebuchet MS" pitchFamily="34" charset="0"/>
                  <a:cs typeface="Tahoma" pitchFamily="34" charset="0"/>
                </a:rPr>
                <a:t>Register Files</a:t>
              </a:r>
            </a:p>
            <a:p>
              <a:pPr algn="ctr" eaLnBrk="0" hangingPunct="0">
                <a:defRPr/>
              </a:pPr>
              <a:r>
                <a:rPr lang="en-US" sz="700" dirty="0">
                  <a:latin typeface="Trebuchet MS" pitchFamily="34" charset="0"/>
                  <a:cs typeface="Tahoma" pitchFamily="34" charset="0"/>
                </a:rPr>
                <a:t>Processor State</a:t>
              </a:r>
            </a:p>
          </p:txBody>
        </p:sp>
      </p:grpSp>
      <p:grpSp>
        <p:nvGrpSpPr>
          <p:cNvPr id="37" name="Group 120"/>
          <p:cNvGrpSpPr>
            <a:grpSpLocks/>
          </p:cNvGrpSpPr>
          <p:nvPr/>
        </p:nvGrpSpPr>
        <p:grpSpPr bwMode="auto">
          <a:xfrm>
            <a:off x="6096000" y="1885950"/>
            <a:ext cx="876300" cy="3306763"/>
            <a:chOff x="7581900" y="2014538"/>
            <a:chExt cx="876300" cy="3306762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7581900" y="2014538"/>
              <a:ext cx="876300" cy="266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Instruction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Cache</a:t>
              </a: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7581900" y="5054600"/>
              <a:ext cx="876300" cy="266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Data</a:t>
              </a:r>
            </a:p>
            <a:p>
              <a:pPr algn="ctr" eaLnBrk="0" hangingPunct="0">
                <a:defRPr/>
              </a:pPr>
              <a:r>
                <a:rPr lang="en-US" sz="1000" dirty="0">
                  <a:latin typeface="Trebuchet MS" pitchFamily="34" charset="0"/>
                  <a:cs typeface="Tahoma" pitchFamily="34" charset="0"/>
                </a:rPr>
                <a:t>Cache</a:t>
              </a:r>
            </a:p>
          </p:txBody>
        </p:sp>
      </p:grpSp>
      <p:sp>
        <p:nvSpPr>
          <p:cNvPr id="109" name="Rectangle 108"/>
          <p:cNvSpPr/>
          <p:nvPr/>
        </p:nvSpPr>
        <p:spPr bwMode="auto">
          <a:xfrm>
            <a:off x="4918075" y="3348038"/>
            <a:ext cx="762000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Prefetch</a:t>
            </a:r>
          </a:p>
        </p:txBody>
      </p:sp>
    </p:spTree>
    <p:extLst>
      <p:ext uri="{BB962C8B-B14F-4D97-AF65-F5344CB8AC3E}">
        <p14:creationId xmlns:p14="http://schemas.microsoft.com/office/powerpoint/2010/main" val="25440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33"/>
          <p:cNvSpPr txBox="1">
            <a:spLocks noChangeArrowheads="1"/>
          </p:cNvSpPr>
          <p:nvPr/>
        </p:nvSpPr>
        <p:spPr bwMode="auto">
          <a:xfrm>
            <a:off x="6438900" y="2286000"/>
            <a:ext cx="62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100" dirty="0">
                <a:latin typeface="Trebuchet MS" pitchFamily="34" charset="0"/>
              </a:rPr>
              <a:t>System</a:t>
            </a:r>
          </a:p>
          <a:p>
            <a:pPr algn="ctr"/>
            <a:r>
              <a:rPr lang="en-US" sz="1100" dirty="0">
                <a:latin typeface="Trebuchet MS" pitchFamily="34" charset="0"/>
              </a:rPr>
              <a:t>Bus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1571625" y="5500688"/>
            <a:ext cx="3648075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  <a:latin typeface="Times" pitchFamily="16" charset="0"/>
            </a:endParaRPr>
          </a:p>
        </p:txBody>
      </p:sp>
      <p:sp>
        <p:nvSpPr>
          <p:cNvPr id="50180" name="Rectangle 125"/>
          <p:cNvSpPr>
            <a:spLocks noChangeArrowheads="1"/>
          </p:cNvSpPr>
          <p:nvPr/>
        </p:nvSpPr>
        <p:spPr bwMode="auto">
          <a:xfrm>
            <a:off x="7086600" y="3614738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Device</a:t>
            </a:r>
          </a:p>
        </p:txBody>
      </p:sp>
      <p:sp>
        <p:nvSpPr>
          <p:cNvPr id="50181" name="Rectangle 124"/>
          <p:cNvSpPr>
            <a:spLocks noChangeArrowheads="1"/>
          </p:cNvSpPr>
          <p:nvPr/>
        </p:nvSpPr>
        <p:spPr bwMode="auto">
          <a:xfrm>
            <a:off x="7048500" y="3538538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Device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495300" y="1143000"/>
            <a:ext cx="5600700" cy="428148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" pitchFamily="1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-81800"/>
            <a:ext cx="7543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Xtensa LX4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Block Diagram – Optional Functional Units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1257300"/>
            <a:ext cx="1333500" cy="2428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Processor Controls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1957388"/>
            <a:ext cx="1333500" cy="190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Trace Port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147888"/>
            <a:ext cx="1333500" cy="1857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JTAG Tap Control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500188"/>
            <a:ext cx="1333500" cy="2428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Exception Support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9600" y="1728788"/>
            <a:ext cx="1333500" cy="2428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Exception Registers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2524125"/>
            <a:ext cx="1333500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 Address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Watch 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2847975"/>
            <a:ext cx="13335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 Address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Watch Registers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9600" y="3152775"/>
            <a:ext cx="13335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Timers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" y="3305175"/>
            <a:ext cx="13335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Interrupt Control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333625"/>
            <a:ext cx="1333500" cy="190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On-Chip Debug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6000" y="1257300"/>
            <a:ext cx="2171700" cy="7143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Instruction Fetch / Decode</a:t>
            </a:r>
          </a:p>
        </p:txBody>
      </p:sp>
      <p:cxnSp>
        <p:nvCxnSpPr>
          <p:cNvPr id="50195" name="Straight Arrow Connector 22"/>
          <p:cNvCxnSpPr>
            <a:cxnSpLocks noChangeShapeType="1"/>
            <a:stCxn id="9" idx="3"/>
          </p:cNvCxnSpPr>
          <p:nvPr/>
        </p:nvCxnSpPr>
        <p:spPr bwMode="auto">
          <a:xfrm>
            <a:off x="1943100" y="1379538"/>
            <a:ext cx="3429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3581400" y="1971675"/>
            <a:ext cx="876300" cy="5953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Base ISA Execution Pipeline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286000" y="1971675"/>
            <a:ext cx="1295400" cy="595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VLIW (FLIX) Parallel Execution pipelines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581400" y="2743200"/>
            <a:ext cx="876300" cy="561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Base Register File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81400" y="3300413"/>
            <a:ext cx="876300" cy="2428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Base ALU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286000" y="4014788"/>
            <a:ext cx="2171700" cy="4175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Designer-Defined Functional Units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81400" y="4014788"/>
            <a:ext cx="876300" cy="2143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Register Files</a:t>
            </a:r>
          </a:p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Processor State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286000" y="4700588"/>
            <a:ext cx="12954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Designer-Defined </a:t>
            </a:r>
          </a:p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Dual Load/Store Unit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581400" y="4700588"/>
            <a:ext cx="8763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 Load/Store Unit</a:t>
            </a:r>
          </a:p>
        </p:txBody>
      </p:sp>
      <p:cxnSp>
        <p:nvCxnSpPr>
          <p:cNvPr id="50204" name="Straight Arrow Connector 38"/>
          <p:cNvCxnSpPr>
            <a:cxnSpLocks noChangeShapeType="1"/>
          </p:cNvCxnSpPr>
          <p:nvPr/>
        </p:nvCxnSpPr>
        <p:spPr bwMode="auto">
          <a:xfrm rot="5400000">
            <a:off x="2019301" y="3062287"/>
            <a:ext cx="9906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5" name="Straight Arrow Connector 40"/>
          <p:cNvCxnSpPr>
            <a:cxnSpLocks noChangeShapeType="1"/>
          </p:cNvCxnSpPr>
          <p:nvPr/>
        </p:nvCxnSpPr>
        <p:spPr bwMode="auto">
          <a:xfrm rot="5400000">
            <a:off x="2778125" y="3059113"/>
            <a:ext cx="9953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6" name="Straight Arrow Connector 45"/>
          <p:cNvCxnSpPr>
            <a:cxnSpLocks noChangeShapeType="1"/>
            <a:endCxn id="35" idx="0"/>
          </p:cNvCxnSpPr>
          <p:nvPr/>
        </p:nvCxnSpPr>
        <p:spPr bwMode="auto">
          <a:xfrm rot="5400000">
            <a:off x="2801144" y="4566444"/>
            <a:ext cx="266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07" name="Straight Arrow Connector 48"/>
          <p:cNvCxnSpPr>
            <a:cxnSpLocks noChangeShapeType="1"/>
            <a:endCxn id="36" idx="0"/>
          </p:cNvCxnSpPr>
          <p:nvPr/>
        </p:nvCxnSpPr>
        <p:spPr bwMode="auto">
          <a:xfrm rot="16200000" flipH="1">
            <a:off x="3885407" y="4566444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51"/>
          <p:cNvSpPr/>
          <p:nvPr/>
        </p:nvSpPr>
        <p:spPr bwMode="auto">
          <a:xfrm>
            <a:off x="4800600" y="1271588"/>
            <a:ext cx="1295400" cy="9223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Inst. Memory Management, Protection &amp; Error Recovery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800600" y="4305300"/>
            <a:ext cx="1295400" cy="928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 Memory Management, Protection &amp; Error Recovery</a:t>
            </a:r>
          </a:p>
        </p:txBody>
      </p:sp>
      <p:cxnSp>
        <p:nvCxnSpPr>
          <p:cNvPr id="50210" name="Straight Arrow Connector 53"/>
          <p:cNvCxnSpPr>
            <a:cxnSpLocks noChangeShapeType="1"/>
            <a:stCxn id="19" idx="3"/>
          </p:cNvCxnSpPr>
          <p:nvPr/>
        </p:nvCxnSpPr>
        <p:spPr bwMode="auto">
          <a:xfrm>
            <a:off x="4457700" y="1614488"/>
            <a:ext cx="3429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1" name="Straight Arrow Connector 57"/>
          <p:cNvCxnSpPr>
            <a:cxnSpLocks noChangeShapeType="1"/>
            <a:stCxn id="36" idx="3"/>
          </p:cNvCxnSpPr>
          <p:nvPr/>
        </p:nvCxnSpPr>
        <p:spPr bwMode="auto">
          <a:xfrm>
            <a:off x="4457700" y="4967288"/>
            <a:ext cx="3429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 bwMode="auto">
          <a:xfrm>
            <a:off x="4800600" y="2524125"/>
            <a:ext cx="1295400" cy="1457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External Interface</a:t>
            </a:r>
          </a:p>
        </p:txBody>
      </p:sp>
      <p:cxnSp>
        <p:nvCxnSpPr>
          <p:cNvPr id="50213" name="Straight Arrow Connector 60"/>
          <p:cNvCxnSpPr>
            <a:cxnSpLocks noChangeShapeType="1"/>
            <a:stCxn id="52" idx="2"/>
            <a:endCxn id="60" idx="0"/>
          </p:cNvCxnSpPr>
          <p:nvPr/>
        </p:nvCxnSpPr>
        <p:spPr bwMode="auto">
          <a:xfrm rot="5400000">
            <a:off x="5283201" y="2357437"/>
            <a:ext cx="3302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4" name="Straight Arrow Connector 63"/>
          <p:cNvCxnSpPr>
            <a:cxnSpLocks noChangeShapeType="1"/>
            <a:stCxn id="60" idx="2"/>
            <a:endCxn id="53" idx="0"/>
          </p:cNvCxnSpPr>
          <p:nvPr/>
        </p:nvCxnSpPr>
        <p:spPr bwMode="auto">
          <a:xfrm rot="5400000">
            <a:off x="5287963" y="4143375"/>
            <a:ext cx="32226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4914900" y="2757488"/>
            <a:ext cx="762000" cy="542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Processor Interface Control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4914900" y="3614738"/>
            <a:ext cx="762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Write Buffer</a:t>
            </a:r>
          </a:p>
        </p:txBody>
      </p:sp>
      <p:sp>
        <p:nvSpPr>
          <p:cNvPr id="73" name="Rectangle 72"/>
          <p:cNvSpPr/>
          <p:nvPr/>
        </p:nvSpPr>
        <p:spPr bwMode="auto">
          <a:xfrm rot="-5400000">
            <a:off x="5291138" y="3219450"/>
            <a:ext cx="1162050" cy="238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PIF Bridge</a:t>
            </a:r>
          </a:p>
        </p:txBody>
      </p:sp>
      <p:cxnSp>
        <p:nvCxnSpPr>
          <p:cNvPr id="50218" name="Straight Arrow Connector 73"/>
          <p:cNvCxnSpPr>
            <a:cxnSpLocks noChangeShapeType="1"/>
            <a:stCxn id="53" idx="2"/>
          </p:cNvCxnSpPr>
          <p:nvPr/>
        </p:nvCxnSpPr>
        <p:spPr bwMode="auto">
          <a:xfrm rot="5400000">
            <a:off x="5247482" y="5433219"/>
            <a:ext cx="4000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Rectangle 106"/>
          <p:cNvSpPr/>
          <p:nvPr/>
        </p:nvSpPr>
        <p:spPr bwMode="auto">
          <a:xfrm>
            <a:off x="6096000" y="1317625"/>
            <a:ext cx="876300" cy="258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RAM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6096000" y="1576388"/>
            <a:ext cx="8763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ROM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6096000" y="1881188"/>
            <a:ext cx="876300" cy="26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Cache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096000" y="4357688"/>
            <a:ext cx="876300" cy="25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RAM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096000" y="4616450"/>
            <a:ext cx="8763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ROM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096000" y="4921250"/>
            <a:ext cx="876300" cy="26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Cache</a:t>
            </a:r>
          </a:p>
        </p:txBody>
      </p:sp>
      <p:sp>
        <p:nvSpPr>
          <p:cNvPr id="113" name="Rectangle 112"/>
          <p:cNvSpPr/>
          <p:nvPr/>
        </p:nvSpPr>
        <p:spPr bwMode="auto">
          <a:xfrm rot="-5400000">
            <a:off x="5786438" y="3219450"/>
            <a:ext cx="1162050" cy="238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50" dirty="0">
                <a:latin typeface="Trebuchet MS" pitchFamily="34" charset="0"/>
                <a:cs typeface="Tahoma" pitchFamily="34" charset="0"/>
              </a:rPr>
              <a:t>Bus Bridge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AHB-Lite/AXI</a:t>
            </a:r>
          </a:p>
        </p:txBody>
      </p:sp>
      <p:cxnSp>
        <p:nvCxnSpPr>
          <p:cNvPr id="50226" name="Straight Connector 114"/>
          <p:cNvCxnSpPr>
            <a:cxnSpLocks noChangeShapeType="1"/>
          </p:cNvCxnSpPr>
          <p:nvPr/>
        </p:nvCxnSpPr>
        <p:spPr bwMode="auto">
          <a:xfrm rot="5400000">
            <a:off x="6065043" y="3336132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27" name="Straight Arrow Connector 115"/>
          <p:cNvCxnSpPr>
            <a:cxnSpLocks noChangeShapeType="1"/>
            <a:stCxn id="73" idx="2"/>
            <a:endCxn id="113" idx="0"/>
          </p:cNvCxnSpPr>
          <p:nvPr/>
        </p:nvCxnSpPr>
        <p:spPr bwMode="auto">
          <a:xfrm flipV="1">
            <a:off x="5991225" y="3338513"/>
            <a:ext cx="257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28" name="Straight Arrow Connector 118"/>
          <p:cNvCxnSpPr>
            <a:cxnSpLocks noChangeShapeType="1"/>
          </p:cNvCxnSpPr>
          <p:nvPr/>
        </p:nvCxnSpPr>
        <p:spPr bwMode="auto">
          <a:xfrm flipV="1">
            <a:off x="6486525" y="3338513"/>
            <a:ext cx="257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29" name="Straight Arrow Connector 120"/>
          <p:cNvCxnSpPr>
            <a:cxnSpLocks noChangeShapeType="1"/>
            <a:endCxn id="50230" idx="1"/>
          </p:cNvCxnSpPr>
          <p:nvPr/>
        </p:nvCxnSpPr>
        <p:spPr bwMode="auto">
          <a:xfrm>
            <a:off x="6743700" y="2890838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30" name="Rectangle 121"/>
          <p:cNvSpPr>
            <a:spLocks noChangeArrowheads="1"/>
          </p:cNvSpPr>
          <p:nvPr/>
        </p:nvSpPr>
        <p:spPr bwMode="auto">
          <a:xfrm>
            <a:off x="7010400" y="2759075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RAM</a:t>
            </a:r>
          </a:p>
        </p:txBody>
      </p:sp>
      <p:sp>
        <p:nvSpPr>
          <p:cNvPr id="50231" name="Rectangle 122"/>
          <p:cNvSpPr>
            <a:spLocks noChangeArrowheads="1"/>
          </p:cNvSpPr>
          <p:nvPr/>
        </p:nvSpPr>
        <p:spPr bwMode="auto">
          <a:xfrm>
            <a:off x="7010400" y="3114675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DMA</a:t>
            </a:r>
          </a:p>
        </p:txBody>
      </p:sp>
      <p:sp>
        <p:nvSpPr>
          <p:cNvPr id="50232" name="Rectangle 123"/>
          <p:cNvSpPr>
            <a:spLocks noChangeArrowheads="1"/>
          </p:cNvSpPr>
          <p:nvPr/>
        </p:nvSpPr>
        <p:spPr bwMode="auto">
          <a:xfrm>
            <a:off x="7010400" y="3481388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Device</a:t>
            </a:r>
          </a:p>
        </p:txBody>
      </p:sp>
      <p:cxnSp>
        <p:nvCxnSpPr>
          <p:cNvPr id="50233" name="Straight Arrow Connector 127"/>
          <p:cNvCxnSpPr>
            <a:cxnSpLocks noChangeShapeType="1"/>
            <a:endCxn id="50231" idx="1"/>
          </p:cNvCxnSpPr>
          <p:nvPr/>
        </p:nvCxnSpPr>
        <p:spPr bwMode="auto">
          <a:xfrm>
            <a:off x="6743700" y="3248025"/>
            <a:ext cx="2667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34" name="Straight Arrow Connector 129"/>
          <p:cNvCxnSpPr>
            <a:cxnSpLocks noChangeShapeType="1"/>
            <a:endCxn id="50232" idx="1"/>
          </p:cNvCxnSpPr>
          <p:nvPr/>
        </p:nvCxnSpPr>
        <p:spPr bwMode="auto">
          <a:xfrm>
            <a:off x="6743700" y="3614738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35" name="Rectangle 141"/>
          <p:cNvSpPr>
            <a:spLocks noChangeArrowheads="1"/>
          </p:cNvSpPr>
          <p:nvPr/>
        </p:nvSpPr>
        <p:spPr bwMode="auto">
          <a:xfrm>
            <a:off x="495300" y="5634038"/>
            <a:ext cx="838200" cy="4381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RTL, FIFO, Memory, Xtensa</a:t>
            </a:r>
          </a:p>
        </p:txBody>
      </p:sp>
      <p:cxnSp>
        <p:nvCxnSpPr>
          <p:cNvPr id="50236" name="Straight Arrow Connector 147"/>
          <p:cNvCxnSpPr>
            <a:cxnSpLocks noChangeShapeType="1"/>
          </p:cNvCxnSpPr>
          <p:nvPr/>
        </p:nvCxnSpPr>
        <p:spPr bwMode="auto">
          <a:xfrm rot="5400000">
            <a:off x="-225425" y="4681538"/>
            <a:ext cx="190341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37" name="Straight Arrow Connector 148"/>
          <p:cNvCxnSpPr>
            <a:cxnSpLocks noChangeShapeType="1"/>
            <a:endCxn id="50235" idx="0"/>
          </p:cNvCxnSpPr>
          <p:nvPr/>
        </p:nvCxnSpPr>
        <p:spPr bwMode="auto">
          <a:xfrm rot="16200000" flipH="1">
            <a:off x="56357" y="4775994"/>
            <a:ext cx="17145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38" name="Straight Arrow Connector 149"/>
          <p:cNvCxnSpPr>
            <a:cxnSpLocks noChangeShapeType="1"/>
          </p:cNvCxnSpPr>
          <p:nvPr/>
        </p:nvCxnSpPr>
        <p:spPr bwMode="auto">
          <a:xfrm rot="5400000">
            <a:off x="399257" y="4928394"/>
            <a:ext cx="14097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39" name="Straight Arrow Connector 153"/>
          <p:cNvCxnSpPr>
            <a:cxnSpLocks noChangeShapeType="1"/>
          </p:cNvCxnSpPr>
          <p:nvPr/>
        </p:nvCxnSpPr>
        <p:spPr bwMode="auto">
          <a:xfrm>
            <a:off x="725488" y="3729038"/>
            <a:ext cx="1560512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40" name="Straight Arrow Connector 155"/>
          <p:cNvCxnSpPr>
            <a:cxnSpLocks noChangeShapeType="1"/>
          </p:cNvCxnSpPr>
          <p:nvPr/>
        </p:nvCxnSpPr>
        <p:spPr bwMode="auto">
          <a:xfrm>
            <a:off x="912813" y="3919538"/>
            <a:ext cx="13731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41" name="Straight Arrow Connector 157"/>
          <p:cNvCxnSpPr>
            <a:cxnSpLocks noChangeShapeType="1"/>
            <a:endCxn id="33" idx="1"/>
          </p:cNvCxnSpPr>
          <p:nvPr/>
        </p:nvCxnSpPr>
        <p:spPr bwMode="auto">
          <a:xfrm>
            <a:off x="1104900" y="4224338"/>
            <a:ext cx="11811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42" name="TextBox 163"/>
          <p:cNvSpPr txBox="1">
            <a:spLocks noChangeArrowheads="1"/>
          </p:cNvSpPr>
          <p:nvPr/>
        </p:nvSpPr>
        <p:spPr bwMode="auto">
          <a:xfrm>
            <a:off x="5257800" y="5603875"/>
            <a:ext cx="846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XLMI </a:t>
            </a:r>
          </a:p>
          <a:p>
            <a:r>
              <a:rPr lang="en-US" sz="800" dirty="0">
                <a:latin typeface="Trebuchet MS" pitchFamily="34" charset="0"/>
              </a:rPr>
              <a:t>Local Memory </a:t>
            </a:r>
          </a:p>
          <a:p>
            <a:r>
              <a:rPr lang="en-US" sz="800" dirty="0">
                <a:latin typeface="Trebuchet MS" pitchFamily="34" charset="0"/>
              </a:rPr>
              <a:t>Interface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46238" y="5519738"/>
            <a:ext cx="18256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solidFill>
                <a:schemeClr val="bg1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0244" name="TextBox 165"/>
          <p:cNvSpPr txBox="1">
            <a:spLocks noChangeArrowheads="1"/>
          </p:cNvSpPr>
          <p:nvPr/>
        </p:nvSpPr>
        <p:spPr bwMode="auto">
          <a:xfrm>
            <a:off x="1765300" y="5500688"/>
            <a:ext cx="1092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Base ISA Feature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1646238" y="5748338"/>
            <a:ext cx="182562" cy="1793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0246" name="TextBox 167"/>
          <p:cNvSpPr txBox="1">
            <a:spLocks noChangeArrowheads="1"/>
          </p:cNvSpPr>
          <p:nvPr/>
        </p:nvSpPr>
        <p:spPr bwMode="auto">
          <a:xfrm>
            <a:off x="1765300" y="5729288"/>
            <a:ext cx="1693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Designer-Defined Features (TIE)</a:t>
            </a:r>
          </a:p>
        </p:txBody>
      </p:sp>
      <p:sp>
        <p:nvSpPr>
          <p:cNvPr id="50247" name="Rectangle 168"/>
          <p:cNvSpPr>
            <a:spLocks noChangeArrowheads="1"/>
          </p:cNvSpPr>
          <p:nvPr/>
        </p:nvSpPr>
        <p:spPr bwMode="auto">
          <a:xfrm>
            <a:off x="1646238" y="5989638"/>
            <a:ext cx="182562" cy="1793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0248" name="TextBox 169"/>
          <p:cNvSpPr txBox="1">
            <a:spLocks noChangeArrowheads="1"/>
          </p:cNvSpPr>
          <p:nvPr/>
        </p:nvSpPr>
        <p:spPr bwMode="auto">
          <a:xfrm>
            <a:off x="1765300" y="5970588"/>
            <a:ext cx="162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External RTL &amp; Peripherals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3390900" y="5519738"/>
            <a:ext cx="182563" cy="17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0250" name="TextBox 171"/>
          <p:cNvSpPr txBox="1">
            <a:spLocks noChangeArrowheads="1"/>
          </p:cNvSpPr>
          <p:nvPr/>
        </p:nvSpPr>
        <p:spPr bwMode="auto">
          <a:xfrm>
            <a:off x="3509963" y="5500688"/>
            <a:ext cx="1519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Configurable Function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390900" y="5748338"/>
            <a:ext cx="182563" cy="179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0252" name="TextBox 173"/>
          <p:cNvSpPr txBox="1">
            <a:spLocks noChangeArrowheads="1"/>
          </p:cNvSpPr>
          <p:nvPr/>
        </p:nvSpPr>
        <p:spPr bwMode="auto">
          <a:xfrm>
            <a:off x="3509963" y="5729288"/>
            <a:ext cx="162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Optional Function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3390900" y="5989638"/>
            <a:ext cx="182563" cy="17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0254" name="TextBox 175"/>
          <p:cNvSpPr txBox="1">
            <a:spLocks noChangeArrowheads="1"/>
          </p:cNvSpPr>
          <p:nvPr/>
        </p:nvSpPr>
        <p:spPr bwMode="auto">
          <a:xfrm>
            <a:off x="3509963" y="5970588"/>
            <a:ext cx="1709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Optional &amp; Configurable Function</a:t>
            </a:r>
          </a:p>
        </p:txBody>
      </p:sp>
      <p:sp>
        <p:nvSpPr>
          <p:cNvPr id="50255" name="TextBox 176"/>
          <p:cNvSpPr txBox="1">
            <a:spLocks noChangeArrowheads="1"/>
          </p:cNvSpPr>
          <p:nvPr/>
        </p:nvSpPr>
        <p:spPr bwMode="auto">
          <a:xfrm>
            <a:off x="1676400" y="3519488"/>
            <a:ext cx="5191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QIF32</a:t>
            </a:r>
          </a:p>
        </p:txBody>
      </p:sp>
      <p:sp>
        <p:nvSpPr>
          <p:cNvPr id="50256" name="TextBox 177"/>
          <p:cNvSpPr txBox="1">
            <a:spLocks noChangeArrowheads="1"/>
          </p:cNvSpPr>
          <p:nvPr/>
        </p:nvSpPr>
        <p:spPr bwMode="auto">
          <a:xfrm>
            <a:off x="1571625" y="3883025"/>
            <a:ext cx="600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GPIO32</a:t>
            </a:r>
          </a:p>
        </p:txBody>
      </p:sp>
      <p:sp>
        <p:nvSpPr>
          <p:cNvPr id="50257" name="TextBox 178"/>
          <p:cNvSpPr txBox="1">
            <a:spLocks noChangeArrowheads="1"/>
          </p:cNvSpPr>
          <p:nvPr/>
        </p:nvSpPr>
        <p:spPr bwMode="auto">
          <a:xfrm>
            <a:off x="1028700" y="4184650"/>
            <a:ext cx="1181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Designer-Defined Queues, Ports &amp; Lookups</a:t>
            </a:r>
          </a:p>
        </p:txBody>
      </p:sp>
      <p:sp>
        <p:nvSpPr>
          <p:cNvPr id="50258" name="TextBox 180"/>
          <p:cNvSpPr txBox="1">
            <a:spLocks noChangeArrowheads="1"/>
          </p:cNvSpPr>
          <p:nvPr/>
        </p:nvSpPr>
        <p:spPr bwMode="auto">
          <a:xfrm>
            <a:off x="4873625" y="5462588"/>
            <a:ext cx="422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100" dirty="0">
                <a:latin typeface="Trebuchet MS" pitchFamily="34" charset="0"/>
              </a:rPr>
              <a:t>KEY</a:t>
            </a:r>
          </a:p>
        </p:txBody>
      </p:sp>
      <p:cxnSp>
        <p:nvCxnSpPr>
          <p:cNvPr id="50259" name="Straight Arrow Connector 181"/>
          <p:cNvCxnSpPr>
            <a:cxnSpLocks noChangeShapeType="1"/>
          </p:cNvCxnSpPr>
          <p:nvPr/>
        </p:nvCxnSpPr>
        <p:spPr bwMode="auto">
          <a:xfrm>
            <a:off x="342900" y="2074863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60" name="Straight Arrow Connector 185"/>
          <p:cNvCxnSpPr>
            <a:cxnSpLocks noChangeShapeType="1"/>
          </p:cNvCxnSpPr>
          <p:nvPr/>
        </p:nvCxnSpPr>
        <p:spPr bwMode="auto">
          <a:xfrm>
            <a:off x="342900" y="2227263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61" name="Straight Arrow Connector 186"/>
          <p:cNvCxnSpPr>
            <a:cxnSpLocks noChangeShapeType="1"/>
          </p:cNvCxnSpPr>
          <p:nvPr/>
        </p:nvCxnSpPr>
        <p:spPr bwMode="auto">
          <a:xfrm>
            <a:off x="342900" y="3403600"/>
            <a:ext cx="2667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210300" y="1143000"/>
            <a:ext cx="2895600" cy="4929188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15" name="Rectangle 114"/>
          <p:cNvSpPr/>
          <p:nvPr/>
        </p:nvSpPr>
        <p:spPr bwMode="auto">
          <a:xfrm>
            <a:off x="4918075" y="3348038"/>
            <a:ext cx="762000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Prefetch</a:t>
            </a:r>
          </a:p>
        </p:txBody>
      </p:sp>
      <p:sp>
        <p:nvSpPr>
          <p:cNvPr id="127" name="Flowchart: Merge 126"/>
          <p:cNvSpPr>
            <a:spLocks noChangeArrowheads="1"/>
          </p:cNvSpPr>
          <p:nvPr/>
        </p:nvSpPr>
        <p:spPr bwMode="auto">
          <a:xfrm rot="5400000">
            <a:off x="2750343" y="1596232"/>
            <a:ext cx="3529013" cy="4381500"/>
          </a:xfrm>
          <a:prstGeom prst="flowChartMerge">
            <a:avLst/>
          </a:prstGeom>
          <a:solidFill>
            <a:schemeClr val="accent5">
              <a:lumMod val="20000"/>
              <a:lumOff val="80000"/>
              <a:alpha val="85097"/>
            </a:schemeClr>
          </a:solidFill>
          <a:ln w="9525" algn="ctr">
            <a:solidFill>
              <a:srgbClr val="2C9BFF">
                <a:alpha val="74901"/>
              </a:srgb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cxnSp>
        <p:nvCxnSpPr>
          <p:cNvPr id="50265" name="Straight Arrow Connector 37"/>
          <p:cNvCxnSpPr>
            <a:cxnSpLocks noChangeShapeType="1"/>
            <a:stCxn id="27" idx="2"/>
            <a:endCxn id="29" idx="0"/>
          </p:cNvCxnSpPr>
          <p:nvPr/>
        </p:nvCxnSpPr>
        <p:spPr bwMode="auto">
          <a:xfrm rot="5400000">
            <a:off x="3931444" y="2655094"/>
            <a:ext cx="1762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2286000" y="3571875"/>
            <a:ext cx="2171700" cy="4429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Optional Functional Units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581400" y="3571875"/>
            <a:ext cx="876300" cy="214313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Register Files</a:t>
            </a:r>
          </a:p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Processor State</a:t>
            </a: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2247900" y="3548063"/>
            <a:ext cx="2247900" cy="509587"/>
          </a:xfrm>
          <a:prstGeom prst="roundRect">
            <a:avLst/>
          </a:prstGeom>
          <a:noFill/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" pitchFamily="16" charset="0"/>
            </a:endParaRPr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6629400" y="2019300"/>
            <a:ext cx="2438400" cy="3532188"/>
            <a:chOff x="6591300" y="2144712"/>
            <a:chExt cx="2438400" cy="3532188"/>
          </a:xfrm>
        </p:grpSpPr>
        <p:grpSp>
          <p:nvGrpSpPr>
            <p:cNvPr id="50270" name="Group 104"/>
            <p:cNvGrpSpPr>
              <a:grpSpLocks/>
            </p:cNvGrpSpPr>
            <p:nvPr/>
          </p:nvGrpSpPr>
          <p:grpSpPr bwMode="auto">
            <a:xfrm>
              <a:off x="6591300" y="2144712"/>
              <a:ext cx="2438400" cy="3532188"/>
              <a:chOff x="6629400" y="1142999"/>
              <a:chExt cx="2438400" cy="3531339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6629400" y="1142999"/>
                <a:ext cx="2438400" cy="353133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rgbClr val="2C9B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800" dirty="0">
                  <a:latin typeface="Trebuchet MS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7696200" y="1409635"/>
                <a:ext cx="1371600" cy="16664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MAC 16 DSP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7696200" y="1165219"/>
                <a:ext cx="1371600" cy="214261"/>
              </a:xfrm>
              <a:prstGeom prst="rect">
                <a:avLst/>
              </a:prstGeom>
              <a:noFill/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 eaLnBrk="0" hangingPunct="0">
                  <a:defRPr/>
                </a:pPr>
                <a:r>
                  <a:rPr lang="en-US" sz="700" dirty="0">
                    <a:latin typeface="Trebuchet MS" pitchFamily="34" charset="0"/>
                    <a:cs typeface="Tahoma" pitchFamily="34" charset="0"/>
                  </a:rPr>
                  <a:t>Register Files</a:t>
                </a:r>
              </a:p>
              <a:p>
                <a:pPr algn="ctr" eaLnBrk="0" hangingPunct="0">
                  <a:defRPr/>
                </a:pPr>
                <a:r>
                  <a:rPr lang="en-US" sz="700" dirty="0">
                    <a:latin typeface="Trebuchet MS" pitchFamily="34" charset="0"/>
                    <a:cs typeface="Tahoma" pitchFamily="34" charset="0"/>
                  </a:rPr>
                  <a:t>Processor State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7696200" y="1576283"/>
                <a:ext cx="1371600" cy="16664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MUL 16/32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7696200" y="1742930"/>
                <a:ext cx="1371600" cy="16188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Integer Divide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7696200" y="1904816"/>
                <a:ext cx="1371600" cy="28885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Single Precision Floating Point (FP)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7696200" y="2193671"/>
                <a:ext cx="1371600" cy="3301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Double Precision FP Acceleration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7696200" y="2525380"/>
                <a:ext cx="1371600" cy="32218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32-bit GPIO pair</a:t>
                </a:r>
              </a:p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(GPIO32)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7696200" y="2847564"/>
                <a:ext cx="1371600" cy="3047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32-bit Queue Interface pair (QIF32)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6629400" y="3452257"/>
                <a:ext cx="2438400" cy="1920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HiFi </a:t>
                </a:r>
                <a:r>
                  <a:rPr lang="en-US" sz="900" dirty="0" smtClean="0">
                    <a:latin typeface="Trebuchet MS" pitchFamily="34" charset="0"/>
                  </a:rPr>
                  <a:t>2, -EP or HiFi3 Audio </a:t>
                </a:r>
                <a:r>
                  <a:rPr lang="en-US" sz="900" dirty="0">
                    <a:latin typeface="Trebuchet MS" pitchFamily="34" charset="0"/>
                  </a:rPr>
                  <a:t>Engine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6629400" y="3644298"/>
                <a:ext cx="2438400" cy="21267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ConnX D2 DSP Engine</a:t>
                </a: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6629400" y="3856972"/>
                <a:ext cx="2438400" cy="30155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ConnX Vectra LX DSP Engine</a:t>
                </a:r>
              </a:p>
              <a:p>
                <a:pPr algn="ctr" eaLnBrk="0" hangingPunct="0">
                  <a:defRPr/>
                </a:pPr>
                <a:r>
                  <a:rPr lang="en-US" sz="800" dirty="0">
                    <a:latin typeface="Trebuchet MS" pitchFamily="34" charset="0"/>
                  </a:rPr>
                  <a:t>(1,2 Load/Stores)</a:t>
                </a: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6629400" y="4152176"/>
                <a:ext cx="2438400" cy="26346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VectraVMB </a:t>
                </a:r>
              </a:p>
              <a:p>
                <a:pPr algn="ctr" eaLnBrk="0" hangingPunct="0">
                  <a:defRPr/>
                </a:pPr>
                <a:r>
                  <a:rPr lang="en-US" sz="800" dirty="0">
                    <a:latin typeface="Trebuchet MS" pitchFamily="34" charset="0"/>
                  </a:rPr>
                  <a:t>(DSP Communications Acceleration Instructions)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6629400" y="3199904"/>
                <a:ext cx="2438400" cy="24917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900" dirty="0">
                    <a:latin typeface="Trebuchet MS" pitchFamily="34" charset="0"/>
                  </a:rPr>
                  <a:t>FLIX3 </a:t>
                </a:r>
              </a:p>
              <a:p>
                <a:pPr algn="ctr" eaLnBrk="0" hangingPunct="0">
                  <a:defRPr/>
                </a:pPr>
                <a:r>
                  <a:rPr lang="en-US" sz="800" dirty="0">
                    <a:latin typeface="Trebuchet MS" pitchFamily="34" charset="0"/>
                  </a:rPr>
                  <a:t>(3-issue FLIX configuration)</a:t>
                </a:r>
              </a:p>
            </p:txBody>
          </p:sp>
          <p:sp>
            <p:nvSpPr>
              <p:cNvPr id="50286" name="TextBox 102"/>
              <p:cNvSpPr txBox="1">
                <a:spLocks noChangeArrowheads="1"/>
              </p:cNvSpPr>
              <p:nvPr/>
            </p:nvSpPr>
            <p:spPr bwMode="auto">
              <a:xfrm>
                <a:off x="6667500" y="1145412"/>
                <a:ext cx="1028700" cy="2123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sz="1200" b="1" dirty="0">
                    <a:latin typeface="Trebuchet MS" pitchFamily="34" charset="0"/>
                  </a:rPr>
                  <a:t>Optional Functional Units</a:t>
                </a:r>
              </a:p>
              <a:p>
                <a:pPr algn="ctr"/>
                <a:endParaRPr lang="en-US" sz="800" dirty="0">
                  <a:latin typeface="Trebuchet MS" pitchFamily="34" charset="0"/>
                </a:endParaRPr>
              </a:p>
              <a:p>
                <a:pPr algn="ctr"/>
                <a:endParaRPr lang="en-US" sz="800" dirty="0">
                  <a:latin typeface="Trebuchet MS" pitchFamily="34" charset="0"/>
                </a:endParaRPr>
              </a:p>
              <a:p>
                <a:pPr algn="ctr"/>
                <a:r>
                  <a:rPr lang="en-US" sz="800" dirty="0">
                    <a:latin typeface="Trebuchet MS" pitchFamily="34" charset="0"/>
                  </a:rPr>
                  <a:t>Choose pre-verified functionality.</a:t>
                </a:r>
              </a:p>
              <a:p>
                <a:pPr algn="ctr"/>
                <a:endParaRPr lang="en-US" sz="800" dirty="0">
                  <a:latin typeface="Trebuchet MS" pitchFamily="34" charset="0"/>
                </a:endParaRPr>
              </a:p>
              <a:p>
                <a:pPr algn="ctr"/>
                <a:endParaRPr lang="en-US" sz="800" dirty="0">
                  <a:latin typeface="Trebuchet MS" pitchFamily="34" charset="0"/>
                </a:endParaRPr>
              </a:p>
              <a:p>
                <a:pPr algn="ctr"/>
                <a:r>
                  <a:rPr lang="en-US" sz="800" dirty="0">
                    <a:latin typeface="Trebuchet MS" pitchFamily="34" charset="0"/>
                  </a:rPr>
                  <a:t>Click-box options and side-by-side profiling allow easy “what-if” assessments.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 bwMode="auto">
            <a:xfrm>
              <a:off x="6591300" y="5421312"/>
              <a:ext cx="2438400" cy="24923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900" dirty="0">
                  <a:latin typeface="Trebuchet MS" pitchFamily="34" charset="0"/>
                </a:rPr>
                <a:t>ConnX BBE16 </a:t>
              </a:r>
              <a:r>
                <a:rPr lang="en-US" sz="900" dirty="0" smtClean="0">
                  <a:latin typeface="Trebuchet MS" pitchFamily="34" charset="0"/>
                </a:rPr>
                <a:t>/ BBE32uE / BBE64</a:t>
              </a:r>
              <a:endParaRPr lang="en-US" sz="900" dirty="0">
                <a:latin typeface="Trebuchet MS" pitchFamily="34" charset="0"/>
              </a:endParaRPr>
            </a:p>
            <a:p>
              <a:pPr algn="ctr" eaLnBrk="0" hangingPunct="0">
                <a:defRPr/>
              </a:pPr>
              <a:r>
                <a:rPr lang="en-US" sz="800" dirty="0">
                  <a:latin typeface="Trebuchet MS" pitchFamily="34" charset="0"/>
                </a:rPr>
                <a:t>(Baseband </a:t>
              </a:r>
              <a:r>
                <a:rPr lang="en-US" sz="800" dirty="0" smtClean="0">
                  <a:latin typeface="Trebuchet MS" pitchFamily="34" charset="0"/>
                </a:rPr>
                <a:t>DSP)</a:t>
              </a:r>
              <a:endParaRPr lang="en-US" sz="8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3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7" grpId="0" animBg="1"/>
      <p:bldP spid="118" grpId="0" animBg="1"/>
      <p:bldP spid="1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33"/>
          <p:cNvSpPr txBox="1">
            <a:spLocks noChangeArrowheads="1"/>
          </p:cNvSpPr>
          <p:nvPr/>
        </p:nvSpPr>
        <p:spPr bwMode="auto">
          <a:xfrm>
            <a:off x="6438900" y="2286000"/>
            <a:ext cx="62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sz="1100" dirty="0">
                <a:latin typeface="Trebuchet MS" pitchFamily="34" charset="0"/>
              </a:rPr>
              <a:t>System</a:t>
            </a:r>
          </a:p>
          <a:p>
            <a:pPr algn="ctr"/>
            <a:r>
              <a:rPr lang="en-US" sz="1100" dirty="0">
                <a:latin typeface="Trebuchet MS" pitchFamily="34" charset="0"/>
              </a:rPr>
              <a:t>Bus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1571625" y="5500688"/>
            <a:ext cx="3648075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dirty="0">
              <a:solidFill>
                <a:schemeClr val="tx1"/>
              </a:solidFill>
              <a:latin typeface="Times" pitchFamily="16" charset="0"/>
            </a:endParaRPr>
          </a:p>
        </p:txBody>
      </p:sp>
      <p:sp>
        <p:nvSpPr>
          <p:cNvPr id="51204" name="Rectangle 125"/>
          <p:cNvSpPr>
            <a:spLocks noChangeArrowheads="1"/>
          </p:cNvSpPr>
          <p:nvPr/>
        </p:nvSpPr>
        <p:spPr bwMode="auto">
          <a:xfrm>
            <a:off x="7086600" y="3614738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Device</a:t>
            </a:r>
          </a:p>
        </p:txBody>
      </p:sp>
      <p:sp>
        <p:nvSpPr>
          <p:cNvPr id="51205" name="Rectangle 124"/>
          <p:cNvSpPr>
            <a:spLocks noChangeArrowheads="1"/>
          </p:cNvSpPr>
          <p:nvPr/>
        </p:nvSpPr>
        <p:spPr bwMode="auto">
          <a:xfrm>
            <a:off x="7048500" y="3538538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Device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495300" y="1143000"/>
            <a:ext cx="5600700" cy="428148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" pitchFamily="1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-81800"/>
            <a:ext cx="7543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Xtensa LX4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Block Diagram – Customization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1257300"/>
            <a:ext cx="1333500" cy="24288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Processor Controls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1957388"/>
            <a:ext cx="1333500" cy="190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Trace Port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147888"/>
            <a:ext cx="1333500" cy="1857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JTAG Tap Control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500188"/>
            <a:ext cx="1333500" cy="2428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Exception Support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9600" y="1728788"/>
            <a:ext cx="1333500" cy="2428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Exception Registers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2524125"/>
            <a:ext cx="1333500" cy="323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 Address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Watch 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9600" y="2847975"/>
            <a:ext cx="13335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 Address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Watch Registers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09600" y="3152775"/>
            <a:ext cx="1333500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Timers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" y="3305175"/>
            <a:ext cx="1333500" cy="214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Interrupt Control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333625"/>
            <a:ext cx="1333500" cy="190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On-Chip Debug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6000" y="1257300"/>
            <a:ext cx="2171700" cy="71437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Instruction Fetch / Decode</a:t>
            </a:r>
          </a:p>
        </p:txBody>
      </p:sp>
      <p:cxnSp>
        <p:nvCxnSpPr>
          <p:cNvPr id="51219" name="Straight Arrow Connector 22"/>
          <p:cNvCxnSpPr>
            <a:cxnSpLocks noChangeShapeType="1"/>
            <a:stCxn id="9" idx="3"/>
          </p:cNvCxnSpPr>
          <p:nvPr/>
        </p:nvCxnSpPr>
        <p:spPr bwMode="auto">
          <a:xfrm>
            <a:off x="1943100" y="1379538"/>
            <a:ext cx="3429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ectangle 26"/>
          <p:cNvSpPr/>
          <p:nvPr/>
        </p:nvSpPr>
        <p:spPr bwMode="auto">
          <a:xfrm>
            <a:off x="3581400" y="1971675"/>
            <a:ext cx="876300" cy="59531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Base ISA Execution Pipeline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286000" y="1971675"/>
            <a:ext cx="1295400" cy="595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VLIW (FLIX) Parallel Execution pipelines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581400" y="2743200"/>
            <a:ext cx="876300" cy="561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Base Register File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81400" y="3300413"/>
            <a:ext cx="876300" cy="2428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Base ALU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81400" y="4014788"/>
            <a:ext cx="876300" cy="214312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Register Files</a:t>
            </a:r>
          </a:p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Processor State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286000" y="4700588"/>
            <a:ext cx="1295400" cy="533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Designer-Defined </a:t>
            </a:r>
          </a:p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Dual Load/Store Unit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581400" y="4700588"/>
            <a:ext cx="8763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 Load/Store Unit</a:t>
            </a:r>
          </a:p>
        </p:txBody>
      </p:sp>
      <p:cxnSp>
        <p:nvCxnSpPr>
          <p:cNvPr id="51227" name="Straight Arrow Connector 38"/>
          <p:cNvCxnSpPr>
            <a:cxnSpLocks noChangeShapeType="1"/>
          </p:cNvCxnSpPr>
          <p:nvPr/>
        </p:nvCxnSpPr>
        <p:spPr bwMode="auto">
          <a:xfrm rot="5400000">
            <a:off x="2019301" y="3062287"/>
            <a:ext cx="9906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8" name="Straight Arrow Connector 40"/>
          <p:cNvCxnSpPr>
            <a:cxnSpLocks noChangeShapeType="1"/>
          </p:cNvCxnSpPr>
          <p:nvPr/>
        </p:nvCxnSpPr>
        <p:spPr bwMode="auto">
          <a:xfrm rot="5400000">
            <a:off x="2778125" y="3059113"/>
            <a:ext cx="995363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9" name="Straight Arrow Connector 45"/>
          <p:cNvCxnSpPr>
            <a:cxnSpLocks noChangeShapeType="1"/>
            <a:endCxn id="35" idx="0"/>
          </p:cNvCxnSpPr>
          <p:nvPr/>
        </p:nvCxnSpPr>
        <p:spPr bwMode="auto">
          <a:xfrm rot="5400000">
            <a:off x="2801144" y="4566444"/>
            <a:ext cx="2667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0" name="Straight Arrow Connector 48"/>
          <p:cNvCxnSpPr>
            <a:cxnSpLocks noChangeShapeType="1"/>
            <a:endCxn id="36" idx="0"/>
          </p:cNvCxnSpPr>
          <p:nvPr/>
        </p:nvCxnSpPr>
        <p:spPr bwMode="auto">
          <a:xfrm rot="16200000" flipH="1">
            <a:off x="3885407" y="4566444"/>
            <a:ext cx="2667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51"/>
          <p:cNvSpPr/>
          <p:nvPr/>
        </p:nvSpPr>
        <p:spPr bwMode="auto">
          <a:xfrm>
            <a:off x="4800600" y="1271588"/>
            <a:ext cx="1295400" cy="9223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Inst. Memory Management, Protection &amp; Error Recovery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800600" y="4305300"/>
            <a:ext cx="1295400" cy="9286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 Memory Management, Protection &amp; Error Recovery</a:t>
            </a:r>
          </a:p>
        </p:txBody>
      </p:sp>
      <p:cxnSp>
        <p:nvCxnSpPr>
          <p:cNvPr id="51233" name="Straight Arrow Connector 53"/>
          <p:cNvCxnSpPr>
            <a:cxnSpLocks noChangeShapeType="1"/>
            <a:stCxn id="19" idx="3"/>
          </p:cNvCxnSpPr>
          <p:nvPr/>
        </p:nvCxnSpPr>
        <p:spPr bwMode="auto">
          <a:xfrm>
            <a:off x="4457700" y="1614488"/>
            <a:ext cx="3429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4" name="Straight Arrow Connector 57"/>
          <p:cNvCxnSpPr>
            <a:cxnSpLocks noChangeShapeType="1"/>
            <a:stCxn id="36" idx="3"/>
          </p:cNvCxnSpPr>
          <p:nvPr/>
        </p:nvCxnSpPr>
        <p:spPr bwMode="auto">
          <a:xfrm>
            <a:off x="4457700" y="4967288"/>
            <a:ext cx="3429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 bwMode="auto">
          <a:xfrm>
            <a:off x="4800600" y="2524125"/>
            <a:ext cx="1295400" cy="1457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External Interface</a:t>
            </a:r>
          </a:p>
        </p:txBody>
      </p:sp>
      <p:cxnSp>
        <p:nvCxnSpPr>
          <p:cNvPr id="51236" name="Straight Arrow Connector 60"/>
          <p:cNvCxnSpPr>
            <a:cxnSpLocks noChangeShapeType="1"/>
            <a:stCxn id="52" idx="2"/>
            <a:endCxn id="60" idx="0"/>
          </p:cNvCxnSpPr>
          <p:nvPr/>
        </p:nvCxnSpPr>
        <p:spPr bwMode="auto">
          <a:xfrm rot="5400000">
            <a:off x="5283201" y="2357437"/>
            <a:ext cx="3302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37" name="Straight Arrow Connector 63"/>
          <p:cNvCxnSpPr>
            <a:cxnSpLocks noChangeShapeType="1"/>
            <a:stCxn id="60" idx="2"/>
            <a:endCxn id="53" idx="0"/>
          </p:cNvCxnSpPr>
          <p:nvPr/>
        </p:nvCxnSpPr>
        <p:spPr bwMode="auto">
          <a:xfrm rot="5400000">
            <a:off x="5287963" y="4143375"/>
            <a:ext cx="322262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4914900" y="2757488"/>
            <a:ext cx="762000" cy="542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Processor Interface Control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4914900" y="3614738"/>
            <a:ext cx="7620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Write Buffer</a:t>
            </a:r>
          </a:p>
        </p:txBody>
      </p:sp>
      <p:sp>
        <p:nvSpPr>
          <p:cNvPr id="73" name="Rectangle 72"/>
          <p:cNvSpPr/>
          <p:nvPr/>
        </p:nvSpPr>
        <p:spPr bwMode="auto">
          <a:xfrm rot="-5400000">
            <a:off x="5291138" y="3219450"/>
            <a:ext cx="1162050" cy="2381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PIF Bridge</a:t>
            </a:r>
          </a:p>
        </p:txBody>
      </p:sp>
      <p:cxnSp>
        <p:nvCxnSpPr>
          <p:cNvPr id="51241" name="Straight Arrow Connector 73"/>
          <p:cNvCxnSpPr>
            <a:cxnSpLocks noChangeShapeType="1"/>
            <a:stCxn id="53" idx="2"/>
          </p:cNvCxnSpPr>
          <p:nvPr/>
        </p:nvCxnSpPr>
        <p:spPr bwMode="auto">
          <a:xfrm rot="5400000">
            <a:off x="5247482" y="5433219"/>
            <a:ext cx="40005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Rectangle 106"/>
          <p:cNvSpPr/>
          <p:nvPr/>
        </p:nvSpPr>
        <p:spPr bwMode="auto">
          <a:xfrm>
            <a:off x="6096000" y="1317625"/>
            <a:ext cx="876300" cy="258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RAM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6096000" y="1576388"/>
            <a:ext cx="8763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ROM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6096000" y="1881188"/>
            <a:ext cx="876300" cy="26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Instruction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Cache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096000" y="4357688"/>
            <a:ext cx="876300" cy="258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RAM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096000" y="4616450"/>
            <a:ext cx="8763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ROM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096000" y="4921250"/>
            <a:ext cx="876300" cy="26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Data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Cache</a:t>
            </a:r>
          </a:p>
        </p:txBody>
      </p:sp>
      <p:sp>
        <p:nvSpPr>
          <p:cNvPr id="113" name="Rectangle 112"/>
          <p:cNvSpPr/>
          <p:nvPr/>
        </p:nvSpPr>
        <p:spPr bwMode="auto">
          <a:xfrm rot="-5400000">
            <a:off x="5786438" y="3219450"/>
            <a:ext cx="1162050" cy="238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50" dirty="0">
                <a:latin typeface="Trebuchet MS" pitchFamily="34" charset="0"/>
                <a:cs typeface="Tahoma" pitchFamily="34" charset="0"/>
              </a:rPr>
              <a:t>Bus Bridge</a:t>
            </a:r>
          </a:p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AHB-Lite/AXI</a:t>
            </a:r>
          </a:p>
        </p:txBody>
      </p:sp>
      <p:cxnSp>
        <p:nvCxnSpPr>
          <p:cNvPr id="51249" name="Straight Connector 114"/>
          <p:cNvCxnSpPr>
            <a:cxnSpLocks noChangeShapeType="1"/>
          </p:cNvCxnSpPr>
          <p:nvPr/>
        </p:nvCxnSpPr>
        <p:spPr bwMode="auto">
          <a:xfrm rot="5400000">
            <a:off x="6065043" y="3336132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0" name="Straight Arrow Connector 115"/>
          <p:cNvCxnSpPr>
            <a:cxnSpLocks noChangeShapeType="1"/>
            <a:stCxn id="73" idx="2"/>
            <a:endCxn id="113" idx="0"/>
          </p:cNvCxnSpPr>
          <p:nvPr/>
        </p:nvCxnSpPr>
        <p:spPr bwMode="auto">
          <a:xfrm flipV="1">
            <a:off x="5991225" y="3338513"/>
            <a:ext cx="257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1" name="Straight Arrow Connector 118"/>
          <p:cNvCxnSpPr>
            <a:cxnSpLocks noChangeShapeType="1"/>
          </p:cNvCxnSpPr>
          <p:nvPr/>
        </p:nvCxnSpPr>
        <p:spPr bwMode="auto">
          <a:xfrm flipV="1">
            <a:off x="6486525" y="3338513"/>
            <a:ext cx="257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2" name="Straight Arrow Connector 120"/>
          <p:cNvCxnSpPr>
            <a:cxnSpLocks noChangeShapeType="1"/>
            <a:endCxn id="51253" idx="1"/>
          </p:cNvCxnSpPr>
          <p:nvPr/>
        </p:nvCxnSpPr>
        <p:spPr bwMode="auto">
          <a:xfrm>
            <a:off x="6743700" y="2890838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3" name="Rectangle 121"/>
          <p:cNvSpPr>
            <a:spLocks noChangeArrowheads="1"/>
          </p:cNvSpPr>
          <p:nvPr/>
        </p:nvSpPr>
        <p:spPr bwMode="auto">
          <a:xfrm>
            <a:off x="7010400" y="2759075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RAM</a:t>
            </a:r>
          </a:p>
        </p:txBody>
      </p:sp>
      <p:sp>
        <p:nvSpPr>
          <p:cNvPr id="51254" name="Rectangle 122"/>
          <p:cNvSpPr>
            <a:spLocks noChangeArrowheads="1"/>
          </p:cNvSpPr>
          <p:nvPr/>
        </p:nvSpPr>
        <p:spPr bwMode="auto">
          <a:xfrm>
            <a:off x="7010400" y="3114675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DMA</a:t>
            </a:r>
          </a:p>
        </p:txBody>
      </p:sp>
      <p:sp>
        <p:nvSpPr>
          <p:cNvPr id="51255" name="Rectangle 123"/>
          <p:cNvSpPr>
            <a:spLocks noChangeArrowheads="1"/>
          </p:cNvSpPr>
          <p:nvPr/>
        </p:nvSpPr>
        <p:spPr bwMode="auto">
          <a:xfrm>
            <a:off x="7010400" y="3481388"/>
            <a:ext cx="571500" cy="266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Device</a:t>
            </a:r>
          </a:p>
        </p:txBody>
      </p:sp>
      <p:cxnSp>
        <p:nvCxnSpPr>
          <p:cNvPr id="51256" name="Straight Arrow Connector 127"/>
          <p:cNvCxnSpPr>
            <a:cxnSpLocks noChangeShapeType="1"/>
            <a:endCxn id="51254" idx="1"/>
          </p:cNvCxnSpPr>
          <p:nvPr/>
        </p:nvCxnSpPr>
        <p:spPr bwMode="auto">
          <a:xfrm>
            <a:off x="6743700" y="3248025"/>
            <a:ext cx="2667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7" name="Straight Arrow Connector 129"/>
          <p:cNvCxnSpPr>
            <a:cxnSpLocks noChangeShapeType="1"/>
            <a:endCxn id="51255" idx="1"/>
          </p:cNvCxnSpPr>
          <p:nvPr/>
        </p:nvCxnSpPr>
        <p:spPr bwMode="auto">
          <a:xfrm>
            <a:off x="6743700" y="3614738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8" name="Rectangle 141"/>
          <p:cNvSpPr>
            <a:spLocks noChangeArrowheads="1"/>
          </p:cNvSpPr>
          <p:nvPr/>
        </p:nvSpPr>
        <p:spPr bwMode="auto">
          <a:xfrm>
            <a:off x="495300" y="5634038"/>
            <a:ext cx="838200" cy="4381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000" dirty="0">
                <a:latin typeface="Trebuchet MS" pitchFamily="34" charset="0"/>
                <a:cs typeface="Tahoma" pitchFamily="34" charset="0"/>
              </a:rPr>
              <a:t>RTL, FIFO, Memory, Xtensa</a:t>
            </a:r>
          </a:p>
        </p:txBody>
      </p:sp>
      <p:cxnSp>
        <p:nvCxnSpPr>
          <p:cNvPr id="51259" name="Straight Arrow Connector 147"/>
          <p:cNvCxnSpPr>
            <a:cxnSpLocks noChangeShapeType="1"/>
          </p:cNvCxnSpPr>
          <p:nvPr/>
        </p:nvCxnSpPr>
        <p:spPr bwMode="auto">
          <a:xfrm rot="5400000">
            <a:off x="-225425" y="4681538"/>
            <a:ext cx="190341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0" name="Straight Arrow Connector 148"/>
          <p:cNvCxnSpPr>
            <a:cxnSpLocks noChangeShapeType="1"/>
            <a:endCxn id="51258" idx="0"/>
          </p:cNvCxnSpPr>
          <p:nvPr/>
        </p:nvCxnSpPr>
        <p:spPr bwMode="auto">
          <a:xfrm rot="16200000" flipH="1">
            <a:off x="56357" y="4775994"/>
            <a:ext cx="17145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1" name="Straight Arrow Connector 149"/>
          <p:cNvCxnSpPr>
            <a:cxnSpLocks noChangeShapeType="1"/>
          </p:cNvCxnSpPr>
          <p:nvPr/>
        </p:nvCxnSpPr>
        <p:spPr bwMode="auto">
          <a:xfrm rot="5400000">
            <a:off x="399257" y="4928394"/>
            <a:ext cx="14097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2" name="Straight Arrow Connector 153"/>
          <p:cNvCxnSpPr>
            <a:cxnSpLocks noChangeShapeType="1"/>
          </p:cNvCxnSpPr>
          <p:nvPr/>
        </p:nvCxnSpPr>
        <p:spPr bwMode="auto">
          <a:xfrm>
            <a:off x="725488" y="3729038"/>
            <a:ext cx="1560512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3" name="Straight Arrow Connector 155"/>
          <p:cNvCxnSpPr>
            <a:cxnSpLocks noChangeShapeType="1"/>
          </p:cNvCxnSpPr>
          <p:nvPr/>
        </p:nvCxnSpPr>
        <p:spPr bwMode="auto">
          <a:xfrm>
            <a:off x="912813" y="3919538"/>
            <a:ext cx="137318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4" name="Straight Arrow Connector 157"/>
          <p:cNvCxnSpPr>
            <a:cxnSpLocks noChangeShapeType="1"/>
            <a:endCxn id="33" idx="1"/>
          </p:cNvCxnSpPr>
          <p:nvPr/>
        </p:nvCxnSpPr>
        <p:spPr bwMode="auto">
          <a:xfrm>
            <a:off x="1104900" y="4224338"/>
            <a:ext cx="1181100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5" name="TextBox 163"/>
          <p:cNvSpPr txBox="1">
            <a:spLocks noChangeArrowheads="1"/>
          </p:cNvSpPr>
          <p:nvPr/>
        </p:nvSpPr>
        <p:spPr bwMode="auto">
          <a:xfrm>
            <a:off x="5257800" y="5603875"/>
            <a:ext cx="846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XLMI </a:t>
            </a:r>
          </a:p>
          <a:p>
            <a:r>
              <a:rPr lang="en-US" sz="800" dirty="0">
                <a:latin typeface="Trebuchet MS" pitchFamily="34" charset="0"/>
              </a:rPr>
              <a:t>Local Memory </a:t>
            </a:r>
          </a:p>
          <a:p>
            <a:r>
              <a:rPr lang="en-US" sz="800" dirty="0">
                <a:latin typeface="Trebuchet MS" pitchFamily="34" charset="0"/>
              </a:rPr>
              <a:t>Interface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46238" y="5519738"/>
            <a:ext cx="182562" cy="17938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solidFill>
                <a:schemeClr val="bg1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1267" name="TextBox 165"/>
          <p:cNvSpPr txBox="1">
            <a:spLocks noChangeArrowheads="1"/>
          </p:cNvSpPr>
          <p:nvPr/>
        </p:nvSpPr>
        <p:spPr bwMode="auto">
          <a:xfrm>
            <a:off x="1765300" y="5500688"/>
            <a:ext cx="1092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Base ISA Feature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1646238" y="5748338"/>
            <a:ext cx="182562" cy="17938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1269" name="TextBox 167"/>
          <p:cNvSpPr txBox="1">
            <a:spLocks noChangeArrowheads="1"/>
          </p:cNvSpPr>
          <p:nvPr/>
        </p:nvSpPr>
        <p:spPr bwMode="auto">
          <a:xfrm>
            <a:off x="1765300" y="5729288"/>
            <a:ext cx="1693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Designer-Defined Features (TIE)</a:t>
            </a:r>
          </a:p>
        </p:txBody>
      </p:sp>
      <p:sp>
        <p:nvSpPr>
          <p:cNvPr id="51270" name="Rectangle 168"/>
          <p:cNvSpPr>
            <a:spLocks noChangeArrowheads="1"/>
          </p:cNvSpPr>
          <p:nvPr/>
        </p:nvSpPr>
        <p:spPr bwMode="auto">
          <a:xfrm>
            <a:off x="1646238" y="5989638"/>
            <a:ext cx="182562" cy="17938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1271" name="TextBox 169"/>
          <p:cNvSpPr txBox="1">
            <a:spLocks noChangeArrowheads="1"/>
          </p:cNvSpPr>
          <p:nvPr/>
        </p:nvSpPr>
        <p:spPr bwMode="auto">
          <a:xfrm>
            <a:off x="1765300" y="5970588"/>
            <a:ext cx="162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External RTL &amp; Peripherals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3390900" y="5519738"/>
            <a:ext cx="182563" cy="17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1273" name="TextBox 171"/>
          <p:cNvSpPr txBox="1">
            <a:spLocks noChangeArrowheads="1"/>
          </p:cNvSpPr>
          <p:nvPr/>
        </p:nvSpPr>
        <p:spPr bwMode="auto">
          <a:xfrm>
            <a:off x="3509963" y="5500688"/>
            <a:ext cx="15192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Configurable Function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390900" y="5748338"/>
            <a:ext cx="182563" cy="1793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1275" name="TextBox 173"/>
          <p:cNvSpPr txBox="1">
            <a:spLocks noChangeArrowheads="1"/>
          </p:cNvSpPr>
          <p:nvPr/>
        </p:nvSpPr>
        <p:spPr bwMode="auto">
          <a:xfrm>
            <a:off x="3509963" y="5729288"/>
            <a:ext cx="1625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Optional Function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3390900" y="5989638"/>
            <a:ext cx="182563" cy="179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000" dirty="0"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51277" name="TextBox 175"/>
          <p:cNvSpPr txBox="1">
            <a:spLocks noChangeArrowheads="1"/>
          </p:cNvSpPr>
          <p:nvPr/>
        </p:nvSpPr>
        <p:spPr bwMode="auto">
          <a:xfrm>
            <a:off x="3509963" y="5970588"/>
            <a:ext cx="1709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800" dirty="0">
                <a:latin typeface="Trebuchet MS" pitchFamily="34" charset="0"/>
              </a:rPr>
              <a:t>Optional &amp; Configurable Function</a:t>
            </a:r>
          </a:p>
        </p:txBody>
      </p:sp>
      <p:sp>
        <p:nvSpPr>
          <p:cNvPr id="51278" name="TextBox 176"/>
          <p:cNvSpPr txBox="1">
            <a:spLocks noChangeArrowheads="1"/>
          </p:cNvSpPr>
          <p:nvPr/>
        </p:nvSpPr>
        <p:spPr bwMode="auto">
          <a:xfrm>
            <a:off x="1676400" y="3519488"/>
            <a:ext cx="5191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QIF32</a:t>
            </a:r>
          </a:p>
        </p:txBody>
      </p:sp>
      <p:sp>
        <p:nvSpPr>
          <p:cNvPr id="51279" name="TextBox 177"/>
          <p:cNvSpPr txBox="1">
            <a:spLocks noChangeArrowheads="1"/>
          </p:cNvSpPr>
          <p:nvPr/>
        </p:nvSpPr>
        <p:spPr bwMode="auto">
          <a:xfrm>
            <a:off x="1571625" y="3883025"/>
            <a:ext cx="600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GPIO32</a:t>
            </a:r>
          </a:p>
        </p:txBody>
      </p:sp>
      <p:sp>
        <p:nvSpPr>
          <p:cNvPr id="51280" name="TextBox 178"/>
          <p:cNvSpPr txBox="1">
            <a:spLocks noChangeArrowheads="1"/>
          </p:cNvSpPr>
          <p:nvPr/>
        </p:nvSpPr>
        <p:spPr bwMode="auto">
          <a:xfrm>
            <a:off x="1028700" y="4184650"/>
            <a:ext cx="1181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000" dirty="0">
                <a:latin typeface="Trebuchet MS" pitchFamily="34" charset="0"/>
              </a:rPr>
              <a:t>Designer-Defined Queues, Ports &amp; Lookups</a:t>
            </a:r>
          </a:p>
        </p:txBody>
      </p:sp>
      <p:sp>
        <p:nvSpPr>
          <p:cNvPr id="51281" name="TextBox 180"/>
          <p:cNvSpPr txBox="1">
            <a:spLocks noChangeArrowheads="1"/>
          </p:cNvSpPr>
          <p:nvPr/>
        </p:nvSpPr>
        <p:spPr bwMode="auto">
          <a:xfrm>
            <a:off x="4873625" y="5462588"/>
            <a:ext cx="422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100" dirty="0">
                <a:latin typeface="Trebuchet MS" pitchFamily="34" charset="0"/>
              </a:rPr>
              <a:t>KEY</a:t>
            </a:r>
          </a:p>
        </p:txBody>
      </p:sp>
      <p:cxnSp>
        <p:nvCxnSpPr>
          <p:cNvPr id="51282" name="Straight Arrow Connector 181"/>
          <p:cNvCxnSpPr>
            <a:cxnSpLocks noChangeShapeType="1"/>
          </p:cNvCxnSpPr>
          <p:nvPr/>
        </p:nvCxnSpPr>
        <p:spPr bwMode="auto">
          <a:xfrm>
            <a:off x="342900" y="2074863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3" name="Straight Arrow Connector 185"/>
          <p:cNvCxnSpPr>
            <a:cxnSpLocks noChangeShapeType="1"/>
          </p:cNvCxnSpPr>
          <p:nvPr/>
        </p:nvCxnSpPr>
        <p:spPr bwMode="auto">
          <a:xfrm>
            <a:off x="342900" y="2227263"/>
            <a:ext cx="2667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4" name="Straight Arrow Connector 186"/>
          <p:cNvCxnSpPr>
            <a:cxnSpLocks noChangeShapeType="1"/>
          </p:cNvCxnSpPr>
          <p:nvPr/>
        </p:nvCxnSpPr>
        <p:spPr bwMode="auto">
          <a:xfrm>
            <a:off x="342900" y="3403600"/>
            <a:ext cx="2667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210300" y="1143000"/>
            <a:ext cx="2895600" cy="4929188"/>
          </a:xfrm>
          <a:prstGeom prst="rect">
            <a:avLst/>
          </a:prstGeom>
          <a:solidFill>
            <a:srgbClr val="FFFF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51286" name="Straight Arrow Connector 37"/>
          <p:cNvCxnSpPr>
            <a:cxnSpLocks noChangeShapeType="1"/>
            <a:stCxn id="27" idx="2"/>
            <a:endCxn id="29" idx="0"/>
          </p:cNvCxnSpPr>
          <p:nvPr/>
        </p:nvCxnSpPr>
        <p:spPr bwMode="auto">
          <a:xfrm rot="5400000">
            <a:off x="3931444" y="2655094"/>
            <a:ext cx="176213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2286000" y="3571875"/>
            <a:ext cx="2171700" cy="4429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Optional Functional Units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581400" y="3571875"/>
            <a:ext cx="876300" cy="214313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Register Files</a:t>
            </a:r>
          </a:p>
          <a:p>
            <a:pPr algn="ctr" eaLnBrk="0" hangingPunct="0">
              <a:defRPr/>
            </a:pPr>
            <a:r>
              <a:rPr lang="en-US" sz="700" dirty="0">
                <a:latin typeface="Trebuchet MS" pitchFamily="34" charset="0"/>
                <a:cs typeface="Tahoma" pitchFamily="34" charset="0"/>
              </a:rPr>
              <a:t>Processor State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4918075" y="3348038"/>
            <a:ext cx="762000" cy="20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1000" dirty="0">
                <a:latin typeface="Trebuchet MS" pitchFamily="34" charset="0"/>
                <a:cs typeface="Tahoma" pitchFamily="34" charset="0"/>
              </a:rPr>
              <a:t>Prefetch</a:t>
            </a:r>
          </a:p>
        </p:txBody>
      </p:sp>
      <p:sp>
        <p:nvSpPr>
          <p:cNvPr id="127" name="Flowchart: Merge 126"/>
          <p:cNvSpPr>
            <a:spLocks noChangeArrowheads="1"/>
          </p:cNvSpPr>
          <p:nvPr/>
        </p:nvSpPr>
        <p:spPr bwMode="auto">
          <a:xfrm rot="5400000">
            <a:off x="2750344" y="2026444"/>
            <a:ext cx="3529012" cy="4381500"/>
          </a:xfrm>
          <a:prstGeom prst="flowChartMerge">
            <a:avLst/>
          </a:prstGeom>
          <a:solidFill>
            <a:srgbClr val="E0DECF">
              <a:alpha val="85097"/>
            </a:srgbClr>
          </a:solidFill>
          <a:ln w="9525" algn="ctr">
            <a:solidFill>
              <a:schemeClr val="accent3">
                <a:lumMod val="25000"/>
                <a:alpha val="74901"/>
              </a:schemeClr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286000" y="4014788"/>
            <a:ext cx="2171700" cy="4175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10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Designer-Defined Functional Units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6629400" y="2449513"/>
            <a:ext cx="2438400" cy="3532187"/>
            <a:chOff x="6629400" y="1142999"/>
            <a:chExt cx="2438400" cy="3531340"/>
          </a:xfrm>
        </p:grpSpPr>
        <p:sp>
          <p:nvSpPr>
            <p:cNvPr id="89" name="Rectangle 88"/>
            <p:cNvSpPr/>
            <p:nvPr/>
          </p:nvSpPr>
          <p:spPr bwMode="auto">
            <a:xfrm>
              <a:off x="6629400" y="1142999"/>
              <a:ext cx="2438400" cy="3531340"/>
            </a:xfrm>
            <a:prstGeom prst="rect">
              <a:avLst/>
            </a:prstGeom>
            <a:solidFill>
              <a:schemeClr val="accent3">
                <a:lumMod val="90000"/>
              </a:schemeClr>
            </a:solidFill>
            <a:ln w="19050" cap="flat" cmpd="sng" algn="ctr">
              <a:solidFill>
                <a:schemeClr val="accent3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800" dirty="0">
                <a:latin typeface="Trebuchet MS" pitchFamily="34" charset="0"/>
              </a:endParaRPr>
            </a:p>
          </p:txBody>
        </p:sp>
        <p:sp>
          <p:nvSpPr>
            <p:cNvPr id="47214" name="TextBox 102"/>
            <p:cNvSpPr txBox="1">
              <a:spLocks noChangeArrowheads="1"/>
            </p:cNvSpPr>
            <p:nvPr/>
          </p:nvSpPr>
          <p:spPr bwMode="auto">
            <a:xfrm>
              <a:off x="6629400" y="1146173"/>
              <a:ext cx="2438400" cy="3277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b="1" dirty="0">
                  <a:latin typeface="+mn-lt"/>
                </a:rPr>
                <a:t>Customization</a:t>
              </a:r>
            </a:p>
            <a:p>
              <a:pPr algn="ctr" eaLnBrk="0" hangingPunct="0">
                <a:defRPr/>
              </a:pPr>
              <a:endParaRPr lang="en-US" sz="600" dirty="0">
                <a:latin typeface="+mn-lt"/>
              </a:endParaRPr>
            </a:p>
            <a:p>
              <a:pPr algn="ctr" eaLnBrk="0" hangingPunct="0">
                <a:defRPr/>
              </a:pPr>
              <a:endParaRPr lang="en-US" sz="600" dirty="0">
                <a:latin typeface="+mn-lt"/>
              </a:endParaRPr>
            </a:p>
            <a:p>
              <a:pPr algn="ctr">
                <a:lnSpc>
                  <a:spcPct val="95000"/>
                </a:lnSpc>
                <a:spcAft>
                  <a:spcPts val="600"/>
                </a:spcAft>
                <a:defRPr/>
              </a:pPr>
              <a:endParaRPr lang="en-US" sz="1050" b="1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Multi-issue FLIX (automatically used by the C compiler)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050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SIMD Instructions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050" b="1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Compound and Fusion instructions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050" b="1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Multi-cycle execution units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050" b="1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Registers / register files with automatic C data type support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050" b="1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GPIO and Queue interfaces</a:t>
              </a:r>
            </a:p>
            <a:p>
              <a:pPr algn="ctr">
                <a:spcAft>
                  <a:spcPts val="0"/>
                </a:spcAft>
                <a:defRPr/>
              </a:pPr>
              <a:endParaRPr lang="en-US" sz="1050" b="1" dirty="0">
                <a:latin typeface="+mn-lt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</a:rPr>
                <a:t>Wide (128-bit) load/store instructions</a:t>
              </a:r>
            </a:p>
          </p:txBody>
        </p:sp>
      </p:grpSp>
      <p:sp>
        <p:nvSpPr>
          <p:cNvPr id="118" name="Rounded Rectangle 117"/>
          <p:cNvSpPr/>
          <p:nvPr/>
        </p:nvSpPr>
        <p:spPr bwMode="auto">
          <a:xfrm>
            <a:off x="2247900" y="3978275"/>
            <a:ext cx="2247900" cy="509588"/>
          </a:xfrm>
          <a:prstGeom prst="roundRect">
            <a:avLst/>
          </a:prstGeom>
          <a:noFill/>
          <a:ln w="19050" cap="flat" cmpd="sng" algn="ctr">
            <a:solidFill>
              <a:schemeClr val="accent3">
                <a:lumMod val="2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27" grpId="0" animBg="1"/>
      <p:bldP spid="118" grpId="0" animBg="1"/>
      <p:bldP spid="1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3"/>
          <p:cNvSpPr>
            <a:spLocks noGrp="1"/>
          </p:cNvSpPr>
          <p:nvPr>
            <p:ph type="title"/>
          </p:nvPr>
        </p:nvSpPr>
        <p:spPr>
          <a:xfrm>
            <a:off x="457200" y="-120205"/>
            <a:ext cx="7772400" cy="12065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dirty="0" smtClean="0"/>
              <a:t>Market </a:t>
            </a:r>
            <a:r>
              <a:rPr lang="en-US" dirty="0" smtClean="0"/>
              <a:t>Accepted, Market Proven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Over 2 Billion Cores Worldwide</a:t>
            </a:r>
          </a:p>
        </p:txBody>
      </p:sp>
      <p:pic>
        <p:nvPicPr>
          <p:cNvPr id="24582" name="Picture 29" descr="JVC KD-HDR20 CD receiv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62" y="3966670"/>
            <a:ext cx="903288" cy="4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95392"/>
            <a:ext cx="952500" cy="6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95392"/>
            <a:ext cx="563563" cy="70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409746"/>
            <a:ext cx="604838" cy="5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5219156"/>
            <a:ext cx="723900" cy="72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41332"/>
            <a:ext cx="498475" cy="6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5" descr="Camer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03273"/>
            <a:ext cx="731838" cy="54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112744"/>
            <a:ext cx="701675" cy="52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 bwMode="auto">
          <a:xfrm>
            <a:off x="4724400" y="4808538"/>
            <a:ext cx="762000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Games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533400" y="4800600"/>
            <a:ext cx="838200" cy="3429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Digital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Cameras</a:t>
            </a:r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266700" y="4694238"/>
            <a:ext cx="8610600" cy="1676400"/>
          </a:xfrm>
          <a:prstGeom prst="roundRect">
            <a:avLst/>
          </a:prstGeom>
          <a:noFill/>
          <a:ln w="101600">
            <a:solidFill>
              <a:schemeClr val="accent3">
                <a:lumMod val="25000"/>
              </a:schemeClr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477550" y="3754438"/>
            <a:ext cx="1055688" cy="287703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000000"/>
                </a:solidFill>
                <a:latin typeface="Verdana" pitchFamily="34" charset="0"/>
              </a:rPr>
              <a:t>Auto</a:t>
            </a:r>
          </a:p>
          <a:p>
            <a:pPr algn="ctr" eaLnBrk="0" hangingPunct="0">
              <a:defRPr/>
            </a:pPr>
            <a:r>
              <a:rPr lang="en-US" sz="1050" dirty="0">
                <a:solidFill>
                  <a:srgbClr val="000000"/>
                </a:solidFill>
                <a:latin typeface="Verdana" pitchFamily="34" charset="0"/>
              </a:rPr>
              <a:t>InfoTainment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485900" y="5981700"/>
            <a:ext cx="838200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Printers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5600700" y="5895975"/>
            <a:ext cx="1285875" cy="352426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Network Infrastructure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858000" y="4811714"/>
            <a:ext cx="876300" cy="331787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Network 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Access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619500" y="5981700"/>
            <a:ext cx="838200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Storage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772400" y="5916614"/>
            <a:ext cx="876300" cy="331787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PC</a:t>
            </a:r>
          </a:p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Graphics</a:t>
            </a:r>
          </a:p>
        </p:txBody>
      </p:sp>
      <p:pic>
        <p:nvPicPr>
          <p:cNvPr id="2460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1676400"/>
            <a:ext cx="18462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33" descr="DTV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508750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20" descr="ScientificAtlantaSetTopBox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4" y="3452813"/>
            <a:ext cx="14414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 bwMode="auto">
          <a:xfrm>
            <a:off x="5473700" y="1181100"/>
            <a:ext cx="26908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539E"/>
                </a:solidFill>
                <a:latin typeface="Arial"/>
              </a:rPr>
              <a:t>Home Entertainment</a:t>
            </a:r>
          </a:p>
        </p:txBody>
      </p:sp>
      <p:pic>
        <p:nvPicPr>
          <p:cNvPr id="24613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3021153"/>
            <a:ext cx="1181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4686300" y="1181100"/>
            <a:ext cx="4191000" cy="3314700"/>
          </a:xfrm>
          <a:prstGeom prst="roundRect">
            <a:avLst>
              <a:gd name="adj" fmla="val 26721"/>
            </a:avLst>
          </a:prstGeom>
          <a:noFill/>
          <a:ln w="1047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559424" y="1902739"/>
            <a:ext cx="455613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DTV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7431088" y="3621088"/>
            <a:ext cx="569912" cy="2667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STB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6781800" y="1719263"/>
            <a:ext cx="703263" cy="2413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Blu-ray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5367338" y="2800490"/>
            <a:ext cx="839787" cy="252413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Receiver</a:t>
            </a: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30" y="2584090"/>
            <a:ext cx="776587" cy="6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32" y="2584091"/>
            <a:ext cx="1294608" cy="65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9" y="1501601"/>
            <a:ext cx="1870962" cy="1403221"/>
          </a:xfrm>
          <a:prstGeom prst="rect">
            <a:avLst/>
          </a:prstGeom>
        </p:spPr>
      </p:pic>
      <p:pic>
        <p:nvPicPr>
          <p:cNvPr id="24599" name="Picture 2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048000"/>
            <a:ext cx="676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 bwMode="auto">
          <a:xfrm>
            <a:off x="1366838" y="1200150"/>
            <a:ext cx="21161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638D36"/>
                </a:solidFill>
                <a:latin typeface="Arial"/>
              </a:rPr>
              <a:t>Mobile Wireless</a:t>
            </a:r>
          </a:p>
        </p:txBody>
      </p:sp>
      <p:pic>
        <p:nvPicPr>
          <p:cNvPr id="24604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93" y="2916496"/>
            <a:ext cx="952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266700" y="1181100"/>
            <a:ext cx="4191000" cy="3314700"/>
          </a:xfrm>
          <a:prstGeom prst="roundRect">
            <a:avLst>
              <a:gd name="adj" fmla="val 26915"/>
            </a:avLst>
          </a:prstGeom>
          <a:noFill/>
          <a:ln w="1047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866900" y="1662370"/>
            <a:ext cx="1257300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SmartPhone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3219450" y="4000500"/>
            <a:ext cx="876300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Wireless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750888" y="4038600"/>
            <a:ext cx="1230312" cy="228600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BaseStation</a:t>
            </a:r>
          </a:p>
        </p:txBody>
      </p:sp>
      <p:pic>
        <p:nvPicPr>
          <p:cNvPr id="44" name="Picture 14" descr="Samsung Captivate (July 2010)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585560"/>
            <a:ext cx="879057" cy="13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074205" y="2776115"/>
            <a:ext cx="9144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" b="1" dirty="0">
                <a:solidFill>
                  <a:srgbClr val="000000"/>
                </a:solidFill>
                <a:latin typeface="Arial" charset="0"/>
              </a:rPr>
              <a:t>Samsung </a:t>
            </a:r>
            <a:r>
              <a:rPr lang="en-US" sz="600" b="1" dirty="0" smtClean="0">
                <a:solidFill>
                  <a:srgbClr val="000000"/>
                </a:solidFill>
                <a:latin typeface="Arial" charset="0"/>
              </a:rPr>
              <a:t>Galaxy-S</a:t>
            </a:r>
            <a:endParaRPr lang="en-US" sz="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863183" y="2746117"/>
            <a:ext cx="9144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" b="1" dirty="0" smtClean="0">
                <a:solidFill>
                  <a:srgbClr val="000000"/>
                </a:solidFill>
                <a:latin typeface="Arial" charset="0"/>
              </a:rPr>
              <a:t>iPhone 4</a:t>
            </a:r>
            <a:endParaRPr lang="en-US" sz="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1" r="20867"/>
          <a:stretch/>
        </p:blipFill>
        <p:spPr>
          <a:xfrm>
            <a:off x="2101870" y="1998238"/>
            <a:ext cx="749259" cy="106636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768435" y="3015592"/>
            <a:ext cx="14047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00"/>
                </a:solidFill>
              </a:rPr>
              <a:t>Blackberry Bold 9780</a:t>
            </a:r>
          </a:p>
        </p:txBody>
      </p:sp>
      <p:pic>
        <p:nvPicPr>
          <p:cNvPr id="52" name="Picture 6" descr="C:\Documents and Settings\roddy\Application Data\Qualcomm\Eudora\Embedded\image00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1" y="3273071"/>
            <a:ext cx="996229" cy="67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228819" y="3950054"/>
            <a:ext cx="11175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" b="1" dirty="0" smtClean="0">
                <a:solidFill>
                  <a:srgbClr val="000000"/>
                </a:solidFill>
                <a:latin typeface="Arial" charset="0"/>
              </a:rPr>
              <a:t>Fujitsu LTE </a:t>
            </a:r>
            <a:br>
              <a:rPr lang="en-US" sz="6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600" b="1" dirty="0" smtClean="0">
                <a:solidFill>
                  <a:srgbClr val="000000"/>
                </a:solidFill>
                <a:latin typeface="Arial" charset="0"/>
              </a:rPr>
              <a:t>F-01D Android Tablet</a:t>
            </a:r>
          </a:p>
        </p:txBody>
      </p:sp>
      <p:pic>
        <p:nvPicPr>
          <p:cNvPr id="7172" name="Picture 4" descr="http://i2.cdn.turner.com/money/2012/03/27/technology/ultrabooks/dell-ultrabook.top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13" y="4773175"/>
            <a:ext cx="1143057" cy="7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ounded Rectangle 53"/>
          <p:cNvSpPr/>
          <p:nvPr/>
        </p:nvSpPr>
        <p:spPr bwMode="auto">
          <a:xfrm>
            <a:off x="2495550" y="5541274"/>
            <a:ext cx="962705" cy="287769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UltraBooks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Transport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67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455183" y="-334690"/>
            <a:ext cx="7543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2pPr>
            <a:lvl3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3pPr>
            <a:lvl4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4pPr>
            <a:lvl5pPr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A0"/>
                </a:solidFill>
                <a:latin typeface="Arial" pitchFamily="34" charset="0"/>
              </a:defRPr>
            </a:lvl9pPr>
          </a:lstStyle>
          <a:p>
            <a:r>
              <a:rPr lang="en-US" smtClean="0"/>
              <a:t>More flexible memory system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55183" y="1087710"/>
            <a:ext cx="82296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855663" indent="-16986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</a:defRPr>
            </a:lvl3pPr>
            <a:lvl4pPr marL="1139825" indent="-1698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1423988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5pPr>
            <a:lvl6pPr marL="18811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6pPr>
            <a:lvl7pPr marL="23383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7pPr>
            <a:lvl8pPr marL="27955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8pPr>
            <a:lvl9pPr marL="32527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800" smtClean="0"/>
              <a:t>A total of 6 “ways” are now supported (previously 4)</a:t>
            </a:r>
          </a:p>
          <a:p>
            <a:pPr lvl="1"/>
            <a:r>
              <a:rPr lang="en-US" sz="1600" smtClean="0"/>
              <a:t>4-way cache AND local memories now supported</a:t>
            </a:r>
            <a:endParaRPr lang="en-US" smtClean="0"/>
          </a:p>
          <a:p>
            <a:r>
              <a:rPr lang="en-US" sz="1800" smtClean="0"/>
              <a:t>More combinations of different memories, a total of 6 from:</a:t>
            </a:r>
          </a:p>
          <a:p>
            <a:pPr lvl="1">
              <a:buFontTx/>
              <a:buNone/>
            </a:pPr>
            <a:r>
              <a:rPr lang="en-US" sz="1600" b="1" smtClean="0"/>
              <a:t>Instruction Interface:</a:t>
            </a:r>
          </a:p>
          <a:p>
            <a:pPr lvl="1">
              <a:buFontTx/>
              <a:buNone/>
            </a:pPr>
            <a:r>
              <a:rPr lang="en-US" sz="1400" smtClean="0"/>
              <a:t>(0-4 cache ways)</a:t>
            </a:r>
          </a:p>
          <a:p>
            <a:pPr lvl="1">
              <a:buFontTx/>
              <a:buNone/>
            </a:pPr>
            <a:r>
              <a:rPr lang="en-US" sz="1400" smtClean="0"/>
              <a:t>+(0-2 RAMs)</a:t>
            </a:r>
          </a:p>
          <a:p>
            <a:pPr lvl="1">
              <a:buFontTx/>
              <a:buNone/>
            </a:pPr>
            <a:r>
              <a:rPr lang="en-US" sz="1400" smtClean="0"/>
              <a:t>+(0-1 ROMs)</a:t>
            </a:r>
          </a:p>
          <a:p>
            <a:pPr lvl="1">
              <a:buFontTx/>
              <a:buNone/>
            </a:pPr>
            <a:r>
              <a:rPr lang="en-US" sz="1600" b="1" smtClean="0"/>
              <a:t>Data Interface:</a:t>
            </a:r>
          </a:p>
          <a:p>
            <a:pPr lvl="1">
              <a:buFontTx/>
              <a:buNone/>
            </a:pPr>
            <a:r>
              <a:rPr lang="en-US" sz="1400" smtClean="0"/>
              <a:t>(0-4 cache ways)</a:t>
            </a:r>
          </a:p>
          <a:p>
            <a:pPr lvl="1">
              <a:buFontTx/>
              <a:buNone/>
            </a:pPr>
            <a:r>
              <a:rPr lang="en-US" sz="1400" smtClean="0"/>
              <a:t>+(0-2 RAMs)</a:t>
            </a:r>
          </a:p>
          <a:p>
            <a:pPr lvl="1">
              <a:buFontTx/>
              <a:buNone/>
            </a:pPr>
            <a:r>
              <a:rPr lang="en-US" sz="1400" smtClean="0"/>
              <a:t>+(0-1 ROMs)</a:t>
            </a:r>
          </a:p>
          <a:p>
            <a:pPr lvl="1">
              <a:buFontTx/>
              <a:buNone/>
            </a:pPr>
            <a:r>
              <a:rPr lang="en-US" sz="1400" smtClean="0"/>
              <a:t>+(0-1 XLMI)</a:t>
            </a:r>
            <a:endParaRPr lang="en-US" sz="1600" smtClean="0"/>
          </a:p>
          <a:p>
            <a:endParaRPr lang="en-US" sz="1800" smtClean="0"/>
          </a:p>
          <a:p>
            <a:r>
              <a:rPr lang="en-US" sz="1800" smtClean="0"/>
              <a:t>Benefits</a:t>
            </a:r>
          </a:p>
          <a:p>
            <a:pPr lvl="1"/>
            <a:r>
              <a:rPr lang="en-US" sz="1600" smtClean="0"/>
              <a:t>4 cache ways with locking AND Prefetch extend this simple programming model approach into many more designs</a:t>
            </a:r>
          </a:p>
          <a:p>
            <a:pPr lvl="1"/>
            <a:r>
              <a:rPr lang="en-US" sz="1600" smtClean="0"/>
              <a:t>Add local memories and have other bus masters write directly to it via InboundPIF in more complex and predictable systems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55583" y="2395810"/>
            <a:ext cx="304800" cy="609600"/>
          </a:xfrm>
          <a:prstGeom prst="rect">
            <a:avLst/>
          </a:prstGeom>
          <a:ln w="12700"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07983" y="2548210"/>
            <a:ext cx="304800" cy="609600"/>
          </a:xfrm>
          <a:prstGeom prst="rect">
            <a:avLst/>
          </a:prstGeom>
          <a:ln w="12700"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0383" y="27006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112783" y="28530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93783" y="27006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RAM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646183" y="28530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RAM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103383" y="2700610"/>
            <a:ext cx="304800" cy="7620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ROM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112783" y="3919810"/>
            <a:ext cx="4114800" cy="5334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Xtensa</a:t>
            </a:r>
          </a:p>
        </p:txBody>
      </p:sp>
      <p:cxnSp>
        <p:nvCxnSpPr>
          <p:cNvPr id="14" name="Straight Arrow Connector 13"/>
          <p:cNvCxnSpPr>
            <a:cxnSpLocks noChangeShapeType="1"/>
            <a:endCxn id="9" idx="2"/>
          </p:cNvCxnSpPr>
          <p:nvPr/>
        </p:nvCxnSpPr>
        <p:spPr bwMode="auto">
          <a:xfrm rot="5400000" flipH="1" flipV="1">
            <a:off x="4036584" y="3691210"/>
            <a:ext cx="4572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2446" y="3581673"/>
            <a:ext cx="388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/>
              <a:t>0-4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4569984" y="3689622"/>
            <a:ext cx="4572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85846" y="3581673"/>
            <a:ext cx="388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/>
              <a:t>0-2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5026390" y="3690416"/>
            <a:ext cx="457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Rectangle 18"/>
          <p:cNvSpPr/>
          <p:nvPr/>
        </p:nvSpPr>
        <p:spPr bwMode="auto">
          <a:xfrm>
            <a:off x="6093983" y="2395810"/>
            <a:ext cx="304800" cy="609600"/>
          </a:xfrm>
          <a:prstGeom prst="rect">
            <a:avLst/>
          </a:prstGeom>
          <a:ln w="12700"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246383" y="2548210"/>
            <a:ext cx="304800" cy="609600"/>
          </a:xfrm>
          <a:prstGeom prst="rect">
            <a:avLst/>
          </a:prstGeom>
          <a:ln w="12700"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398783" y="27006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551183" y="28530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$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932183" y="27006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RAM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084583" y="2853010"/>
            <a:ext cx="304800" cy="6096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RAM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41783" y="2700610"/>
            <a:ext cx="304800" cy="7620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ROM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846583" y="2700610"/>
            <a:ext cx="304800" cy="762000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</a:rPr>
              <a:t>XLMI</a:t>
            </a:r>
          </a:p>
        </p:txBody>
      </p: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6390846" y="3581673"/>
            <a:ext cx="388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/>
              <a:t>0-4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7008384" y="3689622"/>
            <a:ext cx="457200" cy="31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6924246" y="3581673"/>
            <a:ext cx="388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/>
              <a:t>0-2</a:t>
            </a: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7464790" y="3690416"/>
            <a:ext cx="457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7769590" y="3690416"/>
            <a:ext cx="457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7686246" y="3581673"/>
            <a:ext cx="388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/>
              <a:t>0-1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4417583" y="3919810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/>
              <a:t>Instruction</a:t>
            </a: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7160783" y="3919810"/>
            <a:ext cx="563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/>
              <a:t>Data</a:t>
            </a:r>
          </a:p>
        </p:txBody>
      </p: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5400000" flipH="1" flipV="1">
            <a:off x="6474190" y="3690416"/>
            <a:ext cx="457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6" name="TextBox 37"/>
          <p:cNvSpPr txBox="1">
            <a:spLocks noChangeArrowheads="1"/>
          </p:cNvSpPr>
          <p:nvPr/>
        </p:nvSpPr>
        <p:spPr bwMode="auto">
          <a:xfrm>
            <a:off x="7381446" y="3581673"/>
            <a:ext cx="388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100"/>
              <a:t>0-1</a:t>
            </a:r>
          </a:p>
        </p:txBody>
      </p:sp>
    </p:spTree>
    <p:extLst>
      <p:ext uri="{BB962C8B-B14F-4D97-AF65-F5344CB8AC3E}">
        <p14:creationId xmlns:p14="http://schemas.microsoft.com/office/powerpoint/2010/main" val="1179359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Conventional Processors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8153400" cy="469900"/>
          </a:xfrm>
        </p:spPr>
        <p:txBody>
          <a:bodyPr/>
          <a:lstStyle/>
          <a:p>
            <a:r>
              <a:rPr lang="en-US" dirty="0" smtClean="0"/>
              <a:t>Bus-based connectivity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5146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itchFamily="34" charset="0"/>
              </a:rPr>
              <a:t>FSM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14800" y="25146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Buffer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25146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FSM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2514600" y="2743200"/>
            <a:ext cx="1600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029200" y="2743200"/>
            <a:ext cx="1600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143000" y="2743200"/>
            <a:ext cx="457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543800" y="2743200"/>
            <a:ext cx="457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86200" y="4343400"/>
            <a:ext cx="13716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</a:rPr>
              <a:t>Processor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With Local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1143000" y="3581400"/>
            <a:ext cx="6858000" cy="3048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System Bus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 bwMode="auto">
          <a:xfrm rot="5400000">
            <a:off x="1942306" y="3543300"/>
            <a:ext cx="229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6" idx="2"/>
          </p:cNvCxnSpPr>
          <p:nvPr/>
        </p:nvCxnSpPr>
        <p:spPr bwMode="auto">
          <a:xfrm rot="5400000">
            <a:off x="6972300" y="35433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7" idx="5"/>
            <a:endCxn id="16" idx="0"/>
          </p:cNvCxnSpPr>
          <p:nvPr/>
        </p:nvCxnSpPr>
        <p:spPr bwMode="auto">
          <a:xfrm rot="5400000">
            <a:off x="4305300" y="40767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1600200" y="251460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629400" y="251460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6777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Xtensa</a:t>
            </a:r>
            <a:r>
              <a:rPr lang="en-US" dirty="0" smtClean="0"/>
              <a:t> Processors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8305800" cy="850900"/>
          </a:xfrm>
        </p:spPr>
        <p:txBody>
          <a:bodyPr/>
          <a:lstStyle/>
          <a:p>
            <a:r>
              <a:rPr lang="en-US" dirty="0" smtClean="0"/>
              <a:t>Connect via the System Bus in the same way, or…</a:t>
            </a:r>
          </a:p>
          <a:p>
            <a:r>
              <a:rPr lang="en-US" dirty="0"/>
              <a:t>With </a:t>
            </a:r>
            <a:r>
              <a:rPr lang="en-US" dirty="0" smtClean="0"/>
              <a:t>multiple higher bandwidth, point-to-point interfaces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5146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itchFamily="34" charset="0"/>
              </a:rPr>
              <a:t>FSM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114800" y="25146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Buffer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29400" y="25146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Verdana" pitchFamily="34" charset="0"/>
              </a:rPr>
              <a:t>FSM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2514600" y="2743200"/>
            <a:ext cx="1600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029200" y="2743200"/>
            <a:ext cx="1600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143000" y="2743200"/>
            <a:ext cx="457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7543800" y="2743200"/>
            <a:ext cx="457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86200" y="4343400"/>
            <a:ext cx="13716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</a:rPr>
              <a:t>Xtensa Processor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With local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Mem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1143000" y="3581400"/>
            <a:ext cx="6858000" cy="3048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System Bus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 bwMode="auto">
          <a:xfrm rot="5400000">
            <a:off x="1942306" y="3543300"/>
            <a:ext cx="229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6" idx="2"/>
          </p:cNvCxnSpPr>
          <p:nvPr/>
        </p:nvCxnSpPr>
        <p:spPr bwMode="auto">
          <a:xfrm rot="5400000">
            <a:off x="6972300" y="35433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17" idx="5"/>
            <a:endCxn id="16" idx="0"/>
          </p:cNvCxnSpPr>
          <p:nvPr/>
        </p:nvCxnSpPr>
        <p:spPr bwMode="auto">
          <a:xfrm rot="5400000">
            <a:off x="4305300" y="40767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1600200" y="251460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629400" y="251460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Verdana" pitchFamily="34" charset="0"/>
              </a:rPr>
              <a:t>Data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733800" y="5181600"/>
            <a:ext cx="2362200" cy="1066800"/>
            <a:chOff x="3733800" y="5181600"/>
            <a:chExt cx="2362200" cy="1066800"/>
          </a:xfrm>
        </p:grpSpPr>
        <p:grpSp>
          <p:nvGrpSpPr>
            <p:cNvPr id="48" name="Group 47"/>
            <p:cNvGrpSpPr/>
            <p:nvPr/>
          </p:nvGrpSpPr>
          <p:grpSpPr>
            <a:xfrm>
              <a:off x="3733800" y="5181600"/>
              <a:ext cx="1600200" cy="1066800"/>
              <a:chOff x="3733800" y="5181600"/>
              <a:chExt cx="1600200" cy="10668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733800" y="5181600"/>
                <a:ext cx="1524000" cy="1066800"/>
                <a:chOff x="5486400" y="3429000"/>
                <a:chExt cx="1524000" cy="1066800"/>
              </a:xfrm>
            </p:grpSpPr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5486400" y="4038600"/>
                  <a:ext cx="1524000" cy="457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 smtClean="0">
                      <a:solidFill>
                        <a:schemeClr val="tx1"/>
                      </a:solidFill>
                      <a:latin typeface="Verdana" pitchFamily="34" charset="0"/>
                    </a:rPr>
                    <a:t>Scratch </a:t>
                  </a:r>
                  <a:r>
                    <a:rPr lang="en-US" sz="1000" dirty="0" err="1" smtClean="0">
                      <a:solidFill>
                        <a:schemeClr val="tx1"/>
                      </a:solidFill>
                      <a:latin typeface="Verdana" pitchFamily="34" charset="0"/>
                    </a:rPr>
                    <a:t>Mem</a:t>
                  </a: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26" name="Left-Right Arrow 25"/>
                <p:cNvSpPr/>
                <p:nvPr/>
              </p:nvSpPr>
              <p:spPr bwMode="auto">
                <a:xfrm rot="16200000">
                  <a:off x="5943600" y="3581400"/>
                  <a:ext cx="609600" cy="304800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810000" y="5181600"/>
                <a:ext cx="1524000" cy="1066800"/>
                <a:chOff x="5562600" y="3429000"/>
                <a:chExt cx="1524000" cy="1066800"/>
              </a:xfrm>
            </p:grpSpPr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562600" y="4038600"/>
                  <a:ext cx="1524000" cy="457200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000" dirty="0" smtClean="0">
                      <a:solidFill>
                        <a:schemeClr val="tx1"/>
                      </a:solidFill>
                      <a:latin typeface="Verdana" pitchFamily="34" charset="0"/>
                    </a:rPr>
                    <a:t>Scratch/Table lookup </a:t>
                  </a:r>
                  <a:r>
                    <a:rPr lang="en-US" sz="1000" dirty="0" err="1" smtClean="0">
                      <a:solidFill>
                        <a:schemeClr val="tx1"/>
                      </a:solidFill>
                      <a:latin typeface="Verdana" pitchFamily="34" charset="0"/>
                    </a:rPr>
                    <a:t>Mem</a:t>
                  </a: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sp>
              <p:nvSpPr>
                <p:cNvPr id="32" name="Left-Right Arrow 31"/>
                <p:cNvSpPr/>
                <p:nvPr/>
              </p:nvSpPr>
              <p:spPr bwMode="auto">
                <a:xfrm rot="16200000">
                  <a:off x="6019800" y="3581400"/>
                  <a:ext cx="609600" cy="304800"/>
                </a:xfrm>
                <a:prstGeom prst="leftRightArrow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4648200" y="52578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&gt;1000 Special Memory interfaces</a:t>
              </a:r>
              <a:endParaRPr lang="en-US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76800" y="3810794"/>
            <a:ext cx="1257300" cy="533400"/>
            <a:chOff x="4876800" y="3810794"/>
            <a:chExt cx="1257300" cy="533400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4685506" y="40767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4876800" y="3886200"/>
              <a:ext cx="1257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Slave Interface to/from local </a:t>
              </a:r>
              <a:r>
                <a:rPr lang="en-US" sz="800" dirty="0" err="1" smtClean="0"/>
                <a:t>mem</a:t>
              </a:r>
              <a:endParaRPr lang="en-US" sz="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47800" y="4343400"/>
            <a:ext cx="6248400" cy="381000"/>
            <a:chOff x="1447800" y="4343400"/>
            <a:chExt cx="6248400" cy="381000"/>
          </a:xfrm>
        </p:grpSpPr>
        <p:sp>
          <p:nvSpPr>
            <p:cNvPr id="41" name="Right Arrow 40"/>
            <p:cNvSpPr/>
            <p:nvPr/>
          </p:nvSpPr>
          <p:spPr bwMode="auto">
            <a:xfrm>
              <a:off x="3352800" y="4343400"/>
              <a:ext cx="53340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3276600" y="4419600"/>
              <a:ext cx="60960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5257800" y="4343400"/>
              <a:ext cx="45720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50" name="Right Arrow 49"/>
            <p:cNvSpPr/>
            <p:nvPr/>
          </p:nvSpPr>
          <p:spPr bwMode="auto">
            <a:xfrm>
              <a:off x="5257800" y="4419600"/>
              <a:ext cx="50800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15000" y="4419600"/>
              <a:ext cx="19812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&gt;1000 Write Ports (GPI</a:t>
              </a:r>
              <a:r>
                <a:rPr lang="en-US" sz="800" b="1" dirty="0" smtClean="0"/>
                <a:t>O</a:t>
              </a:r>
              <a:r>
                <a:rPr lang="en-US" sz="800" dirty="0" smtClean="0"/>
                <a:t>)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47800" y="4419600"/>
              <a:ext cx="1905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&gt;1000 Read Ports (GP</a:t>
              </a:r>
              <a:r>
                <a:rPr lang="en-US" sz="800" b="1" dirty="0" smtClean="0"/>
                <a:t>I</a:t>
              </a:r>
              <a:r>
                <a:rPr lang="en-US" sz="800" dirty="0" smtClean="0"/>
                <a:t>O)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19200" y="4800600"/>
            <a:ext cx="6781800" cy="381000"/>
            <a:chOff x="1219200" y="4800600"/>
            <a:chExt cx="6781800" cy="381000"/>
          </a:xfrm>
        </p:grpSpPr>
        <p:sp>
          <p:nvSpPr>
            <p:cNvPr id="45" name="Flowchart: Predefined Process 44"/>
            <p:cNvSpPr/>
            <p:nvPr/>
          </p:nvSpPr>
          <p:spPr bwMode="auto">
            <a:xfrm>
              <a:off x="2819400" y="4800600"/>
              <a:ext cx="381000" cy="304800"/>
            </a:xfrm>
            <a:prstGeom prst="flowChartPredefined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rPr>
                <a:t>FIFO</a:t>
              </a:r>
            </a:p>
          </p:txBody>
        </p:sp>
        <p:sp>
          <p:nvSpPr>
            <p:cNvPr id="46" name="Flowchart: Predefined Process 45"/>
            <p:cNvSpPr/>
            <p:nvPr/>
          </p:nvSpPr>
          <p:spPr bwMode="auto">
            <a:xfrm>
              <a:off x="5867400" y="4800600"/>
              <a:ext cx="381000" cy="304800"/>
            </a:xfrm>
            <a:prstGeom prst="flowChartPredefined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rPr>
                <a:t>FIFO</a:t>
              </a:r>
            </a:p>
          </p:txBody>
        </p:sp>
        <p:sp>
          <p:nvSpPr>
            <p:cNvPr id="51" name="Flowchart: Predefined Process 50"/>
            <p:cNvSpPr/>
            <p:nvPr/>
          </p:nvSpPr>
          <p:spPr bwMode="auto">
            <a:xfrm>
              <a:off x="2743200" y="4876800"/>
              <a:ext cx="381000" cy="304800"/>
            </a:xfrm>
            <a:prstGeom prst="flowChartPredefined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rPr>
                <a:t>FIFO</a:t>
              </a:r>
            </a:p>
          </p:txBody>
        </p:sp>
        <p:sp>
          <p:nvSpPr>
            <p:cNvPr id="52" name="Flowchart: Predefined Process 51"/>
            <p:cNvSpPr/>
            <p:nvPr/>
          </p:nvSpPr>
          <p:spPr bwMode="auto">
            <a:xfrm>
              <a:off x="5943600" y="4876800"/>
              <a:ext cx="381000" cy="304800"/>
            </a:xfrm>
            <a:prstGeom prst="flowChartPredefined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Verdana" pitchFamily="34" charset="0"/>
                </a:rPr>
                <a:t>FIFO</a:t>
              </a: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3193473" y="4800600"/>
              <a:ext cx="692727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55" name="Right Arrow 54"/>
            <p:cNvSpPr/>
            <p:nvPr/>
          </p:nvSpPr>
          <p:spPr bwMode="auto">
            <a:xfrm>
              <a:off x="3124200" y="4876800"/>
              <a:ext cx="76200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56" name="Right Arrow 55"/>
            <p:cNvSpPr/>
            <p:nvPr/>
          </p:nvSpPr>
          <p:spPr bwMode="auto">
            <a:xfrm>
              <a:off x="5257800" y="4800600"/>
              <a:ext cx="61722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57" name="Right Arrow 56"/>
            <p:cNvSpPr/>
            <p:nvPr/>
          </p:nvSpPr>
          <p:spPr bwMode="auto">
            <a:xfrm>
              <a:off x="5257800" y="4876800"/>
              <a:ext cx="685800" cy="304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&gt;1Kb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0" y="4876800"/>
              <a:ext cx="1524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&gt;1000 Read Queues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24600" y="4876800"/>
              <a:ext cx="1676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&gt;1000 Write Queues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83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ports (GPIO)</a:t>
            </a:r>
            <a:br>
              <a:rPr lang="en-US" dirty="0" smtClean="0"/>
            </a:br>
            <a:r>
              <a:rPr lang="en-US" sz="2000" dirty="0" err="1">
                <a:solidFill>
                  <a:schemeClr val="accent6"/>
                </a:solidFill>
              </a:rPr>
              <a:t>Eg</a:t>
            </a:r>
            <a:r>
              <a:rPr lang="en-US" sz="2000" dirty="0">
                <a:solidFill>
                  <a:schemeClr val="accent6"/>
                </a:solidFill>
              </a:rPr>
              <a:t>. </a:t>
            </a:r>
            <a:r>
              <a:rPr lang="en-US" sz="2000" dirty="0" smtClean="0">
                <a:solidFill>
                  <a:schemeClr val="accent6"/>
                </a:solidFill>
              </a:rPr>
              <a:t>System Status and RTL control/setup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7848600" cy="2070100"/>
          </a:xfrm>
        </p:spPr>
        <p:txBody>
          <a:bodyPr/>
          <a:lstStyle/>
          <a:p>
            <a:r>
              <a:rPr lang="en-US" dirty="0" smtClean="0"/>
              <a:t>TIE Ports are GPIO interfaces</a:t>
            </a:r>
          </a:p>
          <a:p>
            <a:pPr lvl="1"/>
            <a:r>
              <a:rPr lang="en-US" dirty="0" smtClean="0"/>
              <a:t>Over 1000 ports can be specified</a:t>
            </a:r>
          </a:p>
          <a:p>
            <a:pPr lvl="1"/>
            <a:r>
              <a:rPr lang="en-US" dirty="0" smtClean="0"/>
              <a:t>Each port can be up to 1024 bits wide</a:t>
            </a:r>
          </a:p>
          <a:p>
            <a:r>
              <a:rPr lang="en-US" dirty="0" smtClean="0"/>
              <a:t>Dedicated instructions</a:t>
            </a:r>
          </a:p>
          <a:p>
            <a:pPr lvl="1"/>
            <a:r>
              <a:rPr lang="en-US" dirty="0" smtClean="0"/>
              <a:t>Operating in parallel with processor’s Load/Store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29000" y="3886200"/>
            <a:ext cx="1524000" cy="1676400"/>
            <a:chOff x="3429000" y="3886200"/>
            <a:chExt cx="1524000" cy="1676400"/>
          </a:xfrm>
        </p:grpSpPr>
        <p:sp>
          <p:nvSpPr>
            <p:cNvPr id="9" name="Left-Right Arrow 8"/>
            <p:cNvSpPr/>
            <p:nvPr/>
          </p:nvSpPr>
          <p:spPr bwMode="auto">
            <a:xfrm>
              <a:off x="3429000" y="5257800"/>
              <a:ext cx="15240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System Bus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10000" y="3886200"/>
              <a:ext cx="762000" cy="121919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Xtensa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2"/>
              <a:endCxn id="9" idx="1"/>
            </p:cNvCxnSpPr>
            <p:nvPr/>
          </p:nvCxnSpPr>
          <p:spPr bwMode="auto">
            <a:xfrm rot="5400000">
              <a:off x="4076699" y="5219699"/>
              <a:ext cx="22860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1078" y="3429000"/>
            <a:ext cx="13131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Over 1000 interfaces</a:t>
            </a:r>
          </a:p>
          <a:p>
            <a:pPr algn="ctr"/>
            <a:r>
              <a:rPr lang="en-US" sz="1050" dirty="0" smtClean="0"/>
              <a:t>Up to 1024 bits wide</a:t>
            </a:r>
            <a:endParaRPr lang="en-US" sz="10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19400" y="4419600"/>
            <a:ext cx="2743200" cy="152401"/>
            <a:chOff x="2819400" y="4419600"/>
            <a:chExt cx="2743200" cy="152401"/>
          </a:xfrm>
        </p:grpSpPr>
        <p:sp>
          <p:nvSpPr>
            <p:cNvPr id="29" name="Right Arrow 28"/>
            <p:cNvSpPr/>
            <p:nvPr/>
          </p:nvSpPr>
          <p:spPr bwMode="auto">
            <a:xfrm>
              <a:off x="2819400" y="4419600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Right Arrow 49"/>
            <p:cNvSpPr/>
            <p:nvPr/>
          </p:nvSpPr>
          <p:spPr bwMode="auto">
            <a:xfrm>
              <a:off x="4572000" y="4419600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9400" y="3962400"/>
            <a:ext cx="2743200" cy="1066800"/>
            <a:chOff x="2819400" y="3962400"/>
            <a:chExt cx="2743200" cy="1066800"/>
          </a:xfrm>
        </p:grpSpPr>
        <p:sp>
          <p:nvSpPr>
            <p:cNvPr id="7" name="Right Arrow 6"/>
            <p:cNvSpPr/>
            <p:nvPr/>
          </p:nvSpPr>
          <p:spPr bwMode="auto">
            <a:xfrm>
              <a:off x="2819400" y="4191000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2819400" y="4648199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>
              <a:off x="2819400" y="4876799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 bwMode="auto">
            <a:xfrm>
              <a:off x="4572000" y="4191000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4" name="Right Arrow 53"/>
            <p:cNvSpPr/>
            <p:nvPr/>
          </p:nvSpPr>
          <p:spPr bwMode="auto">
            <a:xfrm>
              <a:off x="4572000" y="4648199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>
              <a:off x="4572000" y="4876799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2819400" y="3962400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4572000" y="3962400"/>
              <a:ext cx="990600" cy="152401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1905000" y="4419600"/>
            <a:ext cx="914400" cy="762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562600" y="4648199"/>
            <a:ext cx="914400" cy="3810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905000" y="3810000"/>
            <a:ext cx="914400" cy="5334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562600" y="4191000"/>
            <a:ext cx="914400" cy="428626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562600" y="3886200"/>
            <a:ext cx="914400" cy="2286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RTL</a:t>
            </a:r>
          </a:p>
        </p:txBody>
      </p:sp>
    </p:spTree>
    <p:extLst>
      <p:ext uri="{BB962C8B-B14F-4D97-AF65-F5344CB8AC3E}">
        <p14:creationId xmlns:p14="http://schemas.microsoft.com/office/powerpoint/2010/main" val="18325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eft-Right Arrow 52"/>
          <p:cNvSpPr/>
          <p:nvPr/>
        </p:nvSpPr>
        <p:spPr bwMode="auto">
          <a:xfrm>
            <a:off x="1143000" y="3048000"/>
            <a:ext cx="6858000" cy="3048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>
                <a:solidFill>
                  <a:schemeClr val="tx1"/>
                </a:solidFill>
                <a:latin typeface="Verdana" pitchFamily="34" charset="0"/>
              </a:rPr>
              <a:t>System Bus</a:t>
            </a:r>
          </a:p>
        </p:txBody>
      </p:sp>
      <p:sp>
        <p:nvSpPr>
          <p:cNvPr id="47" name="Right Arrow 46"/>
          <p:cNvSpPr/>
          <p:nvPr/>
        </p:nvSpPr>
        <p:spPr bwMode="auto">
          <a:xfrm>
            <a:off x="2505074" y="2209800"/>
            <a:ext cx="1609725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2133600"/>
            <a:ext cx="1600199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Interfaces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Expand the functionality of an existing RTL design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8229600" cy="469900"/>
          </a:xfrm>
        </p:spPr>
        <p:txBody>
          <a:bodyPr/>
          <a:lstStyle/>
          <a:p>
            <a:r>
              <a:rPr lang="en-US" dirty="0" smtClean="0"/>
              <a:t>Conventional processors/DSPs pass data over the system bus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600200" y="19812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FSM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4114800" y="19812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Buffer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629400" y="19812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</a:rPr>
              <a:t>FSM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5029200" y="2209800"/>
            <a:ext cx="1600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143000" y="2209800"/>
            <a:ext cx="457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7543800" y="2209800"/>
            <a:ext cx="457200" cy="457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Left-Right Arrow 31"/>
          <p:cNvSpPr/>
          <p:nvPr/>
        </p:nvSpPr>
        <p:spPr bwMode="auto">
          <a:xfrm>
            <a:off x="1143000" y="3048000"/>
            <a:ext cx="6858000" cy="304800"/>
          </a:xfrm>
          <a:prstGeom prst="leftRightArrow">
            <a:avLst/>
          </a:prstGeom>
          <a:solidFill>
            <a:srgbClr val="FF0000">
              <a:alpha val="5098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System Bus</a:t>
            </a:r>
          </a:p>
        </p:txBody>
      </p:sp>
      <p:cxnSp>
        <p:nvCxnSpPr>
          <p:cNvPr id="33" name="Straight Arrow Connector 32"/>
          <p:cNvCxnSpPr>
            <a:stCxn id="25" idx="2"/>
          </p:cNvCxnSpPr>
          <p:nvPr/>
        </p:nvCxnSpPr>
        <p:spPr bwMode="auto">
          <a:xfrm rot="5400000">
            <a:off x="1942306" y="3009900"/>
            <a:ext cx="229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" name="Straight Arrow Connector 33"/>
          <p:cNvCxnSpPr>
            <a:stCxn id="27" idx="2"/>
          </p:cNvCxnSpPr>
          <p:nvPr/>
        </p:nvCxnSpPr>
        <p:spPr bwMode="auto">
          <a:xfrm rot="5400000">
            <a:off x="6972300" y="3009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1600200" y="198120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29400" y="1981200"/>
            <a:ext cx="914400" cy="685800"/>
          </a:xfrm>
          <a:prstGeom prst="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895600" y="1981200"/>
            <a:ext cx="762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DSP</a:t>
            </a:r>
          </a:p>
          <a:p>
            <a:pPr algn="ctr" eaLnBrk="0" hangingPunct="0"/>
            <a:r>
              <a:rPr lang="en-US" sz="900" dirty="0" smtClean="0">
                <a:solidFill>
                  <a:schemeClr val="tx1"/>
                </a:solidFill>
                <a:latin typeface="Verdana" pitchFamily="34" charset="0"/>
              </a:rPr>
              <a:t>Data processing</a:t>
            </a:r>
            <a:endParaRPr lang="en-US" sz="11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39" name="Straight Arrow Connector 38"/>
          <p:cNvCxnSpPr>
            <a:stCxn id="37" idx="2"/>
          </p:cNvCxnSpPr>
          <p:nvPr/>
        </p:nvCxnSpPr>
        <p:spPr bwMode="auto">
          <a:xfrm rot="5400000">
            <a:off x="3161506" y="3009900"/>
            <a:ext cx="229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2286000" y="2743200"/>
            <a:ext cx="2133600" cy="457200"/>
            <a:chOff x="2286000" y="2743200"/>
            <a:chExt cx="2133600" cy="457200"/>
          </a:xfrm>
        </p:grpSpPr>
        <p:sp>
          <p:nvSpPr>
            <p:cNvPr id="41" name="Curved Up Arrow 40"/>
            <p:cNvSpPr/>
            <p:nvPr/>
          </p:nvSpPr>
          <p:spPr bwMode="auto">
            <a:xfrm>
              <a:off x="2286000" y="2743200"/>
              <a:ext cx="914400" cy="457200"/>
            </a:xfrm>
            <a:prstGeom prst="curvedUp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Curved Up Arrow 41"/>
            <p:cNvSpPr/>
            <p:nvPr/>
          </p:nvSpPr>
          <p:spPr bwMode="auto">
            <a:xfrm>
              <a:off x="3429000" y="2743200"/>
              <a:ext cx="990600" cy="457200"/>
            </a:xfrm>
            <a:prstGeom prst="curvedUpArrow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162306" y="4267200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Up to 1024 bits wide,</a:t>
            </a:r>
          </a:p>
          <a:p>
            <a:pPr algn="ctr"/>
            <a:r>
              <a:rPr lang="en-US" sz="800" dirty="0" smtClean="0"/>
              <a:t>&gt;1000 interfaces</a:t>
            </a:r>
            <a:endParaRPr lang="en-US" sz="8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381000" y="3797300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Xtensa can pass data directly, freeing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the system bus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0" y="4648200"/>
            <a:ext cx="6858000" cy="1371600"/>
            <a:chOff x="1143000" y="4648200"/>
            <a:chExt cx="6858000" cy="1371600"/>
          </a:xfrm>
        </p:grpSpPr>
        <p:sp>
          <p:nvSpPr>
            <p:cNvPr id="48" name="Right Arrow 47"/>
            <p:cNvSpPr/>
            <p:nvPr/>
          </p:nvSpPr>
          <p:spPr bwMode="auto">
            <a:xfrm>
              <a:off x="2505075" y="4876800"/>
              <a:ext cx="1609725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600200" y="4648200"/>
              <a:ext cx="9144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FSM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114800" y="4648200"/>
              <a:ext cx="9144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chemeClr val="bg1"/>
                  </a:solidFill>
                  <a:latin typeface="Verdana" pitchFamily="34" charset="0"/>
                </a:rPr>
                <a:t>Buffer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629400" y="4648200"/>
              <a:ext cx="914400" cy="914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dirty="0" smtClean="0">
                  <a:solidFill>
                    <a:schemeClr val="tx1"/>
                  </a:solidFill>
                  <a:latin typeface="Verdana" pitchFamily="34" charset="0"/>
                </a:rPr>
                <a:t>FSM</a:t>
              </a: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5029200" y="4876800"/>
              <a:ext cx="16002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>
              <a:off x="1143000" y="4876800"/>
              <a:ext cx="4572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7543800" y="4876800"/>
              <a:ext cx="4572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Left-Right Arrow 11"/>
            <p:cNvSpPr/>
            <p:nvPr/>
          </p:nvSpPr>
          <p:spPr bwMode="auto">
            <a:xfrm>
              <a:off x="1143000" y="5715000"/>
              <a:ext cx="68580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System Bus</a:t>
              </a:r>
            </a:p>
          </p:txBody>
        </p:sp>
        <p:cxnSp>
          <p:nvCxnSpPr>
            <p:cNvPr id="13" name="Straight Arrow Connector 12"/>
            <p:cNvCxnSpPr>
              <a:stCxn id="4" idx="2"/>
            </p:cNvCxnSpPr>
            <p:nvPr/>
          </p:nvCxnSpPr>
          <p:spPr bwMode="auto">
            <a:xfrm rot="5400000">
              <a:off x="1942306" y="5676900"/>
              <a:ext cx="229394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4" name="Straight Arrow Connector 13"/>
            <p:cNvCxnSpPr>
              <a:stCxn id="6" idx="2"/>
            </p:cNvCxnSpPr>
            <p:nvPr/>
          </p:nvCxnSpPr>
          <p:spPr bwMode="auto">
            <a:xfrm rot="5400000">
              <a:off x="6972300" y="5676900"/>
              <a:ext cx="228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1600200" y="4648200"/>
              <a:ext cx="9144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29400" y="4648200"/>
              <a:ext cx="914400" cy="685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Data</a:t>
              </a:r>
            </a:p>
          </p:txBody>
        </p:sp>
      </p:grpSp>
      <p:cxnSp>
        <p:nvCxnSpPr>
          <p:cNvPr id="21" name="Straight Arrow Connector 20"/>
          <p:cNvCxnSpPr>
            <a:stCxn id="19" idx="2"/>
          </p:cNvCxnSpPr>
          <p:nvPr/>
        </p:nvCxnSpPr>
        <p:spPr bwMode="auto">
          <a:xfrm rot="5400000">
            <a:off x="3161506" y="5676900"/>
            <a:ext cx="229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2514601" y="4800600"/>
            <a:ext cx="1600199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63594" y="3521025"/>
            <a:ext cx="1904206" cy="1022449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570T Diamond Processor has one 32bit input Queue and one 32bit output Queue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514600" y="4648200"/>
            <a:ext cx="1600200" cy="914400"/>
            <a:chOff x="2514600" y="4648200"/>
            <a:chExt cx="1600200" cy="914400"/>
          </a:xfrm>
        </p:grpSpPr>
        <p:grpSp>
          <p:nvGrpSpPr>
            <p:cNvPr id="46" name="Group 45"/>
            <p:cNvGrpSpPr/>
            <p:nvPr/>
          </p:nvGrpSpPr>
          <p:grpSpPr>
            <a:xfrm>
              <a:off x="2514600" y="4648200"/>
              <a:ext cx="381000" cy="914400"/>
              <a:chOff x="2514600" y="4648200"/>
              <a:chExt cx="381000" cy="914400"/>
            </a:xfrm>
          </p:grpSpPr>
          <p:sp>
            <p:nvSpPr>
              <p:cNvPr id="7" name="Right Arrow 6"/>
              <p:cNvSpPr/>
              <p:nvPr/>
            </p:nvSpPr>
            <p:spPr bwMode="auto">
              <a:xfrm>
                <a:off x="2514600" y="4648200"/>
                <a:ext cx="381000" cy="4572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 bwMode="auto">
              <a:xfrm>
                <a:off x="2514600" y="5105400"/>
                <a:ext cx="381000" cy="4572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20" name="Right Arrow 19"/>
            <p:cNvSpPr/>
            <p:nvPr/>
          </p:nvSpPr>
          <p:spPr bwMode="auto">
            <a:xfrm>
              <a:off x="3657600" y="4876800"/>
              <a:ext cx="457200" cy="457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2895600" y="4648200"/>
            <a:ext cx="7620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</a:rPr>
              <a:t>Xtensa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Data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processing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3113" y="3349823"/>
            <a:ext cx="5566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RTL is often written instead - to avoid system and bus limitations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32" grpId="1" animBg="1"/>
      <p:bldP spid="37" grpId="0" animBg="1"/>
      <p:bldP spid="40" grpId="0"/>
      <p:bldP spid="43" grpId="0"/>
      <p:bldP spid="49" grpId="0" animBg="1"/>
      <p:bldP spid="52" grpId="0" animBg="1"/>
      <p:bldP spid="19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Dedicated Special Memory </a:t>
            </a:r>
            <a:r>
              <a:rPr lang="en-US" dirty="0"/>
              <a:t>I</a:t>
            </a:r>
            <a:r>
              <a:rPr lang="en-US" smtClean="0"/>
              <a:t>nterfaces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special memory interface for tables, coefficients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8229600" cy="1993900"/>
          </a:xfrm>
        </p:spPr>
        <p:txBody>
          <a:bodyPr/>
          <a:lstStyle/>
          <a:p>
            <a:r>
              <a:rPr lang="en-US" sz="1600" dirty="0" smtClean="0"/>
              <a:t>Simple memory interface, not part of memory map</a:t>
            </a:r>
          </a:p>
          <a:p>
            <a:pPr lvl="1"/>
            <a:r>
              <a:rPr lang="en-US" sz="1400" dirty="0" smtClean="0"/>
              <a:t>Index up to </a:t>
            </a:r>
            <a:r>
              <a:rPr lang="en-US" sz="1400" dirty="0" smtClean="0">
                <a:solidFill>
                  <a:schemeClr val="tx1"/>
                </a:solidFill>
              </a:rPr>
              <a:t>4G</a:t>
            </a:r>
            <a:r>
              <a:rPr lang="en-US" sz="1400" dirty="0" smtClean="0"/>
              <a:t> items</a:t>
            </a:r>
          </a:p>
          <a:p>
            <a:pPr lvl="1"/>
            <a:r>
              <a:rPr lang="en-US" sz="1400" dirty="0" smtClean="0"/>
              <a:t>Each item up to ~1000 bits wide</a:t>
            </a:r>
          </a:p>
          <a:p>
            <a:r>
              <a:rPr lang="en-US" sz="1600" dirty="0" smtClean="0"/>
              <a:t>Dedicated instructions</a:t>
            </a:r>
          </a:p>
          <a:p>
            <a:pPr lvl="1"/>
            <a:r>
              <a:rPr lang="en-US" sz="1400" dirty="0" smtClean="0"/>
              <a:t>Operating in parallel to the processor’s Load/Store unit</a:t>
            </a:r>
          </a:p>
          <a:p>
            <a:pPr lvl="1"/>
            <a:r>
              <a:rPr lang="en-US" sz="1400" dirty="0" smtClean="0"/>
              <a:t>User-defined number of access cycles</a:t>
            </a:r>
          </a:p>
          <a:p>
            <a:pPr lvl="1"/>
            <a:r>
              <a:rPr lang="en-US" sz="1400" dirty="0" smtClean="0"/>
              <a:t>Read/Write multiple interfaces at once with VLIW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3153931"/>
            <a:ext cx="144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Wide read/write.</a:t>
            </a:r>
          </a:p>
          <a:p>
            <a:pPr algn="ctr"/>
            <a:r>
              <a:rPr lang="en-US" sz="900" dirty="0" smtClean="0"/>
              <a:t>4G locations ~1000 data bits</a:t>
            </a:r>
            <a:endParaRPr lang="en-US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76800" y="4038600"/>
            <a:ext cx="2895600" cy="451624"/>
            <a:chOff x="4876800" y="4038600"/>
            <a:chExt cx="2895600" cy="451624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6553200" y="4038600"/>
              <a:ext cx="1219200" cy="4516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800" dirty="0">
                  <a:latin typeface="Verdana" pitchFamily="34" charset="0"/>
                </a:rPr>
                <a:t>Scratch memory</a:t>
              </a:r>
            </a:p>
          </p:txBody>
        </p:sp>
        <p:sp>
          <p:nvSpPr>
            <p:cNvPr id="28" name="Left-Right Arrow 27"/>
            <p:cNvSpPr/>
            <p:nvPr/>
          </p:nvSpPr>
          <p:spPr bwMode="auto">
            <a:xfrm>
              <a:off x="4876800" y="4114800"/>
              <a:ext cx="1752600" cy="304800"/>
            </a:xfrm>
            <a:prstGeom prst="leftRightArrow">
              <a:avLst>
                <a:gd name="adj1" fmla="val 50000"/>
                <a:gd name="adj2" fmla="val 3770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6800" y="3505200"/>
            <a:ext cx="2895600" cy="451624"/>
            <a:chOff x="4876800" y="3505200"/>
            <a:chExt cx="2895600" cy="451624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6553200" y="3505200"/>
              <a:ext cx="1219200" cy="4516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Coefficient, Mapping table</a:t>
              </a:r>
            </a:p>
          </p:txBody>
        </p:sp>
        <p:sp>
          <p:nvSpPr>
            <p:cNvPr id="30" name="Left-Right Arrow 29"/>
            <p:cNvSpPr/>
            <p:nvPr/>
          </p:nvSpPr>
          <p:spPr bwMode="auto">
            <a:xfrm>
              <a:off x="4876800" y="3578612"/>
              <a:ext cx="1752600" cy="304800"/>
            </a:xfrm>
            <a:prstGeom prst="leftRightArrow">
              <a:avLst>
                <a:gd name="adj1" fmla="val 50000"/>
                <a:gd name="adj2" fmla="val 3770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1000" y="5572780"/>
            <a:ext cx="2130648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Filter coefficient storage.</a:t>
            </a:r>
          </a:p>
          <a:p>
            <a:r>
              <a:rPr lang="en-US" sz="1400" dirty="0" smtClean="0"/>
              <a:t>Mapping tables.</a:t>
            </a:r>
          </a:p>
          <a:p>
            <a:r>
              <a:rPr lang="en-US" sz="1400" dirty="0" smtClean="0"/>
              <a:t>Scratch memory.</a:t>
            </a:r>
          </a:p>
          <a:p>
            <a:r>
              <a:rPr lang="en-US" sz="1400" dirty="0" smtClean="0"/>
              <a:t>Custom operations.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76800" y="4577576"/>
            <a:ext cx="3276600" cy="705540"/>
            <a:chOff x="4876800" y="4577576"/>
            <a:chExt cx="3276600" cy="70554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553200" y="4577576"/>
              <a:ext cx="1219200" cy="4516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050" dirty="0" smtClean="0">
                  <a:solidFill>
                    <a:schemeClr val="dk1"/>
                  </a:solidFill>
                  <a:latin typeface="Verdana" pitchFamily="34" charset="0"/>
                </a:rPr>
                <a:t>∆t</a:t>
              </a:r>
              <a:endParaRPr lang="en-US" sz="1050" dirty="0">
                <a:solidFill>
                  <a:schemeClr val="dk1"/>
                </a:solidFill>
                <a:latin typeface="Verdana" pitchFamily="34" charset="0"/>
              </a:endParaRPr>
            </a:p>
          </p:txBody>
        </p:sp>
        <p:sp>
          <p:nvSpPr>
            <p:cNvPr id="29" name="Left-Right Arrow 28"/>
            <p:cNvSpPr/>
            <p:nvPr/>
          </p:nvSpPr>
          <p:spPr bwMode="auto">
            <a:xfrm>
              <a:off x="4876800" y="4660513"/>
              <a:ext cx="1752600" cy="304800"/>
            </a:xfrm>
            <a:prstGeom prst="leftRightArrow">
              <a:avLst>
                <a:gd name="adj1" fmla="val 50000"/>
                <a:gd name="adj2" fmla="val 3770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934200" y="4641463"/>
              <a:ext cx="685800" cy="3429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RTL</a:t>
              </a:r>
            </a:p>
          </p:txBody>
        </p:sp>
        <p:sp>
          <p:nvSpPr>
            <p:cNvPr id="37" name="Left-Right Arrow 36"/>
            <p:cNvSpPr/>
            <p:nvPr/>
          </p:nvSpPr>
          <p:spPr bwMode="auto">
            <a:xfrm>
              <a:off x="7620000" y="4749026"/>
              <a:ext cx="533400" cy="127774"/>
            </a:xfrm>
            <a:prstGeom prst="leftRightArrow">
              <a:avLst>
                <a:gd name="adj1" fmla="val 50000"/>
                <a:gd name="adj2" fmla="val 37705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3222" y="5029200"/>
              <a:ext cx="122661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Dynamic Response</a:t>
              </a:r>
              <a:endParaRPr lang="en-US" sz="105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9800" y="3586977"/>
            <a:ext cx="2743200" cy="1823223"/>
            <a:chOff x="2209800" y="3586977"/>
            <a:chExt cx="2743200" cy="1823223"/>
          </a:xfrm>
        </p:grpSpPr>
        <p:sp>
          <p:nvSpPr>
            <p:cNvPr id="24" name="Left-Right Arrow 23"/>
            <p:cNvSpPr/>
            <p:nvPr/>
          </p:nvSpPr>
          <p:spPr bwMode="auto">
            <a:xfrm>
              <a:off x="3124200" y="4029075"/>
              <a:ext cx="685800" cy="4572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Left-Right Arrow 26"/>
            <p:cNvSpPr/>
            <p:nvPr/>
          </p:nvSpPr>
          <p:spPr bwMode="auto">
            <a:xfrm>
              <a:off x="3733800" y="5105400"/>
              <a:ext cx="1219200" cy="30480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System Bus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810000" y="3586977"/>
              <a:ext cx="1066800" cy="136602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tx1"/>
                  </a:solidFill>
                  <a:latin typeface="Verdana" pitchFamily="34" charset="0"/>
                </a:rPr>
                <a:t>Xtensa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32" idx="2"/>
              <a:endCxn id="27" idx="1"/>
            </p:cNvCxnSpPr>
            <p:nvPr/>
          </p:nvCxnSpPr>
          <p:spPr bwMode="auto">
            <a:xfrm>
              <a:off x="4343400" y="4953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2209800" y="3886200"/>
              <a:ext cx="914400" cy="762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RTL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5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Designer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9565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Instruction Format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382000" y="64008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B-</a:t>
            </a:r>
            <a:fld id="{7F777094-9A22-41C7-A15B-7C269B2036F9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82700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  <a:ea typeface="MS PGothic" pitchFamily="34" charset="-128"/>
                <a:cs typeface="Geneva" charset="-128"/>
              </a:defRPr>
            </a:lvl1pPr>
            <a:lvl2pPr marL="571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Geneva" charset="-128"/>
                <a:cs typeface="Geneva" charset="0"/>
              </a:defRPr>
            </a:lvl2pPr>
            <a:lvl3pPr marL="8556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139825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4239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18811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6pPr>
            <a:lvl7pPr marL="23383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7pPr>
            <a:lvl8pPr marL="27955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8pPr>
            <a:lvl9pPr marL="32527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9pPr>
          </a:lstStyle>
          <a:p>
            <a:r>
              <a:rPr lang="en-US" b="1" dirty="0"/>
              <a:t>B</a:t>
            </a:r>
            <a:r>
              <a:rPr lang="en-US" b="1" dirty="0" smtClean="0"/>
              <a:t>ase instruction set is 24-bit instructions</a:t>
            </a:r>
          </a:p>
          <a:p>
            <a:endParaRPr lang="en-US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6988" y="1981200"/>
            <a:ext cx="1895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>
                <a:latin typeface="Courier New" pitchFamily="49" charset="0"/>
              </a:rPr>
              <a:t>ADD ar, as, at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429000" y="1981200"/>
            <a:ext cx="282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>
                <a:latin typeface="Courier New" pitchFamily="49" charset="0"/>
              </a:rPr>
              <a:t>AR[r] </a:t>
            </a:r>
            <a:r>
              <a:rPr lang="en-US" sz="1600" b="1">
                <a:latin typeface="Courier New" pitchFamily="49" charset="0"/>
                <a:sym typeface="Wingdings" pitchFamily="2" charset="2"/>
              </a:rPr>
              <a:t></a:t>
            </a:r>
            <a:r>
              <a:rPr lang="en-US" sz="1600" b="1">
                <a:latin typeface="Courier New" pitchFamily="49" charset="0"/>
              </a:rPr>
              <a:t> AR[s] + AR[t]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2667000"/>
            <a:ext cx="2362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10000000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3800" y="2667000"/>
            <a:ext cx="11430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76800" y="2667000"/>
            <a:ext cx="121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96000" y="2667000"/>
            <a:ext cx="121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315200" y="2667000"/>
            <a:ext cx="121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0000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95400" y="24384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23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305800" y="24384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371600" y="3048000"/>
            <a:ext cx="236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8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733800" y="30480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876800" y="30480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6096000" y="30480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7315200" y="30480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254125" y="4038600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>
                <a:latin typeface="Courier New" pitchFamily="49" charset="0"/>
              </a:rPr>
              <a:t>ADD.N ar, as, at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505200" y="4038600"/>
            <a:ext cx="2827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>
                <a:latin typeface="Courier New" pitchFamily="49" charset="0"/>
              </a:rPr>
              <a:t>AR[r] </a:t>
            </a:r>
            <a:r>
              <a:rPr lang="en-US" sz="1600" b="1">
                <a:latin typeface="Courier New" pitchFamily="49" charset="0"/>
                <a:sym typeface="Wingdings" pitchFamily="2" charset="2"/>
              </a:rPr>
              <a:t></a:t>
            </a:r>
            <a:r>
              <a:rPr lang="en-US" sz="1600" b="1">
                <a:latin typeface="Courier New" pitchFamily="49" charset="0"/>
              </a:rPr>
              <a:t> AR[s] + AR[t]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733800" y="4800600"/>
            <a:ext cx="11430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r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876800" y="4800600"/>
            <a:ext cx="121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s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096000" y="4800600"/>
            <a:ext cx="121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t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7315200" y="4800600"/>
            <a:ext cx="121920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1010</a:t>
            </a: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3733800" y="45720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15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305800" y="45720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0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733800" y="51816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4876800" y="51816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6096000" y="51816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7315200" y="5181600"/>
            <a:ext cx="1143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1676400" y="3924300"/>
            <a:ext cx="381000" cy="536575"/>
          </a:xfrm>
          <a:prstGeom prst="ellipse">
            <a:avLst/>
          </a:prstGeom>
          <a:solidFill>
            <a:srgbClr val="FF0000">
              <a:alpha val="14902"/>
            </a:srgbClr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1295400" y="4419600"/>
            <a:ext cx="533400" cy="685800"/>
          </a:xfrm>
          <a:custGeom>
            <a:avLst/>
            <a:gdLst>
              <a:gd name="T0" fmla="*/ 0 w 336"/>
              <a:gd name="T1" fmla="*/ 2147483647 h 432"/>
              <a:gd name="T2" fmla="*/ 2147483647 w 336"/>
              <a:gd name="T3" fmla="*/ 2147483647 h 432"/>
              <a:gd name="T4" fmla="*/ 2147483647 w 336"/>
              <a:gd name="T5" fmla="*/ 2147483647 h 432"/>
              <a:gd name="T6" fmla="*/ 2147483647 w 336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336"/>
              <a:gd name="T13" fmla="*/ 0 h 432"/>
              <a:gd name="T14" fmla="*/ 336 w 336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" h="432">
                <a:moveTo>
                  <a:pt x="0" y="432"/>
                </a:moveTo>
                <a:cubicBezTo>
                  <a:pt x="76" y="320"/>
                  <a:pt x="152" y="208"/>
                  <a:pt x="192" y="192"/>
                </a:cubicBezTo>
                <a:cubicBezTo>
                  <a:pt x="232" y="176"/>
                  <a:pt x="216" y="368"/>
                  <a:pt x="240" y="336"/>
                </a:cubicBezTo>
                <a:cubicBezTo>
                  <a:pt x="264" y="304"/>
                  <a:pt x="300" y="152"/>
                  <a:pt x="336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304800" y="5105400"/>
            <a:ext cx="3200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/>
              <a:t>In assembler, density instructions are signified by the “.N” suffix.</a:t>
            </a:r>
          </a:p>
          <a:p>
            <a:pPr eaLnBrk="1" hangingPunct="1"/>
            <a:endParaRPr lang="en-US" sz="1400"/>
          </a:p>
          <a:p>
            <a:pPr eaLnBrk="1" hangingPunct="1"/>
            <a:r>
              <a:rPr lang="en-US" sz="1400"/>
              <a:t>The C/C++ Compiler infers 16-bit instructions automatically.</a:t>
            </a: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685800" y="3505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b="1"/>
              <a:t>“Density” option adds 16 bit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977090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  <p:bldP spid="34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pitchFamily="34" charset="0"/>
              </a:rPr>
              <a:t>FLIX – Flexible Length Xtensions </a:t>
            </a:r>
            <a:br>
              <a:rPr lang="en-US" smtClean="0">
                <a:cs typeface="Arial" pitchFamily="34" charset="0"/>
              </a:rPr>
            </a:br>
            <a:endParaRPr lang="en-US" smtClean="0"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17513" y="1376363"/>
            <a:ext cx="8385175" cy="2590800"/>
          </a:xfrm>
        </p:spPr>
        <p:txBody>
          <a:bodyPr/>
          <a:lstStyle/>
          <a:p>
            <a:pPr eaLnBrk="1" hangingPunct="1"/>
            <a:r>
              <a:rPr lang="en-US" sz="1600" smtClean="0"/>
              <a:t>Create multi-issue VLIW-style processor to boost processor performance</a:t>
            </a:r>
          </a:p>
          <a:p>
            <a:pPr lvl="1" eaLnBrk="1" hangingPunct="1"/>
            <a:r>
              <a:rPr lang="en-US" sz="1600" smtClean="0"/>
              <a:t>FLIX instructions can be 32, 64 or 128 bits wide (</a:t>
            </a:r>
            <a:r>
              <a:rPr lang="en-US" sz="1600" b="1" i="1" smtClean="0"/>
              <a:t>choose one</a:t>
            </a:r>
            <a:r>
              <a:rPr lang="en-US" sz="1600" smtClean="0"/>
              <a:t>)</a:t>
            </a:r>
          </a:p>
          <a:p>
            <a:pPr lvl="1" eaLnBrk="1" hangingPunct="1"/>
            <a:r>
              <a:rPr lang="en-US" sz="1600" smtClean="0"/>
              <a:t>Modeless intermixing of 16-bit, 24-bit, and wide instructions</a:t>
            </a:r>
          </a:p>
          <a:p>
            <a:pPr lvl="2" eaLnBrk="1" hangingPunct="1"/>
            <a:r>
              <a:rPr lang="en-US" smtClean="0"/>
              <a:t>Eliminates VLIW-style code-bloat</a:t>
            </a:r>
          </a:p>
          <a:p>
            <a:pPr eaLnBrk="1" hangingPunct="1"/>
            <a:r>
              <a:rPr lang="en-US" sz="1600" smtClean="0"/>
              <a:t>Designer-defined formats, # of slots in each format, operations in each slot</a:t>
            </a:r>
          </a:p>
          <a:p>
            <a:pPr lvl="1" eaLnBrk="1" hangingPunct="1"/>
            <a:r>
              <a:rPr lang="en-US" sz="1600" smtClean="0"/>
              <a:t>Any combination of most base ISA and TIE operations in each slot</a:t>
            </a:r>
          </a:p>
          <a:p>
            <a:pPr eaLnBrk="1" hangingPunct="1"/>
            <a:r>
              <a:rPr lang="en-US" sz="1600" smtClean="0"/>
              <a:t>Compiler </a:t>
            </a:r>
            <a:r>
              <a:rPr lang="en-US" sz="1600" u="sng" smtClean="0"/>
              <a:t>automatically generates instruction bundles</a:t>
            </a:r>
            <a:r>
              <a:rPr lang="en-US" sz="1600" smtClean="0"/>
              <a:t> from standard C Code to improve performance</a:t>
            </a:r>
            <a:endParaRPr lang="en-US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6275" y="4097338"/>
            <a:ext cx="7842250" cy="2332037"/>
            <a:chOff x="410" y="2632"/>
            <a:chExt cx="4940" cy="146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410" y="2632"/>
              <a:ext cx="4940" cy="146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gray">
            <a:xfrm>
              <a:off x="768" y="2679"/>
              <a:ext cx="422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5000"/>
                </a:spcBef>
              </a:pPr>
              <a:r>
                <a:rPr lang="en-US" sz="1400" b="1" i="1"/>
                <a:t>Designer-Defined FLIX Instruction Formats with Designer-Defined Number of Operations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1087" y="3539"/>
              <a:ext cx="19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Example 5 – Operation, 64b Instruction Format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962" y="3239"/>
              <a:ext cx="9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63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4723" y="3239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0</a:t>
              </a: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021" y="3344"/>
              <a:ext cx="3742" cy="172"/>
              <a:chOff x="1021" y="3368"/>
              <a:chExt cx="3742" cy="172"/>
            </a:xfrm>
          </p:grpSpPr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4270" y="3368"/>
                <a:ext cx="493" cy="171"/>
                <a:chOff x="4314" y="3926"/>
                <a:chExt cx="493" cy="171"/>
              </a:xfrm>
            </p:grpSpPr>
            <p:sp>
              <p:nvSpPr>
                <p:cNvPr id="38" name="Text Box 13"/>
                <p:cNvSpPr txBox="1">
                  <a:spLocks noChangeArrowheads="1"/>
                </p:cNvSpPr>
                <p:nvPr/>
              </p:nvSpPr>
              <p:spPr bwMode="gray">
                <a:xfrm>
                  <a:off x="4314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39" name="Rectangle 14"/>
                <p:cNvSpPr>
                  <a:spLocks noChangeArrowheads="1"/>
                </p:cNvSpPr>
                <p:nvPr/>
              </p:nvSpPr>
              <p:spPr bwMode="gray">
                <a:xfrm>
                  <a:off x="4341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4425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41" name="Rectangle 16"/>
                <p:cNvSpPr>
                  <a:spLocks noChangeArrowheads="1"/>
                </p:cNvSpPr>
                <p:nvPr/>
              </p:nvSpPr>
              <p:spPr bwMode="gray">
                <a:xfrm>
                  <a:off x="4452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4536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gray">
                <a:xfrm>
                  <a:off x="4563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19"/>
                <p:cNvSpPr txBox="1">
                  <a:spLocks noChangeArrowheads="1"/>
                </p:cNvSpPr>
                <p:nvPr/>
              </p:nvSpPr>
              <p:spPr bwMode="gray">
                <a:xfrm>
                  <a:off x="4647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0</a:t>
                  </a:r>
                </a:p>
              </p:txBody>
            </p:sp>
            <p:sp>
              <p:nvSpPr>
                <p:cNvPr id="45" name="Rectangle 20"/>
                <p:cNvSpPr>
                  <a:spLocks noChangeArrowheads="1"/>
                </p:cNvSpPr>
                <p:nvPr/>
              </p:nvSpPr>
              <p:spPr bwMode="gray">
                <a:xfrm>
                  <a:off x="4674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Rectangle 21"/>
              <p:cNvSpPr>
                <a:spLocks noChangeArrowheads="1"/>
              </p:cNvSpPr>
              <p:nvPr/>
            </p:nvSpPr>
            <p:spPr bwMode="gray">
              <a:xfrm>
                <a:off x="3018" y="3369"/>
                <a:ext cx="1279" cy="1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Operation 5</a:t>
                </a:r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gray">
              <a:xfrm>
                <a:off x="2631" y="3369"/>
                <a:ext cx="387" cy="1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 4</a:t>
                </a:r>
              </a:p>
            </p:txBody>
          </p:sp>
          <p:sp>
            <p:nvSpPr>
              <p:cNvPr id="35" name="Rectangle 23"/>
              <p:cNvSpPr>
                <a:spLocks noChangeArrowheads="1"/>
              </p:cNvSpPr>
              <p:nvPr/>
            </p:nvSpPr>
            <p:spPr bwMode="gray">
              <a:xfrm>
                <a:off x="1021" y="3369"/>
                <a:ext cx="626" cy="17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Operation 1</a:t>
                </a:r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gray">
              <a:xfrm>
                <a:off x="2307" y="3369"/>
                <a:ext cx="327" cy="171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 3</a:t>
                </a:r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gray">
              <a:xfrm>
                <a:off x="1649" y="3369"/>
                <a:ext cx="660" cy="1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Operation 2</a:t>
                </a:r>
              </a:p>
            </p:txBody>
          </p:sp>
        </p:grpSp>
        <p:sp>
          <p:nvSpPr>
            <p:cNvPr id="11" name="Text Box 26"/>
            <p:cNvSpPr txBox="1">
              <a:spLocks noChangeArrowheads="1"/>
            </p:cNvSpPr>
            <p:nvPr/>
          </p:nvSpPr>
          <p:spPr bwMode="gray">
            <a:xfrm>
              <a:off x="1103" y="3145"/>
              <a:ext cx="19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Example 3 – Operation, 64b Instruction Format</a:t>
              </a: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1021" y="2958"/>
              <a:ext cx="3751" cy="172"/>
              <a:chOff x="1021" y="2982"/>
              <a:chExt cx="3751" cy="172"/>
            </a:xfrm>
          </p:grpSpPr>
          <p:sp>
            <p:nvSpPr>
              <p:cNvPr id="20" name="Rectangle 28"/>
              <p:cNvSpPr>
                <a:spLocks noChangeArrowheads="1"/>
              </p:cNvSpPr>
              <p:nvPr/>
            </p:nvSpPr>
            <p:spPr bwMode="gray">
              <a:xfrm>
                <a:off x="1021" y="2983"/>
                <a:ext cx="1029" cy="17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Operation 1</a:t>
                </a:r>
              </a:p>
            </p:txBody>
          </p:sp>
          <p:grpSp>
            <p:nvGrpSpPr>
              <p:cNvPr id="21" name="Group 29"/>
              <p:cNvGrpSpPr>
                <a:grpSpLocks/>
              </p:cNvGrpSpPr>
              <p:nvPr/>
            </p:nvGrpSpPr>
            <p:grpSpPr bwMode="auto">
              <a:xfrm>
                <a:off x="4279" y="2982"/>
                <a:ext cx="493" cy="171"/>
                <a:chOff x="4314" y="3926"/>
                <a:chExt cx="493" cy="171"/>
              </a:xfrm>
            </p:grpSpPr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4314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25" name="Rectangle 31"/>
                <p:cNvSpPr>
                  <a:spLocks noChangeArrowheads="1"/>
                </p:cNvSpPr>
                <p:nvPr/>
              </p:nvSpPr>
              <p:spPr bwMode="gray">
                <a:xfrm>
                  <a:off x="4341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gray">
                <a:xfrm>
                  <a:off x="4425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27" name="Rectangle 33"/>
                <p:cNvSpPr>
                  <a:spLocks noChangeArrowheads="1"/>
                </p:cNvSpPr>
                <p:nvPr/>
              </p:nvSpPr>
              <p:spPr bwMode="gray">
                <a:xfrm>
                  <a:off x="4452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34"/>
                <p:cNvSpPr txBox="1">
                  <a:spLocks noChangeArrowheads="1"/>
                </p:cNvSpPr>
                <p:nvPr/>
              </p:nvSpPr>
              <p:spPr bwMode="gray">
                <a:xfrm>
                  <a:off x="4536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29" name="Rectangle 35"/>
                <p:cNvSpPr>
                  <a:spLocks noChangeArrowheads="1"/>
                </p:cNvSpPr>
                <p:nvPr/>
              </p:nvSpPr>
              <p:spPr bwMode="gray">
                <a:xfrm>
                  <a:off x="4563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36"/>
                <p:cNvSpPr txBox="1">
                  <a:spLocks noChangeArrowheads="1"/>
                </p:cNvSpPr>
                <p:nvPr/>
              </p:nvSpPr>
              <p:spPr bwMode="gray">
                <a:xfrm>
                  <a:off x="4647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0</a:t>
                  </a:r>
                </a:p>
              </p:txBody>
            </p:sp>
            <p:sp>
              <p:nvSpPr>
                <p:cNvPr id="31" name="Rectangle 37"/>
                <p:cNvSpPr>
                  <a:spLocks noChangeArrowheads="1"/>
                </p:cNvSpPr>
                <p:nvPr/>
              </p:nvSpPr>
              <p:spPr bwMode="gray">
                <a:xfrm>
                  <a:off x="4674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Rectangle 38"/>
              <p:cNvSpPr>
                <a:spLocks noChangeArrowheads="1"/>
              </p:cNvSpPr>
              <p:nvPr/>
            </p:nvSpPr>
            <p:spPr bwMode="gray">
              <a:xfrm>
                <a:off x="3115" y="2983"/>
                <a:ext cx="1191" cy="1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Operation 3</a:t>
                </a:r>
              </a:p>
            </p:txBody>
          </p:sp>
          <p:sp>
            <p:nvSpPr>
              <p:cNvPr id="23" name="Rectangle 39"/>
              <p:cNvSpPr>
                <a:spLocks noChangeArrowheads="1"/>
              </p:cNvSpPr>
              <p:nvPr/>
            </p:nvSpPr>
            <p:spPr bwMode="gray">
              <a:xfrm>
                <a:off x="2044" y="2983"/>
                <a:ext cx="1071" cy="171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Operation 2</a:t>
                </a:r>
              </a:p>
            </p:txBody>
          </p:sp>
        </p:grpSp>
        <p:sp>
          <p:nvSpPr>
            <p:cNvPr id="13" name="Text Box 40"/>
            <p:cNvSpPr txBox="1">
              <a:spLocks noChangeArrowheads="1"/>
            </p:cNvSpPr>
            <p:nvPr/>
          </p:nvSpPr>
          <p:spPr bwMode="gray">
            <a:xfrm>
              <a:off x="978" y="2845"/>
              <a:ext cx="9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63</a:t>
              </a: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gray">
            <a:xfrm>
              <a:off x="4723" y="2845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0</a:t>
              </a:r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gray">
            <a:xfrm>
              <a:off x="4723" y="3652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0</a:t>
              </a:r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4374" y="3760"/>
              <a:ext cx="337" cy="172"/>
              <a:chOff x="4422" y="3926"/>
              <a:chExt cx="341" cy="172"/>
            </a:xfrm>
          </p:grpSpPr>
          <p:sp>
            <p:nvSpPr>
              <p:cNvPr id="17" name="Text Box 48"/>
              <p:cNvSpPr txBox="1">
                <a:spLocks noChangeArrowheads="1"/>
              </p:cNvSpPr>
              <p:nvPr/>
            </p:nvSpPr>
            <p:spPr bwMode="gray">
              <a:xfrm>
                <a:off x="4422" y="3926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300"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gray">
              <a:xfrm>
                <a:off x="4534" y="3926"/>
                <a:ext cx="1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endParaRPr lang="en-US" sz="1300">
                  <a:latin typeface="Arial Narrow" pitchFamily="34" charset="0"/>
                </a:endParaRPr>
              </a:p>
            </p:txBody>
          </p:sp>
          <p:sp>
            <p:nvSpPr>
              <p:cNvPr id="19" name="Text Box 52"/>
              <p:cNvSpPr txBox="1">
                <a:spLocks noChangeArrowheads="1"/>
              </p:cNvSpPr>
              <p:nvPr/>
            </p:nvSpPr>
            <p:spPr bwMode="gray">
              <a:xfrm>
                <a:off x="4645" y="3926"/>
                <a:ext cx="1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endParaRPr lang="en-US" sz="1300"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762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Congratulations University of Florida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06500"/>
            <a:ext cx="8683165" cy="5294313"/>
          </a:xfrm>
        </p:spPr>
        <p:txBody>
          <a:bodyPr/>
          <a:lstStyle/>
          <a:p>
            <a:r>
              <a:rPr lang="en-US" sz="1800" b="1" dirty="0" smtClean="0"/>
              <a:t>You are part of our University access program</a:t>
            </a:r>
          </a:p>
          <a:p>
            <a:pPr lvl="1"/>
            <a:r>
              <a:rPr lang="en-US" sz="1600" dirty="0" smtClean="0"/>
              <a:t>You have the ability to download our </a:t>
            </a:r>
            <a:r>
              <a:rPr lang="en-US" sz="1600" dirty="0" err="1" smtClean="0"/>
              <a:t>Xtensa</a:t>
            </a:r>
            <a:r>
              <a:rPr lang="en-US" sz="1600" dirty="0" smtClean="0"/>
              <a:t> </a:t>
            </a:r>
            <a:r>
              <a:rPr lang="en-US" sz="1600" dirty="0" err="1" smtClean="0"/>
              <a:t>Xplorer</a:t>
            </a:r>
            <a:r>
              <a:rPr lang="en-US" sz="1600" dirty="0" smtClean="0"/>
              <a:t> IDE</a:t>
            </a:r>
          </a:p>
          <a:p>
            <a:pPr lvl="1"/>
            <a:endParaRPr lang="en-US" sz="1600" dirty="0" smtClean="0"/>
          </a:p>
          <a:p>
            <a:pPr marL="3429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Create an unlimited number of processor cores for software (ISS), hardware (FPGA) or System C simulations</a:t>
            </a:r>
          </a:p>
          <a:p>
            <a:pPr lvl="2"/>
            <a:r>
              <a:rPr lang="en-US" sz="1400" dirty="0" smtClean="0"/>
              <a:t>Create processors with almost all of our configuration options</a:t>
            </a:r>
          </a:p>
          <a:p>
            <a:pPr lvl="2"/>
            <a:r>
              <a:rPr lang="en-US" sz="1400" dirty="0" smtClean="0"/>
              <a:t>Access to our prebuilt Diamond and </a:t>
            </a:r>
            <a:r>
              <a:rPr lang="en-US" sz="1400" dirty="0" err="1" smtClean="0"/>
              <a:t>ConnX</a:t>
            </a:r>
            <a:r>
              <a:rPr lang="en-US" sz="1400" dirty="0" smtClean="0"/>
              <a:t> DSP processors</a:t>
            </a:r>
          </a:p>
          <a:p>
            <a:pPr marL="685800" lvl="2" indent="0">
              <a:buNone/>
            </a:pPr>
            <a:endParaRPr lang="en-US" sz="1400" dirty="0" smtClean="0"/>
          </a:p>
          <a:p>
            <a:pPr lvl="1"/>
            <a:r>
              <a:rPr lang="en-US" sz="1600" dirty="0" smtClean="0"/>
              <a:t>Create custom interfaces and custom instructions with our TIE language (Verilog like)</a:t>
            </a:r>
          </a:p>
          <a:p>
            <a:pPr lvl="2"/>
            <a:r>
              <a:rPr lang="en-US" sz="1400" dirty="0" smtClean="0"/>
              <a:t>Create interfaces to augment data transport between the external world and </a:t>
            </a:r>
            <a:r>
              <a:rPr lang="en-US" sz="1400" dirty="0" err="1" smtClean="0"/>
              <a:t>Xtensa</a:t>
            </a:r>
            <a:endParaRPr lang="en-US" sz="1400" dirty="0" smtClean="0"/>
          </a:p>
          <a:p>
            <a:pPr lvl="2"/>
            <a:r>
              <a:rPr lang="en-US" sz="1400" dirty="0" smtClean="0"/>
              <a:t>Create a range of instructions that will affect computational capacity</a:t>
            </a:r>
          </a:p>
          <a:p>
            <a:pPr marL="685800" lvl="2" indent="0">
              <a:buNone/>
            </a:pPr>
            <a:endParaRPr lang="en-US" sz="1400" dirty="0" smtClean="0"/>
          </a:p>
          <a:p>
            <a:pPr lvl="1"/>
            <a:r>
              <a:rPr lang="en-US" sz="1600" dirty="0" smtClean="0"/>
              <a:t>Produce RTL suitable for FPGA exploration </a:t>
            </a:r>
          </a:p>
          <a:p>
            <a:pPr lvl="2"/>
            <a:r>
              <a:rPr lang="en-US" sz="1400" dirty="0" smtClean="0"/>
              <a:t>Target supported FPGA platforms with a complete microprocessor </a:t>
            </a:r>
          </a:p>
          <a:p>
            <a:pPr lvl="2"/>
            <a:r>
              <a:rPr lang="en-US" sz="1400" dirty="0" smtClean="0"/>
              <a:t>Create </a:t>
            </a:r>
            <a:r>
              <a:rPr lang="en-US" sz="1400" dirty="0" smtClean="0"/>
              <a:t>a Xilinx </a:t>
            </a:r>
            <a:r>
              <a:rPr lang="en-US" sz="1400" dirty="0" smtClean="0"/>
              <a:t>NGO </a:t>
            </a:r>
            <a:r>
              <a:rPr lang="en-US" sz="1400" dirty="0" err="1" smtClean="0"/>
              <a:t>netlist</a:t>
            </a:r>
            <a:r>
              <a:rPr lang="en-US" sz="1400" dirty="0" smtClean="0"/>
              <a:t> </a:t>
            </a:r>
            <a:r>
              <a:rPr lang="en-US" sz="1400" dirty="0" smtClean="0"/>
              <a:t>for inclusion in your FPGA SOC target</a:t>
            </a:r>
            <a:endParaRPr lang="en-US" dirty="0" smtClean="0"/>
          </a:p>
          <a:p>
            <a:pPr marL="342900" lvl="1" indent="0">
              <a:buNone/>
            </a:pPr>
            <a:endParaRPr lang="en-US" sz="1600" dirty="0" smtClean="0"/>
          </a:p>
          <a:p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endParaRPr lang="en-US" sz="1800" b="1" dirty="0"/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4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05" y="1662370"/>
            <a:ext cx="1238695" cy="75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290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r>
              <a:rPr lang="en-US" smtClean="0"/>
              <a:t>Xtensa Instruction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554288"/>
            <a:ext cx="8229600" cy="3733800"/>
          </a:xfrm>
        </p:spPr>
        <p:txBody>
          <a:bodyPr/>
          <a:lstStyle/>
          <a:p>
            <a:r>
              <a:rPr lang="en-US" sz="2000" smtClean="0"/>
              <a:t>Instructions are executed in a RISC pipeline</a:t>
            </a:r>
          </a:p>
          <a:p>
            <a:pPr lvl="1"/>
            <a:r>
              <a:rPr lang="en-US" sz="1400" smtClean="0"/>
              <a:t>This is the minimal, 5-stage pipeline</a:t>
            </a:r>
          </a:p>
          <a:p>
            <a:pPr lvl="1"/>
            <a:r>
              <a:rPr lang="en-US" sz="1400" smtClean="0"/>
              <a:t>Instructions generally spend 1  clock cycle in each stage</a:t>
            </a:r>
          </a:p>
          <a:p>
            <a:pPr lvl="1"/>
            <a:r>
              <a:rPr lang="en-US" sz="1400" smtClean="0"/>
              <a:t>Pipeline stages of multiple instructions are overlapped in the pipeline</a:t>
            </a:r>
          </a:p>
          <a:p>
            <a:pPr lvl="1"/>
            <a:endParaRPr lang="en-US" sz="1400" smtClean="0"/>
          </a:p>
          <a:p>
            <a:pPr>
              <a:buFontTx/>
              <a:buAutoNum type="arabicPeriod"/>
            </a:pPr>
            <a:r>
              <a:rPr lang="en-US" sz="2000" b="1" i="1" smtClean="0">
                <a:solidFill>
                  <a:schemeClr val="tx2"/>
                </a:solidFill>
              </a:rPr>
              <a:t>Instruction Fetch</a:t>
            </a:r>
            <a:r>
              <a:rPr lang="en-US" sz="2000" smtClean="0"/>
              <a:t>: instruction memory read</a:t>
            </a:r>
          </a:p>
          <a:p>
            <a:pPr>
              <a:buFontTx/>
              <a:buAutoNum type="arabicPeriod"/>
            </a:pPr>
            <a:r>
              <a:rPr lang="en-US" sz="2000" b="1" i="1" smtClean="0">
                <a:solidFill>
                  <a:schemeClr val="tx2"/>
                </a:solidFill>
              </a:rPr>
              <a:t>Register Read</a:t>
            </a:r>
            <a:r>
              <a:rPr lang="en-US" sz="2000" smtClean="0"/>
              <a:t>: instruction decode, and register operand read</a:t>
            </a:r>
          </a:p>
          <a:p>
            <a:pPr>
              <a:buFontTx/>
              <a:buAutoNum type="arabicPeriod"/>
            </a:pPr>
            <a:r>
              <a:rPr lang="en-US" sz="2000" b="1" i="1" smtClean="0">
                <a:solidFill>
                  <a:schemeClr val="tx2"/>
                </a:solidFill>
              </a:rPr>
              <a:t>Execute</a:t>
            </a:r>
            <a:r>
              <a:rPr lang="en-US" sz="2000" smtClean="0"/>
              <a:t>: ALU operation, or effective address calculation for load/store</a:t>
            </a:r>
          </a:p>
          <a:p>
            <a:pPr>
              <a:buFontTx/>
              <a:buAutoNum type="arabicPeriod"/>
            </a:pPr>
            <a:r>
              <a:rPr lang="en-US" sz="2000" b="1" i="1" smtClean="0">
                <a:solidFill>
                  <a:schemeClr val="tx2"/>
                </a:solidFill>
              </a:rPr>
              <a:t>Memory Access</a:t>
            </a:r>
            <a:r>
              <a:rPr lang="en-US" sz="2000" smtClean="0"/>
              <a:t>: read of local memory or cache</a:t>
            </a:r>
          </a:p>
          <a:p>
            <a:pPr>
              <a:buFontTx/>
              <a:buAutoNum type="arabicPeriod"/>
            </a:pPr>
            <a:r>
              <a:rPr lang="en-US" sz="2000" b="1" i="1" smtClean="0">
                <a:solidFill>
                  <a:schemeClr val="tx2"/>
                </a:solidFill>
              </a:rPr>
              <a:t>Writeback</a:t>
            </a:r>
            <a:r>
              <a:rPr lang="en-US" sz="2000" smtClean="0"/>
              <a:t>: register or memory write (instruction committed)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6813" y="1541463"/>
            <a:ext cx="1571625" cy="7953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Execute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36775" y="1541463"/>
            <a:ext cx="1570038" cy="795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Register Read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278438" y="1541463"/>
            <a:ext cx="1570037" cy="79533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3"/>
                </a:solidFill>
                <a:latin typeface="Arial" charset="0"/>
                <a:cs typeface="Arial" charset="0"/>
              </a:rPr>
              <a:t>Memory Access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66738" y="1541463"/>
            <a:ext cx="1570037" cy="795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Instruction Fetch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6848475" y="1541463"/>
            <a:ext cx="1570038" cy="79533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2000" b="1" dirty="0" err="1">
                <a:solidFill>
                  <a:schemeClr val="accent3"/>
                </a:solidFill>
                <a:latin typeface="Arial" charset="0"/>
                <a:cs typeface="Arial" charset="0"/>
              </a:rPr>
              <a:t>Writeback</a:t>
            </a:r>
            <a:endParaRPr lang="en-US" sz="2000" b="1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201738" y="120173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i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773363" y="118586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i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343400" y="120173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i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5913438" y="120173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i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483475" y="120173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 i="1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8510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/>
          </p:cNvSpPr>
          <p:nvPr/>
        </p:nvSpPr>
        <p:spPr>
          <a:xfrm>
            <a:off x="8382000" y="64008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B-</a:t>
            </a:r>
            <a:fld id="{2156C8A2-3881-42FC-A437-0194E5B8FE7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620000" cy="838200"/>
          </a:xfrm>
        </p:spPr>
        <p:txBody>
          <a:bodyPr/>
          <a:lstStyle/>
          <a:p>
            <a:pPr eaLnBrk="1" hangingPunct="1"/>
            <a:r>
              <a:rPr lang="en-US" sz="3000" smtClean="0"/>
              <a:t>Notation: Pipeline Diagrams</a:t>
            </a:r>
            <a:endParaRPr lang="en-US" sz="2200" smtClean="0"/>
          </a:p>
        </p:txBody>
      </p:sp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219075" y="1219200"/>
            <a:ext cx="1087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/>
              <a:t>(</a:t>
            </a:r>
            <a:r>
              <a:rPr lang="en-US" sz="1600" u="sng">
                <a:solidFill>
                  <a:srgbClr val="0070C0"/>
                </a:solidFill>
              </a:rPr>
              <a:t>P</a:t>
            </a:r>
            <a:r>
              <a:rPr lang="en-US" sz="1600"/>
              <a:t>refetch)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5625" y="4598988"/>
            <a:ext cx="8081963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7063" indent="-284163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76313" indent="-2349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This </a:t>
            </a:r>
            <a:r>
              <a:rPr lang="en-US" sz="1600" dirty="0">
                <a:solidFill>
                  <a:srgbClr val="000000"/>
                </a:solidFill>
              </a:rPr>
              <a:t>example is for a 5-Stage pipeline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This is a sequence diagram, not a block diagram!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“</a:t>
            </a:r>
            <a:r>
              <a:rPr lang="en-US" sz="1400" i="1" dirty="0" err="1">
                <a:solidFill>
                  <a:srgbClr val="000000"/>
                </a:solidFill>
              </a:rPr>
              <a:t>RegFile</a:t>
            </a:r>
            <a:r>
              <a:rPr lang="en-US" sz="1400" i="1" dirty="0">
                <a:solidFill>
                  <a:srgbClr val="000000"/>
                </a:solidFill>
              </a:rPr>
              <a:t> Access</a:t>
            </a:r>
            <a:r>
              <a:rPr lang="en-US" sz="1400" dirty="0">
                <a:solidFill>
                  <a:srgbClr val="000000"/>
                </a:solidFill>
              </a:rPr>
              <a:t>” (read) in R-Stage and “</a:t>
            </a:r>
            <a:r>
              <a:rPr lang="en-US" sz="1400" i="1" dirty="0" err="1">
                <a:solidFill>
                  <a:srgbClr val="000000"/>
                </a:solidFill>
              </a:rPr>
              <a:t>RegFile</a:t>
            </a:r>
            <a:r>
              <a:rPr lang="en-US" sz="1400" i="1" dirty="0">
                <a:solidFill>
                  <a:srgbClr val="000000"/>
                </a:solidFill>
              </a:rPr>
              <a:t> Update</a:t>
            </a:r>
            <a:r>
              <a:rPr lang="en-US" sz="1400" dirty="0">
                <a:solidFill>
                  <a:srgbClr val="000000"/>
                </a:solidFill>
              </a:rPr>
              <a:t>” (write) in W-stage refer to different operations on the same (AR) register file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Prior to I-Stage, the program counter stage (P-Stage) is sometimes shown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P-Stage is almost always overlapped with other stages, so it is not generally illustrated. 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0800" y="1471613"/>
            <a:ext cx="9093200" cy="3221037"/>
            <a:chOff x="50800" y="1471613"/>
            <a:chExt cx="9093200" cy="3221037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389188" y="2538413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rot="-5400000">
              <a:off x="2497138" y="2341563"/>
              <a:ext cx="1143000" cy="317500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0066CC"/>
                  </a:solidFill>
                </a:rPr>
                <a:t>Inst Decode</a:t>
              </a: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rot="-5400000">
              <a:off x="3119438" y="2233613"/>
              <a:ext cx="990600" cy="530225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0066CC"/>
                  </a:solidFill>
                </a:rPr>
                <a:t>RegFile</a:t>
              </a:r>
            </a:p>
            <a:p>
              <a:pPr algn="ctr"/>
              <a:r>
                <a:rPr lang="en-US" sz="1400">
                  <a:solidFill>
                    <a:srgbClr val="0066CC"/>
                  </a:solidFill>
                </a:rPr>
                <a:t>Access</a:t>
              </a: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4979988" y="1852613"/>
              <a:ext cx="533400" cy="1524000"/>
            </a:xfrm>
            <a:custGeom>
              <a:avLst/>
              <a:gdLst>
                <a:gd name="T0" fmla="*/ 0 w 336"/>
                <a:gd name="T1" fmla="*/ 2147483647 h 960"/>
                <a:gd name="T2" fmla="*/ 2147483647 w 336"/>
                <a:gd name="T3" fmla="*/ 2147483647 h 960"/>
                <a:gd name="T4" fmla="*/ 0 w 336"/>
                <a:gd name="T5" fmla="*/ 2147483647 h 960"/>
                <a:gd name="T6" fmla="*/ 0 w 336"/>
                <a:gd name="T7" fmla="*/ 2147483647 h 960"/>
                <a:gd name="T8" fmla="*/ 2147483647 w 336"/>
                <a:gd name="T9" fmla="*/ 2147483647 h 960"/>
                <a:gd name="T10" fmla="*/ 2147483647 w 336"/>
                <a:gd name="T11" fmla="*/ 2147483647 h 960"/>
                <a:gd name="T12" fmla="*/ 0 w 336"/>
                <a:gd name="T13" fmla="*/ 0 h 960"/>
                <a:gd name="T14" fmla="*/ 0 w 336"/>
                <a:gd name="T15" fmla="*/ 2147483647 h 9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"/>
                <a:gd name="T25" fmla="*/ 0 h 960"/>
                <a:gd name="T26" fmla="*/ 336 w 336"/>
                <a:gd name="T27" fmla="*/ 960 h 9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" h="960">
                  <a:moveTo>
                    <a:pt x="0" y="384"/>
                  </a:moveTo>
                  <a:lnTo>
                    <a:pt x="96" y="480"/>
                  </a:lnTo>
                  <a:lnTo>
                    <a:pt x="0" y="576"/>
                  </a:lnTo>
                  <a:lnTo>
                    <a:pt x="0" y="960"/>
                  </a:lnTo>
                  <a:lnTo>
                    <a:pt x="336" y="768"/>
                  </a:lnTo>
                  <a:lnTo>
                    <a:pt x="336" y="192"/>
                  </a:lnTo>
                  <a:lnTo>
                    <a:pt x="0" y="0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A3E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 rot="-5400000">
              <a:off x="5072063" y="2444750"/>
              <a:ext cx="577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66CC"/>
                  </a:solidFill>
                </a:rPr>
                <a:t>ALU</a:t>
              </a: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7723188" y="2097088"/>
              <a:ext cx="914400" cy="955675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400">
                <a:solidFill>
                  <a:srgbClr val="0066CC"/>
                </a:solidFill>
              </a:endParaRPr>
            </a:p>
            <a:p>
              <a:pPr algn="ctr"/>
              <a:r>
                <a:rPr lang="en-US" sz="1400">
                  <a:solidFill>
                    <a:srgbClr val="0066CC"/>
                  </a:solidFill>
                </a:rPr>
                <a:t>RegFile</a:t>
              </a:r>
            </a:p>
            <a:p>
              <a:pPr algn="ctr"/>
              <a:r>
                <a:rPr lang="en-US" sz="1400">
                  <a:solidFill>
                    <a:srgbClr val="0066CC"/>
                  </a:solidFill>
                </a:rPr>
                <a:t>Update</a:t>
              </a:r>
            </a:p>
            <a:p>
              <a:pPr algn="ctr"/>
              <a:endParaRPr lang="en-US" sz="1400">
                <a:solidFill>
                  <a:srgbClr val="0066CC"/>
                </a:solidFill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4522788" y="1952625"/>
              <a:ext cx="228600" cy="530225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b="1">
                <a:solidFill>
                  <a:srgbClr val="FFFF99"/>
                </a:solidFill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522788" y="2867025"/>
              <a:ext cx="228600" cy="509587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b="1">
                <a:solidFill>
                  <a:srgbClr val="0066CC"/>
                </a:solidFill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 rot="-5400000">
              <a:off x="4416425" y="2905125"/>
              <a:ext cx="4333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66CC"/>
                  </a:solidFill>
                </a:rPr>
                <a:t>as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 rot="-5400000">
              <a:off x="4430713" y="2017713"/>
              <a:ext cx="4048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66CC"/>
                  </a:solidFill>
                </a:rPr>
                <a:t>at</a:t>
              </a: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3879850" y="2233613"/>
              <a:ext cx="6429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3879850" y="2843213"/>
              <a:ext cx="6429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4751388" y="2157413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4751388" y="3071813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5514976" y="2949354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6353176" y="2949354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71"/>
            <p:cNvSpPr>
              <a:spLocks noChangeShapeType="1"/>
            </p:cNvSpPr>
            <p:nvPr/>
          </p:nvSpPr>
          <p:spPr bwMode="auto">
            <a:xfrm>
              <a:off x="2922588" y="1471613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72"/>
            <p:cNvSpPr>
              <a:spLocks noChangeShapeType="1"/>
            </p:cNvSpPr>
            <p:nvPr/>
          </p:nvSpPr>
          <p:spPr bwMode="auto">
            <a:xfrm>
              <a:off x="4522788" y="1471613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73"/>
            <p:cNvSpPr>
              <a:spLocks noChangeShapeType="1"/>
            </p:cNvSpPr>
            <p:nvPr/>
          </p:nvSpPr>
          <p:spPr bwMode="auto">
            <a:xfrm>
              <a:off x="6122988" y="1471613"/>
              <a:ext cx="1588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74"/>
            <p:cNvSpPr>
              <a:spLocks noChangeShapeType="1"/>
            </p:cNvSpPr>
            <p:nvPr/>
          </p:nvSpPr>
          <p:spPr bwMode="auto">
            <a:xfrm>
              <a:off x="7723188" y="1471613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75"/>
            <p:cNvSpPr>
              <a:spLocks noChangeArrowheads="1"/>
            </p:cNvSpPr>
            <p:nvPr/>
          </p:nvSpPr>
          <p:spPr bwMode="auto">
            <a:xfrm>
              <a:off x="1322388" y="2020888"/>
              <a:ext cx="1066800" cy="955675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 sz="1400">
                <a:solidFill>
                  <a:srgbClr val="0066CC"/>
                </a:solidFill>
              </a:endParaRPr>
            </a:p>
            <a:p>
              <a:pPr algn="ctr"/>
              <a:r>
                <a:rPr lang="en-US" sz="1400">
                  <a:solidFill>
                    <a:srgbClr val="0066CC"/>
                  </a:solidFill>
                </a:rPr>
                <a:t>Inst </a:t>
              </a:r>
            </a:p>
            <a:p>
              <a:pPr algn="ctr"/>
              <a:r>
                <a:rPr lang="en-US" sz="1400">
                  <a:solidFill>
                    <a:srgbClr val="0066CC"/>
                  </a:solidFill>
                </a:rPr>
                <a:t>Memory</a:t>
              </a:r>
            </a:p>
            <a:p>
              <a:pPr algn="ctr"/>
              <a:endParaRPr lang="en-US" sz="1400">
                <a:solidFill>
                  <a:srgbClr val="0066CC"/>
                </a:solidFill>
              </a:endParaRPr>
            </a:p>
          </p:txBody>
        </p:sp>
        <p:sp>
          <p:nvSpPr>
            <p:cNvPr id="28" name="Line 76"/>
            <p:cNvSpPr>
              <a:spLocks noChangeShapeType="1"/>
            </p:cNvSpPr>
            <p:nvPr/>
          </p:nvSpPr>
          <p:spPr bwMode="auto">
            <a:xfrm>
              <a:off x="3227388" y="2538413"/>
              <a:ext cx="15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77"/>
            <p:cNvSpPr>
              <a:spLocks noChangeShapeType="1"/>
            </p:cNvSpPr>
            <p:nvPr/>
          </p:nvSpPr>
          <p:spPr bwMode="auto">
            <a:xfrm>
              <a:off x="1322388" y="1471613"/>
              <a:ext cx="0" cy="3124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78"/>
            <p:cNvSpPr>
              <a:spLocks noChangeShapeType="1"/>
            </p:cNvSpPr>
            <p:nvPr/>
          </p:nvSpPr>
          <p:spPr bwMode="auto">
            <a:xfrm>
              <a:off x="1093788" y="2538413"/>
              <a:ext cx="22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 flipH="1">
              <a:off x="636588" y="2371725"/>
              <a:ext cx="479425" cy="317500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400">
                  <a:solidFill>
                    <a:srgbClr val="0066CC"/>
                  </a:solidFill>
                </a:rPr>
                <a:t>PC</a:t>
              </a:r>
            </a:p>
          </p:txBody>
        </p: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2946400" y="3522663"/>
              <a:ext cx="1600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/>
                <a:t>Decode instruction </a:t>
              </a:r>
            </a:p>
            <a:p>
              <a:pPr algn="ctr" eaLnBrk="1" hangingPunct="1"/>
              <a:r>
                <a:rPr lang="en-US" sz="1400"/>
                <a:t>and</a:t>
              </a:r>
            </a:p>
            <a:p>
              <a:pPr algn="ctr" eaLnBrk="1" hangingPunct="1"/>
              <a:r>
                <a:rPr lang="en-US" sz="1400"/>
                <a:t>RegFile access</a:t>
              </a:r>
            </a:p>
          </p:txBody>
        </p:sp>
        <p:sp>
          <p:nvSpPr>
            <p:cNvPr id="33" name="Text Box 88"/>
            <p:cNvSpPr txBox="1">
              <a:spLocks noChangeArrowheads="1"/>
            </p:cNvSpPr>
            <p:nvPr/>
          </p:nvSpPr>
          <p:spPr bwMode="auto">
            <a:xfrm>
              <a:off x="1346200" y="3522663"/>
              <a:ext cx="1600200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/>
                <a:t>Read Instruction Memory</a:t>
              </a:r>
            </a:p>
            <a:p>
              <a:pPr algn="ctr" eaLnBrk="1" hangingPunct="1"/>
              <a:r>
                <a:rPr lang="en-US" sz="1400"/>
                <a:t>and align</a:t>
              </a:r>
            </a:p>
            <a:p>
              <a:pPr algn="ctr" eaLnBrk="1" hangingPunct="1"/>
              <a:r>
                <a:rPr lang="en-US" sz="1400"/>
                <a:t>instructions</a:t>
              </a:r>
            </a:p>
            <a:p>
              <a:pPr algn="ctr" eaLnBrk="1" hangingPunct="1"/>
              <a:endParaRPr lang="en-US" sz="1400"/>
            </a:p>
          </p:txBody>
        </p:sp>
        <p:sp>
          <p:nvSpPr>
            <p:cNvPr id="34" name="Text Box 89"/>
            <p:cNvSpPr txBox="1">
              <a:spLocks noChangeArrowheads="1"/>
            </p:cNvSpPr>
            <p:nvPr/>
          </p:nvSpPr>
          <p:spPr bwMode="auto">
            <a:xfrm>
              <a:off x="4546600" y="3522663"/>
              <a:ext cx="1600200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/>
                <a:t>Computation, or load/store address calculation</a:t>
              </a:r>
            </a:p>
          </p:txBody>
        </p:sp>
        <p:sp>
          <p:nvSpPr>
            <p:cNvPr id="35" name="Text Box 90"/>
            <p:cNvSpPr txBox="1">
              <a:spLocks noChangeArrowheads="1"/>
            </p:cNvSpPr>
            <p:nvPr/>
          </p:nvSpPr>
          <p:spPr bwMode="auto">
            <a:xfrm>
              <a:off x="6070600" y="3426262"/>
              <a:ext cx="17526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/>
                <a:t>Data Memory/Cache Loads</a:t>
              </a:r>
            </a:p>
            <a:p>
              <a:pPr algn="ctr" eaLnBrk="1" hangingPunct="1"/>
              <a:endParaRPr lang="en-US" sz="1400"/>
            </a:p>
            <a:p>
              <a:pPr algn="ctr" eaLnBrk="1" hangingPunct="1"/>
              <a:r>
                <a:rPr lang="en-US" sz="1400"/>
                <a:t>Stage ALU result</a:t>
              </a:r>
            </a:p>
          </p:txBody>
        </p:sp>
        <p:sp>
          <p:nvSpPr>
            <p:cNvPr id="36" name="Text Box 91"/>
            <p:cNvSpPr txBox="1">
              <a:spLocks noChangeArrowheads="1"/>
            </p:cNvSpPr>
            <p:nvPr/>
          </p:nvSpPr>
          <p:spPr bwMode="auto">
            <a:xfrm>
              <a:off x="7747000" y="3522663"/>
              <a:ext cx="1397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/>
                <a:t>Write result to</a:t>
              </a:r>
              <a:br>
                <a:rPr lang="en-US" sz="1400"/>
              </a:br>
              <a:r>
                <a:rPr lang="en-US" sz="1400"/>
                <a:t> AR RegFile</a:t>
              </a:r>
            </a:p>
          </p:txBody>
        </p:sp>
        <p:sp>
          <p:nvSpPr>
            <p:cNvPr id="37" name="Text Box 92"/>
            <p:cNvSpPr txBox="1">
              <a:spLocks noChangeArrowheads="1"/>
            </p:cNvSpPr>
            <p:nvPr/>
          </p:nvSpPr>
          <p:spPr bwMode="auto">
            <a:xfrm>
              <a:off x="50800" y="3522663"/>
              <a:ext cx="129540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/>
                <a:t>Send address to Inst Mems</a:t>
              </a:r>
            </a:p>
            <a:p>
              <a:pPr algn="ctr" eaLnBrk="1" hangingPunct="1"/>
              <a:endParaRPr lang="en-US" sz="1400"/>
            </a:p>
          </p:txBody>
        </p:sp>
        <p:sp>
          <p:nvSpPr>
            <p:cNvPr id="38" name="Text Box 94"/>
            <p:cNvSpPr txBox="1">
              <a:spLocks noChangeArrowheads="1"/>
            </p:cNvSpPr>
            <p:nvPr/>
          </p:nvSpPr>
          <p:spPr bwMode="auto">
            <a:xfrm>
              <a:off x="8021638" y="4160838"/>
              <a:ext cx="971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400" b="1"/>
                <a:t>(Commit)</a:t>
              </a: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4579938" y="2360613"/>
              <a:ext cx="114300" cy="101600"/>
            </a:xfrm>
            <a:custGeom>
              <a:avLst/>
              <a:gdLst>
                <a:gd name="T0" fmla="*/ 0 w 96"/>
                <a:gd name="T1" fmla="*/ 2147483647 h 96"/>
                <a:gd name="T2" fmla="*/ 2147483647 w 96"/>
                <a:gd name="T3" fmla="*/ 0 h 96"/>
                <a:gd name="T4" fmla="*/ 2147483647 w 96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0" y="96"/>
                  </a:moveTo>
                  <a:lnTo>
                    <a:pt x="48" y="0"/>
                  </a:lnTo>
                  <a:lnTo>
                    <a:pt x="96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4579938" y="3275013"/>
              <a:ext cx="114300" cy="101600"/>
            </a:xfrm>
            <a:custGeom>
              <a:avLst/>
              <a:gdLst>
                <a:gd name="T0" fmla="*/ 0 w 96"/>
                <a:gd name="T1" fmla="*/ 2147483647 h 96"/>
                <a:gd name="T2" fmla="*/ 2147483647 w 96"/>
                <a:gd name="T3" fmla="*/ 0 h 96"/>
                <a:gd name="T4" fmla="*/ 2147483647 w 96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0" y="96"/>
                  </a:moveTo>
                  <a:lnTo>
                    <a:pt x="48" y="0"/>
                  </a:lnTo>
                  <a:lnTo>
                    <a:pt x="96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6146801" y="2668366"/>
              <a:ext cx="228600" cy="606647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b="1">
                <a:solidFill>
                  <a:srgbClr val="FFFF99"/>
                </a:solidFill>
              </a:endParaRP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 rot="-5400000">
              <a:off x="5892801" y="2766791"/>
              <a:ext cx="66198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" rIns="9144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400" b="1">
                  <a:solidFill>
                    <a:srgbClr val="0066CC"/>
                  </a:solidFill>
                </a:rPr>
                <a:t>ar</a:t>
              </a: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6205879" y="3122613"/>
              <a:ext cx="114300" cy="152400"/>
            </a:xfrm>
            <a:custGeom>
              <a:avLst/>
              <a:gdLst>
                <a:gd name="T0" fmla="*/ 0 w 96"/>
                <a:gd name="T1" fmla="*/ 2147483647 h 96"/>
                <a:gd name="T2" fmla="*/ 2147483647 w 96"/>
                <a:gd name="T3" fmla="*/ 0 h 96"/>
                <a:gd name="T4" fmla="*/ 2147483647 w 96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0" y="96"/>
                  </a:moveTo>
                  <a:lnTo>
                    <a:pt x="48" y="0"/>
                  </a:lnTo>
                  <a:lnTo>
                    <a:pt x="96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6553201" y="1854963"/>
              <a:ext cx="914400" cy="742187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>
                <a:solidFill>
                  <a:srgbClr val="0066CC"/>
                </a:solidFill>
              </a:endParaRPr>
            </a:p>
            <a:p>
              <a:pPr algn="ctr"/>
              <a:r>
                <a:rPr lang="en-US" sz="1400">
                  <a:solidFill>
                    <a:srgbClr val="0066CC"/>
                  </a:solidFill>
                </a:rPr>
                <a:t>Local Memory / Cache</a:t>
              </a:r>
            </a:p>
            <a:p>
              <a:pPr algn="ctr"/>
              <a:endParaRPr lang="en-US" sz="1400">
                <a:solidFill>
                  <a:srgbClr val="0066CC"/>
                </a:solidFill>
              </a:endParaRPr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6146800" y="1928812"/>
              <a:ext cx="228600" cy="606647"/>
            </a:xfrm>
            <a:prstGeom prst="rect">
              <a:avLst/>
            </a:prstGeom>
            <a:solidFill>
              <a:srgbClr val="A3E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b="1">
                <a:solidFill>
                  <a:srgbClr val="FFFF99"/>
                </a:solidFill>
              </a:endParaRPr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6203950" y="2383059"/>
              <a:ext cx="114300" cy="152400"/>
            </a:xfrm>
            <a:custGeom>
              <a:avLst/>
              <a:gdLst>
                <a:gd name="T0" fmla="*/ 0 w 96"/>
                <a:gd name="T1" fmla="*/ 2147483647 h 96"/>
                <a:gd name="T2" fmla="*/ 2147483647 w 96"/>
                <a:gd name="T3" fmla="*/ 0 h 96"/>
                <a:gd name="T4" fmla="*/ 2147483647 w 96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96"/>
                <a:gd name="T10" fmla="*/ 0 h 96"/>
                <a:gd name="T11" fmla="*/ 96 w 9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6">
                  <a:moveTo>
                    <a:pt x="0" y="96"/>
                  </a:moveTo>
                  <a:lnTo>
                    <a:pt x="48" y="0"/>
                  </a:lnTo>
                  <a:lnTo>
                    <a:pt x="96" y="9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5514976" y="2296791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V="1">
              <a:off x="6376989" y="2296791"/>
              <a:ext cx="176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" name="Line 32"/>
            <p:cNvSpPr>
              <a:spLocks noChangeShapeType="1"/>
            </p:cNvSpPr>
            <p:nvPr/>
          </p:nvSpPr>
          <p:spPr bwMode="auto">
            <a:xfrm flipV="1">
              <a:off x="7467599" y="2296791"/>
              <a:ext cx="2524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637088" y="1074738"/>
            <a:ext cx="1397000" cy="706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charset="0"/>
                <a:cs typeface="Arial" charset="0"/>
              </a:rPr>
              <a:t>Execute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3028950" y="1057275"/>
            <a:ext cx="1417638" cy="723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charset="0"/>
                <a:cs typeface="Arial" charset="0"/>
              </a:rPr>
              <a:t>Register Read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6205538" y="1057275"/>
            <a:ext cx="1387475" cy="723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3"/>
                </a:solidFill>
                <a:latin typeface="Arial" charset="0"/>
                <a:cs typeface="Arial" charset="0"/>
              </a:rPr>
              <a:t>Memory Access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501775" y="1057275"/>
            <a:ext cx="1308100" cy="723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charset="0"/>
                <a:cs typeface="Arial" charset="0"/>
              </a:rPr>
              <a:t>Instruction Fetch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7781925" y="1044575"/>
            <a:ext cx="1189038" cy="7239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 err="1">
                <a:solidFill>
                  <a:schemeClr val="accent3"/>
                </a:solidFill>
                <a:latin typeface="Arial" charset="0"/>
                <a:cs typeface="Arial" charset="0"/>
              </a:rPr>
              <a:t>Writeback</a:t>
            </a:r>
            <a:endParaRPr lang="en-US" sz="1600" b="1" dirty="0"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620000" cy="838200"/>
          </a:xfrm>
        </p:spPr>
        <p:txBody>
          <a:bodyPr/>
          <a:lstStyle/>
          <a:p>
            <a:pPr eaLnBrk="1" hangingPunct="1"/>
            <a:r>
              <a:rPr lang="en-US" sz="3000" smtClean="0"/>
              <a:t>Xtensa 5-Stage Pipeline </a:t>
            </a:r>
            <a:br>
              <a:rPr lang="en-US" sz="3000" smtClean="0"/>
            </a:br>
            <a:r>
              <a:rPr lang="en-US" sz="2200" smtClean="0"/>
              <a:t>(Instruction Execution)</a:t>
            </a:r>
          </a:p>
        </p:txBody>
      </p:sp>
      <p:sp>
        <p:nvSpPr>
          <p:cNvPr id="3" name="Text Box 81"/>
          <p:cNvSpPr txBox="1">
            <a:spLocks noChangeArrowheads="1"/>
          </p:cNvSpPr>
          <p:nvPr/>
        </p:nvSpPr>
        <p:spPr bwMode="auto">
          <a:xfrm>
            <a:off x="2819400" y="1295400"/>
            <a:ext cx="37147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1400" b="1">
                <a:latin typeface="Courier New" pitchFamily="49" charset="0"/>
              </a:rPr>
              <a:t>6000117f:	...</a:t>
            </a:r>
          </a:p>
          <a:p>
            <a:pPr eaLnBrk="1" hangingPunct="1"/>
            <a:r>
              <a:rPr lang="pt-BR" sz="1400" b="1">
                <a:latin typeface="Courier New" pitchFamily="49" charset="0"/>
              </a:rPr>
              <a:t>60001181:	add.n a3, a5, a2</a:t>
            </a:r>
          </a:p>
          <a:p>
            <a:pPr eaLnBrk="1" hangingPunct="1"/>
            <a:r>
              <a:rPr lang="pt-BR" sz="1400" b="1">
                <a:latin typeface="Courier New" pitchFamily="49" charset="0"/>
              </a:rPr>
              <a:t>60001183:	...</a:t>
            </a:r>
            <a:endParaRPr lang="en-US" sz="1400" b="1">
              <a:latin typeface="Courier New" pitchFamily="49" charset="0"/>
            </a:endParaRPr>
          </a:p>
        </p:txBody>
      </p:sp>
      <p:sp>
        <p:nvSpPr>
          <p:cNvPr id="4" name="Oval 82"/>
          <p:cNvSpPr>
            <a:spLocks noChangeArrowheads="1"/>
          </p:cNvSpPr>
          <p:nvPr/>
        </p:nvSpPr>
        <p:spPr bwMode="auto">
          <a:xfrm>
            <a:off x="2590800" y="1409700"/>
            <a:ext cx="4573588" cy="523875"/>
          </a:xfrm>
          <a:prstGeom prst="ellipse">
            <a:avLst/>
          </a:prstGeom>
          <a:solidFill>
            <a:srgbClr val="4DFB1D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0" y="3148013"/>
            <a:ext cx="228600" cy="71913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23622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6200000">
            <a:off x="2470150" y="3232150"/>
            <a:ext cx="1143000" cy="3175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Inst Decode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 rot="16200000">
            <a:off x="3092451" y="3124200"/>
            <a:ext cx="990600" cy="53022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Regfile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Access</a:t>
            </a: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4953000" y="2743200"/>
            <a:ext cx="533400" cy="1524000"/>
          </a:xfrm>
          <a:custGeom>
            <a:avLst/>
            <a:gdLst>
              <a:gd name="T0" fmla="*/ 0 w 336"/>
              <a:gd name="T1" fmla="*/ 2147483647 h 960"/>
              <a:gd name="T2" fmla="*/ 2147483647 w 336"/>
              <a:gd name="T3" fmla="*/ 2147483647 h 960"/>
              <a:gd name="T4" fmla="*/ 0 w 336"/>
              <a:gd name="T5" fmla="*/ 2147483647 h 960"/>
              <a:gd name="T6" fmla="*/ 0 w 336"/>
              <a:gd name="T7" fmla="*/ 2147483647 h 960"/>
              <a:gd name="T8" fmla="*/ 2147483647 w 336"/>
              <a:gd name="T9" fmla="*/ 2147483647 h 960"/>
              <a:gd name="T10" fmla="*/ 2147483647 w 336"/>
              <a:gd name="T11" fmla="*/ 2147483647 h 960"/>
              <a:gd name="T12" fmla="*/ 0 w 336"/>
              <a:gd name="T13" fmla="*/ 0 h 960"/>
              <a:gd name="T14" fmla="*/ 0 w 336"/>
              <a:gd name="T15" fmla="*/ 2147483647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960"/>
              <a:gd name="T26" fmla="*/ 336 w 336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960">
                <a:moveTo>
                  <a:pt x="0" y="384"/>
                </a:moveTo>
                <a:lnTo>
                  <a:pt x="96" y="480"/>
                </a:lnTo>
                <a:lnTo>
                  <a:pt x="0" y="576"/>
                </a:lnTo>
                <a:lnTo>
                  <a:pt x="0" y="960"/>
                </a:lnTo>
                <a:lnTo>
                  <a:pt x="336" y="768"/>
                </a:lnTo>
                <a:lnTo>
                  <a:pt x="336" y="192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A3E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 rot="16200000">
            <a:off x="5045075" y="3335338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66CC"/>
                </a:solidFill>
              </a:rPr>
              <a:t>ALU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7696200" y="2987675"/>
            <a:ext cx="914400" cy="95567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0066CC"/>
                </a:solidFill>
                <a:latin typeface="Courier New" pitchFamily="49" charset="0"/>
                <a:cs typeface="Courier New" pitchFamily="49" charset="0"/>
              </a:rPr>
              <a:t>a3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Regfile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Update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495800" y="2843213"/>
            <a:ext cx="228600" cy="53022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495800" y="3757613"/>
            <a:ext cx="228600" cy="50958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0066CC"/>
              </a:solidFill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 rot="16200000">
            <a:off x="4388644" y="3796507"/>
            <a:ext cx="43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CC"/>
                </a:solidFill>
              </a:rPr>
              <a:t>a5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 rot="16200000">
            <a:off x="4404518" y="2907507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66CC"/>
                </a:solidFill>
              </a:rPr>
              <a:t>a2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 rot="16200000">
            <a:off x="5842000" y="3246438"/>
            <a:ext cx="6619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CC"/>
                </a:solidFill>
              </a:rPr>
              <a:t>result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3810000" y="3124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3810000" y="3733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4724400" y="3048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4724400" y="3962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>
            <a:off x="5486400" y="3429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324600" y="3429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71"/>
          <p:cNvSpPr>
            <a:spLocks noChangeShapeType="1"/>
          </p:cNvSpPr>
          <p:nvPr/>
        </p:nvSpPr>
        <p:spPr bwMode="auto">
          <a:xfrm>
            <a:off x="28956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72"/>
          <p:cNvSpPr>
            <a:spLocks noChangeShapeType="1"/>
          </p:cNvSpPr>
          <p:nvPr/>
        </p:nvSpPr>
        <p:spPr bwMode="auto">
          <a:xfrm>
            <a:off x="44958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73"/>
          <p:cNvSpPr>
            <a:spLocks noChangeShapeType="1"/>
          </p:cNvSpPr>
          <p:nvPr/>
        </p:nvSpPr>
        <p:spPr bwMode="auto">
          <a:xfrm>
            <a:off x="6096000" y="2362200"/>
            <a:ext cx="1588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74"/>
          <p:cNvSpPr>
            <a:spLocks noChangeShapeType="1"/>
          </p:cNvSpPr>
          <p:nvPr/>
        </p:nvSpPr>
        <p:spPr bwMode="auto">
          <a:xfrm>
            <a:off x="76962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1295400" y="2911475"/>
            <a:ext cx="1066800" cy="95567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400">
              <a:solidFill>
                <a:srgbClr val="0066CC"/>
              </a:solidFill>
            </a:endParaRPr>
          </a:p>
          <a:p>
            <a:pPr algn="ctr"/>
            <a:r>
              <a:rPr lang="en-US" sz="1400">
                <a:solidFill>
                  <a:srgbClr val="0066CC"/>
                </a:solidFill>
              </a:rPr>
              <a:t>Inst 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Memory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28" name="Line 76"/>
          <p:cNvSpPr>
            <a:spLocks noChangeShapeType="1"/>
          </p:cNvSpPr>
          <p:nvPr/>
        </p:nvSpPr>
        <p:spPr bwMode="auto">
          <a:xfrm>
            <a:off x="3200400" y="34290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" name="Line 77"/>
          <p:cNvSpPr>
            <a:spLocks noChangeShapeType="1"/>
          </p:cNvSpPr>
          <p:nvPr/>
        </p:nvSpPr>
        <p:spPr bwMode="auto">
          <a:xfrm>
            <a:off x="12954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Line 78"/>
          <p:cNvSpPr>
            <a:spLocks noChangeShapeType="1"/>
          </p:cNvSpPr>
          <p:nvPr/>
        </p:nvSpPr>
        <p:spPr bwMode="auto">
          <a:xfrm>
            <a:off x="1066800" y="3429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Rectangle 79"/>
          <p:cNvSpPr>
            <a:spLocks noChangeArrowheads="1"/>
          </p:cNvSpPr>
          <p:nvPr/>
        </p:nvSpPr>
        <p:spPr bwMode="auto">
          <a:xfrm flipH="1">
            <a:off x="609600" y="3262313"/>
            <a:ext cx="479425" cy="3175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PC</a:t>
            </a:r>
          </a:p>
        </p:txBody>
      </p:sp>
      <p:sp>
        <p:nvSpPr>
          <p:cNvPr id="32" name="Text Box 86"/>
          <p:cNvSpPr txBox="1">
            <a:spLocks noChangeArrowheads="1"/>
          </p:cNvSpPr>
          <p:nvPr/>
        </p:nvSpPr>
        <p:spPr bwMode="auto">
          <a:xfrm>
            <a:off x="2895600" y="4572000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Decode instruction </a:t>
            </a:r>
          </a:p>
          <a:p>
            <a:pPr algn="ctr" eaLnBrk="1" hangingPunct="1"/>
            <a:r>
              <a:rPr lang="en-US" sz="1400"/>
              <a:t>and</a:t>
            </a:r>
          </a:p>
          <a:p>
            <a:pPr algn="ctr" eaLnBrk="1" hangingPunct="1"/>
            <a:r>
              <a:rPr lang="en-US" sz="1400"/>
              <a:t>access RegFile</a:t>
            </a:r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1295400" y="4572000"/>
            <a:ext cx="1600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Read Inst Memory</a:t>
            </a:r>
          </a:p>
          <a:p>
            <a:pPr algn="ctr" eaLnBrk="1" hangingPunct="1"/>
            <a:r>
              <a:rPr lang="en-US" sz="1400"/>
              <a:t>and align</a:t>
            </a:r>
          </a:p>
          <a:p>
            <a:pPr algn="ctr" eaLnBrk="1" hangingPunct="1"/>
            <a:r>
              <a:rPr lang="en-US" sz="1400"/>
              <a:t>instructions</a:t>
            </a:r>
          </a:p>
          <a:p>
            <a:pPr algn="ctr" eaLnBrk="1" hangingPunct="1"/>
            <a:endParaRPr lang="en-US" sz="1400"/>
          </a:p>
        </p:txBody>
      </p:sp>
      <p:sp>
        <p:nvSpPr>
          <p:cNvPr id="34" name="Text Box 89"/>
          <p:cNvSpPr txBox="1">
            <a:spLocks noChangeArrowheads="1"/>
          </p:cNvSpPr>
          <p:nvPr/>
        </p:nvSpPr>
        <p:spPr bwMode="auto">
          <a:xfrm>
            <a:off x="4495800" y="45720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Computation:</a:t>
            </a:r>
          </a:p>
          <a:p>
            <a:pPr algn="ctr" eaLnBrk="1" hangingPunct="1"/>
            <a:r>
              <a:rPr lang="en-US" sz="1400" b="1">
                <a:latin typeface="Courier New" pitchFamily="49" charset="0"/>
                <a:cs typeface="Courier New" pitchFamily="49" charset="0"/>
              </a:rPr>
              <a:t>a2 + a5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6019800" y="4572000"/>
            <a:ext cx="1752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Stage result</a:t>
            </a:r>
          </a:p>
          <a:p>
            <a:pPr algn="ctr" eaLnBrk="1" hangingPunct="1"/>
            <a:endParaRPr lang="en-US" sz="1400"/>
          </a:p>
          <a:p>
            <a:pPr algn="ctr" eaLnBrk="1" hangingPunct="1"/>
            <a:r>
              <a:rPr lang="en-US" sz="1400"/>
              <a:t>Cycle reserved for</a:t>
            </a:r>
          </a:p>
          <a:p>
            <a:pPr algn="ctr" eaLnBrk="1" hangingPunct="1"/>
            <a:r>
              <a:rPr lang="en-US" sz="1400"/>
              <a:t>Data Mem Access</a:t>
            </a:r>
          </a:p>
          <a:p>
            <a:pPr algn="ctr" eaLnBrk="1" hangingPunct="1"/>
            <a:r>
              <a:rPr lang="en-US" sz="1400"/>
              <a:t>for Loads</a:t>
            </a: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7696200" y="4572000"/>
            <a:ext cx="139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Write result to</a:t>
            </a:r>
            <a:br>
              <a:rPr lang="en-US" sz="1400"/>
            </a:br>
            <a:r>
              <a:rPr lang="en-US" sz="1400"/>
              <a:t> 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a3</a:t>
            </a:r>
          </a:p>
          <a:p>
            <a:pPr algn="ctr" eaLnBrk="1" hangingPunct="1"/>
            <a:r>
              <a:rPr lang="en-US" sz="1400"/>
              <a:t>in the RegFile</a:t>
            </a: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0" y="4572000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Send address to Inst Mems</a:t>
            </a:r>
          </a:p>
          <a:p>
            <a:pPr algn="ctr" eaLnBrk="1" hangingPunct="1"/>
            <a:endParaRPr lang="en-US" sz="1400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4552950" y="325120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Freeform 24"/>
          <p:cNvSpPr>
            <a:spLocks/>
          </p:cNvSpPr>
          <p:nvPr/>
        </p:nvSpPr>
        <p:spPr bwMode="auto">
          <a:xfrm>
            <a:off x="4552950" y="416560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6153150" y="3733800"/>
            <a:ext cx="114300" cy="1524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541338" y="2373313"/>
            <a:ext cx="52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/>
              <a:t>(P)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984750" y="2255838"/>
            <a:ext cx="660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3429000" y="2255838"/>
            <a:ext cx="65881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521450" y="2262188"/>
            <a:ext cx="65881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45" name="Rectangle 11"/>
          <p:cNvSpPr>
            <a:spLocks noChangeArrowheads="1"/>
          </p:cNvSpPr>
          <p:nvPr/>
        </p:nvSpPr>
        <p:spPr bwMode="auto">
          <a:xfrm>
            <a:off x="1781175" y="2255838"/>
            <a:ext cx="658813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7883525" y="2262188"/>
            <a:ext cx="658813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cs typeface="Arial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048510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620000" cy="838200"/>
          </a:xfrm>
        </p:spPr>
        <p:txBody>
          <a:bodyPr/>
          <a:lstStyle/>
          <a:p>
            <a:r>
              <a:rPr lang="en-US" smtClean="0"/>
              <a:t>Example 32-bit Load Instruction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3622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2470150" y="3232150"/>
            <a:ext cx="1143000" cy="3175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Inst Decode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rot="16200000">
            <a:off x="3190876" y="3532187"/>
            <a:ext cx="990600" cy="53022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Regfile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Access</a:t>
            </a: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953000" y="2743200"/>
            <a:ext cx="533400" cy="1524000"/>
          </a:xfrm>
          <a:custGeom>
            <a:avLst/>
            <a:gdLst>
              <a:gd name="T0" fmla="*/ 0 w 336"/>
              <a:gd name="T1" fmla="*/ 2147483647 h 960"/>
              <a:gd name="T2" fmla="*/ 2147483647 w 336"/>
              <a:gd name="T3" fmla="*/ 2147483647 h 960"/>
              <a:gd name="T4" fmla="*/ 0 w 336"/>
              <a:gd name="T5" fmla="*/ 2147483647 h 960"/>
              <a:gd name="T6" fmla="*/ 0 w 336"/>
              <a:gd name="T7" fmla="*/ 2147483647 h 960"/>
              <a:gd name="T8" fmla="*/ 2147483647 w 336"/>
              <a:gd name="T9" fmla="*/ 2147483647 h 960"/>
              <a:gd name="T10" fmla="*/ 2147483647 w 336"/>
              <a:gd name="T11" fmla="*/ 2147483647 h 960"/>
              <a:gd name="T12" fmla="*/ 0 w 336"/>
              <a:gd name="T13" fmla="*/ 0 h 960"/>
              <a:gd name="T14" fmla="*/ 0 w 336"/>
              <a:gd name="T15" fmla="*/ 2147483647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960"/>
              <a:gd name="T26" fmla="*/ 336 w 336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960">
                <a:moveTo>
                  <a:pt x="0" y="384"/>
                </a:moveTo>
                <a:lnTo>
                  <a:pt x="96" y="480"/>
                </a:lnTo>
                <a:lnTo>
                  <a:pt x="0" y="576"/>
                </a:lnTo>
                <a:lnTo>
                  <a:pt x="0" y="960"/>
                </a:lnTo>
                <a:lnTo>
                  <a:pt x="336" y="768"/>
                </a:lnTo>
                <a:lnTo>
                  <a:pt x="336" y="192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A3E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rot="16200000">
            <a:off x="4876801" y="3351212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66CC"/>
                </a:solidFill>
              </a:rPr>
              <a:t>AddrGen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7696200" y="2987675"/>
            <a:ext cx="914400" cy="95567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>
                <a:solidFill>
                  <a:srgbClr val="0066CC"/>
                </a:solidFill>
                <a:latin typeface="Courier New" pitchFamily="49" charset="0"/>
                <a:cs typeface="Courier New" pitchFamily="49" charset="0"/>
              </a:rPr>
              <a:t>a3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Regfile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Update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495800" y="2843213"/>
            <a:ext cx="228600" cy="53022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495800" y="3757613"/>
            <a:ext cx="228600" cy="50958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0066CC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 rot="16200000">
            <a:off x="4388644" y="3796507"/>
            <a:ext cx="43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CC"/>
                </a:solidFill>
              </a:rPr>
              <a:t>a5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 rot="16200000">
            <a:off x="4404518" y="2907507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3951288" y="3962400"/>
            <a:ext cx="544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4724400" y="3048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4724400" y="3962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5486400" y="3429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7031038" y="3424238"/>
            <a:ext cx="665162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1"/>
          <p:cNvSpPr>
            <a:spLocks noChangeShapeType="1"/>
          </p:cNvSpPr>
          <p:nvPr/>
        </p:nvSpPr>
        <p:spPr bwMode="auto">
          <a:xfrm>
            <a:off x="28956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72"/>
          <p:cNvSpPr>
            <a:spLocks noChangeShapeType="1"/>
          </p:cNvSpPr>
          <p:nvPr/>
        </p:nvSpPr>
        <p:spPr bwMode="auto">
          <a:xfrm>
            <a:off x="44958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73"/>
          <p:cNvSpPr>
            <a:spLocks noChangeShapeType="1"/>
          </p:cNvSpPr>
          <p:nvPr/>
        </p:nvSpPr>
        <p:spPr bwMode="auto">
          <a:xfrm>
            <a:off x="6096000" y="2362200"/>
            <a:ext cx="1588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74"/>
          <p:cNvSpPr>
            <a:spLocks noChangeShapeType="1"/>
          </p:cNvSpPr>
          <p:nvPr/>
        </p:nvSpPr>
        <p:spPr bwMode="auto">
          <a:xfrm>
            <a:off x="76962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Rectangle 75"/>
          <p:cNvSpPr>
            <a:spLocks noChangeArrowheads="1"/>
          </p:cNvSpPr>
          <p:nvPr/>
        </p:nvSpPr>
        <p:spPr bwMode="auto">
          <a:xfrm>
            <a:off x="1295400" y="2911475"/>
            <a:ext cx="1066800" cy="95567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400">
              <a:solidFill>
                <a:srgbClr val="0066CC"/>
              </a:solidFill>
            </a:endParaRPr>
          </a:p>
          <a:p>
            <a:pPr algn="ctr"/>
            <a:r>
              <a:rPr lang="en-US" sz="1400">
                <a:solidFill>
                  <a:srgbClr val="0066CC"/>
                </a:solidFill>
              </a:rPr>
              <a:t>Inst 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Memory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23" name="Line 76"/>
          <p:cNvSpPr>
            <a:spLocks noChangeShapeType="1"/>
          </p:cNvSpPr>
          <p:nvPr/>
        </p:nvSpPr>
        <p:spPr bwMode="auto">
          <a:xfrm flipV="1">
            <a:off x="3200400" y="3427413"/>
            <a:ext cx="220663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77"/>
          <p:cNvSpPr>
            <a:spLocks noChangeShapeType="1"/>
          </p:cNvSpPr>
          <p:nvPr/>
        </p:nvSpPr>
        <p:spPr bwMode="auto">
          <a:xfrm>
            <a:off x="12954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78"/>
          <p:cNvSpPr>
            <a:spLocks noChangeShapeType="1"/>
          </p:cNvSpPr>
          <p:nvPr/>
        </p:nvSpPr>
        <p:spPr bwMode="auto">
          <a:xfrm>
            <a:off x="1066800" y="3429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79"/>
          <p:cNvSpPr>
            <a:spLocks noChangeArrowheads="1"/>
          </p:cNvSpPr>
          <p:nvPr/>
        </p:nvSpPr>
        <p:spPr bwMode="auto">
          <a:xfrm flipH="1">
            <a:off x="609600" y="3262313"/>
            <a:ext cx="479425" cy="3175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PC</a:t>
            </a:r>
          </a:p>
        </p:txBody>
      </p:sp>
      <p:sp>
        <p:nvSpPr>
          <p:cNvPr id="27" name="Text Box 86"/>
          <p:cNvSpPr txBox="1">
            <a:spLocks noChangeArrowheads="1"/>
          </p:cNvSpPr>
          <p:nvPr/>
        </p:nvSpPr>
        <p:spPr bwMode="auto">
          <a:xfrm>
            <a:off x="2895600" y="4572000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Decode instruction </a:t>
            </a:r>
          </a:p>
          <a:p>
            <a:pPr algn="ctr" eaLnBrk="1" hangingPunct="1"/>
            <a:r>
              <a:rPr lang="en-US" sz="1400"/>
              <a:t>and</a:t>
            </a:r>
          </a:p>
          <a:p>
            <a:pPr algn="ctr" eaLnBrk="1" hangingPunct="1"/>
            <a:r>
              <a:rPr lang="en-US" sz="1400"/>
              <a:t>access RegFile</a:t>
            </a:r>
          </a:p>
        </p:txBody>
      </p:sp>
      <p:sp>
        <p:nvSpPr>
          <p:cNvPr id="28" name="Text Box 88"/>
          <p:cNvSpPr txBox="1">
            <a:spLocks noChangeArrowheads="1"/>
          </p:cNvSpPr>
          <p:nvPr/>
        </p:nvSpPr>
        <p:spPr bwMode="auto">
          <a:xfrm>
            <a:off x="1295400" y="4572000"/>
            <a:ext cx="1600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Read Inst Memory</a:t>
            </a:r>
          </a:p>
          <a:p>
            <a:pPr algn="ctr" eaLnBrk="1" hangingPunct="1"/>
            <a:r>
              <a:rPr lang="en-US" sz="1400"/>
              <a:t>and align</a:t>
            </a:r>
          </a:p>
          <a:p>
            <a:pPr algn="ctr" eaLnBrk="1" hangingPunct="1"/>
            <a:r>
              <a:rPr lang="en-US" sz="1400"/>
              <a:t>instructions</a:t>
            </a:r>
          </a:p>
          <a:p>
            <a:pPr algn="ctr" eaLnBrk="1" hangingPunct="1"/>
            <a:endParaRPr lang="en-US" sz="1400"/>
          </a:p>
        </p:txBody>
      </p:sp>
      <p:sp>
        <p:nvSpPr>
          <p:cNvPr id="29" name="Text Box 89"/>
          <p:cNvSpPr txBox="1">
            <a:spLocks noChangeArrowheads="1"/>
          </p:cNvSpPr>
          <p:nvPr/>
        </p:nvSpPr>
        <p:spPr bwMode="auto">
          <a:xfrm>
            <a:off x="4495800" y="4572000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Address Generation:</a:t>
            </a:r>
          </a:p>
          <a:p>
            <a:pPr algn="ctr" eaLnBrk="1" hangingPunct="1"/>
            <a:r>
              <a:rPr lang="en-US" sz="1400" b="1">
                <a:latin typeface="Courier New" pitchFamily="49" charset="0"/>
                <a:cs typeface="Courier New" pitchFamily="49" charset="0"/>
              </a:rPr>
              <a:t>a5 + 0</a:t>
            </a:r>
          </a:p>
        </p:txBody>
      </p:sp>
      <p:sp>
        <p:nvSpPr>
          <p:cNvPr id="30" name="Text Box 90"/>
          <p:cNvSpPr txBox="1">
            <a:spLocks noChangeArrowheads="1"/>
          </p:cNvSpPr>
          <p:nvPr/>
        </p:nvSpPr>
        <p:spPr bwMode="auto">
          <a:xfrm>
            <a:off x="6019800" y="4572000"/>
            <a:ext cx="1752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Local memory read</a:t>
            </a:r>
            <a:br>
              <a:rPr lang="en-US" sz="1400"/>
            </a:br>
            <a:r>
              <a:rPr lang="en-US" sz="1400"/>
              <a:t>or</a:t>
            </a:r>
            <a:br>
              <a:rPr lang="en-US" sz="1400"/>
            </a:br>
            <a:r>
              <a:rPr lang="en-US" sz="1400"/>
              <a:t>Cache access</a:t>
            </a:r>
          </a:p>
        </p:txBody>
      </p:sp>
      <p:sp>
        <p:nvSpPr>
          <p:cNvPr id="31" name="Text Box 91"/>
          <p:cNvSpPr txBox="1">
            <a:spLocks noChangeArrowheads="1"/>
          </p:cNvSpPr>
          <p:nvPr/>
        </p:nvSpPr>
        <p:spPr bwMode="auto">
          <a:xfrm>
            <a:off x="7696200" y="4572000"/>
            <a:ext cx="139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Write result to</a:t>
            </a:r>
            <a:br>
              <a:rPr lang="en-US" sz="1400"/>
            </a:br>
            <a:r>
              <a:rPr lang="en-US" sz="1400"/>
              <a:t> 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a3</a:t>
            </a:r>
          </a:p>
          <a:p>
            <a:pPr algn="ctr" eaLnBrk="1" hangingPunct="1"/>
            <a:r>
              <a:rPr lang="en-US" sz="1400"/>
              <a:t>in the RegFile</a:t>
            </a:r>
          </a:p>
        </p:txBody>
      </p:sp>
      <p:sp>
        <p:nvSpPr>
          <p:cNvPr id="32" name="Text Box 92"/>
          <p:cNvSpPr txBox="1">
            <a:spLocks noChangeArrowheads="1"/>
          </p:cNvSpPr>
          <p:nvPr/>
        </p:nvSpPr>
        <p:spPr bwMode="auto">
          <a:xfrm>
            <a:off x="0" y="4572000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Send address to Inst Mems</a:t>
            </a:r>
          </a:p>
          <a:p>
            <a:pPr algn="ctr" eaLnBrk="1" hangingPunct="1"/>
            <a:endParaRPr lang="en-US" sz="1400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4552950" y="325120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" name="Freeform 24"/>
          <p:cNvSpPr>
            <a:spLocks/>
          </p:cNvSpPr>
          <p:nvPr/>
        </p:nvSpPr>
        <p:spPr bwMode="auto">
          <a:xfrm>
            <a:off x="4552950" y="416560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TextBox 48"/>
          <p:cNvSpPr txBox="1">
            <a:spLocks noChangeArrowheads="1"/>
          </p:cNvSpPr>
          <p:nvPr/>
        </p:nvSpPr>
        <p:spPr bwMode="auto">
          <a:xfrm>
            <a:off x="541338" y="2373313"/>
            <a:ext cx="52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/>
              <a:t>(P)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984750" y="2255838"/>
            <a:ext cx="660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3429000" y="2255838"/>
            <a:ext cx="65881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6521450" y="2262188"/>
            <a:ext cx="65881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781175" y="2255838"/>
            <a:ext cx="658813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7883525" y="2262188"/>
            <a:ext cx="658813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cs typeface="Arial" charset="0"/>
              </a:rPr>
              <a:t>W</a:t>
            </a: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2819400" y="1295400"/>
            <a:ext cx="37544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ja-JP" sz="1400" b="1">
                <a:latin typeface="Courier New" pitchFamily="49" charset="0"/>
                <a:ea typeface="ＭＳ Ｐゴシック" pitchFamily="34" charset="-128"/>
              </a:rPr>
              <a:t>6000117f:	...</a:t>
            </a:r>
          </a:p>
          <a:p>
            <a:pPr eaLnBrk="1" hangingPunct="1"/>
            <a:r>
              <a:rPr lang="pt-BR" altLang="ja-JP" sz="1400" b="1">
                <a:latin typeface="Courier New" pitchFamily="49" charset="0"/>
                <a:ea typeface="ＭＳ Ｐゴシック" pitchFamily="34" charset="-128"/>
              </a:rPr>
              <a:t>60001181:	l32i.n a3, a5, 0</a:t>
            </a:r>
          </a:p>
          <a:p>
            <a:pPr eaLnBrk="1" hangingPunct="1"/>
            <a:r>
              <a:rPr lang="pt-BR" altLang="ja-JP" sz="1400" b="1">
                <a:latin typeface="Courier New" pitchFamily="49" charset="0"/>
                <a:ea typeface="ＭＳ Ｐゴシック" pitchFamily="34" charset="-128"/>
              </a:rPr>
              <a:t>60001183:	...</a:t>
            </a:r>
            <a:endParaRPr lang="en-US" altLang="ja-JP" sz="1400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42" name="Oval 82"/>
          <p:cNvSpPr>
            <a:spLocks noChangeArrowheads="1"/>
          </p:cNvSpPr>
          <p:nvPr/>
        </p:nvSpPr>
        <p:spPr bwMode="auto">
          <a:xfrm>
            <a:off x="2590800" y="1357313"/>
            <a:ext cx="4572000" cy="561975"/>
          </a:xfrm>
          <a:prstGeom prst="ellipse">
            <a:avLst/>
          </a:prstGeom>
          <a:solidFill>
            <a:srgbClr val="4DFB1D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ja-JP" altLang="en-US">
              <a:ea typeface="ＭＳ Ｐゴシック" pitchFamily="34" charset="-128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6116638" y="2947988"/>
            <a:ext cx="914400" cy="95408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400">
              <a:solidFill>
                <a:srgbClr val="0066CC"/>
              </a:solidFill>
            </a:endParaRPr>
          </a:p>
          <a:p>
            <a:pPr algn="ctr"/>
            <a:r>
              <a:rPr lang="en-US" sz="1400">
                <a:solidFill>
                  <a:srgbClr val="0066CC"/>
                </a:solidFill>
              </a:rPr>
              <a:t>Data Memory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44" name="Line 29"/>
          <p:cNvSpPr>
            <a:spLocks noChangeShapeType="1"/>
          </p:cNvSpPr>
          <p:nvPr/>
        </p:nvSpPr>
        <p:spPr bwMode="auto">
          <a:xfrm>
            <a:off x="3200400" y="304482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5430838" y="3171825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46" name="TextBox 57"/>
          <p:cNvSpPr txBox="1">
            <a:spLocks noChangeArrowheads="1"/>
          </p:cNvSpPr>
          <p:nvPr/>
        </p:nvSpPr>
        <p:spPr bwMode="auto">
          <a:xfrm>
            <a:off x="3343275" y="2835275"/>
            <a:ext cx="835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>
                <a:solidFill>
                  <a:srgbClr val="000000"/>
                </a:solidFill>
              </a:rPr>
              <a:t>immediate</a:t>
            </a:r>
          </a:p>
        </p:txBody>
      </p:sp>
    </p:spTree>
    <p:extLst>
      <p:ext uri="{BB962C8B-B14F-4D97-AF65-F5344CB8AC3E}">
        <p14:creationId xmlns:p14="http://schemas.microsoft.com/office/powerpoint/2010/main" val="4048510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620000" cy="838200"/>
          </a:xfrm>
        </p:spPr>
        <p:txBody>
          <a:bodyPr/>
          <a:lstStyle/>
          <a:p>
            <a:r>
              <a:rPr lang="en-US" smtClean="0"/>
              <a:t>Example 32-bit Store Instruction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23622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 rot="16200000">
            <a:off x="2470150" y="3232150"/>
            <a:ext cx="1143000" cy="3175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Inst Decode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 rot="16200000">
            <a:off x="3190876" y="3997325"/>
            <a:ext cx="990600" cy="53022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Regfile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Access</a:t>
            </a: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953000" y="2743200"/>
            <a:ext cx="533400" cy="1524000"/>
          </a:xfrm>
          <a:custGeom>
            <a:avLst/>
            <a:gdLst>
              <a:gd name="T0" fmla="*/ 0 w 336"/>
              <a:gd name="T1" fmla="*/ 2147483647 h 960"/>
              <a:gd name="T2" fmla="*/ 2147483647 w 336"/>
              <a:gd name="T3" fmla="*/ 2147483647 h 960"/>
              <a:gd name="T4" fmla="*/ 0 w 336"/>
              <a:gd name="T5" fmla="*/ 2147483647 h 960"/>
              <a:gd name="T6" fmla="*/ 0 w 336"/>
              <a:gd name="T7" fmla="*/ 2147483647 h 960"/>
              <a:gd name="T8" fmla="*/ 2147483647 w 336"/>
              <a:gd name="T9" fmla="*/ 2147483647 h 960"/>
              <a:gd name="T10" fmla="*/ 2147483647 w 336"/>
              <a:gd name="T11" fmla="*/ 2147483647 h 960"/>
              <a:gd name="T12" fmla="*/ 0 w 336"/>
              <a:gd name="T13" fmla="*/ 0 h 960"/>
              <a:gd name="T14" fmla="*/ 0 w 336"/>
              <a:gd name="T15" fmla="*/ 2147483647 h 9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6"/>
              <a:gd name="T25" fmla="*/ 0 h 960"/>
              <a:gd name="T26" fmla="*/ 336 w 336"/>
              <a:gd name="T27" fmla="*/ 960 h 9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6" h="960">
                <a:moveTo>
                  <a:pt x="0" y="384"/>
                </a:moveTo>
                <a:lnTo>
                  <a:pt x="96" y="480"/>
                </a:lnTo>
                <a:lnTo>
                  <a:pt x="0" y="576"/>
                </a:lnTo>
                <a:lnTo>
                  <a:pt x="0" y="960"/>
                </a:lnTo>
                <a:lnTo>
                  <a:pt x="336" y="768"/>
                </a:lnTo>
                <a:lnTo>
                  <a:pt x="336" y="192"/>
                </a:lnTo>
                <a:lnTo>
                  <a:pt x="0" y="0"/>
                </a:lnTo>
                <a:lnTo>
                  <a:pt x="0" y="384"/>
                </a:lnTo>
                <a:close/>
              </a:path>
            </a:pathLst>
          </a:custGeom>
          <a:solidFill>
            <a:srgbClr val="A3E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 rot="16200000">
            <a:off x="4876801" y="3351212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66CC"/>
                </a:solidFill>
              </a:rPr>
              <a:t>AddrGen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4495800" y="2843213"/>
            <a:ext cx="228600" cy="53022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4495800" y="3757613"/>
            <a:ext cx="228600" cy="50958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0066CC"/>
              </a:solidFill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 rot="16200000">
            <a:off x="4388644" y="3796507"/>
            <a:ext cx="43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CC"/>
                </a:solidFill>
              </a:rPr>
              <a:t>a5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 rot="16200000">
            <a:off x="4404518" y="2907507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66CC"/>
                </a:solidFill>
              </a:rPr>
              <a:t>0</a:t>
            </a: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951288" y="3962400"/>
            <a:ext cx="544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4724400" y="3048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>
            <a:off x="4724400" y="39624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>
            <a:off x="5486400" y="3429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 flipV="1">
            <a:off x="6324600" y="3429000"/>
            <a:ext cx="1371600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1"/>
          <p:cNvSpPr>
            <a:spLocks noChangeShapeType="1"/>
          </p:cNvSpPr>
          <p:nvPr/>
        </p:nvSpPr>
        <p:spPr bwMode="auto">
          <a:xfrm>
            <a:off x="28956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72"/>
          <p:cNvSpPr>
            <a:spLocks noChangeShapeType="1"/>
          </p:cNvSpPr>
          <p:nvPr/>
        </p:nvSpPr>
        <p:spPr bwMode="auto">
          <a:xfrm>
            <a:off x="44958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Rectangle 75"/>
          <p:cNvSpPr>
            <a:spLocks noChangeArrowheads="1"/>
          </p:cNvSpPr>
          <p:nvPr/>
        </p:nvSpPr>
        <p:spPr bwMode="auto">
          <a:xfrm>
            <a:off x="1295400" y="2911475"/>
            <a:ext cx="1066800" cy="955675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400">
              <a:solidFill>
                <a:srgbClr val="0066CC"/>
              </a:solidFill>
            </a:endParaRPr>
          </a:p>
          <a:p>
            <a:pPr algn="ctr"/>
            <a:r>
              <a:rPr lang="en-US" sz="1400">
                <a:solidFill>
                  <a:srgbClr val="0066CC"/>
                </a:solidFill>
              </a:rPr>
              <a:t>Inst </a:t>
            </a:r>
          </a:p>
          <a:p>
            <a:pPr algn="ctr"/>
            <a:r>
              <a:rPr lang="en-US" sz="1400">
                <a:solidFill>
                  <a:srgbClr val="0066CC"/>
                </a:solidFill>
              </a:rPr>
              <a:t>Memory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20" name="Line 76"/>
          <p:cNvSpPr>
            <a:spLocks noChangeShapeType="1"/>
          </p:cNvSpPr>
          <p:nvPr/>
        </p:nvSpPr>
        <p:spPr bwMode="auto">
          <a:xfrm flipV="1">
            <a:off x="3208338" y="3865563"/>
            <a:ext cx="22066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77"/>
          <p:cNvSpPr>
            <a:spLocks noChangeShapeType="1"/>
          </p:cNvSpPr>
          <p:nvPr/>
        </p:nvSpPr>
        <p:spPr bwMode="auto">
          <a:xfrm>
            <a:off x="12954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78"/>
          <p:cNvSpPr>
            <a:spLocks noChangeShapeType="1"/>
          </p:cNvSpPr>
          <p:nvPr/>
        </p:nvSpPr>
        <p:spPr bwMode="auto">
          <a:xfrm>
            <a:off x="1066800" y="3429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Rectangle 79"/>
          <p:cNvSpPr>
            <a:spLocks noChangeArrowheads="1"/>
          </p:cNvSpPr>
          <p:nvPr/>
        </p:nvSpPr>
        <p:spPr bwMode="auto">
          <a:xfrm flipH="1">
            <a:off x="609600" y="3262313"/>
            <a:ext cx="479425" cy="3175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0066CC"/>
                </a:solidFill>
              </a:rPr>
              <a:t>PC</a:t>
            </a:r>
          </a:p>
        </p:txBody>
      </p:sp>
      <p:sp>
        <p:nvSpPr>
          <p:cNvPr id="24" name="Text Box 86"/>
          <p:cNvSpPr txBox="1">
            <a:spLocks noChangeArrowheads="1"/>
          </p:cNvSpPr>
          <p:nvPr/>
        </p:nvSpPr>
        <p:spPr bwMode="auto">
          <a:xfrm>
            <a:off x="2882900" y="4970463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Decode instruction </a:t>
            </a:r>
          </a:p>
          <a:p>
            <a:pPr algn="ctr" eaLnBrk="1" hangingPunct="1"/>
            <a:r>
              <a:rPr lang="en-US" sz="1400"/>
              <a:t>and</a:t>
            </a:r>
          </a:p>
          <a:p>
            <a:pPr algn="ctr" eaLnBrk="1" hangingPunct="1"/>
            <a:r>
              <a:rPr lang="en-US" sz="1400"/>
              <a:t>access RegFile</a:t>
            </a:r>
          </a:p>
        </p:txBody>
      </p:sp>
      <p:sp>
        <p:nvSpPr>
          <p:cNvPr id="25" name="Text Box 89"/>
          <p:cNvSpPr txBox="1">
            <a:spLocks noChangeArrowheads="1"/>
          </p:cNvSpPr>
          <p:nvPr/>
        </p:nvSpPr>
        <p:spPr bwMode="auto">
          <a:xfrm>
            <a:off x="4483100" y="4970463"/>
            <a:ext cx="1600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Address Generation:</a:t>
            </a:r>
          </a:p>
          <a:p>
            <a:pPr algn="ctr" eaLnBrk="1" hangingPunct="1"/>
            <a:r>
              <a:rPr lang="en-US" sz="1400" b="1">
                <a:latin typeface="Courier New" pitchFamily="49" charset="0"/>
                <a:cs typeface="Courier New" pitchFamily="49" charset="0"/>
              </a:rPr>
              <a:t>a5 + 0;</a:t>
            </a:r>
          </a:p>
          <a:p>
            <a:pPr algn="ctr" eaLnBrk="1" hangingPunct="1"/>
            <a:r>
              <a:rPr lang="en-US" sz="1400"/>
              <a:t>Read 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a3</a:t>
            </a:r>
          </a:p>
        </p:txBody>
      </p:sp>
      <p:sp>
        <p:nvSpPr>
          <p:cNvPr id="26" name="Text Box 90"/>
          <p:cNvSpPr txBox="1">
            <a:spLocks noChangeArrowheads="1"/>
          </p:cNvSpPr>
          <p:nvPr/>
        </p:nvSpPr>
        <p:spPr bwMode="auto">
          <a:xfrm>
            <a:off x="6007100" y="4970463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(stage address</a:t>
            </a:r>
            <a:br>
              <a:rPr lang="en-US" sz="1400"/>
            </a:br>
            <a:r>
              <a:rPr lang="en-US" sz="1400"/>
              <a:t>and data)</a:t>
            </a:r>
          </a:p>
        </p:txBody>
      </p:sp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7683500" y="4970463"/>
            <a:ext cx="139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Local memory write</a:t>
            </a:r>
          </a:p>
        </p:txBody>
      </p:sp>
      <p:sp>
        <p:nvSpPr>
          <p:cNvPr id="28" name="Text Box 92"/>
          <p:cNvSpPr txBox="1">
            <a:spLocks noChangeArrowheads="1"/>
          </p:cNvSpPr>
          <p:nvPr/>
        </p:nvSpPr>
        <p:spPr bwMode="auto">
          <a:xfrm>
            <a:off x="-12700" y="4970463"/>
            <a:ext cx="1295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Send address to Inst Mems</a:t>
            </a:r>
          </a:p>
          <a:p>
            <a:pPr algn="ctr" eaLnBrk="1" hangingPunct="1"/>
            <a:endParaRPr lang="en-US" sz="1400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4552950" y="325120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4552950" y="416560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" name="TextBox 48"/>
          <p:cNvSpPr txBox="1">
            <a:spLocks noChangeArrowheads="1"/>
          </p:cNvSpPr>
          <p:nvPr/>
        </p:nvSpPr>
        <p:spPr bwMode="auto">
          <a:xfrm>
            <a:off x="541338" y="2373313"/>
            <a:ext cx="525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/>
              <a:t>(P)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984750" y="2255838"/>
            <a:ext cx="660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E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3429000" y="2255838"/>
            <a:ext cx="658813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521450" y="2262188"/>
            <a:ext cx="65881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781175" y="2255838"/>
            <a:ext cx="658813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Arial" charset="0"/>
                <a:cs typeface="Arial" charset="0"/>
              </a:rPr>
              <a:t>I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883525" y="2262188"/>
            <a:ext cx="658813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3"/>
                </a:solidFill>
                <a:latin typeface="Arial" charset="0"/>
                <a:cs typeface="Arial" charset="0"/>
              </a:rPr>
              <a:t>W</a:t>
            </a: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>
            <a:off x="7696200" y="2989263"/>
            <a:ext cx="914400" cy="1820862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400">
              <a:solidFill>
                <a:srgbClr val="0066CC"/>
              </a:solidFill>
            </a:endParaRPr>
          </a:p>
          <a:p>
            <a:pPr algn="ctr"/>
            <a:r>
              <a:rPr lang="en-US" sz="1400">
                <a:solidFill>
                  <a:srgbClr val="0066CC"/>
                </a:solidFill>
              </a:rPr>
              <a:t>Data Memory</a:t>
            </a:r>
          </a:p>
          <a:p>
            <a:pPr algn="ctr"/>
            <a:endParaRPr lang="en-US" sz="1400">
              <a:solidFill>
                <a:srgbClr val="0066CC"/>
              </a:solidFill>
            </a:endParaRP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3200400" y="304482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TextBox 57"/>
          <p:cNvSpPr txBox="1">
            <a:spLocks noChangeArrowheads="1"/>
          </p:cNvSpPr>
          <p:nvPr/>
        </p:nvSpPr>
        <p:spPr bwMode="auto">
          <a:xfrm>
            <a:off x="3343275" y="2835275"/>
            <a:ext cx="835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>
                <a:solidFill>
                  <a:srgbClr val="000000"/>
                </a:solidFill>
              </a:rPr>
              <a:t>immediate</a:t>
            </a: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2789238" y="1268413"/>
            <a:ext cx="37560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ja-JP" sz="1400" b="1">
                <a:latin typeface="Courier New" pitchFamily="49" charset="0"/>
                <a:ea typeface="ＭＳ Ｐゴシック" pitchFamily="34" charset="-128"/>
              </a:rPr>
              <a:t>6000117f:	...</a:t>
            </a:r>
          </a:p>
          <a:p>
            <a:pPr eaLnBrk="1" hangingPunct="1"/>
            <a:r>
              <a:rPr lang="pt-BR" altLang="ja-JP" sz="1400" b="1">
                <a:latin typeface="Courier New" pitchFamily="49" charset="0"/>
                <a:ea typeface="ＭＳ Ｐゴシック" pitchFamily="34" charset="-128"/>
              </a:rPr>
              <a:t>60001181:	s32i.n a3, a5, 0</a:t>
            </a:r>
          </a:p>
          <a:p>
            <a:pPr eaLnBrk="1" hangingPunct="1"/>
            <a:r>
              <a:rPr lang="pt-BR" altLang="ja-JP" sz="1400" b="1">
                <a:latin typeface="Courier New" pitchFamily="49" charset="0"/>
                <a:ea typeface="ＭＳ Ｐゴシック" pitchFamily="34" charset="-128"/>
              </a:rPr>
              <a:t>60001183:	...</a:t>
            </a:r>
            <a:endParaRPr lang="en-US" altLang="ja-JP" sz="1400" b="1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41" name="Oval 82"/>
          <p:cNvSpPr>
            <a:spLocks noChangeArrowheads="1"/>
          </p:cNvSpPr>
          <p:nvPr/>
        </p:nvSpPr>
        <p:spPr bwMode="auto">
          <a:xfrm>
            <a:off x="2560638" y="1330325"/>
            <a:ext cx="4572000" cy="563563"/>
          </a:xfrm>
          <a:prstGeom prst="ellipse">
            <a:avLst/>
          </a:prstGeom>
          <a:solidFill>
            <a:srgbClr val="4DFB1D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ja-JP" altLang="en-US">
              <a:ea typeface="ＭＳ Ｐゴシック" pitchFamily="34" charset="-128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096000" y="2887663"/>
            <a:ext cx="228600" cy="1092200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FFFF99"/>
              </a:solidFill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 rot="16200000">
            <a:off x="5613401" y="3279775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66CC"/>
                </a:solidFill>
              </a:rPr>
              <a:t>Address</a:t>
            </a:r>
          </a:p>
        </p:txBody>
      </p:sp>
      <p:sp>
        <p:nvSpPr>
          <p:cNvPr id="44" name="Freeform 21"/>
          <p:cNvSpPr>
            <a:spLocks/>
          </p:cNvSpPr>
          <p:nvPr/>
        </p:nvSpPr>
        <p:spPr bwMode="auto">
          <a:xfrm>
            <a:off x="6159500" y="3879850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4511675" y="4402138"/>
            <a:ext cx="228600" cy="50958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0066CC"/>
              </a:solidFill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 rot="16200000">
            <a:off x="4404519" y="4441032"/>
            <a:ext cx="43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CC"/>
                </a:solidFill>
              </a:rPr>
              <a:t>a3</a:t>
            </a:r>
          </a:p>
        </p:txBody>
      </p:sp>
      <p:sp>
        <p:nvSpPr>
          <p:cNvPr id="47" name="Freeform 24"/>
          <p:cNvSpPr>
            <a:spLocks/>
          </p:cNvSpPr>
          <p:nvPr/>
        </p:nvSpPr>
        <p:spPr bwMode="auto">
          <a:xfrm>
            <a:off x="4556125" y="4799013"/>
            <a:ext cx="11430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6097588" y="4408488"/>
            <a:ext cx="188912" cy="509587"/>
          </a:xfrm>
          <a:prstGeom prst="rect">
            <a:avLst/>
          </a:prstGeom>
          <a:solidFill>
            <a:srgbClr val="A3E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b="1">
              <a:solidFill>
                <a:srgbClr val="0066CC"/>
              </a:solidFill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 rot="16200000">
            <a:off x="5969794" y="4447382"/>
            <a:ext cx="43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CC"/>
                </a:solidFill>
              </a:rPr>
              <a:t>a3</a:t>
            </a:r>
          </a:p>
        </p:txBody>
      </p:sp>
      <p:sp>
        <p:nvSpPr>
          <p:cNvPr id="50" name="Freeform 24"/>
          <p:cNvSpPr>
            <a:spLocks/>
          </p:cNvSpPr>
          <p:nvPr/>
        </p:nvSpPr>
        <p:spPr bwMode="auto">
          <a:xfrm>
            <a:off x="6142038" y="4805363"/>
            <a:ext cx="95250" cy="101600"/>
          </a:xfrm>
          <a:custGeom>
            <a:avLst/>
            <a:gdLst>
              <a:gd name="T0" fmla="*/ 0 w 96"/>
              <a:gd name="T1" fmla="*/ 2147483647 h 96"/>
              <a:gd name="T2" fmla="*/ 2147483647 w 96"/>
              <a:gd name="T3" fmla="*/ 0 h 96"/>
              <a:gd name="T4" fmla="*/ 2147483647 w 96"/>
              <a:gd name="T5" fmla="*/ 2147483647 h 96"/>
              <a:gd name="T6" fmla="*/ 0 60000 65536"/>
              <a:gd name="T7" fmla="*/ 0 60000 65536"/>
              <a:gd name="T8" fmla="*/ 0 60000 65536"/>
              <a:gd name="T9" fmla="*/ 0 w 96"/>
              <a:gd name="T10" fmla="*/ 0 h 96"/>
              <a:gd name="T11" fmla="*/ 96 w 9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96">
                <a:moveTo>
                  <a:pt x="0" y="96"/>
                </a:moveTo>
                <a:lnTo>
                  <a:pt x="48" y="0"/>
                </a:lnTo>
                <a:lnTo>
                  <a:pt x="96" y="9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>
            <a:off x="3951288" y="4602163"/>
            <a:ext cx="522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4740275" y="4592638"/>
            <a:ext cx="133350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V="1">
            <a:off x="6286500" y="4602163"/>
            <a:ext cx="1387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" name="Line 74"/>
          <p:cNvSpPr>
            <a:spLocks noChangeShapeType="1"/>
          </p:cNvSpPr>
          <p:nvPr/>
        </p:nvSpPr>
        <p:spPr bwMode="auto">
          <a:xfrm>
            <a:off x="7696200" y="2362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TextBox 71"/>
          <p:cNvSpPr txBox="1">
            <a:spLocks noChangeArrowheads="1"/>
          </p:cNvSpPr>
          <p:nvPr/>
        </p:nvSpPr>
        <p:spPr bwMode="auto">
          <a:xfrm>
            <a:off x="6999288" y="3173413"/>
            <a:ext cx="6873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>
                <a:solidFill>
                  <a:srgbClr val="000000"/>
                </a:solidFill>
              </a:rPr>
              <a:t>address</a:t>
            </a:r>
          </a:p>
        </p:txBody>
      </p:sp>
      <p:sp>
        <p:nvSpPr>
          <p:cNvPr id="56" name="TextBox 72"/>
          <p:cNvSpPr txBox="1">
            <a:spLocks noChangeArrowheads="1"/>
          </p:cNvSpPr>
          <p:nvPr/>
        </p:nvSpPr>
        <p:spPr bwMode="auto">
          <a:xfrm>
            <a:off x="7010400" y="4392613"/>
            <a:ext cx="4587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100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57" name="Line 73"/>
          <p:cNvSpPr>
            <a:spLocks noChangeShapeType="1"/>
          </p:cNvSpPr>
          <p:nvPr/>
        </p:nvSpPr>
        <p:spPr bwMode="auto">
          <a:xfrm>
            <a:off x="6096000" y="2362200"/>
            <a:ext cx="1588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0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Instruction </a:t>
            </a:r>
            <a:r>
              <a:rPr lang="en-US" dirty="0" smtClean="0"/>
              <a:t>Design </a:t>
            </a:r>
            <a:r>
              <a:rPr lang="en-US" dirty="0" smtClean="0"/>
              <a:t>Decisions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06500"/>
            <a:ext cx="8683165" cy="5294313"/>
          </a:xfrm>
        </p:spPr>
        <p:txBody>
          <a:bodyPr/>
          <a:lstStyle/>
          <a:p>
            <a:r>
              <a:rPr lang="en-US" sz="1800" b="1" dirty="0" smtClean="0"/>
              <a:t>Compile time operands</a:t>
            </a:r>
          </a:p>
          <a:p>
            <a:pPr lvl="1"/>
            <a:r>
              <a:rPr lang="en-US" sz="1400" dirty="0" smtClean="0"/>
              <a:t>The instruction word limits the number and width of operands passed to an instruction</a:t>
            </a:r>
          </a:p>
          <a:p>
            <a:pPr lvl="1"/>
            <a:r>
              <a:rPr lang="en-US" sz="1400" dirty="0" smtClean="0"/>
              <a:t>Fixed at compile time </a:t>
            </a:r>
          </a:p>
          <a:p>
            <a:pPr lvl="1"/>
            <a:r>
              <a:rPr lang="en-US" sz="1400" dirty="0" smtClean="0"/>
              <a:t>Visible to the programmer</a:t>
            </a:r>
          </a:p>
          <a:p>
            <a:r>
              <a:rPr lang="en-US" sz="1800" b="1" dirty="0" smtClean="0"/>
              <a:t>Dynamic</a:t>
            </a:r>
            <a:endParaRPr lang="en-US" sz="1800" b="1" dirty="0" smtClean="0"/>
          </a:p>
          <a:p>
            <a:pPr lvl="1"/>
            <a:r>
              <a:rPr lang="en-US" sz="1400" dirty="0" smtClean="0"/>
              <a:t>Operands in the form of index(</a:t>
            </a:r>
            <a:r>
              <a:rPr lang="en-US" sz="1400" dirty="0" err="1" smtClean="0"/>
              <a:t>es</a:t>
            </a:r>
            <a:r>
              <a:rPr lang="en-US" sz="1400" dirty="0" smtClean="0"/>
              <a:t>) into a register file (compiler schedules these resources)</a:t>
            </a:r>
          </a:p>
          <a:p>
            <a:pPr lvl="1"/>
            <a:r>
              <a:rPr lang="en-US" sz="1400" dirty="0" smtClean="0"/>
              <a:t>Single/Multiple register file</a:t>
            </a:r>
          </a:p>
          <a:p>
            <a:pPr lvl="1"/>
            <a:r>
              <a:rPr lang="en-US" sz="1400" dirty="0" err="1" smtClean="0"/>
              <a:t>Ctypes</a:t>
            </a:r>
            <a:endParaRPr lang="en-US" sz="1400" dirty="0" smtClean="0"/>
          </a:p>
          <a:p>
            <a:pPr lvl="1"/>
            <a:r>
              <a:rPr lang="en-US" sz="1400" dirty="0" smtClean="0"/>
              <a:t>Visible to the programmer</a:t>
            </a:r>
          </a:p>
          <a:p>
            <a:r>
              <a:rPr lang="en-US" sz="1800" b="1" dirty="0" smtClean="0"/>
              <a:t>Intrinsic operands</a:t>
            </a:r>
          </a:p>
          <a:p>
            <a:pPr lvl="1"/>
            <a:r>
              <a:rPr lang="en-US" sz="1400" dirty="0" smtClean="0"/>
              <a:t>Are usually in the form of special purpose register like an Accumulator</a:t>
            </a:r>
          </a:p>
          <a:p>
            <a:pPr lvl="1"/>
            <a:r>
              <a:rPr lang="en-US" sz="1400" dirty="0" smtClean="0"/>
              <a:t>Instruction decoder understands how to enable the use of these registers</a:t>
            </a:r>
          </a:p>
          <a:p>
            <a:pPr lvl="1"/>
            <a:r>
              <a:rPr lang="en-US" sz="1400" dirty="0" smtClean="0"/>
              <a:t>Invisible to the programmer.  </a:t>
            </a:r>
            <a:endParaRPr lang="en-US" sz="1400" dirty="0"/>
          </a:p>
          <a:p>
            <a:r>
              <a:rPr lang="en-US" sz="1800" b="1" dirty="0" smtClean="0"/>
              <a:t>Single cycle instructions</a:t>
            </a:r>
          </a:p>
          <a:p>
            <a:pPr lvl="1"/>
            <a:r>
              <a:rPr lang="en-US" sz="1400" dirty="0" smtClean="0"/>
              <a:t>Integer ADD, AND, </a:t>
            </a:r>
          </a:p>
          <a:p>
            <a:r>
              <a:rPr lang="en-US" sz="1800" b="1" dirty="0" smtClean="0"/>
              <a:t>Multi-cycle instructions (resource schedule parameters)</a:t>
            </a:r>
            <a:endParaRPr lang="en-US" sz="1800" b="1" dirty="0"/>
          </a:p>
          <a:p>
            <a:pPr lvl="1"/>
            <a:r>
              <a:rPr lang="en-US" sz="1400" dirty="0" smtClean="0"/>
              <a:t>Load/store</a:t>
            </a:r>
          </a:p>
          <a:p>
            <a:pPr lvl="1"/>
            <a:r>
              <a:rPr lang="en-US" sz="1400" dirty="0" smtClean="0"/>
              <a:t>MAC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3615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High Performance Techniques</a:t>
            </a:r>
          </a:p>
        </p:txBody>
      </p:sp>
      <p:sp>
        <p:nvSpPr>
          <p:cNvPr id="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969250" cy="4648200"/>
          </a:xfrm>
        </p:spPr>
        <p:txBody>
          <a:bodyPr/>
          <a:lstStyle/>
          <a:p>
            <a:pPr eaLnBrk="1" hangingPunct="1">
              <a:tabLst>
                <a:tab pos="284163" algn="l"/>
              </a:tabLst>
            </a:pPr>
            <a:r>
              <a:rPr lang="en-US" sz="2000" dirty="0" smtClean="0"/>
              <a:t>Application specific instructions</a:t>
            </a:r>
          </a:p>
          <a:p>
            <a:pPr lvl="1">
              <a:tabLst>
                <a:tab pos="284163" algn="l"/>
              </a:tabLst>
            </a:pPr>
            <a:r>
              <a:rPr lang="en-US" sz="1600" dirty="0" smtClean="0"/>
              <a:t>SAD, CRC, AES, DES</a:t>
            </a:r>
          </a:p>
          <a:p>
            <a:pPr marL="342900" lvl="1" indent="0">
              <a:buNone/>
              <a:tabLst>
                <a:tab pos="284163" algn="l"/>
              </a:tabLst>
            </a:pPr>
            <a:endParaRPr lang="en-US" sz="1600" dirty="0"/>
          </a:p>
          <a:p>
            <a:pPr eaLnBrk="1" hangingPunct="1">
              <a:tabLst>
                <a:tab pos="284163" algn="l"/>
              </a:tabLst>
            </a:pPr>
            <a:r>
              <a:rPr lang="en-US" sz="2000" dirty="0" smtClean="0"/>
              <a:t>Fusion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Merging serial operations into fused operation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Load/Store merge with pointer math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tabLst>
                <a:tab pos="284163" algn="l"/>
              </a:tabLst>
            </a:pPr>
            <a:r>
              <a:rPr lang="en-US" sz="2000" dirty="0" smtClean="0"/>
              <a:t>SIMD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Single Instruction Multiple Data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Perform same operation across multiple elements of a vector word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tabLst>
                <a:tab pos="284163" algn="l"/>
              </a:tabLst>
            </a:pPr>
            <a:r>
              <a:rPr lang="en-US" sz="2000" dirty="0" smtClean="0"/>
              <a:t>VLIW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Long Instruction Word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Multiple operations in a single instruction word</a:t>
            </a:r>
          </a:p>
          <a:p>
            <a:pPr lvl="1" eaLnBrk="1" hangingPunct="1">
              <a:tabLst>
                <a:tab pos="284163" algn="l"/>
              </a:tabLst>
            </a:pPr>
            <a:r>
              <a:rPr lang="en-US" sz="1600" dirty="0" smtClean="0"/>
              <a:t>All operations execute in the same clock cycle</a:t>
            </a:r>
            <a:br>
              <a:rPr lang="en-US" sz="1600" dirty="0" smtClean="0"/>
            </a:b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048510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423863"/>
            <a:ext cx="7772400" cy="536575"/>
          </a:xfrm>
        </p:spPr>
        <p:txBody>
          <a:bodyPr/>
          <a:lstStyle/>
          <a:p>
            <a:pPr eaLnBrk="1" hangingPunct="1"/>
            <a:r>
              <a:rPr lang="en-US" smtClean="0"/>
              <a:t>Performance Techniques:  Fusion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7988" y="5562600"/>
            <a:ext cx="85312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2200">
                <a:solidFill>
                  <a:schemeClr val="tx1"/>
                </a:solidFill>
                <a:latin typeface="+mn-lt"/>
              </a:rPr>
              <a:t>Fusion – Merging sequential operations to a single operation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05500" y="1023938"/>
            <a:ext cx="2590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Compiled Assembly </a:t>
            </a:r>
          </a:p>
          <a:p>
            <a:pPr algn="l"/>
            <a:r>
              <a:rPr lang="en-US" sz="1800" i="1">
                <a:solidFill>
                  <a:schemeClr val="accent2"/>
                </a:solidFill>
              </a:rPr>
              <a:t>with a Fusion operation</a:t>
            </a:r>
          </a:p>
          <a:p>
            <a:pPr algn="l"/>
            <a:r>
              <a:rPr lang="en-US" sz="1800" b="0" i="1">
                <a:solidFill>
                  <a:schemeClr val="accent2"/>
                </a:solidFill>
              </a:rPr>
              <a:t>(merging mul and slli)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99125" y="1958975"/>
            <a:ext cx="290512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tIns="91440" rIns="90488" bIns="182880" anchor="ctr"/>
          <a:lstStyle/>
          <a:p>
            <a:pPr algn="l">
              <a:lnSpc>
                <a:spcPct val="60000"/>
              </a:lnSpc>
              <a:spcBef>
                <a:spcPct val="50000"/>
              </a:spcBef>
              <a:tabLst>
                <a:tab pos="51435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</a:rPr>
              <a:t>…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tabLst>
                <a:tab pos="51435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</a:rPr>
              <a:t>mulshift  a12,a10,a8;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tabLst>
                <a:tab pos="51435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latin typeface="Courier New" pitchFamily="49" charset="0"/>
              </a:rPr>
              <a:t>… 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600825" y="3427413"/>
            <a:ext cx="609600" cy="609600"/>
          </a:xfrm>
          <a:prstGeom prst="ellipse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27432" rIns="90488" bIns="44450" anchor="ctr"/>
          <a:lstStyle/>
          <a:p>
            <a:pPr eaLnBrk="1" hangingPunct="1"/>
            <a:r>
              <a:rPr lang="en-US" sz="1400">
                <a:solidFill>
                  <a:schemeClr val="tx1"/>
                </a:solidFill>
              </a:rPr>
              <a:t>X, &lt;&lt;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296025" y="3011488"/>
            <a:ext cx="457200" cy="4572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905625" y="4037013"/>
            <a:ext cx="0" cy="3048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7038975" y="3011488"/>
            <a:ext cx="457200" cy="4572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200525" y="3427413"/>
            <a:ext cx="609600" cy="609600"/>
          </a:xfrm>
          <a:prstGeom prst="ellipse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27432" rIns="90488" bIns="44450" anchor="ctr"/>
          <a:lstStyle/>
          <a:p>
            <a:pPr eaLnBrk="1" hangingPunct="1"/>
            <a:r>
              <a:rPr lang="en-US" sz="24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200525" y="4341813"/>
            <a:ext cx="609600" cy="609600"/>
          </a:xfrm>
          <a:prstGeom prst="ellipse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19588" y="4435475"/>
            <a:ext cx="3460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&lt;&lt;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3895725" y="3011488"/>
            <a:ext cx="457200" cy="4572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505325" y="4037013"/>
            <a:ext cx="0" cy="3048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4764088" y="4618038"/>
            <a:ext cx="563562" cy="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316538" y="4465638"/>
            <a:ext cx="382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4638675" y="3011488"/>
            <a:ext cx="457200" cy="457200"/>
          </a:xfrm>
          <a:prstGeom prst="line">
            <a:avLst/>
          </a:prstGeom>
          <a:noFill/>
          <a:ln w="28575">
            <a:solidFill>
              <a:srgbClr val="333333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267075" y="1573213"/>
            <a:ext cx="21828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Compiled Assembly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260725" y="1958975"/>
            <a:ext cx="2282825" cy="944563"/>
          </a:xfrm>
          <a:prstGeom prst="rect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182880" tIns="91440" rIns="90488" bIns="182880" anchor="ctr"/>
          <a:lstStyle>
            <a:lvl1pPr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…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mul a13,a10,a8;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slli a12,a13,2;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1851025" y="5030788"/>
            <a:ext cx="62563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870075" y="3325813"/>
            <a:ext cx="6303963" cy="895350"/>
            <a:chOff x="1178" y="2095"/>
            <a:chExt cx="3971" cy="564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208" y="2095"/>
              <a:ext cx="3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>
              <a:off x="1178" y="2467"/>
              <a:ext cx="3941" cy="192"/>
              <a:chOff x="1178" y="2467"/>
              <a:chExt cx="3941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1178" y="2641"/>
                <a:ext cx="394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5"/>
              <p:cNvSpPr txBox="1">
                <a:spLocks noChangeArrowheads="1"/>
              </p:cNvSpPr>
              <p:nvPr/>
            </p:nvSpPr>
            <p:spPr bwMode="auto">
              <a:xfrm>
                <a:off x="1623" y="2467"/>
                <a:ext cx="4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2000" b="1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2000" b="1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2000" b="1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2000" b="1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400" b="0">
                    <a:solidFill>
                      <a:schemeClr val="tx1"/>
                    </a:solidFill>
                  </a:rPr>
                  <a:t>cycle 1</a:t>
                </a:r>
              </a:p>
            </p:txBody>
          </p:sp>
        </p:grpSp>
      </p:grp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76513" y="4773613"/>
            <a:ext cx="73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 b="0">
                <a:solidFill>
                  <a:schemeClr val="tx1"/>
                </a:solidFill>
              </a:rPr>
              <a:t>cycle 2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30200" y="1958975"/>
            <a:ext cx="2774950" cy="76358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for(i=0;i&lt;SIZE;i++){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 sum +=(A[i]*B[i])&lt;&lt; 2;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606425" y="1573213"/>
            <a:ext cx="1727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Original C Code</a:t>
            </a:r>
          </a:p>
        </p:txBody>
      </p:sp>
    </p:spTree>
    <p:extLst>
      <p:ext uri="{BB962C8B-B14F-4D97-AF65-F5344CB8AC3E}">
        <p14:creationId xmlns:p14="http://schemas.microsoft.com/office/powerpoint/2010/main" val="2297627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406400"/>
            <a:ext cx="7772400" cy="568325"/>
          </a:xfrm>
        </p:spPr>
        <p:txBody>
          <a:bodyPr/>
          <a:lstStyle/>
          <a:p>
            <a:pPr eaLnBrk="1" hangingPunct="1"/>
            <a:r>
              <a:rPr lang="en-US" smtClean="0"/>
              <a:t>Performance Techniques:  SIMD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7963" y="1793875"/>
            <a:ext cx="2738437" cy="64928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1143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for(i=0;i&lt;SIZE;i++)</a:t>
            </a:r>
          </a:p>
          <a:p>
            <a:pPr lvl="1"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 sum[i] = A[i] + B[i];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7050" y="1476375"/>
            <a:ext cx="1727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Original C Code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03463" y="3287713"/>
            <a:ext cx="788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000">
                <a:solidFill>
                  <a:schemeClr val="tx1"/>
                </a:solidFill>
              </a:rPr>
              <a:t>iteration 1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328863" y="3303588"/>
            <a:ext cx="6242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609850" y="2801938"/>
            <a:ext cx="260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153400" y="2073275"/>
            <a:ext cx="60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A[]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153400" y="2381250"/>
            <a:ext cx="60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B[]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53400" y="2800350"/>
            <a:ext cx="806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sum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810500" y="2035175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Times" pitchFamily="18" charset="0"/>
              </a:rPr>
              <a:t>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810500" y="2343150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Times" pitchFamily="18" charset="0"/>
              </a:rPr>
              <a:t>…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810500" y="2754313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Times" pitchFamily="18" charset="0"/>
              </a:rPr>
              <a:t>…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352800" y="21875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8100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0386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5814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2672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7244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49530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4958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352800" y="24923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8100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0386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35814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42672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47244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49530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4958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352800" y="2903538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8100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40386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35814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42672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47244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49530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4495800" y="290353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2986088" y="2384425"/>
            <a:ext cx="200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3279775" y="1485900"/>
            <a:ext cx="19685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Typical Processor</a:t>
            </a:r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5505450" y="2801938"/>
            <a:ext cx="321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5867400" y="21875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6324600" y="21875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6553200" y="21875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6096000" y="21875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67818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72390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74676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8" name="Rectangle 51"/>
          <p:cNvSpPr>
            <a:spLocks noChangeArrowheads="1"/>
          </p:cNvSpPr>
          <p:nvPr/>
        </p:nvSpPr>
        <p:spPr bwMode="auto">
          <a:xfrm>
            <a:off x="7010400" y="21875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5867400" y="24923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6324600" y="24923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6553200" y="24923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2" name="Rectangle 55"/>
          <p:cNvSpPr>
            <a:spLocks noChangeArrowheads="1"/>
          </p:cNvSpPr>
          <p:nvPr/>
        </p:nvSpPr>
        <p:spPr bwMode="auto">
          <a:xfrm>
            <a:off x="6096000" y="24923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3" name="Rectangle 56"/>
          <p:cNvSpPr>
            <a:spLocks noChangeArrowheads="1"/>
          </p:cNvSpPr>
          <p:nvPr/>
        </p:nvSpPr>
        <p:spPr bwMode="auto">
          <a:xfrm>
            <a:off x="67818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4" name="Rectangle 57"/>
          <p:cNvSpPr>
            <a:spLocks noChangeArrowheads="1"/>
          </p:cNvSpPr>
          <p:nvPr/>
        </p:nvSpPr>
        <p:spPr bwMode="auto">
          <a:xfrm>
            <a:off x="72390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5" name="Rectangle 58"/>
          <p:cNvSpPr>
            <a:spLocks noChangeArrowheads="1"/>
          </p:cNvSpPr>
          <p:nvPr/>
        </p:nvSpPr>
        <p:spPr bwMode="auto">
          <a:xfrm>
            <a:off x="74676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6" name="Rectangle 59"/>
          <p:cNvSpPr>
            <a:spLocks noChangeArrowheads="1"/>
          </p:cNvSpPr>
          <p:nvPr/>
        </p:nvSpPr>
        <p:spPr bwMode="auto">
          <a:xfrm>
            <a:off x="7010400" y="24923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5518150" y="2813050"/>
            <a:ext cx="20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5959475" y="1169988"/>
            <a:ext cx="2641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Xtensa Processor with a</a:t>
            </a:r>
          </a:p>
          <a:p>
            <a:pPr algn="l"/>
            <a:r>
              <a:rPr lang="en-US" sz="1800" i="1">
                <a:solidFill>
                  <a:schemeClr val="accent2"/>
                </a:solidFill>
              </a:rPr>
              <a:t>SIMD operation </a:t>
            </a:r>
          </a:p>
          <a:p>
            <a:pPr algn="l"/>
            <a:r>
              <a:rPr lang="en-US" sz="1800" b="0" i="1">
                <a:solidFill>
                  <a:schemeClr val="accent2"/>
                </a:solidFill>
              </a:rPr>
              <a:t>(add operation on 4 data)</a:t>
            </a:r>
          </a:p>
        </p:txBody>
      </p:sp>
      <p:sp>
        <p:nvSpPr>
          <p:cNvPr id="59" name="Rectangle 67"/>
          <p:cNvSpPr>
            <a:spLocks noChangeArrowheads="1"/>
          </p:cNvSpPr>
          <p:nvPr/>
        </p:nvSpPr>
        <p:spPr bwMode="auto">
          <a:xfrm>
            <a:off x="33940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38512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40798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2" name="Rectangle 70"/>
          <p:cNvSpPr>
            <a:spLocks noChangeArrowheads="1"/>
          </p:cNvSpPr>
          <p:nvPr/>
        </p:nvSpPr>
        <p:spPr bwMode="auto">
          <a:xfrm>
            <a:off x="3622675" y="3684588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" name="Rectangle 71"/>
          <p:cNvSpPr>
            <a:spLocks noChangeArrowheads="1"/>
          </p:cNvSpPr>
          <p:nvPr/>
        </p:nvSpPr>
        <p:spPr bwMode="auto">
          <a:xfrm>
            <a:off x="43084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4" name="Rectangle 72"/>
          <p:cNvSpPr>
            <a:spLocks noChangeArrowheads="1"/>
          </p:cNvSpPr>
          <p:nvPr/>
        </p:nvSpPr>
        <p:spPr bwMode="auto">
          <a:xfrm>
            <a:off x="47656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5" name="Rectangle 73"/>
          <p:cNvSpPr>
            <a:spLocks noChangeArrowheads="1"/>
          </p:cNvSpPr>
          <p:nvPr/>
        </p:nvSpPr>
        <p:spPr bwMode="auto">
          <a:xfrm>
            <a:off x="49942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6" name="Rectangle 74"/>
          <p:cNvSpPr>
            <a:spLocks noChangeArrowheads="1"/>
          </p:cNvSpPr>
          <p:nvPr/>
        </p:nvSpPr>
        <p:spPr bwMode="auto">
          <a:xfrm>
            <a:off x="4537075" y="36845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7" name="Rectangle 75"/>
          <p:cNvSpPr>
            <a:spLocks noChangeArrowheads="1"/>
          </p:cNvSpPr>
          <p:nvPr/>
        </p:nvSpPr>
        <p:spPr bwMode="auto">
          <a:xfrm>
            <a:off x="33940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8" name="Rectangle 76"/>
          <p:cNvSpPr>
            <a:spLocks noChangeArrowheads="1"/>
          </p:cNvSpPr>
          <p:nvPr/>
        </p:nvSpPr>
        <p:spPr bwMode="auto">
          <a:xfrm>
            <a:off x="38512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9" name="Rectangle 77"/>
          <p:cNvSpPr>
            <a:spLocks noChangeArrowheads="1"/>
          </p:cNvSpPr>
          <p:nvPr/>
        </p:nvSpPr>
        <p:spPr bwMode="auto">
          <a:xfrm>
            <a:off x="40798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" name="Rectangle 78"/>
          <p:cNvSpPr>
            <a:spLocks noChangeArrowheads="1"/>
          </p:cNvSpPr>
          <p:nvPr/>
        </p:nvSpPr>
        <p:spPr bwMode="auto">
          <a:xfrm>
            <a:off x="3622675" y="3989388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" name="Rectangle 79"/>
          <p:cNvSpPr>
            <a:spLocks noChangeArrowheads="1"/>
          </p:cNvSpPr>
          <p:nvPr/>
        </p:nvSpPr>
        <p:spPr bwMode="auto">
          <a:xfrm>
            <a:off x="43084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2" name="Rectangle 80"/>
          <p:cNvSpPr>
            <a:spLocks noChangeArrowheads="1"/>
          </p:cNvSpPr>
          <p:nvPr/>
        </p:nvSpPr>
        <p:spPr bwMode="auto">
          <a:xfrm>
            <a:off x="47656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3" name="Rectangle 81"/>
          <p:cNvSpPr>
            <a:spLocks noChangeArrowheads="1"/>
          </p:cNvSpPr>
          <p:nvPr/>
        </p:nvSpPr>
        <p:spPr bwMode="auto">
          <a:xfrm>
            <a:off x="49942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4" name="Rectangle 82"/>
          <p:cNvSpPr>
            <a:spLocks noChangeArrowheads="1"/>
          </p:cNvSpPr>
          <p:nvPr/>
        </p:nvSpPr>
        <p:spPr bwMode="auto">
          <a:xfrm>
            <a:off x="4537075" y="3989388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5" name="Text Box 84"/>
          <p:cNvSpPr txBox="1">
            <a:spLocks noChangeArrowheads="1"/>
          </p:cNvSpPr>
          <p:nvPr/>
        </p:nvSpPr>
        <p:spPr bwMode="auto">
          <a:xfrm>
            <a:off x="3027363" y="3881438"/>
            <a:ext cx="200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5546725" y="4294188"/>
            <a:ext cx="3216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7" name="Text Box 89"/>
          <p:cNvSpPr txBox="1">
            <a:spLocks noChangeArrowheads="1"/>
          </p:cNvSpPr>
          <p:nvPr/>
        </p:nvSpPr>
        <p:spPr bwMode="auto">
          <a:xfrm>
            <a:off x="5559425" y="4217988"/>
            <a:ext cx="20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</a:rPr>
              <a:t>=</a:t>
            </a:r>
          </a:p>
        </p:txBody>
      </p:sp>
      <p:sp>
        <p:nvSpPr>
          <p:cNvPr id="78" name="Line 93"/>
          <p:cNvSpPr>
            <a:spLocks noChangeShapeType="1"/>
          </p:cNvSpPr>
          <p:nvPr/>
        </p:nvSpPr>
        <p:spPr bwMode="auto">
          <a:xfrm>
            <a:off x="2667000" y="4283075"/>
            <a:ext cx="260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9" name="Text Box 95"/>
          <p:cNvSpPr txBox="1">
            <a:spLocks noChangeArrowheads="1"/>
          </p:cNvSpPr>
          <p:nvPr/>
        </p:nvSpPr>
        <p:spPr bwMode="auto">
          <a:xfrm>
            <a:off x="8153400" y="3584575"/>
            <a:ext cx="60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A[]</a:t>
            </a:r>
          </a:p>
        </p:txBody>
      </p:sp>
      <p:sp>
        <p:nvSpPr>
          <p:cNvPr id="80" name="Text Box 96"/>
          <p:cNvSpPr txBox="1">
            <a:spLocks noChangeArrowheads="1"/>
          </p:cNvSpPr>
          <p:nvPr/>
        </p:nvSpPr>
        <p:spPr bwMode="auto">
          <a:xfrm>
            <a:off x="8153400" y="3892550"/>
            <a:ext cx="609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B[]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1" name="Text Box 98"/>
          <p:cNvSpPr txBox="1">
            <a:spLocks noChangeArrowheads="1"/>
          </p:cNvSpPr>
          <p:nvPr/>
        </p:nvSpPr>
        <p:spPr bwMode="auto">
          <a:xfrm>
            <a:off x="7810500" y="3546475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Times" pitchFamily="18" charset="0"/>
              </a:rPr>
              <a:t>…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" name="Text Box 99"/>
          <p:cNvSpPr txBox="1">
            <a:spLocks noChangeArrowheads="1"/>
          </p:cNvSpPr>
          <p:nvPr/>
        </p:nvSpPr>
        <p:spPr bwMode="auto">
          <a:xfrm>
            <a:off x="7810500" y="3854450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Times" pitchFamily="18" charset="0"/>
              </a:rPr>
              <a:t>…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3" name="Text Box 100"/>
          <p:cNvSpPr txBox="1">
            <a:spLocks noChangeArrowheads="1"/>
          </p:cNvSpPr>
          <p:nvPr/>
        </p:nvSpPr>
        <p:spPr bwMode="auto">
          <a:xfrm>
            <a:off x="7810500" y="4221163"/>
            <a:ext cx="5334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  <a:latin typeface="Times" pitchFamily="18" charset="0"/>
              </a:rPr>
              <a:t>…</a:t>
            </a:r>
            <a:endParaRPr 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" name="Rectangle 101"/>
          <p:cNvSpPr>
            <a:spLocks noChangeArrowheads="1"/>
          </p:cNvSpPr>
          <p:nvPr/>
        </p:nvSpPr>
        <p:spPr bwMode="auto">
          <a:xfrm>
            <a:off x="5867400" y="36988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5" name="Rectangle 102"/>
          <p:cNvSpPr>
            <a:spLocks noChangeArrowheads="1"/>
          </p:cNvSpPr>
          <p:nvPr/>
        </p:nvSpPr>
        <p:spPr bwMode="auto">
          <a:xfrm>
            <a:off x="6324600" y="36988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6" name="Rectangle 103"/>
          <p:cNvSpPr>
            <a:spLocks noChangeArrowheads="1"/>
          </p:cNvSpPr>
          <p:nvPr/>
        </p:nvSpPr>
        <p:spPr bwMode="auto">
          <a:xfrm>
            <a:off x="6553200" y="36988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7" name="Rectangle 104"/>
          <p:cNvSpPr>
            <a:spLocks noChangeArrowheads="1"/>
          </p:cNvSpPr>
          <p:nvPr/>
        </p:nvSpPr>
        <p:spPr bwMode="auto">
          <a:xfrm>
            <a:off x="6096000" y="36988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8" name="Rectangle 105"/>
          <p:cNvSpPr>
            <a:spLocks noChangeArrowheads="1"/>
          </p:cNvSpPr>
          <p:nvPr/>
        </p:nvSpPr>
        <p:spPr bwMode="auto">
          <a:xfrm>
            <a:off x="6781800" y="36988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9" name="Rectangle 106"/>
          <p:cNvSpPr>
            <a:spLocks noChangeArrowheads="1"/>
          </p:cNvSpPr>
          <p:nvPr/>
        </p:nvSpPr>
        <p:spPr bwMode="auto">
          <a:xfrm>
            <a:off x="7239000" y="36988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0" name="Rectangle 107"/>
          <p:cNvSpPr>
            <a:spLocks noChangeArrowheads="1"/>
          </p:cNvSpPr>
          <p:nvPr/>
        </p:nvSpPr>
        <p:spPr bwMode="auto">
          <a:xfrm>
            <a:off x="7467600" y="36988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1" name="Rectangle 108"/>
          <p:cNvSpPr>
            <a:spLocks noChangeArrowheads="1"/>
          </p:cNvSpPr>
          <p:nvPr/>
        </p:nvSpPr>
        <p:spPr bwMode="auto">
          <a:xfrm>
            <a:off x="7010400" y="36988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2" name="Rectangle 109"/>
          <p:cNvSpPr>
            <a:spLocks noChangeArrowheads="1"/>
          </p:cNvSpPr>
          <p:nvPr/>
        </p:nvSpPr>
        <p:spPr bwMode="auto">
          <a:xfrm>
            <a:off x="5867400" y="40036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3" name="Rectangle 110"/>
          <p:cNvSpPr>
            <a:spLocks noChangeArrowheads="1"/>
          </p:cNvSpPr>
          <p:nvPr/>
        </p:nvSpPr>
        <p:spPr bwMode="auto">
          <a:xfrm>
            <a:off x="6324600" y="40036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4" name="Rectangle 111"/>
          <p:cNvSpPr>
            <a:spLocks noChangeArrowheads="1"/>
          </p:cNvSpPr>
          <p:nvPr/>
        </p:nvSpPr>
        <p:spPr bwMode="auto">
          <a:xfrm>
            <a:off x="6553200" y="40036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5" name="Rectangle 112"/>
          <p:cNvSpPr>
            <a:spLocks noChangeArrowheads="1"/>
          </p:cNvSpPr>
          <p:nvPr/>
        </p:nvSpPr>
        <p:spPr bwMode="auto">
          <a:xfrm>
            <a:off x="6096000" y="400367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6" name="Rectangle 113"/>
          <p:cNvSpPr>
            <a:spLocks noChangeArrowheads="1"/>
          </p:cNvSpPr>
          <p:nvPr/>
        </p:nvSpPr>
        <p:spPr bwMode="auto">
          <a:xfrm>
            <a:off x="6781800" y="40036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" name="Rectangle 114"/>
          <p:cNvSpPr>
            <a:spLocks noChangeArrowheads="1"/>
          </p:cNvSpPr>
          <p:nvPr/>
        </p:nvSpPr>
        <p:spPr bwMode="auto">
          <a:xfrm>
            <a:off x="7239000" y="40036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8" name="Rectangle 115"/>
          <p:cNvSpPr>
            <a:spLocks noChangeArrowheads="1"/>
          </p:cNvSpPr>
          <p:nvPr/>
        </p:nvSpPr>
        <p:spPr bwMode="auto">
          <a:xfrm>
            <a:off x="7467600" y="40036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9" name="Rectangle 116"/>
          <p:cNvSpPr>
            <a:spLocks noChangeArrowheads="1"/>
          </p:cNvSpPr>
          <p:nvPr/>
        </p:nvSpPr>
        <p:spPr bwMode="auto">
          <a:xfrm>
            <a:off x="7010400" y="400367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0" name="Rectangle 121"/>
          <p:cNvSpPr>
            <a:spLocks noChangeArrowheads="1"/>
          </p:cNvSpPr>
          <p:nvPr/>
        </p:nvSpPr>
        <p:spPr bwMode="auto">
          <a:xfrm>
            <a:off x="685800" y="5380038"/>
            <a:ext cx="822166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SIMD – Single operation on multiple data</a:t>
            </a:r>
            <a:endParaRPr lang="en-US" sz="2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1" name="Text Box 122"/>
          <p:cNvSpPr txBox="1">
            <a:spLocks noChangeArrowheads="1"/>
          </p:cNvSpPr>
          <p:nvPr/>
        </p:nvSpPr>
        <p:spPr bwMode="auto">
          <a:xfrm>
            <a:off x="2305050" y="3049588"/>
            <a:ext cx="788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000">
                <a:solidFill>
                  <a:schemeClr val="tx1"/>
                </a:solidFill>
              </a:rPr>
              <a:t>iteration 0</a:t>
            </a:r>
          </a:p>
        </p:txBody>
      </p:sp>
      <p:sp>
        <p:nvSpPr>
          <p:cNvPr id="102" name="Text Box 123"/>
          <p:cNvSpPr txBox="1">
            <a:spLocks noChangeArrowheads="1"/>
          </p:cNvSpPr>
          <p:nvPr/>
        </p:nvSpPr>
        <p:spPr bwMode="auto">
          <a:xfrm>
            <a:off x="5494338" y="2381250"/>
            <a:ext cx="200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103" name="Rectangle 124"/>
          <p:cNvSpPr>
            <a:spLocks noChangeArrowheads="1"/>
          </p:cNvSpPr>
          <p:nvPr/>
        </p:nvSpPr>
        <p:spPr bwMode="auto">
          <a:xfrm>
            <a:off x="5864225" y="2900363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" name="Rectangle 125"/>
          <p:cNvSpPr>
            <a:spLocks noChangeArrowheads="1"/>
          </p:cNvSpPr>
          <p:nvPr/>
        </p:nvSpPr>
        <p:spPr bwMode="auto">
          <a:xfrm>
            <a:off x="6321425" y="2900363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5" name="Rectangle 126"/>
          <p:cNvSpPr>
            <a:spLocks noChangeArrowheads="1"/>
          </p:cNvSpPr>
          <p:nvPr/>
        </p:nvSpPr>
        <p:spPr bwMode="auto">
          <a:xfrm>
            <a:off x="6550025" y="2900363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" name="Rectangle 127"/>
          <p:cNvSpPr>
            <a:spLocks noChangeArrowheads="1"/>
          </p:cNvSpPr>
          <p:nvPr/>
        </p:nvSpPr>
        <p:spPr bwMode="auto">
          <a:xfrm>
            <a:off x="6092825" y="2900363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7" name="Rectangle 128"/>
          <p:cNvSpPr>
            <a:spLocks noChangeArrowheads="1"/>
          </p:cNvSpPr>
          <p:nvPr/>
        </p:nvSpPr>
        <p:spPr bwMode="auto">
          <a:xfrm>
            <a:off x="6778625" y="2900363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8" name="Rectangle 129"/>
          <p:cNvSpPr>
            <a:spLocks noChangeArrowheads="1"/>
          </p:cNvSpPr>
          <p:nvPr/>
        </p:nvSpPr>
        <p:spPr bwMode="auto">
          <a:xfrm>
            <a:off x="7235825" y="2900363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09" name="Rectangle 130"/>
          <p:cNvSpPr>
            <a:spLocks noChangeArrowheads="1"/>
          </p:cNvSpPr>
          <p:nvPr/>
        </p:nvSpPr>
        <p:spPr bwMode="auto">
          <a:xfrm>
            <a:off x="7464425" y="2900363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0" name="Rectangle 131"/>
          <p:cNvSpPr>
            <a:spLocks noChangeArrowheads="1"/>
          </p:cNvSpPr>
          <p:nvPr/>
        </p:nvSpPr>
        <p:spPr bwMode="auto">
          <a:xfrm>
            <a:off x="7007225" y="2900363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1" name="Rectangle 132"/>
          <p:cNvSpPr>
            <a:spLocks noChangeArrowheads="1"/>
          </p:cNvSpPr>
          <p:nvPr/>
        </p:nvSpPr>
        <p:spPr bwMode="auto">
          <a:xfrm>
            <a:off x="33909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2" name="Rectangle 133"/>
          <p:cNvSpPr>
            <a:spLocks noChangeArrowheads="1"/>
          </p:cNvSpPr>
          <p:nvPr/>
        </p:nvSpPr>
        <p:spPr bwMode="auto">
          <a:xfrm>
            <a:off x="38481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3" name="Rectangle 134"/>
          <p:cNvSpPr>
            <a:spLocks noChangeArrowheads="1"/>
          </p:cNvSpPr>
          <p:nvPr/>
        </p:nvSpPr>
        <p:spPr bwMode="auto">
          <a:xfrm>
            <a:off x="40767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4" name="Rectangle 135"/>
          <p:cNvSpPr>
            <a:spLocks noChangeArrowheads="1"/>
          </p:cNvSpPr>
          <p:nvPr/>
        </p:nvSpPr>
        <p:spPr bwMode="auto">
          <a:xfrm>
            <a:off x="3619500" y="4375150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" name="Rectangle 136"/>
          <p:cNvSpPr>
            <a:spLocks noChangeArrowheads="1"/>
          </p:cNvSpPr>
          <p:nvPr/>
        </p:nvSpPr>
        <p:spPr bwMode="auto">
          <a:xfrm>
            <a:off x="43053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6" name="Rectangle 137"/>
          <p:cNvSpPr>
            <a:spLocks noChangeArrowheads="1"/>
          </p:cNvSpPr>
          <p:nvPr/>
        </p:nvSpPr>
        <p:spPr bwMode="auto">
          <a:xfrm>
            <a:off x="47625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7" name="Rectangle 138"/>
          <p:cNvSpPr>
            <a:spLocks noChangeArrowheads="1"/>
          </p:cNvSpPr>
          <p:nvPr/>
        </p:nvSpPr>
        <p:spPr bwMode="auto">
          <a:xfrm>
            <a:off x="49911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8" name="Rectangle 139"/>
          <p:cNvSpPr>
            <a:spLocks noChangeArrowheads="1"/>
          </p:cNvSpPr>
          <p:nvPr/>
        </p:nvSpPr>
        <p:spPr bwMode="auto">
          <a:xfrm>
            <a:off x="4533900" y="4375150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19" name="Rectangle 140"/>
          <p:cNvSpPr>
            <a:spLocks noChangeArrowheads="1"/>
          </p:cNvSpPr>
          <p:nvPr/>
        </p:nvSpPr>
        <p:spPr bwMode="auto">
          <a:xfrm>
            <a:off x="5875338" y="437832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20" name="Rectangle 141"/>
          <p:cNvSpPr>
            <a:spLocks noChangeArrowheads="1"/>
          </p:cNvSpPr>
          <p:nvPr/>
        </p:nvSpPr>
        <p:spPr bwMode="auto">
          <a:xfrm>
            <a:off x="6332538" y="437832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21" name="Rectangle 142"/>
          <p:cNvSpPr>
            <a:spLocks noChangeArrowheads="1"/>
          </p:cNvSpPr>
          <p:nvPr/>
        </p:nvSpPr>
        <p:spPr bwMode="auto">
          <a:xfrm>
            <a:off x="6561138" y="437832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22" name="Rectangle 143"/>
          <p:cNvSpPr>
            <a:spLocks noChangeArrowheads="1"/>
          </p:cNvSpPr>
          <p:nvPr/>
        </p:nvSpPr>
        <p:spPr bwMode="auto">
          <a:xfrm>
            <a:off x="6103938" y="4378325"/>
            <a:ext cx="2286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23" name="Rectangle 144"/>
          <p:cNvSpPr>
            <a:spLocks noChangeArrowheads="1"/>
          </p:cNvSpPr>
          <p:nvPr/>
        </p:nvSpPr>
        <p:spPr bwMode="auto">
          <a:xfrm>
            <a:off x="6789738" y="437832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4" name="Rectangle 145"/>
          <p:cNvSpPr>
            <a:spLocks noChangeArrowheads="1"/>
          </p:cNvSpPr>
          <p:nvPr/>
        </p:nvSpPr>
        <p:spPr bwMode="auto">
          <a:xfrm>
            <a:off x="7246938" y="437832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5" name="Rectangle 146"/>
          <p:cNvSpPr>
            <a:spLocks noChangeArrowheads="1"/>
          </p:cNvSpPr>
          <p:nvPr/>
        </p:nvSpPr>
        <p:spPr bwMode="auto">
          <a:xfrm>
            <a:off x="7475538" y="437832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6" name="Rectangle 147"/>
          <p:cNvSpPr>
            <a:spLocks noChangeArrowheads="1"/>
          </p:cNvSpPr>
          <p:nvPr/>
        </p:nvSpPr>
        <p:spPr bwMode="auto">
          <a:xfrm>
            <a:off x="7018338" y="4378325"/>
            <a:ext cx="228600" cy="2286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7" name="Text Box 148"/>
          <p:cNvSpPr txBox="1">
            <a:spLocks noChangeArrowheads="1"/>
          </p:cNvSpPr>
          <p:nvPr/>
        </p:nvSpPr>
        <p:spPr bwMode="auto">
          <a:xfrm>
            <a:off x="8161338" y="4264025"/>
            <a:ext cx="8064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0">
                <a:solidFill>
                  <a:schemeClr val="tx1"/>
                </a:solidFill>
                <a:latin typeface="Courier New" pitchFamily="49" charset="0"/>
              </a:rPr>
              <a:t>sum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28" name="Text Box 149"/>
          <p:cNvSpPr txBox="1">
            <a:spLocks noChangeArrowheads="1"/>
          </p:cNvSpPr>
          <p:nvPr/>
        </p:nvSpPr>
        <p:spPr bwMode="auto">
          <a:xfrm>
            <a:off x="5502275" y="3878263"/>
            <a:ext cx="200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Times New Roman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97627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261938"/>
            <a:ext cx="7772400" cy="717550"/>
          </a:xfrm>
        </p:spPr>
        <p:txBody>
          <a:bodyPr/>
          <a:lstStyle/>
          <a:p>
            <a:pPr eaLnBrk="1" hangingPunct="1"/>
            <a:r>
              <a:rPr lang="en-US" smtClean="0"/>
              <a:t>Performance Techniques:  VLIW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9075" y="2095500"/>
            <a:ext cx="2527300" cy="782638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635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for (i=0; i&lt;n; i++) </a:t>
            </a:r>
          </a:p>
          <a:p>
            <a:pPr lvl="1"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c[i]= (a[i]+b[i])&gt;&gt;2;</a:t>
            </a:r>
          </a:p>
          <a:p>
            <a:pPr algn="l"/>
            <a:endParaRPr lang="en-US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088" y="1760538"/>
            <a:ext cx="1727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Original C Code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2750" y="5619750"/>
            <a:ext cx="81930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28600" indent="-228600"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25000"/>
              </a:spcBef>
            </a:pP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863850" y="2100263"/>
            <a:ext cx="1660525" cy="3013075"/>
          </a:xfrm>
          <a:prstGeom prst="rect">
            <a:avLst/>
          </a:prstGeom>
          <a:solidFill>
            <a:srgbClr val="72DFD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137160" rIns="90488" bIns="13716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loop: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…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addi  a9,   a9,    4;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addi  a11, a11,  4;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l32i  a8,   a9,    0;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l32i  a10, a11,  0;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add   a12, a10,  a8;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srai   a12, a12,  2 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addi  a13, a13,  4;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 s32i  a12, a13,  0;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…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070225" y="1485900"/>
            <a:ext cx="1104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Compiled </a:t>
            </a:r>
          </a:p>
          <a:p>
            <a:pPr algn="l"/>
            <a:r>
              <a:rPr lang="en-US" sz="1800" i="1">
                <a:solidFill>
                  <a:schemeClr val="accent2"/>
                </a:solidFill>
              </a:rPr>
              <a:t>Assembly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917700" y="4294188"/>
            <a:ext cx="6256338" cy="244475"/>
            <a:chOff x="1208" y="3307"/>
            <a:chExt cx="3941" cy="154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1208" y="3451"/>
              <a:ext cx="39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1217" y="3307"/>
              <a:ext cx="3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000">
                  <a:solidFill>
                    <a:schemeClr val="tx1"/>
                  </a:solidFill>
                </a:rPr>
                <a:t>cycle 8</a:t>
              </a:r>
            </a:p>
          </p:txBody>
        </p: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600575" y="2332038"/>
            <a:ext cx="3057525" cy="1363662"/>
          </a:xfrm>
          <a:prstGeom prst="rect">
            <a:avLst/>
          </a:prstGeom>
          <a:solidFill>
            <a:srgbClr val="72DFD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137160" rIns="90488" bIns="13716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loop: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{ addi    ;      add   ;    l32i }</a:t>
            </a: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{ addi    ;      srai   ;    l32i }</a:t>
            </a: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{ addi    ;      nop   ;    s32i }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endParaRPr lang="en-US" sz="1400" b="0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648200" y="1655763"/>
            <a:ext cx="4283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7432" rIns="0" bIns="0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i="1">
                <a:solidFill>
                  <a:schemeClr val="accent2"/>
                </a:solidFill>
              </a:rPr>
              <a:t>Compiled Assembly with a 64-bit FLIX</a:t>
            </a:r>
          </a:p>
          <a:p>
            <a:pPr algn="l"/>
            <a:r>
              <a:rPr lang="en-US" sz="1800" b="0" i="1">
                <a:solidFill>
                  <a:schemeClr val="accent2"/>
                </a:solidFill>
              </a:rPr>
              <a:t>(bundling 3 operations in 64-bit FLIX inst.)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905000" y="3124200"/>
            <a:ext cx="60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000">
                <a:solidFill>
                  <a:schemeClr val="tx1"/>
                </a:solidFill>
              </a:rPr>
              <a:t>cycle 3</a:t>
            </a: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1905000" y="3362325"/>
            <a:ext cx="6242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92088" y="5559425"/>
            <a:ext cx="87661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FLIX – Bundling multiple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operations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in a single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instruction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word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RISC Microprocessors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Have similar features, however implemented very differently</a:t>
            </a: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06500"/>
            <a:ext cx="8683165" cy="5294313"/>
          </a:xfrm>
        </p:spPr>
        <p:txBody>
          <a:bodyPr/>
          <a:lstStyle/>
          <a:p>
            <a:r>
              <a:rPr lang="en-US" sz="1800" b="1" dirty="0" smtClean="0"/>
              <a:t>Modern RISC/DSP architectures </a:t>
            </a:r>
            <a:endParaRPr lang="en-US" sz="1400" dirty="0" smtClean="0"/>
          </a:p>
          <a:p>
            <a:pPr lvl="1"/>
            <a:r>
              <a:rPr lang="en-US" sz="1600" dirty="0" smtClean="0"/>
              <a:t>All have instruction sets, however the instruction format varies</a:t>
            </a:r>
          </a:p>
          <a:p>
            <a:pPr lvl="2"/>
            <a:r>
              <a:rPr lang="en-US" sz="1400" dirty="0" smtClean="0"/>
              <a:t>Width of instruction, 16,24,32,40…,128 (VLIW)</a:t>
            </a:r>
          </a:p>
          <a:p>
            <a:pPr lvl="2"/>
            <a:r>
              <a:rPr lang="en-US" sz="1400" dirty="0" smtClean="0"/>
              <a:t>Fixed versus variable length, intermixing of instruction formats, multiple format encodings</a:t>
            </a:r>
          </a:p>
          <a:p>
            <a:pPr lvl="2"/>
            <a:r>
              <a:rPr lang="en-US" sz="1400" dirty="0" smtClean="0"/>
              <a:t>Single / Multiple issue</a:t>
            </a:r>
          </a:p>
          <a:p>
            <a:pPr lvl="2"/>
            <a:r>
              <a:rPr lang="en-US" sz="1400" dirty="0" smtClean="0"/>
              <a:t>SIMD</a:t>
            </a:r>
            <a:endParaRPr lang="en-US" dirty="0"/>
          </a:p>
          <a:p>
            <a:pPr lvl="1"/>
            <a:r>
              <a:rPr lang="en-US" sz="1800" dirty="0" smtClean="0"/>
              <a:t>Compiler support </a:t>
            </a:r>
            <a:endParaRPr lang="en-US" sz="1800" dirty="0" smtClean="0"/>
          </a:p>
          <a:p>
            <a:pPr lvl="2"/>
            <a:r>
              <a:rPr lang="en-US" sz="1400" dirty="0" smtClean="0"/>
              <a:t>Minimum features; load/store, move, arithmetic, logical, shift, jump/branch, Processor control</a:t>
            </a:r>
          </a:p>
          <a:p>
            <a:pPr lvl="2"/>
            <a:r>
              <a:rPr lang="en-US" sz="1400" dirty="0" smtClean="0"/>
              <a:t>Floating point (single/double)</a:t>
            </a:r>
          </a:p>
          <a:p>
            <a:pPr lvl="2"/>
            <a:r>
              <a:rPr lang="en-US" sz="1400" dirty="0" smtClean="0"/>
              <a:t>Dividers, Multipliers, MAC (different format widths and sign)</a:t>
            </a:r>
          </a:p>
          <a:p>
            <a:pPr lvl="2"/>
            <a:r>
              <a:rPr lang="en-US" sz="1400" dirty="0" smtClean="0"/>
              <a:t>Saturation, min/max, DSP, zero over head loop…  So many more</a:t>
            </a:r>
          </a:p>
          <a:p>
            <a:pPr lvl="1"/>
            <a:r>
              <a:rPr lang="en-US" sz="1600" dirty="0" smtClean="0"/>
              <a:t>Load / Store Architecture</a:t>
            </a:r>
          </a:p>
          <a:p>
            <a:pPr lvl="2"/>
            <a:r>
              <a:rPr lang="en-US" sz="1400" dirty="0" smtClean="0"/>
              <a:t>Memory widths vary 16, 32, 64, 128, 256, 512 bits per transaction</a:t>
            </a:r>
          </a:p>
          <a:p>
            <a:pPr lvl="2"/>
            <a:r>
              <a:rPr lang="en-US" sz="1400" dirty="0" smtClean="0"/>
              <a:t>Single, dual, or more load-store units</a:t>
            </a:r>
          </a:p>
          <a:p>
            <a:pPr lvl="2"/>
            <a:r>
              <a:rPr lang="en-US" sz="1400" dirty="0" smtClean="0"/>
              <a:t>Register file(s)</a:t>
            </a:r>
          </a:p>
          <a:p>
            <a:pPr lvl="3"/>
            <a:r>
              <a:rPr lang="en-US" dirty="0" smtClean="0"/>
              <a:t>single or multiple register files, width, depth (Compiler support)</a:t>
            </a:r>
          </a:p>
          <a:p>
            <a:pPr lvl="3"/>
            <a:r>
              <a:rPr lang="en-US" dirty="0" smtClean="0"/>
              <a:t># of read/write ports per instruction, # of read/write ports per VLIW instruction word</a:t>
            </a:r>
          </a:p>
          <a:p>
            <a:pPr lvl="3"/>
            <a:r>
              <a:rPr lang="en-US" dirty="0" smtClean="0"/>
              <a:t>Windowed / shadowed RF</a:t>
            </a:r>
          </a:p>
          <a:p>
            <a:pPr marL="3429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05944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3700" y="1144588"/>
            <a:ext cx="8378825" cy="1989137"/>
            <a:chOff x="374" y="1423"/>
            <a:chExt cx="5278" cy="1253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426" y="1590"/>
              <a:ext cx="5088" cy="108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374" y="1423"/>
              <a:ext cx="11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 b="0">
                  <a:solidFill>
                    <a:schemeClr val="tx1"/>
                  </a:solidFill>
                  <a:latin typeface="Courier New" pitchFamily="49" charset="0"/>
                </a:rPr>
                <a:t>mytiefile.tie</a:t>
              </a: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062" y="210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444" y="1614"/>
              <a:ext cx="5208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28600" indent="-228600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800">
                  <a:solidFill>
                    <a:schemeClr val="tx2"/>
                  </a:solidFill>
                  <a:latin typeface="Courier New" pitchFamily="49" charset="0"/>
                </a:rPr>
                <a:t>operation</a:t>
              </a:r>
              <a:r>
                <a:rPr lang="en-US" sz="1800">
                  <a:solidFill>
                    <a:schemeClr val="tx1"/>
                  </a:solidFill>
                </a:rPr>
                <a:t>  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ADD_BYTES {</a:t>
              </a:r>
              <a:r>
                <a:rPr lang="en-US" sz="1800" i="1">
                  <a:solidFill>
                    <a:schemeClr val="tx1"/>
                  </a:solidFill>
                  <a:latin typeface="Courier New" pitchFamily="49" charset="0"/>
                </a:rPr>
                <a:t>out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AR sum, </a:t>
              </a:r>
              <a:r>
                <a:rPr lang="en-US" sz="1800" i="1">
                  <a:solidFill>
                    <a:schemeClr val="tx1"/>
                  </a:solidFill>
                  <a:latin typeface="Courier New" pitchFamily="49" charset="0"/>
                </a:rPr>
                <a:t>in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AR fourbytes } {} {</a:t>
              </a:r>
            </a:p>
            <a:p>
              <a:pPr marL="228600" indent="-228600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800" i="1">
                  <a:solidFill>
                    <a:schemeClr val="tx1"/>
                  </a:solidFill>
                  <a:latin typeface="Courier New" pitchFamily="49" charset="0"/>
                </a:rPr>
                <a:t>	</a:t>
              </a:r>
            </a:p>
            <a:p>
              <a:pPr marL="228600" indent="-228600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800" i="1">
                  <a:solidFill>
                    <a:schemeClr val="tx1"/>
                  </a:solidFill>
                  <a:latin typeface="Courier New" pitchFamily="49" charset="0"/>
                </a:rPr>
                <a:t>		assign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sum = 	fourbytes[7:0] + fourbytes[15:8] + 			fourbytes[23:16] + fourbytes[31:24]; </a:t>
              </a:r>
            </a:p>
            <a:p>
              <a:pPr marL="228600" indent="-228600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}</a:t>
              </a:r>
            </a:p>
            <a:p>
              <a:pPr marL="228600" indent="-228600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 Simple Example</a:t>
            </a:r>
            <a:endParaRPr lang="en-US" sz="200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38125" y="3217863"/>
            <a:ext cx="885825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Behavioral Description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combinational logic between operands</a:t>
            </a:r>
          </a:p>
          <a:p>
            <a:pPr marL="10858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In this example, the logic is between two registers of the AR register file</a:t>
            </a:r>
          </a:p>
          <a:p>
            <a:pPr marL="10858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By default, operation executes in a single cycle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Syntax is similar to Verilog</a:t>
            </a: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The logic is described in expressions:  Begin with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assign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1600" i="1" dirty="0">
                <a:solidFill>
                  <a:schemeClr val="tx1"/>
                </a:solidFill>
                <a:latin typeface="+mn-lt"/>
              </a:rPr>
              <a:t>wire</a:t>
            </a:r>
          </a:p>
          <a:p>
            <a:pPr marL="10858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assign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:  Assignment to any “out” or “</a:t>
            </a:r>
            <a:r>
              <a:rPr lang="en-US" sz="1400" b="0" dirty="0" err="1">
                <a:solidFill>
                  <a:schemeClr val="tx1"/>
                </a:solidFill>
                <a:latin typeface="+mn-lt"/>
              </a:rPr>
              <a:t>inout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” operand</a:t>
            </a:r>
          </a:p>
          <a:p>
            <a:pPr marL="1085850" lvl="1" indent="-285750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wire</a:t>
            </a:r>
            <a:r>
              <a:rPr lang="en-US" sz="1400" b="0" dirty="0">
                <a:solidFill>
                  <a:schemeClr val="tx1"/>
                </a:solidFill>
                <a:latin typeface="+mn-lt"/>
              </a:rPr>
              <a:t>:  Instantiates a local variable that can only be assigned once</a:t>
            </a:r>
            <a:br>
              <a:rPr lang="en-US" sz="1400" b="0" dirty="0">
                <a:solidFill>
                  <a:schemeClr val="tx1"/>
                </a:solidFill>
                <a:latin typeface="+mn-lt"/>
              </a:rPr>
            </a:br>
            <a:r>
              <a:rPr lang="en-US" sz="1400" b="0" dirty="0">
                <a:solidFill>
                  <a:schemeClr val="tx1"/>
                </a:solidFill>
                <a:latin typeface="+mn-lt"/>
              </a:rPr>
              <a:t>            (More about wires later).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933450" y="2047875"/>
            <a:ext cx="7753350" cy="7810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Using TIE State in an Instruction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3505200"/>
            <a:ext cx="8153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+mn-lt"/>
                <a:ea typeface="MS PGothic" pitchFamily="34" charset="-128"/>
                <a:cs typeface="Geneva" charset="-128"/>
              </a:defRPr>
            </a:lvl1pPr>
            <a:lvl2pPr marL="571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Geneva" charset="-128"/>
                <a:cs typeface="Geneva" charset="0"/>
              </a:defRPr>
            </a:lvl2pPr>
            <a:lvl3pPr marL="8556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3pPr>
            <a:lvl4pPr marL="1139825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MS PGothic" pitchFamily="34" charset="-128"/>
              </a:defRPr>
            </a:lvl4pPr>
            <a:lvl5pPr marL="14239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MS PGothic" pitchFamily="34" charset="-128"/>
              </a:defRPr>
            </a:lvl5pPr>
            <a:lvl6pPr marL="18811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6pPr>
            <a:lvl7pPr marL="23383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7pPr>
            <a:lvl8pPr marL="27955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8pPr>
            <a:lvl9pPr marL="3252788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Geneva" charset="-128"/>
              </a:defRPr>
            </a:lvl9pPr>
          </a:lstStyle>
          <a:p>
            <a:r>
              <a:rPr lang="en-US" sz="2000" smtClean="0"/>
              <a:t>A TIE state operand is listed in the second set of “{ }” in the operation definition</a:t>
            </a:r>
          </a:p>
          <a:p>
            <a:r>
              <a:rPr lang="en-US" sz="2000" smtClean="0"/>
              <a:t>A TIE state is an implicit operand in the sense that it does not appear in the assembly syntax or C intrinsic of the instruction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1524000"/>
            <a:ext cx="7391400" cy="1477328"/>
          </a:xfrm>
          <a:prstGeom prst="rect">
            <a:avLst/>
          </a:prstGeom>
          <a:solidFill>
            <a:srgbClr val="E5E5E5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operation MAC24 {in AR m0, in AR m1}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      {inout ACCUM} {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assign ACCUM = ACCUM + m0[23:0] * m1[23:0];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200400" y="1822450"/>
            <a:ext cx="2362200" cy="457200"/>
          </a:xfrm>
          <a:prstGeom prst="ellipse">
            <a:avLst/>
          </a:prstGeom>
          <a:noFill/>
          <a:ln w="28575" algn="ctr">
            <a:solidFill>
              <a:srgbClr val="53752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90600" y="5324475"/>
            <a:ext cx="7167563" cy="830997"/>
          </a:xfrm>
          <a:prstGeom prst="rect">
            <a:avLst/>
          </a:prstGeom>
          <a:solidFill>
            <a:srgbClr val="E5E5E5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unsigned x, y;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MAC24(x, y);  // </a:t>
            </a:r>
            <a:r>
              <a:rPr lang="en-US" sz="1400" b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+= x*y (24-bit multiply)</a:t>
            </a:r>
            <a:endParaRPr lang="en-US" sz="1400" b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03263" y="4943475"/>
            <a:ext cx="689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  <a:latin typeface="Arial Narrow" pitchFamily="34" charset="0"/>
              </a:rPr>
              <a:t>mac.c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33413" y="1143000"/>
            <a:ext cx="795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  <a:latin typeface="Arial Narrow" pitchFamily="34" charset="0"/>
              </a:rPr>
              <a:t>mac.tie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279400"/>
            <a:ext cx="8458200" cy="690563"/>
          </a:xfrm>
        </p:spPr>
        <p:txBody>
          <a:bodyPr/>
          <a:lstStyle/>
          <a:p>
            <a:pPr eaLnBrk="1" hangingPunct="1"/>
            <a:r>
              <a:rPr lang="en-US" sz="2400" smtClean="0"/>
              <a:t>SIMD Example: 4-Way Add Operation</a:t>
            </a:r>
            <a:endParaRPr lang="en-US" sz="1800" b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60350" y="1404938"/>
            <a:ext cx="8696325" cy="3229766"/>
            <a:chOff x="147" y="1657"/>
            <a:chExt cx="5478" cy="202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49" y="1899"/>
              <a:ext cx="5476" cy="17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tx2"/>
                  </a:solidFill>
                  <a:latin typeface="Courier New" pitchFamily="49" charset="0"/>
                </a:rPr>
                <a:t>regfile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rgbClr val="779DFD"/>
                  </a:solidFill>
                  <a:latin typeface="Courier New" pitchFamily="49" charset="0"/>
                </a:rPr>
                <a:t>simd64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64 16 v	// 16 x 64bit wide registers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sz="1600">
                <a:solidFill>
                  <a:schemeClr val="tx1"/>
                </a:solidFill>
                <a:latin typeface="Courier New" pitchFamily="49" charset="0"/>
              </a:endParaRP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endParaRPr lang="en-US" sz="500">
                <a:solidFill>
                  <a:schemeClr val="tx1"/>
                </a:solidFill>
                <a:latin typeface="Courier New" pitchFamily="49" charset="0"/>
              </a:endParaRP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>
                  <a:solidFill>
                    <a:schemeClr val="tx2"/>
                  </a:solidFill>
                  <a:latin typeface="Courier New" pitchFamily="49" charset="0"/>
                </a:rPr>
                <a:t>operation</a:t>
              </a:r>
              <a:r>
                <a:rPr lang="en-US" sz="700">
                  <a:solidFill>
                    <a:schemeClr val="tx1"/>
                  </a:solidFill>
                </a:rPr>
                <a:t> 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vec4_add16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{</a:t>
              </a: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out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rgbClr val="779DFD"/>
                  </a:solidFill>
                  <a:latin typeface="Courier New" pitchFamily="49" charset="0"/>
                </a:rPr>
                <a:t>simd64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sum,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in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rgbClr val="779DFD"/>
                  </a:solidFill>
                  <a:latin typeface="Courier New" pitchFamily="49" charset="0"/>
                </a:rPr>
                <a:t>simd64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A,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in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rgbClr val="779DFD"/>
                  </a:solidFill>
                  <a:latin typeface="Courier New" pitchFamily="49" charset="0"/>
                </a:rPr>
                <a:t>simd64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B}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{}</a:t>
              </a:r>
              <a:r>
                <a:rPr lang="en-US" sz="700">
                  <a:solidFill>
                    <a:schemeClr val="tx1"/>
                  </a:solidFill>
                  <a:latin typeface="Courier New" pitchFamily="49" charset="0"/>
                </a:rPr>
                <a:t>  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{</a:t>
              </a:r>
              <a:endParaRPr lang="en-US" sz="700">
                <a:solidFill>
                  <a:schemeClr val="tx1"/>
                </a:solidFill>
                <a:latin typeface="Courier New" pitchFamily="49" charset="0"/>
              </a:endParaRPr>
            </a:p>
            <a:p>
              <a:pPr lvl="1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wire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[15:0] result0 = (A[15: 0] + B[15: 0]);</a:t>
              </a:r>
            </a:p>
            <a:p>
              <a:pPr lvl="1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wire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[15:0] result1 = (A[31:16] + B[31:16]);</a:t>
              </a:r>
            </a:p>
            <a:p>
              <a:pPr lvl="1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wire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[15:0] result2 = (A[47:32] + B[47:32]);</a:t>
              </a:r>
            </a:p>
            <a:p>
              <a:pPr lvl="1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wire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[15:0] result3 = (A[63:48] + B[63:48]);</a:t>
              </a:r>
            </a:p>
            <a:p>
              <a:pPr lvl="1"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i="1">
                  <a:solidFill>
                    <a:schemeClr val="tx1"/>
                  </a:solidFill>
                  <a:latin typeface="Courier New" pitchFamily="49" charset="0"/>
                </a:rPr>
                <a:t>assign</a:t>
              </a: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 sum = {result3, result2, result1, result0};</a:t>
              </a:r>
            </a:p>
            <a:p>
              <a:pPr algn="l">
                <a:lnSpc>
                  <a:spcPct val="90000"/>
                </a:lnSpc>
                <a:spcBef>
                  <a:spcPct val="50000"/>
                </a:spcBef>
                <a:buClr>
                  <a:srgbClr val="252B8F"/>
                </a:buClr>
                <a:buSzPct val="50000"/>
                <a:buFont typeface="Monotype Sorts" pitchFamily="2" charset="2"/>
                <a:buNone/>
              </a:pPr>
              <a:r>
                <a:rPr lang="en-US" sz="1600">
                  <a:solidFill>
                    <a:schemeClr val="tx1"/>
                  </a:solidFill>
                  <a:latin typeface="Courier New" pitchFamily="49" charset="0"/>
                </a:rPr>
                <a:t>}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47" y="1657"/>
              <a:ext cx="11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2000" b="1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2000" b="1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sz="14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6538" y="5005388"/>
            <a:ext cx="86296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  <a:tabLst>
                <a:tab pos="284163" algn="l"/>
              </a:tabLst>
            </a:pPr>
            <a:r>
              <a:rPr lang="en-US" sz="2000">
                <a:solidFill>
                  <a:schemeClr val="tx1"/>
                </a:solidFill>
                <a:latin typeface="+mn-lt"/>
              </a:rPr>
              <a:t>The new register file operands are explicit operands of the operation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  <a:tabLst>
                <a:tab pos="284163" algn="l"/>
              </a:tabLst>
            </a:pPr>
            <a:r>
              <a:rPr lang="en-US" sz="2000">
                <a:solidFill>
                  <a:schemeClr val="tx1"/>
                </a:solidFill>
                <a:latin typeface="+mn-lt"/>
              </a:rPr>
              <a:t>Similar to using the AR register file as inputs/output in previous examples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059113" y="2314248"/>
            <a:ext cx="5776912" cy="5626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3200" y="1243013"/>
            <a:ext cx="1688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vec4_add16.tie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141288"/>
            <a:ext cx="8250237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SIMD Example: 4-Way Add Example (2)</a:t>
            </a:r>
            <a:endParaRPr lang="en-US" sz="1800" b="0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58900"/>
            <a:ext cx="6553200" cy="1181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Now let’s use our register files from C code: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27063" y="4162425"/>
            <a:ext cx="8340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+mn-lt"/>
              </a:rPr>
              <a:t>The register file’s name(simd64) is used as a new data type in C/C++.  Variables of this type will be mapped by the C compiler to registers from the </a:t>
            </a:r>
            <a:r>
              <a:rPr lang="en-US" sz="2000">
                <a:solidFill>
                  <a:schemeClr val="tx1"/>
                </a:solidFill>
                <a:latin typeface="+mn-lt"/>
                <a:cs typeface="Courier New" pitchFamily="49" charset="0"/>
              </a:rPr>
              <a:t>simd64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register file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047750" y="1933575"/>
            <a:ext cx="5332413" cy="1877437"/>
          </a:xfrm>
          <a:prstGeom prst="rect">
            <a:avLst/>
          </a:prstGeom>
          <a:solidFill>
            <a:srgbClr val="CCFF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779DFD"/>
                </a:solidFill>
                <a:latin typeface="Courier New" pitchFamily="49" charset="0"/>
              </a:rPr>
              <a:t>simd64</a:t>
            </a: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 A[VECLEN];</a:t>
            </a:r>
          </a:p>
          <a:p>
            <a:pPr algn="l"/>
            <a:r>
              <a:rPr lang="en-US" sz="1400">
                <a:solidFill>
                  <a:srgbClr val="779DFD"/>
                </a:solidFill>
                <a:latin typeface="Courier New" pitchFamily="49" charset="0"/>
              </a:rPr>
              <a:t>simd64</a:t>
            </a: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 B[VECLEN];</a:t>
            </a:r>
          </a:p>
          <a:p>
            <a:pPr algn="l"/>
            <a:r>
              <a:rPr lang="en-US" sz="1400">
                <a:solidFill>
                  <a:srgbClr val="779DFD"/>
                </a:solidFill>
                <a:latin typeface="Courier New" pitchFamily="49" charset="0"/>
              </a:rPr>
              <a:t>simd64</a:t>
            </a:r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 sum[VECLEN];</a:t>
            </a:r>
          </a:p>
          <a:p>
            <a:pPr algn="l"/>
            <a:endParaRPr lang="en-US" sz="1400">
              <a:solidFill>
                <a:schemeClr val="tx1"/>
              </a:solidFill>
              <a:latin typeface="Courier New" pitchFamily="49" charset="0"/>
            </a:endParaRP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for (i=0; i&lt;VECLEN; i++){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   sum[i] = vec4_add16(A[i],B[i]);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ourier New" pitchFamily="49" charset="0"/>
              </a:rPr>
              <a:t>}</a:t>
            </a: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49" charset="0"/>
              </a:rPr>
              <a:t>  </a:t>
            </a: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989013" y="2079298"/>
            <a:ext cx="982662" cy="5626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57213" y="5154613"/>
            <a:ext cx="820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sz="1800" b="0" i="1">
                <a:solidFill>
                  <a:schemeClr val="tx1"/>
                </a:solidFill>
                <a:latin typeface="+mn-lt"/>
              </a:rPr>
              <a:t>Note:  You may define one or more data types for a given register file using the “ctype” construct.  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z="2000" smtClean="0"/>
              <a:t>Operator Overloading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23950"/>
            <a:ext cx="7772400" cy="2366963"/>
          </a:xfrm>
        </p:spPr>
        <p:txBody>
          <a:bodyPr/>
          <a:lstStyle/>
          <a:p>
            <a:pPr eaLnBrk="1" hangingPunct="1"/>
            <a:r>
              <a:rPr lang="en-US" sz="1800" smtClean="0"/>
              <a:t>Enables use of standard C language operators such as “+” with user-defined data types. </a:t>
            </a:r>
            <a:br>
              <a:rPr lang="en-US" sz="1800" smtClean="0"/>
            </a:br>
            <a:endParaRPr lang="en-US" sz="1800" smtClean="0"/>
          </a:p>
          <a:p>
            <a:pPr eaLnBrk="1" hangingPunct="1"/>
            <a:r>
              <a:rPr lang="en-US" sz="1800" smtClean="0"/>
              <a:t>Simpler, more portable “native C” programming model as opposed to using intrinsics.</a:t>
            </a:r>
            <a:br>
              <a:rPr lang="en-US" sz="1800" smtClean="0"/>
            </a:br>
            <a:endParaRPr lang="en-US" sz="1800" smtClean="0"/>
          </a:p>
          <a:p>
            <a:pPr eaLnBrk="1" hangingPunct="1"/>
            <a:r>
              <a:rPr lang="en-US" sz="1800" smtClean="0"/>
              <a:t>The C compiler can infer an operation based on data types of the operator arguments.</a:t>
            </a:r>
            <a:endParaRPr lang="en-US" sz="1800" i="1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00100" y="3863975"/>
            <a:ext cx="7772400" cy="1990725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defRPr sz="20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endParaRPr lang="en-US" sz="16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simd64 a, b, c;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c = vec4_add16(a, b);  // using intrinsics</a:t>
            </a:r>
          </a:p>
          <a:p>
            <a:pPr algn="l"/>
            <a:endParaRPr lang="en-US" sz="160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c = a + b;     // using operator overloading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r>
              <a:rPr lang="en-US" dirty="0" smtClean="0"/>
              <a:t>Scheduling TIE Operations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8229600" cy="2058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808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TIE compiler assumes a single-cycle schedule</a:t>
            </a:r>
            <a:endParaRPr lang="en-US" sz="1800" dirty="0"/>
          </a:p>
          <a:p>
            <a:pPr marL="796925" lvl="1" indent="-339725"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ü"/>
              <a:defRPr/>
            </a:pPr>
            <a:r>
              <a:rPr lang="en-US" sz="1600" dirty="0" smtClean="0"/>
              <a:t>Input registers used at the beginning of the (E)xecute stage</a:t>
            </a:r>
            <a:endParaRPr lang="en-US" sz="800" dirty="0" smtClean="0"/>
          </a:p>
          <a:p>
            <a:pPr marL="796925" lvl="1" indent="-339725" eaLnBrk="1" hangingPunct="1">
              <a:lnSpc>
                <a:spcPct val="90000"/>
              </a:lnSpc>
              <a:buClr>
                <a:srgbClr val="6600FF"/>
              </a:buClr>
              <a:buFont typeface="Wingdings" pitchFamily="2" charset="2"/>
              <a:buChar char="ü"/>
              <a:defRPr/>
            </a:pPr>
            <a:r>
              <a:rPr lang="en-US" sz="1600" dirty="0" smtClean="0"/>
              <a:t>Output registers defined at the end of the (E)xecute stage</a:t>
            </a:r>
          </a:p>
          <a:p>
            <a:pPr>
              <a:defRPr/>
            </a:pPr>
            <a:r>
              <a:rPr lang="en-US" sz="1800" dirty="0" smtClean="0">
                <a:cs typeface="Courier New" pitchFamily="49" charset="0"/>
              </a:rPr>
              <a:t>Use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schedule </a:t>
            </a:r>
            <a:r>
              <a:rPr lang="en-US" sz="1800" dirty="0" smtClean="0">
                <a:cs typeface="Courier New" pitchFamily="49" charset="0"/>
              </a:rPr>
              <a:t>to </a:t>
            </a:r>
            <a:r>
              <a:rPr lang="en-US" sz="1800" dirty="0">
                <a:cs typeface="Courier New" pitchFamily="49" charset="0"/>
              </a:rPr>
              <a:t>define multi-cycle </a:t>
            </a:r>
            <a:r>
              <a:rPr lang="en-US" sz="1800" dirty="0" smtClean="0">
                <a:cs typeface="Courier New" pitchFamily="49" charset="0"/>
              </a:rPr>
              <a:t>operations</a:t>
            </a:r>
          </a:p>
          <a:p>
            <a:pPr lvl="1">
              <a:defRPr/>
            </a:pPr>
            <a:r>
              <a:rPr lang="en-US" sz="1600" dirty="0" smtClean="0">
                <a:cs typeface="Courier New" pitchFamily="49" charset="0"/>
              </a:rPr>
              <a:t>Read inputs in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sz="1600" dirty="0" smtClean="0">
                <a:cs typeface="Courier New" pitchFamily="49" charset="0"/>
              </a:rPr>
              <a:t> stages</a:t>
            </a:r>
          </a:p>
          <a:p>
            <a:pPr lvl="1">
              <a:defRPr/>
            </a:pPr>
            <a:r>
              <a:rPr lang="en-US" sz="1600" dirty="0" smtClean="0">
                <a:cs typeface="Courier New" pitchFamily="49" charset="0"/>
              </a:rPr>
              <a:t>Write outputs, states and wires in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600" dirty="0" smtClean="0">
                <a:cs typeface="Courier New" pitchFamily="49" charset="0"/>
              </a:rPr>
              <a:t> stages</a:t>
            </a:r>
          </a:p>
          <a:p>
            <a:pPr lvl="1">
              <a:defRPr/>
            </a:pPr>
            <a:r>
              <a:rPr lang="en-US" sz="1600" dirty="0" smtClean="0">
                <a:cs typeface="Courier New" pitchFamily="49" charset="0"/>
              </a:rPr>
              <a:t>Use symbolic pipeline stage names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603250" y="3355975"/>
            <a:ext cx="7639050" cy="566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400" b="1">
                <a:latin typeface="Courier New" pitchFamily="49" charset="0"/>
              </a:rPr>
              <a:t>  MACC {</a:t>
            </a:r>
            <a:r>
              <a:rPr lang="en-US" sz="1400" b="1" i="1">
                <a:latin typeface="Courier New" pitchFamily="49" charset="0"/>
              </a:rPr>
              <a:t>inout</a:t>
            </a:r>
            <a:r>
              <a:rPr lang="en-US" sz="1400" b="1">
                <a:latin typeface="Courier New" pitchFamily="49" charset="0"/>
              </a:rPr>
              <a:t> MRF acc,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MRF mul1,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MRF mul2} {}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acc = </a:t>
            </a:r>
            <a:r>
              <a:rPr lang="en-US" sz="1400" b="1" i="1" u="sng">
                <a:latin typeface="Courier New" pitchFamily="49" charset="0"/>
              </a:rPr>
              <a:t>TIEmac</a:t>
            </a:r>
            <a:r>
              <a:rPr lang="en-US" sz="1400" b="1">
                <a:latin typeface="Courier New" pitchFamily="49" charset="0"/>
              </a:rPr>
              <a:t>(mul1[23:0], mul2[23:0], acc, 1’b1, 1’b0); }</a:t>
            </a:r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603250" y="4105275"/>
            <a:ext cx="7639050" cy="2308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tx2"/>
                </a:solidFill>
                <a:latin typeface="Courier New" pitchFamily="49" charset="0"/>
              </a:rPr>
              <a:t>schedule</a:t>
            </a:r>
            <a:r>
              <a:rPr lang="en-US" sz="1600" b="1">
                <a:latin typeface="Arial" charset="0"/>
              </a:rPr>
              <a:t>  </a:t>
            </a:r>
            <a:r>
              <a:rPr lang="en-US" sz="1600" b="1">
                <a:latin typeface="Courier New" pitchFamily="49" charset="0"/>
              </a:rPr>
              <a:t>macc_sched {MACC}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</a:pPr>
            <a:r>
              <a:rPr lang="en-US" sz="1600" b="1">
                <a:latin typeface="Courier New" pitchFamily="49" charset="0"/>
              </a:rPr>
              <a:t>// Read operands at start of Estage (stage 1)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 i="1">
                <a:latin typeface="Courier New" pitchFamily="49" charset="0"/>
              </a:rPr>
              <a:t>  use</a:t>
            </a:r>
            <a:r>
              <a:rPr lang="en-US" sz="1600" b="1">
                <a:latin typeface="Courier New" pitchFamily="49" charset="0"/>
              </a:rPr>
              <a:t> mul1  Estage; </a:t>
            </a:r>
            <a:br>
              <a:rPr lang="en-US" sz="1600" b="1">
                <a:latin typeface="Courier New" pitchFamily="49" charset="0"/>
              </a:rPr>
            </a:b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 i="1">
                <a:latin typeface="Courier New" pitchFamily="49" charset="0"/>
              </a:rPr>
              <a:t>use</a:t>
            </a:r>
            <a:r>
              <a:rPr lang="en-US" sz="1600" b="1">
                <a:latin typeface="Courier New" pitchFamily="49" charset="0"/>
              </a:rPr>
              <a:t> mul2  Estage; </a:t>
            </a:r>
            <a:br>
              <a:rPr lang="en-US" sz="1600" b="1">
                <a:latin typeface="Courier New" pitchFamily="49" charset="0"/>
              </a:rPr>
            </a:b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 i="1">
                <a:latin typeface="Courier New" pitchFamily="49" charset="0"/>
              </a:rPr>
              <a:t>use</a:t>
            </a:r>
            <a:r>
              <a:rPr lang="en-US" sz="1600" b="1">
                <a:latin typeface="Courier New" pitchFamily="49" charset="0"/>
              </a:rPr>
              <a:t> acc   Estage; 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// Write results at end of Estage+1 (stage 2)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 </a:t>
            </a:r>
            <a:r>
              <a:rPr lang="en-US" sz="1600" b="1" i="1"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acc   Estage+1; 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38113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Back-to-Back </a:t>
            </a:r>
            <a:r>
              <a:rPr lang="en-US" smtClean="0">
                <a:latin typeface="Courier New" pitchFamily="49" charset="0"/>
              </a:rPr>
              <a:t>MACC</a:t>
            </a:r>
            <a:r>
              <a:rPr lang="en-US" smtClean="0"/>
              <a:t> Pipeline Diagram</a:t>
            </a:r>
            <a:br>
              <a:rPr lang="en-US" smtClean="0"/>
            </a:br>
            <a:r>
              <a:rPr lang="en-US" smtClean="0"/>
              <a:t>with Data Dependency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3486150" y="2047875"/>
            <a:ext cx="1316038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273425" y="22764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257550" y="25828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63788" y="210820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47913" y="2414588"/>
            <a:ext cx="55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19838" y="2605088"/>
            <a:ext cx="677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 my5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802188" y="2049463"/>
            <a:ext cx="1279525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Estage+1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778375" y="1514475"/>
            <a:ext cx="46038" cy="44275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067425" y="2986088"/>
            <a:ext cx="157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54425" y="1362075"/>
            <a:ext cx="903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Cycle 0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273800" y="1497013"/>
            <a:ext cx="0" cy="448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143500" y="1325563"/>
            <a:ext cx="90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Cycle 1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16713" y="1333500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Cycle 2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4175" y="3192463"/>
            <a:ext cx="2740025" cy="1176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…</a:t>
            </a:r>
          </a:p>
          <a:p>
            <a:pPr algn="l">
              <a:defRPr/>
            </a:pPr>
            <a:r>
              <a:rPr lang="en-US" sz="1600" b="1" dirty="0">
                <a:latin typeface="Courier New" pitchFamily="49" charset="0"/>
              </a:rPr>
              <a:t>macc my5, my1, my2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macc my5, my3, my4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…</a:t>
            </a: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3260725" y="28749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351088" y="2706688"/>
            <a:ext cx="55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my5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6391275" y="4002088"/>
            <a:ext cx="1316038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 flipV="1">
            <a:off x="6056313" y="4186238"/>
            <a:ext cx="350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268913" y="4062413"/>
            <a:ext cx="55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my3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251450" y="4370388"/>
            <a:ext cx="55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my4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7707313" y="4005263"/>
            <a:ext cx="1277937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Estage+1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>
            <a:off x="6242050" y="483076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56213" y="4662488"/>
            <a:ext cx="55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my5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7700963" y="1598613"/>
            <a:ext cx="0" cy="448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H="1" flipV="1">
            <a:off x="6032500" y="4522788"/>
            <a:ext cx="350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835525" y="3425825"/>
            <a:ext cx="1358900" cy="309563"/>
          </a:xfrm>
          <a:prstGeom prst="cloudCallout">
            <a:avLst>
              <a:gd name="adj1" fmla="val 24343"/>
              <a:gd name="adj2" fmla="val 32565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700" dirty="0"/>
              <a:t>bubble                                   </a:t>
            </a:r>
          </a:p>
        </p:txBody>
      </p:sp>
      <p:cxnSp>
        <p:nvCxnSpPr>
          <p:cNvPr id="29" name="Straight Connector 31"/>
          <p:cNvCxnSpPr>
            <a:cxnSpLocks noChangeShapeType="1"/>
            <a:endCxn id="24" idx="1"/>
          </p:cNvCxnSpPr>
          <p:nvPr/>
        </p:nvCxnSpPr>
        <p:spPr bwMode="auto">
          <a:xfrm rot="16200000" flipH="1">
            <a:off x="5303838" y="3892550"/>
            <a:ext cx="1862138" cy="142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400050" y="4732338"/>
            <a:ext cx="4321175" cy="1069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If a data dependency exists in the source code, the processor  inserts execution bubbles (delay cycles) until input operands are available.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Two Cycle Operations using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schedule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endParaRPr lang="en-US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4535488" y="1216025"/>
            <a:ext cx="4243387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endParaRPr lang="en-US" sz="900" b="1">
              <a:latin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800">
                <a:latin typeface="Arial" charset="0"/>
              </a:rPr>
              <a:t>Two-cycle MACC</a:t>
            </a:r>
          </a:p>
          <a:p>
            <a:pPr marL="73977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r>
              <a:rPr lang="en-US" sz="1600">
                <a:latin typeface="Arial" charset="0"/>
              </a:rPr>
              <a:t>Inputs registers are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used</a:t>
            </a:r>
            <a:r>
              <a:rPr lang="en-US" sz="1600">
                <a:latin typeface="Arial" charset="0"/>
              </a:rPr>
              <a:t> at the beginning of the E stage</a:t>
            </a:r>
          </a:p>
          <a:p>
            <a:pPr marL="73977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endParaRPr lang="en-US" sz="800">
              <a:latin typeface="Arial" charset="0"/>
            </a:endParaRPr>
          </a:p>
          <a:p>
            <a:pPr marL="73977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r>
              <a:rPr lang="en-US" sz="1600">
                <a:latin typeface="Arial" charset="0"/>
              </a:rPr>
              <a:t>Output registers are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defined</a:t>
            </a:r>
            <a:r>
              <a:rPr lang="en-US" sz="1600">
                <a:latin typeface="Arial" charset="0"/>
              </a:rPr>
              <a:t> at the end of the E+1 stage</a:t>
            </a:r>
          </a:p>
          <a:p>
            <a:pPr marL="73977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</a:pPr>
            <a:endParaRPr lang="en-US" sz="900">
              <a:latin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800">
                <a:latin typeface="Arial" charset="0"/>
              </a:rPr>
              <a:t>The data path for this 2-cycle operation is spread across the E and E+1 stages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800">
                <a:latin typeface="Arial" charset="0"/>
              </a:rPr>
              <a:t>This simple schedule does not explicitly partition the hardware between the two pipelined stages.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(We need to use “retiming” in the synthesis flow) 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endParaRPr lang="en-US" sz="800">
              <a:latin typeface="Arial" charset="0"/>
            </a:endParaRP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</a:pPr>
            <a:endParaRPr lang="en-US" sz="1800" b="1">
              <a:latin typeface="Arial" charset="0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11188" y="1155700"/>
            <a:ext cx="3497262" cy="4267200"/>
            <a:chOff x="518" y="728"/>
            <a:chExt cx="2203" cy="268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52" y="824"/>
              <a:ext cx="204" cy="25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316" y="1484"/>
              <a:ext cx="1369" cy="1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</a:rPr>
                <a:t>Source routing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52" y="3188"/>
              <a:ext cx="1633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400">
                  <a:latin typeface="Arial" charset="0"/>
                </a:rPr>
                <a:t>Result routing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442" y="1322"/>
              <a:ext cx="0" cy="162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682" y="1322"/>
              <a:ext cx="0" cy="162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356" y="1678"/>
              <a:ext cx="0" cy="133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359" y="2012"/>
              <a:ext cx="0" cy="162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604" y="926"/>
              <a:ext cx="0" cy="162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052" y="764"/>
              <a:ext cx="1620" cy="1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929" y="728"/>
              <a:ext cx="1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929" y="1400"/>
              <a:ext cx="1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929" y="3416"/>
              <a:ext cx="17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18" y="770"/>
              <a:ext cx="474" cy="2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</a:rPr>
                <a:t>Decoder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710" y="998"/>
              <a:ext cx="0" cy="2346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710" y="1136"/>
              <a:ext cx="15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710" y="1565"/>
              <a:ext cx="15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710" y="1995"/>
              <a:ext cx="15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710" y="2424"/>
              <a:ext cx="15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710" y="2854"/>
              <a:ext cx="15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710" y="3284"/>
              <a:ext cx="150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 rot="-5400000">
              <a:off x="359" y="2078"/>
              <a:ext cx="5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Control</a:t>
              </a: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2006" y="1805"/>
              <a:ext cx="715" cy="8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latin typeface="Arial" charset="0"/>
                </a:rPr>
                <a:t>MACC</a:t>
              </a:r>
            </a:p>
            <a:p>
              <a:pPr>
                <a:defRPr/>
              </a:pP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  <a:p>
              <a:pPr>
                <a:defRPr/>
              </a:pP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 flipV="1">
              <a:off x="929" y="2187"/>
              <a:ext cx="1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 flipV="1">
              <a:off x="929" y="2769"/>
              <a:ext cx="17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2368" y="2604"/>
              <a:ext cx="0" cy="156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372" y="2784"/>
              <a:ext cx="0" cy="397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>
              <a:off x="1368" y="1089"/>
              <a:ext cx="510" cy="216"/>
              <a:chOff x="1284" y="1104"/>
              <a:chExt cx="510" cy="21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1341" y="1104"/>
                <a:ext cx="453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316" y="1140"/>
                <a:ext cx="454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1284" y="1176"/>
                <a:ext cx="453" cy="14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 dirty="0">
                    <a:latin typeface="Arial" charset="0"/>
                  </a:rPr>
                  <a:t>MRF</a:t>
                </a:r>
              </a:p>
            </p:txBody>
          </p:sp>
        </p:grp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1571" y="2790"/>
              <a:ext cx="0" cy="398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1343" y="1787"/>
              <a:ext cx="470" cy="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1400" dirty="0">
                  <a:latin typeface="Arial" charset="0"/>
                </a:rPr>
                <a:t>ALU</a:t>
              </a:r>
            </a:p>
          </p:txBody>
        </p:sp>
        <p:sp>
          <p:nvSpPr>
            <p:cNvPr id="34" name="Line 45"/>
            <p:cNvSpPr>
              <a:spLocks noChangeShapeType="1"/>
            </p:cNvSpPr>
            <p:nvPr/>
          </p:nvSpPr>
          <p:spPr bwMode="auto">
            <a:xfrm>
              <a:off x="1562" y="1685"/>
              <a:ext cx="5" cy="93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6"/>
            <p:cNvSpPr>
              <a:spLocks noChangeShapeType="1"/>
            </p:cNvSpPr>
            <p:nvPr/>
          </p:nvSpPr>
          <p:spPr bwMode="auto">
            <a:xfrm>
              <a:off x="1552" y="2177"/>
              <a:ext cx="0" cy="551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7"/>
            <p:cNvSpPr>
              <a:spLocks noChangeShapeType="1"/>
            </p:cNvSpPr>
            <p:nvPr/>
          </p:nvSpPr>
          <p:spPr bwMode="auto">
            <a:xfrm>
              <a:off x="1559" y="2004"/>
              <a:ext cx="0" cy="162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900" y="1113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/>
                <a:t>R</a:t>
              </a:r>
            </a:p>
          </p:txBody>
        </p:sp>
        <p:sp>
          <p:nvSpPr>
            <p:cNvPr id="38" name="TextBox 41"/>
            <p:cNvSpPr txBox="1">
              <a:spLocks noChangeArrowheads="1"/>
            </p:cNvSpPr>
            <p:nvPr/>
          </p:nvSpPr>
          <p:spPr bwMode="auto">
            <a:xfrm>
              <a:off x="900" y="1897"/>
              <a:ext cx="18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/>
                <a:t>E</a:t>
              </a:r>
            </a:p>
          </p:txBody>
        </p:sp>
        <p:sp>
          <p:nvSpPr>
            <p:cNvPr id="39" name="TextBox 42"/>
            <p:cNvSpPr txBox="1">
              <a:spLocks noChangeArrowheads="1"/>
            </p:cNvSpPr>
            <p:nvPr/>
          </p:nvSpPr>
          <p:spPr bwMode="auto">
            <a:xfrm>
              <a:off x="890" y="2478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/>
                <a:t>M</a:t>
              </a:r>
            </a:p>
          </p:txBody>
        </p:sp>
      </p:grpSp>
      <p:pic>
        <p:nvPicPr>
          <p:cNvPr id="43" name="Picture 8" descr="MCj043781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5602288"/>
            <a:ext cx="63976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5384800" y="5795963"/>
            <a:ext cx="339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i="1">
                <a:latin typeface="Arial" charset="0"/>
              </a:rPr>
              <a:t>See the TIE Reference Manual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Improved </a:t>
            </a:r>
            <a:r>
              <a:rPr lang="en-US" dirty="0" smtClean="0">
                <a:latin typeface="Courier New" pitchFamily="49" charset="0"/>
              </a:rPr>
              <a:t>MACC</a:t>
            </a:r>
            <a:r>
              <a:rPr lang="en-US" dirty="0" smtClean="0"/>
              <a:t> Operation Schedule</a:t>
            </a:r>
            <a:br>
              <a:rPr lang="en-US" dirty="0" smtClean="0"/>
            </a:br>
            <a:endParaRPr lang="en-US" b="0" dirty="0" smtClean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200400" y="2819400"/>
            <a:ext cx="685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76600" y="2819400"/>
            <a:ext cx="609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0050" y="1881414"/>
            <a:ext cx="8113713" cy="237603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400" b="1">
                <a:latin typeface="Courier New" pitchFamily="49" charset="0"/>
              </a:rPr>
              <a:t>  MACC {</a:t>
            </a:r>
            <a:r>
              <a:rPr lang="en-US" sz="1400" b="1" i="1">
                <a:latin typeface="Courier New" pitchFamily="49" charset="0"/>
              </a:rPr>
              <a:t>inout</a:t>
            </a:r>
            <a:r>
              <a:rPr lang="en-US" sz="1400" b="1">
                <a:latin typeface="Courier New" pitchFamily="49" charset="0"/>
              </a:rPr>
              <a:t> MRF acc,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MRF mul1,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MRF mul2} {}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acc = </a:t>
            </a:r>
            <a:r>
              <a:rPr lang="en-US" sz="1400" b="1" i="1" u="sng">
                <a:latin typeface="Courier New" pitchFamily="49" charset="0"/>
              </a:rPr>
              <a:t>TIEmac</a:t>
            </a:r>
            <a:r>
              <a:rPr lang="en-US" sz="1400" b="1">
                <a:latin typeface="Courier New" pitchFamily="49" charset="0"/>
              </a:rPr>
              <a:t>(mul1, mul2, acc, 1’d0, 1’d0);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schedule</a:t>
            </a:r>
            <a:r>
              <a:rPr lang="en-US" sz="1400" b="1">
                <a:latin typeface="Courier New" pitchFamily="49" charset="0"/>
              </a:rPr>
              <a:t>  macc_sched {MACC}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</a:t>
            </a:r>
            <a:r>
              <a:rPr lang="en-US" sz="1400" b="1" i="1">
                <a:latin typeface="Courier New" pitchFamily="49" charset="0"/>
              </a:rPr>
              <a:t>use</a:t>
            </a:r>
            <a:r>
              <a:rPr lang="en-US" sz="1400" b="1">
                <a:latin typeface="Courier New" pitchFamily="49" charset="0"/>
              </a:rPr>
              <a:t> mul1  Estage;      // read at start of Estage (stage 1)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</a:t>
            </a:r>
            <a:r>
              <a:rPr lang="en-US" sz="1400" b="1" i="1">
                <a:latin typeface="Courier New" pitchFamily="49" charset="0"/>
              </a:rPr>
              <a:t>use</a:t>
            </a:r>
            <a:r>
              <a:rPr lang="en-US" sz="1400" b="1">
                <a:latin typeface="Courier New" pitchFamily="49" charset="0"/>
              </a:rPr>
              <a:t> mul2  Estage;  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</a:t>
            </a:r>
            <a:r>
              <a:rPr lang="en-US" sz="1400" b="1" i="1">
                <a:latin typeface="Courier New" pitchFamily="49" charset="0"/>
              </a:rPr>
              <a:t>use</a:t>
            </a:r>
            <a:r>
              <a:rPr lang="en-US" sz="1400" b="1">
                <a:latin typeface="Courier New" pitchFamily="49" charset="0"/>
              </a:rPr>
              <a:t> acc   Estage + 1;  // read at start of Estage+1 (stage 2)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</a:t>
            </a:r>
            <a:r>
              <a:rPr lang="en-US" sz="1400" b="1" i="1">
                <a:latin typeface="Courier New" pitchFamily="49" charset="0"/>
              </a:rPr>
              <a:t>def</a:t>
            </a:r>
            <a:r>
              <a:rPr lang="en-US" sz="1400" b="1">
                <a:latin typeface="Courier New" pitchFamily="49" charset="0"/>
              </a:rPr>
              <a:t> acc   Estage + 1;  // write at end of  Estage+1 (stage 2)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1475" y="1155700"/>
            <a:ext cx="7696200" cy="5222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Do not need to use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acc</a:t>
            </a:r>
            <a:r>
              <a:rPr lang="en-US" sz="2000" dirty="0">
                <a:latin typeface="+mn-lt"/>
              </a:rPr>
              <a:t>  until Estage+1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73075" y="3248869"/>
            <a:ext cx="2803525" cy="6491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011363" y="4479925"/>
            <a:ext cx="4946651" cy="2057400"/>
            <a:chOff x="1267" y="2822"/>
            <a:chExt cx="3116" cy="1296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118" y="3158"/>
              <a:ext cx="705" cy="67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57150" cmpd="thickThin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MACC</a:t>
              </a:r>
            </a:p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Partial logic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955" y="330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960" y="3729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380" y="3186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>
                  <a:latin typeface="Courier New" pitchFamily="49" charset="0"/>
                </a:rPr>
                <a:t>mul1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380" y="3618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>
                  <a:latin typeface="Courier New" pitchFamily="49" charset="0"/>
                </a:rPr>
                <a:t>mul2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19" y="3613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>
                  <a:latin typeface="Courier New" pitchFamily="49" charset="0"/>
                </a:rPr>
                <a:t> acc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gray">
            <a:xfrm>
              <a:off x="3015" y="3398"/>
              <a:ext cx="672" cy="672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57150" cmpd="thickThin">
              <a:noFill/>
              <a:miter lim="800000"/>
              <a:headEnd/>
              <a:tailEnd/>
            </a:ln>
            <a:effectLst>
              <a:prstShdw prst="shdw18" dist="17961" dir="135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n-US" sz="1400" b="1" dirty="0">
                  <a:latin typeface="Arial" charset="0"/>
                </a:rPr>
                <a:t>MACC</a:t>
              </a:r>
            </a:p>
            <a:p>
              <a:pPr>
                <a:defRPr/>
              </a:pPr>
              <a:r>
                <a:rPr lang="en-US" sz="1400" b="1" dirty="0">
                  <a:latin typeface="Arial" charset="0"/>
                </a:rPr>
                <a:t>Partial Logic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919" y="2822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783" y="373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331" y="2899"/>
              <a:ext cx="1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E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177" y="2899"/>
              <a:ext cx="32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E+1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267" y="2899"/>
              <a:ext cx="6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b="1">
                  <a:latin typeface="Arial" charset="0"/>
                </a:rPr>
                <a:t>Pipe Stage</a:t>
              </a: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783" y="2822"/>
              <a:ext cx="0" cy="12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2871" y="397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441" y="3858"/>
              <a:ext cx="37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acc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2823" y="349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" name="Straight Arrow Connector 25"/>
            <p:cNvCxnSpPr>
              <a:cxnSpLocks noChangeShapeType="1"/>
            </p:cNvCxnSpPr>
            <p:nvPr/>
          </p:nvCxnSpPr>
          <p:spPr bwMode="auto">
            <a:xfrm>
              <a:off x="1982" y="3980"/>
              <a:ext cx="488" cy="1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80352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30175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Back-to-Back </a:t>
            </a:r>
            <a:r>
              <a:rPr lang="en-US" smtClean="0">
                <a:latin typeface="Courier New" pitchFamily="49" charset="0"/>
              </a:rPr>
              <a:t>MACC</a:t>
            </a:r>
            <a:r>
              <a:rPr lang="en-US" smtClean="0"/>
              <a:t> Pipeline Diagram – Improved Scheduling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3486150" y="2047875"/>
            <a:ext cx="1139825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273425" y="22764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273425" y="29622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63788" y="210820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63788" y="279400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my2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19838" y="2605088"/>
            <a:ext cx="677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 my5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930775" y="2428875"/>
            <a:ext cx="1125538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Estage+1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778375" y="1514475"/>
            <a:ext cx="46038" cy="44275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067425" y="2986088"/>
            <a:ext cx="30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654425" y="1362075"/>
            <a:ext cx="903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Cycle 0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273800" y="1497013"/>
            <a:ext cx="0" cy="4486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4702175" y="33432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883025" y="3175000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my5</a:t>
            </a: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>
            <a:off x="4625975" y="258127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4956175" y="3962400"/>
            <a:ext cx="1139825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4743450" y="4191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4743450" y="4876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833813" y="4022725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my3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833813" y="4708525"/>
            <a:ext cx="555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my4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864475" y="4700588"/>
            <a:ext cx="677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 my5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6557963" y="4360863"/>
            <a:ext cx="1125537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en-US" sz="1500" b="1" dirty="0">
                <a:latin typeface="Arial" charset="0"/>
              </a:rPr>
              <a:t>MACC</a:t>
            </a:r>
          </a:p>
          <a:p>
            <a:pPr>
              <a:defRPr/>
            </a:pPr>
            <a:r>
              <a:rPr lang="en-US" sz="1500" b="1" dirty="0">
                <a:latin typeface="Arial" charset="0"/>
              </a:rPr>
              <a:t>Estage+1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7620000" y="4876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flipH="1" flipV="1">
            <a:off x="6096000" y="4495800"/>
            <a:ext cx="447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31"/>
          <p:cNvCxnSpPr>
            <a:cxnSpLocks noChangeShapeType="1"/>
          </p:cNvCxnSpPr>
          <p:nvPr/>
        </p:nvCxnSpPr>
        <p:spPr bwMode="auto">
          <a:xfrm rot="16200000" flipH="1" flipV="1">
            <a:off x="5295900" y="4060825"/>
            <a:ext cx="2165350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33"/>
          <p:cNvCxnSpPr>
            <a:cxnSpLocks noChangeShapeType="1"/>
          </p:cNvCxnSpPr>
          <p:nvPr/>
        </p:nvCxnSpPr>
        <p:spPr bwMode="auto">
          <a:xfrm>
            <a:off x="6386513" y="5126038"/>
            <a:ext cx="157162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143500" y="1325563"/>
            <a:ext cx="901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Cycle 1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6716713" y="1333500"/>
            <a:ext cx="901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</a:rPr>
              <a:t>Cycle 2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6543675" y="3008313"/>
            <a:ext cx="2138363" cy="1069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600" i="1">
                <a:latin typeface="Arial" charset="0"/>
                <a:cs typeface="Arial" charset="0"/>
              </a:rPr>
              <a:t>“use acc Estage+1”</a:t>
            </a:r>
          </a:p>
          <a:p>
            <a:pPr algn="l"/>
            <a:r>
              <a:rPr lang="en-US" sz="1600" i="1">
                <a:latin typeface="Arial" charset="0"/>
                <a:cs typeface="Arial" charset="0"/>
              </a:rPr>
              <a:t>allows bypass</a:t>
            </a:r>
          </a:p>
          <a:p>
            <a:pPr algn="l"/>
            <a:r>
              <a:rPr lang="en-US" sz="1600" i="1">
                <a:latin typeface="Arial" charset="0"/>
                <a:cs typeface="Arial" charset="0"/>
              </a:rPr>
              <a:t>for data dependent </a:t>
            </a:r>
          </a:p>
          <a:p>
            <a:pPr algn="l"/>
            <a:r>
              <a:rPr lang="en-US" sz="1600" i="1">
                <a:latin typeface="Arial" charset="0"/>
                <a:cs typeface="Arial" charset="0"/>
              </a:rPr>
              <a:t>MACCs.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84175" y="3192463"/>
            <a:ext cx="2740025" cy="1176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…</a:t>
            </a:r>
          </a:p>
          <a:p>
            <a:pPr algn="l">
              <a:defRPr/>
            </a:pPr>
            <a:r>
              <a:rPr lang="en-US" sz="1600" b="1" dirty="0">
                <a:latin typeface="Courier New" pitchFamily="49" charset="0"/>
              </a:rPr>
              <a:t>macc my5, my1, my2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macc my5, my3, my4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RISC Microprocessors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>
                <a:solidFill>
                  <a:schemeClr val="accent6"/>
                </a:solidFill>
              </a:rPr>
              <a:t>Have similar features, however implemented very differently</a:t>
            </a: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06500"/>
            <a:ext cx="8683165" cy="5294313"/>
          </a:xfrm>
        </p:spPr>
        <p:txBody>
          <a:bodyPr/>
          <a:lstStyle/>
          <a:p>
            <a:r>
              <a:rPr lang="en-US" sz="1800" b="1" dirty="0" smtClean="0"/>
              <a:t>Modern RISC/DSP architectures </a:t>
            </a:r>
            <a:endParaRPr lang="en-US" sz="1400" dirty="0" smtClean="0"/>
          </a:p>
          <a:p>
            <a:pPr lvl="1"/>
            <a:r>
              <a:rPr lang="en-US" sz="1600" dirty="0" smtClean="0"/>
              <a:t>Memory sub-system</a:t>
            </a:r>
          </a:p>
          <a:p>
            <a:pPr lvl="2"/>
            <a:r>
              <a:rPr lang="en-US" sz="1400" dirty="0" smtClean="0"/>
              <a:t>Unified, Private address range</a:t>
            </a:r>
          </a:p>
          <a:p>
            <a:pPr lvl="2"/>
            <a:r>
              <a:rPr lang="en-US" sz="1400" dirty="0" smtClean="0"/>
              <a:t>TCM, Tightly coupled (single cycle) memory interfaces</a:t>
            </a:r>
          </a:p>
          <a:p>
            <a:pPr lvl="2"/>
            <a:r>
              <a:rPr lang="en-US" sz="1400" dirty="0" smtClean="0"/>
              <a:t>Instruction </a:t>
            </a:r>
            <a:r>
              <a:rPr lang="en-US" sz="1400" dirty="0" smtClean="0"/>
              <a:t>/ Data cache </a:t>
            </a:r>
          </a:p>
          <a:p>
            <a:pPr lvl="3"/>
            <a:r>
              <a:rPr lang="en-US" dirty="0" smtClean="0"/>
              <a:t>cache depth, line length, line locking, write through / write back, critical word first, line fill policies, replacement algorithms and of course exception handling</a:t>
            </a:r>
          </a:p>
          <a:p>
            <a:pPr lvl="2"/>
            <a:r>
              <a:rPr lang="en-US" dirty="0" smtClean="0"/>
              <a:t>FIFO interfaces (handshake interface)</a:t>
            </a:r>
          </a:p>
          <a:p>
            <a:pPr lvl="2"/>
            <a:r>
              <a:rPr lang="en-US" dirty="0" smtClean="0"/>
              <a:t>GPIO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Exception / Interrupt Architecture</a:t>
            </a:r>
          </a:p>
          <a:p>
            <a:pPr lvl="2"/>
            <a:r>
              <a:rPr lang="en-US" dirty="0" smtClean="0"/>
              <a:t>Exception causes</a:t>
            </a:r>
          </a:p>
          <a:p>
            <a:pPr lvl="2"/>
            <a:r>
              <a:rPr lang="en-US" dirty="0" smtClean="0"/>
              <a:t>Interrupt sources, priority levels, NMI, vector entry points</a:t>
            </a:r>
          </a:p>
        </p:txBody>
      </p:sp>
    </p:spTree>
    <p:extLst>
      <p:ext uri="{BB962C8B-B14F-4D97-AF65-F5344CB8AC3E}">
        <p14:creationId xmlns:p14="http://schemas.microsoft.com/office/powerpoint/2010/main" val="22340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25413"/>
            <a:ext cx="7915275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Methods of Reducing TIE Area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81125" y="2743772"/>
            <a:ext cx="7373938" cy="31516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regfile SR 64 4 s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400" b="1">
                <a:latin typeface="Arial" charset="0"/>
              </a:rPr>
              <a:t>  </a:t>
            </a:r>
            <a:r>
              <a:rPr lang="en-US" sz="1400" b="1">
                <a:latin typeface="Courier New" pitchFamily="49" charset="0"/>
              </a:rPr>
              <a:t>VECMUL16 {</a:t>
            </a:r>
            <a:r>
              <a:rPr lang="en-US" sz="1400" b="1" i="1">
                <a:latin typeface="Courier New" pitchFamily="49" charset="0"/>
              </a:rPr>
              <a:t>out</a:t>
            </a:r>
            <a:r>
              <a:rPr lang="en-US" sz="1400" b="1">
                <a:latin typeface="Courier New" pitchFamily="49" charset="0"/>
              </a:rPr>
              <a:t> SR srr,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SR srs,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SR srt} {}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[31:0] mtmp1 = srs[15:0] * srt[15:0];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[31:0] mtmp2 = srs[47:32] * srt[47:32];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srr = {mtmp2, mtmp1};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400" b="1">
                <a:latin typeface="Arial" charset="0"/>
              </a:rPr>
              <a:t>  </a:t>
            </a:r>
            <a:r>
              <a:rPr lang="en-US" sz="1400" b="1">
                <a:latin typeface="Courier New" pitchFamily="49" charset="0"/>
              </a:rPr>
              <a:t>VECMAC16 {</a:t>
            </a:r>
            <a:r>
              <a:rPr lang="en-US" sz="1400" b="1" i="1">
                <a:latin typeface="Courier New" pitchFamily="49" charset="0"/>
              </a:rPr>
              <a:t>inout</a:t>
            </a:r>
            <a:r>
              <a:rPr lang="en-US" sz="1400" b="1">
                <a:latin typeface="Courier New" pitchFamily="49" charset="0"/>
              </a:rPr>
              <a:t> SR srr,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SR srs,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SR srt} {}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[31:0] mtmp1 = srs[15:0] * srt[15:0];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[31:0] mtmp2 = srs[47:32] * srt[47:32];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srr = {	srr[63:32] + mtmp2,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	       	srr[31:0] + mtmp1  };</a:t>
            </a:r>
          </a:p>
          <a:p>
            <a:pPr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7175" y="2362200"/>
            <a:ext cx="874713" cy="1181960"/>
            <a:chOff x="1252" y="1113"/>
            <a:chExt cx="1214" cy="1451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52" y="1113"/>
              <a:ext cx="482" cy="232"/>
              <a:chOff x="2112" y="1168"/>
              <a:chExt cx="288" cy="144"/>
            </a:xfrm>
          </p:grpSpPr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2112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2256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</p:grp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1490" y="1661"/>
              <a:ext cx="384" cy="38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27432" rIns="90488" bIns="44450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554" y="2262"/>
              <a:ext cx="16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298" y="1399"/>
              <a:ext cx="288" cy="2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1600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682" y="2045"/>
              <a:ext cx="0" cy="192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1600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H="1">
              <a:off x="1766" y="1399"/>
              <a:ext cx="288" cy="2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1600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802" y="1655"/>
              <a:ext cx="384" cy="38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27432" rIns="90488" bIns="44450" anchor="ctr"/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867" y="2254"/>
              <a:ext cx="16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610" y="1393"/>
              <a:ext cx="288" cy="2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16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994" y="2039"/>
              <a:ext cx="0" cy="192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16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2078" y="1393"/>
              <a:ext cx="288" cy="288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1600"/>
            </a:p>
          </p:txBody>
        </p: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1984" y="1113"/>
              <a:ext cx="482" cy="232"/>
              <a:chOff x="2112" y="1168"/>
              <a:chExt cx="288" cy="144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112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256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</p:grp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1587" y="2261"/>
              <a:ext cx="482" cy="232"/>
              <a:chOff x="2112" y="1168"/>
              <a:chExt cx="288" cy="144"/>
            </a:xfrm>
          </p:grpSpPr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2112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19" name="Rectangle 23"/>
              <p:cNvSpPr>
                <a:spLocks noChangeArrowheads="1"/>
              </p:cNvSpPr>
              <p:nvPr/>
            </p:nvSpPr>
            <p:spPr bwMode="auto">
              <a:xfrm>
                <a:off x="2256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</p:grp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38113" y="4352925"/>
            <a:ext cx="1047750" cy="1692275"/>
            <a:chOff x="3083" y="904"/>
            <a:chExt cx="1214" cy="1993"/>
          </a:xfrm>
        </p:grpSpPr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3083" y="904"/>
              <a:ext cx="482" cy="232"/>
              <a:chOff x="2112" y="1168"/>
              <a:chExt cx="288" cy="144"/>
            </a:xfrm>
          </p:grpSpPr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2112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2256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</p:grp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3129" y="1190"/>
              <a:ext cx="756" cy="1396"/>
              <a:chOff x="738" y="1735"/>
              <a:chExt cx="756" cy="1396"/>
            </a:xfrm>
          </p:grpSpPr>
          <p:sp>
            <p:nvSpPr>
              <p:cNvPr id="42" name="Oval 29"/>
              <p:cNvSpPr>
                <a:spLocks noChangeArrowheads="1"/>
              </p:cNvSpPr>
              <p:nvPr/>
            </p:nvSpPr>
            <p:spPr bwMode="auto">
              <a:xfrm>
                <a:off x="930" y="1997"/>
                <a:ext cx="384" cy="38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27432" rIns="90488" bIns="44450" anchor="ctr"/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43" name="Oval 30"/>
              <p:cNvSpPr>
                <a:spLocks noChangeArrowheads="1"/>
              </p:cNvSpPr>
              <p:nvPr/>
            </p:nvSpPr>
            <p:spPr bwMode="auto">
              <a:xfrm>
                <a:off x="930" y="2573"/>
                <a:ext cx="384" cy="38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1012" y="2602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>
                <a:off x="738" y="1735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>
                <a:off x="1122" y="2381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 flipH="1">
                <a:off x="1266" y="1738"/>
                <a:ext cx="217" cy="931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auto">
              <a:xfrm flipH="1">
                <a:off x="1206" y="1735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49" name="Line 36"/>
              <p:cNvSpPr>
                <a:spLocks noChangeShapeType="1"/>
              </p:cNvSpPr>
              <p:nvPr/>
            </p:nvSpPr>
            <p:spPr bwMode="auto">
              <a:xfrm>
                <a:off x="1122" y="293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441" y="1184"/>
              <a:ext cx="756" cy="1396"/>
              <a:chOff x="738" y="1735"/>
              <a:chExt cx="756" cy="1396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930" y="1997"/>
                <a:ext cx="384" cy="38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27432" rIns="90488" bIns="44450" anchor="ctr"/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x</a:t>
                </a: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auto">
              <a:xfrm>
                <a:off x="930" y="2573"/>
                <a:ext cx="384" cy="384"/>
              </a:xfrm>
              <a:prstGeom prst="ellipse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36" name="Text Box 40"/>
              <p:cNvSpPr txBox="1">
                <a:spLocks noChangeArrowheads="1"/>
              </p:cNvSpPr>
              <p:nvPr/>
            </p:nvSpPr>
            <p:spPr bwMode="auto">
              <a:xfrm>
                <a:off x="1013" y="2600"/>
                <a:ext cx="136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chemeClr val="bg1"/>
                    </a:solidFill>
                  </a:rPr>
                  <a:t>+</a:t>
                </a:r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>
                <a:off x="738" y="1735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38" name="Line 42"/>
              <p:cNvSpPr>
                <a:spLocks noChangeShapeType="1"/>
              </p:cNvSpPr>
              <p:nvPr/>
            </p:nvSpPr>
            <p:spPr bwMode="auto">
              <a:xfrm>
                <a:off x="1122" y="2381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39" name="Line 43"/>
              <p:cNvSpPr>
                <a:spLocks noChangeShapeType="1"/>
              </p:cNvSpPr>
              <p:nvPr/>
            </p:nvSpPr>
            <p:spPr bwMode="auto">
              <a:xfrm flipH="1">
                <a:off x="1266" y="1738"/>
                <a:ext cx="217" cy="931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 flipH="1">
                <a:off x="1206" y="1735"/>
                <a:ext cx="288" cy="288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  <p:sp>
            <p:nvSpPr>
              <p:cNvPr id="41" name="Line 45"/>
              <p:cNvSpPr>
                <a:spLocks noChangeShapeType="1"/>
              </p:cNvSpPr>
              <p:nvPr/>
            </p:nvSpPr>
            <p:spPr bwMode="auto">
              <a:xfrm>
                <a:off x="1122" y="2939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 sz="1600"/>
              </a:p>
            </p:txBody>
          </p:sp>
        </p:grpSp>
        <p:grpSp>
          <p:nvGrpSpPr>
            <p:cNvPr id="28" name="Group 46"/>
            <p:cNvGrpSpPr>
              <a:grpSpLocks/>
            </p:cNvGrpSpPr>
            <p:nvPr/>
          </p:nvGrpSpPr>
          <p:grpSpPr bwMode="auto">
            <a:xfrm>
              <a:off x="3815" y="904"/>
              <a:ext cx="482" cy="232"/>
              <a:chOff x="2112" y="1168"/>
              <a:chExt cx="288" cy="144"/>
            </a:xfrm>
          </p:grpSpPr>
          <p:sp>
            <p:nvSpPr>
              <p:cNvPr id="32" name="Rectangle 47"/>
              <p:cNvSpPr>
                <a:spLocks noChangeArrowheads="1"/>
              </p:cNvSpPr>
              <p:nvPr/>
            </p:nvSpPr>
            <p:spPr bwMode="auto">
              <a:xfrm>
                <a:off x="2112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33" name="Rectangle 48"/>
              <p:cNvSpPr>
                <a:spLocks noChangeArrowheads="1"/>
              </p:cNvSpPr>
              <p:nvPr/>
            </p:nvSpPr>
            <p:spPr bwMode="auto">
              <a:xfrm>
                <a:off x="2256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3442" y="2665"/>
              <a:ext cx="482" cy="232"/>
              <a:chOff x="2112" y="1168"/>
              <a:chExt cx="288" cy="144"/>
            </a:xfrm>
          </p:grpSpPr>
          <p:sp>
            <p:nvSpPr>
              <p:cNvPr id="30" name="Rectangle 50"/>
              <p:cNvSpPr>
                <a:spLocks noChangeArrowheads="1"/>
              </p:cNvSpPr>
              <p:nvPr/>
            </p:nvSpPr>
            <p:spPr bwMode="auto">
              <a:xfrm>
                <a:off x="2112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  <p:sp>
            <p:nvSpPr>
              <p:cNvPr id="31" name="Rectangle 51"/>
              <p:cNvSpPr>
                <a:spLocks noChangeArrowheads="1"/>
              </p:cNvSpPr>
              <p:nvPr/>
            </p:nvSpPr>
            <p:spPr bwMode="auto">
              <a:xfrm>
                <a:off x="2256" y="1168"/>
                <a:ext cx="144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/>
              </a:p>
            </p:txBody>
          </p:sp>
        </p:grpSp>
      </p:grp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2788" y="1046163"/>
            <a:ext cx="7772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rgbClr val="00808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Two multiply operations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00808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How do we share the multipliers?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rgbClr val="008080"/>
              </a:buClr>
              <a:buFont typeface="Arial" charset="0"/>
              <a:buChar char="•"/>
            </a:pPr>
            <a:r>
              <a:rPr lang="en-US" sz="1800">
                <a:latin typeface="Arial" charset="0"/>
              </a:rPr>
              <a:t>Design with </a:t>
            </a:r>
            <a:r>
              <a:rPr lang="en-US" sz="1800" u="sng">
                <a:latin typeface="Arial" charset="0"/>
              </a:rPr>
              <a:t>shared functions </a:t>
            </a:r>
            <a:r>
              <a:rPr lang="en-US" sz="1800">
                <a:latin typeface="Arial" charset="0"/>
              </a:rPr>
              <a:t>and </a:t>
            </a:r>
            <a:r>
              <a:rPr lang="en-US" sz="1800" u="sng">
                <a:latin typeface="Arial" charset="0"/>
              </a:rPr>
              <a:t>semantics</a:t>
            </a:r>
            <a:r>
              <a:rPr lang="en-US" sz="180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25413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Nested Function Example</a:t>
            </a:r>
            <a:br>
              <a:rPr lang="en-US" sz="2400" dirty="0" smtClean="0"/>
            </a:br>
            <a:endParaRPr lang="en-US" sz="2400" b="0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0975" y="1798638"/>
            <a:ext cx="6786563" cy="36671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400" b="1">
                <a:latin typeface="Courier New" pitchFamily="49" charset="0"/>
              </a:rPr>
              <a:t> ADD8x4 {</a:t>
            </a:r>
            <a:r>
              <a:rPr lang="en-US" sz="1400" b="1" i="1">
                <a:latin typeface="Courier New" pitchFamily="49" charset="0"/>
              </a:rPr>
              <a:t>out</a:t>
            </a:r>
            <a:r>
              <a:rPr lang="en-US" sz="1400" b="1">
                <a:latin typeface="Courier New" pitchFamily="49" charset="0"/>
              </a:rPr>
              <a:t> AR sum,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AR in0,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AR in1}{}{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sum = as8x4(in0, in1, 1’b1);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400" b="1">
                <a:latin typeface="Courier New" pitchFamily="49" charset="0"/>
              </a:rPr>
              <a:t> SUB8x4 {</a:t>
            </a:r>
            <a:r>
              <a:rPr lang="en-US" sz="1400" b="1" i="1">
                <a:latin typeface="Courier New" pitchFamily="49" charset="0"/>
              </a:rPr>
              <a:t>out</a:t>
            </a:r>
            <a:r>
              <a:rPr lang="en-US" sz="1400" b="1">
                <a:latin typeface="Courier New" pitchFamily="49" charset="0"/>
              </a:rPr>
              <a:t> AR diff,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AR in 0, </a:t>
            </a:r>
            <a:r>
              <a:rPr lang="en-US" sz="1400" b="1" i="1"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 AR in1}{}{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diff = as8x4(in0, in1, 1’b0);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function</a:t>
            </a:r>
            <a:r>
              <a:rPr lang="en-US" sz="1400" b="1">
                <a:latin typeface="Courier New" pitchFamily="49" charset="0"/>
              </a:rPr>
              <a:t> [31:0] as8x4 {[31:0] a, [31:0] b, add)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[7:0] t0 = addsub(a[ 7: 0], b[ 7: 0], add);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[7:0] t1 = addsub(a[15: 8], b[15: 8], add);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[7:0] t2 = addsub(a[23:16], b[23:16], add);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wire</a:t>
            </a:r>
            <a:r>
              <a:rPr lang="en-US" sz="1400" b="1">
                <a:latin typeface="Courier New" pitchFamily="49" charset="0"/>
              </a:rPr>
              <a:t> [7:0] t3 = addsub(a[31:24], b[31:24], add);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	</a:t>
            </a:r>
            <a:r>
              <a:rPr lang="en-US" sz="1400" b="1" i="1">
                <a:latin typeface="Courier New" pitchFamily="49" charset="0"/>
              </a:rPr>
              <a:t>assign</a:t>
            </a:r>
            <a:r>
              <a:rPr lang="en-US" sz="1400" b="1">
                <a:latin typeface="Courier New" pitchFamily="49" charset="0"/>
              </a:rPr>
              <a:t> as8x4 = {t3,t2,t1,t0};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}</a:t>
            </a: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 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function</a:t>
            </a:r>
            <a:r>
              <a:rPr lang="en-US" sz="1400" b="1">
                <a:latin typeface="Courier New" pitchFamily="49" charset="0"/>
              </a:rPr>
              <a:t> [7:0] addsub {[7:0] a, [7:0] b, add) {..}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100" y="1171575"/>
            <a:ext cx="2116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400" b="1">
                <a:latin typeface="Courier New" pitchFamily="49" charset="0"/>
              </a:rPr>
              <a:t>Myfunction1.tie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708775" y="5610225"/>
            <a:ext cx="2149475" cy="676275"/>
          </a:xfrm>
          <a:prstGeom prst="wedgeRectCallout">
            <a:avLst>
              <a:gd name="adj1" fmla="val -94167"/>
              <a:gd name="adj2" fmla="val -42486"/>
            </a:avLst>
          </a:prstGeom>
          <a:solidFill>
            <a:srgbClr val="B9DE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b="1">
                <a:latin typeface="Arial" charset="0"/>
              </a:rPr>
              <a:t>8 </a:t>
            </a:r>
            <a:r>
              <a:rPr lang="en-US" sz="1400" b="1">
                <a:latin typeface="Courier New" pitchFamily="49" charset="0"/>
                <a:cs typeface="Courier New" pitchFamily="49" charset="0"/>
              </a:rPr>
              <a:t>addsub</a:t>
            </a:r>
            <a:r>
              <a:rPr lang="en-US" sz="1400" b="1">
                <a:latin typeface="Arial" charset="0"/>
              </a:rPr>
              <a:t> modules are instanced in HW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6575425" y="3054350"/>
            <a:ext cx="2270125" cy="841375"/>
          </a:xfrm>
          <a:prstGeom prst="wedgeRectCallout">
            <a:avLst>
              <a:gd name="adj1" fmla="val -86315"/>
              <a:gd name="adj2" fmla="val 536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400" b="1" dirty="0">
                <a:latin typeface="Arial" charset="0"/>
              </a:rPr>
              <a:t>Hardware:</a:t>
            </a:r>
          </a:p>
          <a:p>
            <a:pPr algn="l">
              <a:defRPr/>
            </a:pPr>
            <a:r>
              <a:rPr lang="en-US" sz="1400" b="1" dirty="0">
                <a:latin typeface="Arial" charset="0"/>
              </a:rPr>
              <a:t>Each</a:t>
            </a:r>
            <a:r>
              <a:rPr lang="en-US" sz="1400" b="1" dirty="0">
                <a:latin typeface="Courier New" pitchFamily="49" charset="0"/>
              </a:rPr>
              <a:t> as8x4</a:t>
            </a:r>
            <a:r>
              <a:rPr lang="en-US" sz="1400" b="1" dirty="0">
                <a:latin typeface="Arial" charset="0"/>
              </a:rPr>
              <a:t> function has 4 copies of </a:t>
            </a:r>
            <a:r>
              <a:rPr lang="en-US" sz="1400" b="1" dirty="0">
                <a:latin typeface="Courier New" pitchFamily="49" charset="0"/>
              </a:rPr>
              <a:t>addsub</a:t>
            </a:r>
            <a:r>
              <a:rPr lang="en-US" sz="1400" b="1" dirty="0">
                <a:latin typeface="Arial" charset="0"/>
              </a:rPr>
              <a:t> </a:t>
            </a:r>
          </a:p>
          <a:p>
            <a:pPr algn="l">
              <a:defRPr/>
            </a:pPr>
            <a:r>
              <a:rPr lang="en-US" sz="1600" dirty="0">
                <a:latin typeface="Arial" charset="0"/>
              </a:rPr>
              <a:t>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6072188" y="1593850"/>
            <a:ext cx="2693987" cy="901700"/>
            <a:chOff x="4064" y="2510"/>
            <a:chExt cx="1598" cy="99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128" y="2510"/>
              <a:ext cx="1534" cy="990"/>
            </a:xfrm>
            <a:prstGeom prst="wedgeRectCallout">
              <a:avLst>
                <a:gd name="adj1" fmla="val -93537"/>
                <a:gd name="adj2" fmla="val -20991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r>
                <a:rPr lang="en-US" sz="1600" dirty="0">
                  <a:latin typeface="Arial" charset="0"/>
                </a:rPr>
                <a:t>as8x4 function calls addsub function 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4128" y="2510"/>
              <a:ext cx="1534" cy="990"/>
            </a:xfrm>
            <a:prstGeom prst="wedgeRectCallout">
              <a:avLst>
                <a:gd name="adj1" fmla="val -84394"/>
                <a:gd name="adj2" fmla="val 65014"/>
              </a:avLst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 sz="1800" b="1" dirty="0">
                <a:latin typeface="Arial" charset="0"/>
              </a:endParaRPr>
            </a:p>
            <a:p>
              <a:pPr algn="l">
                <a:defRPr/>
              </a:pPr>
              <a:r>
                <a:rPr lang="en-US" sz="1400" b="1" dirty="0">
                  <a:latin typeface="Arial" charset="0"/>
                </a:rPr>
                <a:t>Two separate copies of </a:t>
              </a:r>
              <a:r>
                <a:rPr lang="en-US" sz="1400" b="1" dirty="0">
                  <a:latin typeface="Courier New" pitchFamily="49" charset="0"/>
                </a:rPr>
                <a:t>as8x4</a:t>
              </a:r>
              <a:r>
                <a:rPr lang="en-US" sz="1800" b="1" dirty="0">
                  <a:latin typeface="Courier New" pitchFamily="49" charset="0"/>
                </a:rPr>
                <a:t/>
              </a:r>
              <a:br>
                <a:rPr lang="en-US" sz="1800" b="1" dirty="0">
                  <a:latin typeface="Courier New" pitchFamily="49" charset="0"/>
                </a:rPr>
              </a:br>
              <a:endParaRPr lang="en-US" sz="1800" b="1" dirty="0">
                <a:latin typeface="Arial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64" y="2679"/>
              <a:ext cx="91" cy="22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Shared Function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727075" y="12065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 single copy of hardware shared for all TIE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Add the “shared” keyword to function description</a:t>
            </a: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Reduces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Enables iterative operations (discussed later)</a:t>
            </a:r>
            <a:endParaRPr lang="en-US" sz="9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Limitations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A shared function should be kept simple, as it cannot be scheduled across more than one clock cycle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 smtClean="0"/>
              <a:t>A shared function cannot be nested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46125" y="3986213"/>
            <a:ext cx="7988300" cy="2292350"/>
            <a:chOff x="548" y="2619"/>
            <a:chExt cx="5032" cy="144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48" y="2756"/>
              <a:ext cx="4970" cy="130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latin typeface="Courier New" pitchFamily="49" charset="0"/>
                </a:rPr>
                <a:t>operation</a:t>
              </a:r>
              <a:r>
                <a:rPr lang="en-US" sz="1400" b="1">
                  <a:latin typeface="Courier New" pitchFamily="49" charset="0"/>
                </a:rPr>
                <a:t> ADD8x4 {</a:t>
              </a:r>
              <a:r>
                <a:rPr lang="en-US" sz="1400" b="1" i="1">
                  <a:latin typeface="Courier New" pitchFamily="49" charset="0"/>
                </a:rPr>
                <a:t>out</a:t>
              </a:r>
              <a:r>
                <a:rPr lang="en-US" sz="1400" b="1">
                  <a:latin typeface="Courier New" pitchFamily="49" charset="0"/>
                </a:rPr>
                <a:t> AR sum, </a:t>
              </a:r>
              <a:r>
                <a:rPr lang="en-US" sz="1400" b="1" i="1">
                  <a:latin typeface="Courier New" pitchFamily="49" charset="0"/>
                </a:rPr>
                <a:t>in</a:t>
              </a:r>
              <a:r>
                <a:rPr lang="en-US" sz="1400" b="1">
                  <a:latin typeface="Courier New" pitchFamily="49" charset="0"/>
                </a:rPr>
                <a:t> AR in0, </a:t>
              </a:r>
              <a:r>
                <a:rPr lang="en-US" sz="1400" b="1" i="1">
                  <a:latin typeface="Courier New" pitchFamily="49" charset="0"/>
                </a:rPr>
                <a:t>in</a:t>
              </a:r>
              <a:r>
                <a:rPr lang="en-US" sz="1400" b="1">
                  <a:latin typeface="Courier New" pitchFamily="49" charset="0"/>
                </a:rPr>
                <a:t> AR in1}{}{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latin typeface="Courier New" pitchFamily="49" charset="0"/>
                </a:rPr>
                <a:t>	</a:t>
              </a:r>
              <a:r>
                <a:rPr lang="en-US" sz="1400" b="1" i="1">
                  <a:latin typeface="Courier New" pitchFamily="49" charset="0"/>
                </a:rPr>
                <a:t>assign</a:t>
              </a:r>
              <a:r>
                <a:rPr lang="en-US" sz="1400" b="1">
                  <a:latin typeface="Courier New" pitchFamily="49" charset="0"/>
                </a:rPr>
                <a:t> sum = </a:t>
              </a:r>
              <a:r>
                <a:rPr lang="en-US" sz="1800" b="1">
                  <a:latin typeface="Courier New" pitchFamily="49" charset="0"/>
                </a:rPr>
                <a:t>as8x4</a:t>
              </a:r>
              <a:r>
                <a:rPr lang="en-US" sz="1400" b="1">
                  <a:latin typeface="Courier New" pitchFamily="49" charset="0"/>
                </a:rPr>
                <a:t>(in0, in1, 1’b1);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latin typeface="Courier New" pitchFamily="49" charset="0"/>
                </a:rPr>
                <a:t>}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latin typeface="Courier New" pitchFamily="49" charset="0"/>
                </a:rPr>
                <a:t>operation</a:t>
              </a:r>
              <a:r>
                <a:rPr lang="en-US" sz="1400" b="1">
                  <a:latin typeface="Courier New" pitchFamily="49" charset="0"/>
                </a:rPr>
                <a:t> SUB8x4 {</a:t>
              </a:r>
              <a:r>
                <a:rPr lang="en-US" sz="1400" b="1" i="1">
                  <a:latin typeface="Courier New" pitchFamily="49" charset="0"/>
                </a:rPr>
                <a:t>out</a:t>
              </a:r>
              <a:r>
                <a:rPr lang="en-US" sz="1400" b="1">
                  <a:latin typeface="Courier New" pitchFamily="49" charset="0"/>
                </a:rPr>
                <a:t> AR diff, </a:t>
              </a:r>
              <a:r>
                <a:rPr lang="en-US" sz="1400" b="1" i="1">
                  <a:latin typeface="Courier New" pitchFamily="49" charset="0"/>
                </a:rPr>
                <a:t>in</a:t>
              </a:r>
              <a:r>
                <a:rPr lang="en-US" sz="1400" b="1">
                  <a:latin typeface="Courier New" pitchFamily="49" charset="0"/>
                </a:rPr>
                <a:t> AR in 0, </a:t>
              </a:r>
              <a:r>
                <a:rPr lang="en-US" sz="1400" b="1" i="1">
                  <a:latin typeface="Courier New" pitchFamily="49" charset="0"/>
                </a:rPr>
                <a:t>in</a:t>
              </a:r>
              <a:r>
                <a:rPr lang="en-US" sz="1400" b="1">
                  <a:latin typeface="Courier New" pitchFamily="49" charset="0"/>
                </a:rPr>
                <a:t> AR in1}{}{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latin typeface="Courier New" pitchFamily="49" charset="0"/>
                </a:rPr>
                <a:t>	</a:t>
              </a:r>
              <a:r>
                <a:rPr lang="en-US" sz="1400" b="1" i="1">
                  <a:latin typeface="Courier New" pitchFamily="49" charset="0"/>
                </a:rPr>
                <a:t>assign</a:t>
              </a:r>
              <a:r>
                <a:rPr lang="en-US" sz="1400" b="1">
                  <a:latin typeface="Courier New" pitchFamily="49" charset="0"/>
                </a:rPr>
                <a:t> diff = </a:t>
              </a:r>
              <a:r>
                <a:rPr lang="en-US" sz="1800" b="1">
                  <a:latin typeface="Courier New" pitchFamily="49" charset="0"/>
                </a:rPr>
                <a:t>as8x4</a:t>
              </a:r>
              <a:r>
                <a:rPr lang="en-US" sz="1400" b="1">
                  <a:latin typeface="Courier New" pitchFamily="49" charset="0"/>
                </a:rPr>
                <a:t>(in0, in1, 1’b0);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latin typeface="Courier New" pitchFamily="49" charset="0"/>
                </a:rPr>
                <a:t>}</a:t>
              </a:r>
            </a:p>
            <a:p>
              <a:pPr algn="l" eaLnBrk="1" hangingPunct="1"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400" b="1">
                  <a:solidFill>
                    <a:schemeClr val="tx2"/>
                  </a:solidFill>
                  <a:latin typeface="Courier New" pitchFamily="49" charset="0"/>
                </a:rPr>
                <a:t>function</a:t>
              </a:r>
              <a:r>
                <a:rPr lang="en-US" sz="1400" b="1">
                  <a:latin typeface="Courier New" pitchFamily="49" charset="0"/>
                </a:rPr>
                <a:t> [31:0] </a:t>
              </a:r>
              <a:r>
                <a:rPr lang="en-US" sz="1800" b="1">
                  <a:latin typeface="Courier New" pitchFamily="49" charset="0"/>
                </a:rPr>
                <a:t>as8x4</a:t>
              </a:r>
              <a:r>
                <a:rPr lang="en-US" sz="1400" b="1">
                  <a:latin typeface="Courier New" pitchFamily="49" charset="0"/>
                </a:rPr>
                <a:t> {[31:0] a, [31:0] b, add) </a:t>
              </a:r>
              <a:r>
                <a:rPr lang="en-US" sz="1400" b="1">
                  <a:solidFill>
                    <a:srgbClr val="FF0000"/>
                  </a:solidFill>
                  <a:latin typeface="Courier New" pitchFamily="49" charset="0"/>
                </a:rPr>
                <a:t>shared</a:t>
              </a:r>
              <a:r>
                <a:rPr lang="en-US" sz="1400" b="1">
                  <a:latin typeface="Courier New" pitchFamily="49" charset="0"/>
                </a:rPr>
                <a:t> { .. }</a:t>
              </a:r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4127" y="2633"/>
              <a:ext cx="1446" cy="952"/>
              <a:chOff x="3966" y="2947"/>
              <a:chExt cx="1633" cy="952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auto">
              <a:xfrm>
                <a:off x="4031" y="2947"/>
                <a:ext cx="1568" cy="952"/>
              </a:xfrm>
              <a:prstGeom prst="wedgeRectCallout">
                <a:avLst>
                  <a:gd name="adj1" fmla="val -96986"/>
                  <a:gd name="adj2" fmla="val -14292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r>
                  <a:rPr lang="en-US" sz="1600" dirty="0">
                    <a:latin typeface="Arial" charset="0"/>
                  </a:rPr>
                  <a:t>as8x4 function calls addsub function </a:t>
                </a:r>
              </a:p>
            </p:txBody>
          </p:sp>
          <p:sp>
            <p:nvSpPr>
              <p:cNvPr id="8" name="AutoShape 8"/>
              <p:cNvSpPr>
                <a:spLocks noChangeArrowheads="1"/>
              </p:cNvSpPr>
              <p:nvPr/>
            </p:nvSpPr>
            <p:spPr bwMode="auto">
              <a:xfrm>
                <a:off x="4031" y="2947"/>
                <a:ext cx="1568" cy="952"/>
              </a:xfrm>
              <a:prstGeom prst="wedgeRectCallout">
                <a:avLst>
                  <a:gd name="adj1" fmla="val -99792"/>
                  <a:gd name="adj2" fmla="val 34255"/>
                </a:avLst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 b="1" dirty="0">
                  <a:latin typeface="Arial" charset="0"/>
                </a:endParaRPr>
              </a:p>
              <a:p>
                <a:pPr algn="l">
                  <a:defRPr/>
                </a:pPr>
                <a:r>
                  <a:rPr lang="en-US" sz="1400" b="1" dirty="0">
                    <a:latin typeface="Arial" charset="0"/>
                  </a:rPr>
                  <a:t>Hardware:</a:t>
                </a:r>
              </a:p>
              <a:p>
                <a:pPr algn="l">
                  <a:defRPr/>
                </a:pPr>
                <a:r>
                  <a:rPr lang="en-US" sz="1400" dirty="0">
                    <a:latin typeface="Arial" charset="0"/>
                  </a:rPr>
                  <a:t>Operations share one hardware instance of </a:t>
                </a:r>
                <a:r>
                  <a:rPr lang="en-US" sz="1400" b="1" dirty="0">
                    <a:latin typeface="Arial" charset="0"/>
                  </a:rPr>
                  <a:t> </a:t>
                </a:r>
                <a:r>
                  <a:rPr lang="en-US" sz="1800" b="1" dirty="0">
                    <a:latin typeface="Courier New" pitchFamily="49" charset="0"/>
                  </a:rPr>
                  <a:t>as8x4 </a:t>
                </a:r>
              </a:p>
              <a:p>
                <a:pPr algn="l">
                  <a:defRPr/>
                </a:pP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966" y="3110"/>
                <a:ext cx="93" cy="211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158750"/>
            <a:ext cx="8031162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Sharing Hardware among Operations: </a:t>
            </a:r>
            <a:br>
              <a:rPr lang="en-US" sz="2400" smtClean="0"/>
            </a:br>
            <a:r>
              <a:rPr lang="en-US" sz="2400" smtClean="0">
                <a:latin typeface="Courier New" pitchFamily="49" charset="0"/>
              </a:rPr>
              <a:t>semantic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48250" y="1257300"/>
            <a:ext cx="4095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000" b="1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4475" y="1457823"/>
            <a:ext cx="8531225" cy="430271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regfile SR 64 4 s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200" b="1">
                <a:latin typeface="Courier New" pitchFamily="49" charset="0"/>
              </a:rPr>
              <a:t>  VECMUL16 {</a:t>
            </a:r>
            <a:r>
              <a:rPr lang="en-US" sz="1200" b="1" i="1">
                <a:latin typeface="Courier New" pitchFamily="49" charset="0"/>
              </a:rPr>
              <a:t>out</a:t>
            </a:r>
            <a:r>
              <a:rPr lang="en-US" sz="1200" b="1">
                <a:latin typeface="Courier New" pitchFamily="49" charset="0"/>
              </a:rPr>
              <a:t> SR srr, </a:t>
            </a:r>
            <a:r>
              <a:rPr lang="en-US" sz="1200" b="1" i="1">
                <a:latin typeface="Courier New" pitchFamily="49" charset="0"/>
              </a:rPr>
              <a:t>in</a:t>
            </a:r>
            <a:r>
              <a:rPr lang="en-US" sz="1200" b="1">
                <a:latin typeface="Courier New" pitchFamily="49" charset="0"/>
              </a:rPr>
              <a:t> SR srs, </a:t>
            </a:r>
            <a:r>
              <a:rPr lang="en-US" sz="1200" b="1" i="1">
                <a:latin typeface="Courier New" pitchFamily="49" charset="0"/>
              </a:rPr>
              <a:t>in</a:t>
            </a:r>
            <a:r>
              <a:rPr lang="en-US" sz="1200" b="1">
                <a:latin typeface="Courier New" pitchFamily="49" charset="0"/>
              </a:rPr>
              <a:t> SR srt} {}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mtmp1 = srs[15:0] * srt[15:0];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mtmp2 = srs[47:32] * srt[47:32];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</a:t>
            </a:r>
            <a:r>
              <a:rPr lang="en-US" sz="1200" b="1" i="1">
                <a:latin typeface="Courier New" pitchFamily="49" charset="0"/>
              </a:rPr>
              <a:t>assign</a:t>
            </a:r>
            <a:r>
              <a:rPr lang="en-US" sz="1200" b="1">
                <a:latin typeface="Courier New" pitchFamily="49" charset="0"/>
              </a:rPr>
              <a:t> srr = {mtmp2, mtmp1};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}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operation</a:t>
            </a:r>
            <a:r>
              <a:rPr lang="en-US" sz="1200" b="1">
                <a:latin typeface="Courier New" pitchFamily="49" charset="0"/>
              </a:rPr>
              <a:t>  VECMAC16 {</a:t>
            </a:r>
            <a:r>
              <a:rPr lang="en-US" sz="1200" b="1" i="1">
                <a:latin typeface="Courier New" pitchFamily="49" charset="0"/>
              </a:rPr>
              <a:t>inout</a:t>
            </a:r>
            <a:r>
              <a:rPr lang="en-US" sz="1200" b="1">
                <a:latin typeface="Courier New" pitchFamily="49" charset="0"/>
              </a:rPr>
              <a:t> SR srr, </a:t>
            </a:r>
            <a:r>
              <a:rPr lang="en-US" sz="1200" b="1" i="1">
                <a:latin typeface="Courier New" pitchFamily="49" charset="0"/>
              </a:rPr>
              <a:t>in</a:t>
            </a:r>
            <a:r>
              <a:rPr lang="en-US" sz="1200" b="1">
                <a:latin typeface="Courier New" pitchFamily="49" charset="0"/>
              </a:rPr>
              <a:t> SR srs, </a:t>
            </a:r>
            <a:r>
              <a:rPr lang="en-US" sz="1200" b="1" i="1">
                <a:latin typeface="Courier New" pitchFamily="49" charset="0"/>
              </a:rPr>
              <a:t>in</a:t>
            </a:r>
            <a:r>
              <a:rPr lang="en-US" sz="1200" b="1">
                <a:latin typeface="Courier New" pitchFamily="49" charset="0"/>
              </a:rPr>
              <a:t> SR srt} {}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mtmp1 = srs[15:0] * srt[15:0];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mtmp2 = srs[47:32] * srt[47:32];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</a:t>
            </a:r>
            <a:r>
              <a:rPr lang="en-US" sz="1200" b="1" i="1">
                <a:latin typeface="Courier New" pitchFamily="49" charset="0"/>
              </a:rPr>
              <a:t>assign</a:t>
            </a:r>
            <a:r>
              <a:rPr lang="en-US" sz="1200" b="1">
                <a:latin typeface="Courier New" pitchFamily="49" charset="0"/>
              </a:rPr>
              <a:t> srr = { 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srr[63:32] + </a:t>
            </a:r>
            <a:r>
              <a:rPr lang="en-US" sz="1200" b="1">
                <a:latin typeface="Courier New" pitchFamily="49" charset="0"/>
              </a:rPr>
              <a:t>mtmp2,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		      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srr[31:0] + </a:t>
            </a:r>
            <a:r>
              <a:rPr lang="en-US" sz="1200" b="1">
                <a:latin typeface="Courier New" pitchFamily="49" charset="0"/>
              </a:rPr>
              <a:t>mtmp1  };</a:t>
            </a:r>
          </a:p>
          <a:p>
            <a:pPr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r>
              <a:rPr lang="en-US" sz="1200" b="1">
                <a:latin typeface="Courier New" pitchFamily="49" charset="0"/>
              </a:rPr>
              <a:t>}</a:t>
            </a:r>
          </a:p>
          <a:p>
            <a:pPr algn="l">
              <a:spcBef>
                <a:spcPct val="20000"/>
              </a:spcBef>
              <a:buClr>
                <a:srgbClr val="252B8F"/>
              </a:buClr>
              <a:buSzPct val="50000"/>
              <a:buFont typeface="Monotype Sorts" pitchFamily="2" charset="2"/>
              <a:buNone/>
            </a:pPr>
            <a:endParaRPr lang="en-US" sz="1200" b="1">
              <a:latin typeface="Courier New" pitchFamily="49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solidFill>
                  <a:schemeClr val="tx2"/>
                </a:solidFill>
                <a:latin typeface="Courier New" pitchFamily="49" charset="0"/>
              </a:rPr>
              <a:t>semantic</a:t>
            </a:r>
            <a:r>
              <a:rPr lang="en-US" sz="1200" b="1">
                <a:latin typeface="Courier New" pitchFamily="49" charset="0"/>
              </a:rPr>
              <a:t>  arith {VECMUL16, VECMAC16} {</a:t>
            </a:r>
          </a:p>
          <a:p>
            <a:pPr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200" b="1">
                <a:latin typeface="Courier New" pitchFamily="49" charset="0"/>
              </a:rPr>
              <a:t>  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atmp1 = VECMAC16 ? srr[31:0] : 0;</a:t>
            </a:r>
          </a:p>
          <a:p>
            <a:pPr algn="l"/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atmp2 = VECMAC16 ? srr[63:32] : 0;</a:t>
            </a:r>
          </a:p>
          <a:p>
            <a:pPr algn="l"/>
            <a:r>
              <a:rPr lang="en-US" sz="1200" b="1">
                <a:latin typeface="Courier New" pitchFamily="49" charset="0"/>
              </a:rPr>
              <a:t>  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mtmp1 = TIEmac(srs[15: 0], srt[15: 0], 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atmp1</a:t>
            </a:r>
            <a:r>
              <a:rPr lang="en-US" sz="1200" b="1">
                <a:latin typeface="Courier New" pitchFamily="49" charset="0"/>
              </a:rPr>
              <a:t>, 1'b0, 1'b0);</a:t>
            </a:r>
          </a:p>
          <a:p>
            <a:pPr algn="l"/>
            <a:r>
              <a:rPr lang="en-US" sz="1200" b="1">
                <a:latin typeface="Courier New" pitchFamily="49" charset="0"/>
              </a:rPr>
              <a:t>  </a:t>
            </a:r>
            <a:r>
              <a:rPr lang="en-US" sz="1200" b="1" i="1">
                <a:latin typeface="Courier New" pitchFamily="49" charset="0"/>
              </a:rPr>
              <a:t>wire</a:t>
            </a:r>
            <a:r>
              <a:rPr lang="en-US" sz="1200" b="1">
                <a:latin typeface="Courier New" pitchFamily="49" charset="0"/>
              </a:rPr>
              <a:t> [31:0] mtmp2 = TIEmac(srs[47:32], srt[47:32], </a:t>
            </a:r>
            <a:r>
              <a:rPr lang="en-US" sz="1200" b="1">
                <a:solidFill>
                  <a:srgbClr val="FF0000"/>
                </a:solidFill>
                <a:latin typeface="Courier New" pitchFamily="49" charset="0"/>
              </a:rPr>
              <a:t>atmp2</a:t>
            </a:r>
            <a:r>
              <a:rPr lang="en-US" sz="1200" b="1">
                <a:latin typeface="Courier New" pitchFamily="49" charset="0"/>
              </a:rPr>
              <a:t>, 1'b0, 1'b0);</a:t>
            </a:r>
          </a:p>
          <a:p>
            <a:pPr algn="l"/>
            <a:r>
              <a:rPr lang="en-US" sz="1200" b="1">
                <a:latin typeface="Courier New" pitchFamily="49" charset="0"/>
              </a:rPr>
              <a:t>  </a:t>
            </a:r>
            <a:r>
              <a:rPr lang="en-US" sz="1200" b="1" i="1">
                <a:latin typeface="Courier New" pitchFamily="49" charset="0"/>
              </a:rPr>
              <a:t>assign</a:t>
            </a:r>
            <a:r>
              <a:rPr lang="en-US" sz="1200" b="1">
                <a:latin typeface="Courier New" pitchFamily="49" charset="0"/>
              </a:rPr>
              <a:t> srr = {mtmp2, mtmp1};</a:t>
            </a:r>
          </a:p>
          <a:p>
            <a:pPr algn="l"/>
            <a:r>
              <a:rPr lang="en-US" sz="1200" b="1">
                <a:latin typeface="Courier New" pitchFamily="49" charset="0"/>
              </a:rPr>
              <a:t>}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245225" y="3979863"/>
            <a:ext cx="2435225" cy="723900"/>
          </a:xfrm>
          <a:prstGeom prst="wedgeRectCallout">
            <a:avLst>
              <a:gd name="adj1" fmla="val -136440"/>
              <a:gd name="adj2" fmla="val 6935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200" b="1" dirty="0">
                <a:latin typeface="Arial" charset="0"/>
              </a:rPr>
              <a:t>Operation name used as qualifier</a:t>
            </a:r>
          </a:p>
        </p:txBody>
      </p: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FLIX – Flexible Length Xtensions </a:t>
            </a:r>
            <a:br>
              <a:rPr lang="en-US" smtClean="0">
                <a:cs typeface="Arial" charset="0"/>
              </a:rPr>
            </a:br>
            <a:endParaRPr lang="en-US" smtClean="0">
              <a:cs typeface="Arial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17513" y="1376363"/>
            <a:ext cx="8385175" cy="2590800"/>
          </a:xfrm>
        </p:spPr>
        <p:txBody>
          <a:bodyPr/>
          <a:lstStyle/>
          <a:p>
            <a:pPr eaLnBrk="1" hangingPunct="1"/>
            <a:r>
              <a:rPr lang="en-US" sz="1600" smtClean="0"/>
              <a:t>Create multi-issue VLIW-style processor to boost processor performance</a:t>
            </a:r>
          </a:p>
          <a:p>
            <a:pPr lvl="1" eaLnBrk="1" hangingPunct="1"/>
            <a:r>
              <a:rPr lang="en-US" sz="1600" smtClean="0"/>
              <a:t>FLIX instructions can be 32, 64 or 128 bits wide (</a:t>
            </a:r>
            <a:r>
              <a:rPr lang="en-US" sz="1600" b="1" i="1" smtClean="0"/>
              <a:t>choose one</a:t>
            </a:r>
            <a:r>
              <a:rPr lang="en-US" sz="1600" smtClean="0"/>
              <a:t>)</a:t>
            </a:r>
          </a:p>
          <a:p>
            <a:pPr lvl="1" eaLnBrk="1" hangingPunct="1"/>
            <a:r>
              <a:rPr lang="en-US" sz="1600" smtClean="0"/>
              <a:t>Modeless intermixing of 16-bit, 24-bit, and wide instructions</a:t>
            </a:r>
          </a:p>
          <a:p>
            <a:pPr lvl="2" eaLnBrk="1" hangingPunct="1"/>
            <a:r>
              <a:rPr lang="en-US" smtClean="0"/>
              <a:t>Eliminates VLIW-style code-bloat</a:t>
            </a:r>
          </a:p>
          <a:p>
            <a:pPr eaLnBrk="1" hangingPunct="1"/>
            <a:r>
              <a:rPr lang="en-US" sz="1600" smtClean="0"/>
              <a:t>Designer-defined formats, # of slots in each format, operations in each slot</a:t>
            </a:r>
          </a:p>
          <a:p>
            <a:pPr lvl="1" eaLnBrk="1" hangingPunct="1"/>
            <a:r>
              <a:rPr lang="en-US" sz="1600" smtClean="0"/>
              <a:t>Any combination of most base ISA and TIE operations in each slot</a:t>
            </a:r>
          </a:p>
          <a:p>
            <a:pPr eaLnBrk="1" hangingPunct="1"/>
            <a:r>
              <a:rPr lang="en-US" sz="1600" smtClean="0"/>
              <a:t>Compiler </a:t>
            </a:r>
            <a:r>
              <a:rPr lang="en-US" sz="1600" u="sng" smtClean="0"/>
              <a:t>automatically generates instruction bundles</a:t>
            </a:r>
            <a:r>
              <a:rPr lang="en-US" sz="1600" smtClean="0"/>
              <a:t> from standard C Code to improve performance</a:t>
            </a:r>
            <a:endParaRPr lang="en-US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6275" y="4097338"/>
            <a:ext cx="7842250" cy="2332037"/>
            <a:chOff x="410" y="2632"/>
            <a:chExt cx="4940" cy="1469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410" y="2632"/>
              <a:ext cx="4940" cy="1469"/>
            </a:xfrm>
            <a:prstGeom prst="rect">
              <a:avLst/>
            </a:prstGeom>
            <a:solidFill>
              <a:srgbClr val="D8C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gray">
            <a:xfrm>
              <a:off x="768" y="2679"/>
              <a:ext cx="4223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5000"/>
                </a:spcBef>
              </a:pPr>
              <a:r>
                <a:rPr lang="en-US" sz="1400" b="1" i="1"/>
                <a:t>Designer-Defined FLIX Instruction Formats with Designer-Defined Number of Operations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gray">
            <a:xfrm>
              <a:off x="1087" y="3539"/>
              <a:ext cx="19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Example 5 – Operation, 64b Instruction Format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gray">
            <a:xfrm>
              <a:off x="962" y="3239"/>
              <a:ext cx="9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63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gray">
            <a:xfrm>
              <a:off x="4723" y="3239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0</a:t>
              </a:r>
            </a:p>
          </p:txBody>
        </p: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1021" y="3344"/>
              <a:ext cx="3742" cy="172"/>
              <a:chOff x="1021" y="3368"/>
              <a:chExt cx="3742" cy="172"/>
            </a:xfrm>
          </p:grpSpPr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4270" y="3368"/>
                <a:ext cx="493" cy="171"/>
                <a:chOff x="4314" y="3926"/>
                <a:chExt cx="493" cy="171"/>
              </a:xfrm>
            </p:grpSpPr>
            <p:sp>
              <p:nvSpPr>
                <p:cNvPr id="38" name="Text Box 13"/>
                <p:cNvSpPr txBox="1">
                  <a:spLocks noChangeArrowheads="1"/>
                </p:cNvSpPr>
                <p:nvPr/>
              </p:nvSpPr>
              <p:spPr bwMode="gray">
                <a:xfrm>
                  <a:off x="4314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39" name="Rectangle 14"/>
                <p:cNvSpPr>
                  <a:spLocks noChangeArrowheads="1"/>
                </p:cNvSpPr>
                <p:nvPr/>
              </p:nvSpPr>
              <p:spPr bwMode="gray">
                <a:xfrm>
                  <a:off x="4341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15"/>
                <p:cNvSpPr txBox="1">
                  <a:spLocks noChangeArrowheads="1"/>
                </p:cNvSpPr>
                <p:nvPr/>
              </p:nvSpPr>
              <p:spPr bwMode="gray">
                <a:xfrm>
                  <a:off x="4425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41" name="Rectangle 16"/>
                <p:cNvSpPr>
                  <a:spLocks noChangeArrowheads="1"/>
                </p:cNvSpPr>
                <p:nvPr/>
              </p:nvSpPr>
              <p:spPr bwMode="gray">
                <a:xfrm>
                  <a:off x="4452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4536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43" name="Rectangle 18"/>
                <p:cNvSpPr>
                  <a:spLocks noChangeArrowheads="1"/>
                </p:cNvSpPr>
                <p:nvPr/>
              </p:nvSpPr>
              <p:spPr bwMode="gray">
                <a:xfrm>
                  <a:off x="4563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19"/>
                <p:cNvSpPr txBox="1">
                  <a:spLocks noChangeArrowheads="1"/>
                </p:cNvSpPr>
                <p:nvPr/>
              </p:nvSpPr>
              <p:spPr bwMode="gray">
                <a:xfrm>
                  <a:off x="4647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0</a:t>
                  </a:r>
                </a:p>
              </p:txBody>
            </p:sp>
            <p:sp>
              <p:nvSpPr>
                <p:cNvPr id="45" name="Rectangle 20"/>
                <p:cNvSpPr>
                  <a:spLocks noChangeArrowheads="1"/>
                </p:cNvSpPr>
                <p:nvPr/>
              </p:nvSpPr>
              <p:spPr bwMode="gray">
                <a:xfrm>
                  <a:off x="4674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Rectangle 21"/>
              <p:cNvSpPr>
                <a:spLocks noChangeArrowheads="1"/>
              </p:cNvSpPr>
              <p:nvPr/>
            </p:nvSpPr>
            <p:spPr bwMode="gray">
              <a:xfrm>
                <a:off x="3018" y="3369"/>
                <a:ext cx="1279" cy="1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Operation 5</a:t>
                </a:r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gray">
              <a:xfrm>
                <a:off x="2631" y="3369"/>
                <a:ext cx="387" cy="1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 4</a:t>
                </a:r>
              </a:p>
            </p:txBody>
          </p:sp>
          <p:sp>
            <p:nvSpPr>
              <p:cNvPr id="35" name="Rectangle 23"/>
              <p:cNvSpPr>
                <a:spLocks noChangeArrowheads="1"/>
              </p:cNvSpPr>
              <p:nvPr/>
            </p:nvSpPr>
            <p:spPr bwMode="gray">
              <a:xfrm>
                <a:off x="1021" y="3369"/>
                <a:ext cx="626" cy="17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Operation 1</a:t>
                </a:r>
              </a:p>
            </p:txBody>
          </p:sp>
          <p:sp>
            <p:nvSpPr>
              <p:cNvPr id="36" name="Rectangle 24"/>
              <p:cNvSpPr>
                <a:spLocks noChangeArrowheads="1"/>
              </p:cNvSpPr>
              <p:nvPr/>
            </p:nvSpPr>
            <p:spPr bwMode="gray">
              <a:xfrm>
                <a:off x="2307" y="3369"/>
                <a:ext cx="327" cy="171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 3</a:t>
                </a:r>
              </a:p>
            </p:txBody>
          </p:sp>
          <p:sp>
            <p:nvSpPr>
              <p:cNvPr id="37" name="Rectangle 25"/>
              <p:cNvSpPr>
                <a:spLocks noChangeArrowheads="1"/>
              </p:cNvSpPr>
              <p:nvPr/>
            </p:nvSpPr>
            <p:spPr bwMode="gray">
              <a:xfrm>
                <a:off x="1649" y="3369"/>
                <a:ext cx="660" cy="17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Operation 2</a:t>
                </a:r>
              </a:p>
            </p:txBody>
          </p:sp>
        </p:grpSp>
        <p:sp>
          <p:nvSpPr>
            <p:cNvPr id="11" name="Text Box 26"/>
            <p:cNvSpPr txBox="1">
              <a:spLocks noChangeArrowheads="1"/>
            </p:cNvSpPr>
            <p:nvPr/>
          </p:nvSpPr>
          <p:spPr bwMode="gray">
            <a:xfrm>
              <a:off x="1103" y="3145"/>
              <a:ext cx="1947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Example 3 – Operation, 64b Instruction Format</a:t>
              </a:r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1021" y="2958"/>
              <a:ext cx="3751" cy="172"/>
              <a:chOff x="1021" y="2982"/>
              <a:chExt cx="3751" cy="172"/>
            </a:xfrm>
          </p:grpSpPr>
          <p:sp>
            <p:nvSpPr>
              <p:cNvPr id="20" name="Rectangle 28"/>
              <p:cNvSpPr>
                <a:spLocks noChangeArrowheads="1"/>
              </p:cNvSpPr>
              <p:nvPr/>
            </p:nvSpPr>
            <p:spPr bwMode="gray">
              <a:xfrm>
                <a:off x="1021" y="2983"/>
                <a:ext cx="1029" cy="17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Operation 1</a:t>
                </a:r>
              </a:p>
            </p:txBody>
          </p:sp>
          <p:grpSp>
            <p:nvGrpSpPr>
              <p:cNvPr id="21" name="Group 29"/>
              <p:cNvGrpSpPr>
                <a:grpSpLocks/>
              </p:cNvGrpSpPr>
              <p:nvPr/>
            </p:nvGrpSpPr>
            <p:grpSpPr bwMode="auto">
              <a:xfrm>
                <a:off x="4279" y="2982"/>
                <a:ext cx="493" cy="171"/>
                <a:chOff x="4314" y="3926"/>
                <a:chExt cx="493" cy="171"/>
              </a:xfrm>
            </p:grpSpPr>
            <p:sp>
              <p:nvSpPr>
                <p:cNvPr id="24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4314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25" name="Rectangle 31"/>
                <p:cNvSpPr>
                  <a:spLocks noChangeArrowheads="1"/>
                </p:cNvSpPr>
                <p:nvPr/>
              </p:nvSpPr>
              <p:spPr bwMode="gray">
                <a:xfrm>
                  <a:off x="4341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32"/>
                <p:cNvSpPr txBox="1">
                  <a:spLocks noChangeArrowheads="1"/>
                </p:cNvSpPr>
                <p:nvPr/>
              </p:nvSpPr>
              <p:spPr bwMode="gray">
                <a:xfrm>
                  <a:off x="4425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27" name="Rectangle 33"/>
                <p:cNvSpPr>
                  <a:spLocks noChangeArrowheads="1"/>
                </p:cNvSpPr>
                <p:nvPr/>
              </p:nvSpPr>
              <p:spPr bwMode="gray">
                <a:xfrm>
                  <a:off x="4452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34"/>
                <p:cNvSpPr txBox="1">
                  <a:spLocks noChangeArrowheads="1"/>
                </p:cNvSpPr>
                <p:nvPr/>
              </p:nvSpPr>
              <p:spPr bwMode="gray">
                <a:xfrm>
                  <a:off x="4536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1</a:t>
                  </a:r>
                </a:p>
              </p:txBody>
            </p:sp>
            <p:sp>
              <p:nvSpPr>
                <p:cNvPr id="29" name="Rectangle 35"/>
                <p:cNvSpPr>
                  <a:spLocks noChangeArrowheads="1"/>
                </p:cNvSpPr>
                <p:nvPr/>
              </p:nvSpPr>
              <p:spPr bwMode="gray">
                <a:xfrm>
                  <a:off x="4563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36"/>
                <p:cNvSpPr txBox="1">
                  <a:spLocks noChangeArrowheads="1"/>
                </p:cNvSpPr>
                <p:nvPr/>
              </p:nvSpPr>
              <p:spPr bwMode="gray">
                <a:xfrm>
                  <a:off x="4647" y="3933"/>
                  <a:ext cx="160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6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15000"/>
                    </a:spcBef>
                  </a:pPr>
                  <a:r>
                    <a:rPr lang="en-US" sz="1200">
                      <a:latin typeface="Arial Narrow" pitchFamily="34" charset="0"/>
                    </a:rPr>
                    <a:t>0</a:t>
                  </a:r>
                </a:p>
              </p:txBody>
            </p:sp>
            <p:sp>
              <p:nvSpPr>
                <p:cNvPr id="31" name="Rectangle 37"/>
                <p:cNvSpPr>
                  <a:spLocks noChangeArrowheads="1"/>
                </p:cNvSpPr>
                <p:nvPr/>
              </p:nvSpPr>
              <p:spPr bwMode="gray">
                <a:xfrm>
                  <a:off x="4674" y="3926"/>
                  <a:ext cx="111" cy="171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Rectangle 38"/>
              <p:cNvSpPr>
                <a:spLocks noChangeArrowheads="1"/>
              </p:cNvSpPr>
              <p:nvPr/>
            </p:nvSpPr>
            <p:spPr bwMode="gray">
              <a:xfrm>
                <a:off x="3115" y="2983"/>
                <a:ext cx="1191" cy="1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  <a:defRPr/>
                </a:pPr>
                <a:r>
                  <a:rPr lang="en-US" sz="1200" dirty="0"/>
                  <a:t>Operation 3</a:t>
                </a:r>
              </a:p>
            </p:txBody>
          </p:sp>
          <p:sp>
            <p:nvSpPr>
              <p:cNvPr id="23" name="Rectangle 39"/>
              <p:cNvSpPr>
                <a:spLocks noChangeArrowheads="1"/>
              </p:cNvSpPr>
              <p:nvPr/>
            </p:nvSpPr>
            <p:spPr bwMode="gray">
              <a:xfrm>
                <a:off x="2044" y="2983"/>
                <a:ext cx="1071" cy="171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200"/>
                  <a:t>Operation 2</a:t>
                </a:r>
              </a:p>
            </p:txBody>
          </p:sp>
        </p:grpSp>
        <p:sp>
          <p:nvSpPr>
            <p:cNvPr id="13" name="Text Box 40"/>
            <p:cNvSpPr txBox="1">
              <a:spLocks noChangeArrowheads="1"/>
            </p:cNvSpPr>
            <p:nvPr/>
          </p:nvSpPr>
          <p:spPr bwMode="gray">
            <a:xfrm>
              <a:off x="978" y="2845"/>
              <a:ext cx="98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63</a:t>
              </a:r>
            </a:p>
          </p:txBody>
        </p:sp>
        <p:sp>
          <p:nvSpPr>
            <p:cNvPr id="14" name="Text Box 42"/>
            <p:cNvSpPr txBox="1">
              <a:spLocks noChangeArrowheads="1"/>
            </p:cNvSpPr>
            <p:nvPr/>
          </p:nvSpPr>
          <p:spPr bwMode="gray">
            <a:xfrm>
              <a:off x="4723" y="2845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0</a:t>
              </a:r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gray">
            <a:xfrm>
              <a:off x="4723" y="3652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lnSpc>
                  <a:spcPct val="90000"/>
                </a:lnSpc>
                <a:spcBef>
                  <a:spcPct val="15000"/>
                </a:spcBef>
              </a:pPr>
              <a:r>
                <a:rPr lang="en-US" sz="1100" i="1"/>
                <a:t>0</a:t>
              </a:r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4374" y="3760"/>
              <a:ext cx="337" cy="172"/>
              <a:chOff x="4422" y="3926"/>
              <a:chExt cx="341" cy="172"/>
            </a:xfrm>
          </p:grpSpPr>
          <p:sp>
            <p:nvSpPr>
              <p:cNvPr id="17" name="Text Box 48"/>
              <p:cNvSpPr txBox="1">
                <a:spLocks noChangeArrowheads="1"/>
              </p:cNvSpPr>
              <p:nvPr/>
            </p:nvSpPr>
            <p:spPr bwMode="gray">
              <a:xfrm>
                <a:off x="4422" y="3926"/>
                <a:ext cx="164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r>
                  <a:rPr lang="en-US" sz="1300"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gray">
              <a:xfrm>
                <a:off x="4534" y="3926"/>
                <a:ext cx="1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endParaRPr lang="en-US" sz="1300">
                  <a:latin typeface="Arial Narrow" pitchFamily="34" charset="0"/>
                </a:endParaRPr>
              </a:p>
            </p:txBody>
          </p:sp>
          <p:sp>
            <p:nvSpPr>
              <p:cNvPr id="19" name="Text Box 52"/>
              <p:cNvSpPr txBox="1">
                <a:spLocks noChangeArrowheads="1"/>
              </p:cNvSpPr>
              <p:nvPr/>
            </p:nvSpPr>
            <p:spPr bwMode="gray">
              <a:xfrm>
                <a:off x="4645" y="3926"/>
                <a:ext cx="11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15000"/>
                  </a:spcBef>
                </a:pPr>
                <a:endParaRPr lang="en-US" sz="1300"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543800" cy="990600"/>
          </a:xfrm>
        </p:spPr>
        <p:txBody>
          <a:bodyPr/>
          <a:lstStyle/>
          <a:p>
            <a:pPr eaLnBrk="1" hangingPunct="1"/>
            <a:r>
              <a:rPr lang="en-US" smtClean="0"/>
              <a:t>TIE Language Reference: </a:t>
            </a:r>
            <a:r>
              <a:rPr lang="en-US" smtClean="0">
                <a:latin typeface="Courier New" pitchFamily="49" charset="0"/>
              </a:rPr>
              <a:t>format</a:t>
            </a:r>
            <a:endParaRPr lang="en-US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047750"/>
            <a:ext cx="7772400" cy="3665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</a:rPr>
              <a:t>Format: </a:t>
            </a:r>
            <a:r>
              <a:rPr lang="en-US" sz="2000" b="1" i="1" dirty="0">
                <a:latin typeface="Arial" charset="0"/>
              </a:rPr>
              <a:t> 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None/>
              <a:defRPr/>
            </a:pPr>
            <a:r>
              <a:rPr lang="en-US" sz="1800" b="1" i="1" dirty="0">
                <a:latin typeface="Courier New" pitchFamily="49" charset="0"/>
              </a:rPr>
              <a:t>format</a:t>
            </a:r>
            <a:r>
              <a:rPr lang="en-US" sz="1800" b="1" dirty="0">
                <a:latin typeface="Courier New" pitchFamily="49" charset="0"/>
              </a:rPr>
              <a:t> name width {slot_name0, slot_name1, …}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  <a:defRPr/>
            </a:pPr>
            <a:r>
              <a:rPr lang="en-US" sz="1800" dirty="0">
                <a:latin typeface="Courier New" pitchFamily="49" charset="0"/>
              </a:rPr>
              <a:t>Name</a:t>
            </a:r>
            <a:r>
              <a:rPr lang="en-US" sz="1800" dirty="0">
                <a:latin typeface="Arial" charset="0"/>
              </a:rPr>
              <a:t>: Name of the format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  <a:defRPr/>
            </a:pPr>
            <a:r>
              <a:rPr lang="en-US" sz="1800" dirty="0">
                <a:latin typeface="Courier New" pitchFamily="49" charset="0"/>
              </a:rPr>
              <a:t>Width</a:t>
            </a:r>
            <a:r>
              <a:rPr lang="en-US" sz="1800" dirty="0">
                <a:latin typeface="Arial" charset="0"/>
              </a:rPr>
              <a:t>: Wide instruction word width (32 or 64 or 128 bits)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  <a:defRPr/>
            </a:pPr>
            <a:r>
              <a:rPr lang="en-US" sz="1800" dirty="0">
                <a:latin typeface="Courier New" pitchFamily="49" charset="0"/>
              </a:rPr>
              <a:t>slot_name</a:t>
            </a:r>
            <a:r>
              <a:rPr lang="en-US" sz="1800" dirty="0">
                <a:latin typeface="Arial" charset="0"/>
              </a:rPr>
              <a:t> list:  List of slots and their names (at most 15 slots)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 algn="l" eaLnBrk="1" hangingPunct="1">
              <a:spcBef>
                <a:spcPct val="20000"/>
              </a:spcBef>
              <a:buClr>
                <a:srgbClr val="6600FF"/>
              </a:buClr>
              <a:buFont typeface="Arial" pitchFamily="34" charset="0"/>
              <a:buChar char="•"/>
              <a:defRPr/>
            </a:pPr>
            <a:r>
              <a:rPr lang="en-US" sz="1800" dirty="0">
                <a:latin typeface="Arial" charset="0"/>
              </a:rPr>
              <a:t>TIE compiler computes width of each slot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  <a:defRPr/>
            </a:pPr>
            <a:endParaRPr lang="en-US" sz="1400" b="1" dirty="0">
              <a:latin typeface="Arial" charset="0"/>
            </a:endParaRP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Arial" charset="0"/>
              </a:rPr>
              <a:t>Example:</a:t>
            </a:r>
          </a:p>
          <a:p>
            <a:pPr marL="342900" lvl="1" algn="l" eaLnBrk="1" hangingPunct="1">
              <a:spcBef>
                <a:spcPct val="20000"/>
              </a:spcBef>
              <a:buClr>
                <a:srgbClr val="6600FF"/>
              </a:buClr>
              <a:defRPr/>
            </a:pPr>
            <a:r>
              <a:rPr lang="en-US" sz="1800" b="1" i="1" dirty="0">
                <a:latin typeface="Courier New" pitchFamily="49" charset="0"/>
              </a:rPr>
              <a:t>format</a:t>
            </a:r>
            <a:r>
              <a:rPr lang="en-US" sz="1800" b="1" dirty="0">
                <a:latin typeface="Courier New" pitchFamily="49" charset="0"/>
              </a:rPr>
              <a:t> myflix2 64 {slot_a, slot_b, slot_c}</a:t>
            </a:r>
          </a:p>
          <a:p>
            <a:pPr marL="627063" lvl="1" indent="-284163" algn="l" eaLnBrk="1" hangingPunct="1">
              <a:spcBef>
                <a:spcPct val="20000"/>
              </a:spcBef>
              <a:buClr>
                <a:srgbClr val="6600FF"/>
              </a:buClr>
              <a:buFont typeface="Wingdings" pitchFamily="2" charset="2"/>
              <a:buChar char="ü"/>
              <a:defRPr/>
            </a:pP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771775" y="4981575"/>
            <a:ext cx="2876550" cy="723900"/>
            <a:chOff x="1746" y="3138"/>
            <a:chExt cx="1812" cy="4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746" y="3354"/>
              <a:ext cx="776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522" y="3354"/>
              <a:ext cx="528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50" y="3354"/>
              <a:ext cx="508" cy="2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903" y="3406"/>
              <a:ext cx="41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252B8F"/>
                </a:buClr>
                <a:buSzPct val="50000"/>
                <a:buFont typeface="Monotype Sorts" pitchFamily="2" charset="2"/>
                <a:buNone/>
              </a:pPr>
              <a:r>
                <a:rPr lang="en-US" sz="1600" b="1">
                  <a:latin typeface="Arial" charset="0"/>
                </a:rPr>
                <a:t>slot _a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588" y="3393"/>
              <a:ext cx="3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252B8F"/>
                </a:buClr>
                <a:buSzPct val="50000"/>
                <a:buFont typeface="Monotype Sorts" pitchFamily="2" charset="2"/>
                <a:buNone/>
              </a:pPr>
              <a:r>
                <a:rPr lang="en-US" sz="1600" b="1">
                  <a:latin typeface="Arial" charset="0"/>
                </a:rPr>
                <a:t>slot_b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114" y="3393"/>
              <a:ext cx="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20000"/>
                </a:spcBef>
                <a:buClr>
                  <a:srgbClr val="252B8F"/>
                </a:buClr>
                <a:buSzPct val="50000"/>
                <a:buFont typeface="Monotype Sorts" pitchFamily="2" charset="2"/>
                <a:buNone/>
              </a:pPr>
              <a:r>
                <a:rPr lang="en-US" sz="1600" b="1">
                  <a:latin typeface="Arial" charset="0"/>
                </a:rPr>
                <a:t>slot_c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746" y="3259"/>
              <a:ext cx="1787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33" y="3138"/>
              <a:ext cx="63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sz="1400">
                  <a:latin typeface="Arial" charset="0"/>
                </a:rPr>
                <a:t>64-bit 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8801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7772400" cy="746125"/>
          </a:xfrm>
        </p:spPr>
        <p:txBody>
          <a:bodyPr/>
          <a:lstStyle/>
          <a:p>
            <a:pPr eaLnBrk="1" hangingPunct="1"/>
            <a:r>
              <a:rPr lang="en-US" sz="2400" smtClean="0"/>
              <a:t>FLIX Example </a:t>
            </a:r>
            <a:endParaRPr lang="en-US" sz="2400" b="0" smtClean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00050" y="5187950"/>
            <a:ext cx="8193088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286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25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0500" y="1058863"/>
            <a:ext cx="1981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200">
                <a:latin typeface="Courier New" pitchFamily="49" charset="0"/>
              </a:rPr>
              <a:t>myflix.tie</a:t>
            </a:r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176213" y="1354138"/>
            <a:ext cx="8142287" cy="3706812"/>
            <a:chOff x="111" y="853"/>
            <a:chExt cx="5129" cy="2335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111" y="1906"/>
              <a:ext cx="5104" cy="9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137160" rIns="90488" bIns="137160">
              <a:spAutoFit/>
            </a:bodyPr>
            <a:lstStyle/>
            <a:p>
              <a:pPr algn="l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Courier New" pitchFamily="49" charset="0"/>
                </a:rPr>
                <a:t>loop: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Courier New" pitchFamily="49" charset="0"/>
                </a:rPr>
                <a:t> { l32i a8,a9,0   ; addi a9,a9,4     ; add  a12,a10,a8} 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Courier New" pitchFamily="49" charset="0"/>
                </a:rPr>
                <a:t> { l32i a10,a11,0 ; addi a11,a11,4   ; srai a12,a12,2} 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Courier New" pitchFamily="49" charset="0"/>
                </a:rPr>
                <a:t> { s32i a12,a13,0 ; addi a13,a13,4   ;   nop}</a:t>
              </a:r>
            </a:p>
            <a:p>
              <a:pPr algn="l">
                <a:lnSpc>
                  <a:spcPct val="60000"/>
                </a:lnSpc>
                <a:spcBef>
                  <a:spcPct val="50000"/>
                </a:spcBef>
                <a:defRPr/>
              </a:pPr>
              <a:endParaRPr lang="en-US" sz="1600" b="1" dirty="0">
                <a:latin typeface="Courier New" pitchFamily="49" charset="0"/>
              </a:endParaRP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24" y="853"/>
              <a:ext cx="5116" cy="9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28600" indent="-228600" algn="l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b="1" i="1">
                  <a:latin typeface="Courier New" pitchFamily="49" charset="0"/>
                </a:rPr>
                <a:t>format</a:t>
              </a:r>
              <a:r>
                <a:rPr lang="en-US" sz="1600" b="1">
                  <a:latin typeface="Courier New" pitchFamily="49" charset="0"/>
                </a:rPr>
                <a:t> myflix1 64 {slot_a,    slot_b,    slot_c}</a:t>
              </a:r>
            </a:p>
            <a:p>
              <a:pPr marL="228600" indent="-228600" algn="l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b="1" i="1">
                  <a:latin typeface="Courier New" pitchFamily="49" charset="0"/>
                </a:rPr>
                <a:t> slot_opcodes</a:t>
              </a:r>
              <a:r>
                <a:rPr lang="en-US" sz="1600" b="1">
                  <a:latin typeface="Courier New" pitchFamily="49" charset="0"/>
                </a:rPr>
                <a:t> slot_a {L32I, S32I}</a:t>
              </a:r>
            </a:p>
            <a:p>
              <a:pPr marL="228600" indent="-228600" algn="l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b="1" i="1">
                  <a:latin typeface="Courier New" pitchFamily="49" charset="0"/>
                </a:rPr>
                <a:t> slot_opcodes</a:t>
              </a:r>
              <a:r>
                <a:rPr lang="en-US" sz="1600" b="1">
                  <a:latin typeface="Courier New" pitchFamily="49" charset="0"/>
                </a:rPr>
                <a:t> slot_b {ADDI}</a:t>
              </a:r>
            </a:p>
            <a:p>
              <a:pPr marL="228600" indent="-228600" algn="l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008080"/>
                </a:buClr>
                <a:buFont typeface="Wingdings" pitchFamily="2" charset="2"/>
                <a:buNone/>
              </a:pPr>
              <a:r>
                <a:rPr lang="en-US" sz="1600" b="1" i="1">
                  <a:latin typeface="Courier New" pitchFamily="49" charset="0"/>
                </a:rPr>
                <a:t> slot_opcodes</a:t>
              </a:r>
              <a:r>
                <a:rPr lang="en-US" sz="1600" b="1">
                  <a:latin typeface="Courier New" pitchFamily="49" charset="0"/>
                </a:rPr>
                <a:t> slot_c {ADD, SRAI} 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3122" y="2211"/>
              <a:ext cx="1427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000"/>
            </a:p>
          </p:txBody>
        </p:sp>
        <p:sp>
          <p:nvSpPr>
            <p:cNvPr id="25" name="Oval 14"/>
            <p:cNvSpPr>
              <a:spLocks noChangeArrowheads="1"/>
            </p:cNvSpPr>
            <p:nvPr/>
          </p:nvSpPr>
          <p:spPr bwMode="auto">
            <a:xfrm>
              <a:off x="1628" y="2252"/>
              <a:ext cx="1325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000"/>
            </a:p>
          </p:txBody>
        </p:sp>
        <p:sp>
          <p:nvSpPr>
            <p:cNvPr id="26" name="Oval 15"/>
            <p:cNvSpPr>
              <a:spLocks noChangeArrowheads="1"/>
            </p:cNvSpPr>
            <p:nvPr/>
          </p:nvSpPr>
          <p:spPr bwMode="auto">
            <a:xfrm>
              <a:off x="136" y="2276"/>
              <a:ext cx="1462" cy="3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en-US" sz="2000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670" y="2920"/>
              <a:ext cx="4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sz="1600"/>
                <a:t>slot_a</a:t>
              </a: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2397" y="2951"/>
              <a:ext cx="43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slot_b</a:t>
              </a: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4045" y="2975"/>
              <a:ext cx="4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slot_c</a:t>
              </a:r>
            </a:p>
          </p:txBody>
        </p:sp>
      </p:grp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79400" y="5126038"/>
            <a:ext cx="83550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The TIE compiler will create FLIX instructions</a:t>
            </a:r>
            <a:r>
              <a:rPr lang="en-US" sz="1600">
                <a:latin typeface="Arial" charset="0"/>
              </a:rPr>
              <a:t> (bundles of operations) for all possible combinations of slot opcodes (including NOP).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600" b="1">
                <a:latin typeface="Arial" charset="0"/>
              </a:rPr>
              <a:t>The C compiler will automatically infer FLIX instructions</a:t>
            </a:r>
            <a:r>
              <a:rPr lang="en-US" sz="1600">
                <a:latin typeface="Arial" charset="0"/>
              </a:rPr>
              <a:t> from C code to improve performance.  </a:t>
            </a:r>
            <a:r>
              <a:rPr lang="en-US" sz="1600" u="sng">
                <a:latin typeface="Arial" charset="0"/>
              </a:rPr>
              <a:t>No assembly programming required</a:t>
            </a:r>
            <a:r>
              <a:rPr lang="en-US" sz="1600">
                <a:latin typeface="Arial" charset="0"/>
              </a:rPr>
              <a:t>!</a:t>
            </a:r>
          </a:p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endParaRPr lang="en-US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436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7772400" cy="947738"/>
          </a:xfrm>
        </p:spPr>
        <p:txBody>
          <a:bodyPr/>
          <a:lstStyle/>
          <a:p>
            <a:pPr eaLnBrk="1" hangingPunct="1"/>
            <a:r>
              <a:rPr lang="en-US" sz="2400" smtClean="0"/>
              <a:t>Multiple FLIX Formats</a:t>
            </a:r>
            <a:endParaRPr lang="en-US" sz="2400" b="0" smtClean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5450" y="4489450"/>
            <a:ext cx="8193088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2286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25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2413" y="3609975"/>
            <a:ext cx="81026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137160" rIns="90488" bIns="137160"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 smtClean="0">
                <a:latin typeface="Courier New" pitchFamily="49" charset="0"/>
              </a:rPr>
              <a:t>loop: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 smtClean="0">
                <a:latin typeface="Courier New" pitchFamily="49" charset="0"/>
              </a:rPr>
              <a:t> { l32i a8,a9,0    ; addi a9,a9,4  ; add a12,a10,a8 }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 smtClean="0">
                <a:latin typeface="Courier New" pitchFamily="49" charset="0"/>
              </a:rPr>
              <a:t> { l32i a10,a11,0  ; bigtie a3, a3, m9, m12, 64     }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 smtClean="0">
                <a:latin typeface="Courier New" pitchFamily="49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6850" y="1411288"/>
            <a:ext cx="8121650" cy="1974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format myflix1 64 {slot_a,    slot_b,    slot_c}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</a:pP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format myflix2 64 {slot_a,    slot_d}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slot_opcodes slot_a {L32I, S32I}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slot_opcodes slot_b {ADDI}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latin typeface="Courier New" pitchFamily="49" charset="0"/>
              </a:rPr>
              <a:t> slot_opcodes slot_c {ADD, SRAI}  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 slot_opcodes slot_d {bigtie}</a:t>
            </a:r>
          </a:p>
          <a:p>
            <a:pPr marL="228600" indent="-228600" algn="l" eaLnBrk="1" hangingPunct="1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Wingdings" pitchFamily="2" charset="2"/>
              <a:buNone/>
            </a:pPr>
            <a:endParaRPr lang="en-US" sz="1600" b="1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7650" y="1074738"/>
            <a:ext cx="1981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1200">
                <a:latin typeface="Courier New" pitchFamily="49" charset="0"/>
              </a:rPr>
              <a:t>myflix.tie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92100" y="5253038"/>
            <a:ext cx="83550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l" eaLnBrk="1" hangingPunct="1">
              <a:spcBef>
                <a:spcPct val="20000"/>
              </a:spcBef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1800" b="1">
                <a:latin typeface="Arial" charset="0"/>
              </a:rPr>
              <a:t>Multiple Formats can be used</a:t>
            </a:r>
            <a:r>
              <a:rPr lang="en-US" sz="1800">
                <a:latin typeface="Arial" charset="0"/>
              </a:rPr>
              <a:t> to optimize utilization of instruction bits.  A format with fewer slots can support operations that require many operands.</a:t>
            </a:r>
          </a:p>
        </p:txBody>
      </p:sp>
    </p:spTree>
    <p:extLst>
      <p:ext uri="{BB962C8B-B14F-4D97-AF65-F5344CB8AC3E}">
        <p14:creationId xmlns:p14="http://schemas.microsoft.com/office/powerpoint/2010/main" val="1921737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cap="none" dirty="0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So Many Choices?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All machines have a bias</a:t>
            </a: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06500"/>
            <a:ext cx="8683165" cy="5294313"/>
          </a:xfrm>
        </p:spPr>
        <p:txBody>
          <a:bodyPr/>
          <a:lstStyle/>
          <a:p>
            <a:r>
              <a:rPr lang="en-US" sz="1800" b="1" dirty="0" smtClean="0"/>
              <a:t>Simply, embedded processors are biased toward and application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What drives microprocessor features</a:t>
            </a:r>
            <a:endParaRPr lang="en-US" sz="1400" dirty="0" smtClean="0"/>
          </a:p>
          <a:p>
            <a:pPr lvl="1"/>
            <a:r>
              <a:rPr lang="en-US" sz="1600" dirty="0" smtClean="0"/>
              <a:t>Different markets value features differently</a:t>
            </a:r>
          </a:p>
          <a:p>
            <a:pPr lvl="2"/>
            <a:r>
              <a:rPr lang="en-US" dirty="0" smtClean="0"/>
              <a:t>Cell phones (battery and cost sensitive)</a:t>
            </a:r>
          </a:p>
          <a:p>
            <a:pPr lvl="3"/>
            <a:r>
              <a:rPr lang="en-US" dirty="0" smtClean="0"/>
              <a:t>Value power, die </a:t>
            </a:r>
            <a:r>
              <a:rPr lang="en-US" dirty="0"/>
              <a:t>a</a:t>
            </a:r>
            <a:r>
              <a:rPr lang="en-US" dirty="0" smtClean="0"/>
              <a:t>rea, performance</a:t>
            </a:r>
          </a:p>
          <a:p>
            <a:pPr lvl="2"/>
            <a:r>
              <a:rPr lang="en-US" dirty="0" smtClean="0"/>
              <a:t>Desktop computers</a:t>
            </a:r>
          </a:p>
          <a:p>
            <a:pPr lvl="3"/>
            <a:r>
              <a:rPr lang="en-US" dirty="0" smtClean="0"/>
              <a:t>Value performance, power and die area</a:t>
            </a:r>
          </a:p>
          <a:p>
            <a:pPr lvl="2"/>
            <a:r>
              <a:rPr lang="en-US" dirty="0" smtClean="0"/>
              <a:t>USB Flash memory sticks</a:t>
            </a:r>
          </a:p>
          <a:p>
            <a:pPr lvl="3"/>
            <a:r>
              <a:rPr lang="en-US" dirty="0" smtClean="0"/>
              <a:t>Die area, power, performance</a:t>
            </a:r>
          </a:p>
          <a:p>
            <a:pPr lvl="3"/>
            <a:endParaRPr lang="en-US" dirty="0"/>
          </a:p>
          <a:p>
            <a:r>
              <a:rPr lang="en-US" sz="1800" b="1" dirty="0" smtClean="0"/>
              <a:t>Applications drive </a:t>
            </a:r>
            <a:r>
              <a:rPr lang="en-US" sz="1800" b="1" dirty="0"/>
              <a:t>microprocessor </a:t>
            </a:r>
            <a:r>
              <a:rPr lang="en-US" sz="1800" b="1" dirty="0" smtClean="0"/>
              <a:t>features</a:t>
            </a:r>
          </a:p>
          <a:p>
            <a:pPr lvl="1"/>
            <a:r>
              <a:rPr lang="en-US" sz="1600" dirty="0" smtClean="0"/>
              <a:t>Audio </a:t>
            </a:r>
            <a:r>
              <a:rPr lang="en-US" sz="1400" dirty="0" smtClean="0"/>
              <a:t>codecs (math fixed precision bias)</a:t>
            </a:r>
          </a:p>
          <a:p>
            <a:pPr lvl="1"/>
            <a:r>
              <a:rPr lang="en-US" sz="1400" dirty="0" smtClean="0"/>
              <a:t>Video codecs</a:t>
            </a:r>
            <a:r>
              <a:rPr lang="en-US" sz="1400" dirty="0"/>
              <a:t> </a:t>
            </a:r>
            <a:r>
              <a:rPr lang="en-US" sz="1400" dirty="0" smtClean="0"/>
              <a:t>(fixed/floating point, SIMD) </a:t>
            </a:r>
          </a:p>
          <a:p>
            <a:pPr lvl="1"/>
            <a:r>
              <a:rPr lang="en-US" sz="1400" dirty="0" smtClean="0"/>
              <a:t>Image processing </a:t>
            </a:r>
          </a:p>
          <a:p>
            <a:pPr lvl="1"/>
            <a:r>
              <a:rPr lang="en-US" sz="1400" dirty="0" smtClean="0"/>
              <a:t>Baseband processors slanted towards wide SIMD </a:t>
            </a:r>
          </a:p>
          <a:p>
            <a:pPr lvl="1"/>
            <a:r>
              <a:rPr lang="en-US" sz="1400" dirty="0" smtClean="0"/>
              <a:t>Crypto engines (bit manipulation)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5599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781300" y="4305300"/>
            <a:ext cx="35321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3F2EC">
                    <a:lumMod val="25000"/>
                  </a:srgbClr>
                </a:solidFill>
                <a:latin typeface="Arial"/>
              </a:rPr>
              <a:t>10-100x better performance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3F2EC">
                    <a:lumMod val="25000"/>
                  </a:srgbClr>
                </a:solidFill>
                <a:latin typeface="Arial"/>
              </a:rPr>
              <a:t>than DSP/CPUs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81300" y="4321175"/>
            <a:ext cx="3532188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42665"/>
            <a:ext cx="7543800" cy="1206500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r>
              <a:rPr lang="en-US" sz="2800" dirty="0" err="1" smtClean="0">
                <a:solidFill>
                  <a:schemeClr val="tx2"/>
                </a:solidFill>
              </a:rPr>
              <a:t>Xtensa</a:t>
            </a:r>
            <a:r>
              <a:rPr lang="en-US" sz="2800" dirty="0" smtClean="0">
                <a:solidFill>
                  <a:schemeClr val="tx2"/>
                </a:solidFill>
              </a:rPr>
              <a:t>: Integrates Multiple Strengths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1900" dirty="0" smtClean="0">
                <a:solidFill>
                  <a:schemeClr val="accent6"/>
                </a:solidFill>
              </a:rPr>
              <a:t>Into A Single Microprocessor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04800" y="5448300"/>
            <a:ext cx="243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 eaLnBrk="0" hangingPunct="0"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Strengths</a:t>
            </a:r>
          </a:p>
          <a:p>
            <a:pPr marL="179388" indent="-179388"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Control-oriented,</a:t>
            </a:r>
          </a:p>
          <a:p>
            <a:pPr marL="179388" indent="-179388"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Software Development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743700" y="5456238"/>
            <a:ext cx="16922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 eaLnBrk="0" hangingPunct="0"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Strengths</a:t>
            </a:r>
          </a:p>
          <a:p>
            <a:pPr marL="179388" indent="-179388"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SIMD, VLIW,</a:t>
            </a:r>
          </a:p>
          <a:p>
            <a:pPr marL="179388" indent="-179388"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Stream processing</a:t>
            </a:r>
          </a:p>
        </p:txBody>
      </p:sp>
      <p:sp>
        <p:nvSpPr>
          <p:cNvPr id="69" name="TextBox 49"/>
          <p:cNvSpPr txBox="1">
            <a:spLocks noChangeArrowheads="1"/>
          </p:cNvSpPr>
          <p:nvPr/>
        </p:nvSpPr>
        <p:spPr bwMode="auto">
          <a:xfrm>
            <a:off x="3149600" y="5456238"/>
            <a:ext cx="2870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Strengths</a:t>
            </a:r>
          </a:p>
          <a:p>
            <a:pPr algn="ctr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Task-specific, Differentiating,</a:t>
            </a:r>
            <a:br>
              <a:rPr lang="en-US" sz="1400" dirty="0">
                <a:solidFill>
                  <a:srgbClr val="000000"/>
                </a:solidFill>
                <a:latin typeface="Arial"/>
              </a:rPr>
            </a:br>
            <a:r>
              <a:rPr lang="en-US" sz="1400" dirty="0">
                <a:solidFill>
                  <a:srgbClr val="000000"/>
                </a:solidFill>
                <a:latin typeface="Arial"/>
              </a:rPr>
              <a:t>Direct point-to-point interfaces.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17700" y="3135313"/>
            <a:ext cx="2587625" cy="654050"/>
            <a:chOff x="1916751" y="3380041"/>
            <a:chExt cx="2587700" cy="654050"/>
          </a:xfrm>
        </p:grpSpPr>
        <p:sp>
          <p:nvSpPr>
            <p:cNvPr id="56" name="Right Arrow 55"/>
            <p:cNvSpPr/>
            <p:nvPr/>
          </p:nvSpPr>
          <p:spPr bwMode="auto">
            <a:xfrm rot="19560785">
              <a:off x="1916751" y="3380041"/>
              <a:ext cx="2587700" cy="654050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9574887">
              <a:off x="2334276" y="3681813"/>
              <a:ext cx="1449429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CPU Strengths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14863" y="3162300"/>
            <a:ext cx="2592387" cy="654050"/>
            <a:chOff x="4615120" y="3406200"/>
            <a:chExt cx="2593235" cy="654050"/>
          </a:xfrm>
        </p:grpSpPr>
        <p:sp>
          <p:nvSpPr>
            <p:cNvPr id="60" name="Right Arrow 59"/>
            <p:cNvSpPr/>
            <p:nvPr/>
          </p:nvSpPr>
          <p:spPr bwMode="auto">
            <a:xfrm rot="12840000">
              <a:off x="4615120" y="3406200"/>
              <a:ext cx="2593235" cy="654050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2039367">
              <a:off x="5344020" y="3625854"/>
              <a:ext cx="1437158" cy="306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</a:rPr>
                <a:t>DSP Strengths</a:t>
              </a:r>
            </a:p>
          </p:txBody>
        </p:sp>
      </p:grpSp>
      <p:sp>
        <p:nvSpPr>
          <p:cNvPr id="63" name="Oval 62"/>
          <p:cNvSpPr/>
          <p:nvPr/>
        </p:nvSpPr>
        <p:spPr bwMode="auto">
          <a:xfrm>
            <a:off x="800100" y="3925063"/>
            <a:ext cx="1485900" cy="14859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21579681" lon="1042100" rev="17073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CPU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6846888" y="3925063"/>
            <a:ext cx="1485900" cy="14859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0">
              <a:rot lat="21579681" lon="1042100" rev="17073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DSP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835400" y="3124200"/>
            <a:ext cx="1485900" cy="2286000"/>
            <a:chOff x="3835400" y="3124200"/>
            <a:chExt cx="1485900" cy="2286763"/>
          </a:xfrm>
        </p:grpSpPr>
        <p:grpSp>
          <p:nvGrpSpPr>
            <p:cNvPr id="20497" name="Group 20"/>
            <p:cNvGrpSpPr>
              <a:grpSpLocks/>
            </p:cNvGrpSpPr>
            <p:nvPr/>
          </p:nvGrpSpPr>
          <p:grpSpPr bwMode="auto">
            <a:xfrm>
              <a:off x="4062413" y="3124200"/>
              <a:ext cx="1020762" cy="835025"/>
              <a:chOff x="4062645" y="3369437"/>
              <a:chExt cx="1020051" cy="835026"/>
            </a:xfrm>
          </p:grpSpPr>
          <p:sp>
            <p:nvSpPr>
              <p:cNvPr id="59" name="Right Arrow 58"/>
              <p:cNvSpPr/>
              <p:nvPr/>
            </p:nvSpPr>
            <p:spPr bwMode="auto">
              <a:xfrm rot="16200000">
                <a:off x="4154487" y="3459925"/>
                <a:ext cx="835026" cy="654050"/>
              </a:xfrm>
              <a:prstGeom prst="rightArrow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 sz="1600" dirty="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62645" y="3620346"/>
                <a:ext cx="1020051" cy="5240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/>
                  </a:rPr>
                  <a:t>Custom</a:t>
                </a: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rgbClr val="000000"/>
                    </a:solidFill>
                    <a:latin typeface="Arial"/>
                  </a:rPr>
                  <a:t>Strengths</a:t>
                </a:r>
              </a:p>
            </p:txBody>
          </p:sp>
        </p:grpSp>
        <p:sp>
          <p:nvSpPr>
            <p:cNvPr id="65" name="Oval 64"/>
            <p:cNvSpPr/>
            <p:nvPr/>
          </p:nvSpPr>
          <p:spPr bwMode="auto">
            <a:xfrm>
              <a:off x="3835400" y="3925063"/>
              <a:ext cx="1485900" cy="1485900"/>
            </a:xfrm>
            <a:prstGeom prst="ellipse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0">
                <a:rot lat="21579681" lon="1042100" rev="17073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Custom Logic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505200" y="1524000"/>
            <a:ext cx="2114550" cy="1714500"/>
            <a:chOff x="3505200" y="1524763"/>
            <a:chExt cx="2114550" cy="1714500"/>
          </a:xfrm>
        </p:grpSpPr>
        <p:sp>
          <p:nvSpPr>
            <p:cNvPr id="66" name="Flowchart: Merge 65"/>
            <p:cNvSpPr/>
            <p:nvPr/>
          </p:nvSpPr>
          <p:spPr bwMode="auto">
            <a:xfrm>
              <a:off x="3505200" y="1524763"/>
              <a:ext cx="2114550" cy="1714500"/>
            </a:xfrm>
            <a:prstGeom prst="flowChartMerge">
              <a:avLst/>
            </a:prstGeom>
            <a:blipFill>
              <a:blip r:embed="rId3" cstate="print"/>
              <a:tile tx="0" ty="0" sx="100000" sy="100000" flip="none" algn="tl"/>
            </a:blipFill>
            <a:ln>
              <a:noFill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0">
                <a:rot lat="21579681" lon="1042100" rev="17073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dirty="0">
                  <a:solidFill>
                    <a:srgbClr val="000000"/>
                  </a:solidFill>
                  <a:latin typeface="Verdana" pitchFamily="34" charset="0"/>
                </a:rPr>
                <a:t>DPU</a:t>
              </a:r>
            </a:p>
          </p:txBody>
        </p:sp>
        <p:pic>
          <p:nvPicPr>
            <p:cNvPr id="20496" name="Picture 34" descr="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4350" y="2232555"/>
              <a:ext cx="495985" cy="29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007417" y="1066800"/>
            <a:ext cx="310694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Dataplane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Processor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Unit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66239" y="1903432"/>
            <a:ext cx="3534868" cy="954107"/>
            <a:chOff x="5466239" y="1903432"/>
            <a:chExt cx="3534868" cy="95410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466239" y="1903432"/>
              <a:ext cx="3445526" cy="954107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6239" y="1903432"/>
              <a:ext cx="353486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sz="1400" b="1" dirty="0">
                  <a:solidFill>
                    <a:srgbClr val="F3F2EC">
                      <a:lumMod val="25000"/>
                    </a:srgbClr>
                  </a:solidFill>
                  <a:latin typeface="Arial"/>
                </a:rPr>
                <a:t>10-100x better </a:t>
              </a:r>
              <a:r>
                <a:rPr lang="en-US" sz="1400" b="1" dirty="0" smtClean="0">
                  <a:solidFill>
                    <a:srgbClr val="F3F2EC">
                      <a:lumMod val="25000"/>
                    </a:srgbClr>
                  </a:solidFill>
                  <a:latin typeface="Arial"/>
                </a:rPr>
                <a:t>performance than DSP/CPUs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sz="1400" b="1" dirty="0" smtClean="0">
                  <a:solidFill>
                    <a:srgbClr val="F3F2EC">
                      <a:lumMod val="25000"/>
                    </a:srgbClr>
                  </a:solidFill>
                  <a:latin typeface="Arial"/>
                </a:rPr>
                <a:t>Better control and tools than DSPs</a:t>
              </a:r>
            </a:p>
            <a:p>
              <a:pPr marL="285750" indent="-285750">
                <a:buFont typeface="Arial" pitchFamily="34" charset="0"/>
                <a:buChar char="•"/>
                <a:defRPr/>
              </a:pPr>
              <a:r>
                <a:rPr lang="en-US" sz="1400" b="1" dirty="0" smtClean="0">
                  <a:solidFill>
                    <a:srgbClr val="F3F2EC">
                      <a:lumMod val="25000"/>
                    </a:srgbClr>
                  </a:solidFill>
                  <a:latin typeface="Arial"/>
                </a:rPr>
                <a:t>More flexible than custom logic</a:t>
              </a:r>
              <a:endParaRPr lang="en-US" sz="1400" b="1" dirty="0">
                <a:solidFill>
                  <a:srgbClr val="F3F2EC">
                    <a:lumMod val="25000"/>
                  </a:srgbClr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001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  <p:bldP spid="24" grpId="0" animBg="1"/>
      <p:bldP spid="67" grpId="0"/>
      <p:bldP spid="68" grpId="0"/>
      <p:bldP spid="6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-81800"/>
            <a:ext cx="7772400" cy="1206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Degrees of Freedom with </a:t>
            </a:r>
            <a:r>
              <a:rPr lang="en-US" dirty="0" err="1" smtClean="0"/>
              <a:t>Xtensa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0" dirty="0" smtClean="0">
              <a:solidFill>
                <a:schemeClr val="accent6"/>
              </a:solidFill>
            </a:endParaRPr>
          </a:p>
        </p:txBody>
      </p:sp>
      <p:sp>
        <p:nvSpPr>
          <p:cNvPr id="57347" name="Rectangle 7"/>
          <p:cNvSpPr>
            <a:spLocks noGrp="1" noChangeArrowheads="1"/>
          </p:cNvSpPr>
          <p:nvPr>
            <p:ph idx="1"/>
          </p:nvPr>
        </p:nvSpPr>
        <p:spPr>
          <a:xfrm>
            <a:off x="228600" y="1206500"/>
            <a:ext cx="8683165" cy="5294313"/>
          </a:xfrm>
        </p:spPr>
        <p:txBody>
          <a:bodyPr/>
          <a:lstStyle/>
          <a:p>
            <a:r>
              <a:rPr lang="en-US" sz="1800" b="1" dirty="0" smtClean="0"/>
              <a:t>Configuration Options</a:t>
            </a:r>
          </a:p>
          <a:p>
            <a:pPr lvl="1"/>
            <a:r>
              <a:rPr lang="en-US" sz="1400" dirty="0" smtClean="0"/>
              <a:t>Pre-built features presented in a menu style</a:t>
            </a:r>
          </a:p>
          <a:p>
            <a:pPr lvl="1"/>
            <a:r>
              <a:rPr lang="en-US" sz="1400" dirty="0" smtClean="0"/>
              <a:t>Memory interfaces ($$, TCM)</a:t>
            </a:r>
          </a:p>
          <a:p>
            <a:pPr lvl="1"/>
            <a:r>
              <a:rPr lang="en-US" sz="1400" dirty="0" smtClean="0"/>
              <a:t>Pre-defined instructions (floating point, DSP, audio, baseband DSP)</a:t>
            </a:r>
          </a:p>
          <a:p>
            <a:pPr lvl="1"/>
            <a:r>
              <a:rPr lang="en-US" sz="1400" dirty="0" smtClean="0"/>
              <a:t>Interrupt and memory map</a:t>
            </a:r>
          </a:p>
          <a:p>
            <a:r>
              <a:rPr lang="en-US" sz="1800" b="1" dirty="0" smtClean="0"/>
              <a:t>TIE: User Defined Interfaces</a:t>
            </a:r>
          </a:p>
          <a:p>
            <a:pPr lvl="1"/>
            <a:r>
              <a:rPr lang="en-US" sz="1400" dirty="0" smtClean="0"/>
              <a:t>GPIO</a:t>
            </a:r>
          </a:p>
          <a:p>
            <a:pPr lvl="1"/>
            <a:r>
              <a:rPr lang="en-US" sz="1400" dirty="0" smtClean="0"/>
              <a:t>FIFO </a:t>
            </a:r>
          </a:p>
          <a:p>
            <a:pPr lvl="1"/>
            <a:r>
              <a:rPr lang="en-US" sz="1400" dirty="0" smtClean="0"/>
              <a:t>Look-up-table (light weight memory interfaces)</a:t>
            </a:r>
          </a:p>
          <a:p>
            <a:r>
              <a:rPr lang="en-US" sz="1800" b="1" dirty="0" smtClean="0"/>
              <a:t>TIE: User Defined Instructions</a:t>
            </a:r>
          </a:p>
          <a:p>
            <a:pPr lvl="1"/>
            <a:r>
              <a:rPr lang="en-US" sz="1400" dirty="0" smtClean="0"/>
              <a:t>Single cycle </a:t>
            </a:r>
          </a:p>
          <a:p>
            <a:pPr lvl="1"/>
            <a:r>
              <a:rPr lang="en-US" sz="1400" dirty="0" smtClean="0"/>
              <a:t>Multi-cycle</a:t>
            </a:r>
          </a:p>
          <a:p>
            <a:pPr lvl="1"/>
            <a:r>
              <a:rPr lang="en-US" sz="1400" dirty="0" smtClean="0"/>
              <a:t>Limited by your imaginations and of course physical rendering limitations</a:t>
            </a:r>
            <a:endParaRPr lang="en-US" sz="1400" dirty="0"/>
          </a:p>
          <a:p>
            <a:r>
              <a:rPr lang="en-US" sz="1800" b="1" dirty="0" smtClean="0"/>
              <a:t>Xilinx FPA support for commercial development boards (Xilinx ML605)</a:t>
            </a:r>
          </a:p>
          <a:p>
            <a:pPr lvl="1"/>
            <a:r>
              <a:rPr lang="en-US" sz="1400" dirty="0" smtClean="0"/>
              <a:t>GUI support for target boards</a:t>
            </a:r>
          </a:p>
          <a:p>
            <a:pPr lvl="1"/>
            <a:r>
              <a:rPr lang="en-US" sz="1400" dirty="0" smtClean="0"/>
              <a:t>Download configurations directly into FPGA for software development</a:t>
            </a:r>
          </a:p>
          <a:p>
            <a:pPr lvl="1"/>
            <a:r>
              <a:rPr lang="en-US" sz="1400" dirty="0" smtClean="0"/>
              <a:t>JTAG probes for command and control of debug sessions</a:t>
            </a:r>
          </a:p>
          <a:p>
            <a:pPr lvl="1"/>
            <a:r>
              <a:rPr lang="en-US" sz="1400" dirty="0" smtClean="0"/>
              <a:t>Trace logic for non-intrusive debug sessions</a:t>
            </a:r>
          </a:p>
        </p:txBody>
      </p:sp>
    </p:spTree>
    <p:extLst>
      <p:ext uri="{BB962C8B-B14F-4D97-AF65-F5344CB8AC3E}">
        <p14:creationId xmlns:p14="http://schemas.microsoft.com/office/powerpoint/2010/main" val="2878403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04260"/>
            <a:ext cx="7543800" cy="12065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Xtensa – Configurability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Click-box Options Include Pre-defined Extensions</a:t>
            </a:r>
            <a:endParaRPr lang="en-US" sz="3200" dirty="0" smtClean="0">
              <a:solidFill>
                <a:schemeClr val="accent6"/>
              </a:solidFill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4900"/>
            <a:ext cx="4610100" cy="5322888"/>
          </a:xfrm>
        </p:spPr>
        <p:txBody>
          <a:bodyPr/>
          <a:lstStyle/>
          <a:p>
            <a:pPr marL="398463" indent="-398463" algn="ctr" eaLnBrk="1" hangingPunct="1">
              <a:spcBef>
                <a:spcPct val="15000"/>
              </a:spcBef>
              <a:spcAft>
                <a:spcPct val="10000"/>
              </a:spcAft>
              <a:buFontTx/>
              <a:buNone/>
              <a:defRPr/>
            </a:pP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</a:rPr>
              <a:t>Simple menus of options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From fine tuning of performance, power and area</a:t>
            </a:r>
          </a:p>
          <a:p>
            <a:pPr marL="863600" lvl="1" eaLnBrk="1" hangingPunct="1">
              <a:spcAft>
                <a:spcPct val="10000"/>
              </a:spcAft>
              <a:defRPr/>
            </a:pPr>
            <a:r>
              <a:rPr lang="en-US" sz="1400" dirty="0" smtClean="0"/>
              <a:t>Size, type, width and access latency of memories. Optional prefetch unit.</a:t>
            </a:r>
          </a:p>
          <a:p>
            <a:pPr marL="863600" lvl="1" eaLnBrk="1" hangingPunct="1">
              <a:spcAft>
                <a:spcPct val="10000"/>
              </a:spcAft>
              <a:defRPr/>
            </a:pPr>
            <a:r>
              <a:rPr lang="en-US" sz="1400" dirty="0" smtClean="0"/>
              <a:t>Load/Store unit characteristics</a:t>
            </a:r>
          </a:p>
          <a:p>
            <a:pPr marL="863600" lvl="1" eaLnBrk="1" hangingPunct="1">
              <a:spcAft>
                <a:spcPct val="10000"/>
              </a:spcAft>
              <a:defRPr/>
            </a:pPr>
            <a:r>
              <a:rPr lang="en-US" sz="1400" dirty="0" smtClean="0"/>
              <a:t>Number of general purpose registers</a:t>
            </a:r>
          </a:p>
          <a:p>
            <a:pPr marL="863600" lvl="1" eaLnBrk="1" hangingPunct="1">
              <a:spcAft>
                <a:spcPct val="10000"/>
              </a:spcAft>
              <a:defRPr/>
            </a:pPr>
            <a:r>
              <a:rPr lang="en-US" sz="1400" dirty="0" smtClean="0"/>
              <a:t>Number and priority levels of interrupts</a:t>
            </a:r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endParaRPr lang="en-US" sz="1800" dirty="0" smtClean="0"/>
          </a:p>
          <a:p>
            <a:pPr marL="398463" indent="-398463" eaLnBrk="1" hangingPunct="1">
              <a:spcBef>
                <a:spcPct val="15000"/>
              </a:spcBef>
              <a:spcAft>
                <a:spcPct val="10000"/>
              </a:spcAft>
              <a:defRPr/>
            </a:pPr>
            <a:r>
              <a:rPr lang="en-US" sz="1800" dirty="0" smtClean="0"/>
              <a:t>To high-level, market-specific building blocks</a:t>
            </a:r>
          </a:p>
          <a:p>
            <a:pPr marL="863600" lvl="1" eaLnBrk="1" hangingPunct="1">
              <a:spcAft>
                <a:spcPct val="10000"/>
              </a:spcAft>
              <a:defRPr/>
            </a:pPr>
            <a:r>
              <a:rPr lang="en-US" sz="1400" dirty="0" smtClean="0"/>
              <a:t>Common functional units: </a:t>
            </a:r>
          </a:p>
          <a:p>
            <a:pPr marL="1147763" lvl="2" eaLnBrk="1" hangingPunct="1">
              <a:spcAft>
                <a:spcPct val="10000"/>
              </a:spcAft>
              <a:defRPr/>
            </a:pPr>
            <a:r>
              <a:rPr lang="en-US" sz="1200" dirty="0" smtClean="0"/>
              <a:t>Floating point, multiplier, divider, NSA</a:t>
            </a:r>
          </a:p>
          <a:p>
            <a:pPr marL="863600" lvl="1" eaLnBrk="1" hangingPunct="1">
              <a:spcAft>
                <a:spcPct val="10000"/>
              </a:spcAft>
              <a:defRPr/>
            </a:pPr>
            <a:r>
              <a:rPr lang="en-US" sz="1400" dirty="0" smtClean="0"/>
              <a:t>Complex application engines: </a:t>
            </a:r>
          </a:p>
          <a:p>
            <a:pPr marL="1147763" lvl="2" eaLnBrk="1" hangingPunct="1">
              <a:spcAft>
                <a:spcPct val="10000"/>
              </a:spcAft>
              <a:defRPr/>
            </a:pPr>
            <a:r>
              <a:rPr lang="en-US" sz="1200" dirty="0" smtClean="0"/>
              <a:t>HiFi </a:t>
            </a:r>
            <a:r>
              <a:rPr lang="en-US" sz="1200" dirty="0"/>
              <a:t> </a:t>
            </a:r>
            <a:r>
              <a:rPr lang="en-US" sz="1200" dirty="0" smtClean="0"/>
              <a:t>Audio DSP family</a:t>
            </a:r>
          </a:p>
          <a:p>
            <a:pPr marL="1147763" lvl="2" eaLnBrk="1" hangingPunct="1">
              <a:spcAft>
                <a:spcPct val="10000"/>
              </a:spcAft>
              <a:defRPr/>
            </a:pPr>
            <a:r>
              <a:rPr lang="en-US" sz="1200" dirty="0" smtClean="0"/>
              <a:t>ConnX BBE16/32/64 Baseband DSP family</a:t>
            </a:r>
          </a:p>
          <a:p>
            <a:pPr marL="1147763" lvl="2" eaLnBrk="1" hangingPunct="1">
              <a:spcAft>
                <a:spcPct val="10000"/>
              </a:spcAft>
              <a:defRPr/>
            </a:pPr>
            <a:r>
              <a:rPr lang="en-US" sz="1200" dirty="0" smtClean="0"/>
              <a:t>ConnX Vectra LX quad-MAC DSP</a:t>
            </a:r>
          </a:p>
          <a:p>
            <a:pPr marL="1147763" lvl="2" eaLnBrk="1" hangingPunct="1">
              <a:spcAft>
                <a:spcPct val="10000"/>
              </a:spcAft>
              <a:defRPr/>
            </a:pPr>
            <a:r>
              <a:rPr lang="en-US" sz="1200" dirty="0" smtClean="0"/>
              <a:t>ConnX D2 dual-MAC DSP</a:t>
            </a:r>
          </a:p>
          <a:p>
            <a:pPr marL="1147763" lvl="2" eaLnBrk="1" hangingPunct="1">
              <a:spcAft>
                <a:spcPct val="10000"/>
              </a:spcAft>
              <a:defRPr/>
            </a:pPr>
            <a:endParaRPr lang="en-US" sz="1200" dirty="0" smtClean="0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990600"/>
            <a:ext cx="38989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/>
    </p:bld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3F2EC"/>
      </a:lt1>
      <a:dk2>
        <a:srgbClr val="00539E"/>
      </a:dk2>
      <a:lt2>
        <a:srgbClr val="7F7F7F"/>
      </a:lt2>
      <a:accent1>
        <a:srgbClr val="00539E"/>
      </a:accent1>
      <a:accent2>
        <a:srgbClr val="6E9C3D"/>
      </a:accent2>
      <a:accent3>
        <a:srgbClr val="F8F7F4"/>
      </a:accent3>
      <a:accent4>
        <a:srgbClr val="000000"/>
      </a:accent4>
      <a:accent5>
        <a:srgbClr val="AAB3CC"/>
      </a:accent5>
      <a:accent6>
        <a:srgbClr val="638D36"/>
      </a:accent6>
      <a:hlink>
        <a:srgbClr val="EBAC21"/>
      </a:hlink>
      <a:folHlink>
        <a:srgbClr val="AA76C7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3F2EC"/>
        </a:lt1>
        <a:dk2>
          <a:srgbClr val="4A4637"/>
        </a:dk2>
        <a:lt2>
          <a:srgbClr val="7F7F7F"/>
        </a:lt2>
        <a:accent1>
          <a:srgbClr val="8C9C3B"/>
        </a:accent1>
        <a:accent2>
          <a:srgbClr val="C2783F"/>
        </a:accent2>
        <a:accent3>
          <a:srgbClr val="F8F7F4"/>
        </a:accent3>
        <a:accent4>
          <a:srgbClr val="000000"/>
        </a:accent4>
        <a:accent5>
          <a:srgbClr val="C5CBAF"/>
        </a:accent5>
        <a:accent6>
          <a:srgbClr val="B06C38"/>
        </a:accent6>
        <a:hlink>
          <a:srgbClr val="84ACC7"/>
        </a:hlink>
        <a:folHlink>
          <a:srgbClr val="827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3F2EC"/>
        </a:lt1>
        <a:dk2>
          <a:srgbClr val="00539E"/>
        </a:dk2>
        <a:lt2>
          <a:srgbClr val="7F7F7F"/>
        </a:lt2>
        <a:accent1>
          <a:srgbClr val="00539E"/>
        </a:accent1>
        <a:accent2>
          <a:srgbClr val="6E9C3D"/>
        </a:accent2>
        <a:accent3>
          <a:srgbClr val="F8F7F4"/>
        </a:accent3>
        <a:accent4>
          <a:srgbClr val="000000"/>
        </a:accent4>
        <a:accent5>
          <a:srgbClr val="AAB3CC"/>
        </a:accent5>
        <a:accent6>
          <a:srgbClr val="638D36"/>
        </a:accent6>
        <a:hlink>
          <a:srgbClr val="EBAC21"/>
        </a:hlink>
        <a:folHlink>
          <a:srgbClr val="AA76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3F2EC"/>
      </a:lt1>
      <a:dk2>
        <a:srgbClr val="00539E"/>
      </a:dk2>
      <a:lt2>
        <a:srgbClr val="7F7F7F"/>
      </a:lt2>
      <a:accent1>
        <a:srgbClr val="00539E"/>
      </a:accent1>
      <a:accent2>
        <a:srgbClr val="6E9C3D"/>
      </a:accent2>
      <a:accent3>
        <a:srgbClr val="F8F7F4"/>
      </a:accent3>
      <a:accent4>
        <a:srgbClr val="000000"/>
      </a:accent4>
      <a:accent5>
        <a:srgbClr val="AAB3CC"/>
      </a:accent5>
      <a:accent6>
        <a:srgbClr val="638D36"/>
      </a:accent6>
      <a:hlink>
        <a:srgbClr val="EBAC21"/>
      </a:hlink>
      <a:folHlink>
        <a:srgbClr val="AA76C7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3F2EC"/>
        </a:lt1>
        <a:dk2>
          <a:srgbClr val="4A4637"/>
        </a:dk2>
        <a:lt2>
          <a:srgbClr val="7F7F7F"/>
        </a:lt2>
        <a:accent1>
          <a:srgbClr val="8C9C3B"/>
        </a:accent1>
        <a:accent2>
          <a:srgbClr val="C2783F"/>
        </a:accent2>
        <a:accent3>
          <a:srgbClr val="F8F7F4"/>
        </a:accent3>
        <a:accent4>
          <a:srgbClr val="000000"/>
        </a:accent4>
        <a:accent5>
          <a:srgbClr val="C5CBAF"/>
        </a:accent5>
        <a:accent6>
          <a:srgbClr val="B06C38"/>
        </a:accent6>
        <a:hlink>
          <a:srgbClr val="84ACC7"/>
        </a:hlink>
        <a:folHlink>
          <a:srgbClr val="827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3F2EC"/>
        </a:lt1>
        <a:dk2>
          <a:srgbClr val="00539E"/>
        </a:dk2>
        <a:lt2>
          <a:srgbClr val="7F7F7F"/>
        </a:lt2>
        <a:accent1>
          <a:srgbClr val="00539E"/>
        </a:accent1>
        <a:accent2>
          <a:srgbClr val="6E9C3D"/>
        </a:accent2>
        <a:accent3>
          <a:srgbClr val="F8F7F4"/>
        </a:accent3>
        <a:accent4>
          <a:srgbClr val="000000"/>
        </a:accent4>
        <a:accent5>
          <a:srgbClr val="AAB3CC"/>
        </a:accent5>
        <a:accent6>
          <a:srgbClr val="638D36"/>
        </a:accent6>
        <a:hlink>
          <a:srgbClr val="EBAC21"/>
        </a:hlink>
        <a:folHlink>
          <a:srgbClr val="AA76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nsilica_template_2013-NSR2">
  <a:themeElements>
    <a:clrScheme name="Tensilica Template 2013">
      <a:dk1>
        <a:srgbClr val="000000"/>
      </a:dk1>
      <a:lt1>
        <a:srgbClr val="F3F2EC"/>
      </a:lt1>
      <a:dk2>
        <a:srgbClr val="00539E"/>
      </a:dk2>
      <a:lt2>
        <a:srgbClr val="7F7F7F"/>
      </a:lt2>
      <a:accent1>
        <a:srgbClr val="00539E"/>
      </a:accent1>
      <a:accent2>
        <a:srgbClr val="6E9C3D"/>
      </a:accent2>
      <a:accent3>
        <a:srgbClr val="F8F7F4"/>
      </a:accent3>
      <a:accent4>
        <a:srgbClr val="000000"/>
      </a:accent4>
      <a:accent5>
        <a:srgbClr val="AAB3CC"/>
      </a:accent5>
      <a:accent6>
        <a:srgbClr val="638D36"/>
      </a:accent6>
      <a:hlink>
        <a:srgbClr val="008F4C"/>
      </a:hlink>
      <a:folHlink>
        <a:srgbClr val="F6783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3F2EC"/>
        </a:lt1>
        <a:dk2>
          <a:srgbClr val="4A4637"/>
        </a:dk2>
        <a:lt2>
          <a:srgbClr val="7F7F7F"/>
        </a:lt2>
        <a:accent1>
          <a:srgbClr val="8C9C3B"/>
        </a:accent1>
        <a:accent2>
          <a:srgbClr val="C2783F"/>
        </a:accent2>
        <a:accent3>
          <a:srgbClr val="F8F7F4"/>
        </a:accent3>
        <a:accent4>
          <a:srgbClr val="000000"/>
        </a:accent4>
        <a:accent5>
          <a:srgbClr val="C5CBAF"/>
        </a:accent5>
        <a:accent6>
          <a:srgbClr val="B06C38"/>
        </a:accent6>
        <a:hlink>
          <a:srgbClr val="84ACC7"/>
        </a:hlink>
        <a:folHlink>
          <a:srgbClr val="8270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3F2EC"/>
        </a:lt1>
        <a:dk2>
          <a:srgbClr val="00539E"/>
        </a:dk2>
        <a:lt2>
          <a:srgbClr val="7F7F7F"/>
        </a:lt2>
        <a:accent1>
          <a:srgbClr val="00539E"/>
        </a:accent1>
        <a:accent2>
          <a:srgbClr val="6E9C3D"/>
        </a:accent2>
        <a:accent3>
          <a:srgbClr val="F8F7F4"/>
        </a:accent3>
        <a:accent4>
          <a:srgbClr val="000000"/>
        </a:accent4>
        <a:accent5>
          <a:srgbClr val="AAB3CC"/>
        </a:accent5>
        <a:accent6>
          <a:srgbClr val="638D36"/>
        </a:accent6>
        <a:hlink>
          <a:srgbClr val="EBAC21"/>
        </a:hlink>
        <a:folHlink>
          <a:srgbClr val="AA76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Tensilica-External</Template>
  <TotalTime>61235</TotalTime>
  <Words>4788</Words>
  <Application>Microsoft Office PowerPoint</Application>
  <PresentationFormat>On-screen Show (4:3)</PresentationFormat>
  <Paragraphs>1449</Paragraphs>
  <Slides>58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  <vt:variant>
        <vt:lpstr>Custom Shows</vt:lpstr>
      </vt:variant>
      <vt:variant>
        <vt:i4>1</vt:i4>
      </vt:variant>
    </vt:vector>
  </HeadingPairs>
  <TitlesOfParts>
    <vt:vector size="62" baseType="lpstr">
      <vt:lpstr>Blank</vt:lpstr>
      <vt:lpstr>1_Blank</vt:lpstr>
      <vt:lpstr>Tensilica_template_2013-NSR2</vt:lpstr>
      <vt:lpstr>PowerPoint Presentation</vt:lpstr>
      <vt:lpstr>Market Accepted, Market Proven Over 2 Billion Cores Worldwide</vt:lpstr>
      <vt:lpstr>Congratulations University of Florida </vt:lpstr>
      <vt:lpstr>RISC Microprocessors Have similar features, however implemented very differently</vt:lpstr>
      <vt:lpstr>RISC Microprocessors Have similar features, however implemented very differently</vt:lpstr>
      <vt:lpstr>Why So Many Choices? All machines have a bias</vt:lpstr>
      <vt:lpstr>Xtensa: Integrates Multiple Strengths Into A Single Microprocessor</vt:lpstr>
      <vt:lpstr>Degrees of Freedom with Xtensa </vt:lpstr>
      <vt:lpstr>Xtensa – Configurability Click-box Options Include Pre-defined Extensions</vt:lpstr>
      <vt:lpstr>Xtensa – Extensibility Customize a DPU to Your Task </vt:lpstr>
      <vt:lpstr>Complete Development Tool Chain Mature and integrated for efficient development</vt:lpstr>
      <vt:lpstr>Best in Class Simulation Models Options at Every Level of Abstraction</vt:lpstr>
      <vt:lpstr>Xtensa - Full Development Automation  Making DPUs Usable by All Engineers</vt:lpstr>
      <vt:lpstr>Xtensa Processor Generator Fully Automated Hardware and Software Tools Generation</vt:lpstr>
      <vt:lpstr>Complete Development Tool Chain Xplorer: Single IDE for All Development Stages</vt:lpstr>
      <vt:lpstr>Inside Xtensa</vt:lpstr>
      <vt:lpstr>Xtensa LX4 Block Diagram - System</vt:lpstr>
      <vt:lpstr>Xtensa LX4 Block Diagram – Optional Functional Units</vt:lpstr>
      <vt:lpstr>Xtensa LX4 Block Diagram – Customization</vt:lpstr>
      <vt:lpstr>Data Transport</vt:lpstr>
      <vt:lpstr>PowerPoint Presentation</vt:lpstr>
      <vt:lpstr>Conventional Processors</vt:lpstr>
      <vt:lpstr>Xtensa Processors </vt:lpstr>
      <vt:lpstr>Multiple ports (GPIO) Eg. System Status and RTL control/setup</vt:lpstr>
      <vt:lpstr>Queue Interfaces Expand the functionality of an existing RTL design</vt:lpstr>
      <vt:lpstr>Dedicated Special Memory Interfaces Use special memory interface for tables, coefficients</vt:lpstr>
      <vt:lpstr>Instruction Designer</vt:lpstr>
      <vt:lpstr>Instruction Format </vt:lpstr>
      <vt:lpstr>FLIX – Flexible Length Xtensions  </vt:lpstr>
      <vt:lpstr>Xtensa Instruction Pipeline</vt:lpstr>
      <vt:lpstr>Notation: Pipeline Diagrams</vt:lpstr>
      <vt:lpstr>Xtensa 5-Stage Pipeline  (Instruction Execution)</vt:lpstr>
      <vt:lpstr>Example 32-bit Load Instruction</vt:lpstr>
      <vt:lpstr>Example 32-bit Store Instruction</vt:lpstr>
      <vt:lpstr>Instruction Design Decisions </vt:lpstr>
      <vt:lpstr>High Performance Techniques</vt:lpstr>
      <vt:lpstr>Performance Techniques:  Fusion</vt:lpstr>
      <vt:lpstr>Performance Techniques:  SIMD</vt:lpstr>
      <vt:lpstr>Performance Techniques:  VLIW </vt:lpstr>
      <vt:lpstr>A Simple Example</vt:lpstr>
      <vt:lpstr>Using TIE State in an Instruction</vt:lpstr>
      <vt:lpstr>SIMD Example: 4-Way Add Operation</vt:lpstr>
      <vt:lpstr>SIMD Example: 4-Way Add Example (2)</vt:lpstr>
      <vt:lpstr>Operator Overloading</vt:lpstr>
      <vt:lpstr>Scheduling TIE Operations </vt:lpstr>
      <vt:lpstr>Back-to-Back MACC Pipeline Diagram with Data Dependency</vt:lpstr>
      <vt:lpstr>Two Cycle Operations using schedule </vt:lpstr>
      <vt:lpstr>Improved MACC Operation Schedule </vt:lpstr>
      <vt:lpstr>Back-to-Back MACC Pipeline Diagram – Improved Scheduling</vt:lpstr>
      <vt:lpstr>Methods of Reducing TIE Area </vt:lpstr>
      <vt:lpstr>Nested Function Example </vt:lpstr>
      <vt:lpstr>Shared Function </vt:lpstr>
      <vt:lpstr>Sharing Hardware among Operations:  semantic</vt:lpstr>
      <vt:lpstr>FLIX – Flexible Length Xtensions  </vt:lpstr>
      <vt:lpstr>TIE Language Reference: format</vt:lpstr>
      <vt:lpstr>FLIX Example </vt:lpstr>
      <vt:lpstr>Multiple FLIX Formats</vt:lpstr>
      <vt:lpstr>END</vt:lpstr>
      <vt:lpstr>15 min Overview</vt:lpstr>
    </vt:vector>
  </TitlesOfParts>
  <Company>Designworks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Robinson</dc:creator>
  <cp:lastModifiedBy>jredington</cp:lastModifiedBy>
  <cp:revision>686</cp:revision>
  <cp:lastPrinted>2013-01-21T21:14:01Z</cp:lastPrinted>
  <dcterms:created xsi:type="dcterms:W3CDTF">2002-08-26T21:02:18Z</dcterms:created>
  <dcterms:modified xsi:type="dcterms:W3CDTF">2013-02-05T12:14:37Z</dcterms:modified>
</cp:coreProperties>
</file>