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8" r:id="rId2"/>
    <p:sldId id="260" r:id="rId3"/>
    <p:sldId id="259" r:id="rId4"/>
    <p:sldId id="263" r:id="rId5"/>
    <p:sldId id="262" r:id="rId6"/>
    <p:sldId id="295" r:id="rId7"/>
    <p:sldId id="264" r:id="rId8"/>
    <p:sldId id="267" r:id="rId9"/>
    <p:sldId id="270" r:id="rId10"/>
    <p:sldId id="271" r:id="rId11"/>
    <p:sldId id="272" r:id="rId12"/>
    <p:sldId id="273" r:id="rId13"/>
    <p:sldId id="296" r:id="rId14"/>
    <p:sldId id="303" r:id="rId15"/>
    <p:sldId id="297" r:id="rId16"/>
    <p:sldId id="298" r:id="rId17"/>
    <p:sldId id="299" r:id="rId18"/>
    <p:sldId id="278" r:id="rId19"/>
    <p:sldId id="300" r:id="rId20"/>
    <p:sldId id="279" r:id="rId21"/>
    <p:sldId id="301" r:id="rId22"/>
    <p:sldId id="302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04" r:id="rId32"/>
    <p:sldId id="289" r:id="rId33"/>
    <p:sldId id="305" r:id="rId34"/>
    <p:sldId id="290" r:id="rId35"/>
    <p:sldId id="306" r:id="rId36"/>
    <p:sldId id="307" r:id="rId37"/>
    <p:sldId id="308" r:id="rId38"/>
    <p:sldId id="294" r:id="rId39"/>
    <p:sldId id="3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CF32-F849-4623-ACB0-F1F0BF63307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1A04-3C86-433C-BF79-88D2E7DDF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3394-B961-4D19-9016-FB6032AF68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3077-6125-4BCE-8629-22322CD33FF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35E2-9436-4C8E-BF9D-7E7F806AD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y@ece.northwestern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Bookman Old Style" pitchFamily="18" charset="0"/>
              </a:rPr>
              <a:t>Bulbul </a:t>
            </a:r>
            <a:r>
              <a:rPr lang="en-US" sz="3200" dirty="0" err="1" smtClean="0">
                <a:latin typeface="Bookman Old Style" pitchFamily="18" charset="0"/>
              </a:rPr>
              <a:t>Rath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EEL 6935- Embedded System Seminar</a:t>
            </a:r>
            <a:br>
              <a:rPr lang="en-US" sz="3200" dirty="0" smtClean="0">
                <a:latin typeface="Bookman Old Style" pitchFamily="18" charset="0"/>
              </a:rPr>
            </a:b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4191000"/>
            <a:ext cx="6400800" cy="14478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Memory/Cache Optimization </a:t>
            </a:r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echniques</a:t>
            </a:r>
            <a:endParaRPr lang="en-US" sz="2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</a:t>
            </a:r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04/02/2013</a:t>
            </a:r>
            <a:endParaRPr lang="en-US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Performance of Power-Aware memory scheme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en-US" sz="1500" dirty="0" smtClean="0">
                <a:latin typeface="Bookman Old Style" pitchFamily="18" charset="0"/>
              </a:rPr>
              <a:t>Measured </a:t>
            </a:r>
            <a:r>
              <a:rPr lang="en-US" sz="1500" dirty="0" smtClean="0">
                <a:latin typeface="Bookman Old Style" pitchFamily="18" charset="0"/>
              </a:rPr>
              <a:t>the </a:t>
            </a:r>
            <a:r>
              <a:rPr lang="en-US" sz="1500" dirty="0" smtClean="0">
                <a:solidFill>
                  <a:schemeClr val="accent6"/>
                </a:solidFill>
                <a:latin typeface="Bookman Old Style" pitchFamily="18" charset="0"/>
              </a:rPr>
              <a:t>energy and access times </a:t>
            </a:r>
            <a:r>
              <a:rPr lang="en-US" sz="1500" dirty="0" smtClean="0">
                <a:latin typeface="Bookman Old Style" pitchFamily="18" charset="0"/>
              </a:rPr>
              <a:t>for each of </a:t>
            </a:r>
            <a:r>
              <a:rPr lang="en-US" sz="1500" dirty="0" smtClean="0">
                <a:latin typeface="Bookman Old Style" pitchFamily="18" charset="0"/>
              </a:rPr>
              <a:t>the selected benchmarks</a:t>
            </a:r>
            <a:r>
              <a:rPr lang="en-US" sz="1500" dirty="0" smtClean="0">
                <a:latin typeface="Bookman Old Style" pitchFamily="18" charset="0"/>
              </a:rPr>
              <a:t>. </a:t>
            </a:r>
          </a:p>
          <a:p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smtClean="0">
                <a:latin typeface="Bookman Old Style" pitchFamily="18" charset="0"/>
              </a:rPr>
              <a:t>Evaluated </a:t>
            </a:r>
            <a:r>
              <a:rPr lang="en-US" sz="1500" dirty="0" smtClean="0">
                <a:latin typeface="Bookman Old Style" pitchFamily="18" charset="0"/>
              </a:rPr>
              <a:t>the </a:t>
            </a:r>
            <a:r>
              <a:rPr lang="en-US" sz="1500" dirty="0" smtClean="0">
                <a:solidFill>
                  <a:schemeClr val="accent6"/>
                </a:solidFill>
                <a:latin typeface="Bookman Old Style" pitchFamily="18" charset="0"/>
              </a:rPr>
              <a:t>energy-delay product </a:t>
            </a:r>
            <a:r>
              <a:rPr lang="en-US" sz="1500" dirty="0" smtClean="0">
                <a:latin typeface="Bookman Old Style" pitchFamily="18" charset="0"/>
              </a:rPr>
              <a:t>of </a:t>
            </a:r>
            <a:r>
              <a:rPr lang="en-US" sz="1500" dirty="0" smtClean="0">
                <a:latin typeface="Bookman Old Style" pitchFamily="18" charset="0"/>
              </a:rPr>
              <a:t>the entire </a:t>
            </a:r>
            <a:r>
              <a:rPr lang="en-US" sz="1500" dirty="0" smtClean="0">
                <a:latin typeface="Bookman Old Style" pitchFamily="18" charset="0"/>
              </a:rPr>
              <a:t>memory hierarchy for each of the proposed schemes. </a:t>
            </a:r>
            <a:endParaRPr lang="en-US" sz="1500" dirty="0" smtClean="0">
              <a:latin typeface="Bookman Old Style" pitchFamily="18" charset="0"/>
            </a:endParaRPr>
          </a:p>
          <a:p>
            <a:r>
              <a:rPr lang="en-US" sz="1500" dirty="0" smtClean="0">
                <a:latin typeface="Bookman Old Style" pitchFamily="18" charset="0"/>
              </a:rPr>
              <a:t>Measured relative </a:t>
            </a:r>
            <a:r>
              <a:rPr lang="en-US" sz="1500" dirty="0" smtClean="0">
                <a:latin typeface="Bookman Old Style" pitchFamily="18" charset="0"/>
              </a:rPr>
              <a:t>performances of </a:t>
            </a:r>
            <a:r>
              <a:rPr lang="en-US" sz="1500" dirty="0" smtClean="0">
                <a:latin typeface="Bookman Old Style" pitchFamily="18" charset="0"/>
              </a:rPr>
              <a:t>the </a:t>
            </a:r>
            <a:r>
              <a:rPr lang="en-US" sz="1500" dirty="0" smtClean="0">
                <a:latin typeface="Bookman Old Style" pitchFamily="18" charset="0"/>
              </a:rPr>
              <a:t>new schemes </a:t>
            </a:r>
            <a:r>
              <a:rPr lang="en-US" sz="1500" dirty="0" smtClean="0">
                <a:latin typeface="Bookman Old Style" pitchFamily="18" charset="0"/>
              </a:rPr>
              <a:t>are using </a:t>
            </a:r>
            <a:r>
              <a:rPr lang="en-US" sz="1500" dirty="0" smtClean="0">
                <a:latin typeface="Bookman Old Style" pitchFamily="18" charset="0"/>
              </a:rPr>
              <a:t>simple ratios, with the energy consumed by </a:t>
            </a:r>
            <a:r>
              <a:rPr lang="en-US" sz="1500" dirty="0" smtClean="0">
                <a:latin typeface="Bookman Old Style" pitchFamily="18" charset="0"/>
              </a:rPr>
              <a:t>additional buffers </a:t>
            </a:r>
            <a:r>
              <a:rPr lang="en-US" sz="1500" dirty="0" smtClean="0">
                <a:latin typeface="Bookman Old Style" pitchFamily="18" charset="0"/>
              </a:rPr>
              <a:t>being calculated </a:t>
            </a:r>
            <a:r>
              <a:rPr lang="en-US" sz="1500" dirty="0" smtClean="0">
                <a:latin typeface="Bookman Old Style" pitchFamily="18" charset="0"/>
              </a:rPr>
              <a:t>explicitly.</a:t>
            </a:r>
          </a:p>
          <a:p>
            <a:pPr>
              <a:buNone/>
            </a:pPr>
            <a:endParaRPr lang="en-US" sz="1500" dirty="0" smtClean="0">
              <a:solidFill>
                <a:schemeClr val="accent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Performance tests:-</a:t>
            </a:r>
          </a:p>
          <a:p>
            <a:pPr>
              <a:buNone/>
            </a:pPr>
            <a:r>
              <a:rPr lang="en-US" sz="1500" dirty="0" smtClean="0">
                <a:latin typeface="Bookman Old Style" pitchFamily="18" charset="0"/>
              </a:rPr>
              <a:t> Test cases varied in  </a:t>
            </a:r>
            <a:r>
              <a:rPr lang="en-US" sz="1500" dirty="0" smtClean="0">
                <a:latin typeface="Bookman Old Style" pitchFamily="18" charset="0"/>
              </a:rPr>
              <a:t>the threshold for memory state transitions (</a:t>
            </a:r>
            <a:r>
              <a:rPr lang="en-US" sz="1500" dirty="0" smtClean="0">
                <a:latin typeface="Bookman Old Style" pitchFamily="18" charset="0"/>
              </a:rPr>
              <a:t>the number </a:t>
            </a:r>
          </a:p>
          <a:p>
            <a:pPr>
              <a:buNone/>
            </a:pPr>
            <a:r>
              <a:rPr lang="en-US" sz="1500" dirty="0" smtClean="0">
                <a:latin typeface="Bookman Old Style" pitchFamily="18" charset="0"/>
              </a:rPr>
              <a:t>instructions </a:t>
            </a:r>
            <a:r>
              <a:rPr lang="en-US" sz="1500" dirty="0" smtClean="0">
                <a:latin typeface="Bookman Old Style" pitchFamily="18" charset="0"/>
              </a:rPr>
              <a:t>for which the memory remains in a </a:t>
            </a:r>
            <a:r>
              <a:rPr lang="en-US" sz="1500" dirty="0" smtClean="0">
                <a:latin typeface="Bookman Old Style" pitchFamily="18" charset="0"/>
              </a:rPr>
              <a:t>particular energy state.)</a:t>
            </a:r>
          </a:p>
          <a:p>
            <a:pPr>
              <a:buNone/>
            </a:pPr>
            <a:r>
              <a:rPr lang="en-US" sz="1500" dirty="0" smtClean="0">
                <a:latin typeface="Bookman Old Style" pitchFamily="18" charset="0"/>
              </a:rPr>
              <a:t> The results of memory </a:t>
            </a:r>
            <a:r>
              <a:rPr lang="en-US" sz="1500" dirty="0" err="1" smtClean="0">
                <a:latin typeface="Bookman Old Style" pitchFamily="18" charset="0"/>
              </a:rPr>
              <a:t>delay,energy</a:t>
            </a:r>
            <a:r>
              <a:rPr lang="en-US" sz="1500" dirty="0" smtClean="0">
                <a:latin typeface="Bookman Old Style" pitchFamily="18" charset="0"/>
              </a:rPr>
              <a:t> and energy delay product ratios are plotted.</a:t>
            </a:r>
          </a:p>
          <a:p>
            <a:pPr>
              <a:buNone/>
            </a:pPr>
            <a:r>
              <a:rPr lang="en-US" sz="1500" dirty="0" smtClean="0">
                <a:latin typeface="Bookman Old Style" pitchFamily="18" charset="0"/>
              </a:rPr>
              <a:t>Some notations are explained below:</a:t>
            </a:r>
          </a:p>
          <a:p>
            <a:pPr>
              <a:buNone/>
            </a:pPr>
            <a:endParaRPr lang="en-US" sz="15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500" b="1" i="1" dirty="0" err="1" smtClean="0">
                <a:solidFill>
                  <a:schemeClr val="accent6"/>
                </a:solidFill>
                <a:latin typeface="Bookman Old Style" pitchFamily="18" charset="0"/>
              </a:rPr>
              <a:t>FFnap</a:t>
            </a:r>
            <a:r>
              <a:rPr lang="en-US" sz="1500" b="1" i="1" dirty="0" smtClean="0">
                <a:solidFill>
                  <a:schemeClr val="accent6"/>
                </a:solidFill>
                <a:latin typeface="Bookman Old Style" pitchFamily="18" charset="0"/>
              </a:rPr>
              <a:t> </a:t>
            </a:r>
            <a:r>
              <a:rPr lang="en-US" sz="1500" b="1" i="1" dirty="0" smtClean="0">
                <a:solidFill>
                  <a:schemeClr val="accent6"/>
                </a:solidFill>
                <a:latin typeface="Bookman Old Style" pitchFamily="18" charset="0"/>
              </a:rPr>
              <a:t>and </a:t>
            </a:r>
            <a:r>
              <a:rPr lang="en-US" sz="1500" b="1" i="1" dirty="0" err="1" smtClean="0">
                <a:solidFill>
                  <a:schemeClr val="accent6"/>
                </a:solidFill>
                <a:latin typeface="Bookman Old Style" pitchFamily="18" charset="0"/>
              </a:rPr>
              <a:t>FFstdby</a:t>
            </a:r>
            <a:r>
              <a:rPr lang="en-US" sz="1500" b="1" i="1" dirty="0" smtClean="0">
                <a:solidFill>
                  <a:schemeClr val="accent6"/>
                </a:solidFill>
                <a:latin typeface="Bookman Old Style" pitchFamily="18" charset="0"/>
              </a:rPr>
              <a:t> </a:t>
            </a:r>
            <a:r>
              <a:rPr lang="en-US" sz="1500" dirty="0" smtClean="0">
                <a:latin typeface="Bookman Old Style" pitchFamily="18" charset="0"/>
              </a:rPr>
              <a:t>-  </a:t>
            </a:r>
            <a:r>
              <a:rPr lang="en-US" sz="1500" dirty="0" smtClean="0">
                <a:latin typeface="Bookman Old Style" pitchFamily="18" charset="0"/>
              </a:rPr>
              <a:t>memory modules go </a:t>
            </a:r>
            <a:r>
              <a:rPr lang="en-US" sz="1500" dirty="0" smtClean="0">
                <a:latin typeface="Bookman Old Style" pitchFamily="18" charset="0"/>
              </a:rPr>
              <a:t>directly to </a:t>
            </a:r>
            <a:r>
              <a:rPr lang="en-US" sz="1500" dirty="0" smtClean="0">
                <a:latin typeface="Bookman Old Style" pitchFamily="18" charset="0"/>
              </a:rPr>
              <a:t>nap and stand-by </a:t>
            </a:r>
            <a:r>
              <a:rPr lang="en-US" sz="1500" dirty="0" smtClean="0">
                <a:latin typeface="Bookman Old Style" pitchFamily="18" charset="0"/>
              </a:rPr>
              <a:t>states. </a:t>
            </a:r>
          </a:p>
          <a:p>
            <a:pPr>
              <a:buNone/>
            </a:pPr>
            <a:endParaRPr lang="en-US" sz="15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500" b="1" i="1" dirty="0" smtClean="0">
                <a:solidFill>
                  <a:schemeClr val="accent6"/>
                </a:solidFill>
                <a:latin typeface="Bookman Old Style" pitchFamily="18" charset="0"/>
              </a:rPr>
              <a:t>FF100 </a:t>
            </a:r>
            <a:r>
              <a:rPr lang="en-US" sz="1500" b="1" i="1" dirty="0" smtClean="0">
                <a:solidFill>
                  <a:schemeClr val="accent6"/>
                </a:solidFill>
                <a:latin typeface="Bookman Old Style" pitchFamily="18" charset="0"/>
              </a:rPr>
              <a:t>and FF1000 </a:t>
            </a:r>
            <a:r>
              <a:rPr lang="en-US" sz="1500" dirty="0" smtClean="0">
                <a:latin typeface="Bookman Old Style" pitchFamily="18" charset="0"/>
              </a:rPr>
              <a:t>- sequential </a:t>
            </a:r>
            <a:r>
              <a:rPr lang="en-US" sz="1500" dirty="0" smtClean="0">
                <a:latin typeface="Bookman Old Style" pitchFamily="18" charset="0"/>
              </a:rPr>
              <a:t>first touch policy (with 100 </a:t>
            </a:r>
            <a:r>
              <a:rPr lang="en-US" sz="1500" dirty="0" smtClean="0">
                <a:latin typeface="Bookman Old Style" pitchFamily="18" charset="0"/>
              </a:rPr>
              <a:t>and 1000 instructions</a:t>
            </a:r>
          </a:p>
          <a:p>
            <a:pPr>
              <a:buNone/>
            </a:pPr>
            <a:r>
              <a:rPr lang="en-US" sz="1500" dirty="0" smtClean="0">
                <a:latin typeface="Bookman Old Style" pitchFamily="18" charset="0"/>
              </a:rPr>
              <a:t> as </a:t>
            </a:r>
            <a:r>
              <a:rPr lang="en-US" sz="1500" dirty="0" smtClean="0">
                <a:latin typeface="Bookman Old Style" pitchFamily="18" charset="0"/>
              </a:rPr>
              <a:t>the threshold for transition to the </a:t>
            </a:r>
            <a:r>
              <a:rPr lang="en-US" sz="1500" dirty="0" smtClean="0">
                <a:latin typeface="Bookman Old Style" pitchFamily="18" charset="0"/>
              </a:rPr>
              <a:t>next power </a:t>
            </a:r>
            <a:r>
              <a:rPr lang="en-US" sz="1500" dirty="0" smtClean="0">
                <a:latin typeface="Bookman Old Style" pitchFamily="18" charset="0"/>
              </a:rPr>
              <a:t>state) is used for </a:t>
            </a:r>
            <a:r>
              <a:rPr lang="en-US" sz="1500" dirty="0" smtClean="0">
                <a:latin typeface="Bookman Old Style" pitchFamily="18" charset="0"/>
              </a:rPr>
              <a:t>replacement. </a:t>
            </a:r>
          </a:p>
          <a:p>
            <a:pPr>
              <a:buNone/>
            </a:pPr>
            <a:endParaRPr lang="en-US" sz="15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500" b="1" i="1" dirty="0" smtClean="0">
                <a:solidFill>
                  <a:schemeClr val="accent6"/>
                </a:solidFill>
                <a:latin typeface="Bookman Old Style" pitchFamily="18" charset="0"/>
              </a:rPr>
              <a:t>RND100 and RND1000 </a:t>
            </a:r>
            <a:r>
              <a:rPr lang="en-US" sz="1500" dirty="0" smtClean="0">
                <a:latin typeface="Bookman Old Style" pitchFamily="18" charset="0"/>
              </a:rPr>
              <a:t>- random </a:t>
            </a:r>
            <a:r>
              <a:rPr lang="en-US" sz="1500" dirty="0" smtClean="0">
                <a:latin typeface="Bookman Old Style" pitchFamily="18" charset="0"/>
              </a:rPr>
              <a:t>page </a:t>
            </a:r>
            <a:r>
              <a:rPr lang="en-US" sz="1500" dirty="0" smtClean="0">
                <a:latin typeface="Bookman Old Style" pitchFamily="18" charset="0"/>
              </a:rPr>
              <a:t>replacement policies.</a:t>
            </a:r>
            <a:endParaRPr lang="en-US" sz="2600" dirty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5122" name="Picture 2" descr="E:\embeddedsys\memory optimization presentation\per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705600" cy="3505199"/>
          </a:xfrm>
          <a:prstGeom prst="rect">
            <a:avLst/>
          </a:prstGeom>
          <a:noFill/>
        </p:spPr>
      </p:pic>
      <p:pic>
        <p:nvPicPr>
          <p:cNvPr id="5123" name="Picture 3" descr="E:\embeddedsys\memory optimization presentation\per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63246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762000"/>
            <a:ext cx="114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Memory delay (</a:t>
            </a:r>
            <a:r>
              <a:rPr lang="en-US" b="1" dirty="0" err="1" smtClean="0"/>
              <a:t>i</a:t>
            </a:r>
            <a:r>
              <a:rPr lang="en-US" b="1" dirty="0" smtClean="0"/>
              <a:t>), energy (ii) and energy-delay</a:t>
            </a:r>
          </a:p>
          <a:p>
            <a:r>
              <a:rPr lang="en-US" b="1" dirty="0" smtClean="0"/>
              <a:t>product ratios (iii) for a 512MB </a:t>
            </a:r>
            <a:r>
              <a:rPr lang="en-US" b="1" dirty="0" smtClean="0"/>
              <a:t>PADRAM </a:t>
            </a:r>
            <a:r>
              <a:rPr lang="en-US" b="1" dirty="0" smtClean="0"/>
              <a:t>scheme with</a:t>
            </a:r>
          </a:p>
          <a:p>
            <a:r>
              <a:rPr lang="en-US" b="1" dirty="0" smtClean="0"/>
              <a:t>sixteen 32MB </a:t>
            </a:r>
            <a:r>
              <a:rPr lang="en-US" b="1" dirty="0" smtClean="0"/>
              <a:t>modules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441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ON-CHIP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ENERGY SAVER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BUFFERS(ESB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)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                     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153400" cy="3581400"/>
          </a:xfrm>
        </p:spPr>
        <p:txBody>
          <a:bodyPr>
            <a:normAutofit fontScale="70000" lnSpcReduction="20000"/>
          </a:bodyPr>
          <a:lstStyle/>
          <a:p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Addresses the  resynchronization delay and additional power dissipation issue of PADRAM.ESB reduces the frequency of memory module reactivations.</a:t>
            </a:r>
          </a:p>
          <a:p>
            <a:endParaRPr lang="en-US" sz="23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ESB is an </a:t>
            </a:r>
            <a:r>
              <a:rPr lang="en-US" sz="2300" dirty="0" err="1" smtClean="0">
                <a:latin typeface="Bookman Old Style" pitchFamily="18" charset="0"/>
              </a:rPr>
              <a:t>onchip</a:t>
            </a:r>
            <a:r>
              <a:rPr lang="en-US" sz="2300" dirty="0" smtClean="0">
                <a:latin typeface="Bookman Old Style" pitchFamily="18" charset="0"/>
              </a:rPr>
              <a:t> memory module. </a:t>
            </a:r>
            <a:r>
              <a:rPr lang="en-US" sz="2300" dirty="0" smtClean="0">
                <a:latin typeface="Bookman Old Style" pitchFamily="18" charset="0"/>
              </a:rPr>
              <a:t>Implemented </a:t>
            </a:r>
            <a:r>
              <a:rPr lang="en-US" sz="2300" dirty="0" smtClean="0">
                <a:latin typeface="Bookman Old Style" pitchFamily="18" charset="0"/>
              </a:rPr>
              <a:t>as logically separated buffers within </a:t>
            </a:r>
            <a:r>
              <a:rPr lang="en-US" sz="2300" dirty="0" smtClean="0">
                <a:latin typeface="Bookman Old Style" pitchFamily="18" charset="0"/>
              </a:rPr>
              <a:t>a single </a:t>
            </a:r>
            <a:r>
              <a:rPr lang="en-US" sz="2300" dirty="0" smtClean="0">
                <a:latin typeface="Bookman Old Style" pitchFamily="18" charset="0"/>
              </a:rPr>
              <a:t>chip along with the L2 cache (owing to their small </a:t>
            </a:r>
            <a:r>
              <a:rPr lang="en-US" sz="2300" dirty="0" smtClean="0">
                <a:latin typeface="Bookman Old Style" pitchFamily="18" charset="0"/>
              </a:rPr>
              <a:t>size). </a:t>
            </a:r>
            <a:r>
              <a:rPr lang="en-US" sz="2300" dirty="0" smtClean="0">
                <a:latin typeface="Bookman Old Style" pitchFamily="18" charset="0"/>
              </a:rPr>
              <a:t>The cache controller is responsible for a </a:t>
            </a:r>
            <a:r>
              <a:rPr lang="en-US" sz="2300" dirty="0" smtClean="0">
                <a:latin typeface="Bookman Old Style" pitchFamily="18" charset="0"/>
              </a:rPr>
              <a:t>harmonious communication between the two.</a:t>
            </a:r>
          </a:p>
          <a:p>
            <a:pPr>
              <a:buNone/>
            </a:pPr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The L2 cache has exclusive read/write access to </a:t>
            </a:r>
            <a:r>
              <a:rPr lang="en-US" sz="2300" dirty="0" err="1" smtClean="0">
                <a:latin typeface="Bookman Old Style" pitchFamily="18" charset="0"/>
              </a:rPr>
              <a:t>ESBs.For</a:t>
            </a:r>
            <a:r>
              <a:rPr lang="en-US" sz="2300" dirty="0" smtClean="0">
                <a:latin typeface="Bookman Old Style" pitchFamily="18" charset="0"/>
              </a:rPr>
              <a:t> </a:t>
            </a:r>
            <a:r>
              <a:rPr lang="en-US" sz="2300" dirty="0" smtClean="0">
                <a:latin typeface="Bookman Old Style" pitchFamily="18" charset="0"/>
              </a:rPr>
              <a:t>read/write operations directed to the memory, the bus is </a:t>
            </a:r>
            <a:r>
              <a:rPr lang="en-US" sz="2300" dirty="0" smtClean="0">
                <a:latin typeface="Bookman Old Style" pitchFamily="18" charset="0"/>
              </a:rPr>
              <a:t>accessed.</a:t>
            </a:r>
          </a:p>
          <a:p>
            <a:pPr>
              <a:buNone/>
            </a:pPr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 Existing hardware technologies </a:t>
            </a:r>
            <a:r>
              <a:rPr lang="en-US" sz="2300" dirty="0" smtClean="0">
                <a:latin typeface="Bookman Old Style" pitchFamily="18" charset="0"/>
              </a:rPr>
              <a:t>can be used for implementing the new </a:t>
            </a:r>
            <a:r>
              <a:rPr lang="en-US" sz="2300" dirty="0" smtClean="0">
                <a:latin typeface="Bookman Old Style" pitchFamily="18" charset="0"/>
              </a:rPr>
              <a:t>power aware memory </a:t>
            </a:r>
            <a:r>
              <a:rPr lang="en-US" sz="2300" dirty="0" smtClean="0">
                <a:latin typeface="Bookman Old Style" pitchFamily="18" charset="0"/>
              </a:rPr>
              <a:t>hierarchy and hence, addition of ESB is an </a:t>
            </a:r>
            <a:r>
              <a:rPr lang="en-US" sz="2300" dirty="0" smtClean="0">
                <a:latin typeface="Bookman Old Style" pitchFamily="18" charset="0"/>
              </a:rPr>
              <a:t>economic solution.</a:t>
            </a: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146" name="Picture 2" descr="E:\embeddedsys\memory optimization presentation\buf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400"/>
            <a:ext cx="4038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ESB protocol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                     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648200"/>
          </a:xfrm>
        </p:spPr>
        <p:txBody>
          <a:bodyPr>
            <a:normAutofit fontScale="92500" lnSpcReduction="20000"/>
          </a:bodyPr>
          <a:lstStyle/>
          <a:p>
            <a:endParaRPr lang="en-US" sz="23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If a memory read is initiated, before going to the </a:t>
            </a:r>
            <a:r>
              <a:rPr lang="en-US" sz="2000" dirty="0" smtClean="0">
                <a:latin typeface="Bookman Old Style" pitchFamily="18" charset="0"/>
              </a:rPr>
              <a:t>memory module </a:t>
            </a:r>
            <a:r>
              <a:rPr lang="en-US" sz="2000" dirty="0" smtClean="0">
                <a:latin typeface="Bookman Old Style" pitchFamily="18" charset="0"/>
              </a:rPr>
              <a:t>(which might be in a low-power state) the ESB of </a:t>
            </a:r>
            <a:r>
              <a:rPr lang="en-US" sz="2000" dirty="0" smtClean="0">
                <a:latin typeface="Bookman Old Style" pitchFamily="18" charset="0"/>
              </a:rPr>
              <a:t>the corresponding </a:t>
            </a:r>
            <a:r>
              <a:rPr lang="en-US" sz="2000" dirty="0" smtClean="0">
                <a:latin typeface="Bookman Old Style" pitchFamily="18" charset="0"/>
              </a:rPr>
              <a:t>module is searched for the word line. If </a:t>
            </a:r>
            <a:r>
              <a:rPr lang="en-US" sz="2000" dirty="0" smtClean="0">
                <a:latin typeface="Bookman Old Style" pitchFamily="18" charset="0"/>
              </a:rPr>
              <a:t>the data </a:t>
            </a:r>
            <a:r>
              <a:rPr lang="en-US" sz="2000" dirty="0" smtClean="0">
                <a:latin typeface="Bookman Old Style" pitchFamily="18" charset="0"/>
              </a:rPr>
              <a:t>is found, the delay and the power associated with </a:t>
            </a:r>
            <a:r>
              <a:rPr lang="en-US" sz="2000" dirty="0" smtClean="0">
                <a:latin typeface="Bookman Old Style" pitchFamily="18" charset="0"/>
              </a:rPr>
              <a:t>the read </a:t>
            </a:r>
            <a:r>
              <a:rPr lang="en-US" sz="2000" dirty="0" smtClean="0">
                <a:latin typeface="Bookman Old Style" pitchFamily="18" charset="0"/>
              </a:rPr>
              <a:t>operation are reduced since the ESB is located near </a:t>
            </a:r>
            <a:r>
              <a:rPr lang="en-US" sz="2000" dirty="0" smtClean="0">
                <a:latin typeface="Bookman Old Style" pitchFamily="18" charset="0"/>
              </a:rPr>
              <a:t>the L2 </a:t>
            </a:r>
            <a:r>
              <a:rPr lang="en-US" sz="2000" dirty="0" smtClean="0">
                <a:latin typeface="Bookman Old Style" pitchFamily="18" charset="0"/>
              </a:rPr>
              <a:t>cache.</a:t>
            </a:r>
          </a:p>
          <a:p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If the word-line is not found in the ESB, the </a:t>
            </a:r>
            <a:r>
              <a:rPr lang="en-US" sz="2000" dirty="0" smtClean="0">
                <a:latin typeface="Bookman Old Style" pitchFamily="18" charset="0"/>
              </a:rPr>
              <a:t>corresponding memory </a:t>
            </a:r>
            <a:r>
              <a:rPr lang="en-US" sz="2000" dirty="0" smtClean="0">
                <a:latin typeface="Bookman Old Style" pitchFamily="18" charset="0"/>
              </a:rPr>
              <a:t>module is activated for a read</a:t>
            </a:r>
            <a:r>
              <a:rPr lang="en-US" sz="2000" dirty="0" smtClean="0">
                <a:latin typeface="Bookman Old Style" pitchFamily="18" charset="0"/>
              </a:rPr>
              <a:t>. </a:t>
            </a:r>
            <a:r>
              <a:rPr lang="en-US" sz="2000" dirty="0" smtClean="0">
                <a:latin typeface="Bookman Old Style" pitchFamily="18" charset="0"/>
              </a:rPr>
              <a:t>All the “dirty” lines in the ESB are first </a:t>
            </a:r>
            <a:r>
              <a:rPr lang="en-US" sz="2000" dirty="0" smtClean="0">
                <a:latin typeface="Bookman Old Style" pitchFamily="18" charset="0"/>
              </a:rPr>
              <a:t>written back </a:t>
            </a:r>
            <a:r>
              <a:rPr lang="en-US" sz="2000" dirty="0" smtClean="0">
                <a:latin typeface="Bookman Old Style" pitchFamily="18" charset="0"/>
              </a:rPr>
              <a:t>to the memory </a:t>
            </a:r>
            <a:r>
              <a:rPr lang="en-US" sz="2000" dirty="0" smtClean="0">
                <a:latin typeface="Bookman Old Style" pitchFamily="18" charset="0"/>
              </a:rPr>
              <a:t>module. All </a:t>
            </a:r>
            <a:r>
              <a:rPr lang="en-US" sz="2000" dirty="0" smtClean="0">
                <a:latin typeface="Bookman Old Style" pitchFamily="18" charset="0"/>
              </a:rPr>
              <a:t>lines of the ESB are invalidated</a:t>
            </a:r>
            <a:r>
              <a:rPr lang="en-US" sz="2000" dirty="0" smtClean="0">
                <a:latin typeface="Bookman Old Style" pitchFamily="18" charset="0"/>
              </a:rPr>
              <a:t>. </a:t>
            </a:r>
            <a:r>
              <a:rPr lang="en-US" sz="2000" dirty="0" smtClean="0">
                <a:latin typeface="Bookman Old Style" pitchFamily="18" charset="0"/>
              </a:rPr>
              <a:t>The data is read from the corresponding </a:t>
            </a:r>
            <a:r>
              <a:rPr lang="en-US" sz="2000" dirty="0" smtClean="0">
                <a:latin typeface="Bookman Old Style" pitchFamily="18" charset="0"/>
              </a:rPr>
              <a:t>memory module </a:t>
            </a:r>
            <a:r>
              <a:rPr lang="en-US" sz="2000" dirty="0" smtClean="0">
                <a:latin typeface="Bookman Old Style" pitchFamily="18" charset="0"/>
              </a:rPr>
              <a:t>to L2 cache.</a:t>
            </a:r>
          </a:p>
          <a:p>
            <a:r>
              <a:rPr lang="en-US" sz="2000" dirty="0" smtClean="0">
                <a:latin typeface="Bookman Old Style" pitchFamily="18" charset="0"/>
              </a:rPr>
              <a:t>If </a:t>
            </a:r>
            <a:r>
              <a:rPr lang="en-US" sz="2000" dirty="0" smtClean="0">
                <a:latin typeface="Bookman Old Style" pitchFamily="18" charset="0"/>
              </a:rPr>
              <a:t>a memory write is initiated and if the L2 cache is full</a:t>
            </a:r>
            <a:r>
              <a:rPr lang="en-US" sz="2000" dirty="0" smtClean="0">
                <a:latin typeface="Bookman Old Style" pitchFamily="18" charset="0"/>
              </a:rPr>
              <a:t>, “</a:t>
            </a:r>
            <a:r>
              <a:rPr lang="en-US" sz="2000" dirty="0" smtClean="0">
                <a:latin typeface="Bookman Old Style" pitchFamily="18" charset="0"/>
              </a:rPr>
              <a:t>dirty” data is written back to the ESB of the </a:t>
            </a:r>
            <a:r>
              <a:rPr lang="en-US" sz="2000" dirty="0" smtClean="0">
                <a:latin typeface="Bookman Old Style" pitchFamily="18" charset="0"/>
              </a:rPr>
              <a:t>corresponding memory </a:t>
            </a:r>
            <a:r>
              <a:rPr lang="en-US" sz="2000" dirty="0" smtClean="0">
                <a:latin typeface="Bookman Old Style" pitchFamily="18" charset="0"/>
              </a:rPr>
              <a:t>module and not to the memory module </a:t>
            </a:r>
            <a:r>
              <a:rPr lang="en-US" sz="2000" dirty="0" smtClean="0">
                <a:latin typeface="Bookman Old Style" pitchFamily="18" charset="0"/>
              </a:rPr>
              <a:t>itself. </a:t>
            </a:r>
          </a:p>
          <a:p>
            <a:r>
              <a:rPr lang="en-US" sz="2000" dirty="0" smtClean="0">
                <a:latin typeface="Bookman Old Style" pitchFamily="18" charset="0"/>
              </a:rPr>
              <a:t>If </a:t>
            </a:r>
            <a:r>
              <a:rPr lang="en-US" sz="2000" dirty="0" smtClean="0">
                <a:latin typeface="Bookman Old Style" pitchFamily="18" charset="0"/>
              </a:rPr>
              <a:t>an ESB is full, the corresponding memory module is </a:t>
            </a:r>
            <a:r>
              <a:rPr lang="en-US" sz="2000" dirty="0" smtClean="0">
                <a:latin typeface="Bookman Old Style" pitchFamily="18" charset="0"/>
              </a:rPr>
              <a:t>activated, the </a:t>
            </a:r>
            <a:r>
              <a:rPr lang="en-US" sz="2000" dirty="0" smtClean="0">
                <a:latin typeface="Bookman Old Style" pitchFamily="18" charset="0"/>
              </a:rPr>
              <a:t>entire content of the ESB is flushed, and the </a:t>
            </a:r>
            <a:r>
              <a:rPr lang="en-US" sz="2000" dirty="0" smtClean="0">
                <a:latin typeface="Bookman Old Style" pitchFamily="18" charset="0"/>
              </a:rPr>
              <a:t>ESB lines </a:t>
            </a:r>
            <a:r>
              <a:rPr lang="en-US" sz="2000" dirty="0" smtClean="0">
                <a:latin typeface="Bookman Old Style" pitchFamily="18" charset="0"/>
              </a:rPr>
              <a:t>are invalidated.</a:t>
            </a:r>
            <a:endParaRPr lang="en-US" sz="2600" dirty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endParaRPr lang="en-US" sz="2600" dirty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7170" name="Picture 2" descr="E:\embeddedsys\memory optimization presentation\esb proto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"/>
            <a:ext cx="20097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embeddedsys\memory optimization presentation\esb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1"/>
            <a:ext cx="9144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1" y="47244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Schematic showing the addition of on-chip Energy-Saver Buffers to a power-aware memory hierarchy. Dotted </a:t>
            </a:r>
            <a:r>
              <a:rPr lang="en-US" b="1" dirty="0" smtClean="0"/>
              <a:t>line</a:t>
            </a:r>
            <a:r>
              <a:rPr lang="en-US" dirty="0" smtClean="0"/>
              <a:t> </a:t>
            </a:r>
            <a:r>
              <a:rPr lang="en-US" b="1" dirty="0" smtClean="0"/>
              <a:t>shows </a:t>
            </a:r>
            <a:r>
              <a:rPr lang="en-US" b="1" dirty="0" smtClean="0"/>
              <a:t>the chip boundary. Energy-Saver Buffers reside in the same chip as L2 cache. These buffers reduce the number of</a:t>
            </a:r>
            <a:endParaRPr lang="en-US" dirty="0" smtClean="0"/>
          </a:p>
          <a:p>
            <a:r>
              <a:rPr lang="en-US" b="1" dirty="0" smtClean="0"/>
              <a:t>times the PA memory modules get reactivated.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Dynamic Cache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Bookman Old Style" pitchFamily="18" charset="0"/>
              </a:rPr>
              <a:t>Power aware caching scheme.</a:t>
            </a:r>
          </a:p>
          <a:p>
            <a:r>
              <a:rPr lang="en-US" sz="2000" dirty="0" smtClean="0">
                <a:latin typeface="Bookman Old Style" pitchFamily="18" charset="0"/>
              </a:rPr>
              <a:t>Allocates cache sets depending on program needs.</a:t>
            </a: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The memory and hence </a:t>
            </a:r>
            <a:r>
              <a:rPr lang="en-US" sz="2000" dirty="0" smtClean="0">
                <a:latin typeface="Bookman Old Style" pitchFamily="18" charset="0"/>
              </a:rPr>
              <a:t>the cache </a:t>
            </a:r>
            <a:r>
              <a:rPr lang="en-US" sz="2000" dirty="0" smtClean="0">
                <a:latin typeface="Bookman Old Style" pitchFamily="18" charset="0"/>
              </a:rPr>
              <a:t>access patterns are carefully studied and then the number </a:t>
            </a:r>
            <a:r>
              <a:rPr lang="en-US" sz="2000" dirty="0" smtClean="0">
                <a:latin typeface="Bookman Old Style" pitchFamily="18" charset="0"/>
              </a:rPr>
              <a:t>of active </a:t>
            </a:r>
            <a:r>
              <a:rPr lang="en-US" sz="2000" dirty="0" smtClean="0">
                <a:latin typeface="Bookman Old Style" pitchFamily="18" charset="0"/>
              </a:rPr>
              <a:t>cache sets are dynamically </a:t>
            </a:r>
            <a:r>
              <a:rPr lang="en-US" sz="2000" dirty="0" smtClean="0">
                <a:latin typeface="Bookman Old Style" pitchFamily="18" charset="0"/>
              </a:rPr>
              <a:t>enabled or disabled.</a:t>
            </a: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The next  figure slides describe the detailed algorithm of the dynamic cache system.</a:t>
            </a: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The  plot following the flowchart  depicts </a:t>
            </a:r>
            <a:r>
              <a:rPr lang="en-US" sz="2000" dirty="0" smtClean="0">
                <a:latin typeface="Bookman Old Style" pitchFamily="18" charset="0"/>
              </a:rPr>
              <a:t>the memory delay, energy, </a:t>
            </a:r>
            <a:r>
              <a:rPr lang="en-US" sz="2000" dirty="0" smtClean="0">
                <a:latin typeface="Bookman Old Style" pitchFamily="18" charset="0"/>
              </a:rPr>
              <a:t>energy delay product </a:t>
            </a:r>
            <a:r>
              <a:rPr lang="en-US" sz="2000" dirty="0" smtClean="0">
                <a:latin typeface="Bookman Old Style" pitchFamily="18" charset="0"/>
              </a:rPr>
              <a:t>ratios of the memory hierarchy comprising of </a:t>
            </a:r>
            <a:r>
              <a:rPr lang="en-US" sz="2000" dirty="0" smtClean="0">
                <a:latin typeface="Bookman Old Style" pitchFamily="18" charset="0"/>
              </a:rPr>
              <a:t>dynamic cache </a:t>
            </a:r>
            <a:r>
              <a:rPr lang="en-US" sz="2000" dirty="0" smtClean="0">
                <a:latin typeface="Bookman Old Style" pitchFamily="18" charset="0"/>
              </a:rPr>
              <a:t>and PADRAM without any </a:t>
            </a:r>
            <a:r>
              <a:rPr lang="en-US" sz="2000" dirty="0" smtClean="0">
                <a:latin typeface="Bookman Old Style" pitchFamily="18" charset="0"/>
              </a:rPr>
              <a:t>ESB.</a:t>
            </a:r>
            <a:endParaRPr lang="en-US" sz="2000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600" dirty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Dynamic Cache Flowchart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9219" name="Picture 3" descr="E:\embeddedsys\memory optimization presentation\dynamic 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143001"/>
            <a:ext cx="8953500" cy="5191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10242" name="Picture 2" descr="E:\embeddedsys\memory optimization presentation\dyncach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400800" cy="3200400"/>
          </a:xfrm>
          <a:prstGeom prst="rect">
            <a:avLst/>
          </a:prstGeom>
          <a:noFill/>
        </p:spPr>
      </p:pic>
      <p:pic>
        <p:nvPicPr>
          <p:cNvPr id="10243" name="Picture 3" descr="E:\embeddedsys\memory optimization presentation\dyncach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38600"/>
            <a:ext cx="5791200" cy="2390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1" y="1295400"/>
            <a:ext cx="1219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Memory delay ratio (</a:t>
            </a:r>
            <a:r>
              <a:rPr lang="en-US" b="1" dirty="0" err="1" smtClean="0"/>
              <a:t>i</a:t>
            </a:r>
            <a:r>
              <a:rPr lang="en-US" b="1" dirty="0" smtClean="0"/>
              <a:t>), energy ratio (ii) and energy-</a:t>
            </a:r>
          </a:p>
          <a:p>
            <a:r>
              <a:rPr lang="en-US" b="1" dirty="0" smtClean="0"/>
              <a:t>delay product ratio (iii) for dynamic cache and</a:t>
            </a:r>
          </a:p>
          <a:p>
            <a:r>
              <a:rPr lang="en-US" b="1" dirty="0" smtClean="0"/>
              <a:t>PADRAM combination (no ESB).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1" y="838200"/>
            <a:ext cx="1295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AMC</a:t>
            </a:r>
          </a:p>
          <a:p>
            <a:r>
              <a:rPr lang="en-US" b="1" dirty="0" smtClean="0"/>
              <a:t>and CMC thresholds (lower, upper) are (20, 50) and (4, 8).</a:t>
            </a:r>
          </a:p>
          <a:p>
            <a:r>
              <a:rPr lang="en-US" b="1" dirty="0" smtClean="0"/>
              <a:t>The instruction </a:t>
            </a:r>
            <a:r>
              <a:rPr lang="en-US" b="1" dirty="0" smtClean="0"/>
              <a:t>threshold </a:t>
            </a:r>
            <a:r>
              <a:rPr lang="en-US" b="1" dirty="0" smtClean="0"/>
              <a:t>is(100</a:t>
            </a:r>
            <a:r>
              <a:rPr lang="en-US" b="1" dirty="0" smtClean="0"/>
              <a:t>, 1000</a:t>
            </a:r>
            <a:r>
              <a:rPr lang="en-US" b="1" dirty="0" smtClean="0"/>
              <a:t>)..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Integrated approach</a:t>
            </a:r>
            <a:endParaRPr lang="en-US" sz="32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29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latin typeface="Bookman Old Style" pitchFamily="18" charset="0"/>
              </a:rPr>
              <a:t>Configurations considered for analysis of integrated approach are mentioned in Table2.</a:t>
            </a:r>
          </a:p>
          <a:p>
            <a:pPr>
              <a:buNone/>
            </a:pPr>
            <a:endParaRPr lang="en-US" sz="1600" dirty="0" smtClean="0">
              <a:latin typeface="Bookman Old Style" pitchFamily="18" charset="0"/>
            </a:endParaRPr>
          </a:p>
          <a:p>
            <a:r>
              <a:rPr lang="en-US" sz="1600" dirty="0" smtClean="0">
                <a:latin typeface="Bookman Old Style" pitchFamily="18" charset="0"/>
              </a:rPr>
              <a:t>Configurations selected for comparison with designs without ESB are:</a:t>
            </a:r>
          </a:p>
          <a:p>
            <a:pPr>
              <a:buNone/>
            </a:pP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smtClean="0">
                <a:latin typeface="Bookman Old Style" pitchFamily="18" charset="0"/>
              </a:rPr>
              <a:t>    </a:t>
            </a:r>
            <a:r>
              <a:rPr lang="en-US" sz="1600" dirty="0" err="1" smtClean="0">
                <a:latin typeface="Bookman Old Style" pitchFamily="18" charset="0"/>
              </a:rPr>
              <a:t>Directmapped</a:t>
            </a:r>
            <a:r>
              <a:rPr lang="en-US" sz="1600" dirty="0" smtClean="0">
                <a:latin typeface="Bookman Old Style" pitchFamily="18" charset="0"/>
              </a:rPr>
              <a:t> L1 </a:t>
            </a:r>
            <a:r>
              <a:rPr lang="en-US" sz="1600" dirty="0" smtClean="0">
                <a:latin typeface="Bookman Old Style" pitchFamily="18" charset="0"/>
              </a:rPr>
              <a:t>cache </a:t>
            </a:r>
            <a:r>
              <a:rPr lang="en-US" sz="1600" dirty="0" smtClean="0">
                <a:latin typeface="Bookman Old Style" pitchFamily="18" charset="0"/>
              </a:rPr>
              <a:t>, </a:t>
            </a:r>
            <a:r>
              <a:rPr lang="en-US" sz="1600" dirty="0" smtClean="0">
                <a:latin typeface="Bookman Old Style" pitchFamily="18" charset="0"/>
              </a:rPr>
              <a:t>one of size 128K with 32 sets and one </a:t>
            </a:r>
            <a:r>
              <a:rPr lang="en-US" sz="1600" dirty="0" smtClean="0">
                <a:latin typeface="Bookman Old Style" pitchFamily="18" charset="0"/>
              </a:rPr>
              <a:t>of size </a:t>
            </a:r>
            <a:r>
              <a:rPr lang="en-US" sz="1600" dirty="0" smtClean="0">
                <a:latin typeface="Bookman Old Style" pitchFamily="18" charset="0"/>
              </a:rPr>
              <a:t>256K with 64 </a:t>
            </a:r>
            <a:r>
              <a:rPr lang="en-US" sz="1600" dirty="0" smtClean="0">
                <a:latin typeface="Bookman Old Style" pitchFamily="18" charset="0"/>
              </a:rPr>
              <a:t>sets  (these  performed </a:t>
            </a:r>
            <a:r>
              <a:rPr lang="en-US" sz="1600" dirty="0" smtClean="0">
                <a:latin typeface="Bookman Old Style" pitchFamily="18" charset="0"/>
              </a:rPr>
              <a:t>well in terms of </a:t>
            </a:r>
            <a:r>
              <a:rPr lang="en-US" sz="1600" dirty="0" smtClean="0">
                <a:latin typeface="Bookman Old Style" pitchFamily="18" charset="0"/>
              </a:rPr>
              <a:t>energy-delay product </a:t>
            </a:r>
            <a:r>
              <a:rPr lang="en-US" sz="1600" dirty="0" smtClean="0">
                <a:latin typeface="Bookman Old Style" pitchFamily="18" charset="0"/>
              </a:rPr>
              <a:t>when used in conjunction with a 512 MB PADRAM </a:t>
            </a:r>
            <a:r>
              <a:rPr lang="en-US" sz="1600" dirty="0" smtClean="0">
                <a:latin typeface="Bookman Old Style" pitchFamily="18" charset="0"/>
              </a:rPr>
              <a:t>and the </a:t>
            </a:r>
            <a:r>
              <a:rPr lang="en-US" sz="1600" dirty="0" smtClean="0">
                <a:latin typeface="Bookman Old Style" pitchFamily="18" charset="0"/>
              </a:rPr>
              <a:t>FF1000 page replacement scheme </a:t>
            </a:r>
            <a:r>
              <a:rPr lang="en-US" sz="1600" dirty="0" smtClean="0">
                <a:latin typeface="Bookman Old Style" pitchFamily="18" charset="0"/>
              </a:rPr>
              <a:t>).</a:t>
            </a:r>
          </a:p>
          <a:p>
            <a:pPr>
              <a:buNone/>
            </a:pPr>
            <a:endParaRPr lang="en-US" sz="1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Bookman Old Style" pitchFamily="18" charset="0"/>
              </a:rPr>
              <a:t>In dynamic cache coupled with PADRAM and </a:t>
            </a:r>
          </a:p>
          <a:p>
            <a:pPr>
              <a:buNone/>
            </a:pPr>
            <a:r>
              <a:rPr lang="en-US" sz="1600" dirty="0" smtClean="0">
                <a:latin typeface="Bookman Old Style" pitchFamily="18" charset="0"/>
              </a:rPr>
              <a:t>without ESB’s  as seen from the </a:t>
            </a:r>
            <a:r>
              <a:rPr lang="en-US" sz="1600" dirty="0" err="1" smtClean="0">
                <a:latin typeface="Bookman Old Style" pitchFamily="18" charset="0"/>
              </a:rPr>
              <a:t>energy,delay</a:t>
            </a:r>
            <a:r>
              <a:rPr lang="en-US" sz="1600" dirty="0" smtClean="0">
                <a:latin typeface="Bookman Old Style" pitchFamily="18" charset="0"/>
              </a:rPr>
              <a:t> and </a:t>
            </a:r>
          </a:p>
          <a:p>
            <a:pPr>
              <a:buNone/>
            </a:pPr>
            <a:r>
              <a:rPr lang="en-US" sz="1600" dirty="0" smtClean="0">
                <a:latin typeface="Bookman Old Style" pitchFamily="18" charset="0"/>
              </a:rPr>
              <a:t>energy-delay plots:</a:t>
            </a:r>
          </a:p>
          <a:p>
            <a:pPr>
              <a:buNone/>
            </a:pPr>
            <a:r>
              <a:rPr lang="en-US" sz="1600" b="1" dirty="0" smtClean="0">
                <a:latin typeface="Bookman Old Style" pitchFamily="18" charset="0"/>
              </a:rPr>
              <a:t>The </a:t>
            </a:r>
            <a:r>
              <a:rPr lang="en-US" sz="1600" b="1" dirty="0" smtClean="0">
                <a:latin typeface="Bookman Old Style" pitchFamily="18" charset="0"/>
              </a:rPr>
              <a:t>average energy-delay </a:t>
            </a:r>
            <a:r>
              <a:rPr lang="en-US" sz="1600" b="1" dirty="0" smtClean="0">
                <a:latin typeface="Bookman Old Style" pitchFamily="18" charset="0"/>
              </a:rPr>
              <a:t>product is 73% </a:t>
            </a:r>
            <a:r>
              <a:rPr lang="en-US" sz="1600" b="1" dirty="0" smtClean="0">
                <a:latin typeface="Bookman Old Style" pitchFamily="18" charset="0"/>
              </a:rPr>
              <a:t>of </a:t>
            </a:r>
          </a:p>
          <a:p>
            <a:pPr>
              <a:buNone/>
            </a:pPr>
            <a:r>
              <a:rPr lang="en-US" sz="1600" b="1" dirty="0" smtClean="0">
                <a:latin typeface="Bookman Old Style" pitchFamily="18" charset="0"/>
              </a:rPr>
              <a:t>traditional memory hierarchy</a:t>
            </a:r>
            <a:r>
              <a:rPr lang="en-US" sz="1600" b="1" dirty="0" smtClean="0">
                <a:latin typeface="Bookman Old Style" pitchFamily="18" charset="0"/>
              </a:rPr>
              <a:t>. The </a:t>
            </a:r>
            <a:r>
              <a:rPr lang="en-US" sz="1600" b="1" dirty="0" smtClean="0">
                <a:latin typeface="Bookman Old Style" pitchFamily="18" charset="0"/>
              </a:rPr>
              <a:t>energy </a:t>
            </a:r>
          </a:p>
          <a:p>
            <a:pPr>
              <a:buNone/>
            </a:pPr>
            <a:r>
              <a:rPr lang="en-US" sz="1600" b="1" dirty="0" smtClean="0">
                <a:latin typeface="Bookman Old Style" pitchFamily="18" charset="0"/>
              </a:rPr>
              <a:t>consumed </a:t>
            </a:r>
            <a:r>
              <a:rPr lang="en-US" sz="1600" b="1" dirty="0" smtClean="0">
                <a:latin typeface="Bookman Old Style" pitchFamily="18" charset="0"/>
              </a:rPr>
              <a:t>is just 35% of </a:t>
            </a:r>
            <a:r>
              <a:rPr lang="en-US" sz="1600" b="1" dirty="0" smtClean="0">
                <a:latin typeface="Bookman Old Style" pitchFamily="18" charset="0"/>
              </a:rPr>
              <a:t>the traditional </a:t>
            </a:r>
          </a:p>
          <a:p>
            <a:pPr>
              <a:buNone/>
            </a:pPr>
            <a:r>
              <a:rPr lang="en-US" sz="1600" b="1" dirty="0" smtClean="0">
                <a:latin typeface="Bookman Old Style" pitchFamily="18" charset="0"/>
              </a:rPr>
              <a:t>hierarchy</a:t>
            </a:r>
            <a:r>
              <a:rPr lang="en-US" sz="1600" dirty="0" smtClean="0">
                <a:latin typeface="Bookman Old Style" pitchFamily="18" charset="0"/>
              </a:rPr>
              <a:t>.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1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6"/>
                </a:solidFill>
                <a:latin typeface="Bookman Old Style" pitchFamily="18" charset="0"/>
              </a:rPr>
              <a:t>Note</a:t>
            </a:r>
            <a:r>
              <a:rPr lang="en-US" sz="1600" dirty="0" smtClean="0">
                <a:solidFill>
                  <a:schemeClr val="accent6"/>
                </a:solidFill>
                <a:latin typeface="Bookman Old Style" pitchFamily="18" charset="0"/>
              </a:rPr>
              <a:t>: </a:t>
            </a:r>
            <a:r>
              <a:rPr lang="en-US" sz="1600" dirty="0" smtClean="0">
                <a:solidFill>
                  <a:schemeClr val="accent6"/>
                </a:solidFill>
                <a:latin typeface="Bookman Old Style" pitchFamily="18" charset="0"/>
              </a:rPr>
              <a:t> </a:t>
            </a:r>
            <a:r>
              <a:rPr lang="en-US" sz="1600" dirty="0" smtClean="0">
                <a:solidFill>
                  <a:schemeClr val="accent6"/>
                </a:solidFill>
                <a:latin typeface="Bookman Old Style" pitchFamily="18" charset="0"/>
              </a:rPr>
              <a:t>L2 cache configuration considered is a unified </a:t>
            </a:r>
            <a:r>
              <a:rPr lang="en-US" sz="1600" dirty="0" smtClean="0">
                <a:solidFill>
                  <a:schemeClr val="accent6"/>
                </a:solidFill>
                <a:latin typeface="Bookman Old Style" pitchFamily="18" charset="0"/>
              </a:rPr>
              <a:t>2-way </a:t>
            </a:r>
            <a:r>
              <a:rPr lang="en-US" sz="1600" dirty="0" smtClean="0">
                <a:solidFill>
                  <a:schemeClr val="accent6"/>
                </a:solidFill>
                <a:latin typeface="Bookman Old Style" pitchFamily="18" charset="0"/>
              </a:rPr>
              <a:t>1M cache</a:t>
            </a:r>
            <a:r>
              <a:rPr lang="en-US" sz="1600" dirty="0" smtClean="0">
                <a:latin typeface="Bookman Old Style" pitchFamily="18" charset="0"/>
              </a:rPr>
              <a:t>.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1266" name="Picture 2" descr="E:\embeddedsys\memory optimization presentation\ta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657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828800" cy="1020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Results:- </a:t>
            </a:r>
            <a:endParaRPr lang="en-US" sz="32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2290" name="Picture 2" descr="E:\embeddedsys\memory optimization presentation\esbper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5715000" cy="2209800"/>
          </a:xfrm>
          <a:prstGeom prst="rect">
            <a:avLst/>
          </a:prstGeom>
          <a:noFill/>
        </p:spPr>
      </p:pic>
      <p:pic>
        <p:nvPicPr>
          <p:cNvPr id="12291" name="Picture 3" descr="E:\embeddedsys\memory optimization presentation\esbper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5486400" cy="3695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2057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Memory delay ratio (</a:t>
            </a:r>
            <a:r>
              <a:rPr lang="en-US" b="1" dirty="0" err="1" smtClean="0"/>
              <a:t>i</a:t>
            </a:r>
            <a:r>
              <a:rPr lang="en-US" b="1" dirty="0" smtClean="0"/>
              <a:t>), energy ratio (ii) and</a:t>
            </a:r>
          </a:p>
          <a:p>
            <a:r>
              <a:rPr lang="en-US" b="1" dirty="0" smtClean="0"/>
              <a:t>energy-delay product ratio (iii) for dynamic cache,</a:t>
            </a:r>
          </a:p>
          <a:p>
            <a:r>
              <a:rPr lang="en-US" b="1" dirty="0" smtClean="0"/>
              <a:t>ESB and PADRAM Combination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Bookman Old Style" pitchFamily="18" charset="0"/>
              </a:rPr>
              <a:t>An Integrated Approach to Reducing Power Dissipation in</a:t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Memory Hierarchies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7543800" cy="2209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Bookman Old Style" pitchFamily="18" charset="0"/>
              </a:rPr>
              <a:t>Jayaprakash</a:t>
            </a:r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Bookman Old Style" pitchFamily="18" charset="0"/>
              </a:rPr>
              <a:t>Pisharath</a:t>
            </a:r>
            <a:endParaRPr lang="en-US" sz="4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Department of Electrical &amp; Computer Engineering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Northwestern University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Evanston IL 60208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Phone: 1–847–467–2299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  <a:hlinkClick r:id="rId2"/>
              </a:rPr>
              <a:t>jay@ece.northwestern.edu</a:t>
            </a:r>
            <a:endParaRPr lang="en-US" sz="4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4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4800" dirty="0" err="1" smtClean="0">
                <a:solidFill>
                  <a:schemeClr val="tx1"/>
                </a:solidFill>
                <a:latin typeface="Bookman Old Style" pitchFamily="18" charset="0"/>
              </a:rPr>
              <a:t>Alok</a:t>
            </a:r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Bookman Old Style" pitchFamily="18" charset="0"/>
              </a:rPr>
              <a:t>Choudhary</a:t>
            </a:r>
            <a:endParaRPr lang="en-US" sz="4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Department of Electrical &amp; Computer Engineering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Northwestern University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Evanston IL 60208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Phone: 1–847–467–4159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Bookman Old Style" pitchFamily="18" charset="0"/>
              </a:rPr>
              <a:t>choudhar@ece.northwestern.edu</a:t>
            </a:r>
            <a:endParaRPr lang="en-US" sz="4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Bookman Old Style" pitchFamily="18" charset="0"/>
              </a:rPr>
              <a:t>ESB’s with PADRAM </a:t>
            </a:r>
            <a:r>
              <a:rPr lang="en-US" sz="2400" dirty="0" err="1" smtClean="0">
                <a:solidFill>
                  <a:schemeClr val="accent6"/>
                </a:solidFill>
                <a:latin typeface="Bookman Old Style" pitchFamily="18" charset="0"/>
              </a:rPr>
              <a:t>vs</a:t>
            </a:r>
            <a:r>
              <a:rPr lang="en-US" sz="2400" dirty="0" smtClean="0">
                <a:solidFill>
                  <a:schemeClr val="accent6"/>
                </a:solidFill>
                <a:latin typeface="Bookman Old Style" pitchFamily="18" charset="0"/>
              </a:rPr>
              <a:t> Traditional </a:t>
            </a:r>
            <a:r>
              <a:rPr lang="en-US" sz="2400" dirty="0" smtClean="0">
                <a:solidFill>
                  <a:schemeClr val="accent6"/>
                </a:solidFill>
                <a:latin typeface="Bookman Old Style" pitchFamily="18" charset="0"/>
              </a:rPr>
              <a:t>M</a:t>
            </a:r>
            <a:r>
              <a:rPr lang="en-US" sz="2400" dirty="0" smtClean="0">
                <a:solidFill>
                  <a:schemeClr val="accent6"/>
                </a:solidFill>
                <a:latin typeface="Bookman Old Style" pitchFamily="18" charset="0"/>
              </a:rPr>
              <a:t>emory </a:t>
            </a:r>
            <a:r>
              <a:rPr lang="en-US" sz="2400" dirty="0" err="1" smtClean="0">
                <a:solidFill>
                  <a:schemeClr val="accent6"/>
                </a:solidFill>
                <a:latin typeface="Bookman Old Style" pitchFamily="18" charset="0"/>
              </a:rPr>
              <a:t>Hierachy</a:t>
            </a:r>
            <a:endParaRPr lang="en-US" sz="24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19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Large savings in energy </a:t>
            </a:r>
            <a:r>
              <a:rPr lang="en-US" sz="1800" dirty="0" smtClean="0">
                <a:latin typeface="Bookman Old Style" pitchFamily="18" charset="0"/>
              </a:rPr>
              <a:t>consumption that is offset by an increase in </a:t>
            </a:r>
            <a:r>
              <a:rPr lang="en-US" sz="1800" dirty="0" smtClean="0">
                <a:latin typeface="Bookman Old Style" pitchFamily="18" charset="0"/>
              </a:rPr>
              <a:t>memory(delay </a:t>
            </a:r>
            <a:r>
              <a:rPr lang="en-US" sz="1800" dirty="0" smtClean="0">
                <a:latin typeface="Bookman Old Style" pitchFamily="18" charset="0"/>
              </a:rPr>
              <a:t>can be attributed to the dynamic caches, as </a:t>
            </a:r>
            <a:r>
              <a:rPr lang="en-US" sz="1800" dirty="0" smtClean="0">
                <a:latin typeface="Bookman Old Style" pitchFamily="18" charset="0"/>
              </a:rPr>
              <a:t>when the </a:t>
            </a:r>
            <a:r>
              <a:rPr lang="en-US" sz="1800" dirty="0" smtClean="0">
                <a:latin typeface="Bookman Old Style" pitchFamily="18" charset="0"/>
              </a:rPr>
              <a:t>number of cache sets used during a program’s execution </a:t>
            </a:r>
            <a:r>
              <a:rPr lang="en-US" sz="1800" dirty="0" smtClean="0">
                <a:latin typeface="Bookman Old Style" pitchFamily="18" charset="0"/>
              </a:rPr>
              <a:t>is reduced</a:t>
            </a:r>
            <a:r>
              <a:rPr lang="en-US" sz="1800" dirty="0" smtClean="0">
                <a:latin typeface="Bookman Old Style" pitchFamily="18" charset="0"/>
              </a:rPr>
              <a:t>, there is an increased likelihood that data would be </a:t>
            </a:r>
            <a:r>
              <a:rPr lang="en-US" sz="1800" dirty="0" smtClean="0">
                <a:latin typeface="Bookman Old Style" pitchFamily="18" charset="0"/>
              </a:rPr>
              <a:t>accessed directly </a:t>
            </a:r>
            <a:r>
              <a:rPr lang="en-US" sz="1800" dirty="0" smtClean="0">
                <a:latin typeface="Bookman Old Style" pitchFamily="18" charset="0"/>
              </a:rPr>
              <a:t>from the </a:t>
            </a:r>
            <a:r>
              <a:rPr lang="en-US" sz="1800" dirty="0" smtClean="0">
                <a:latin typeface="Bookman Old Style" pitchFamily="18" charset="0"/>
              </a:rPr>
              <a:t>memory)</a:t>
            </a: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Coupled with dynamic caches average </a:t>
            </a:r>
            <a:r>
              <a:rPr lang="en-US" sz="1800" dirty="0" smtClean="0">
                <a:latin typeface="Bookman Old Style" pitchFamily="18" charset="0"/>
              </a:rPr>
              <a:t>energy consumption is </a:t>
            </a:r>
            <a:r>
              <a:rPr lang="en-US" sz="1800" dirty="0" smtClean="0">
                <a:latin typeface="Bookman Old Style" pitchFamily="18" charset="0"/>
              </a:rPr>
              <a:t>27% of </a:t>
            </a:r>
            <a:r>
              <a:rPr lang="en-US" sz="1800" dirty="0" smtClean="0">
                <a:latin typeface="Bookman Old Style" pitchFamily="18" charset="0"/>
              </a:rPr>
              <a:t>the traditional model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Overall improvement in energy consumption</a:t>
            </a:r>
            <a:r>
              <a:rPr lang="en-US" sz="1800" dirty="0" smtClean="0">
                <a:latin typeface="Bookman Old Style" pitchFamily="18" charset="0"/>
              </a:rPr>
              <a:t>, memory delay, and energy-delay </a:t>
            </a:r>
            <a:r>
              <a:rPr lang="en-US" sz="1800" dirty="0" smtClean="0">
                <a:latin typeface="Bookman Old Style" pitchFamily="18" charset="0"/>
              </a:rPr>
              <a:t>product</a:t>
            </a:r>
          </a:p>
          <a:p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A</a:t>
            </a:r>
            <a:r>
              <a:rPr lang="en-US" sz="1800" dirty="0" smtClean="0">
                <a:latin typeface="Bookman Old Style" pitchFamily="18" charset="0"/>
              </a:rPr>
              <a:t>n </a:t>
            </a:r>
            <a:r>
              <a:rPr lang="en-US" sz="1800" dirty="0" smtClean="0">
                <a:latin typeface="Bookman Old Style" pitchFamily="18" charset="0"/>
              </a:rPr>
              <a:t>optimal value of the buffer size has the potential to </a:t>
            </a:r>
            <a:r>
              <a:rPr lang="en-US" sz="1800" dirty="0" smtClean="0">
                <a:latin typeface="Bookman Old Style" pitchFamily="18" charset="0"/>
              </a:rPr>
              <a:t>reduce the </a:t>
            </a:r>
            <a:r>
              <a:rPr lang="en-US" sz="1800" dirty="0" smtClean="0">
                <a:latin typeface="Bookman Old Style" pitchFamily="18" charset="0"/>
              </a:rPr>
              <a:t>delay significantly. Also, the average energy consumption </a:t>
            </a:r>
            <a:r>
              <a:rPr lang="en-US" sz="1800" dirty="0" smtClean="0">
                <a:latin typeface="Bookman Old Style" pitchFamily="18" charset="0"/>
              </a:rPr>
              <a:t>reduces by </a:t>
            </a:r>
            <a:r>
              <a:rPr lang="en-US" sz="1800" dirty="0" smtClean="0">
                <a:latin typeface="Bookman Old Style" pitchFamily="18" charset="0"/>
              </a:rPr>
              <a:t>25%</a:t>
            </a:r>
            <a:endParaRPr lang="en-US" sz="1800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ookman Old Style" pitchFamily="18" charset="0"/>
              </a:rPr>
              <a:t>                  </a:t>
            </a: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Conclusions</a:t>
            </a:r>
            <a:endParaRPr lang="en-US" sz="32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Bookman Old Style" pitchFamily="18" charset="0"/>
            </a:endParaRPr>
          </a:p>
          <a:p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A hierarchy with </a:t>
            </a:r>
            <a:r>
              <a:rPr lang="en-US" sz="1800" dirty="0" smtClean="0">
                <a:latin typeface="Bookman Old Style" pitchFamily="18" charset="0"/>
              </a:rPr>
              <a:t>only dynamic cache </a:t>
            </a:r>
            <a:r>
              <a:rPr lang="en-US" sz="1800" dirty="0" smtClean="0">
                <a:latin typeface="Bookman Old Style" pitchFamily="18" charset="0"/>
              </a:rPr>
              <a:t>increases the energy-delay product by 50%.</a:t>
            </a: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Hierarchy with dynamic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cache and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PADRAM decreases the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energy-delay product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by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30% .</a:t>
            </a:r>
          </a:p>
          <a:p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On-chip ESBs </a:t>
            </a:r>
            <a:r>
              <a:rPr lang="en-US" sz="1800" dirty="0" smtClean="0">
                <a:latin typeface="Bookman Old Style" pitchFamily="18" charset="0"/>
              </a:rPr>
              <a:t>added </a:t>
            </a:r>
            <a:r>
              <a:rPr lang="en-US" sz="1800" dirty="0" smtClean="0">
                <a:latin typeface="Bookman Old Style" pitchFamily="18" charset="0"/>
              </a:rPr>
              <a:t>in-between dynamic </a:t>
            </a:r>
            <a:r>
              <a:rPr lang="en-US" sz="1800" dirty="0" smtClean="0">
                <a:latin typeface="Bookman Old Style" pitchFamily="18" charset="0"/>
              </a:rPr>
              <a:t>cache and established a 50</a:t>
            </a:r>
            <a:r>
              <a:rPr lang="en-US" sz="1800" dirty="0" smtClean="0">
                <a:latin typeface="Bookman Old Style" pitchFamily="18" charset="0"/>
              </a:rPr>
              <a:t>% cutback in the energy-delay product, when compared to </a:t>
            </a:r>
            <a:r>
              <a:rPr lang="en-US" sz="1800" dirty="0" smtClean="0">
                <a:latin typeface="Bookman Old Style" pitchFamily="18" charset="0"/>
              </a:rPr>
              <a:t>a traditional </a:t>
            </a:r>
            <a:r>
              <a:rPr lang="en-US" sz="1800" dirty="0" smtClean="0">
                <a:latin typeface="Bookman Old Style" pitchFamily="18" charset="0"/>
              </a:rPr>
              <a:t>hierarchy.</a:t>
            </a:r>
            <a:endParaRPr lang="en-US" sz="1800" dirty="0"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Combination of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a traditional cache, Energy-Saver Buffers, and the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PADRAM memory performs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the best in terms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of energy-delay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product, on average bearing a savings of </a:t>
            </a:r>
            <a:r>
              <a:rPr lang="en-US" sz="1800" dirty="0" smtClean="0">
                <a:solidFill>
                  <a:schemeClr val="accent6"/>
                </a:solidFill>
                <a:latin typeface="Bookman Old Style" pitchFamily="18" charset="0"/>
              </a:rPr>
              <a:t>80% at the cost of a huge increase in delay.</a:t>
            </a:r>
          </a:p>
          <a:p>
            <a:r>
              <a:rPr lang="en-US" sz="1800" dirty="0" smtClean="0">
                <a:latin typeface="Bookman Old Style" pitchFamily="18" charset="0"/>
              </a:rPr>
              <a:t>Combination </a:t>
            </a:r>
            <a:r>
              <a:rPr lang="en-US" sz="1800" dirty="0" smtClean="0">
                <a:latin typeface="Bookman Old Style" pitchFamily="18" charset="0"/>
              </a:rPr>
              <a:t>of dynamic cache, </a:t>
            </a:r>
            <a:r>
              <a:rPr lang="en-US" sz="1800" dirty="0" smtClean="0">
                <a:latin typeface="Bookman Old Style" pitchFamily="18" charset="0"/>
              </a:rPr>
              <a:t>ESB, and </a:t>
            </a:r>
            <a:r>
              <a:rPr lang="en-US" sz="1800" dirty="0" smtClean="0">
                <a:latin typeface="Bookman Old Style" pitchFamily="18" charset="0"/>
              </a:rPr>
              <a:t>PADRAM providing an optimal tradeoff </a:t>
            </a:r>
            <a:r>
              <a:rPr lang="en-US" sz="1800" dirty="0" smtClean="0">
                <a:latin typeface="Bookman Old Style" pitchFamily="18" charset="0"/>
              </a:rPr>
              <a:t>between energy </a:t>
            </a:r>
            <a:r>
              <a:rPr lang="en-US" sz="1800" dirty="0" smtClean="0">
                <a:latin typeface="Bookman Old Style" pitchFamily="18" charset="0"/>
              </a:rPr>
              <a:t>and delay</a:t>
            </a:r>
            <a:r>
              <a:rPr lang="en-US" sz="1600" dirty="0" smtClean="0">
                <a:solidFill>
                  <a:schemeClr val="accent6"/>
                </a:solidFill>
                <a:latin typeface="Bookman Old Style" pitchFamily="18" charset="0"/>
              </a:rPr>
              <a:t>.</a:t>
            </a:r>
            <a:endParaRPr lang="en-US" sz="16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ookman Old Style" pitchFamily="18" charset="0"/>
              </a:rPr>
              <a:t>                  </a:t>
            </a: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Futur</a:t>
            </a: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e Work</a:t>
            </a:r>
            <a:endParaRPr lang="en-US" sz="32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Bookman Old Style" pitchFamily="18" charset="0"/>
            </a:endParaRPr>
          </a:p>
          <a:p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The dynamic cache used in the following can be replaced by better cache optimization techniques which would produce smaller energy delay products.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The ESB protocol does not consider the application’s  processor clock cycle while performing the communication with processor and memory module.</a:t>
            </a:r>
          </a:p>
          <a:p>
            <a:pPr>
              <a:buNone/>
            </a:pPr>
            <a:endParaRPr lang="en-US" sz="1800" dirty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The type of energy saving buffer introduced is to be customized as per application needs.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The design space can still be explored to aggregate results over a vast range of configurations to obtain an optimal tradeoff between performance and power.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HitME</a:t>
            </a:r>
            <a:r>
              <a:rPr lang="en-US" sz="3200" dirty="0" smtClean="0">
                <a:latin typeface="Bookman Old Style" pitchFamily="18" charset="0"/>
              </a:rPr>
              <a:t>: Low Power Hit </a:t>
            </a:r>
            <a:r>
              <a:rPr lang="en-US" sz="3200" dirty="0" err="1" smtClean="0">
                <a:latin typeface="Bookman Old Style" pitchFamily="18" charset="0"/>
              </a:rPr>
              <a:t>MEmory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smtClean="0">
                <a:latin typeface="Bookman Old Style" pitchFamily="18" charset="0"/>
              </a:rPr>
              <a:t>Buffer for Embedded Systems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7543800" cy="1828800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Andhi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Janapsatya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, Sri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Parameswaran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† and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Aleksandar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Ignjatovi´c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†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 School 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of Computer Science &amp; Engineering, University of New 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South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              Wales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, Sydney, NSW 2052, 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Australia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              †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NICTA, Sydney, NSW 2052, Australia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           {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andhij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ignjat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sridevan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}@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cse.unsw.edu.au</a:t>
            </a:r>
            <a:endParaRPr lang="en-US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ookman Old Style" pitchFamily="18" charset="0"/>
              </a:rPr>
              <a:t>                </a:t>
            </a: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Introduction</a:t>
            </a:r>
            <a:r>
              <a:rPr lang="en-US" sz="3200" dirty="0" smtClean="0">
                <a:latin typeface="Bookman Old Style" pitchFamily="18" charset="0"/>
              </a:rPr>
              <a:t>                          </a:t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Memory </a:t>
            </a:r>
            <a:r>
              <a:rPr lang="en-US" sz="2000" dirty="0" smtClean="0">
                <a:latin typeface="Bookman Old Style" pitchFamily="18" charset="0"/>
              </a:rPr>
              <a:t>hierarchies inside an embedded processor </a:t>
            </a:r>
            <a:r>
              <a:rPr lang="en-US" sz="2000" dirty="0" smtClean="0">
                <a:latin typeface="Bookman Old Style" pitchFamily="18" charset="0"/>
              </a:rPr>
              <a:t>contribute</a:t>
            </a:r>
          </a:p>
          <a:p>
            <a:pPr>
              <a:buNone/>
            </a:pPr>
            <a:r>
              <a:rPr lang="en-US" sz="2000" dirty="0" smtClean="0">
                <a:latin typeface="Bookman Old Style" pitchFamily="18" charset="0"/>
              </a:rPr>
              <a:t>     as </a:t>
            </a:r>
            <a:r>
              <a:rPr lang="en-US" sz="2000" dirty="0" smtClean="0">
                <a:latin typeface="Bookman Old Style" pitchFamily="18" charset="0"/>
              </a:rPr>
              <a:t>much as 50% of the total microprocessor </a:t>
            </a:r>
            <a:r>
              <a:rPr lang="en-US" sz="2000" dirty="0" smtClean="0">
                <a:latin typeface="Bookman Old Style" pitchFamily="18" charset="0"/>
              </a:rPr>
              <a:t>power.</a:t>
            </a: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The performance gap between processor and the memory system necessitates the use of cache memory hierarchies to improve performance and reduce energy consumption.</a:t>
            </a: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buffer </a:t>
            </a:r>
            <a:r>
              <a:rPr lang="en-US" sz="2000" dirty="0" smtClean="0">
                <a:latin typeface="Bookman Old Style" pitchFamily="18" charset="0"/>
              </a:rPr>
              <a:t>- a </a:t>
            </a:r>
            <a:r>
              <a:rPr lang="en-US" sz="2000" dirty="0" smtClean="0">
                <a:latin typeface="Bookman Old Style" pitchFamily="18" charset="0"/>
              </a:rPr>
              <a:t>small Hit-</a:t>
            </a:r>
            <a:r>
              <a:rPr lang="en-US" sz="2000" dirty="0" err="1" smtClean="0">
                <a:latin typeface="Bookman Old Style" pitchFamily="18" charset="0"/>
              </a:rPr>
              <a:t>MEmory</a:t>
            </a:r>
            <a:r>
              <a:rPr lang="en-US" sz="2000" dirty="0" smtClean="0">
                <a:latin typeface="Bookman Old Style" pitchFamily="18" charset="0"/>
              </a:rPr>
              <a:t> (</a:t>
            </a:r>
            <a:r>
              <a:rPr lang="en-US" sz="2000" dirty="0" smtClean="0">
                <a:latin typeface="Bookman Old Style" pitchFamily="18" charset="0"/>
              </a:rPr>
              <a:t>tiny direct-mapped </a:t>
            </a:r>
            <a:r>
              <a:rPr lang="en-US" sz="2000" dirty="0" smtClean="0">
                <a:latin typeface="Bookman Old Style" pitchFamily="18" charset="0"/>
              </a:rPr>
              <a:t>cache) </a:t>
            </a:r>
            <a:r>
              <a:rPr lang="en-US" sz="2000" dirty="0" smtClean="0">
                <a:latin typeface="Bookman Old Style" pitchFamily="18" charset="0"/>
              </a:rPr>
              <a:t>buffer. </a:t>
            </a:r>
          </a:p>
          <a:p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buffer is inserted in addition to the existing </a:t>
            </a:r>
            <a:r>
              <a:rPr lang="en-US" sz="2000" dirty="0" smtClean="0">
                <a:latin typeface="Bookman Old Style" pitchFamily="18" charset="0"/>
              </a:rPr>
              <a:t>cache memory structure</a:t>
            </a:r>
            <a:r>
              <a:rPr lang="en-US" sz="2000" dirty="0" smtClean="0">
                <a:latin typeface="Bookman Old Style" pitchFamily="18" charset="0"/>
              </a:rPr>
              <a:t>. </a:t>
            </a:r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</a:t>
            </a:r>
            <a:r>
              <a:rPr lang="en-US" sz="3200" dirty="0" err="1" smtClean="0">
                <a:solidFill>
                  <a:schemeClr val="accent6"/>
                </a:solidFill>
                <a:latin typeface="Bookman Old Style" pitchFamily="18" charset="0"/>
              </a:rPr>
              <a:t>HitMe</a:t>
            </a: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 buffer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181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9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sz="2600" dirty="0" smtClean="0">
                <a:latin typeface="Bookman Old Style" pitchFamily="18" charset="0"/>
              </a:rPr>
              <a:t>The content of the </a:t>
            </a:r>
            <a:r>
              <a:rPr lang="en-US" sz="2600" dirty="0" err="1" smtClean="0">
                <a:latin typeface="Bookman Old Style" pitchFamily="18" charset="0"/>
              </a:rPr>
              <a:t>HitMe</a:t>
            </a:r>
            <a:r>
              <a:rPr lang="en-US" sz="2600" dirty="0" smtClean="0">
                <a:latin typeface="Bookman Old Style" pitchFamily="18" charset="0"/>
              </a:rPr>
              <a:t> buffer </a:t>
            </a:r>
            <a:r>
              <a:rPr lang="en-US" sz="2600" dirty="0" smtClean="0">
                <a:latin typeface="Bookman Old Style" pitchFamily="18" charset="0"/>
              </a:rPr>
              <a:t>is </a:t>
            </a:r>
            <a:r>
              <a:rPr lang="en-US" sz="2600" dirty="0" smtClean="0">
                <a:latin typeface="Bookman Old Style" pitchFamily="18" charset="0"/>
              </a:rPr>
              <a:t>only updated </a:t>
            </a:r>
            <a:r>
              <a:rPr lang="en-US" sz="2600" dirty="0" smtClean="0">
                <a:latin typeface="Bookman Old Style" pitchFamily="18" charset="0"/>
              </a:rPr>
              <a:t>whenever an L1 cache hit </a:t>
            </a:r>
            <a:r>
              <a:rPr lang="en-US" sz="2600" dirty="0" smtClean="0">
                <a:latin typeface="Bookman Old Style" pitchFamily="18" charset="0"/>
              </a:rPr>
              <a:t>event occurs</a:t>
            </a:r>
            <a:r>
              <a:rPr lang="en-US" sz="2600" dirty="0" smtClean="0">
                <a:latin typeface="Bookman Old Style" pitchFamily="18" charset="0"/>
              </a:rPr>
              <a:t>.</a:t>
            </a:r>
            <a:endParaRPr lang="en-US" sz="2600" dirty="0" smtClean="0">
              <a:latin typeface="Bookman Old Style" pitchFamily="18" charset="0"/>
            </a:endParaRPr>
          </a:p>
          <a:p>
            <a:endParaRPr lang="en-US" sz="2600" dirty="0" smtClean="0">
              <a:latin typeface="Bookman Old Style" pitchFamily="18" charset="0"/>
            </a:endParaRPr>
          </a:p>
          <a:p>
            <a:r>
              <a:rPr lang="en-US" sz="2600" dirty="0" smtClean="0">
                <a:latin typeface="Bookman Old Style" pitchFamily="18" charset="0"/>
              </a:rPr>
              <a:t>A multiplexer is inserted in the </a:t>
            </a:r>
            <a:r>
              <a:rPr lang="en-US" sz="2600" dirty="0" err="1" smtClean="0">
                <a:latin typeface="Bookman Old Style" pitchFamily="18" charset="0"/>
              </a:rPr>
              <a:t>HitME</a:t>
            </a:r>
            <a:r>
              <a:rPr lang="en-US" sz="2600" dirty="0" smtClean="0">
                <a:latin typeface="Bookman Old Style" pitchFamily="18" charset="0"/>
              </a:rPr>
              <a:t> </a:t>
            </a:r>
            <a:r>
              <a:rPr lang="en-US" sz="2600" dirty="0" smtClean="0">
                <a:latin typeface="Bookman Old Style" pitchFamily="18" charset="0"/>
              </a:rPr>
              <a:t>buffer architecture </a:t>
            </a:r>
            <a:r>
              <a:rPr lang="en-US" sz="2600" dirty="0" smtClean="0">
                <a:latin typeface="Bookman Old Style" pitchFamily="18" charset="0"/>
              </a:rPr>
              <a:t>(Figure </a:t>
            </a:r>
            <a:r>
              <a:rPr lang="en-US" sz="2600" dirty="0" smtClean="0">
                <a:latin typeface="Bookman Old Style" pitchFamily="18" charset="0"/>
              </a:rPr>
              <a:t>(</a:t>
            </a:r>
            <a:r>
              <a:rPr lang="en-US" sz="2600" dirty="0" smtClean="0">
                <a:latin typeface="Bookman Old Style" pitchFamily="18" charset="0"/>
              </a:rPr>
              <a:t>b)) to allow the CPU to select whether to </a:t>
            </a:r>
            <a:r>
              <a:rPr lang="en-US" sz="2600" dirty="0" smtClean="0">
                <a:latin typeface="Bookman Old Style" pitchFamily="18" charset="0"/>
              </a:rPr>
              <a:t>fetch data </a:t>
            </a:r>
            <a:r>
              <a:rPr lang="en-US" sz="2600" dirty="0" smtClean="0">
                <a:latin typeface="Bookman Old Style" pitchFamily="18" charset="0"/>
              </a:rPr>
              <a:t>from the L1 cache or the </a:t>
            </a:r>
            <a:r>
              <a:rPr lang="en-US" sz="2600" dirty="0" err="1" smtClean="0">
                <a:latin typeface="Bookman Old Style" pitchFamily="18" charset="0"/>
              </a:rPr>
              <a:t>HitME</a:t>
            </a:r>
            <a:r>
              <a:rPr lang="en-US" sz="2600" dirty="0" smtClean="0">
                <a:latin typeface="Bookman Old Style" pitchFamily="18" charset="0"/>
              </a:rPr>
              <a:t> </a:t>
            </a:r>
            <a:r>
              <a:rPr lang="en-US" sz="2600" dirty="0" err="1" smtClean="0">
                <a:latin typeface="Bookman Old Style" pitchFamily="18" charset="0"/>
              </a:rPr>
              <a:t>buffer.This</a:t>
            </a:r>
            <a:r>
              <a:rPr lang="en-US" sz="2600" dirty="0" smtClean="0">
                <a:latin typeface="Bookman Old Style" pitchFamily="18" charset="0"/>
              </a:rPr>
              <a:t> reduces </a:t>
            </a:r>
            <a:r>
              <a:rPr lang="en-US" sz="2600" dirty="0" err="1" smtClean="0">
                <a:latin typeface="Bookman Old Style" pitchFamily="18" charset="0"/>
              </a:rPr>
              <a:t>HitMe</a:t>
            </a:r>
            <a:r>
              <a:rPr lang="en-US" sz="2600" dirty="0" smtClean="0">
                <a:latin typeface="Bookman Old Style" pitchFamily="18" charset="0"/>
              </a:rPr>
              <a:t> buffer pollution.</a:t>
            </a:r>
          </a:p>
          <a:p>
            <a:pPr>
              <a:buNone/>
            </a:pPr>
            <a:endParaRPr lang="en-US" sz="2600" dirty="0" smtClean="0">
              <a:latin typeface="Bookman Old Style" pitchFamily="18" charset="0"/>
            </a:endParaRPr>
          </a:p>
          <a:p>
            <a:r>
              <a:rPr lang="en-US" sz="2600" dirty="0" smtClean="0">
                <a:latin typeface="Bookman Old Style" pitchFamily="18" charset="0"/>
              </a:rPr>
              <a:t>The strategy is such that only </a:t>
            </a:r>
            <a:r>
              <a:rPr lang="en-US" sz="2600" dirty="0" smtClean="0">
                <a:latin typeface="Bookman Old Style" pitchFamily="18" charset="0"/>
              </a:rPr>
              <a:t>memory elements that have been </a:t>
            </a:r>
            <a:r>
              <a:rPr lang="en-US" sz="2600" dirty="0" smtClean="0">
                <a:latin typeface="Bookman Old Style" pitchFamily="18" charset="0"/>
              </a:rPr>
              <a:t>accessed more </a:t>
            </a:r>
            <a:r>
              <a:rPr lang="en-US" sz="2600" dirty="0" smtClean="0">
                <a:latin typeface="Bookman Old Style" pitchFamily="18" charset="0"/>
              </a:rPr>
              <a:t>than once will be loaded into the </a:t>
            </a:r>
            <a:r>
              <a:rPr lang="en-US" sz="2600" dirty="0" err="1" smtClean="0">
                <a:latin typeface="Bookman Old Style" pitchFamily="18" charset="0"/>
              </a:rPr>
              <a:t>HitMe</a:t>
            </a:r>
            <a:r>
              <a:rPr lang="en-US" sz="2600" dirty="0" smtClean="0">
                <a:latin typeface="Bookman Old Style" pitchFamily="18" charset="0"/>
              </a:rPr>
              <a:t> buffer.</a:t>
            </a:r>
          </a:p>
          <a:p>
            <a:pPr>
              <a:buNone/>
            </a:pPr>
            <a:endParaRPr lang="en-US" sz="2600" dirty="0" smtClean="0">
              <a:latin typeface="Bookman Old Style" pitchFamily="18" charset="0"/>
            </a:endParaRPr>
          </a:p>
          <a:p>
            <a:r>
              <a:rPr lang="en-US" sz="2600" dirty="0" smtClean="0">
                <a:latin typeface="Bookman Old Style" pitchFamily="18" charset="0"/>
              </a:rPr>
              <a:t>Motivation-90</a:t>
            </a:r>
            <a:r>
              <a:rPr lang="en-US" sz="2600" dirty="0" smtClean="0">
                <a:latin typeface="Bookman Old Style" pitchFamily="18" charset="0"/>
              </a:rPr>
              <a:t>% of memory blocks are accessed only once</a:t>
            </a:r>
            <a:r>
              <a:rPr lang="en-US" sz="2600" dirty="0" smtClean="0">
                <a:latin typeface="Bookman Old Style" pitchFamily="18" charset="0"/>
              </a:rPr>
              <a:t>. The </a:t>
            </a:r>
            <a:r>
              <a:rPr lang="en-US" sz="2600" dirty="0" smtClean="0">
                <a:latin typeface="Bookman Old Style" pitchFamily="18" charset="0"/>
              </a:rPr>
              <a:t>probability of re-access increases as </a:t>
            </a:r>
            <a:r>
              <a:rPr lang="en-US" sz="2600" dirty="0" err="1" smtClean="0">
                <a:latin typeface="Bookman Old Style" pitchFamily="18" charset="0"/>
              </a:rPr>
              <a:t>thenumber</a:t>
            </a:r>
            <a:r>
              <a:rPr lang="en-US" sz="2600" dirty="0" smtClean="0">
                <a:latin typeface="Bookman Old Style" pitchFamily="18" charset="0"/>
              </a:rPr>
              <a:t> </a:t>
            </a:r>
            <a:r>
              <a:rPr lang="en-US" sz="2600" dirty="0" smtClean="0">
                <a:latin typeface="Bookman Old Style" pitchFamily="18" charset="0"/>
              </a:rPr>
              <a:t>of accesses increase</a:t>
            </a:r>
            <a:r>
              <a:rPr lang="en-US" sz="2600" dirty="0" smtClean="0">
                <a:latin typeface="Bookman Old Style" pitchFamily="18" charset="0"/>
              </a:rPr>
              <a:t>.</a:t>
            </a:r>
            <a:endParaRPr lang="en-US" sz="26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600" dirty="0" smtClean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16386" name="Picture 2" descr="E:\embeddedsys\memory optimization presentation\hit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743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Bookman Old Style" pitchFamily="18" charset="0"/>
              </a:rPr>
              <a:t/>
            </a:r>
            <a:br>
              <a:rPr lang="en-US" sz="2800" dirty="0" smtClean="0"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Improvements over previous work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sz="2200" dirty="0" smtClean="0">
                <a:latin typeface="Bookman Old Style" pitchFamily="18" charset="0"/>
              </a:rPr>
              <a:t>The </a:t>
            </a:r>
            <a:r>
              <a:rPr lang="en-US" sz="2200" dirty="0" err="1" smtClean="0">
                <a:latin typeface="Bookman Old Style" pitchFamily="18" charset="0"/>
              </a:rPr>
              <a:t>HitME</a:t>
            </a:r>
            <a:r>
              <a:rPr lang="en-US" sz="2200" dirty="0" smtClean="0">
                <a:latin typeface="Bookman Old Style" pitchFamily="18" charset="0"/>
              </a:rPr>
              <a:t> buffer </a:t>
            </a:r>
            <a:r>
              <a:rPr lang="en-US" sz="2200" dirty="0" smtClean="0">
                <a:latin typeface="Bookman Old Style" pitchFamily="18" charset="0"/>
              </a:rPr>
              <a:t>differs </a:t>
            </a:r>
            <a:r>
              <a:rPr lang="en-US" sz="2200" dirty="0" smtClean="0">
                <a:latin typeface="Bookman Old Style" pitchFamily="18" charset="0"/>
              </a:rPr>
              <a:t>from the </a:t>
            </a:r>
            <a:r>
              <a:rPr lang="en-US" sz="2200" dirty="0" smtClean="0">
                <a:latin typeface="Bookman Old Style" pitchFamily="18" charset="0"/>
              </a:rPr>
              <a:t>filter cache . Not </a:t>
            </a:r>
            <a:r>
              <a:rPr lang="en-US" sz="2200" dirty="0" smtClean="0">
                <a:latin typeface="Bookman Old Style" pitchFamily="18" charset="0"/>
              </a:rPr>
              <a:t>all memory </a:t>
            </a:r>
            <a:r>
              <a:rPr lang="en-US" sz="2200" dirty="0" smtClean="0">
                <a:latin typeface="Bookman Old Style" pitchFamily="18" charset="0"/>
              </a:rPr>
              <a:t>accesses are </a:t>
            </a:r>
            <a:r>
              <a:rPr lang="en-US" sz="2200" dirty="0" smtClean="0">
                <a:latin typeface="Bookman Old Style" pitchFamily="18" charset="0"/>
              </a:rPr>
              <a:t>fetched from the </a:t>
            </a:r>
            <a:r>
              <a:rPr lang="en-US" sz="2200" dirty="0" err="1" smtClean="0">
                <a:latin typeface="Bookman Old Style" pitchFamily="18" charset="0"/>
              </a:rPr>
              <a:t>HitME</a:t>
            </a:r>
            <a:r>
              <a:rPr lang="en-US" sz="2200" dirty="0" smtClean="0">
                <a:latin typeface="Bookman Old Style" pitchFamily="18" charset="0"/>
              </a:rPr>
              <a:t> buffer, and only a selected memory </a:t>
            </a:r>
            <a:r>
              <a:rPr lang="en-US" sz="2200" dirty="0" smtClean="0">
                <a:latin typeface="Bookman Old Style" pitchFamily="18" charset="0"/>
              </a:rPr>
              <a:t>contents are </a:t>
            </a:r>
            <a:r>
              <a:rPr lang="en-US" sz="2200" dirty="0" smtClean="0">
                <a:latin typeface="Bookman Old Style" pitchFamily="18" charset="0"/>
              </a:rPr>
              <a:t>inserted into the </a:t>
            </a:r>
            <a:r>
              <a:rPr lang="en-US" sz="2200" dirty="0" err="1" smtClean="0">
                <a:latin typeface="Bookman Old Style" pitchFamily="18" charset="0"/>
              </a:rPr>
              <a:t>HitME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smtClean="0">
                <a:latin typeface="Bookman Old Style" pitchFamily="18" charset="0"/>
              </a:rPr>
              <a:t>buffer.</a:t>
            </a:r>
          </a:p>
          <a:p>
            <a:pPr>
              <a:buNone/>
            </a:pPr>
            <a:endParaRPr lang="en-US" sz="2200" dirty="0" smtClean="0">
              <a:latin typeface="Bookman Old Style" pitchFamily="18" charset="0"/>
            </a:endParaRPr>
          </a:p>
          <a:p>
            <a:r>
              <a:rPr lang="en-US" sz="2200" dirty="0" smtClean="0">
                <a:latin typeface="Bookman Old Style" pitchFamily="18" charset="0"/>
              </a:rPr>
              <a:t>Preloaded loop cache  </a:t>
            </a:r>
            <a:r>
              <a:rPr lang="en-US" sz="2200" dirty="0" smtClean="0">
                <a:latin typeface="Bookman Old Style" pitchFamily="18" charset="0"/>
              </a:rPr>
              <a:t>does not allow the modification of the content of the loop </a:t>
            </a:r>
            <a:r>
              <a:rPr lang="en-US" sz="2200" dirty="0" smtClean="0">
                <a:latin typeface="Bookman Old Style" pitchFamily="18" charset="0"/>
              </a:rPr>
              <a:t>cache during </a:t>
            </a:r>
            <a:r>
              <a:rPr lang="en-US" sz="2200" dirty="0" smtClean="0">
                <a:latin typeface="Bookman Old Style" pitchFamily="18" charset="0"/>
              </a:rPr>
              <a:t>run time. </a:t>
            </a:r>
            <a:r>
              <a:rPr lang="en-US" sz="2200" dirty="0" smtClean="0">
                <a:latin typeface="Bookman Old Style" pitchFamily="18" charset="0"/>
              </a:rPr>
              <a:t>The </a:t>
            </a:r>
            <a:r>
              <a:rPr lang="en-US" sz="2200" dirty="0" smtClean="0">
                <a:latin typeface="Bookman Old Style" pitchFamily="18" charset="0"/>
              </a:rPr>
              <a:t>content of the </a:t>
            </a:r>
            <a:r>
              <a:rPr lang="en-US" sz="2200" dirty="0" err="1" smtClean="0">
                <a:latin typeface="Bookman Old Style" pitchFamily="18" charset="0"/>
              </a:rPr>
              <a:t>HitME</a:t>
            </a:r>
            <a:r>
              <a:rPr lang="en-US" sz="2200" dirty="0" smtClean="0">
                <a:latin typeface="Bookman Old Style" pitchFamily="18" charset="0"/>
              </a:rPr>
              <a:t> buffer </a:t>
            </a:r>
            <a:r>
              <a:rPr lang="en-US" sz="2200" dirty="0" smtClean="0">
                <a:latin typeface="Bookman Old Style" pitchFamily="18" charset="0"/>
              </a:rPr>
              <a:t>changes according </a:t>
            </a:r>
            <a:r>
              <a:rPr lang="en-US" sz="2200" dirty="0" smtClean="0">
                <a:latin typeface="Bookman Old Style" pitchFamily="18" charset="0"/>
              </a:rPr>
              <a:t>to the memory access pattern of the application.</a:t>
            </a:r>
          </a:p>
          <a:p>
            <a:endParaRPr lang="en-US" sz="2200" dirty="0" smtClean="0">
              <a:latin typeface="Bookman Old Style" pitchFamily="18" charset="0"/>
            </a:endParaRPr>
          </a:p>
          <a:p>
            <a:r>
              <a:rPr lang="en-US" sz="2200" dirty="0" smtClean="0">
                <a:latin typeface="Bookman Old Style" pitchFamily="18" charset="0"/>
              </a:rPr>
              <a:t>Dynamic loop cache needs </a:t>
            </a:r>
            <a:r>
              <a:rPr lang="en-US" sz="2200" dirty="0" smtClean="0">
                <a:latin typeface="Bookman Old Style" pitchFamily="18" charset="0"/>
              </a:rPr>
              <a:t>custom compilers and expensive dynamic loop </a:t>
            </a:r>
            <a:r>
              <a:rPr lang="en-US" sz="2200" dirty="0" smtClean="0">
                <a:latin typeface="Bookman Old Style" pitchFamily="18" charset="0"/>
              </a:rPr>
              <a:t>profilers which is not the case with </a:t>
            </a:r>
            <a:r>
              <a:rPr lang="en-US" sz="2200" dirty="0" err="1" smtClean="0">
                <a:latin typeface="Bookman Old Style" pitchFamily="18" charset="0"/>
              </a:rPr>
              <a:t>HitME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en-US" sz="2200" dirty="0" smtClean="0">
                <a:latin typeface="Bookman Old Style" pitchFamily="18" charset="0"/>
              </a:rPr>
              <a:t>buffer. </a:t>
            </a:r>
            <a:r>
              <a:rPr lang="en-US" sz="2200" dirty="0" smtClean="0">
                <a:latin typeface="Bookman Old Style" pitchFamily="18" charset="0"/>
              </a:rPr>
              <a:t>In addition, loop caches only target </a:t>
            </a:r>
            <a:r>
              <a:rPr lang="en-US" sz="2200" dirty="0" smtClean="0">
                <a:latin typeface="Bookman Old Style" pitchFamily="18" charset="0"/>
              </a:rPr>
              <a:t>instruction memory</a:t>
            </a:r>
            <a:r>
              <a:rPr lang="en-US" sz="2200" dirty="0" smtClean="0">
                <a:latin typeface="Bookman Old Style" pitchFamily="18" charset="0"/>
              </a:rPr>
              <a:t>, while </a:t>
            </a:r>
            <a:r>
              <a:rPr lang="en-US" sz="2200" dirty="0" err="1" smtClean="0">
                <a:latin typeface="Bookman Old Style" pitchFamily="18" charset="0"/>
              </a:rPr>
              <a:t>HitME</a:t>
            </a:r>
            <a:r>
              <a:rPr lang="en-US" sz="2200" dirty="0" smtClean="0">
                <a:latin typeface="Bookman Old Style" pitchFamily="18" charset="0"/>
              </a:rPr>
              <a:t> buffer can target both instruction and </a:t>
            </a:r>
            <a:r>
              <a:rPr lang="en-US" sz="2200" dirty="0" smtClean="0">
                <a:latin typeface="Bookman Old Style" pitchFamily="18" charset="0"/>
              </a:rPr>
              <a:t>data memory</a:t>
            </a:r>
            <a:r>
              <a:rPr lang="en-US" sz="22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n-US" sz="2200" dirty="0">
                <a:latin typeface="Bookman Old Style" pitchFamily="18" charset="0"/>
              </a:rPr>
              <a:t> </a:t>
            </a:r>
            <a:endParaRPr lang="en-US" sz="22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17411" name="Picture 3" descr="E:\embeddedsys\memory optimization presentation\b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"/>
            <a:ext cx="2038350" cy="158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 smtClean="0">
                <a:solidFill>
                  <a:schemeClr val="accent6"/>
                </a:solidFill>
                <a:latin typeface="Bookman Old Style" pitchFamily="18" charset="0"/>
              </a:rPr>
              <a:t>System Architecture 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Direct-mapped </a:t>
            </a:r>
            <a:r>
              <a:rPr lang="en-US" sz="1800" dirty="0" smtClean="0">
                <a:latin typeface="Bookman Old Style" pitchFamily="18" charset="0"/>
              </a:rPr>
              <a:t>cache and </a:t>
            </a:r>
            <a:r>
              <a:rPr lang="en-US" sz="1800" dirty="0" smtClean="0">
                <a:latin typeface="Bookman Old Style" pitchFamily="18" charset="0"/>
              </a:rPr>
              <a:t>the number </a:t>
            </a:r>
            <a:r>
              <a:rPr lang="en-US" sz="1800" dirty="0" smtClean="0">
                <a:latin typeface="Bookman Old Style" pitchFamily="18" charset="0"/>
              </a:rPr>
              <a:t>of sets of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is designed to be equal to the number of sets in the L1 cache memory. </a:t>
            </a:r>
            <a:endParaRPr lang="en-US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         Size </a:t>
            </a:r>
            <a:r>
              <a:rPr lang="en-US" sz="1800" dirty="0" smtClean="0">
                <a:latin typeface="Bookman Old Style" pitchFamily="18" charset="0"/>
              </a:rPr>
              <a:t>of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buffer is:</a:t>
            </a:r>
            <a:endParaRPr lang="en-US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Bookman Old Style" pitchFamily="18" charset="0"/>
              </a:rPr>
              <a:t>             </a:t>
            </a:r>
            <a:r>
              <a:rPr lang="en-US" sz="1600" i="1" dirty="0" err="1" smtClean="0">
                <a:latin typeface="Bookman Old Style" pitchFamily="18" charset="0"/>
              </a:rPr>
              <a:t>HitMEsize</a:t>
            </a:r>
            <a:r>
              <a:rPr lang="en-US" sz="1600" i="1" dirty="0" smtClean="0">
                <a:latin typeface="Bookman Old Style" pitchFamily="18" charset="0"/>
              </a:rPr>
              <a:t> </a:t>
            </a:r>
            <a:r>
              <a:rPr lang="en-US" sz="1600" i="1" dirty="0" smtClean="0">
                <a:latin typeface="Bookman Old Style" pitchFamily="18" charset="0"/>
              </a:rPr>
              <a:t>= L1Cachesets ∗</a:t>
            </a:r>
            <a:r>
              <a:rPr lang="en-US" sz="1600" i="1" dirty="0" smtClean="0">
                <a:latin typeface="Bookman Old Style" pitchFamily="18" charset="0"/>
              </a:rPr>
              <a:t>L1Cacheblock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900" dirty="0" smtClean="0">
                <a:latin typeface="Bookman Old Style" pitchFamily="18" charset="0"/>
              </a:rPr>
              <a:t>Each </a:t>
            </a:r>
            <a:r>
              <a:rPr lang="en-US" sz="1900" dirty="0" smtClean="0">
                <a:latin typeface="Bookman Old Style" pitchFamily="18" charset="0"/>
              </a:rPr>
              <a:t>cache set in the L1 cache </a:t>
            </a:r>
            <a:r>
              <a:rPr lang="en-US" sz="1900" dirty="0" smtClean="0">
                <a:latin typeface="Bookman Old Style" pitchFamily="18" charset="0"/>
              </a:rPr>
              <a:t>will map </a:t>
            </a:r>
            <a:r>
              <a:rPr lang="en-US" sz="1900" dirty="0" smtClean="0">
                <a:latin typeface="Bookman Old Style" pitchFamily="18" charset="0"/>
              </a:rPr>
              <a:t>to exactly one set in the 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buffer. Hence, the idea of 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 buffer </a:t>
            </a:r>
            <a:r>
              <a:rPr lang="en-US" sz="1900" dirty="0" smtClean="0">
                <a:latin typeface="Bookman Old Style" pitchFamily="18" charset="0"/>
              </a:rPr>
              <a:t>is to provide each L1 cache set with a hit buffer.</a:t>
            </a:r>
            <a:endParaRPr lang="en-US" sz="1900" i="1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2000" dirty="0">
                <a:latin typeface="Bookman Old Style" pitchFamily="18" charset="0"/>
              </a:rPr>
              <a:t> </a:t>
            </a: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7" name="Picture 2" descr="E:\embeddedsys\memory optimization presentation\hit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743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 smtClean="0">
                <a:solidFill>
                  <a:schemeClr val="accent6"/>
                </a:solidFill>
                <a:latin typeface="Bookman Old Style" pitchFamily="18" charset="0"/>
              </a:rPr>
              <a:t>Buffer strategy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When </a:t>
            </a:r>
            <a:r>
              <a:rPr lang="en-US" sz="1800" dirty="0" smtClean="0">
                <a:latin typeface="Bookman Old Style" pitchFamily="18" charset="0"/>
              </a:rPr>
              <a:t>the memory hierarchy receives a memory </a:t>
            </a:r>
            <a:r>
              <a:rPr lang="en-US" sz="1800" dirty="0" smtClean="0">
                <a:latin typeface="Bookman Old Style" pitchFamily="18" charset="0"/>
              </a:rPr>
              <a:t>request from </a:t>
            </a:r>
            <a:r>
              <a:rPr lang="en-US" sz="1800" dirty="0" smtClean="0">
                <a:latin typeface="Bookman Old Style" pitchFamily="18" charset="0"/>
              </a:rPr>
              <a:t>the CPU,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is the first memory level to </a:t>
            </a:r>
            <a:r>
              <a:rPr lang="en-US" sz="1800" dirty="0" smtClean="0">
                <a:latin typeface="Bookman Old Style" pitchFamily="18" charset="0"/>
              </a:rPr>
              <a:t>be searched.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If a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hit occurs, the memory request will </a:t>
            </a:r>
            <a:r>
              <a:rPr lang="en-US" sz="1800" dirty="0" smtClean="0">
                <a:latin typeface="Bookman Old Style" pitchFamily="18" charset="0"/>
              </a:rPr>
              <a:t>be serviced </a:t>
            </a:r>
            <a:r>
              <a:rPr lang="en-US" sz="1800" dirty="0" smtClean="0">
                <a:latin typeface="Bookman Old Style" pitchFamily="18" charset="0"/>
              </a:rPr>
              <a:t>from the data inside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If a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buffer miss </a:t>
            </a:r>
            <a:r>
              <a:rPr lang="en-US" sz="1800" dirty="0" smtClean="0">
                <a:latin typeface="Bookman Old Style" pitchFamily="18" charset="0"/>
              </a:rPr>
              <a:t>occurs, the L1 the L1 cache memory will be the next memory level </a:t>
            </a:r>
            <a:r>
              <a:rPr lang="en-US" sz="1800" dirty="0" smtClean="0">
                <a:latin typeface="Bookman Old Style" pitchFamily="18" charset="0"/>
              </a:rPr>
              <a:t>to be </a:t>
            </a:r>
            <a:r>
              <a:rPr lang="en-US" sz="1800" dirty="0" smtClean="0">
                <a:latin typeface="Bookman Old Style" pitchFamily="18" charset="0"/>
              </a:rPr>
              <a:t>searched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If an L1 cache miss occurs memory request is sent to the main memory </a:t>
            </a:r>
            <a:r>
              <a:rPr lang="en-US" sz="1800" dirty="0" smtClean="0">
                <a:latin typeface="Bookman Old Style" pitchFamily="18" charset="0"/>
              </a:rPr>
              <a:t>and the L1 cache memory is updated according to the L1 </a:t>
            </a:r>
            <a:r>
              <a:rPr lang="en-US" sz="1800" dirty="0" smtClean="0">
                <a:latin typeface="Bookman Old Style" pitchFamily="18" charset="0"/>
              </a:rPr>
              <a:t>replacement policy</a:t>
            </a:r>
            <a:r>
              <a:rPr lang="en-US" sz="1800" dirty="0" smtClean="0">
                <a:latin typeface="Bookman Old Style" pitchFamily="18" charset="0"/>
              </a:rPr>
              <a:t>. The CPU memory request will then be </a:t>
            </a:r>
            <a:r>
              <a:rPr lang="en-US" sz="1800" dirty="0" smtClean="0">
                <a:latin typeface="Bookman Old Style" pitchFamily="18" charset="0"/>
              </a:rPr>
              <a:t>serviced from </a:t>
            </a:r>
            <a:r>
              <a:rPr lang="en-US" sz="1800" dirty="0" smtClean="0">
                <a:latin typeface="Bookman Old Style" pitchFamily="18" charset="0"/>
              </a:rPr>
              <a:t>the L1 cache memory and no update is done to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W</a:t>
            </a:r>
            <a:r>
              <a:rPr lang="en-US" sz="1800" dirty="0" smtClean="0">
                <a:latin typeface="Bookman Old Style" pitchFamily="18" charset="0"/>
              </a:rPr>
              <a:t>hen </a:t>
            </a:r>
            <a:r>
              <a:rPr lang="en-US" sz="1800" dirty="0" smtClean="0">
                <a:latin typeface="Bookman Old Style" pitchFamily="18" charset="0"/>
              </a:rPr>
              <a:t>a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miss occurs and an L1 cache </a:t>
            </a:r>
            <a:r>
              <a:rPr lang="en-US" sz="1800" dirty="0" smtClean="0">
                <a:latin typeface="Bookman Old Style" pitchFamily="18" charset="0"/>
              </a:rPr>
              <a:t>hit occurs</a:t>
            </a:r>
            <a:r>
              <a:rPr lang="en-US" sz="1800" dirty="0" smtClean="0">
                <a:latin typeface="Bookman Old Style" pitchFamily="18" charset="0"/>
              </a:rPr>
              <a:t>, the content of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is first updated with the </a:t>
            </a:r>
            <a:r>
              <a:rPr lang="en-US" sz="1800" dirty="0" smtClean="0">
                <a:latin typeface="Bookman Old Style" pitchFamily="18" charset="0"/>
              </a:rPr>
              <a:t>data from </a:t>
            </a:r>
            <a:r>
              <a:rPr lang="en-US" sz="1800" dirty="0" smtClean="0">
                <a:latin typeface="Bookman Old Style" pitchFamily="18" charset="0"/>
              </a:rPr>
              <a:t>the L1 cache memory.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will then service </a:t>
            </a:r>
            <a:r>
              <a:rPr lang="en-US" sz="1800" dirty="0" smtClean="0">
                <a:latin typeface="Bookman Old Style" pitchFamily="18" charset="0"/>
              </a:rPr>
              <a:t>the CPU </a:t>
            </a:r>
            <a:r>
              <a:rPr lang="en-US" sz="1800" dirty="0" smtClean="0">
                <a:latin typeface="Bookman Old Style" pitchFamily="18" charset="0"/>
              </a:rPr>
              <a:t>memory request. The decision to allow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</a:t>
            </a:r>
            <a:r>
              <a:rPr lang="en-US" sz="1800" dirty="0" smtClean="0">
                <a:latin typeface="Bookman Old Style" pitchFamily="18" charset="0"/>
              </a:rPr>
              <a:t>to be </a:t>
            </a:r>
            <a:r>
              <a:rPr lang="en-US" sz="1800" dirty="0" smtClean="0">
                <a:latin typeface="Bookman Old Style" pitchFamily="18" charset="0"/>
              </a:rPr>
              <a:t>updated prior to servicing the CPU memory request will </a:t>
            </a:r>
            <a:r>
              <a:rPr lang="en-US" sz="1800" dirty="0" smtClean="0">
                <a:latin typeface="Bookman Old Style" pitchFamily="18" charset="0"/>
              </a:rPr>
              <a:t>ensure the </a:t>
            </a:r>
            <a:r>
              <a:rPr lang="en-US" sz="1800" dirty="0" smtClean="0">
                <a:latin typeface="Bookman Old Style" pitchFamily="18" charset="0"/>
              </a:rPr>
              <a:t>validity of the content of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and allow a </a:t>
            </a:r>
            <a:r>
              <a:rPr lang="en-US" sz="1800" dirty="0" smtClean="0">
                <a:latin typeface="Bookman Old Style" pitchFamily="18" charset="0"/>
              </a:rPr>
              <a:t>single read/write </a:t>
            </a:r>
            <a:r>
              <a:rPr lang="en-US" sz="1800" dirty="0" smtClean="0">
                <a:latin typeface="Bookman Old Style" pitchFamily="18" charset="0"/>
              </a:rPr>
              <a:t>port L1 cache memory to be used with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buffer.</a:t>
            </a:r>
            <a:endParaRPr lang="en-US" sz="18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Bookman Old Style" pitchFamily="18" charset="0"/>
              </a:rPr>
              <a:t/>
            </a:r>
            <a:br>
              <a:rPr lang="en-US" sz="2800" dirty="0" smtClean="0">
                <a:latin typeface="Bookman Old Style" pitchFamily="18" charset="0"/>
              </a:rPr>
            </a:br>
            <a:r>
              <a:rPr lang="en-US" sz="3600" dirty="0">
                <a:latin typeface="Bookman Old Style" pitchFamily="18" charset="0"/>
              </a:rPr>
              <a:t> </a:t>
            </a:r>
            <a:r>
              <a:rPr lang="en-US" sz="3600" dirty="0" smtClean="0">
                <a:latin typeface="Bookman Old Style" pitchFamily="18" charset="0"/>
              </a:rPr>
              <a:t>           </a:t>
            </a:r>
            <a:r>
              <a:rPr lang="en-US" sz="3600" dirty="0" smtClean="0">
                <a:latin typeface="Bookman Old Style" pitchFamily="18" charset="0"/>
              </a:rPr>
              <a:t>E</a:t>
            </a:r>
            <a:r>
              <a:rPr lang="en-US" sz="3600" dirty="0" smtClean="0">
                <a:latin typeface="Bookman Old Style" pitchFamily="18" charset="0"/>
              </a:rPr>
              <a:t>xperimental Setup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0"/>
            <a:ext cx="83058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>
                <a:latin typeface="Bookman Old Style" pitchFamily="18" charset="0"/>
              </a:rPr>
              <a:t>First step is  trace </a:t>
            </a:r>
            <a:r>
              <a:rPr lang="en-US" sz="2300" dirty="0" smtClean="0">
                <a:latin typeface="Bookman Old Style" pitchFamily="18" charset="0"/>
              </a:rPr>
              <a:t>generation using </a:t>
            </a:r>
            <a:r>
              <a:rPr lang="en-US" sz="2300" dirty="0" err="1" smtClean="0">
                <a:latin typeface="Bookman Old Style" pitchFamily="18" charset="0"/>
              </a:rPr>
              <a:t>Tensilica</a:t>
            </a:r>
            <a:r>
              <a:rPr lang="en-US" sz="2300" dirty="0" smtClean="0">
                <a:latin typeface="Bookman Old Style" pitchFamily="18" charset="0"/>
              </a:rPr>
              <a:t> Instruction </a:t>
            </a:r>
            <a:r>
              <a:rPr lang="en-US" sz="2300" dirty="0" smtClean="0">
                <a:latin typeface="Bookman Old Style" pitchFamily="18" charset="0"/>
              </a:rPr>
              <a:t>Set </a:t>
            </a:r>
            <a:r>
              <a:rPr lang="en-US" sz="2300" dirty="0" smtClean="0">
                <a:latin typeface="Bookman Old Style" pitchFamily="18" charset="0"/>
              </a:rPr>
              <a:t>Simulator.</a:t>
            </a:r>
          </a:p>
          <a:p>
            <a:pPr>
              <a:buNone/>
            </a:pPr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System definition provide the cache configurations and the </a:t>
            </a:r>
            <a:r>
              <a:rPr lang="en-US" sz="2300" dirty="0" err="1" smtClean="0">
                <a:latin typeface="Bookman Old Style" pitchFamily="18" charset="0"/>
              </a:rPr>
              <a:t>HitME</a:t>
            </a:r>
            <a:r>
              <a:rPr lang="en-US" sz="2300" dirty="0" smtClean="0">
                <a:latin typeface="Bookman Old Style" pitchFamily="18" charset="0"/>
              </a:rPr>
              <a:t> buffer configurations</a:t>
            </a:r>
            <a:r>
              <a:rPr lang="en-US" sz="2300" dirty="0" smtClean="0">
                <a:latin typeface="Bookman Old Style" pitchFamily="18" charset="0"/>
              </a:rPr>
              <a:t> </a:t>
            </a:r>
            <a:r>
              <a:rPr lang="en-US" sz="2300" dirty="0" smtClean="0">
                <a:latin typeface="Bookman Old Style" pitchFamily="18" charset="0"/>
              </a:rPr>
              <a:t>as listed in Table1.</a:t>
            </a:r>
          </a:p>
          <a:p>
            <a:pPr>
              <a:buNone/>
            </a:pPr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Traces are simulated for the different configurations.</a:t>
            </a:r>
          </a:p>
          <a:p>
            <a:pPr>
              <a:buNone/>
            </a:pPr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Cache memory area, leakage power, cache access time and access </a:t>
            </a:r>
            <a:r>
              <a:rPr lang="en-US" sz="2300" dirty="0" smtClean="0">
                <a:latin typeface="Bookman Old Style" pitchFamily="18" charset="0"/>
              </a:rPr>
              <a:t>energy numbers </a:t>
            </a:r>
            <a:r>
              <a:rPr lang="en-US" sz="2300" dirty="0" smtClean="0">
                <a:latin typeface="Bookman Old Style" pitchFamily="18" charset="0"/>
              </a:rPr>
              <a:t>were obtained using </a:t>
            </a:r>
            <a:r>
              <a:rPr lang="en-US" sz="2300" dirty="0" smtClean="0">
                <a:latin typeface="Bookman Old Style" pitchFamily="18" charset="0"/>
              </a:rPr>
              <a:t>CACTI4.1.</a:t>
            </a:r>
            <a:endParaRPr lang="en-US" sz="2300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18434" name="Picture 2" descr="E:\embeddedsys\memory optimization presentation\hitexperiem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572000" cy="2943225"/>
          </a:xfrm>
          <a:prstGeom prst="rect">
            <a:avLst/>
          </a:prstGeom>
          <a:noFill/>
        </p:spPr>
      </p:pic>
      <p:pic>
        <p:nvPicPr>
          <p:cNvPr id="18435" name="Picture 3" descr="E:\embeddedsys\memory optimization presentation\hittab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36195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Bookman Old Style" pitchFamily="18" charset="0"/>
              </a:rPr>
              <a:t/>
            </a:r>
            <a:br>
              <a:rPr lang="en-US" sz="3600" dirty="0" smtClean="0">
                <a:latin typeface="Bookman Old Style" pitchFamily="18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Bookman Old Style" pitchFamily="18" charset="0"/>
              </a:rPr>
              <a:t>Introduction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200" dirty="0" smtClean="0">
                <a:latin typeface="Bookman Old Style" pitchFamily="18" charset="0"/>
              </a:rPr>
              <a:t>                         </a:t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410200" cy="5029199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Immense </a:t>
            </a:r>
            <a:r>
              <a:rPr lang="en-US" dirty="0" smtClean="0">
                <a:latin typeface="Bookman Old Style" pitchFamily="18" charset="0"/>
              </a:rPr>
              <a:t>power requirements </a:t>
            </a:r>
            <a:r>
              <a:rPr lang="en-US" dirty="0" smtClean="0">
                <a:latin typeface="Bookman Old Style" pitchFamily="18" charset="0"/>
              </a:rPr>
              <a:t>of integrated </a:t>
            </a:r>
            <a:r>
              <a:rPr lang="en-US" dirty="0" smtClean="0">
                <a:latin typeface="Bookman Old Style" pitchFamily="18" charset="0"/>
              </a:rPr>
              <a:t>circuits. </a:t>
            </a:r>
            <a:endParaRPr lang="en-US" dirty="0" smtClean="0">
              <a:latin typeface="Bookman Old Style" pitchFamily="18" charset="0"/>
            </a:endParaRP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Memory-Common candidate for low power design.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 Deployment </a:t>
            </a:r>
            <a:r>
              <a:rPr lang="en-US" dirty="0" smtClean="0">
                <a:latin typeface="Bookman Old Style" pitchFamily="18" charset="0"/>
              </a:rPr>
              <a:t>of different power </a:t>
            </a:r>
            <a:r>
              <a:rPr lang="en-US" dirty="0" smtClean="0">
                <a:latin typeface="Bookman Old Style" pitchFamily="18" charset="0"/>
              </a:rPr>
              <a:t> modes </a:t>
            </a:r>
            <a:r>
              <a:rPr lang="en-US" dirty="0" smtClean="0">
                <a:latin typeface="Bookman Old Style" pitchFamily="18" charset="0"/>
              </a:rPr>
              <a:t>based </a:t>
            </a:r>
            <a:r>
              <a:rPr lang="en-US" dirty="0" smtClean="0">
                <a:latin typeface="Bookman Old Style" pitchFamily="18" charset="0"/>
              </a:rPr>
              <a:t>on the idleness of processors – effective to reduce energy consumption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Drawback: Resynchronization overhead ( Hardware goes from idle to active state).</a:t>
            </a:r>
          </a:p>
          <a:p>
            <a:endParaRPr lang="en-US" dirty="0" smtClean="0">
              <a:latin typeface="Bookman Old Style" pitchFamily="18" charset="0"/>
            </a:endParaRP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6" name="Picture 2" descr="E:\embeddedsys\memory optimization presentation\memhierarc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914400"/>
            <a:ext cx="2743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Results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01000" cy="3810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Area Estimation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:- </a:t>
            </a:r>
          </a:p>
          <a:p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smtClean="0">
                <a:latin typeface="Bookman Old Style" pitchFamily="18" charset="0"/>
              </a:rPr>
              <a:t>addition of 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will increase the on-chip area </a:t>
            </a:r>
            <a:r>
              <a:rPr lang="en-US" sz="2000" dirty="0" smtClean="0">
                <a:latin typeface="Bookman Old Style" pitchFamily="18" charset="0"/>
              </a:rPr>
              <a:t>of the </a:t>
            </a:r>
            <a:r>
              <a:rPr lang="en-US" sz="2000" dirty="0" smtClean="0">
                <a:latin typeface="Bookman Old Style" pitchFamily="18" charset="0"/>
              </a:rPr>
              <a:t>cache memory hierarchy. 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smtClean="0">
                <a:latin typeface="Bookman Old Style" pitchFamily="18" charset="0"/>
              </a:rPr>
              <a:t>area </a:t>
            </a:r>
            <a:r>
              <a:rPr lang="en-US" sz="2000" dirty="0" smtClean="0">
                <a:latin typeface="Bookman Old Style" pitchFamily="18" charset="0"/>
              </a:rPr>
              <a:t>increase </a:t>
            </a:r>
            <a:r>
              <a:rPr lang="en-US" sz="2000" dirty="0" smtClean="0">
                <a:latin typeface="Bookman Old Style" pitchFamily="18" charset="0"/>
              </a:rPr>
              <a:t>only considers the </a:t>
            </a:r>
            <a:r>
              <a:rPr lang="en-US" sz="2000" dirty="0" smtClean="0">
                <a:latin typeface="Bookman Old Style" pitchFamily="18" charset="0"/>
              </a:rPr>
              <a:t>size of </a:t>
            </a:r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buffer</a:t>
            </a:r>
          </a:p>
          <a:p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buffers are </a:t>
            </a:r>
            <a:r>
              <a:rPr lang="en-US" sz="2000" dirty="0" smtClean="0">
                <a:latin typeface="Bookman Old Style" pitchFamily="18" charset="0"/>
              </a:rPr>
              <a:t>direct-mapped </a:t>
            </a:r>
            <a:r>
              <a:rPr lang="en-US" sz="2000" dirty="0" smtClean="0">
                <a:latin typeface="Bookman Old Style" pitchFamily="18" charset="0"/>
              </a:rPr>
              <a:t>caches </a:t>
            </a:r>
            <a:r>
              <a:rPr lang="en-US" sz="2000" dirty="0" smtClean="0">
                <a:latin typeface="Bookman Old Style" pitchFamily="18" charset="0"/>
              </a:rPr>
              <a:t>with size </a:t>
            </a:r>
            <a:r>
              <a:rPr lang="en-US" sz="2000" dirty="0" smtClean="0">
                <a:latin typeface="Bookman Old Style" pitchFamily="18" charset="0"/>
              </a:rPr>
              <a:t>equal to the L1 cache memory set size </a:t>
            </a:r>
            <a:r>
              <a:rPr lang="en-US" sz="2000" dirty="0" smtClean="0">
                <a:latin typeface="Bookman Old Style" pitchFamily="18" charset="0"/>
              </a:rPr>
              <a:t>multiplied by </a:t>
            </a:r>
            <a:r>
              <a:rPr lang="en-US" sz="2000" dirty="0" smtClean="0">
                <a:latin typeface="Bookman Old Style" pitchFamily="18" charset="0"/>
              </a:rPr>
              <a:t>the L1 cache block size</a:t>
            </a:r>
            <a:r>
              <a:rPr lang="en-US" sz="2000" dirty="0" smtClean="0">
                <a:latin typeface="Bookman Old Style" pitchFamily="18" charset="0"/>
              </a:rPr>
              <a:t>.</a:t>
            </a:r>
          </a:p>
          <a:p>
            <a:r>
              <a:rPr lang="en-US" sz="2000" dirty="0" smtClean="0">
                <a:latin typeface="Bookman Old Style" pitchFamily="18" charset="0"/>
              </a:rPr>
              <a:t>Table 2 shows the </a:t>
            </a:r>
            <a:r>
              <a:rPr lang="en-US" sz="2000" dirty="0" smtClean="0">
                <a:latin typeface="Bookman Old Style" pitchFamily="18" charset="0"/>
              </a:rPr>
              <a:t>theoretical increase </a:t>
            </a:r>
            <a:r>
              <a:rPr lang="en-US" sz="2000" dirty="0" smtClean="0">
                <a:latin typeface="Bookman Old Style" pitchFamily="18" charset="0"/>
              </a:rPr>
              <a:t>in memory bytes on chip due to the addition of 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19459" name="Picture 3" descr="E:\embeddedsys\memory optimization presentation\hitta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533400"/>
            <a:ext cx="4267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Results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001000" cy="33528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Area Estimation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:- </a:t>
            </a:r>
          </a:p>
          <a:p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smtClean="0">
                <a:latin typeface="Bookman Old Style" pitchFamily="18" charset="0"/>
              </a:rPr>
              <a:t>on-chip area increase shown is the ratio of the </a:t>
            </a:r>
            <a:r>
              <a:rPr lang="en-US" sz="2000" dirty="0" smtClean="0">
                <a:latin typeface="Bookman Old Style" pitchFamily="18" charset="0"/>
              </a:rPr>
              <a:t>area of </a:t>
            </a:r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over the area of the L1 cache memory</a:t>
            </a:r>
            <a:r>
              <a:rPr lang="en-US" sz="2000" dirty="0" smtClean="0">
                <a:latin typeface="Bookman Old Style" pitchFamily="18" charset="0"/>
              </a:rPr>
              <a:t>.</a:t>
            </a:r>
          </a:p>
          <a:p>
            <a:r>
              <a:rPr lang="en-US" sz="2000" dirty="0" smtClean="0">
                <a:latin typeface="Bookman Old Style" pitchFamily="18" charset="0"/>
              </a:rPr>
              <a:t>For </a:t>
            </a:r>
            <a:r>
              <a:rPr lang="en-US" sz="2000" dirty="0" smtClean="0">
                <a:latin typeface="Bookman Old Style" pitchFamily="18" charset="0"/>
              </a:rPr>
              <a:t>smaller cache sizes (</a:t>
            </a:r>
            <a:r>
              <a:rPr lang="en-US" sz="2000" dirty="0" smtClean="0">
                <a:latin typeface="Bookman Old Style" pitchFamily="18" charset="0"/>
              </a:rPr>
              <a:t>L1 size </a:t>
            </a:r>
            <a:r>
              <a:rPr lang="en-US" sz="2000" dirty="0" smtClean="0">
                <a:latin typeface="Bookman Old Style" pitchFamily="18" charset="0"/>
              </a:rPr>
              <a:t>of 1K to 2K bytes compared to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size of 128 to </a:t>
            </a:r>
            <a:r>
              <a:rPr lang="en-US" sz="2000" dirty="0" smtClean="0">
                <a:latin typeface="Bookman Old Style" pitchFamily="18" charset="0"/>
              </a:rPr>
              <a:t>512 bytes</a:t>
            </a:r>
            <a:r>
              <a:rPr lang="en-US" sz="2000" dirty="0" smtClean="0">
                <a:latin typeface="Bookman Old Style" pitchFamily="18" charset="0"/>
              </a:rPr>
              <a:t>) the addition of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increases the area by the </a:t>
            </a:r>
            <a:r>
              <a:rPr lang="en-US" sz="2000" dirty="0" smtClean="0">
                <a:latin typeface="Bookman Old Style" pitchFamily="18" charset="0"/>
              </a:rPr>
              <a:t>theoretical size </a:t>
            </a:r>
            <a:r>
              <a:rPr lang="en-US" sz="2000" dirty="0" smtClean="0">
                <a:latin typeface="Bookman Old Style" pitchFamily="18" charset="0"/>
              </a:rPr>
              <a:t>shown in Table 2</a:t>
            </a:r>
            <a:r>
              <a:rPr lang="en-US" sz="2000" dirty="0" smtClean="0">
                <a:latin typeface="Bookman Old Style" pitchFamily="18" charset="0"/>
              </a:rPr>
              <a:t>.</a:t>
            </a:r>
          </a:p>
          <a:p>
            <a:r>
              <a:rPr lang="en-US" sz="2000" dirty="0" smtClean="0">
                <a:latin typeface="Bookman Old Style" pitchFamily="18" charset="0"/>
              </a:rPr>
              <a:t>For </a:t>
            </a:r>
            <a:r>
              <a:rPr lang="en-US" sz="2000" dirty="0" smtClean="0">
                <a:latin typeface="Bookman Old Style" pitchFamily="18" charset="0"/>
              </a:rPr>
              <a:t>larger cache sizes (L1 </a:t>
            </a:r>
            <a:r>
              <a:rPr lang="en-US" sz="2000" dirty="0" smtClean="0">
                <a:latin typeface="Bookman Old Style" pitchFamily="18" charset="0"/>
              </a:rPr>
              <a:t>cache size </a:t>
            </a:r>
            <a:r>
              <a:rPr lang="en-US" sz="2000" dirty="0" smtClean="0">
                <a:latin typeface="Bookman Old Style" pitchFamily="18" charset="0"/>
              </a:rPr>
              <a:t>of 32K to 64K compared to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size of 4K to 16K), </a:t>
            </a:r>
            <a:r>
              <a:rPr lang="en-US" sz="2000" dirty="0" smtClean="0">
                <a:latin typeface="Bookman Old Style" pitchFamily="18" charset="0"/>
              </a:rPr>
              <a:t>it 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increases the memory area by </a:t>
            </a:r>
            <a:r>
              <a:rPr lang="en-US" sz="2000" dirty="0" smtClean="0">
                <a:latin typeface="Bookman Old Style" pitchFamily="18" charset="0"/>
              </a:rPr>
              <a:t>almost double </a:t>
            </a:r>
            <a:r>
              <a:rPr lang="en-US" sz="2000" dirty="0" smtClean="0">
                <a:latin typeface="Bookman Old Style" pitchFamily="18" charset="0"/>
              </a:rPr>
              <a:t>the expected area increase. 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To </a:t>
            </a:r>
            <a:r>
              <a:rPr lang="en-US" sz="2000" dirty="0" smtClean="0">
                <a:latin typeface="Bookman Old Style" pitchFamily="18" charset="0"/>
              </a:rPr>
              <a:t>limit the area increase and </a:t>
            </a:r>
            <a:r>
              <a:rPr lang="en-US" sz="2000" dirty="0" smtClean="0">
                <a:latin typeface="Bookman Old Style" pitchFamily="18" charset="0"/>
              </a:rPr>
              <a:t>for a </a:t>
            </a:r>
            <a:r>
              <a:rPr lang="en-US" sz="2000" dirty="0" smtClean="0">
                <a:latin typeface="Bookman Old Style" pitchFamily="18" charset="0"/>
              </a:rPr>
              <a:t>fair comparison on the performance of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architecture with </a:t>
            </a:r>
            <a:r>
              <a:rPr lang="en-US" sz="2000" dirty="0" smtClean="0">
                <a:latin typeface="Bookman Old Style" pitchFamily="18" charset="0"/>
              </a:rPr>
              <a:t>existing cache </a:t>
            </a:r>
            <a:r>
              <a:rPr lang="en-US" sz="2000" dirty="0" smtClean="0">
                <a:latin typeface="Bookman Old Style" pitchFamily="18" charset="0"/>
              </a:rPr>
              <a:t>architecture, we reduce the L1 cache size by the size </a:t>
            </a:r>
            <a:r>
              <a:rPr lang="en-US" sz="2000" dirty="0" err="1" smtClean="0">
                <a:latin typeface="Bookman Old Style" pitchFamily="18" charset="0"/>
              </a:rPr>
              <a:t>ofthe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buffer.. </a:t>
            </a: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20482" name="Picture 2" descr="E:\embeddedsys\memory optimization presentation\areaincr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"/>
            <a:ext cx="6019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man Old Style" pitchFamily="18" charset="0"/>
              </a:rPr>
              <a:t>         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Performance Estimation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Comparison of the </a:t>
            </a:r>
            <a:r>
              <a:rPr lang="en-US" sz="2000" dirty="0" smtClean="0">
                <a:latin typeface="Bookman Old Style" pitchFamily="18" charset="0"/>
              </a:rPr>
              <a:t>cache access time (L1 cache or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buffer) versus the </a:t>
            </a:r>
            <a:r>
              <a:rPr lang="en-US" sz="2000" dirty="0" smtClean="0">
                <a:latin typeface="Bookman Old Style" pitchFamily="18" charset="0"/>
              </a:rPr>
              <a:t>processor cycle </a:t>
            </a:r>
            <a:r>
              <a:rPr lang="en-US" sz="2000" dirty="0" smtClean="0">
                <a:latin typeface="Bookman Old Style" pitchFamily="18" charset="0"/>
              </a:rPr>
              <a:t>time shows that the processor clock cycle time is </a:t>
            </a:r>
            <a:r>
              <a:rPr lang="en-US" sz="2000" dirty="0" smtClean="0">
                <a:latin typeface="Bookman Old Style" pitchFamily="18" charset="0"/>
              </a:rPr>
              <a:t>much slower </a:t>
            </a:r>
            <a:r>
              <a:rPr lang="en-US" sz="2000" dirty="0" smtClean="0">
                <a:latin typeface="Bookman Old Style" pitchFamily="18" charset="0"/>
              </a:rPr>
              <a:t>compared to the cache access time</a:t>
            </a:r>
            <a:r>
              <a:rPr lang="en-US" sz="2000" dirty="0" smtClean="0">
                <a:latin typeface="Bookman Old Style" pitchFamily="18" charset="0"/>
              </a:rPr>
              <a:t>.</a:t>
            </a:r>
          </a:p>
          <a:p>
            <a:r>
              <a:rPr lang="en-US" sz="2000" dirty="0" smtClean="0">
                <a:latin typeface="Bookman Old Style" pitchFamily="18" charset="0"/>
              </a:rPr>
              <a:t> Addition of </a:t>
            </a:r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would not reduce performance as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</a:t>
            </a:r>
            <a:r>
              <a:rPr lang="en-US" sz="2000" dirty="0" smtClean="0">
                <a:latin typeface="Bookman Old Style" pitchFamily="18" charset="0"/>
              </a:rPr>
              <a:t>miss and L1 cache hit can be serviced within a processor </a:t>
            </a:r>
            <a:r>
              <a:rPr lang="en-US" sz="2000" dirty="0" smtClean="0">
                <a:latin typeface="Bookman Old Style" pitchFamily="18" charset="0"/>
              </a:rPr>
              <a:t>clock cycle</a:t>
            </a:r>
            <a:r>
              <a:rPr lang="en-US" sz="2000" dirty="0" smtClean="0">
                <a:latin typeface="Bookman Old Style" pitchFamily="18" charset="0"/>
              </a:rPr>
              <a:t>.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The </a:t>
            </a:r>
            <a:r>
              <a:rPr lang="en-US" sz="2000" dirty="0" smtClean="0">
                <a:latin typeface="Bookman Old Style" pitchFamily="18" charset="0"/>
              </a:rPr>
              <a:t>only </a:t>
            </a:r>
            <a:r>
              <a:rPr lang="en-US" sz="2000" dirty="0" smtClean="0">
                <a:latin typeface="Bookman Old Style" pitchFamily="18" charset="0"/>
              </a:rPr>
              <a:t>factor that </a:t>
            </a:r>
            <a:r>
              <a:rPr lang="en-US" sz="2000" dirty="0" smtClean="0">
                <a:latin typeface="Bookman Old Style" pitchFamily="18" charset="0"/>
              </a:rPr>
              <a:t>can cause performance degradation is if there exist many </a:t>
            </a:r>
            <a:r>
              <a:rPr lang="en-US" sz="2000" dirty="0" smtClean="0">
                <a:latin typeface="Bookman Old Style" pitchFamily="18" charset="0"/>
              </a:rPr>
              <a:t>more off-chip </a:t>
            </a:r>
            <a:r>
              <a:rPr lang="en-US" sz="2000" dirty="0" smtClean="0">
                <a:latin typeface="Bookman Old Style" pitchFamily="18" charset="0"/>
              </a:rPr>
              <a:t>memory accesses</a:t>
            </a:r>
            <a:r>
              <a:rPr lang="en-US" sz="2000" dirty="0" smtClean="0">
                <a:latin typeface="Bookman Old Style" pitchFamily="18" charset="0"/>
              </a:rPr>
              <a:t>.</a:t>
            </a:r>
          </a:p>
          <a:p>
            <a:r>
              <a:rPr lang="en-US" sz="2000" dirty="0" smtClean="0">
                <a:latin typeface="Bookman Old Style" pitchFamily="18" charset="0"/>
              </a:rPr>
              <a:t>Table 3 shows the area, </a:t>
            </a:r>
            <a:r>
              <a:rPr lang="en-US" sz="2000" dirty="0" smtClean="0">
                <a:latin typeface="Bookman Old Style" pitchFamily="18" charset="0"/>
              </a:rPr>
              <a:t>clock frequency </a:t>
            </a:r>
            <a:r>
              <a:rPr lang="en-US" sz="2000" dirty="0" smtClean="0">
                <a:latin typeface="Bookman Old Style" pitchFamily="18" charset="0"/>
              </a:rPr>
              <a:t>and power consumption for the ARM9E processor .</a:t>
            </a:r>
          </a:p>
          <a:p>
            <a:r>
              <a:rPr lang="en-US" sz="2000" dirty="0" smtClean="0">
                <a:latin typeface="Bookman Old Style" pitchFamily="18" charset="0"/>
              </a:rPr>
              <a:t>Table 4 shows the access time, for various cache memory </a:t>
            </a:r>
            <a:r>
              <a:rPr lang="en-US" sz="2000" dirty="0" smtClean="0">
                <a:latin typeface="Bookman Old Style" pitchFamily="18" charset="0"/>
              </a:rPr>
              <a:t>configurations.</a:t>
            </a:r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embeddedsys\memory optimization presentation\hittable3 and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47687"/>
            <a:ext cx="6400799" cy="5762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man Old Style" pitchFamily="18" charset="0"/>
              </a:rPr>
              <a:t>           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Energy Estimation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Bookman Old Style" pitchFamily="18" charset="0"/>
              </a:rPr>
              <a:t>The memory hierarchy energy components are the only factors </a:t>
            </a:r>
            <a:r>
              <a:rPr lang="en-US" sz="2000" dirty="0" smtClean="0">
                <a:latin typeface="Bookman Old Style" pitchFamily="18" charset="0"/>
              </a:rPr>
              <a:t>that differ </a:t>
            </a:r>
            <a:r>
              <a:rPr lang="en-US" sz="2000" dirty="0" smtClean="0">
                <a:latin typeface="Bookman Old Style" pitchFamily="18" charset="0"/>
              </a:rPr>
              <a:t>between the traditional cache memory hierarchy and the </a:t>
            </a:r>
            <a:r>
              <a:rPr lang="en-US" sz="2000" dirty="0" err="1" smtClean="0">
                <a:latin typeface="Bookman Old Style" pitchFamily="18" charset="0"/>
              </a:rPr>
              <a:t>HitME</a:t>
            </a:r>
            <a:r>
              <a:rPr lang="en-US" sz="2000" dirty="0" smtClean="0">
                <a:latin typeface="Bookman Old Style" pitchFamily="18" charset="0"/>
              </a:rPr>
              <a:t> buffer </a:t>
            </a:r>
            <a:r>
              <a:rPr lang="en-US" sz="2000" dirty="0" smtClean="0">
                <a:latin typeface="Bookman Old Style" pitchFamily="18" charset="0"/>
              </a:rPr>
              <a:t>memory hierarchy</a:t>
            </a:r>
            <a:r>
              <a:rPr lang="en-US" sz="2000" dirty="0" smtClean="0">
                <a:latin typeface="Bookman Old Style" pitchFamily="18" charset="0"/>
              </a:rPr>
              <a:t>.</a:t>
            </a:r>
          </a:p>
          <a:p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900" i="1" dirty="0" err="1" smtClean="0">
                <a:latin typeface="Bookman Old Style" pitchFamily="18" charset="0"/>
              </a:rPr>
              <a:t>EnergyHitME</a:t>
            </a:r>
            <a:r>
              <a:rPr lang="en-US" sz="1900" i="1" dirty="0" smtClean="0">
                <a:latin typeface="Bookman Old Style" pitchFamily="18" charset="0"/>
              </a:rPr>
              <a:t> = </a:t>
            </a:r>
            <a:r>
              <a:rPr lang="en-US" sz="1900" i="1" dirty="0" err="1" smtClean="0">
                <a:latin typeface="Bookman Old Style" pitchFamily="18" charset="0"/>
              </a:rPr>
              <a:t>HitMEread</a:t>
            </a:r>
            <a:r>
              <a:rPr lang="en-US" sz="1900" i="1" dirty="0" smtClean="0">
                <a:latin typeface="Bookman Old Style" pitchFamily="18" charset="0"/>
              </a:rPr>
              <a:t> ∗</a:t>
            </a:r>
            <a:r>
              <a:rPr lang="en-US" sz="1900" i="1" dirty="0" err="1" smtClean="0">
                <a:latin typeface="Bookman Old Style" pitchFamily="18" charset="0"/>
              </a:rPr>
              <a:t>HitMEreadEnergy</a:t>
            </a:r>
            <a:r>
              <a:rPr lang="en-US" sz="1900" i="1" dirty="0" smtClean="0">
                <a:latin typeface="Bookman Old Style" pitchFamily="18" charset="0"/>
              </a:rPr>
              <a:t> +</a:t>
            </a:r>
          </a:p>
          <a:p>
            <a:pPr>
              <a:buNone/>
            </a:pPr>
            <a:r>
              <a:rPr lang="en-US" sz="1900" i="1" dirty="0" err="1" smtClean="0">
                <a:latin typeface="Bookman Old Style" pitchFamily="18" charset="0"/>
              </a:rPr>
              <a:t>HitMEmiss</a:t>
            </a:r>
            <a:r>
              <a:rPr lang="en-US" sz="1900" i="1" dirty="0" smtClean="0">
                <a:latin typeface="Bookman Old Style" pitchFamily="18" charset="0"/>
              </a:rPr>
              <a:t> ∗</a:t>
            </a:r>
            <a:r>
              <a:rPr lang="en-US" sz="1900" i="1" dirty="0" smtClean="0">
                <a:latin typeface="Bookman Old Style" pitchFamily="18" charset="0"/>
              </a:rPr>
              <a:t>L1CachereadEnergy +</a:t>
            </a:r>
          </a:p>
          <a:p>
            <a:pPr>
              <a:buNone/>
            </a:pPr>
            <a:r>
              <a:rPr lang="en-US" sz="1900" i="1" dirty="0" smtClean="0">
                <a:latin typeface="Bookman Old Style" pitchFamily="18" charset="0"/>
              </a:rPr>
              <a:t>(</a:t>
            </a:r>
            <a:r>
              <a:rPr lang="en-US" sz="1900" i="1" dirty="0" err="1" smtClean="0">
                <a:latin typeface="Bookman Old Style" pitchFamily="18" charset="0"/>
              </a:rPr>
              <a:t>HitMEwrite</a:t>
            </a:r>
            <a:r>
              <a:rPr lang="en-US" sz="1900" i="1" dirty="0" smtClean="0">
                <a:latin typeface="Bookman Old Style" pitchFamily="18" charset="0"/>
              </a:rPr>
              <a:t> +L1Cachehit ) ∗</a:t>
            </a:r>
            <a:r>
              <a:rPr lang="en-US" sz="1900" i="1" dirty="0" err="1" smtClean="0">
                <a:latin typeface="Bookman Old Style" pitchFamily="18" charset="0"/>
              </a:rPr>
              <a:t>HitMEwriteEnergy</a:t>
            </a:r>
            <a:r>
              <a:rPr lang="en-US" sz="1900" i="1" dirty="0" smtClean="0">
                <a:latin typeface="Bookman Old Style" pitchFamily="18" charset="0"/>
              </a:rPr>
              <a:t> +</a:t>
            </a:r>
          </a:p>
          <a:p>
            <a:pPr>
              <a:buNone/>
            </a:pPr>
            <a:r>
              <a:rPr lang="en-US" sz="1900" i="1" dirty="0" smtClean="0">
                <a:latin typeface="Bookman Old Style" pitchFamily="18" charset="0"/>
              </a:rPr>
              <a:t>L1Cachemiss ∗L1CachewriteEnergy +</a:t>
            </a:r>
          </a:p>
          <a:p>
            <a:pPr>
              <a:buNone/>
            </a:pPr>
            <a:r>
              <a:rPr lang="en-US" sz="1900" i="1" dirty="0" smtClean="0">
                <a:latin typeface="Bookman Old Style" pitchFamily="18" charset="0"/>
              </a:rPr>
              <a:t>L1Cacheleakage </a:t>
            </a:r>
            <a:r>
              <a:rPr lang="en-US" sz="1900" i="1" dirty="0" smtClean="0">
                <a:latin typeface="Bookman Old Style" pitchFamily="18" charset="0"/>
              </a:rPr>
              <a:t>+</a:t>
            </a:r>
            <a:r>
              <a:rPr lang="en-US" sz="1900" i="1" dirty="0" err="1" smtClean="0">
                <a:latin typeface="Bookman Old Style" pitchFamily="18" charset="0"/>
              </a:rPr>
              <a:t>HitMEleakage</a:t>
            </a:r>
            <a:endParaRPr lang="en-US" sz="1900" i="1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1900" i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 err="1" smtClean="0">
                <a:latin typeface="Bookman Old Style" pitchFamily="18" charset="0"/>
              </a:rPr>
              <a:t>HitMEread</a:t>
            </a:r>
            <a:r>
              <a:rPr lang="en-US" sz="1900" dirty="0" smtClean="0">
                <a:latin typeface="Bookman Old Style" pitchFamily="18" charset="0"/>
              </a:rPr>
              <a:t> -total </a:t>
            </a:r>
            <a:r>
              <a:rPr lang="en-US" sz="1900" dirty="0" smtClean="0">
                <a:latin typeface="Bookman Old Style" pitchFamily="18" charset="0"/>
              </a:rPr>
              <a:t>number of 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buffer read accesses,</a:t>
            </a:r>
          </a:p>
          <a:p>
            <a:pPr>
              <a:buNone/>
            </a:pPr>
            <a:r>
              <a:rPr lang="en-US" sz="1900" dirty="0" err="1" smtClean="0">
                <a:latin typeface="Bookman Old Style" pitchFamily="18" charset="0"/>
              </a:rPr>
              <a:t>HitMEwrite</a:t>
            </a:r>
            <a:r>
              <a:rPr lang="en-US" sz="1900" dirty="0" smtClean="0">
                <a:latin typeface="Bookman Old Style" pitchFamily="18" charset="0"/>
              </a:rPr>
              <a:t> </a:t>
            </a:r>
            <a:r>
              <a:rPr lang="en-US" sz="1900" dirty="0" smtClean="0">
                <a:latin typeface="Bookman Old Style" pitchFamily="18" charset="0"/>
              </a:rPr>
              <a:t>-total </a:t>
            </a:r>
            <a:r>
              <a:rPr lang="en-US" sz="1900" dirty="0" smtClean="0">
                <a:latin typeface="Bookman Old Style" pitchFamily="18" charset="0"/>
              </a:rPr>
              <a:t>number of 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write </a:t>
            </a:r>
            <a:r>
              <a:rPr lang="en-US" sz="1900" dirty="0" smtClean="0">
                <a:latin typeface="Bookman Old Style" pitchFamily="18" charset="0"/>
              </a:rPr>
              <a:t>accesses</a:t>
            </a:r>
          </a:p>
          <a:p>
            <a:pPr>
              <a:buNone/>
            </a:pPr>
            <a:r>
              <a:rPr lang="en-US" sz="1900" dirty="0" smtClean="0">
                <a:latin typeface="Bookman Old Style" pitchFamily="18" charset="0"/>
              </a:rPr>
              <a:t> </a:t>
            </a:r>
            <a:r>
              <a:rPr lang="en-US" sz="1900" dirty="0" err="1" smtClean="0">
                <a:latin typeface="Bookman Old Style" pitchFamily="18" charset="0"/>
              </a:rPr>
              <a:t>HitMEreadEnergy</a:t>
            </a:r>
            <a:r>
              <a:rPr lang="en-US" sz="1900" dirty="0" err="1" smtClean="0">
                <a:latin typeface="Bookman Old Style" pitchFamily="18" charset="0"/>
              </a:rPr>
              <a:t>-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buffer read energy</a:t>
            </a:r>
          </a:p>
          <a:p>
            <a:pPr>
              <a:buNone/>
            </a:pPr>
            <a:r>
              <a:rPr lang="en-US" sz="1900" dirty="0" smtClean="0">
                <a:latin typeface="Bookman Old Style" pitchFamily="18" charset="0"/>
              </a:rPr>
              <a:t> </a:t>
            </a:r>
            <a:r>
              <a:rPr lang="en-US" sz="1900" dirty="0" err="1" smtClean="0">
                <a:latin typeface="Bookman Old Style" pitchFamily="18" charset="0"/>
              </a:rPr>
              <a:t>HitMEmiss</a:t>
            </a:r>
            <a:r>
              <a:rPr lang="en-US" sz="1900" dirty="0" smtClean="0">
                <a:latin typeface="Bookman Old Style" pitchFamily="18" charset="0"/>
              </a:rPr>
              <a:t> -total number of 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</a:t>
            </a:r>
            <a:r>
              <a:rPr lang="en-US" sz="1900" dirty="0" smtClean="0">
                <a:latin typeface="Bookman Old Style" pitchFamily="18" charset="0"/>
              </a:rPr>
              <a:t>buffer </a:t>
            </a:r>
            <a:r>
              <a:rPr lang="en-US" sz="1900" dirty="0" smtClean="0">
                <a:latin typeface="Bookman Old Style" pitchFamily="18" charset="0"/>
              </a:rPr>
              <a:t>misses</a:t>
            </a:r>
          </a:p>
          <a:p>
            <a:pPr>
              <a:buNone/>
            </a:pPr>
            <a:r>
              <a:rPr lang="en-US" sz="1900" dirty="0" smtClean="0">
                <a:latin typeface="Bookman Old Style" pitchFamily="18" charset="0"/>
              </a:rPr>
              <a:t> </a:t>
            </a:r>
            <a:r>
              <a:rPr lang="en-US" sz="1900" dirty="0" err="1" smtClean="0">
                <a:latin typeface="Bookman Old Style" pitchFamily="18" charset="0"/>
              </a:rPr>
              <a:t>HitMEwriteEnergy</a:t>
            </a:r>
            <a:r>
              <a:rPr lang="en-US" sz="1900" dirty="0" smtClean="0">
                <a:latin typeface="Bookman Old Style" pitchFamily="18" charset="0"/>
              </a:rPr>
              <a:t> </a:t>
            </a:r>
            <a:r>
              <a:rPr lang="en-US" sz="1900" dirty="0" smtClean="0">
                <a:latin typeface="Bookman Old Style" pitchFamily="18" charset="0"/>
              </a:rPr>
              <a:t>-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</a:t>
            </a:r>
            <a:r>
              <a:rPr lang="en-US" sz="1900" dirty="0" smtClean="0">
                <a:latin typeface="Bookman Old Style" pitchFamily="18" charset="0"/>
              </a:rPr>
              <a:t>buffer </a:t>
            </a:r>
            <a:r>
              <a:rPr lang="en-US" sz="1900" dirty="0" smtClean="0">
                <a:latin typeface="Bookman Old Style" pitchFamily="18" charset="0"/>
              </a:rPr>
              <a:t>write energy </a:t>
            </a:r>
          </a:p>
          <a:p>
            <a:pPr>
              <a:buNone/>
            </a:pPr>
            <a:r>
              <a:rPr lang="en-US" sz="1900" dirty="0" err="1" smtClean="0">
                <a:latin typeface="Bookman Old Style" pitchFamily="18" charset="0"/>
              </a:rPr>
              <a:t>HitMEleakage</a:t>
            </a:r>
            <a:r>
              <a:rPr lang="en-US" sz="1900" dirty="0" smtClean="0">
                <a:latin typeface="Bookman Old Style" pitchFamily="18" charset="0"/>
              </a:rPr>
              <a:t> -total </a:t>
            </a:r>
            <a:r>
              <a:rPr lang="en-US" sz="1900" dirty="0" smtClean="0">
                <a:latin typeface="Bookman Old Style" pitchFamily="18" charset="0"/>
              </a:rPr>
              <a:t>leakage energy of the </a:t>
            </a:r>
            <a:r>
              <a:rPr lang="en-US" sz="1900" dirty="0" err="1" smtClean="0">
                <a:latin typeface="Bookman Old Style" pitchFamily="18" charset="0"/>
              </a:rPr>
              <a:t>HitME</a:t>
            </a:r>
            <a:r>
              <a:rPr lang="en-US" sz="1900" dirty="0" smtClean="0">
                <a:latin typeface="Bookman Old Style" pitchFamily="18" charset="0"/>
              </a:rPr>
              <a:t> buffer</a:t>
            </a:r>
            <a:r>
              <a:rPr lang="en-US" sz="1900" dirty="0" smtClean="0">
                <a:latin typeface="Bookman Old Style" pitchFamily="18" charset="0"/>
              </a:rPr>
              <a:t>. </a:t>
            </a:r>
            <a:endParaRPr lang="en-US" sz="19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Bookman Old Style" pitchFamily="18" charset="0"/>
              </a:rPr>
              <a:t>                </a:t>
            </a:r>
            <a:r>
              <a:rPr lang="en-US" sz="2800" dirty="0" smtClean="0">
                <a:latin typeface="Bookman Old Style" pitchFamily="18" charset="0"/>
              </a:rPr>
              <a:t>   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Analysis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>
                <a:latin typeface="Bookman Old Style" pitchFamily="18" charset="0"/>
              </a:rPr>
              <a:t>Simulations were performed to compare traditional L1 cache </a:t>
            </a:r>
            <a:r>
              <a:rPr lang="en-US" sz="2300" dirty="0" smtClean="0">
                <a:latin typeface="Bookman Old Style" pitchFamily="18" charset="0"/>
              </a:rPr>
              <a:t>memory with </a:t>
            </a:r>
            <a:r>
              <a:rPr lang="en-US" sz="2300" dirty="0" smtClean="0">
                <a:latin typeface="Bookman Old Style" pitchFamily="18" charset="0"/>
              </a:rPr>
              <a:t>FIFO replacement policy, </a:t>
            </a:r>
            <a:r>
              <a:rPr lang="en-US" sz="2300" dirty="0" err="1" smtClean="0">
                <a:latin typeface="Bookman Old Style" pitchFamily="18" charset="0"/>
              </a:rPr>
              <a:t>HitME</a:t>
            </a:r>
            <a:r>
              <a:rPr lang="en-US" sz="2300" dirty="0" smtClean="0">
                <a:latin typeface="Bookman Old Style" pitchFamily="18" charset="0"/>
              </a:rPr>
              <a:t> buffer and filter cache architecture</a:t>
            </a:r>
            <a:r>
              <a:rPr lang="en-US" sz="23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US" sz="23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3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2300" dirty="0" smtClean="0">
                <a:latin typeface="Bookman Old Style" pitchFamily="18" charset="0"/>
              </a:rPr>
              <a:t>Figure below </a:t>
            </a:r>
            <a:r>
              <a:rPr lang="en-US" sz="2300" dirty="0" smtClean="0">
                <a:latin typeface="Bookman Old Style" pitchFamily="18" charset="0"/>
              </a:rPr>
              <a:t>shows the energy comparison of the three memory </a:t>
            </a:r>
            <a:r>
              <a:rPr lang="en-US" sz="2300" dirty="0" smtClean="0">
                <a:latin typeface="Bookman Old Style" pitchFamily="18" charset="0"/>
              </a:rPr>
              <a:t>systems for </a:t>
            </a:r>
            <a:r>
              <a:rPr lang="en-US" sz="2300" dirty="0" smtClean="0">
                <a:latin typeface="Bookman Old Style" pitchFamily="18" charset="0"/>
              </a:rPr>
              <a:t>mpeg2decode application. The x-axis represents the </a:t>
            </a:r>
            <a:r>
              <a:rPr lang="en-US" sz="2300" dirty="0" smtClean="0">
                <a:latin typeface="Bookman Old Style" pitchFamily="18" charset="0"/>
              </a:rPr>
              <a:t>cache configuration </a:t>
            </a:r>
            <a:r>
              <a:rPr lang="en-US" sz="2300" dirty="0" smtClean="0">
                <a:latin typeface="Bookman Old Style" pitchFamily="18" charset="0"/>
              </a:rPr>
              <a:t>and the y-axis shows the total energy (dynamic + </a:t>
            </a:r>
            <a:r>
              <a:rPr lang="en-US" sz="2300" dirty="0" smtClean="0">
                <a:latin typeface="Bookman Old Style" pitchFamily="18" charset="0"/>
              </a:rPr>
              <a:t>leakage) of </a:t>
            </a:r>
            <a:r>
              <a:rPr lang="en-US" sz="2300" dirty="0" smtClean="0">
                <a:latin typeface="Bookman Old Style" pitchFamily="18" charset="0"/>
              </a:rPr>
              <a:t>each memory systems. The three bars shown are (in </a:t>
            </a:r>
            <a:r>
              <a:rPr lang="en-US" sz="2300" dirty="0" smtClean="0">
                <a:latin typeface="Bookman Old Style" pitchFamily="18" charset="0"/>
              </a:rPr>
              <a:t>order) FIFO</a:t>
            </a:r>
            <a:r>
              <a:rPr lang="en-US" sz="2300" dirty="0" smtClean="0">
                <a:latin typeface="Bookman Old Style" pitchFamily="18" charset="0"/>
              </a:rPr>
              <a:t>, </a:t>
            </a:r>
            <a:r>
              <a:rPr lang="en-US" sz="2300" dirty="0" err="1" smtClean="0">
                <a:latin typeface="Bookman Old Style" pitchFamily="18" charset="0"/>
              </a:rPr>
              <a:t>HitME</a:t>
            </a:r>
            <a:r>
              <a:rPr lang="en-US" sz="2300" dirty="0" smtClean="0">
                <a:latin typeface="Bookman Old Style" pitchFamily="18" charset="0"/>
              </a:rPr>
              <a:t> buffer and filter cache</a:t>
            </a:r>
            <a:r>
              <a:rPr lang="en-US" sz="2300" dirty="0" smtClean="0">
                <a:latin typeface="Bookman Old Style" pitchFamily="18" charset="0"/>
              </a:rPr>
              <a:t>.</a:t>
            </a:r>
            <a:endParaRPr lang="en-US" sz="23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35</a:t>
            </a:r>
            <a:endParaRPr lang="en-US" dirty="0"/>
          </a:p>
        </p:txBody>
      </p:sp>
      <p:pic>
        <p:nvPicPr>
          <p:cNvPr id="22530" name="Picture 2" descr="E:\embeddedsys\memory optimization presentation\hitfig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9436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Bookman Old Style" pitchFamily="18" charset="0"/>
              </a:rPr>
              <a:t>                </a:t>
            </a:r>
            <a:r>
              <a:rPr lang="en-US" sz="2800" dirty="0" smtClean="0">
                <a:latin typeface="Bookman Old Style" pitchFamily="18" charset="0"/>
              </a:rPr>
              <a:t>   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Analysis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rmAutofit fontScale="92500"/>
          </a:bodyPr>
          <a:lstStyle/>
          <a:p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The same experiments were performed </a:t>
            </a:r>
            <a:r>
              <a:rPr lang="en-US" sz="2300" dirty="0" smtClean="0">
                <a:latin typeface="Bookman Old Style" pitchFamily="18" charset="0"/>
              </a:rPr>
              <a:t>for different cache technologies </a:t>
            </a:r>
            <a:r>
              <a:rPr lang="en-US" sz="2300" dirty="0" smtClean="0">
                <a:latin typeface="Bookman Old Style" pitchFamily="18" charset="0"/>
              </a:rPr>
              <a:t>—100nm</a:t>
            </a:r>
            <a:r>
              <a:rPr lang="en-US" sz="2300" dirty="0" smtClean="0">
                <a:latin typeface="Bookman Old Style" pitchFamily="18" charset="0"/>
              </a:rPr>
              <a:t>, 130nm and 180nm respectively. </a:t>
            </a:r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It was observed that </a:t>
            </a:r>
            <a:r>
              <a:rPr lang="en-US" sz="2300" dirty="0" err="1" smtClean="0">
                <a:latin typeface="Bookman Old Style" pitchFamily="18" charset="0"/>
              </a:rPr>
              <a:t>HitME</a:t>
            </a:r>
            <a:r>
              <a:rPr lang="en-US" sz="2300" dirty="0" smtClean="0">
                <a:latin typeface="Bookman Old Style" pitchFamily="18" charset="0"/>
              </a:rPr>
              <a:t> </a:t>
            </a:r>
            <a:r>
              <a:rPr lang="en-US" sz="2300" dirty="0" smtClean="0">
                <a:latin typeface="Bookman Old Style" pitchFamily="18" charset="0"/>
              </a:rPr>
              <a:t>system and filter cache system consume </a:t>
            </a:r>
            <a:r>
              <a:rPr lang="en-US" sz="2300" dirty="0" smtClean="0">
                <a:latin typeface="Bookman Old Style" pitchFamily="18" charset="0"/>
              </a:rPr>
              <a:t>less memory </a:t>
            </a:r>
            <a:r>
              <a:rPr lang="en-US" sz="2300" dirty="0" smtClean="0">
                <a:latin typeface="Bookman Old Style" pitchFamily="18" charset="0"/>
              </a:rPr>
              <a:t>energy compared to traditional L1 cache architecture. </a:t>
            </a:r>
            <a:endParaRPr lang="en-US" sz="2300" dirty="0" smtClean="0">
              <a:latin typeface="Bookman Old Style" pitchFamily="18" charset="0"/>
            </a:endParaRPr>
          </a:p>
          <a:p>
            <a:r>
              <a:rPr lang="en-US" sz="2300" dirty="0" smtClean="0">
                <a:latin typeface="Bookman Old Style" pitchFamily="18" charset="0"/>
              </a:rPr>
              <a:t>For small </a:t>
            </a:r>
            <a:r>
              <a:rPr lang="en-US" sz="2300" dirty="0" smtClean="0">
                <a:latin typeface="Bookman Old Style" pitchFamily="18" charset="0"/>
              </a:rPr>
              <a:t>cache sizes (1K and 2K caches), </a:t>
            </a:r>
            <a:r>
              <a:rPr lang="en-US" sz="2300" dirty="0" err="1" smtClean="0">
                <a:latin typeface="Bookman Old Style" pitchFamily="18" charset="0"/>
              </a:rPr>
              <a:t>HitME</a:t>
            </a:r>
            <a:r>
              <a:rPr lang="en-US" sz="2300" dirty="0" smtClean="0">
                <a:latin typeface="Bookman Old Style" pitchFamily="18" charset="0"/>
              </a:rPr>
              <a:t> architecture and </a:t>
            </a:r>
            <a:r>
              <a:rPr lang="en-US" sz="2300" dirty="0" smtClean="0">
                <a:latin typeface="Bookman Old Style" pitchFamily="18" charset="0"/>
              </a:rPr>
              <a:t>filter cache </a:t>
            </a:r>
            <a:r>
              <a:rPr lang="en-US" sz="2300" dirty="0" smtClean="0">
                <a:latin typeface="Bookman Old Style" pitchFamily="18" charset="0"/>
              </a:rPr>
              <a:t>consumes marginally smaller energy compared to </a:t>
            </a:r>
            <a:r>
              <a:rPr lang="en-US" sz="2300" dirty="0" smtClean="0">
                <a:latin typeface="Bookman Old Style" pitchFamily="18" charset="0"/>
              </a:rPr>
              <a:t>traditional L1 </a:t>
            </a:r>
            <a:r>
              <a:rPr lang="en-US" sz="2300" dirty="0" smtClean="0">
                <a:latin typeface="Bookman Old Style" pitchFamily="18" charset="0"/>
              </a:rPr>
              <a:t>cache architecture. This indicates that for small caches, the </a:t>
            </a:r>
            <a:r>
              <a:rPr lang="en-US" sz="2300" dirty="0" smtClean="0">
                <a:latin typeface="Bookman Old Style" pitchFamily="18" charset="0"/>
              </a:rPr>
              <a:t>use of </a:t>
            </a:r>
            <a:r>
              <a:rPr lang="en-US" sz="2300" dirty="0" smtClean="0">
                <a:latin typeface="Bookman Old Style" pitchFamily="18" charset="0"/>
              </a:rPr>
              <a:t>small filter cache or </a:t>
            </a:r>
            <a:r>
              <a:rPr lang="en-US" sz="2300" dirty="0" err="1" smtClean="0">
                <a:latin typeface="Bookman Old Style" pitchFamily="18" charset="0"/>
              </a:rPr>
              <a:t>HitME</a:t>
            </a:r>
            <a:r>
              <a:rPr lang="en-US" sz="2300" dirty="0" smtClean="0">
                <a:latin typeface="Bookman Old Style" pitchFamily="18" charset="0"/>
              </a:rPr>
              <a:t> buffer is not </a:t>
            </a:r>
            <a:r>
              <a:rPr lang="en-US" sz="2300" dirty="0" smtClean="0">
                <a:latin typeface="Bookman Old Style" pitchFamily="18" charset="0"/>
              </a:rPr>
              <a:t>very beneficial. </a:t>
            </a:r>
          </a:p>
          <a:p>
            <a:r>
              <a:rPr lang="en-US" sz="2300" dirty="0" smtClean="0">
                <a:latin typeface="Bookman Old Style" pitchFamily="18" charset="0"/>
              </a:rPr>
              <a:t>In </a:t>
            </a:r>
            <a:r>
              <a:rPr lang="en-US" sz="2300" dirty="0" smtClean="0">
                <a:latin typeface="Bookman Old Style" pitchFamily="18" charset="0"/>
              </a:rPr>
              <a:t>large caches, significant energy reduction </a:t>
            </a:r>
            <a:r>
              <a:rPr lang="en-US" sz="2300" dirty="0" smtClean="0">
                <a:latin typeface="Bookman Old Style" pitchFamily="18" charset="0"/>
              </a:rPr>
              <a:t>are seen </a:t>
            </a:r>
            <a:r>
              <a:rPr lang="en-US" sz="2300" dirty="0" smtClean="0">
                <a:latin typeface="Bookman Old Style" pitchFamily="18" charset="0"/>
              </a:rPr>
              <a:t>when comparing </a:t>
            </a:r>
            <a:r>
              <a:rPr lang="en-US" sz="2300" dirty="0" err="1" smtClean="0">
                <a:latin typeface="Bookman Old Style" pitchFamily="18" charset="0"/>
              </a:rPr>
              <a:t>HitME</a:t>
            </a:r>
            <a:r>
              <a:rPr lang="en-US" sz="2300" dirty="0" smtClean="0">
                <a:latin typeface="Bookman Old Style" pitchFamily="18" charset="0"/>
              </a:rPr>
              <a:t> buffer to traditional L1 cache architecture.</a:t>
            </a:r>
            <a:endParaRPr lang="en-US" sz="23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Bookman Old Style" pitchFamily="18" charset="0"/>
              </a:rPr>
              <a:t>                </a:t>
            </a:r>
            <a:r>
              <a:rPr lang="en-US" sz="2800" dirty="0" smtClean="0">
                <a:latin typeface="Bookman Old Style" pitchFamily="18" charset="0"/>
              </a:rPr>
              <a:t>   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Analysis</a:t>
            </a:r>
            <a:endParaRPr lang="en-US" sz="28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Table </a:t>
            </a:r>
            <a:r>
              <a:rPr lang="en-US" sz="1800" dirty="0" smtClean="0">
                <a:latin typeface="Bookman Old Style" pitchFamily="18" charset="0"/>
              </a:rPr>
              <a:t>6 shows the average </a:t>
            </a:r>
            <a:r>
              <a:rPr lang="en-US" sz="1800" dirty="0" smtClean="0">
                <a:latin typeface="Bookman Old Style" pitchFamily="18" charset="0"/>
              </a:rPr>
              <a:t>energy reduction </a:t>
            </a:r>
            <a:r>
              <a:rPr lang="en-US" sz="1800" dirty="0" smtClean="0">
                <a:latin typeface="Bookman Old Style" pitchFamily="18" charset="0"/>
              </a:rPr>
              <a:t>of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endParaRPr lang="en-US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 memory </a:t>
            </a:r>
            <a:r>
              <a:rPr lang="en-US" sz="1800" dirty="0" smtClean="0">
                <a:latin typeface="Bookman Old Style" pitchFamily="18" charset="0"/>
              </a:rPr>
              <a:t>system over traditional L1 </a:t>
            </a:r>
            <a:r>
              <a:rPr lang="en-US" sz="1800" dirty="0" smtClean="0">
                <a:latin typeface="Bookman Old Style" pitchFamily="18" charset="0"/>
              </a:rPr>
              <a:t>cache memory </a:t>
            </a:r>
            <a:r>
              <a:rPr lang="en-US" sz="1800" dirty="0" err="1" smtClean="0">
                <a:latin typeface="Bookman Old Style" pitchFamily="18" charset="0"/>
              </a:rPr>
              <a:t>architectur</a:t>
            </a:r>
            <a:endParaRPr lang="en-US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e </a:t>
            </a:r>
            <a:r>
              <a:rPr lang="en-US" sz="1800" dirty="0" smtClean="0">
                <a:latin typeface="Bookman Old Style" pitchFamily="18" charset="0"/>
              </a:rPr>
              <a:t>and the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memory system over </a:t>
            </a:r>
            <a:r>
              <a:rPr lang="en-US" sz="1800" dirty="0" smtClean="0">
                <a:latin typeface="Bookman Old Style" pitchFamily="18" charset="0"/>
              </a:rPr>
              <a:t>filter cache memory </a:t>
            </a:r>
          </a:p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architecture </a:t>
            </a:r>
            <a:r>
              <a:rPr lang="en-US" sz="1800" dirty="0" smtClean="0">
                <a:latin typeface="Bookman Old Style" pitchFamily="18" charset="0"/>
              </a:rPr>
              <a:t>for various cache </a:t>
            </a:r>
            <a:r>
              <a:rPr lang="en-US" sz="1800" dirty="0" smtClean="0">
                <a:latin typeface="Bookman Old Style" pitchFamily="18" charset="0"/>
              </a:rPr>
              <a:t>technologies</a:t>
            </a:r>
            <a:r>
              <a:rPr lang="en-US" sz="2000" dirty="0" smtClean="0">
                <a:latin typeface="Bookman Old Style" pitchFamily="18" charset="0"/>
              </a:rPr>
              <a:t>.</a:t>
            </a: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37</a:t>
            </a:r>
            <a:endParaRPr lang="en-US" dirty="0"/>
          </a:p>
        </p:txBody>
      </p:sp>
      <p:pic>
        <p:nvPicPr>
          <p:cNvPr id="23554" name="Picture 2" descr="E:\embeddedsys\memory optimization presentation\hittabl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59436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    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               </a:t>
            </a:r>
            <a:r>
              <a:rPr lang="en-US" sz="3600" dirty="0" smtClean="0">
                <a:solidFill>
                  <a:schemeClr val="accent6"/>
                </a:solidFill>
                <a:latin typeface="Bookman Old Style" pitchFamily="18" charset="0"/>
              </a:rPr>
              <a:t>Conclusions</a:t>
            </a:r>
            <a:endParaRPr lang="en-US" sz="36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724400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causes large reduction in L1 cache </a:t>
            </a:r>
            <a:r>
              <a:rPr lang="en-US" sz="1800" dirty="0" smtClean="0">
                <a:latin typeface="Bookman Old Style" pitchFamily="18" charset="0"/>
              </a:rPr>
              <a:t>accesses with an average </a:t>
            </a:r>
            <a:r>
              <a:rPr lang="en-US" sz="1800" dirty="0" smtClean="0">
                <a:latin typeface="Bookman Old Style" pitchFamily="18" charset="0"/>
              </a:rPr>
              <a:t>of 58.6% less energy compared to traditional cache </a:t>
            </a:r>
            <a:r>
              <a:rPr lang="en-US" sz="1800" dirty="0" smtClean="0">
                <a:latin typeface="Bookman Old Style" pitchFamily="18" charset="0"/>
              </a:rPr>
              <a:t>hierarchy for </a:t>
            </a:r>
            <a:r>
              <a:rPr lang="en-US" sz="1800" dirty="0" smtClean="0">
                <a:latin typeface="Bookman Old Style" pitchFamily="18" charset="0"/>
              </a:rPr>
              <a:t>mpeg2encode application with 70nm technology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For very large </a:t>
            </a:r>
            <a:r>
              <a:rPr lang="en-US" sz="1800" dirty="0" smtClean="0">
                <a:latin typeface="Bookman Old Style" pitchFamily="18" charset="0"/>
              </a:rPr>
              <a:t>L1 caches (32K and 64K L1 cache size </a:t>
            </a:r>
            <a:r>
              <a:rPr lang="en-US" sz="1800" dirty="0" smtClean="0">
                <a:latin typeface="Bookman Old Style" pitchFamily="18" charset="0"/>
              </a:rPr>
              <a:t>energy </a:t>
            </a:r>
            <a:r>
              <a:rPr lang="en-US" sz="1800" dirty="0" smtClean="0">
                <a:latin typeface="Bookman Old Style" pitchFamily="18" charset="0"/>
              </a:rPr>
              <a:t>reduction of up to 80% is observed. This can </a:t>
            </a:r>
            <a:r>
              <a:rPr lang="en-US" sz="1800" dirty="0" smtClean="0">
                <a:latin typeface="Bookman Old Style" pitchFamily="18" charset="0"/>
              </a:rPr>
              <a:t>be explained </a:t>
            </a:r>
            <a:r>
              <a:rPr lang="en-US" sz="1800" dirty="0" smtClean="0">
                <a:latin typeface="Bookman Old Style" pitchFamily="18" charset="0"/>
              </a:rPr>
              <a:t>by the fact that the energy costs are much higher to </a:t>
            </a:r>
            <a:r>
              <a:rPr lang="en-US" sz="1800" dirty="0" smtClean="0">
                <a:latin typeface="Bookman Old Style" pitchFamily="18" charset="0"/>
              </a:rPr>
              <a:t>access a </a:t>
            </a:r>
            <a:r>
              <a:rPr lang="en-US" sz="1800" dirty="0" smtClean="0">
                <a:latin typeface="Bookman Old Style" pitchFamily="18" charset="0"/>
              </a:rPr>
              <a:t>large 64K-16way associative cache compared to accessing </a:t>
            </a:r>
            <a:r>
              <a:rPr lang="en-US" sz="1800" dirty="0" smtClean="0">
                <a:latin typeface="Bookman Old Style" pitchFamily="18" charset="0"/>
              </a:rPr>
              <a:t>a 4K </a:t>
            </a:r>
            <a:r>
              <a:rPr lang="en-US" sz="1800" dirty="0" smtClean="0">
                <a:latin typeface="Bookman Old Style" pitchFamily="18" charset="0"/>
              </a:rPr>
              <a:t>direct-mapped cache (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</a:t>
            </a:r>
            <a:r>
              <a:rPr lang="en-US" sz="1800" dirty="0" smtClean="0">
                <a:latin typeface="Bookman Old Style" pitchFamily="18" charset="0"/>
              </a:rPr>
              <a:t>).</a:t>
            </a:r>
          </a:p>
          <a:p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Comparing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architecture with </a:t>
            </a:r>
            <a:r>
              <a:rPr lang="en-US" sz="1800" dirty="0" smtClean="0">
                <a:latin typeface="Bookman Old Style" pitchFamily="18" charset="0"/>
              </a:rPr>
              <a:t>traditional FIFO cache memory for the </a:t>
            </a:r>
            <a:r>
              <a:rPr lang="en-US" sz="1800" dirty="0" err="1" smtClean="0">
                <a:latin typeface="Bookman Old Style" pitchFamily="18" charset="0"/>
              </a:rPr>
              <a:t>MediaBench</a:t>
            </a:r>
            <a:r>
              <a:rPr lang="en-US" sz="1800" dirty="0" smtClean="0">
                <a:latin typeface="Bookman Old Style" pitchFamily="18" charset="0"/>
              </a:rPr>
              <a:t> applications</a:t>
            </a:r>
            <a:r>
              <a:rPr lang="en-US" sz="1800" dirty="0" smtClean="0">
                <a:latin typeface="Bookman Old Style" pitchFamily="18" charset="0"/>
              </a:rPr>
              <a:t>, we observed an average energy reduction of 60.9% </a:t>
            </a:r>
            <a:r>
              <a:rPr lang="en-US" sz="1800" dirty="0" smtClean="0">
                <a:latin typeface="Bookman Old Style" pitchFamily="18" charset="0"/>
              </a:rPr>
              <a:t>for 70nm technology.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Compared </a:t>
            </a:r>
            <a:r>
              <a:rPr lang="en-US" sz="1800" dirty="0" smtClean="0">
                <a:latin typeface="Bookman Old Style" pitchFamily="18" charset="0"/>
              </a:rPr>
              <a:t>to filter cache architecture, </a:t>
            </a:r>
            <a:r>
              <a:rPr lang="en-US" sz="1800" dirty="0" err="1" smtClean="0">
                <a:latin typeface="Bookman Old Style" pitchFamily="18" charset="0"/>
              </a:rPr>
              <a:t>HitME</a:t>
            </a:r>
            <a:r>
              <a:rPr lang="en-US" sz="1800" dirty="0" smtClean="0">
                <a:latin typeface="Bookman Old Style" pitchFamily="18" charset="0"/>
              </a:rPr>
              <a:t> buffer reduces </a:t>
            </a:r>
            <a:r>
              <a:rPr lang="en-US" sz="1800" dirty="0" smtClean="0">
                <a:latin typeface="Bookman Old Style" pitchFamily="18" charset="0"/>
              </a:rPr>
              <a:t>energy consumption </a:t>
            </a:r>
            <a:r>
              <a:rPr lang="en-US" sz="1800" dirty="0" smtClean="0">
                <a:latin typeface="Bookman Old Style" pitchFamily="18" charset="0"/>
              </a:rPr>
              <a:t>by an average of 6.4% (70nm technology).</a:t>
            </a:r>
            <a:endParaRPr lang="en-US" sz="1800" dirty="0">
              <a:latin typeface="Bookman Old Style" pitchFamily="18" charset="0"/>
            </a:endParaRPr>
          </a:p>
          <a:p>
            <a:endParaRPr lang="en-US" sz="2400" dirty="0" smtClean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        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               </a:t>
            </a:r>
            <a:r>
              <a:rPr lang="en-US" sz="3600" dirty="0" smtClean="0">
                <a:solidFill>
                  <a:schemeClr val="accent6"/>
                </a:solidFill>
                <a:latin typeface="Bookman Old Style" pitchFamily="18" charset="0"/>
              </a:rPr>
              <a:t>Future Work</a:t>
            </a:r>
            <a:endParaRPr lang="en-US" sz="3600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72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Bookman Old Style" pitchFamily="18" charset="0"/>
              </a:rPr>
              <a:t>The work here focuses exclusively on L1 cache hits/miss and does not consider several other aspects of cache interaction.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The comparisons have been limited to only filter cache and traditional cache .Since several new cache optimization techniques have now emerged its essential to make a generic comparison with varied other techniques to conclude on the efficiency of the results obtained.</a:t>
            </a:r>
          </a:p>
          <a:p>
            <a:pPr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Many assumptions like less leakage </a:t>
            </a:r>
            <a:r>
              <a:rPr lang="en-US" sz="1800" dirty="0" err="1" smtClean="0">
                <a:latin typeface="Bookman Old Style" pitchFamily="18" charset="0"/>
              </a:rPr>
              <a:t>energy,less</a:t>
            </a:r>
            <a:r>
              <a:rPr lang="en-US" sz="1800" dirty="0" smtClean="0">
                <a:latin typeface="Bookman Old Style" pitchFamily="18" charset="0"/>
              </a:rPr>
              <a:t> number of off chip </a:t>
            </a:r>
            <a:r>
              <a:rPr lang="en-US" sz="1800" dirty="0" err="1" smtClean="0">
                <a:latin typeface="Bookman Old Style" pitchFamily="18" charset="0"/>
              </a:rPr>
              <a:t>accesses,ignoring</a:t>
            </a:r>
            <a:r>
              <a:rPr lang="en-US" sz="1800" dirty="0" smtClean="0">
                <a:latin typeface="Bookman Old Style" pitchFamily="18" charset="0"/>
              </a:rPr>
              <a:t> the multiplexer area overhead and the like have been made in this </a:t>
            </a:r>
            <a:r>
              <a:rPr lang="en-US" sz="1800" dirty="0" err="1" smtClean="0">
                <a:latin typeface="Bookman Old Style" pitchFamily="18" charset="0"/>
              </a:rPr>
              <a:t>work.These</a:t>
            </a:r>
            <a:r>
              <a:rPr lang="en-US" sz="1800" dirty="0" smtClean="0">
                <a:latin typeface="Bookman Old Style" pitchFamily="18" charset="0"/>
              </a:rPr>
              <a:t> areas can be explored for a universal application.</a:t>
            </a:r>
          </a:p>
          <a:p>
            <a:endParaRPr lang="en-US" sz="2400" dirty="0" smtClean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762000"/>
            <a:ext cx="7010400" cy="5410200"/>
          </a:xfrm>
        </p:spPr>
        <p:txBody>
          <a:bodyPr>
            <a:normAutofit fontScale="85000" lnSpcReduction="20000"/>
          </a:bodyPr>
          <a:lstStyle/>
          <a:p>
            <a:endParaRPr lang="en-US" sz="2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Previous Work:-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en-US" sz="2000" dirty="0" smtClean="0">
                <a:latin typeface="Bookman Old Style" pitchFamily="18" charset="0"/>
              </a:rPr>
              <a:t>Reduce leakage energy in instruction cache.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Compiler </a:t>
            </a:r>
            <a:r>
              <a:rPr lang="en-US" sz="2000" dirty="0" smtClean="0">
                <a:latin typeface="Bookman Old Style" pitchFamily="18" charset="0"/>
              </a:rPr>
              <a:t>and </a:t>
            </a:r>
            <a:r>
              <a:rPr lang="en-US" sz="2000" dirty="0" smtClean="0">
                <a:latin typeface="Bookman Old Style" pitchFamily="18" charset="0"/>
              </a:rPr>
              <a:t>hardware based approaches </a:t>
            </a:r>
            <a:r>
              <a:rPr lang="en-US" sz="2000" dirty="0" smtClean="0">
                <a:latin typeface="Bookman Old Style" pitchFamily="18" charset="0"/>
              </a:rPr>
              <a:t>to reduce cache </a:t>
            </a:r>
            <a:r>
              <a:rPr lang="en-US" sz="2000" dirty="0" smtClean="0">
                <a:latin typeface="Bookman Old Style" pitchFamily="18" charset="0"/>
              </a:rPr>
              <a:t>misses.</a:t>
            </a:r>
          </a:p>
          <a:p>
            <a:pPr>
              <a:buNone/>
            </a:pPr>
            <a:r>
              <a:rPr lang="en-US" sz="2000" dirty="0" smtClean="0">
                <a:latin typeface="Bookman Old Style" pitchFamily="18" charset="0"/>
              </a:rPr>
              <a:t>And so on.</a:t>
            </a:r>
          </a:p>
          <a:p>
            <a:pPr>
              <a:buNone/>
            </a:pPr>
            <a:r>
              <a:rPr lang="en-US" sz="2000" dirty="0" smtClean="0">
                <a:latin typeface="Bookman Old Style" pitchFamily="18" charset="0"/>
              </a:rPr>
              <a:t>    Present Objective- to integrate all the aspects of  power reduction and reach at an optimal solution.</a:t>
            </a: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Bookman Old Style" pitchFamily="18" charset="0"/>
              </a:rPr>
              <a:t>  Basis  for this paper’s work:-</a:t>
            </a:r>
          </a:p>
          <a:p>
            <a:r>
              <a:rPr lang="en-US" sz="2000" dirty="0" smtClean="0">
                <a:latin typeface="Bookman Old Style" pitchFamily="18" charset="0"/>
              </a:rPr>
              <a:t>the different </a:t>
            </a:r>
            <a:r>
              <a:rPr lang="en-US" sz="2000" dirty="0" smtClean="0">
                <a:latin typeface="Bookman Old Style" pitchFamily="18" charset="0"/>
              </a:rPr>
              <a:t>operating modes </a:t>
            </a:r>
            <a:r>
              <a:rPr lang="en-US" sz="2000" dirty="0" smtClean="0">
                <a:latin typeface="Bookman Old Style" pitchFamily="18" charset="0"/>
              </a:rPr>
              <a:t>of RDRAM are exploited to improve the </a:t>
            </a:r>
            <a:r>
              <a:rPr lang="en-US" sz="2000" dirty="0" smtClean="0">
                <a:latin typeface="Bookman Old Style" pitchFamily="18" charset="0"/>
              </a:rPr>
              <a:t>energy-delay product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>
                <a:latin typeface="Bookman Old Style" pitchFamily="18" charset="0"/>
              </a:rPr>
              <a:t> </a:t>
            </a:r>
            <a:r>
              <a:rPr lang="en-US" sz="2000" dirty="0" err="1" smtClean="0">
                <a:latin typeface="Bookman Old Style" pitchFamily="18" charset="0"/>
              </a:rPr>
              <a:t>Wattch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method – power evaluation </a:t>
            </a:r>
            <a:r>
              <a:rPr lang="en-US" sz="2000" dirty="0" smtClean="0">
                <a:latin typeface="Bookman Old Style" pitchFamily="18" charset="0"/>
              </a:rPr>
              <a:t>methodology within the portable and </a:t>
            </a:r>
            <a:r>
              <a:rPr lang="en-US" sz="2000" dirty="0" smtClean="0">
                <a:latin typeface="Bookman Old Style" pitchFamily="18" charset="0"/>
              </a:rPr>
              <a:t>familiar </a:t>
            </a:r>
            <a:r>
              <a:rPr lang="en-US" sz="2000" dirty="0" err="1" smtClean="0">
                <a:latin typeface="Bookman Old Style" pitchFamily="18" charset="0"/>
              </a:rPr>
              <a:t>SimpleScalar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[2, 9] framework. </a:t>
            </a:r>
            <a:r>
              <a:rPr lang="en-US" sz="2000" dirty="0" smtClean="0">
                <a:latin typeface="Bookman Old Style" pitchFamily="18" charset="0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</a:rPr>
              <a:t>D. Brooks, V. </a:t>
            </a:r>
            <a:r>
              <a:rPr lang="en-US" sz="2000" i="1" dirty="0" err="1" smtClean="0">
                <a:solidFill>
                  <a:schemeClr val="accent6"/>
                </a:solidFill>
              </a:rPr>
              <a:t>Tiwari</a:t>
            </a:r>
            <a:r>
              <a:rPr lang="en-US" sz="2000" i="1" dirty="0" smtClean="0">
                <a:solidFill>
                  <a:schemeClr val="accent6"/>
                </a:solidFill>
              </a:rPr>
              <a:t>, and M. </a:t>
            </a:r>
            <a:r>
              <a:rPr lang="en-US" sz="2000" i="1" dirty="0" err="1" smtClean="0">
                <a:solidFill>
                  <a:schemeClr val="accent6"/>
                </a:solidFill>
              </a:rPr>
              <a:t>Martonosi</a:t>
            </a:r>
            <a:r>
              <a:rPr lang="en-US" sz="2000" i="1" dirty="0" smtClean="0">
                <a:solidFill>
                  <a:schemeClr val="accent6"/>
                </a:solidFill>
              </a:rPr>
              <a:t>. </a:t>
            </a:r>
            <a:r>
              <a:rPr lang="en-US" sz="2000" i="1" dirty="0" err="1" smtClean="0">
                <a:solidFill>
                  <a:schemeClr val="accent6"/>
                </a:solidFill>
              </a:rPr>
              <a:t>Wattch</a:t>
            </a:r>
            <a:r>
              <a:rPr lang="en-US" sz="2000" i="1" dirty="0" smtClean="0">
                <a:solidFill>
                  <a:schemeClr val="accent6"/>
                </a:solidFill>
              </a:rPr>
              <a:t>: </a:t>
            </a:r>
            <a:r>
              <a:rPr lang="en-US" sz="2000" i="1" dirty="0" smtClean="0">
                <a:solidFill>
                  <a:schemeClr val="accent6"/>
                </a:solidFill>
              </a:rPr>
              <a:t>A Framework </a:t>
            </a:r>
            <a:r>
              <a:rPr lang="en-US" sz="2000" i="1" dirty="0" smtClean="0">
                <a:solidFill>
                  <a:schemeClr val="accent6"/>
                </a:solidFill>
              </a:rPr>
              <a:t>for Architecture-Level Power Analysis </a:t>
            </a:r>
            <a:r>
              <a:rPr lang="en-US" sz="2000" i="1" dirty="0" smtClean="0">
                <a:solidFill>
                  <a:schemeClr val="accent6"/>
                </a:solidFill>
              </a:rPr>
              <a:t>and Optimizations</a:t>
            </a:r>
            <a:r>
              <a:rPr lang="en-US" sz="2000" i="1" dirty="0" smtClean="0">
                <a:solidFill>
                  <a:schemeClr val="accent6"/>
                </a:solidFill>
              </a:rPr>
              <a:t>, in Proceedings of the </a:t>
            </a:r>
            <a:r>
              <a:rPr lang="en-US" sz="2000" i="1" dirty="0" smtClean="0">
                <a:solidFill>
                  <a:schemeClr val="accent6"/>
                </a:solidFill>
              </a:rPr>
              <a:t>International Symposium </a:t>
            </a:r>
            <a:r>
              <a:rPr lang="en-US" sz="2000" i="1" dirty="0" smtClean="0">
                <a:solidFill>
                  <a:schemeClr val="accent6"/>
                </a:solidFill>
              </a:rPr>
              <a:t>on Computer Architecture (Vancouver, </a:t>
            </a:r>
            <a:r>
              <a:rPr lang="en-US" sz="2000" i="1" dirty="0" smtClean="0">
                <a:solidFill>
                  <a:schemeClr val="accent6"/>
                </a:solidFill>
              </a:rPr>
              <a:t>Canada,2000</a:t>
            </a:r>
            <a:r>
              <a:rPr lang="en-US" sz="2000" i="1" dirty="0" smtClean="0">
                <a:solidFill>
                  <a:schemeClr val="accent6"/>
                </a:solidFill>
              </a:rPr>
              <a:t>), ACM Press, pp. 83-94</a:t>
            </a:r>
            <a:r>
              <a:rPr lang="en-US" sz="2000" dirty="0" smtClean="0">
                <a:solidFill>
                  <a:schemeClr val="accent6"/>
                </a:solidFill>
              </a:rPr>
              <a:t>.</a:t>
            </a:r>
            <a:r>
              <a:rPr lang="en-US" sz="2000" dirty="0" smtClean="0"/>
              <a:t>)</a:t>
            </a: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Picture 2" descr="E:\embeddedsys\memory optimization presentation\traditi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57200"/>
            <a:ext cx="1981200" cy="4724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43800" y="510540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Fig1.</a:t>
            </a:r>
          </a:p>
          <a:p>
            <a:r>
              <a:rPr lang="en-US" b="1" dirty="0" smtClean="0"/>
              <a:t>Traditional memory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POWER-AWARE PAGE </a:t>
            </a:r>
            <a:r>
              <a:rPr lang="en-US" sz="2800" dirty="0" smtClean="0">
                <a:solidFill>
                  <a:schemeClr val="accent6"/>
                </a:solidFill>
                <a:latin typeface="Bookman Old Style" pitchFamily="18" charset="0"/>
              </a:rPr>
              <a:t>ALLOCATION</a:t>
            </a:r>
            <a:r>
              <a:rPr lang="en-US" sz="2800" b="1" dirty="0" smtClean="0"/>
              <a:t>(Base Model)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572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dirty="0" smtClean="0">
                <a:latin typeface="Bookman Old Style" pitchFamily="18" charset="0"/>
              </a:rPr>
              <a:t>Power-Aware </a:t>
            </a:r>
            <a:r>
              <a:rPr lang="en-US" sz="4000" dirty="0" smtClean="0">
                <a:latin typeface="Bookman Old Style" pitchFamily="18" charset="0"/>
              </a:rPr>
              <a:t>DRAM </a:t>
            </a:r>
            <a:r>
              <a:rPr lang="en-US" sz="4000" dirty="0" smtClean="0">
                <a:latin typeface="Bookman Old Style" pitchFamily="18" charset="0"/>
              </a:rPr>
              <a:t>model (PADRAM):-</a:t>
            </a:r>
          </a:p>
          <a:p>
            <a:pPr>
              <a:buNone/>
            </a:pPr>
            <a:endParaRPr lang="en-US" sz="4000" dirty="0" smtClean="0">
              <a:latin typeface="Bookman Old Style" pitchFamily="18" charset="0"/>
            </a:endParaRPr>
          </a:p>
          <a:p>
            <a:r>
              <a:rPr lang="en-US" sz="3800" dirty="0" smtClean="0">
                <a:latin typeface="Bookman Old Style" pitchFamily="18" charset="0"/>
              </a:rPr>
              <a:t>Memory </a:t>
            </a:r>
            <a:r>
              <a:rPr lang="en-US" sz="3800" dirty="0" smtClean="0">
                <a:latin typeface="Bookman Old Style" pitchFamily="18" charset="0"/>
              </a:rPr>
              <a:t>modules can exist </a:t>
            </a:r>
            <a:r>
              <a:rPr lang="en-US" sz="3800" dirty="0" smtClean="0">
                <a:latin typeface="Bookman Old Style" pitchFamily="18" charset="0"/>
              </a:rPr>
              <a:t>in different </a:t>
            </a:r>
            <a:r>
              <a:rPr lang="en-US" sz="3800" dirty="0" smtClean="0">
                <a:latin typeface="Bookman Old Style" pitchFamily="18" charset="0"/>
              </a:rPr>
              <a:t>power </a:t>
            </a:r>
            <a:r>
              <a:rPr lang="en-US" sz="3800" dirty="0" smtClean="0">
                <a:latin typeface="Bookman Old Style" pitchFamily="18" charset="0"/>
              </a:rPr>
              <a:t>modes.</a:t>
            </a:r>
          </a:p>
          <a:p>
            <a:pPr>
              <a:buNone/>
            </a:pPr>
            <a:endParaRPr lang="en-US" sz="3800" dirty="0" smtClean="0">
              <a:latin typeface="Bookman Old Style" pitchFamily="18" charset="0"/>
            </a:endParaRPr>
          </a:p>
          <a:p>
            <a:r>
              <a:rPr lang="en-US" sz="3800" dirty="0" smtClean="0">
                <a:latin typeface="Bookman Old Style" pitchFamily="18" charset="0"/>
              </a:rPr>
              <a:t> RDRAM</a:t>
            </a:r>
            <a:r>
              <a:rPr lang="en-US" sz="3800" dirty="0" smtClean="0">
                <a:latin typeface="Bookman Old Style" pitchFamily="18" charset="0"/>
              </a:rPr>
              <a:t> functions </a:t>
            </a:r>
            <a:r>
              <a:rPr lang="en-US" sz="3800" dirty="0" smtClean="0">
                <a:latin typeface="Bookman Old Style" pitchFamily="18" charset="0"/>
              </a:rPr>
              <a:t>in one of the four </a:t>
            </a:r>
            <a:r>
              <a:rPr lang="en-US" sz="3800" dirty="0" smtClean="0">
                <a:latin typeface="Bookman Old Style" pitchFamily="18" charset="0"/>
              </a:rPr>
              <a:t>power modes,</a:t>
            </a:r>
          </a:p>
          <a:p>
            <a:pPr>
              <a:buNone/>
            </a:pPr>
            <a:r>
              <a:rPr lang="en-US" sz="3800" dirty="0" smtClean="0">
                <a:latin typeface="Bookman Old Style" pitchFamily="18" charset="0"/>
              </a:rPr>
              <a:t> </a:t>
            </a:r>
            <a:r>
              <a:rPr lang="en-US" sz="3800" dirty="0" smtClean="0">
                <a:solidFill>
                  <a:schemeClr val="accent6"/>
                </a:solidFill>
                <a:latin typeface="Bookman Old Style" pitchFamily="18" charset="0"/>
              </a:rPr>
              <a:t>&gt;active- </a:t>
            </a:r>
            <a:r>
              <a:rPr lang="en-US" sz="3800" dirty="0" smtClean="0">
                <a:latin typeface="Bookman Old Style" pitchFamily="18" charset="0"/>
              </a:rPr>
              <a:t>consumes maximum energy.</a:t>
            </a:r>
          </a:p>
          <a:p>
            <a:pPr>
              <a:buNone/>
            </a:pPr>
            <a:r>
              <a:rPr lang="en-US" sz="3800" dirty="0" smtClean="0">
                <a:solidFill>
                  <a:schemeClr val="accent6"/>
                </a:solidFill>
                <a:latin typeface="Bookman Old Style" pitchFamily="18" charset="0"/>
              </a:rPr>
              <a:t> &gt;standby</a:t>
            </a:r>
          </a:p>
          <a:p>
            <a:pPr>
              <a:buNone/>
            </a:pPr>
            <a:r>
              <a:rPr lang="en-US" sz="3800" dirty="0" smtClean="0">
                <a:solidFill>
                  <a:schemeClr val="accent6"/>
                </a:solidFill>
                <a:latin typeface="Bookman Old Style" pitchFamily="18" charset="0"/>
              </a:rPr>
              <a:t> &gt;nap </a:t>
            </a:r>
            <a:r>
              <a:rPr lang="en-US" sz="3800" dirty="0" smtClean="0">
                <a:solidFill>
                  <a:schemeClr val="accent6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en-US" sz="3800" dirty="0" smtClean="0">
                <a:solidFill>
                  <a:schemeClr val="accent6"/>
                </a:solidFill>
                <a:latin typeface="Bookman Old Style" pitchFamily="18" charset="0"/>
              </a:rPr>
              <a:t>&gt;power-down</a:t>
            </a:r>
            <a:r>
              <a:rPr lang="en-US" sz="3800" dirty="0" smtClean="0">
                <a:latin typeface="Bookman Old Style" pitchFamily="18" charset="0"/>
              </a:rPr>
              <a:t>-consumes minimum energy.</a:t>
            </a:r>
          </a:p>
          <a:p>
            <a:pPr>
              <a:buNone/>
            </a:pPr>
            <a:endParaRPr lang="en-US" sz="3800" dirty="0">
              <a:latin typeface="Bookman Old Style" pitchFamily="18" charset="0"/>
            </a:endParaRPr>
          </a:p>
          <a:p>
            <a:r>
              <a:rPr lang="en-US" sz="3800" dirty="0" smtClean="0">
                <a:latin typeface="Bookman Old Style" pitchFamily="18" charset="0"/>
              </a:rPr>
              <a:t> A </a:t>
            </a:r>
            <a:r>
              <a:rPr lang="en-US" sz="3800" dirty="0" smtClean="0">
                <a:latin typeface="Bookman Old Style" pitchFamily="18" charset="0"/>
              </a:rPr>
              <a:t>memory module </a:t>
            </a:r>
            <a:r>
              <a:rPr lang="en-US" sz="3800" dirty="0" smtClean="0">
                <a:latin typeface="Bookman Old Style" pitchFamily="18" charset="0"/>
              </a:rPr>
              <a:t>will gradually go down to a lower-power state </a:t>
            </a:r>
            <a:r>
              <a:rPr lang="en-US" sz="3800" dirty="0" smtClean="0">
                <a:latin typeface="Bookman Old Style" pitchFamily="18" charset="0"/>
              </a:rPr>
              <a:t>based on the number of cycles it remains inactive.</a:t>
            </a:r>
          </a:p>
          <a:p>
            <a:pPr>
              <a:buNone/>
            </a:pPr>
            <a:endParaRPr lang="en-US" sz="3800" dirty="0" smtClean="0">
              <a:latin typeface="Bookman Old Style" pitchFamily="18" charset="0"/>
            </a:endParaRPr>
          </a:p>
          <a:p>
            <a:r>
              <a:rPr lang="en-US" sz="3800" dirty="0" smtClean="0">
                <a:latin typeface="Bookman Old Style" pitchFamily="18" charset="0"/>
              </a:rPr>
              <a:t>A </a:t>
            </a:r>
            <a:r>
              <a:rPr lang="en-US" sz="3800" dirty="0" smtClean="0">
                <a:latin typeface="Bookman Old Style" pitchFamily="18" charset="0"/>
              </a:rPr>
              <a:t>memory module </a:t>
            </a:r>
            <a:r>
              <a:rPr lang="en-US" sz="3800" dirty="0" smtClean="0">
                <a:latin typeface="Bookman Old Style" pitchFamily="18" charset="0"/>
              </a:rPr>
              <a:t>in a low-power state is reactivated on a read or write operation</a:t>
            </a:r>
            <a:r>
              <a:rPr lang="en-US" sz="3800" dirty="0" smtClean="0">
                <a:latin typeface="Bookman Old Style" pitchFamily="18" charset="0"/>
              </a:rPr>
              <a:t>.</a:t>
            </a:r>
            <a:endParaRPr lang="en-US" sz="38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3800" dirty="0" smtClean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2050" name="Picture 2" descr="E:\embeddedsys\memory optimization presentation\pad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505200" cy="396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mbeddedsys\memory optimization presentation\traditio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2438399" cy="3133725"/>
          </a:xfrm>
          <a:prstGeom prst="rect">
            <a:avLst/>
          </a:prstGeom>
          <a:noFill/>
        </p:spPr>
      </p:pic>
      <p:pic>
        <p:nvPicPr>
          <p:cNvPr id="5" name="Picture 2" descr="E:\embeddedsys\memory optimization presentation\pad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57200"/>
            <a:ext cx="40386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48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</a:t>
            </a:r>
            <a:r>
              <a:rPr lang="en-US" b="1" dirty="0" err="1" smtClean="0"/>
              <a:t>a.Traditional</a:t>
            </a:r>
            <a:r>
              <a:rPr lang="en-US" b="1" dirty="0" smtClean="0"/>
              <a:t> </a:t>
            </a:r>
            <a:r>
              <a:rPr lang="en-US" b="1" dirty="0" smtClean="0"/>
              <a:t>memory without any power-aware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410200"/>
            <a:ext cx="525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</a:t>
            </a:r>
            <a:r>
              <a:rPr lang="en-US" b="1" dirty="0" err="1" smtClean="0"/>
              <a:t>b.Equivalent</a:t>
            </a:r>
            <a:r>
              <a:rPr lang="en-US" b="1" dirty="0" smtClean="0"/>
              <a:t> </a:t>
            </a:r>
            <a:r>
              <a:rPr lang="en-US" b="1" dirty="0" smtClean="0"/>
              <a:t>power-aware (</a:t>
            </a:r>
            <a:r>
              <a:rPr lang="en-US" b="1" dirty="0" smtClean="0"/>
              <a:t>PA)DRAM implementation with </a:t>
            </a:r>
            <a:r>
              <a:rPr lang="en-US" b="1" dirty="0" smtClean="0"/>
              <a:t>power-aware memory modules. </a:t>
            </a:r>
            <a:r>
              <a:rPr lang="en-US" b="1" dirty="0" smtClean="0"/>
              <a:t>Traditional cache with all sets active.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PADRAM Page Allocation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449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accent6"/>
                </a:solidFill>
                <a:latin typeface="Bookman Old Style" pitchFamily="18" charset="0"/>
              </a:rPr>
              <a:t>Sequential </a:t>
            </a:r>
            <a:r>
              <a:rPr lang="en-US" sz="2600" dirty="0" smtClean="0">
                <a:solidFill>
                  <a:schemeClr val="accent6"/>
                </a:solidFill>
                <a:latin typeface="Bookman Old Style" pitchFamily="18" charset="0"/>
              </a:rPr>
              <a:t>first touch page </a:t>
            </a:r>
            <a:r>
              <a:rPr lang="en-US" sz="2600" dirty="0" smtClean="0">
                <a:solidFill>
                  <a:schemeClr val="accent6"/>
                </a:solidFill>
                <a:latin typeface="Bookman Old Style" pitchFamily="18" charset="0"/>
              </a:rPr>
              <a:t>placement policy:  </a:t>
            </a:r>
          </a:p>
          <a:p>
            <a:r>
              <a:rPr lang="en-US" sz="2600" dirty="0" smtClean="0">
                <a:latin typeface="Bookman Old Style" pitchFamily="18" charset="0"/>
              </a:rPr>
              <a:t>  Allocates </a:t>
            </a:r>
            <a:r>
              <a:rPr lang="en-US" sz="2600" dirty="0" smtClean="0">
                <a:latin typeface="Bookman Old Style" pitchFamily="18" charset="0"/>
              </a:rPr>
              <a:t>pages sequentially in a single </a:t>
            </a:r>
            <a:r>
              <a:rPr lang="en-US" sz="2600" dirty="0" smtClean="0">
                <a:latin typeface="Bookman Old Style" pitchFamily="18" charset="0"/>
              </a:rPr>
              <a:t>memory module until it gets completely filled.</a:t>
            </a:r>
            <a:endParaRPr lang="en-US" sz="26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600" dirty="0" smtClean="0">
              <a:latin typeface="Bookman Old Style" pitchFamily="18" charset="0"/>
            </a:endParaRPr>
          </a:p>
          <a:p>
            <a:r>
              <a:rPr lang="en-US" sz="2600" dirty="0" smtClean="0">
                <a:latin typeface="Bookman Old Style" pitchFamily="18" charset="0"/>
              </a:rPr>
              <a:t>All </a:t>
            </a:r>
            <a:r>
              <a:rPr lang="en-US" sz="2600" dirty="0" smtClean="0">
                <a:latin typeface="Bookman Old Style" pitchFamily="18" charset="0"/>
              </a:rPr>
              <a:t>the pages </a:t>
            </a:r>
            <a:r>
              <a:rPr lang="en-US" sz="2600" dirty="0" smtClean="0">
                <a:latin typeface="Bookman Old Style" pitchFamily="18" charset="0"/>
              </a:rPr>
              <a:t>restrict </a:t>
            </a:r>
            <a:r>
              <a:rPr lang="en-US" sz="2600" dirty="0" smtClean="0">
                <a:latin typeface="Bookman Old Style" pitchFamily="18" charset="0"/>
              </a:rPr>
              <a:t>themselves to</a:t>
            </a:r>
          </a:p>
          <a:p>
            <a:pPr>
              <a:buNone/>
            </a:pPr>
            <a:r>
              <a:rPr lang="en-US" sz="2600" dirty="0" smtClean="0">
                <a:latin typeface="Bookman Old Style" pitchFamily="18" charset="0"/>
              </a:rPr>
              <a:t>    fewer </a:t>
            </a:r>
            <a:r>
              <a:rPr lang="en-US" sz="2600" dirty="0" smtClean="0">
                <a:latin typeface="Bookman Old Style" pitchFamily="18" charset="0"/>
              </a:rPr>
              <a:t>memory modules than is the case for random </a:t>
            </a:r>
            <a:r>
              <a:rPr lang="en-US" sz="2600" dirty="0" smtClean="0">
                <a:latin typeface="Bookman Old Style" pitchFamily="18" charset="0"/>
              </a:rPr>
              <a:t>placement, where </a:t>
            </a:r>
            <a:r>
              <a:rPr lang="en-US" sz="2600" dirty="0" smtClean="0">
                <a:latin typeface="Bookman Old Style" pitchFamily="18" charset="0"/>
              </a:rPr>
              <a:t>pages are spread across all memory </a:t>
            </a:r>
            <a:r>
              <a:rPr lang="en-US" sz="2600" dirty="0" smtClean="0">
                <a:latin typeface="Bookman Old Style" pitchFamily="18" charset="0"/>
              </a:rPr>
              <a:t>modules.</a:t>
            </a:r>
          </a:p>
          <a:p>
            <a:pPr>
              <a:buNone/>
            </a:pPr>
            <a:endParaRPr lang="en-US" sz="2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6"/>
                </a:solidFill>
                <a:latin typeface="Bookman Old Style" pitchFamily="18" charset="0"/>
              </a:rPr>
              <a:t>Disadvantage</a:t>
            </a:r>
            <a:r>
              <a:rPr lang="en-US" sz="2200" dirty="0" smtClean="0">
                <a:latin typeface="Bookman Old Style" pitchFamily="18" charset="0"/>
              </a:rPr>
              <a:t>: Although power saving, PADRAM </a:t>
            </a:r>
            <a:r>
              <a:rPr lang="en-US" sz="2200" dirty="0" smtClean="0">
                <a:latin typeface="Bookman Old Style" pitchFamily="18" charset="0"/>
              </a:rPr>
              <a:t>scheme incurs a sizeable </a:t>
            </a:r>
            <a:r>
              <a:rPr lang="en-US" sz="2200" dirty="0" smtClean="0">
                <a:latin typeface="Bookman Old Style" pitchFamily="18" charset="0"/>
              </a:rPr>
              <a:t>delay and </a:t>
            </a:r>
            <a:r>
              <a:rPr lang="en-US" sz="2200" dirty="0" smtClean="0">
                <a:latin typeface="Bookman Old Style" pitchFamily="18" charset="0"/>
              </a:rPr>
              <a:t>an additional power dissipation </a:t>
            </a:r>
            <a:r>
              <a:rPr lang="en-US" sz="2200" dirty="0" smtClean="0">
                <a:latin typeface="Bookman Old Style" pitchFamily="18" charset="0"/>
              </a:rPr>
              <a:t>during resynchronization of the </a:t>
            </a:r>
            <a:r>
              <a:rPr lang="en-US" sz="2200" dirty="0" smtClean="0">
                <a:latin typeface="Bookman Old Style" pitchFamily="18" charset="0"/>
              </a:rPr>
              <a:t>memory </a:t>
            </a:r>
            <a:r>
              <a:rPr lang="en-US" sz="2200" dirty="0" smtClean="0">
                <a:latin typeface="Bookman Old Style" pitchFamily="18" charset="0"/>
              </a:rPr>
              <a:t>modules.</a:t>
            </a:r>
            <a:endParaRPr lang="en-US" sz="2200" dirty="0" smtClean="0">
              <a:latin typeface="Bookman Old Style" pitchFamily="18" charset="0"/>
            </a:endParaRPr>
          </a:p>
          <a:p>
            <a:endParaRPr lang="en-US" sz="2600" dirty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endParaRPr lang="en-US" sz="2600" dirty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Experimental Setup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1676400"/>
          </a:xfrm>
        </p:spPr>
        <p:txBody>
          <a:bodyPr>
            <a:normAutofit fontScale="32500" lnSpcReduction="20000"/>
          </a:bodyPr>
          <a:lstStyle/>
          <a:p>
            <a:endParaRPr lang="en-US" sz="2300" dirty="0" smtClean="0">
              <a:latin typeface="Bookman Old Style" pitchFamily="18" charset="0"/>
            </a:endParaRPr>
          </a:p>
          <a:p>
            <a:r>
              <a:rPr lang="en-US" sz="5500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SimpleScalar</a:t>
            </a:r>
            <a:r>
              <a:rPr lang="en-US" sz="55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/Arm </a:t>
            </a:r>
            <a:r>
              <a:rPr lang="en-US" sz="55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architecture simulator </a:t>
            </a:r>
            <a:r>
              <a:rPr lang="en-US" sz="5500" dirty="0" smtClean="0">
                <a:latin typeface="Bookman Old Style" pitchFamily="18" charset="0"/>
              </a:rPr>
              <a:t>modified </a:t>
            </a:r>
            <a:r>
              <a:rPr lang="en-US" sz="5500" dirty="0" smtClean="0">
                <a:latin typeface="Bookman Old Style" pitchFamily="18" charset="0"/>
              </a:rPr>
              <a:t>to incorporate a detailed power model</a:t>
            </a:r>
            <a:r>
              <a:rPr lang="en-US" sz="55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US" sz="5500" dirty="0" smtClean="0">
              <a:latin typeface="Bookman Old Style" pitchFamily="18" charset="0"/>
            </a:endParaRPr>
          </a:p>
          <a:p>
            <a:r>
              <a:rPr lang="en-US" sz="55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Benchmarks - </a:t>
            </a:r>
            <a:r>
              <a:rPr lang="en-US" sz="5500" dirty="0" smtClean="0">
                <a:latin typeface="Bookman Old Style" pitchFamily="18" charset="0"/>
              </a:rPr>
              <a:t>binaries </a:t>
            </a:r>
            <a:r>
              <a:rPr lang="en-US" sz="5500" dirty="0" smtClean="0">
                <a:latin typeface="Bookman Old Style" pitchFamily="18" charset="0"/>
              </a:rPr>
              <a:t>of applications from </a:t>
            </a:r>
            <a:r>
              <a:rPr lang="en-US" sz="5500" dirty="0" smtClean="0">
                <a:latin typeface="Bookman Old Style" pitchFamily="18" charset="0"/>
              </a:rPr>
              <a:t>the SPECint2000 </a:t>
            </a:r>
            <a:r>
              <a:rPr lang="en-US" sz="5500" dirty="0" smtClean="0">
                <a:latin typeface="Bookman Old Style" pitchFamily="18" charset="0"/>
              </a:rPr>
              <a:t>suite, </a:t>
            </a:r>
            <a:r>
              <a:rPr lang="en-US" sz="5500" dirty="0" err="1" smtClean="0">
                <a:latin typeface="Bookman Old Style" pitchFamily="18" charset="0"/>
              </a:rPr>
              <a:t>Mediabench</a:t>
            </a:r>
            <a:r>
              <a:rPr lang="en-US" sz="5500" dirty="0" smtClean="0">
                <a:latin typeface="Bookman Old Style" pitchFamily="18" charset="0"/>
              </a:rPr>
              <a:t> suite and some other </a:t>
            </a:r>
            <a:r>
              <a:rPr lang="en-US" sz="5500" dirty="0" smtClean="0">
                <a:latin typeface="Bookman Old Style" pitchFamily="18" charset="0"/>
              </a:rPr>
              <a:t>custom applications.(Table1 gives a list )</a:t>
            </a:r>
          </a:p>
          <a:p>
            <a:pPr>
              <a:buNone/>
            </a:pPr>
            <a:endParaRPr lang="en-US" sz="4900" dirty="0" smtClean="0">
              <a:latin typeface="Bookman Old Style" pitchFamily="18" charset="0"/>
            </a:endParaRPr>
          </a:p>
          <a:p>
            <a:endParaRPr lang="en-US" sz="2600" dirty="0">
              <a:latin typeface="Bookman Old Style" pitchFamily="18" charset="0"/>
            </a:endParaRPr>
          </a:p>
          <a:p>
            <a:pPr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098" name="Picture 2" descr="E:\embeddedsys\memory optimization presentation\table1benchma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71800"/>
            <a:ext cx="4543425" cy="3152775"/>
          </a:xfrm>
          <a:prstGeom prst="rect">
            <a:avLst/>
          </a:prstGeom>
          <a:noFill/>
        </p:spPr>
      </p:pic>
      <p:pic>
        <p:nvPicPr>
          <p:cNvPr id="4100" name="Picture 4" descr="E:\embeddedsys\memory optimization presentation\simplescalar_archite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3901440" cy="260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55626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</a:b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>Comparative study</a:t>
            </a:r>
            <a: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                    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Bookman Old Style" pitchFamily="18" charset="0"/>
              </a:rPr>
              <a:t>Comparison </a:t>
            </a:r>
            <a:r>
              <a:rPr lang="en-US" sz="1800" dirty="0" smtClean="0">
                <a:latin typeface="Bookman Old Style" pitchFamily="18" charset="0"/>
              </a:rPr>
              <a:t>is made </a:t>
            </a:r>
            <a:r>
              <a:rPr lang="en-US" sz="1800" dirty="0" smtClean="0">
                <a:latin typeface="Bookman Old Style" pitchFamily="18" charset="0"/>
              </a:rPr>
              <a:t>with </a:t>
            </a:r>
            <a:r>
              <a:rPr lang="en-US" sz="1800" dirty="0" smtClean="0">
                <a:latin typeface="Bookman Old Style" pitchFamily="18" charset="0"/>
              </a:rPr>
              <a:t>respect to a </a:t>
            </a:r>
            <a:r>
              <a:rPr lang="en-US" sz="1800" dirty="0" smtClean="0">
                <a:latin typeface="Bookman Old Style" pitchFamily="18" charset="0"/>
              </a:rPr>
              <a:t>traditional memory hierarchy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r>
              <a:rPr lang="en-US" sz="1800" dirty="0" smtClean="0">
                <a:latin typeface="Bookman Old Style" pitchFamily="18" charset="0"/>
              </a:rPr>
              <a:t>The memory delay </a:t>
            </a:r>
            <a:r>
              <a:rPr lang="en-US" sz="1800" dirty="0" smtClean="0">
                <a:latin typeface="Bookman Old Style" pitchFamily="18" charset="0"/>
              </a:rPr>
              <a:t>due </a:t>
            </a:r>
            <a:r>
              <a:rPr lang="en-US" sz="1800" dirty="0" smtClean="0">
                <a:latin typeface="Bookman Old Style" pitchFamily="18" charset="0"/>
              </a:rPr>
              <a:t>to the introduction of new schemes is measured using </a:t>
            </a:r>
            <a:r>
              <a:rPr lang="en-US" sz="1800" dirty="0" smtClean="0">
                <a:latin typeface="Bookman Old Style" pitchFamily="18" charset="0"/>
              </a:rPr>
              <a:t>their corresponding </a:t>
            </a:r>
            <a:r>
              <a:rPr lang="en-US" sz="1800" dirty="0" smtClean="0">
                <a:latin typeface="Bookman Old Style" pitchFamily="18" charset="0"/>
              </a:rPr>
              <a:t>access times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For instance </a:t>
            </a:r>
            <a:r>
              <a:rPr lang="en-US" sz="1800" dirty="0" smtClean="0"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the </a:t>
            </a:r>
            <a:r>
              <a:rPr lang="en-US" sz="1800" dirty="0" smtClean="0">
                <a:latin typeface="Bookman Old Style" pitchFamily="18" charset="0"/>
              </a:rPr>
              <a:t>access time for traditional </a:t>
            </a:r>
            <a:r>
              <a:rPr lang="en-US" sz="1800" dirty="0" err="1" smtClean="0">
                <a:latin typeface="Bookman Old Style" pitchFamily="18" charset="0"/>
              </a:rPr>
              <a:t>traditional</a:t>
            </a:r>
            <a:r>
              <a:rPr lang="en-US" sz="1800" dirty="0" smtClean="0">
                <a:latin typeface="Bookman Old Style" pitchFamily="18" charset="0"/>
              </a:rPr>
              <a:t> memory hierarchy</a:t>
            </a:r>
          </a:p>
          <a:p>
            <a:pPr>
              <a:buNone/>
            </a:pPr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(as </a:t>
            </a:r>
            <a:r>
              <a:rPr lang="en-US" sz="1800" dirty="0" smtClean="0">
                <a:latin typeface="Bookman Old Style" pitchFamily="18" charset="0"/>
              </a:rPr>
              <a:t>seen from </a:t>
            </a:r>
            <a:r>
              <a:rPr lang="en-US" sz="1800" dirty="0" smtClean="0">
                <a:latin typeface="Bookman Old Style" pitchFamily="18" charset="0"/>
              </a:rPr>
              <a:t>the L1 cache) is given by:</a:t>
            </a:r>
          </a:p>
          <a:p>
            <a:pPr>
              <a:buNone/>
            </a:pPr>
            <a:r>
              <a:rPr lang="en-US" sz="1600" i="1" dirty="0" smtClean="0">
                <a:latin typeface="Bookman Old Style" pitchFamily="18" charset="0"/>
              </a:rPr>
              <a:t>             </a:t>
            </a:r>
            <a:r>
              <a:rPr lang="en-US" sz="1600" i="1" dirty="0" err="1" smtClean="0">
                <a:latin typeface="Bookman Old Style" pitchFamily="18" charset="0"/>
              </a:rPr>
              <a:t>tTM</a:t>
            </a:r>
            <a:r>
              <a:rPr lang="en-US" sz="1600" i="1" dirty="0" smtClean="0">
                <a:latin typeface="Bookman Old Style" pitchFamily="18" charset="0"/>
              </a:rPr>
              <a:t> </a:t>
            </a:r>
            <a:r>
              <a:rPr lang="en-US" sz="1600" i="1" dirty="0" smtClean="0">
                <a:latin typeface="Bookman Old Style" pitchFamily="18" charset="0"/>
              </a:rPr>
              <a:t>= hL1 ⋅ tL1 + mL1 ⋅ ( hL2 ⋅ tL2 + mL2 ⋅ </a:t>
            </a:r>
            <a:r>
              <a:rPr lang="en-US" sz="1600" i="1" dirty="0" err="1" smtClean="0">
                <a:latin typeface="Bookman Old Style" pitchFamily="18" charset="0"/>
              </a:rPr>
              <a:t>tMEM</a:t>
            </a:r>
            <a:r>
              <a:rPr lang="en-US" sz="1600" i="1" dirty="0" smtClean="0">
                <a:latin typeface="Bookman Old Style" pitchFamily="18" charset="0"/>
              </a:rPr>
              <a:t> ) </a:t>
            </a:r>
            <a:endParaRPr lang="en-US" sz="1600" i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Bookman Old Style" pitchFamily="18" charset="0"/>
              </a:rPr>
              <a:t>hL1 </a:t>
            </a:r>
            <a:r>
              <a:rPr lang="en-US" sz="1400" dirty="0" smtClean="0">
                <a:latin typeface="Bookman Old Style" pitchFamily="18" charset="0"/>
              </a:rPr>
              <a:t>and hL2 </a:t>
            </a:r>
            <a:r>
              <a:rPr lang="en-US" sz="1400" dirty="0" smtClean="0">
                <a:latin typeface="Bookman Old Style" pitchFamily="18" charset="0"/>
              </a:rPr>
              <a:t> -&gt; </a:t>
            </a:r>
            <a:r>
              <a:rPr lang="en-US" sz="1400" dirty="0" smtClean="0">
                <a:latin typeface="Bookman Old Style" pitchFamily="18" charset="0"/>
              </a:rPr>
              <a:t>hit ratios of L1 and L2 caches, </a:t>
            </a:r>
            <a:endParaRPr lang="en-US" sz="1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Bookman Old Style" pitchFamily="18" charset="0"/>
              </a:rPr>
              <a:t>mL1 and mL2 -&gt; </a:t>
            </a:r>
            <a:r>
              <a:rPr lang="en-US" sz="1400" dirty="0" smtClean="0">
                <a:latin typeface="Bookman Old Style" pitchFamily="18" charset="0"/>
              </a:rPr>
              <a:t>miss ratios of L1 and L2 caches</a:t>
            </a:r>
            <a:r>
              <a:rPr lang="en-US" sz="1400" dirty="0" smtClean="0"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en-US" sz="1400" dirty="0" smtClean="0">
                <a:latin typeface="Bookman Old Style" pitchFamily="18" charset="0"/>
              </a:rPr>
              <a:t> </a:t>
            </a:r>
            <a:r>
              <a:rPr lang="en-US" sz="1400" dirty="0" smtClean="0">
                <a:latin typeface="Bookman Old Style" pitchFamily="18" charset="0"/>
              </a:rPr>
              <a:t>tL1, tL2 and </a:t>
            </a:r>
            <a:r>
              <a:rPr lang="en-US" sz="1400" dirty="0" err="1" smtClean="0">
                <a:latin typeface="Bookman Old Style" pitchFamily="18" charset="0"/>
              </a:rPr>
              <a:t>tMEM</a:t>
            </a:r>
            <a:r>
              <a:rPr lang="en-US" sz="1400" dirty="0" smtClean="0">
                <a:latin typeface="Bookman Old Style" pitchFamily="18" charset="0"/>
              </a:rPr>
              <a:t> -&gt; </a:t>
            </a:r>
            <a:r>
              <a:rPr lang="en-US" sz="1400" dirty="0" smtClean="0">
                <a:latin typeface="Bookman Old Style" pitchFamily="18" charset="0"/>
              </a:rPr>
              <a:t>times taken to access L1, L2 caches and memory respectively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800" dirty="0" smtClean="0"/>
              <a:t>Power model is based on  </a:t>
            </a:r>
            <a:r>
              <a:rPr lang="en-US" sz="1800" dirty="0" smtClean="0"/>
              <a:t>the </a:t>
            </a:r>
            <a:r>
              <a:rPr lang="en-US" sz="1800" dirty="0" err="1" smtClean="0"/>
              <a:t>Wattch</a:t>
            </a:r>
            <a:r>
              <a:rPr lang="en-US" sz="1800" dirty="0" smtClean="0"/>
              <a:t> [8] </a:t>
            </a:r>
            <a:r>
              <a:rPr lang="en-US" sz="1800" dirty="0" smtClean="0"/>
              <a:t>model. </a:t>
            </a:r>
            <a:r>
              <a:rPr lang="en-US" sz="1800" dirty="0" smtClean="0"/>
              <a:t>This </a:t>
            </a:r>
            <a:r>
              <a:rPr lang="en-US" sz="1800" dirty="0" smtClean="0"/>
              <a:t>has been incorporated </a:t>
            </a:r>
            <a:r>
              <a:rPr lang="en-US" sz="1800" dirty="0" smtClean="0"/>
              <a:t>within the existing framework of </a:t>
            </a:r>
            <a:r>
              <a:rPr lang="en-US" sz="1800" dirty="0" err="1" smtClean="0"/>
              <a:t>SimpleScalar</a:t>
            </a:r>
            <a:r>
              <a:rPr lang="en-US" sz="1800" dirty="0" smtClean="0"/>
              <a:t> </a:t>
            </a:r>
            <a:r>
              <a:rPr lang="en-US" sz="1800" dirty="0" smtClean="0"/>
              <a:t>and modified for the purpose of introducing new schemes.</a:t>
            </a:r>
            <a:endParaRPr lang="en-US" sz="1800" i="1" dirty="0">
              <a:latin typeface="Bookman Old Style" pitchFamily="18" charset="0"/>
            </a:endParaRPr>
          </a:p>
        </p:txBody>
      </p:sp>
      <p:pic>
        <p:nvPicPr>
          <p:cNvPr id="15363" name="Picture 3" descr="E:\embeddedsys\memory optimization presentation\macpro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0999"/>
            <a:ext cx="27051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3270</Words>
  <Application>Microsoft Office PowerPoint</Application>
  <PresentationFormat>On-screen Show (4:3)</PresentationFormat>
  <Paragraphs>359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Bulbul Rath EEL 6935- Embedded System Seminar </vt:lpstr>
      <vt:lpstr>An Integrated Approach to Reducing Power Dissipation in Memory Hierarchies </vt:lpstr>
      <vt:lpstr> Introduction                                                </vt:lpstr>
      <vt:lpstr>                      </vt:lpstr>
      <vt:lpstr> POWER-AWARE PAGE ALLOCATION(Base Model)                      </vt:lpstr>
      <vt:lpstr>Slide 6</vt:lpstr>
      <vt:lpstr>  PADRAM Page Allocation                      </vt:lpstr>
      <vt:lpstr> Experimental Setup                      </vt:lpstr>
      <vt:lpstr> Comparative study                      </vt:lpstr>
      <vt:lpstr> Performance of Power-Aware memory scheme                      </vt:lpstr>
      <vt:lpstr>Slide 11</vt:lpstr>
      <vt:lpstr>ON-CHIP ENERGY SAVER BUFFERS(ESB)                     </vt:lpstr>
      <vt:lpstr> ESB protocol                     </vt:lpstr>
      <vt:lpstr>Slide 14</vt:lpstr>
      <vt:lpstr> Dynamic Cache</vt:lpstr>
      <vt:lpstr> Dynamic Cache Flowchart</vt:lpstr>
      <vt:lpstr>Slide 17</vt:lpstr>
      <vt:lpstr>Integrated approach</vt:lpstr>
      <vt:lpstr>Results:- </vt:lpstr>
      <vt:lpstr> ESB’s with PADRAM vs Traditional Memory Hierachy</vt:lpstr>
      <vt:lpstr>                  Conclusions</vt:lpstr>
      <vt:lpstr>                  Future Work</vt:lpstr>
      <vt:lpstr>HitME: Low Power Hit MEmory Buffer for Embedded Systems</vt:lpstr>
      <vt:lpstr>                Introduction                                                </vt:lpstr>
      <vt:lpstr>                 HitMe buffer                      </vt:lpstr>
      <vt:lpstr>      Improvements over previous work                      </vt:lpstr>
      <vt:lpstr> System Architecture                       </vt:lpstr>
      <vt:lpstr> Buffer strategy                      </vt:lpstr>
      <vt:lpstr>             Experimental Setup                      </vt:lpstr>
      <vt:lpstr>Results</vt:lpstr>
      <vt:lpstr>Results</vt:lpstr>
      <vt:lpstr>              Performance Estimation</vt:lpstr>
      <vt:lpstr>Slide 33</vt:lpstr>
      <vt:lpstr>                Energy Estimation</vt:lpstr>
      <vt:lpstr>                        Analysis</vt:lpstr>
      <vt:lpstr>                        Analysis</vt:lpstr>
      <vt:lpstr>                        Analysis</vt:lpstr>
      <vt:lpstr>                        Conclusions</vt:lpstr>
      <vt:lpstr>                       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Bulbul Rath EEL 6935- Embedded System Seminar</dc:title>
  <dc:creator>bulbul</dc:creator>
  <cp:lastModifiedBy>bulbul</cp:lastModifiedBy>
  <cp:revision>25</cp:revision>
  <dcterms:created xsi:type="dcterms:W3CDTF">2013-02-12T22:26:46Z</dcterms:created>
  <dcterms:modified xsi:type="dcterms:W3CDTF">2013-04-01T23:50:48Z</dcterms:modified>
</cp:coreProperties>
</file>