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2"/>
  </p:notesMasterIdLst>
  <p:sldIdLst>
    <p:sldId id="258" r:id="rId2"/>
    <p:sldId id="260" r:id="rId3"/>
    <p:sldId id="259" r:id="rId4"/>
    <p:sldId id="263" r:id="rId5"/>
    <p:sldId id="262" r:id="rId6"/>
    <p:sldId id="264" r:id="rId7"/>
    <p:sldId id="267" r:id="rId8"/>
    <p:sldId id="270" r:id="rId9"/>
    <p:sldId id="271" r:id="rId10"/>
    <p:sldId id="272" r:id="rId11"/>
    <p:sldId id="273" r:id="rId12"/>
    <p:sldId id="274" r:id="rId13"/>
    <p:sldId id="275" r:id="rId14"/>
    <p:sldId id="277" r:id="rId15"/>
    <p:sldId id="278" r:id="rId16"/>
    <p:sldId id="279"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A0CF32-F849-4623-ACB0-F1F0BF633077}" type="datetimeFigureOut">
              <a:rPr lang="en-US" smtClean="0"/>
              <a:pPr/>
              <a:t>2/13/2013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AB1A04-3C86-433C-BF79-88D2E7DDFB6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4E3D3394-B961-4D19-9016-FB6032AF6889}"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6E3077-6125-4BCE-8629-22322CD33FFB}" type="datetimeFigureOut">
              <a:rPr lang="en-US" smtClean="0"/>
              <a:pPr/>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F35E2-9436-4C8E-BF9D-7E7F806AD7D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6E3077-6125-4BCE-8629-22322CD33FFB}" type="datetimeFigureOut">
              <a:rPr lang="en-US" smtClean="0"/>
              <a:pPr/>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F35E2-9436-4C8E-BF9D-7E7F806AD7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6E3077-6125-4BCE-8629-22322CD33FFB}" type="datetimeFigureOut">
              <a:rPr lang="en-US" smtClean="0"/>
              <a:pPr/>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F35E2-9436-4C8E-BF9D-7E7F806AD7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6E3077-6125-4BCE-8629-22322CD33FFB}" type="datetimeFigureOut">
              <a:rPr lang="en-US" smtClean="0"/>
              <a:pPr/>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F35E2-9436-4C8E-BF9D-7E7F806AD7D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6E3077-6125-4BCE-8629-22322CD33FFB}" type="datetimeFigureOut">
              <a:rPr lang="en-US" smtClean="0"/>
              <a:pPr/>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F35E2-9436-4C8E-BF9D-7E7F806AD7D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6E3077-6125-4BCE-8629-22322CD33FFB}" type="datetimeFigureOut">
              <a:rPr lang="en-US" smtClean="0"/>
              <a:pPr/>
              <a:t>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4F35E2-9436-4C8E-BF9D-7E7F806AD7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6E3077-6125-4BCE-8629-22322CD33FFB}" type="datetimeFigureOut">
              <a:rPr lang="en-US" smtClean="0"/>
              <a:pPr/>
              <a:t>2/13/2013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4F35E2-9436-4C8E-BF9D-7E7F806AD7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6E3077-6125-4BCE-8629-22322CD33FFB}" type="datetimeFigureOut">
              <a:rPr lang="en-US" smtClean="0"/>
              <a:pPr/>
              <a:t>2/13/2013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4F35E2-9436-4C8E-BF9D-7E7F806AD7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6E3077-6125-4BCE-8629-22322CD33FFB}" type="datetimeFigureOut">
              <a:rPr lang="en-US" smtClean="0"/>
              <a:pPr/>
              <a:t>2/13/2013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4F35E2-9436-4C8E-BF9D-7E7F806AD7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6E3077-6125-4BCE-8629-22322CD33FFB}" type="datetimeFigureOut">
              <a:rPr lang="en-US" smtClean="0"/>
              <a:pPr/>
              <a:t>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4F35E2-9436-4C8E-BF9D-7E7F806AD7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6E3077-6125-4BCE-8629-22322CD33FFB}" type="datetimeFigureOut">
              <a:rPr lang="en-US" smtClean="0"/>
              <a:pPr/>
              <a:t>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4F35E2-9436-4C8E-BF9D-7E7F806AD7D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6E3077-6125-4BCE-8629-22322CD33FFB}" type="datetimeFigureOut">
              <a:rPr lang="en-US" smtClean="0"/>
              <a:pPr/>
              <a:t>2/13/2013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F35E2-9436-4C8E-BF9D-7E7F806AD7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3200" dirty="0" smtClean="0">
                <a:latin typeface="Bookman Old Style" pitchFamily="18" charset="0"/>
              </a:rPr>
              <a:t>Bulbul </a:t>
            </a:r>
            <a:r>
              <a:rPr lang="en-US" sz="3200" dirty="0" err="1" smtClean="0">
                <a:latin typeface="Bookman Old Style" pitchFamily="18" charset="0"/>
              </a:rPr>
              <a:t>Rath</a:t>
            </a:r>
            <a:r>
              <a:rPr lang="en-US" sz="3200" dirty="0" smtClean="0">
                <a:latin typeface="Bookman Old Style" pitchFamily="18" charset="0"/>
              </a:rPr>
              <a:t/>
            </a:r>
            <a:br>
              <a:rPr lang="en-US" sz="3200" dirty="0" smtClean="0">
                <a:latin typeface="Bookman Old Style" pitchFamily="18" charset="0"/>
              </a:rPr>
            </a:br>
            <a:r>
              <a:rPr lang="en-US" sz="3200" dirty="0" smtClean="0">
                <a:latin typeface="Bookman Old Style" pitchFamily="18" charset="0"/>
              </a:rPr>
              <a:t>EEL 6935- Embedded System Seminar</a:t>
            </a:r>
            <a:br>
              <a:rPr lang="en-US" sz="3200" dirty="0" smtClean="0">
                <a:latin typeface="Bookman Old Style" pitchFamily="18" charset="0"/>
              </a:rPr>
            </a:br>
            <a:endParaRPr lang="en-US" sz="3200" dirty="0">
              <a:latin typeface="Bookman Old Style" pitchFamily="18" charset="0"/>
            </a:endParaRPr>
          </a:p>
        </p:txBody>
      </p:sp>
      <p:sp>
        <p:nvSpPr>
          <p:cNvPr id="5" name="Subtitle 4"/>
          <p:cNvSpPr>
            <a:spLocks noGrp="1"/>
          </p:cNvSpPr>
          <p:nvPr>
            <p:ph type="subTitle" idx="1"/>
          </p:nvPr>
        </p:nvSpPr>
        <p:spPr>
          <a:xfrm>
            <a:off x="2438400" y="4191000"/>
            <a:ext cx="6400800" cy="1447800"/>
          </a:xfrm>
        </p:spPr>
        <p:txBody>
          <a:bodyPr>
            <a:normAutofit/>
          </a:bodyPr>
          <a:lstStyle/>
          <a:p>
            <a:r>
              <a:rPr lang="en-US" dirty="0" smtClean="0"/>
              <a:t>            </a:t>
            </a:r>
            <a:r>
              <a:rPr lang="en-US" sz="2800" b="1" dirty="0" smtClean="0">
                <a:solidFill>
                  <a:schemeClr val="tx1"/>
                </a:solidFill>
                <a:latin typeface="Bookman Old Style" pitchFamily="18" charset="0"/>
              </a:rPr>
              <a:t>Topic: Real Time Systems</a:t>
            </a:r>
          </a:p>
          <a:p>
            <a:r>
              <a:rPr lang="en-US" sz="2800" b="1" dirty="0" smtClean="0">
                <a:solidFill>
                  <a:schemeClr val="tx1"/>
                </a:solidFill>
                <a:latin typeface="Bookman Old Style" pitchFamily="18" charset="0"/>
              </a:rPr>
              <a:t>                               02/14/2013</a:t>
            </a:r>
            <a:endParaRPr lang="en-US" sz="2800" b="1" dirty="0">
              <a:solidFill>
                <a:schemeClr val="tx1"/>
              </a:solidFill>
              <a:latin typeface="Bookman Old Style" pitchFamily="18" charset="0"/>
            </a:endParaRPr>
          </a:p>
        </p:txBody>
      </p:sp>
      <p:sp>
        <p:nvSpPr>
          <p:cNvPr id="18" name="Rectangle 17"/>
          <p:cNvSpPr/>
          <p:nvPr/>
        </p:nvSpPr>
        <p:spPr>
          <a:xfrm>
            <a:off x="0" y="6400800"/>
            <a:ext cx="914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1</a:t>
            </a:r>
            <a:endParaRPr lang="en-US" dirty="0"/>
          </a:p>
        </p:txBody>
      </p:sp>
      <p:sp>
        <p:nvSpPr>
          <p:cNvPr id="21" name="Rectangle 20"/>
          <p:cNvSpPr/>
          <p:nvPr/>
        </p:nvSpPr>
        <p:spPr>
          <a:xfrm>
            <a:off x="0" y="0"/>
            <a:ext cx="914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457200"/>
          </a:xfrm>
        </p:spPr>
        <p:txBody>
          <a:bodyPr>
            <a:normAutofit fontScale="90000"/>
          </a:bodyPr>
          <a:lstStyle/>
          <a:p>
            <a:r>
              <a:rPr lang="en-US" sz="3200" dirty="0" smtClean="0">
                <a:latin typeface="Bookman Old Style" pitchFamily="18" charset="0"/>
              </a:rPr>
              <a:t/>
            </a:r>
            <a:br>
              <a:rPr lang="en-US" sz="3200" dirty="0" smtClean="0">
                <a:latin typeface="Bookman Old Style" pitchFamily="18" charset="0"/>
              </a:rPr>
            </a:br>
            <a:r>
              <a:rPr lang="en-US" sz="3200" dirty="0" smtClean="0">
                <a:latin typeface="Bookman Old Style" pitchFamily="18" charset="0"/>
              </a:rPr>
              <a:t> Interface View</a:t>
            </a:r>
            <a:br>
              <a:rPr lang="en-US" sz="3200" dirty="0" smtClean="0">
                <a:latin typeface="Bookman Old Style" pitchFamily="18" charset="0"/>
              </a:rPr>
            </a:br>
            <a:r>
              <a:rPr lang="en-US" sz="3200" dirty="0" smtClean="0">
                <a:latin typeface="Bookman Old Style" pitchFamily="18" charset="0"/>
              </a:rPr>
              <a:t>                     </a:t>
            </a:r>
            <a:endParaRPr lang="en-US" sz="3200" dirty="0">
              <a:latin typeface="Bookman Old Style" pitchFamily="18" charset="0"/>
            </a:endParaRPr>
          </a:p>
        </p:txBody>
      </p:sp>
      <p:sp>
        <p:nvSpPr>
          <p:cNvPr id="2" name="Content Placeholder 1"/>
          <p:cNvSpPr>
            <a:spLocks noGrp="1"/>
          </p:cNvSpPr>
          <p:nvPr>
            <p:ph idx="1"/>
          </p:nvPr>
        </p:nvSpPr>
        <p:spPr>
          <a:xfrm>
            <a:off x="457200" y="1219200"/>
            <a:ext cx="7924800" cy="2971800"/>
          </a:xfrm>
        </p:spPr>
        <p:txBody>
          <a:bodyPr>
            <a:normAutofit fontScale="92500" lnSpcReduction="10000"/>
          </a:bodyPr>
          <a:lstStyle/>
          <a:p>
            <a:endParaRPr lang="en-US" sz="2300" dirty="0" smtClean="0">
              <a:latin typeface="Bookman Old Style" pitchFamily="18" charset="0"/>
            </a:endParaRPr>
          </a:p>
          <a:p>
            <a:r>
              <a:rPr lang="en-US" sz="1600" dirty="0" smtClean="0">
                <a:latin typeface="Bookman Old Style" pitchFamily="18" charset="0"/>
              </a:rPr>
              <a:t>Components specified in the functional view are augmented with concurrency-related characteristics. </a:t>
            </a:r>
          </a:p>
          <a:p>
            <a:r>
              <a:rPr lang="en-US" sz="1600" dirty="0" smtClean="0">
                <a:solidFill>
                  <a:schemeClr val="accent6">
                    <a:lumMod val="75000"/>
                  </a:schemeClr>
                </a:solidFill>
                <a:latin typeface="Bookman Old Style" pitchFamily="18" charset="0"/>
              </a:rPr>
              <a:t>Class</a:t>
            </a:r>
            <a:r>
              <a:rPr lang="en-US" sz="1600" dirty="0" smtClean="0">
                <a:latin typeface="Bookman Old Style" pitchFamily="18" charset="0"/>
              </a:rPr>
              <a:t> </a:t>
            </a:r>
            <a:r>
              <a:rPr lang="en-US" sz="1600" dirty="0" smtClean="0">
                <a:solidFill>
                  <a:schemeClr val="accent6">
                    <a:lumMod val="75000"/>
                  </a:schemeClr>
                </a:solidFill>
                <a:latin typeface="Bookman Old Style" pitchFamily="18" charset="0"/>
              </a:rPr>
              <a:t>entity Application-level Container (APLC</a:t>
            </a:r>
            <a:r>
              <a:rPr lang="en-US" sz="1600" dirty="0" smtClean="0">
                <a:latin typeface="Bookman Old Style" pitchFamily="18" charset="0"/>
              </a:rPr>
              <a:t>) populates this view  Modeled first as types, they are instantiated and interconnected to form a precise and verifiable instance of the real-time software system under design.</a:t>
            </a:r>
          </a:p>
          <a:p>
            <a:r>
              <a:rPr lang="en-US" sz="1600" dirty="0" smtClean="0">
                <a:latin typeface="Bookman Old Style" pitchFamily="18" charset="0"/>
              </a:rPr>
              <a:t>An </a:t>
            </a:r>
            <a:r>
              <a:rPr lang="en-US" sz="1600" dirty="0">
                <a:latin typeface="Bookman Old Style" pitchFamily="18" charset="0"/>
              </a:rPr>
              <a:t>APLC is a </a:t>
            </a:r>
            <a:r>
              <a:rPr lang="en-US" sz="1600" dirty="0">
                <a:solidFill>
                  <a:schemeClr val="accent6">
                    <a:lumMod val="75000"/>
                  </a:schemeClr>
                </a:solidFill>
                <a:latin typeface="Bookman Old Style" pitchFamily="18" charset="0"/>
              </a:rPr>
              <a:t>stereotyped UML structured component</a:t>
            </a:r>
            <a:r>
              <a:rPr lang="en-US" sz="1600" dirty="0">
                <a:latin typeface="Bookman Old Style" pitchFamily="18" charset="0"/>
              </a:rPr>
              <a:t>; </a:t>
            </a:r>
            <a:r>
              <a:rPr lang="en-US" sz="1600" dirty="0" smtClean="0">
                <a:latin typeface="Bookman Old Style" pitchFamily="18" charset="0"/>
              </a:rPr>
              <a:t>it can </a:t>
            </a:r>
            <a:r>
              <a:rPr lang="en-US" sz="1600" dirty="0">
                <a:latin typeface="Bookman Old Style" pitchFamily="18" charset="0"/>
              </a:rPr>
              <a:t>own parts that can be typed only with a (non-abstract) </a:t>
            </a:r>
            <a:r>
              <a:rPr lang="en-US" sz="1600" dirty="0" smtClean="0">
                <a:latin typeface="Bookman Old Style" pitchFamily="18" charset="0"/>
              </a:rPr>
              <a:t>class defined </a:t>
            </a:r>
            <a:r>
              <a:rPr lang="en-US" sz="1600" dirty="0">
                <a:latin typeface="Bookman Old Style" pitchFamily="18" charset="0"/>
              </a:rPr>
              <a:t>in the functional view. Parts are the only features </a:t>
            </a:r>
            <a:r>
              <a:rPr lang="en-US" sz="1600" dirty="0" smtClean="0">
                <a:latin typeface="Bookman Old Style" pitchFamily="18" charset="0"/>
              </a:rPr>
              <a:t>that the </a:t>
            </a:r>
            <a:r>
              <a:rPr lang="en-US" sz="1600" dirty="0">
                <a:latin typeface="Bookman Old Style" pitchFamily="18" charset="0"/>
              </a:rPr>
              <a:t>designer can create/delete for an APLC</a:t>
            </a:r>
            <a:r>
              <a:rPr lang="en-US" sz="1600" dirty="0" smtClean="0">
                <a:latin typeface="Bookman Old Style" pitchFamily="18" charset="0"/>
              </a:rPr>
              <a:t>.</a:t>
            </a:r>
          </a:p>
          <a:p>
            <a:r>
              <a:rPr lang="en-US" sz="1600" dirty="0" smtClean="0">
                <a:latin typeface="Bookman Old Style" pitchFamily="18" charset="0"/>
              </a:rPr>
              <a:t>Designer creates the APLC, together with their parts, and then attaches semantic decorations to </a:t>
            </a:r>
            <a:r>
              <a:rPr lang="en-US" sz="1600" dirty="0" smtClean="0">
                <a:solidFill>
                  <a:schemeClr val="accent6">
                    <a:lumMod val="75000"/>
                  </a:schemeClr>
                </a:solidFill>
                <a:latin typeface="Bookman Old Style" pitchFamily="18" charset="0"/>
              </a:rPr>
              <a:t>all elementary provided ports </a:t>
            </a:r>
            <a:r>
              <a:rPr lang="en-US" sz="1600" dirty="0" smtClean="0">
                <a:latin typeface="Bookman Old Style" pitchFamily="18" charset="0"/>
              </a:rPr>
              <a:t>(EPP), to specify the concurrent behavior that shall occur on invocation of each wrapped operation.</a:t>
            </a:r>
          </a:p>
          <a:p>
            <a:endParaRPr lang="en-US" sz="1600" dirty="0">
              <a:latin typeface="Bookman Old Style" pitchFamily="18" charset="0"/>
            </a:endParaRPr>
          </a:p>
          <a:p>
            <a:pPr>
              <a:buNone/>
            </a:pPr>
            <a:endParaRPr lang="en-US" sz="4900" dirty="0" smtClean="0">
              <a:latin typeface="Bookman Old Style" pitchFamily="18" charset="0"/>
            </a:endParaRPr>
          </a:p>
          <a:p>
            <a:pPr>
              <a:buNone/>
            </a:pPr>
            <a:endParaRPr lang="en-US" sz="4300" dirty="0" smtClean="0">
              <a:latin typeface="Bookman Old Style" pitchFamily="18" charset="0"/>
            </a:endParaRPr>
          </a:p>
          <a:p>
            <a:endParaRPr lang="en-US" sz="2600" dirty="0">
              <a:latin typeface="Bookman Old Style" pitchFamily="18" charset="0"/>
            </a:endParaRPr>
          </a:p>
          <a:p>
            <a:endParaRPr lang="en-US" sz="2000" dirty="0" smtClean="0">
              <a:latin typeface="Bookman Old Style" pitchFamily="18" charset="0"/>
            </a:endParaRPr>
          </a:p>
          <a:p>
            <a:endParaRPr lang="en-US" sz="2600" dirty="0">
              <a:latin typeface="Bookman Old Style" pitchFamily="18" charset="0"/>
            </a:endParaRPr>
          </a:p>
          <a:p>
            <a:pPr>
              <a:buNone/>
            </a:pPr>
            <a:endParaRPr lang="en-US" sz="2000" dirty="0" smtClean="0">
              <a:latin typeface="Bookman Old Style" pitchFamily="18" charset="0"/>
            </a:endParaRPr>
          </a:p>
          <a:p>
            <a:endParaRPr lang="en-US" sz="2400" dirty="0">
              <a:latin typeface="Bookman Old Style" pitchFamily="18" charset="0"/>
            </a:endParaRPr>
          </a:p>
        </p:txBody>
      </p:sp>
      <p:sp>
        <p:nvSpPr>
          <p:cNvPr id="6" name="Rectangle 5"/>
          <p:cNvSpPr/>
          <p:nvPr/>
        </p:nvSpPr>
        <p:spPr>
          <a:xfrm>
            <a:off x="0" y="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5320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10</a:t>
            </a:r>
            <a:endParaRPr lang="en-US" dirty="0"/>
          </a:p>
        </p:txBody>
      </p:sp>
      <p:pic>
        <p:nvPicPr>
          <p:cNvPr id="22529" name="Picture 1"/>
          <p:cNvPicPr>
            <a:picLocks noChangeAspect="1" noChangeArrowheads="1"/>
          </p:cNvPicPr>
          <p:nvPr/>
        </p:nvPicPr>
        <p:blipFill>
          <a:blip r:embed="rId2"/>
          <a:srcRect/>
          <a:stretch>
            <a:fillRect/>
          </a:stretch>
        </p:blipFill>
        <p:spPr bwMode="auto">
          <a:xfrm>
            <a:off x="1676400" y="4343400"/>
            <a:ext cx="5219700" cy="2009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457200"/>
          </a:xfrm>
        </p:spPr>
        <p:txBody>
          <a:bodyPr>
            <a:normAutofit fontScale="90000"/>
          </a:bodyPr>
          <a:lstStyle/>
          <a:p>
            <a:r>
              <a:rPr lang="en-US" sz="3200" dirty="0" smtClean="0">
                <a:latin typeface="Bookman Old Style" pitchFamily="18" charset="0"/>
              </a:rPr>
              <a:t/>
            </a:r>
            <a:br>
              <a:rPr lang="en-US" sz="3200" dirty="0" smtClean="0">
                <a:latin typeface="Bookman Old Style" pitchFamily="18" charset="0"/>
              </a:rPr>
            </a:br>
            <a:r>
              <a:rPr lang="en-US" sz="3200" dirty="0" smtClean="0">
                <a:latin typeface="Bookman Old Style" pitchFamily="18" charset="0"/>
              </a:rPr>
              <a:t> Elementary Ports(EP)</a:t>
            </a:r>
            <a:br>
              <a:rPr lang="en-US" sz="3200" dirty="0" smtClean="0">
                <a:latin typeface="Bookman Old Style" pitchFamily="18" charset="0"/>
              </a:rPr>
            </a:br>
            <a:r>
              <a:rPr lang="en-US" sz="3200" dirty="0" smtClean="0">
                <a:latin typeface="Bookman Old Style" pitchFamily="18" charset="0"/>
              </a:rPr>
              <a:t>                     </a:t>
            </a:r>
            <a:endParaRPr lang="en-US" sz="3200" dirty="0">
              <a:latin typeface="Bookman Old Style" pitchFamily="18" charset="0"/>
            </a:endParaRPr>
          </a:p>
        </p:txBody>
      </p:sp>
      <p:sp>
        <p:nvSpPr>
          <p:cNvPr id="2" name="Content Placeholder 1"/>
          <p:cNvSpPr>
            <a:spLocks noGrp="1"/>
          </p:cNvSpPr>
          <p:nvPr>
            <p:ph idx="1"/>
          </p:nvPr>
        </p:nvSpPr>
        <p:spPr>
          <a:xfrm>
            <a:off x="457200" y="1219200"/>
            <a:ext cx="7924800" cy="4648200"/>
          </a:xfrm>
        </p:spPr>
        <p:txBody>
          <a:bodyPr>
            <a:normAutofit fontScale="92500" lnSpcReduction="10000"/>
          </a:bodyPr>
          <a:lstStyle/>
          <a:p>
            <a:endParaRPr lang="en-US" sz="2300" dirty="0" smtClean="0">
              <a:latin typeface="Bookman Old Style" pitchFamily="18" charset="0"/>
            </a:endParaRPr>
          </a:p>
          <a:p>
            <a:r>
              <a:rPr lang="en-US" sz="2000" dirty="0" smtClean="0">
                <a:latin typeface="Bookman Old Style" pitchFamily="18" charset="0"/>
              </a:rPr>
              <a:t>Interfaces are automatically exposed by the APLC through stereotyped ports, called </a:t>
            </a:r>
            <a:r>
              <a:rPr lang="en-US" sz="2000" b="1" dirty="0" smtClean="0">
                <a:solidFill>
                  <a:schemeClr val="accent6">
                    <a:lumMod val="75000"/>
                  </a:schemeClr>
                </a:solidFill>
                <a:latin typeface="Bookman Old Style" pitchFamily="18" charset="0"/>
              </a:rPr>
              <a:t>port clusters </a:t>
            </a:r>
            <a:r>
              <a:rPr lang="en-US" sz="2000" dirty="0" smtClean="0">
                <a:latin typeface="Bookman Old Style" pitchFamily="18" charset="0"/>
              </a:rPr>
              <a:t>in HRT-UML/RCM</a:t>
            </a:r>
          </a:p>
          <a:p>
            <a:r>
              <a:rPr lang="en-US" sz="2000" dirty="0" smtClean="0">
                <a:latin typeface="Bookman Old Style" pitchFamily="18" charset="0"/>
              </a:rPr>
              <a:t> A port cluster is a special UML composite port which aggregates elementary interaction points, called </a:t>
            </a:r>
            <a:r>
              <a:rPr lang="en-US" sz="2000" b="1" dirty="0" smtClean="0">
                <a:solidFill>
                  <a:schemeClr val="accent6">
                    <a:lumMod val="75000"/>
                  </a:schemeClr>
                </a:solidFill>
                <a:latin typeface="Bookman Old Style" pitchFamily="18" charset="0"/>
              </a:rPr>
              <a:t>elementary ports.</a:t>
            </a:r>
          </a:p>
          <a:p>
            <a:r>
              <a:rPr lang="en-US" sz="2000" dirty="0" smtClean="0">
                <a:latin typeface="Bookman Old Style" pitchFamily="18" charset="0"/>
              </a:rPr>
              <a:t>EP acts as </a:t>
            </a:r>
            <a:r>
              <a:rPr lang="en-US" sz="2000" b="1" dirty="0" smtClean="0">
                <a:solidFill>
                  <a:schemeClr val="accent6">
                    <a:lumMod val="75000"/>
                  </a:schemeClr>
                </a:solidFill>
                <a:latin typeface="Bookman Old Style" pitchFamily="18" charset="0"/>
              </a:rPr>
              <a:t>wrapper</a:t>
            </a:r>
            <a:r>
              <a:rPr lang="en-US" sz="2000" dirty="0" smtClean="0">
                <a:latin typeface="Bookman Old Style" pitchFamily="18" charset="0"/>
              </a:rPr>
              <a:t> of the associated operation to specify the kind of the synchronization protocol when the operation, implemented by the functional part, is invoked through the owner port.</a:t>
            </a:r>
          </a:p>
          <a:p>
            <a:r>
              <a:rPr lang="en-US" sz="2000" dirty="0" smtClean="0">
                <a:latin typeface="Bookman Old Style" pitchFamily="18" charset="0"/>
              </a:rPr>
              <a:t>Permits </a:t>
            </a:r>
            <a:r>
              <a:rPr lang="en-US" sz="2000" b="1" dirty="0" smtClean="0">
                <a:solidFill>
                  <a:schemeClr val="accent6">
                    <a:lumMod val="75000"/>
                  </a:schemeClr>
                </a:solidFill>
                <a:latin typeface="Bookman Old Style" pitchFamily="18" charset="0"/>
              </a:rPr>
              <a:t>finer grained modeling </a:t>
            </a:r>
            <a:r>
              <a:rPr lang="en-US" sz="2000" dirty="0" smtClean="0">
                <a:latin typeface="Bookman Old Style" pitchFamily="18" charset="0"/>
              </a:rPr>
              <a:t>of component interactions as compared to plain UML.</a:t>
            </a:r>
          </a:p>
          <a:p>
            <a:r>
              <a:rPr lang="en-US" sz="2000" dirty="0" smtClean="0">
                <a:latin typeface="Bookman Old Style" pitchFamily="18" charset="0"/>
              </a:rPr>
              <a:t>Attaching concurrency semantics to elementary ports and referring to functional entities via APLC parts facilitates the reuse of functional specifications across </a:t>
            </a:r>
            <a:r>
              <a:rPr lang="en-US" sz="2000" b="1" dirty="0" smtClean="0">
                <a:solidFill>
                  <a:schemeClr val="accent6">
                    <a:lumMod val="75000"/>
                  </a:schemeClr>
                </a:solidFill>
                <a:latin typeface="Bookman Old Style" pitchFamily="18" charset="0"/>
              </a:rPr>
              <a:t>multiple execution scenarios. </a:t>
            </a:r>
            <a:endParaRPr lang="en-US" sz="4300" b="1" dirty="0" smtClean="0">
              <a:solidFill>
                <a:schemeClr val="accent6">
                  <a:lumMod val="75000"/>
                </a:schemeClr>
              </a:solidFill>
              <a:latin typeface="Bookman Old Style" pitchFamily="18" charset="0"/>
            </a:endParaRPr>
          </a:p>
          <a:p>
            <a:endParaRPr lang="en-US" sz="2600" dirty="0">
              <a:latin typeface="Bookman Old Style" pitchFamily="18" charset="0"/>
            </a:endParaRPr>
          </a:p>
          <a:p>
            <a:endParaRPr lang="en-US" sz="2000" dirty="0" smtClean="0">
              <a:latin typeface="Bookman Old Style" pitchFamily="18" charset="0"/>
            </a:endParaRPr>
          </a:p>
          <a:p>
            <a:endParaRPr lang="en-US" sz="2600" dirty="0">
              <a:latin typeface="Bookman Old Style" pitchFamily="18" charset="0"/>
            </a:endParaRPr>
          </a:p>
          <a:p>
            <a:pPr>
              <a:buNone/>
            </a:pPr>
            <a:endParaRPr lang="en-US" sz="2000" dirty="0" smtClean="0">
              <a:latin typeface="Bookman Old Style" pitchFamily="18" charset="0"/>
            </a:endParaRPr>
          </a:p>
          <a:p>
            <a:endParaRPr lang="en-US" sz="2400" dirty="0">
              <a:latin typeface="Bookman Old Style" pitchFamily="18" charset="0"/>
            </a:endParaRPr>
          </a:p>
        </p:txBody>
      </p:sp>
      <p:sp>
        <p:nvSpPr>
          <p:cNvPr id="6" name="Rectangle 5"/>
          <p:cNvSpPr/>
          <p:nvPr/>
        </p:nvSpPr>
        <p:spPr>
          <a:xfrm>
            <a:off x="0" y="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5320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11</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5320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12</a:t>
            </a:r>
            <a:endParaRPr lang="en-US" dirty="0"/>
          </a:p>
        </p:txBody>
      </p:sp>
      <p:pic>
        <p:nvPicPr>
          <p:cNvPr id="27650" name="Picture 2"/>
          <p:cNvPicPr>
            <a:picLocks noGrp="1" noChangeAspect="1" noChangeArrowheads="1"/>
          </p:cNvPicPr>
          <p:nvPr>
            <p:ph idx="1"/>
          </p:nvPr>
        </p:nvPicPr>
        <p:blipFill>
          <a:blip r:embed="rId2"/>
          <a:srcRect/>
          <a:stretch>
            <a:fillRect/>
          </a:stretch>
        </p:blipFill>
        <p:spPr bwMode="auto">
          <a:xfrm>
            <a:off x="1871662" y="1490662"/>
            <a:ext cx="5095875" cy="2657475"/>
          </a:xfrm>
          <a:prstGeom prst="rect">
            <a:avLst/>
          </a:prstGeom>
          <a:noFill/>
          <a:ln w="9525">
            <a:noFill/>
            <a:miter lim="800000"/>
            <a:headEnd/>
            <a:tailEnd/>
          </a:ln>
          <a:effectLst/>
        </p:spPr>
      </p:pic>
      <p:sp>
        <p:nvSpPr>
          <p:cNvPr id="8" name="TextBox 7"/>
          <p:cNvSpPr txBox="1"/>
          <p:nvPr/>
        </p:nvSpPr>
        <p:spPr>
          <a:xfrm>
            <a:off x="1981200" y="4800600"/>
            <a:ext cx="6172200" cy="461665"/>
          </a:xfrm>
          <a:prstGeom prst="rect">
            <a:avLst/>
          </a:prstGeom>
          <a:noFill/>
        </p:spPr>
        <p:txBody>
          <a:bodyPr wrap="square" rtlCol="0">
            <a:spAutoFit/>
          </a:bodyPr>
          <a:lstStyle/>
          <a:p>
            <a:r>
              <a:rPr lang="en-US" sz="2400" dirty="0" smtClean="0">
                <a:latin typeface="Bookman Old Style" pitchFamily="18" charset="0"/>
              </a:rPr>
              <a:t> Detailed View of Port </a:t>
            </a:r>
            <a:r>
              <a:rPr lang="en-US" sz="2400" dirty="0">
                <a:latin typeface="Bookman Old Style" pitchFamily="18" charset="0"/>
              </a:rPr>
              <a:t>C</a:t>
            </a:r>
            <a:r>
              <a:rPr lang="en-US" sz="2400" dirty="0" smtClean="0">
                <a:latin typeface="Bookman Old Style" pitchFamily="18" charset="0"/>
              </a:rPr>
              <a:t>luster  </a:t>
            </a:r>
            <a:endParaRPr lang="en-US" sz="2400" dirty="0">
              <a:latin typeface="Bookman Old Style"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a:latin typeface="Bookman Old Style" pitchFamily="18" charset="0"/>
              </a:rPr>
              <a:t/>
            </a:r>
            <a:br>
              <a:rPr lang="en-US" sz="3200" dirty="0">
                <a:latin typeface="Bookman Old Style" pitchFamily="18" charset="0"/>
              </a:rPr>
            </a:br>
            <a:r>
              <a:rPr lang="en-US" sz="3200" dirty="0" smtClean="0">
                <a:solidFill>
                  <a:schemeClr val="accent6">
                    <a:lumMod val="75000"/>
                  </a:schemeClr>
                </a:solidFill>
                <a:latin typeface="Bookman Old Style" pitchFamily="18" charset="0"/>
              </a:rPr>
              <a:t>Deployment View</a:t>
            </a:r>
            <a:r>
              <a:rPr lang="en-US" sz="3200" dirty="0" smtClean="0">
                <a:latin typeface="Bookman Old Style" pitchFamily="18" charset="0"/>
              </a:rPr>
              <a:t>          </a:t>
            </a:r>
            <a:r>
              <a:rPr lang="en-US" sz="3200" dirty="0" smtClean="0">
                <a:solidFill>
                  <a:schemeClr val="accent6">
                    <a:lumMod val="75000"/>
                  </a:schemeClr>
                </a:solidFill>
                <a:latin typeface="Bookman Old Style" pitchFamily="18" charset="0"/>
              </a:rPr>
              <a:t>Concurrency View</a:t>
            </a:r>
            <a:r>
              <a:rPr lang="en-US" sz="3200" dirty="0" smtClean="0">
                <a:latin typeface="Bookman Old Style" pitchFamily="18" charset="0"/>
              </a:rPr>
              <a:t/>
            </a:r>
            <a:br>
              <a:rPr lang="en-US" sz="3200" dirty="0" smtClean="0">
                <a:latin typeface="Bookman Old Style" pitchFamily="18" charset="0"/>
              </a:rPr>
            </a:br>
            <a:r>
              <a:rPr lang="en-US" sz="3200" dirty="0" smtClean="0">
                <a:latin typeface="Bookman Old Style" pitchFamily="18" charset="0"/>
              </a:rPr>
              <a:t>                     </a:t>
            </a:r>
            <a:endParaRPr lang="en-US" sz="3200" dirty="0">
              <a:latin typeface="Bookman Old Style" pitchFamily="18" charset="0"/>
            </a:endParaRPr>
          </a:p>
        </p:txBody>
      </p:sp>
      <p:sp>
        <p:nvSpPr>
          <p:cNvPr id="2" name="Content Placeholder 1"/>
          <p:cNvSpPr>
            <a:spLocks noGrp="1"/>
          </p:cNvSpPr>
          <p:nvPr>
            <p:ph sz="half" idx="1"/>
          </p:nvPr>
        </p:nvSpPr>
        <p:spPr/>
        <p:txBody>
          <a:bodyPr>
            <a:normAutofit lnSpcReduction="10000"/>
          </a:bodyPr>
          <a:lstStyle/>
          <a:p>
            <a:r>
              <a:rPr lang="en-US" sz="1600" dirty="0" smtClean="0">
                <a:latin typeface="Bookman Old Style" pitchFamily="18" charset="0"/>
              </a:rPr>
              <a:t>Designer specifies the physical architecture of the system and commands the way the logical architecture must map to it. </a:t>
            </a:r>
          </a:p>
          <a:p>
            <a:endParaRPr lang="en-US" sz="1600" dirty="0" smtClean="0">
              <a:latin typeface="Bookman Old Style" pitchFamily="18" charset="0"/>
            </a:endParaRPr>
          </a:p>
          <a:p>
            <a:r>
              <a:rPr lang="en-US" sz="1600" dirty="0" smtClean="0">
                <a:latin typeface="Bookman Old Style" pitchFamily="18" charset="0"/>
              </a:rPr>
              <a:t>The model of Partition is used and each partition contains several APLC. APLC in each partition are isolated in space, time and communication  from all other partitions.</a:t>
            </a:r>
          </a:p>
          <a:p>
            <a:pPr>
              <a:buNone/>
            </a:pPr>
            <a:endParaRPr lang="en-US" sz="1600" dirty="0" smtClean="0">
              <a:latin typeface="Bookman Old Style" pitchFamily="18" charset="0"/>
            </a:endParaRPr>
          </a:p>
          <a:p>
            <a:r>
              <a:rPr lang="en-US" sz="1600" dirty="0" smtClean="0">
                <a:latin typeface="Bookman Old Style" pitchFamily="18" charset="0"/>
              </a:rPr>
              <a:t>permit finer grained modeling of component interactions as compared to plain UML.</a:t>
            </a:r>
            <a:endParaRPr lang="en-US" sz="4900" dirty="0" smtClean="0">
              <a:latin typeface="Bookman Old Style" pitchFamily="18" charset="0"/>
            </a:endParaRPr>
          </a:p>
          <a:p>
            <a:pPr>
              <a:buNone/>
            </a:pPr>
            <a:endParaRPr lang="en-US" sz="4300" dirty="0" smtClean="0">
              <a:latin typeface="Bookman Old Style" pitchFamily="18" charset="0"/>
            </a:endParaRPr>
          </a:p>
          <a:p>
            <a:endParaRPr lang="en-US" sz="2600" dirty="0">
              <a:latin typeface="Bookman Old Style" pitchFamily="18" charset="0"/>
            </a:endParaRPr>
          </a:p>
          <a:p>
            <a:endParaRPr lang="en-US" sz="2000" dirty="0" smtClean="0">
              <a:latin typeface="Bookman Old Style" pitchFamily="18" charset="0"/>
            </a:endParaRPr>
          </a:p>
          <a:p>
            <a:endParaRPr lang="en-US" sz="2600" dirty="0">
              <a:latin typeface="Bookman Old Style" pitchFamily="18" charset="0"/>
            </a:endParaRPr>
          </a:p>
          <a:p>
            <a:pPr>
              <a:buNone/>
            </a:pPr>
            <a:endParaRPr lang="en-US" sz="2000" dirty="0" smtClean="0">
              <a:latin typeface="Bookman Old Style" pitchFamily="18" charset="0"/>
            </a:endParaRPr>
          </a:p>
          <a:p>
            <a:endParaRPr lang="en-US" sz="2400" dirty="0">
              <a:latin typeface="Bookman Old Style" pitchFamily="18" charset="0"/>
            </a:endParaRPr>
          </a:p>
        </p:txBody>
      </p:sp>
      <p:sp>
        <p:nvSpPr>
          <p:cNvPr id="7" name="Content Placeholder 6"/>
          <p:cNvSpPr>
            <a:spLocks noGrp="1"/>
          </p:cNvSpPr>
          <p:nvPr>
            <p:ph sz="half" idx="2"/>
          </p:nvPr>
        </p:nvSpPr>
        <p:spPr/>
        <p:txBody>
          <a:bodyPr>
            <a:normAutofit lnSpcReduction="10000"/>
          </a:bodyPr>
          <a:lstStyle/>
          <a:p>
            <a:r>
              <a:rPr lang="en-US" sz="1600" dirty="0">
                <a:latin typeface="Bookman Old Style" pitchFamily="18" charset="0"/>
              </a:rPr>
              <a:t>Platform </a:t>
            </a:r>
            <a:r>
              <a:rPr lang="en-US" sz="1600" dirty="0" smtClean="0">
                <a:latin typeface="Bookman Old Style" pitchFamily="18" charset="0"/>
              </a:rPr>
              <a:t> specific view.</a:t>
            </a:r>
          </a:p>
          <a:p>
            <a:endParaRPr lang="en-US" sz="1600" dirty="0" smtClean="0">
              <a:latin typeface="Bookman Old Style" pitchFamily="18" charset="0"/>
            </a:endParaRPr>
          </a:p>
          <a:p>
            <a:r>
              <a:rPr lang="en-US" sz="1600" dirty="0" smtClean="0">
                <a:latin typeface="Bookman Old Style" pitchFamily="18" charset="0"/>
              </a:rPr>
              <a:t>describes the concurrent architecture of the system realized in compliance with the RCM for the target execution platform as specified in the deployment view.</a:t>
            </a:r>
          </a:p>
          <a:p>
            <a:endParaRPr lang="en-US" sz="1600" dirty="0" smtClean="0">
              <a:latin typeface="Bookman Old Style" pitchFamily="18" charset="0"/>
            </a:endParaRPr>
          </a:p>
          <a:p>
            <a:r>
              <a:rPr lang="en-US" sz="1600" dirty="0" smtClean="0">
                <a:latin typeface="Bookman Old Style" pitchFamily="18" charset="0"/>
              </a:rPr>
              <a:t>Once functional and interface  views are modeled and the target platform is specified, a fully automated model transformation process obtains</a:t>
            </a:r>
            <a:r>
              <a:rPr lang="en-US" sz="1600" dirty="0">
                <a:latin typeface="Bookman Old Style" pitchFamily="18" charset="0"/>
              </a:rPr>
              <a:t> </a:t>
            </a:r>
            <a:r>
              <a:rPr lang="en-US" sz="1600" dirty="0" smtClean="0">
                <a:latin typeface="Bookman Old Style" pitchFamily="18" charset="0"/>
              </a:rPr>
              <a:t>concurrency view.</a:t>
            </a:r>
          </a:p>
          <a:p>
            <a:endParaRPr lang="en-US" sz="1600" dirty="0" smtClean="0">
              <a:latin typeface="Bookman Old Style" pitchFamily="18" charset="0"/>
            </a:endParaRPr>
          </a:p>
          <a:p>
            <a:r>
              <a:rPr lang="en-US" sz="1600" dirty="0" smtClean="0">
                <a:latin typeface="Bookman Old Style" pitchFamily="18" charset="0"/>
              </a:rPr>
              <a:t>Best suited to feed feasibility and sensitivity analysis as well as code generation.</a:t>
            </a:r>
            <a:endParaRPr lang="en-US" sz="1600" dirty="0">
              <a:latin typeface="Bookman Old Style" pitchFamily="18" charset="0"/>
            </a:endParaRPr>
          </a:p>
        </p:txBody>
      </p:sp>
      <p:sp>
        <p:nvSpPr>
          <p:cNvPr id="6" name="Rectangle 5"/>
          <p:cNvSpPr/>
          <p:nvPr/>
        </p:nvSpPr>
        <p:spPr>
          <a:xfrm>
            <a:off x="0" y="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5320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13</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5486400" cy="457200"/>
          </a:xfrm>
        </p:spPr>
        <p:txBody>
          <a:bodyPr>
            <a:normAutofit fontScale="90000"/>
          </a:bodyPr>
          <a:lstStyle/>
          <a:p>
            <a:r>
              <a:rPr lang="en-US" sz="3200" dirty="0" smtClean="0">
                <a:latin typeface="Bookman Old Style" pitchFamily="18" charset="0"/>
              </a:rPr>
              <a:t/>
            </a:r>
            <a:br>
              <a:rPr lang="en-US" sz="3200" dirty="0" smtClean="0">
                <a:latin typeface="Bookman Old Style" pitchFamily="18" charset="0"/>
              </a:rPr>
            </a:br>
            <a:r>
              <a:rPr lang="en-US" sz="3200" dirty="0" smtClean="0">
                <a:latin typeface="Bookman Old Style" pitchFamily="18" charset="0"/>
              </a:rPr>
              <a:t> HRT-UML/RCM  Process</a:t>
            </a:r>
            <a:br>
              <a:rPr lang="en-US" sz="3200" dirty="0" smtClean="0">
                <a:latin typeface="Bookman Old Style" pitchFamily="18" charset="0"/>
              </a:rPr>
            </a:br>
            <a:r>
              <a:rPr lang="en-US" sz="3200" dirty="0" smtClean="0">
                <a:latin typeface="Bookman Old Style" pitchFamily="18" charset="0"/>
              </a:rPr>
              <a:t>                     </a:t>
            </a:r>
            <a:endParaRPr lang="en-US" sz="3200" dirty="0">
              <a:latin typeface="Bookman Old Style" pitchFamily="18" charset="0"/>
            </a:endParaRPr>
          </a:p>
        </p:txBody>
      </p:sp>
      <p:sp>
        <p:nvSpPr>
          <p:cNvPr id="2" name="Content Placeholder 1"/>
          <p:cNvSpPr>
            <a:spLocks noGrp="1"/>
          </p:cNvSpPr>
          <p:nvPr>
            <p:ph idx="1"/>
          </p:nvPr>
        </p:nvSpPr>
        <p:spPr>
          <a:xfrm>
            <a:off x="457200" y="1219200"/>
            <a:ext cx="3276600" cy="2209800"/>
          </a:xfrm>
        </p:spPr>
        <p:txBody>
          <a:bodyPr>
            <a:normAutofit fontScale="92500" lnSpcReduction="10000"/>
          </a:bodyPr>
          <a:lstStyle/>
          <a:p>
            <a:endParaRPr lang="en-US" sz="2300" dirty="0" smtClean="0">
              <a:latin typeface="Bookman Old Style" pitchFamily="18" charset="0"/>
            </a:endParaRPr>
          </a:p>
          <a:p>
            <a:r>
              <a:rPr lang="en-US" sz="2000" dirty="0" smtClean="0">
                <a:solidFill>
                  <a:schemeClr val="accent6">
                    <a:lumMod val="75000"/>
                  </a:schemeClr>
                </a:solidFill>
                <a:latin typeface="Bookman Old Style" pitchFamily="18" charset="0"/>
              </a:rPr>
              <a:t>Modeling Phase</a:t>
            </a:r>
          </a:p>
          <a:p>
            <a:r>
              <a:rPr lang="en-US" sz="2000" dirty="0" smtClean="0">
                <a:solidFill>
                  <a:schemeClr val="accent6">
                    <a:lumMod val="75000"/>
                  </a:schemeClr>
                </a:solidFill>
                <a:latin typeface="Bookman Old Style" pitchFamily="18" charset="0"/>
              </a:rPr>
              <a:t>Modeling Transformation</a:t>
            </a:r>
          </a:p>
          <a:p>
            <a:r>
              <a:rPr lang="en-US" sz="2000" dirty="0" smtClean="0">
                <a:solidFill>
                  <a:schemeClr val="accent6">
                    <a:lumMod val="75000"/>
                  </a:schemeClr>
                </a:solidFill>
                <a:latin typeface="Bookman Old Style" pitchFamily="18" charset="0"/>
              </a:rPr>
              <a:t>Feasibility and Sensitivity Analysis</a:t>
            </a:r>
          </a:p>
          <a:p>
            <a:r>
              <a:rPr lang="en-US" sz="2000" dirty="0" smtClean="0">
                <a:solidFill>
                  <a:schemeClr val="accent6">
                    <a:lumMod val="75000"/>
                  </a:schemeClr>
                </a:solidFill>
                <a:latin typeface="Bookman Old Style" pitchFamily="18" charset="0"/>
              </a:rPr>
              <a:t>Code Generation</a:t>
            </a:r>
          </a:p>
          <a:p>
            <a:pPr>
              <a:buNone/>
            </a:pPr>
            <a:endParaRPr lang="en-US" sz="2600" dirty="0">
              <a:latin typeface="Bookman Old Style" pitchFamily="18" charset="0"/>
            </a:endParaRPr>
          </a:p>
          <a:p>
            <a:endParaRPr lang="en-US" sz="2000" dirty="0" smtClean="0">
              <a:latin typeface="Bookman Old Style" pitchFamily="18" charset="0"/>
            </a:endParaRPr>
          </a:p>
          <a:p>
            <a:endParaRPr lang="en-US" sz="2600" dirty="0">
              <a:latin typeface="Bookman Old Style" pitchFamily="18" charset="0"/>
            </a:endParaRPr>
          </a:p>
          <a:p>
            <a:pPr>
              <a:buNone/>
            </a:pPr>
            <a:endParaRPr lang="en-US" sz="2000" dirty="0" smtClean="0">
              <a:latin typeface="Bookman Old Style" pitchFamily="18" charset="0"/>
            </a:endParaRPr>
          </a:p>
          <a:p>
            <a:endParaRPr lang="en-US" sz="2400" dirty="0">
              <a:latin typeface="Bookman Old Style" pitchFamily="18" charset="0"/>
            </a:endParaRPr>
          </a:p>
        </p:txBody>
      </p:sp>
      <p:sp>
        <p:nvSpPr>
          <p:cNvPr id="6" name="Rectangle 5"/>
          <p:cNvSpPr/>
          <p:nvPr/>
        </p:nvSpPr>
        <p:spPr>
          <a:xfrm>
            <a:off x="0" y="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5320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14</a:t>
            </a:r>
            <a:endParaRPr lang="en-US" dirty="0"/>
          </a:p>
        </p:txBody>
      </p:sp>
      <p:pic>
        <p:nvPicPr>
          <p:cNvPr id="29699" name="Picture 3"/>
          <p:cNvPicPr>
            <a:picLocks noChangeAspect="1" noChangeArrowheads="1"/>
          </p:cNvPicPr>
          <p:nvPr/>
        </p:nvPicPr>
        <p:blipFill>
          <a:blip r:embed="rId2"/>
          <a:srcRect/>
          <a:stretch>
            <a:fillRect/>
          </a:stretch>
        </p:blipFill>
        <p:spPr bwMode="auto">
          <a:xfrm>
            <a:off x="3505200" y="1066800"/>
            <a:ext cx="5576888" cy="54054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Bookman Old Style" pitchFamily="18" charset="0"/>
              </a:rPr>
              <a:t>Industrial  Evaluation Results</a:t>
            </a:r>
            <a:endParaRPr lang="en-US" sz="3200" dirty="0">
              <a:latin typeface="Bookman Old Style" pitchFamily="18" charset="0"/>
            </a:endParaRPr>
          </a:p>
        </p:txBody>
      </p:sp>
      <p:sp>
        <p:nvSpPr>
          <p:cNvPr id="3" name="Content Placeholder 2"/>
          <p:cNvSpPr>
            <a:spLocks noGrp="1"/>
          </p:cNvSpPr>
          <p:nvPr>
            <p:ph idx="1"/>
          </p:nvPr>
        </p:nvSpPr>
        <p:spPr>
          <a:xfrm>
            <a:off x="457200" y="1600200"/>
            <a:ext cx="6400800" cy="4525963"/>
          </a:xfrm>
        </p:spPr>
        <p:txBody>
          <a:bodyPr>
            <a:normAutofit lnSpcReduction="10000"/>
          </a:bodyPr>
          <a:lstStyle/>
          <a:p>
            <a:pPr>
              <a:buNone/>
            </a:pPr>
            <a:r>
              <a:rPr lang="en-US" sz="1600" dirty="0">
                <a:latin typeface="Bookman Old Style" pitchFamily="18" charset="0"/>
              </a:rPr>
              <a:t>In the context of the ASSERT project a prototype </a:t>
            </a:r>
            <a:r>
              <a:rPr lang="en-US" sz="1600" dirty="0" smtClean="0">
                <a:latin typeface="Bookman Old Style" pitchFamily="18" charset="0"/>
              </a:rPr>
              <a:t>tool </a:t>
            </a:r>
          </a:p>
          <a:p>
            <a:pPr>
              <a:buNone/>
            </a:pPr>
            <a:r>
              <a:rPr lang="en-US" sz="1600" dirty="0" smtClean="0">
                <a:latin typeface="Bookman Old Style" pitchFamily="18" charset="0"/>
              </a:rPr>
              <a:t>supporting the methodology </a:t>
            </a:r>
            <a:r>
              <a:rPr lang="en-US" sz="1600" dirty="0">
                <a:latin typeface="Bookman Old Style" pitchFamily="18" charset="0"/>
              </a:rPr>
              <a:t>was developed and submitted to </a:t>
            </a:r>
            <a:endParaRPr lang="en-US" sz="1600" dirty="0" smtClean="0">
              <a:latin typeface="Bookman Old Style" pitchFamily="18" charset="0"/>
            </a:endParaRPr>
          </a:p>
          <a:p>
            <a:pPr>
              <a:buNone/>
            </a:pPr>
            <a:r>
              <a:rPr lang="en-US" sz="1600" dirty="0" smtClean="0">
                <a:latin typeface="Bookman Old Style" pitchFamily="18" charset="0"/>
              </a:rPr>
              <a:t>extensive industrial evaluation.</a:t>
            </a:r>
          </a:p>
          <a:p>
            <a:pPr>
              <a:buNone/>
            </a:pPr>
            <a:endParaRPr lang="en-US" sz="1600" dirty="0">
              <a:latin typeface="Bookman Old Style" pitchFamily="18" charset="0"/>
            </a:endParaRPr>
          </a:p>
          <a:p>
            <a:pPr>
              <a:buNone/>
            </a:pPr>
            <a:r>
              <a:rPr lang="en-US" sz="1800" dirty="0" err="1" smtClean="0">
                <a:solidFill>
                  <a:schemeClr val="accent6">
                    <a:lumMod val="75000"/>
                  </a:schemeClr>
                </a:solidFill>
                <a:latin typeface="Bookman Old Style" pitchFamily="18" charset="0"/>
              </a:rPr>
              <a:t>Favourable</a:t>
            </a:r>
            <a:r>
              <a:rPr lang="en-US" sz="1800" dirty="0" smtClean="0">
                <a:solidFill>
                  <a:schemeClr val="accent6">
                    <a:lumMod val="75000"/>
                  </a:schemeClr>
                </a:solidFill>
                <a:latin typeface="Bookman Old Style" pitchFamily="18" charset="0"/>
              </a:rPr>
              <a:t> Results</a:t>
            </a:r>
            <a:r>
              <a:rPr lang="en-US" sz="1600" dirty="0" smtClean="0">
                <a:latin typeface="Bookman Old Style" pitchFamily="18" charset="0"/>
              </a:rPr>
              <a:t>:-</a:t>
            </a:r>
          </a:p>
          <a:p>
            <a:r>
              <a:rPr lang="en-US" sz="1600" dirty="0" smtClean="0">
                <a:latin typeface="Bookman Old Style" pitchFamily="18" charset="0"/>
              </a:rPr>
              <a:t>Satisfactory integration level of all tools in the HRT-UML/RCM track</a:t>
            </a:r>
          </a:p>
          <a:p>
            <a:endParaRPr lang="en-US" sz="1600" dirty="0" smtClean="0">
              <a:latin typeface="Bookman Old Style" pitchFamily="18" charset="0"/>
            </a:endParaRPr>
          </a:p>
          <a:p>
            <a:r>
              <a:rPr lang="en-US" sz="1600" dirty="0" smtClean="0">
                <a:latin typeface="Bookman Old Style" pitchFamily="18" charset="0"/>
              </a:rPr>
              <a:t> Guarantee of consistency across model spaces.</a:t>
            </a:r>
          </a:p>
          <a:p>
            <a:endParaRPr lang="en-US" sz="1600" dirty="0" smtClean="0">
              <a:latin typeface="Bookman Old Style" pitchFamily="18" charset="0"/>
            </a:endParaRPr>
          </a:p>
          <a:p>
            <a:r>
              <a:rPr lang="en-US" sz="1600" dirty="0" smtClean="0">
                <a:latin typeface="Bookman Old Style" pitchFamily="18" charset="0"/>
              </a:rPr>
              <a:t>The declarative style of specification in the interface view was rated effective in permitting the user to abstract away from the complexity of the underlying implementation (captured by the concurrency view). </a:t>
            </a:r>
          </a:p>
          <a:p>
            <a:endParaRPr lang="en-US" sz="1600" dirty="0" smtClean="0">
              <a:latin typeface="Bookman Old Style" pitchFamily="18" charset="0"/>
            </a:endParaRPr>
          </a:p>
          <a:p>
            <a:r>
              <a:rPr lang="en-US" sz="1600" dirty="0" smtClean="0">
                <a:latin typeface="Bookman Old Style" pitchFamily="18" charset="0"/>
              </a:rPr>
              <a:t>Ensures static analysis as functional dependency is determined by class members only.</a:t>
            </a:r>
            <a:endParaRPr lang="en-US" sz="1600" dirty="0">
              <a:latin typeface="Bookman Old Style" pitchFamily="18" charset="0"/>
            </a:endParaRPr>
          </a:p>
        </p:txBody>
      </p:sp>
      <p:pic>
        <p:nvPicPr>
          <p:cNvPr id="2050" name="Picture 2" descr="E:\embeddedsys\ppt_images\2772_intro.jpg"/>
          <p:cNvPicPr>
            <a:picLocks noChangeAspect="1" noChangeArrowheads="1"/>
          </p:cNvPicPr>
          <p:nvPr/>
        </p:nvPicPr>
        <p:blipFill>
          <a:blip r:embed="rId2"/>
          <a:srcRect/>
          <a:stretch>
            <a:fillRect/>
          </a:stretch>
        </p:blipFill>
        <p:spPr bwMode="auto">
          <a:xfrm>
            <a:off x="7315200" y="2133600"/>
            <a:ext cx="1638300" cy="3295650"/>
          </a:xfrm>
          <a:prstGeom prst="rect">
            <a:avLst/>
          </a:prstGeom>
          <a:noFill/>
        </p:spPr>
      </p:pic>
      <p:sp>
        <p:nvSpPr>
          <p:cNvPr id="5" name="Rectangle 4"/>
          <p:cNvSpPr/>
          <p:nvPr/>
        </p:nvSpPr>
        <p:spPr>
          <a:xfrm>
            <a:off x="0" y="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55320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15</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pPr algn="l"/>
            <a:r>
              <a:rPr lang="en-US" sz="3200" dirty="0" smtClean="0">
                <a:latin typeface="Bookman Old Style" pitchFamily="18" charset="0"/>
              </a:rPr>
              <a:t>                  Future Work </a:t>
            </a:r>
            <a:endParaRPr lang="en-US" sz="3200" dirty="0">
              <a:latin typeface="Bookman Old Style" pitchFamily="18" charset="0"/>
            </a:endParaRPr>
          </a:p>
        </p:txBody>
      </p:sp>
      <p:sp>
        <p:nvSpPr>
          <p:cNvPr id="3" name="Content Placeholder 2"/>
          <p:cNvSpPr>
            <a:spLocks noGrp="1"/>
          </p:cNvSpPr>
          <p:nvPr>
            <p:ph idx="1"/>
          </p:nvPr>
        </p:nvSpPr>
        <p:spPr>
          <a:xfrm>
            <a:off x="457200" y="1371600"/>
            <a:ext cx="8229600" cy="4419599"/>
          </a:xfrm>
        </p:spPr>
        <p:txBody>
          <a:bodyPr>
            <a:normAutofit fontScale="92500" lnSpcReduction="10000"/>
          </a:bodyPr>
          <a:lstStyle/>
          <a:p>
            <a:pPr>
              <a:buNone/>
            </a:pPr>
            <a:endParaRPr lang="en-US" sz="1600" dirty="0" smtClean="0">
              <a:latin typeface="Bookman Old Style" pitchFamily="18" charset="0"/>
            </a:endParaRPr>
          </a:p>
          <a:p>
            <a:endParaRPr lang="en-US" sz="1800" dirty="0" smtClean="0">
              <a:latin typeface="Bookman Old Style" pitchFamily="18" charset="0"/>
            </a:endParaRPr>
          </a:p>
          <a:p>
            <a:r>
              <a:rPr lang="en-US" sz="1800" dirty="0" smtClean="0">
                <a:solidFill>
                  <a:schemeClr val="accent6">
                    <a:lumMod val="75000"/>
                  </a:schemeClr>
                </a:solidFill>
                <a:latin typeface="Bookman Old Style" pitchFamily="18" charset="0"/>
              </a:rPr>
              <a:t>Provisions in interface view itself for making changes in APLC rather than tracing back to functional view every time</a:t>
            </a:r>
            <a:r>
              <a:rPr lang="en-US" sz="1800" dirty="0" smtClean="0">
                <a:latin typeface="Bookman Old Style" pitchFamily="18" charset="0"/>
              </a:rPr>
              <a:t>.</a:t>
            </a:r>
          </a:p>
          <a:p>
            <a:endParaRPr lang="en-US" sz="1800" dirty="0" smtClean="0">
              <a:latin typeface="Bookman Old Style" pitchFamily="18" charset="0"/>
            </a:endParaRPr>
          </a:p>
          <a:p>
            <a:r>
              <a:rPr lang="en-US" sz="1800" dirty="0" smtClean="0">
                <a:solidFill>
                  <a:schemeClr val="accent6">
                    <a:lumMod val="75000"/>
                  </a:schemeClr>
                </a:solidFill>
                <a:latin typeface="Bookman Old Style" pitchFamily="18" charset="0"/>
              </a:rPr>
              <a:t>Support </a:t>
            </a:r>
            <a:r>
              <a:rPr lang="en-US" sz="1800" dirty="0">
                <a:solidFill>
                  <a:schemeClr val="accent6">
                    <a:lumMod val="75000"/>
                  </a:schemeClr>
                </a:solidFill>
                <a:latin typeface="Bookman Old Style" pitchFamily="18" charset="0"/>
              </a:rPr>
              <a:t>for hierarchical functional </a:t>
            </a:r>
            <a:r>
              <a:rPr lang="en-US" sz="1800" dirty="0" smtClean="0">
                <a:solidFill>
                  <a:schemeClr val="accent6">
                    <a:lumMod val="75000"/>
                  </a:schemeClr>
                </a:solidFill>
                <a:latin typeface="Bookman Old Style" pitchFamily="18" charset="0"/>
              </a:rPr>
              <a:t>decomposition.</a:t>
            </a:r>
          </a:p>
          <a:p>
            <a:pPr>
              <a:buNone/>
            </a:pPr>
            <a:endParaRPr lang="en-US" sz="1800" dirty="0">
              <a:solidFill>
                <a:schemeClr val="accent6">
                  <a:lumMod val="75000"/>
                </a:schemeClr>
              </a:solidFill>
              <a:latin typeface="Bookman Old Style" pitchFamily="18" charset="0"/>
            </a:endParaRPr>
          </a:p>
          <a:p>
            <a:r>
              <a:rPr lang="en-US" sz="1800" dirty="0" smtClean="0">
                <a:solidFill>
                  <a:schemeClr val="accent6">
                    <a:lumMod val="75000"/>
                  </a:schemeClr>
                </a:solidFill>
                <a:latin typeface="Bookman Old Style" pitchFamily="18" charset="0"/>
              </a:rPr>
              <a:t> </a:t>
            </a:r>
            <a:r>
              <a:rPr lang="en-US" sz="1800" dirty="0">
                <a:solidFill>
                  <a:schemeClr val="accent6">
                    <a:lumMod val="75000"/>
                  </a:schemeClr>
                </a:solidFill>
                <a:latin typeface="Bookman Old Style" pitchFamily="18" charset="0"/>
              </a:rPr>
              <a:t>B</a:t>
            </a:r>
            <a:r>
              <a:rPr lang="en-US" sz="1800" dirty="0" smtClean="0">
                <a:solidFill>
                  <a:schemeClr val="accent6">
                    <a:lumMod val="75000"/>
                  </a:schemeClr>
                </a:solidFill>
                <a:latin typeface="Bookman Old Style" pitchFamily="18" charset="0"/>
              </a:rPr>
              <a:t>ehavioral </a:t>
            </a:r>
            <a:r>
              <a:rPr lang="en-US" sz="1800" dirty="0">
                <a:solidFill>
                  <a:schemeClr val="accent6">
                    <a:lumMod val="75000"/>
                  </a:schemeClr>
                </a:solidFill>
                <a:latin typeface="Bookman Old Style" pitchFamily="18" charset="0"/>
              </a:rPr>
              <a:t>modeling with </a:t>
            </a:r>
            <a:r>
              <a:rPr lang="en-US" sz="1800" dirty="0" err="1">
                <a:solidFill>
                  <a:schemeClr val="accent6">
                    <a:lumMod val="75000"/>
                  </a:schemeClr>
                </a:solidFill>
                <a:latin typeface="Bookman Old Style" pitchFamily="18" charset="0"/>
              </a:rPr>
              <a:t>statecharts</a:t>
            </a:r>
            <a:r>
              <a:rPr lang="en-US" sz="1800" dirty="0">
                <a:solidFill>
                  <a:schemeClr val="accent6">
                    <a:lumMod val="75000"/>
                  </a:schemeClr>
                </a:solidFill>
                <a:latin typeface="Bookman Old Style" pitchFamily="18" charset="0"/>
              </a:rPr>
              <a:t>, to increase </a:t>
            </a:r>
            <a:r>
              <a:rPr lang="en-US" sz="1800" dirty="0" smtClean="0">
                <a:solidFill>
                  <a:schemeClr val="accent6">
                    <a:lumMod val="75000"/>
                  </a:schemeClr>
                </a:solidFill>
                <a:latin typeface="Bookman Old Style" pitchFamily="18" charset="0"/>
              </a:rPr>
              <a:t>the rate </a:t>
            </a:r>
            <a:r>
              <a:rPr lang="en-US" sz="1800" dirty="0">
                <a:solidFill>
                  <a:schemeClr val="accent6">
                    <a:lumMod val="75000"/>
                  </a:schemeClr>
                </a:solidFill>
                <a:latin typeface="Bookman Old Style" pitchFamily="18" charset="0"/>
              </a:rPr>
              <a:t>of functional code </a:t>
            </a:r>
            <a:r>
              <a:rPr lang="en-US" sz="1800" dirty="0" smtClean="0">
                <a:solidFill>
                  <a:schemeClr val="accent6">
                    <a:lumMod val="75000"/>
                  </a:schemeClr>
                </a:solidFill>
                <a:latin typeface="Bookman Old Style" pitchFamily="18" charset="0"/>
              </a:rPr>
              <a:t>generation.</a:t>
            </a:r>
          </a:p>
          <a:p>
            <a:endParaRPr lang="en-US" sz="1800" dirty="0" smtClean="0">
              <a:solidFill>
                <a:schemeClr val="accent6">
                  <a:lumMod val="75000"/>
                </a:schemeClr>
              </a:solidFill>
              <a:latin typeface="Bookman Old Style" pitchFamily="18" charset="0"/>
            </a:endParaRPr>
          </a:p>
          <a:p>
            <a:r>
              <a:rPr lang="en-US" sz="1800" dirty="0" smtClean="0">
                <a:solidFill>
                  <a:schemeClr val="accent6">
                    <a:lumMod val="75000"/>
                  </a:schemeClr>
                </a:solidFill>
                <a:latin typeface="Bookman Old Style" pitchFamily="18" charset="0"/>
              </a:rPr>
              <a:t> </a:t>
            </a:r>
            <a:r>
              <a:rPr lang="en-US" sz="1800" dirty="0">
                <a:solidFill>
                  <a:schemeClr val="accent6">
                    <a:lumMod val="75000"/>
                  </a:schemeClr>
                </a:solidFill>
                <a:latin typeface="Bookman Old Style" pitchFamily="18" charset="0"/>
              </a:rPr>
              <a:t>I</a:t>
            </a:r>
            <a:r>
              <a:rPr lang="en-US" sz="1800" dirty="0" smtClean="0">
                <a:solidFill>
                  <a:schemeClr val="accent6">
                    <a:lumMod val="75000"/>
                  </a:schemeClr>
                </a:solidFill>
                <a:latin typeface="Bookman Old Style" pitchFamily="18" charset="0"/>
              </a:rPr>
              <a:t>ntegration with complementary </a:t>
            </a:r>
            <a:r>
              <a:rPr lang="en-US" sz="1800" dirty="0">
                <a:solidFill>
                  <a:schemeClr val="accent6">
                    <a:lumMod val="75000"/>
                  </a:schemeClr>
                </a:solidFill>
                <a:latin typeface="Bookman Old Style" pitchFamily="18" charset="0"/>
              </a:rPr>
              <a:t>and/or domain specific languages and </a:t>
            </a:r>
            <a:r>
              <a:rPr lang="en-US" sz="1800" dirty="0" smtClean="0">
                <a:solidFill>
                  <a:schemeClr val="accent6">
                    <a:lumMod val="75000"/>
                  </a:schemeClr>
                </a:solidFill>
                <a:latin typeface="Bookman Old Style" pitchFamily="18" charset="0"/>
              </a:rPr>
              <a:t>tools such </a:t>
            </a:r>
            <a:r>
              <a:rPr lang="en-US" sz="1800" dirty="0">
                <a:solidFill>
                  <a:schemeClr val="accent6">
                    <a:lumMod val="75000"/>
                  </a:schemeClr>
                </a:solidFill>
                <a:latin typeface="Bookman Old Style" pitchFamily="18" charset="0"/>
              </a:rPr>
              <a:t>as </a:t>
            </a:r>
            <a:r>
              <a:rPr lang="en-US" sz="1800" dirty="0" err="1">
                <a:solidFill>
                  <a:schemeClr val="accent6">
                    <a:lumMod val="75000"/>
                  </a:schemeClr>
                </a:solidFill>
                <a:latin typeface="Bookman Old Style" pitchFamily="18" charset="0"/>
              </a:rPr>
              <a:t>Matlab</a:t>
            </a:r>
            <a:r>
              <a:rPr lang="en-US" sz="1800" dirty="0">
                <a:solidFill>
                  <a:schemeClr val="accent6">
                    <a:lumMod val="75000"/>
                  </a:schemeClr>
                </a:solidFill>
                <a:latin typeface="Bookman Old Style" pitchFamily="18" charset="0"/>
              </a:rPr>
              <a:t>/</a:t>
            </a:r>
            <a:r>
              <a:rPr lang="en-US" sz="1800" dirty="0" err="1">
                <a:solidFill>
                  <a:schemeClr val="accent6">
                    <a:lumMod val="75000"/>
                  </a:schemeClr>
                </a:solidFill>
                <a:latin typeface="Bookman Old Style" pitchFamily="18" charset="0"/>
              </a:rPr>
              <a:t>Simulink</a:t>
            </a:r>
            <a:r>
              <a:rPr lang="en-US" sz="1800" dirty="0">
                <a:solidFill>
                  <a:schemeClr val="accent6">
                    <a:lumMod val="75000"/>
                  </a:schemeClr>
                </a:solidFill>
                <a:latin typeface="Bookman Old Style" pitchFamily="18" charset="0"/>
              </a:rPr>
              <a:t>, </a:t>
            </a:r>
            <a:r>
              <a:rPr lang="en-US" sz="1800" dirty="0" err="1">
                <a:solidFill>
                  <a:schemeClr val="accent6">
                    <a:lumMod val="75000"/>
                  </a:schemeClr>
                </a:solidFill>
                <a:latin typeface="Bookman Old Style" pitchFamily="18" charset="0"/>
              </a:rPr>
              <a:t>Scade</a:t>
            </a:r>
            <a:r>
              <a:rPr lang="en-US" sz="1800" dirty="0">
                <a:solidFill>
                  <a:schemeClr val="accent6">
                    <a:lumMod val="75000"/>
                  </a:schemeClr>
                </a:solidFill>
                <a:latin typeface="Bookman Old Style" pitchFamily="18" charset="0"/>
              </a:rPr>
              <a:t>, </a:t>
            </a:r>
            <a:r>
              <a:rPr lang="en-US" sz="1800" dirty="0" smtClean="0">
                <a:solidFill>
                  <a:schemeClr val="accent6">
                    <a:lumMod val="75000"/>
                  </a:schemeClr>
                </a:solidFill>
                <a:latin typeface="Bookman Old Style" pitchFamily="18" charset="0"/>
              </a:rPr>
              <a:t>SDL.</a:t>
            </a:r>
          </a:p>
          <a:p>
            <a:endParaRPr lang="en-US" sz="1800" dirty="0" smtClean="0">
              <a:solidFill>
                <a:schemeClr val="accent6">
                  <a:lumMod val="75000"/>
                </a:schemeClr>
              </a:solidFill>
              <a:latin typeface="Bookman Old Style" pitchFamily="18" charset="0"/>
            </a:endParaRPr>
          </a:p>
          <a:p>
            <a:r>
              <a:rPr lang="en-US" sz="1800" dirty="0" smtClean="0">
                <a:solidFill>
                  <a:schemeClr val="accent6">
                    <a:lumMod val="75000"/>
                  </a:schemeClr>
                </a:solidFill>
                <a:latin typeface="Bookman Old Style" pitchFamily="18" charset="0"/>
              </a:rPr>
              <a:t> </a:t>
            </a:r>
            <a:r>
              <a:rPr lang="en-US" sz="1800" dirty="0">
                <a:solidFill>
                  <a:schemeClr val="accent6">
                    <a:lumMod val="75000"/>
                  </a:schemeClr>
                </a:solidFill>
                <a:latin typeface="Bookman Old Style" pitchFamily="18" charset="0"/>
              </a:rPr>
              <a:t>E</a:t>
            </a:r>
            <a:r>
              <a:rPr lang="en-US" sz="1800" dirty="0" smtClean="0">
                <a:solidFill>
                  <a:schemeClr val="accent6">
                    <a:lumMod val="75000"/>
                  </a:schemeClr>
                </a:solidFill>
                <a:latin typeface="Bookman Old Style" pitchFamily="18" charset="0"/>
              </a:rPr>
              <a:t>xtensions </a:t>
            </a:r>
            <a:r>
              <a:rPr lang="en-US" sz="1800" dirty="0">
                <a:solidFill>
                  <a:schemeClr val="accent6">
                    <a:lumMod val="75000"/>
                  </a:schemeClr>
                </a:solidFill>
                <a:latin typeface="Bookman Old Style" pitchFamily="18" charset="0"/>
              </a:rPr>
              <a:t>to </a:t>
            </a:r>
            <a:r>
              <a:rPr lang="en-US" sz="1800" dirty="0" err="1" smtClean="0">
                <a:solidFill>
                  <a:schemeClr val="accent6">
                    <a:lumMod val="75000"/>
                  </a:schemeClr>
                </a:solidFill>
                <a:latin typeface="Bookman Old Style" pitchFamily="18" charset="0"/>
              </a:rPr>
              <a:t>realtime</a:t>
            </a:r>
            <a:r>
              <a:rPr lang="en-US" sz="1800" dirty="0" smtClean="0">
                <a:solidFill>
                  <a:schemeClr val="accent6">
                    <a:lumMod val="75000"/>
                  </a:schemeClr>
                </a:solidFill>
                <a:latin typeface="Bookman Old Style" pitchFamily="18" charset="0"/>
              </a:rPr>
              <a:t> attributes </a:t>
            </a:r>
            <a:r>
              <a:rPr lang="en-US" sz="1800" dirty="0">
                <a:solidFill>
                  <a:schemeClr val="accent6">
                    <a:lumMod val="75000"/>
                  </a:schemeClr>
                </a:solidFill>
                <a:latin typeface="Bookman Old Style" pitchFamily="18" charset="0"/>
              </a:rPr>
              <a:t>and concurrent semantics to the modeling </a:t>
            </a:r>
            <a:r>
              <a:rPr lang="en-US" sz="1800" dirty="0" smtClean="0">
                <a:solidFill>
                  <a:schemeClr val="accent6">
                    <a:lumMod val="75000"/>
                  </a:schemeClr>
                </a:solidFill>
                <a:latin typeface="Bookman Old Style" pitchFamily="18" charset="0"/>
              </a:rPr>
              <a:t>of operation </a:t>
            </a:r>
            <a:r>
              <a:rPr lang="en-US" sz="1800" dirty="0">
                <a:solidFill>
                  <a:schemeClr val="accent6">
                    <a:lumMod val="75000"/>
                  </a:schemeClr>
                </a:solidFill>
                <a:latin typeface="Bookman Old Style" pitchFamily="18" charset="0"/>
              </a:rPr>
              <a:t>modes as well as of application-specific </a:t>
            </a:r>
            <a:r>
              <a:rPr lang="en-US" sz="1800" dirty="0" smtClean="0">
                <a:solidFill>
                  <a:schemeClr val="accent6">
                    <a:lumMod val="75000"/>
                  </a:schemeClr>
                </a:solidFill>
                <a:latin typeface="Bookman Old Style" pitchFamily="18" charset="0"/>
              </a:rPr>
              <a:t>synchronization protocols</a:t>
            </a:r>
            <a:r>
              <a:rPr lang="en-US" sz="1800" dirty="0">
                <a:solidFill>
                  <a:schemeClr val="accent6">
                    <a:lumMod val="75000"/>
                  </a:schemeClr>
                </a:solidFill>
                <a:latin typeface="Bookman Old Style" pitchFamily="18" charset="0"/>
              </a:rPr>
              <a:t>.</a:t>
            </a:r>
          </a:p>
          <a:p>
            <a:endParaRPr lang="en-US" sz="1600" dirty="0">
              <a:latin typeface="Bookman Old Style" pitchFamily="18" charset="0"/>
            </a:endParaRPr>
          </a:p>
        </p:txBody>
      </p:sp>
      <p:sp>
        <p:nvSpPr>
          <p:cNvPr id="5" name="Rectangle 4"/>
          <p:cNvSpPr/>
          <p:nvPr/>
        </p:nvSpPr>
        <p:spPr>
          <a:xfrm>
            <a:off x="0" y="655320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16</a:t>
            </a:r>
            <a:endParaRPr lang="en-US" dirty="0"/>
          </a:p>
        </p:txBody>
      </p:sp>
      <p:sp>
        <p:nvSpPr>
          <p:cNvPr id="6" name="Rectangle 5"/>
          <p:cNvSpPr/>
          <p:nvPr/>
        </p:nvSpPr>
        <p:spPr>
          <a:xfrm>
            <a:off x="0" y="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3200" dirty="0" smtClean="0">
                <a:latin typeface="Bookman Old Style" pitchFamily="18" charset="0"/>
              </a:rPr>
              <a:t>An MDE-based approach for reconfigurable DRE</a:t>
            </a:r>
            <a:br>
              <a:rPr lang="en-US" sz="3200" dirty="0" smtClean="0">
                <a:latin typeface="Bookman Old Style" pitchFamily="18" charset="0"/>
              </a:rPr>
            </a:br>
            <a:r>
              <a:rPr lang="en-US" sz="3200" dirty="0" smtClean="0">
                <a:latin typeface="Bookman Old Style" pitchFamily="18" charset="0"/>
              </a:rPr>
              <a:t>systems</a:t>
            </a:r>
            <a:endParaRPr lang="en-US" sz="3200" dirty="0">
              <a:latin typeface="Bookman Old Style" pitchFamily="18" charset="0"/>
            </a:endParaRPr>
          </a:p>
        </p:txBody>
      </p:sp>
      <p:sp>
        <p:nvSpPr>
          <p:cNvPr id="5" name="Subtitle 4"/>
          <p:cNvSpPr>
            <a:spLocks noGrp="1"/>
          </p:cNvSpPr>
          <p:nvPr>
            <p:ph type="subTitle" idx="1"/>
          </p:nvPr>
        </p:nvSpPr>
        <p:spPr>
          <a:xfrm>
            <a:off x="1295400" y="3810000"/>
            <a:ext cx="7543800" cy="1828800"/>
          </a:xfrm>
        </p:spPr>
        <p:txBody>
          <a:bodyPr>
            <a:normAutofit/>
          </a:bodyPr>
          <a:lstStyle/>
          <a:p>
            <a:pPr algn="l"/>
            <a:r>
              <a:rPr lang="en-US" sz="1600" dirty="0" err="1" smtClean="0">
                <a:solidFill>
                  <a:schemeClr val="tx1"/>
                </a:solidFill>
                <a:latin typeface="Bookman Old Style" pitchFamily="18" charset="0"/>
              </a:rPr>
              <a:t>Fatma</a:t>
            </a:r>
            <a:r>
              <a:rPr lang="en-US" sz="1600" dirty="0" smtClean="0">
                <a:solidFill>
                  <a:schemeClr val="tx1"/>
                </a:solidFill>
                <a:latin typeface="Bookman Old Style" pitchFamily="18" charset="0"/>
              </a:rPr>
              <a:t> Krichen1,2, </a:t>
            </a:r>
            <a:r>
              <a:rPr lang="en-US" sz="1600" dirty="0" err="1" smtClean="0">
                <a:solidFill>
                  <a:schemeClr val="tx1"/>
                </a:solidFill>
                <a:latin typeface="Bookman Old Style" pitchFamily="18" charset="0"/>
              </a:rPr>
              <a:t>Amal</a:t>
            </a:r>
            <a:r>
              <a:rPr lang="en-US" sz="1600" dirty="0" smtClean="0">
                <a:solidFill>
                  <a:schemeClr val="tx1"/>
                </a:solidFill>
                <a:latin typeface="Bookman Old Style" pitchFamily="18" charset="0"/>
              </a:rPr>
              <a:t> Ghorbel2, </a:t>
            </a:r>
            <a:r>
              <a:rPr lang="en-US" sz="1600" dirty="0" err="1" smtClean="0">
                <a:solidFill>
                  <a:schemeClr val="tx1"/>
                </a:solidFill>
                <a:latin typeface="Bookman Old Style" pitchFamily="18" charset="0"/>
              </a:rPr>
              <a:t>Brahim</a:t>
            </a:r>
            <a:r>
              <a:rPr lang="en-US" sz="1600" dirty="0" smtClean="0">
                <a:solidFill>
                  <a:schemeClr val="tx1"/>
                </a:solidFill>
                <a:latin typeface="Bookman Old Style" pitchFamily="18" charset="0"/>
              </a:rPr>
              <a:t> Hamid1, and </a:t>
            </a:r>
            <a:r>
              <a:rPr lang="en-US" sz="1600" dirty="0" err="1" smtClean="0">
                <a:solidFill>
                  <a:schemeClr val="tx1"/>
                </a:solidFill>
                <a:latin typeface="Bookman Old Style" pitchFamily="18" charset="0"/>
              </a:rPr>
              <a:t>Bechir</a:t>
            </a:r>
            <a:r>
              <a:rPr lang="en-US" sz="1600" dirty="0" smtClean="0">
                <a:solidFill>
                  <a:schemeClr val="tx1"/>
                </a:solidFill>
                <a:latin typeface="Bookman Old Style" pitchFamily="18" charset="0"/>
              </a:rPr>
              <a:t> Zalila2</a:t>
            </a:r>
          </a:p>
          <a:p>
            <a:pPr algn="l"/>
            <a:r>
              <a:rPr lang="en-US" sz="1600" dirty="0" smtClean="0">
                <a:solidFill>
                  <a:schemeClr val="tx1"/>
                </a:solidFill>
                <a:latin typeface="Bookman Old Style" pitchFamily="18" charset="0"/>
              </a:rPr>
              <a:t>                         1IRIT, University of Toulouse, France</a:t>
            </a:r>
          </a:p>
          <a:p>
            <a:pPr algn="l"/>
            <a:r>
              <a:rPr lang="en-US" sz="1600" dirty="0" smtClean="0">
                <a:solidFill>
                  <a:schemeClr val="tx1"/>
                </a:solidFill>
                <a:latin typeface="Bookman Old Style" pitchFamily="18" charset="0"/>
              </a:rPr>
              <a:t>                               Email: Fatma.Krichen@irit.fr</a:t>
            </a:r>
          </a:p>
          <a:p>
            <a:pPr algn="l"/>
            <a:r>
              <a:rPr lang="en-US" sz="1600" dirty="0" smtClean="0">
                <a:solidFill>
                  <a:schemeClr val="tx1"/>
                </a:solidFill>
                <a:latin typeface="Bookman Old Style" pitchFamily="18" charset="0"/>
              </a:rPr>
              <a:t>                         2ReDCAD, University of </a:t>
            </a:r>
            <a:r>
              <a:rPr lang="en-US" sz="1600" dirty="0" err="1" smtClean="0">
                <a:solidFill>
                  <a:schemeClr val="tx1"/>
                </a:solidFill>
                <a:latin typeface="Bookman Old Style" pitchFamily="18" charset="0"/>
              </a:rPr>
              <a:t>Sfax</a:t>
            </a:r>
            <a:r>
              <a:rPr lang="en-US" sz="1600" dirty="0" smtClean="0">
                <a:solidFill>
                  <a:schemeClr val="tx1"/>
                </a:solidFill>
                <a:latin typeface="Bookman Old Style" pitchFamily="18" charset="0"/>
              </a:rPr>
              <a:t>, Tunisia</a:t>
            </a:r>
            <a:endParaRPr lang="en-US" sz="1600" b="1" dirty="0">
              <a:solidFill>
                <a:schemeClr val="tx1"/>
              </a:solidFill>
              <a:latin typeface="Bookman Old Style" pitchFamily="18" charset="0"/>
            </a:endParaRPr>
          </a:p>
        </p:txBody>
      </p:sp>
      <p:sp>
        <p:nvSpPr>
          <p:cNvPr id="18" name="Rectangle 17"/>
          <p:cNvSpPr/>
          <p:nvPr/>
        </p:nvSpPr>
        <p:spPr>
          <a:xfrm>
            <a:off x="0" y="6400800"/>
            <a:ext cx="914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17</a:t>
            </a:r>
            <a:endParaRPr lang="en-US" dirty="0"/>
          </a:p>
        </p:txBody>
      </p:sp>
      <p:sp>
        <p:nvSpPr>
          <p:cNvPr id="21" name="Rectangle 20"/>
          <p:cNvSpPr/>
          <p:nvPr/>
        </p:nvSpPr>
        <p:spPr>
          <a:xfrm>
            <a:off x="0" y="0"/>
            <a:ext cx="914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3200" dirty="0" smtClean="0">
                <a:latin typeface="Bookman Old Style" pitchFamily="18" charset="0"/>
              </a:rPr>
              <a:t>                Introduction                          </a:t>
            </a:r>
            <a:br>
              <a:rPr lang="en-US" sz="3200" dirty="0" smtClean="0">
                <a:latin typeface="Bookman Old Style" pitchFamily="18" charset="0"/>
              </a:rPr>
            </a:br>
            <a:r>
              <a:rPr lang="en-US" sz="3200" dirty="0" smtClean="0">
                <a:latin typeface="Bookman Old Style" pitchFamily="18" charset="0"/>
              </a:rPr>
              <a:t>                     </a:t>
            </a:r>
            <a:endParaRPr lang="en-US" sz="3200" dirty="0">
              <a:latin typeface="Bookman Old Style" pitchFamily="18" charset="0"/>
            </a:endParaRPr>
          </a:p>
        </p:txBody>
      </p:sp>
      <p:sp>
        <p:nvSpPr>
          <p:cNvPr id="2" name="Content Placeholder 1"/>
          <p:cNvSpPr>
            <a:spLocks noGrp="1"/>
          </p:cNvSpPr>
          <p:nvPr>
            <p:ph idx="1"/>
          </p:nvPr>
        </p:nvSpPr>
        <p:spPr>
          <a:xfrm>
            <a:off x="457200" y="1219200"/>
            <a:ext cx="8229600" cy="4906963"/>
          </a:xfrm>
        </p:spPr>
        <p:txBody>
          <a:bodyPr>
            <a:normAutofit fontScale="92500" lnSpcReduction="20000"/>
          </a:bodyPr>
          <a:lstStyle/>
          <a:p>
            <a:endParaRPr lang="en-US" sz="2400" dirty="0" smtClean="0">
              <a:latin typeface="Bookman Old Style" pitchFamily="18" charset="0"/>
            </a:endParaRPr>
          </a:p>
          <a:p>
            <a:pPr>
              <a:buNone/>
            </a:pPr>
            <a:r>
              <a:rPr lang="en-US" sz="2400" dirty="0" smtClean="0">
                <a:solidFill>
                  <a:schemeClr val="accent6">
                    <a:lumMod val="75000"/>
                  </a:schemeClr>
                </a:solidFill>
                <a:latin typeface="Bookman Old Style" pitchFamily="18" charset="0"/>
              </a:rPr>
              <a:t>Distributed Real-time Embedded(DRE) Systems:- </a:t>
            </a:r>
          </a:p>
          <a:p>
            <a:pPr>
              <a:buNone/>
            </a:pPr>
            <a:endParaRPr lang="en-US" sz="2400" dirty="0" smtClean="0">
              <a:solidFill>
                <a:schemeClr val="accent6">
                  <a:lumMod val="75000"/>
                </a:schemeClr>
              </a:solidFill>
              <a:latin typeface="Bookman Old Style" pitchFamily="18" charset="0"/>
            </a:endParaRPr>
          </a:p>
          <a:p>
            <a:r>
              <a:rPr lang="en-US" sz="2000" dirty="0" smtClean="0">
                <a:latin typeface="Bookman Old Style" pitchFamily="18" charset="0"/>
              </a:rPr>
              <a:t>Constructing reconfigurable DRE systems requires considerable efforts and is error prone..</a:t>
            </a:r>
          </a:p>
          <a:p>
            <a:endParaRPr lang="en-US" sz="2000" dirty="0" smtClean="0">
              <a:latin typeface="Bookman Old Style" pitchFamily="18" charset="0"/>
            </a:endParaRPr>
          </a:p>
          <a:p>
            <a:r>
              <a:rPr lang="en-US" sz="2000" dirty="0" smtClean="0">
                <a:latin typeface="Bookman Old Style" pitchFamily="18" charset="0"/>
              </a:rPr>
              <a:t>Most DRE systems are not fully autonomous and require the human intervention to respond to triggered events and to be reconfigured.</a:t>
            </a:r>
          </a:p>
          <a:p>
            <a:endParaRPr lang="en-US" sz="2000" dirty="0" smtClean="0">
              <a:latin typeface="Bookman Old Style" pitchFamily="18" charset="0"/>
            </a:endParaRPr>
          </a:p>
          <a:p>
            <a:r>
              <a:rPr lang="en-US" sz="2000" dirty="0" smtClean="0">
                <a:latin typeface="Bookman Old Style" pitchFamily="18" charset="0"/>
              </a:rPr>
              <a:t>MDE based  model to model (M2M) transformations to develop reconfigurable DRE systems.</a:t>
            </a:r>
          </a:p>
          <a:p>
            <a:endParaRPr lang="en-US" sz="2000" dirty="0" smtClean="0">
              <a:latin typeface="Bookman Old Style" pitchFamily="18" charset="0"/>
            </a:endParaRPr>
          </a:p>
          <a:p>
            <a:r>
              <a:rPr lang="en-US" sz="2000" dirty="0" smtClean="0">
                <a:latin typeface="Bookman Old Style" pitchFamily="18" charset="0"/>
              </a:rPr>
              <a:t>M2M- At software level, model transformations until a final platform specific model is achieved.</a:t>
            </a:r>
          </a:p>
          <a:p>
            <a:endParaRPr lang="en-US" sz="2000" dirty="0" smtClean="0">
              <a:latin typeface="Bookman Old Style" pitchFamily="18" charset="0"/>
            </a:endParaRPr>
          </a:p>
          <a:p>
            <a:pPr>
              <a:buNone/>
            </a:pPr>
            <a:r>
              <a:rPr lang="en-US" sz="2000" dirty="0">
                <a:latin typeface="Bookman Old Style" pitchFamily="18" charset="0"/>
              </a:rPr>
              <a:t> </a:t>
            </a:r>
            <a:endParaRPr lang="en-US" sz="2000" dirty="0" smtClean="0">
              <a:latin typeface="Bookman Old Style" pitchFamily="18" charset="0"/>
            </a:endParaRPr>
          </a:p>
          <a:p>
            <a:endParaRPr lang="en-US" sz="2400" dirty="0">
              <a:latin typeface="Bookman Old Style" pitchFamily="18" charset="0"/>
            </a:endParaRPr>
          </a:p>
        </p:txBody>
      </p:sp>
      <p:sp>
        <p:nvSpPr>
          <p:cNvPr id="6" name="Rectangle 5"/>
          <p:cNvSpPr/>
          <p:nvPr/>
        </p:nvSpPr>
        <p:spPr>
          <a:xfrm>
            <a:off x="0" y="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5320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18</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9762"/>
          </a:xfrm>
        </p:spPr>
        <p:txBody>
          <a:bodyPr>
            <a:normAutofit fontScale="90000"/>
          </a:bodyPr>
          <a:lstStyle/>
          <a:p>
            <a:pPr algn="l"/>
            <a:r>
              <a:rPr lang="en-US" sz="3200" dirty="0" smtClean="0">
                <a:latin typeface="Bookman Old Style" pitchFamily="18" charset="0"/>
              </a:rPr>
              <a:t/>
            </a:r>
            <a:br>
              <a:rPr lang="en-US" sz="3200" dirty="0" smtClean="0">
                <a:latin typeface="Bookman Old Style" pitchFamily="18" charset="0"/>
              </a:rPr>
            </a:br>
            <a:r>
              <a:rPr lang="en-US" sz="3200" dirty="0" smtClean="0">
                <a:latin typeface="Bookman Old Style" pitchFamily="18" charset="0"/>
              </a:rPr>
              <a:t>MDE based approach                         </a:t>
            </a:r>
            <a:br>
              <a:rPr lang="en-US" sz="3200" dirty="0" smtClean="0">
                <a:latin typeface="Bookman Old Style" pitchFamily="18" charset="0"/>
              </a:rPr>
            </a:br>
            <a:r>
              <a:rPr lang="en-US" sz="3200" dirty="0" smtClean="0">
                <a:latin typeface="Bookman Old Style" pitchFamily="18" charset="0"/>
              </a:rPr>
              <a:t>                     </a:t>
            </a:r>
            <a:endParaRPr lang="en-US" sz="3200" dirty="0">
              <a:latin typeface="Bookman Old Style" pitchFamily="18" charset="0"/>
            </a:endParaRPr>
          </a:p>
        </p:txBody>
      </p:sp>
      <p:sp>
        <p:nvSpPr>
          <p:cNvPr id="2" name="Content Placeholder 1"/>
          <p:cNvSpPr>
            <a:spLocks noGrp="1"/>
          </p:cNvSpPr>
          <p:nvPr>
            <p:ph idx="1"/>
          </p:nvPr>
        </p:nvSpPr>
        <p:spPr>
          <a:xfrm>
            <a:off x="457200" y="990600"/>
            <a:ext cx="8305800" cy="3886200"/>
          </a:xfrm>
        </p:spPr>
        <p:txBody>
          <a:bodyPr>
            <a:normAutofit fontScale="62500" lnSpcReduction="20000"/>
          </a:bodyPr>
          <a:lstStyle/>
          <a:p>
            <a:pPr>
              <a:buNone/>
            </a:pPr>
            <a:r>
              <a:rPr lang="en-US" sz="2900" dirty="0" err="1" smtClean="0">
                <a:solidFill>
                  <a:schemeClr val="accent6">
                    <a:lumMod val="75000"/>
                  </a:schemeClr>
                </a:solidFill>
                <a:latin typeface="Bookman Old Style" pitchFamily="18" charset="0"/>
              </a:rPr>
              <a:t>Metamode</a:t>
            </a:r>
            <a:r>
              <a:rPr lang="en-US" sz="2900" dirty="0" smtClean="0">
                <a:solidFill>
                  <a:schemeClr val="accent6">
                    <a:lumMod val="75000"/>
                  </a:schemeClr>
                </a:solidFill>
                <a:latin typeface="Bookman Old Style" pitchFamily="18" charset="0"/>
              </a:rPr>
              <a:t>:- </a:t>
            </a:r>
          </a:p>
          <a:p>
            <a:pPr>
              <a:buNone/>
            </a:pPr>
            <a:endParaRPr lang="en-US" sz="2400" dirty="0" smtClean="0">
              <a:solidFill>
                <a:schemeClr val="accent6">
                  <a:lumMod val="75000"/>
                </a:schemeClr>
              </a:solidFill>
              <a:latin typeface="Bookman Old Style" pitchFamily="18" charset="0"/>
            </a:endParaRPr>
          </a:p>
          <a:p>
            <a:r>
              <a:rPr lang="en-US" sz="2600" dirty="0">
                <a:latin typeface="Bookman Old Style" pitchFamily="18" charset="0"/>
              </a:rPr>
              <a:t>C</a:t>
            </a:r>
            <a:r>
              <a:rPr lang="en-US" sz="2600" dirty="0" smtClean="0">
                <a:latin typeface="Bookman Old Style" pitchFamily="18" charset="0"/>
              </a:rPr>
              <a:t>aptures and characterizes a set of configurations</a:t>
            </a:r>
          </a:p>
          <a:p>
            <a:pPr>
              <a:buNone/>
            </a:pPr>
            <a:r>
              <a:rPr lang="en-US" sz="2600" dirty="0" smtClean="0">
                <a:latin typeface="Bookman Old Style" pitchFamily="18" charset="0"/>
              </a:rPr>
              <a:t>     (modes) instead of defining each of them.</a:t>
            </a:r>
          </a:p>
          <a:p>
            <a:endParaRPr lang="en-US" sz="2600" dirty="0" smtClean="0">
              <a:latin typeface="Bookman Old Style" pitchFamily="18" charset="0"/>
            </a:endParaRPr>
          </a:p>
          <a:p>
            <a:r>
              <a:rPr lang="en-US" sz="2600" dirty="0" smtClean="0">
                <a:latin typeface="Bookman Old Style" pitchFamily="18" charset="0"/>
              </a:rPr>
              <a:t>Described by structured components, connectors as well as non-functional and structural constraints.</a:t>
            </a:r>
          </a:p>
          <a:p>
            <a:endParaRPr lang="en-US" sz="2600" dirty="0" smtClean="0">
              <a:latin typeface="Bookman Old Style" pitchFamily="18" charset="0"/>
            </a:endParaRPr>
          </a:p>
          <a:p>
            <a:r>
              <a:rPr lang="en-US" sz="2600" dirty="0" smtClean="0">
                <a:latin typeface="Bookman Old Style" pitchFamily="18" charset="0"/>
              </a:rPr>
              <a:t>Modes are specified by the set of instances of structured components and connectors defined by this MetaMode and satisfying its constraints. </a:t>
            </a:r>
          </a:p>
          <a:p>
            <a:endParaRPr lang="en-US" sz="2600" dirty="0" smtClean="0">
              <a:latin typeface="Bookman Old Style" pitchFamily="18" charset="0"/>
            </a:endParaRPr>
          </a:p>
          <a:p>
            <a:r>
              <a:rPr lang="en-US" sz="2600" dirty="0" smtClean="0">
                <a:latin typeface="Bookman Old Style" pitchFamily="18" charset="0"/>
              </a:rPr>
              <a:t>MetaMode transition presents a set of reconfigurations between modes belonging to these MetaModes.</a:t>
            </a:r>
          </a:p>
          <a:p>
            <a:pPr>
              <a:buNone/>
            </a:pPr>
            <a:r>
              <a:rPr lang="en-US" sz="2600" dirty="0">
                <a:latin typeface="Bookman Old Style" pitchFamily="18" charset="0"/>
              </a:rPr>
              <a:t> </a:t>
            </a:r>
            <a:endParaRPr lang="en-US" sz="2600" dirty="0" smtClean="0">
              <a:latin typeface="Bookman Old Style" pitchFamily="18" charset="0"/>
            </a:endParaRPr>
          </a:p>
          <a:p>
            <a:endParaRPr lang="en-US" sz="2400" dirty="0">
              <a:latin typeface="Bookman Old Style" pitchFamily="18" charset="0"/>
            </a:endParaRPr>
          </a:p>
        </p:txBody>
      </p:sp>
      <p:sp>
        <p:nvSpPr>
          <p:cNvPr id="6" name="Rectangle 5"/>
          <p:cNvSpPr/>
          <p:nvPr/>
        </p:nvSpPr>
        <p:spPr>
          <a:xfrm>
            <a:off x="0" y="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5320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19</a:t>
            </a:r>
            <a:endParaRPr lang="en-US" dirty="0"/>
          </a:p>
        </p:txBody>
      </p:sp>
      <p:pic>
        <p:nvPicPr>
          <p:cNvPr id="1027" name="Picture 3"/>
          <p:cNvPicPr>
            <a:picLocks noChangeAspect="1" noChangeArrowheads="1"/>
          </p:cNvPicPr>
          <p:nvPr/>
        </p:nvPicPr>
        <p:blipFill>
          <a:blip r:embed="rId2"/>
          <a:srcRect/>
          <a:stretch>
            <a:fillRect/>
          </a:stretch>
        </p:blipFill>
        <p:spPr bwMode="auto">
          <a:xfrm>
            <a:off x="285750" y="4648200"/>
            <a:ext cx="8858250" cy="175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3200" dirty="0">
                <a:latin typeface="Bookman Old Style" pitchFamily="18" charset="0"/>
              </a:rPr>
              <a:t>An MDE Methodology for the Development of</a:t>
            </a:r>
            <a:br>
              <a:rPr lang="en-US" sz="3200" dirty="0">
                <a:latin typeface="Bookman Old Style" pitchFamily="18" charset="0"/>
              </a:rPr>
            </a:br>
            <a:r>
              <a:rPr lang="en-US" sz="3200" dirty="0">
                <a:latin typeface="Bookman Old Style" pitchFamily="18" charset="0"/>
              </a:rPr>
              <a:t>High-Integrity Real-Time Systems </a:t>
            </a:r>
            <a:r>
              <a:rPr lang="en-US" sz="3200" dirty="0" smtClean="0">
                <a:latin typeface="Bookman Old Style" pitchFamily="18" charset="0"/>
              </a:rPr>
              <a:t/>
            </a:r>
            <a:br>
              <a:rPr lang="en-US" sz="3200" dirty="0" smtClean="0">
                <a:latin typeface="Bookman Old Style" pitchFamily="18" charset="0"/>
              </a:rPr>
            </a:br>
            <a:endParaRPr lang="en-US" sz="3200" dirty="0">
              <a:latin typeface="Bookman Old Style" pitchFamily="18" charset="0"/>
            </a:endParaRPr>
          </a:p>
        </p:txBody>
      </p:sp>
      <p:sp>
        <p:nvSpPr>
          <p:cNvPr id="5" name="Subtitle 4"/>
          <p:cNvSpPr>
            <a:spLocks noGrp="1"/>
          </p:cNvSpPr>
          <p:nvPr>
            <p:ph type="subTitle" idx="1"/>
          </p:nvPr>
        </p:nvSpPr>
        <p:spPr>
          <a:xfrm>
            <a:off x="1295400" y="3810000"/>
            <a:ext cx="7543800" cy="1828800"/>
          </a:xfrm>
        </p:spPr>
        <p:txBody>
          <a:bodyPr>
            <a:normAutofit fontScale="92500" lnSpcReduction="10000"/>
          </a:bodyPr>
          <a:lstStyle/>
          <a:p>
            <a:pPr algn="l"/>
            <a:r>
              <a:rPr lang="en-US" sz="1600" dirty="0" smtClean="0">
                <a:solidFill>
                  <a:schemeClr val="tx1"/>
                </a:solidFill>
                <a:latin typeface="Bookman Old Style" pitchFamily="18" charset="0"/>
              </a:rPr>
              <a:t>                           Silvia Mazzini, Stefano </a:t>
            </a:r>
            <a:r>
              <a:rPr lang="en-US" sz="1600" dirty="0" err="1" smtClean="0">
                <a:solidFill>
                  <a:schemeClr val="tx1"/>
                </a:solidFill>
                <a:latin typeface="Bookman Old Style" pitchFamily="18" charset="0"/>
              </a:rPr>
              <a:t>Puri</a:t>
            </a:r>
            <a:r>
              <a:rPr lang="en-US" sz="1600" dirty="0" smtClean="0">
                <a:solidFill>
                  <a:schemeClr val="tx1"/>
                </a:solidFill>
                <a:latin typeface="Bookman Old Style" pitchFamily="18" charset="0"/>
              </a:rPr>
              <a:t>                              </a:t>
            </a:r>
          </a:p>
          <a:p>
            <a:pPr algn="l"/>
            <a:r>
              <a:rPr lang="en-US" sz="1600" dirty="0" smtClean="0">
                <a:solidFill>
                  <a:schemeClr val="tx1"/>
                </a:solidFill>
                <a:latin typeface="Bookman Old Style" pitchFamily="18" charset="0"/>
              </a:rPr>
              <a:t>                            </a:t>
            </a:r>
            <a:r>
              <a:rPr lang="en-US" sz="1600" dirty="0" err="1" smtClean="0">
                <a:solidFill>
                  <a:schemeClr val="tx1"/>
                </a:solidFill>
                <a:latin typeface="Bookman Old Style" pitchFamily="18" charset="0"/>
              </a:rPr>
              <a:t>Intecs</a:t>
            </a:r>
            <a:r>
              <a:rPr lang="en-US" sz="1600" dirty="0" smtClean="0">
                <a:solidFill>
                  <a:schemeClr val="tx1"/>
                </a:solidFill>
                <a:latin typeface="Bookman Old Style" pitchFamily="18" charset="0"/>
              </a:rPr>
              <a:t> </a:t>
            </a:r>
            <a:r>
              <a:rPr lang="en-US" sz="1600" dirty="0" err="1">
                <a:solidFill>
                  <a:schemeClr val="tx1"/>
                </a:solidFill>
                <a:latin typeface="Bookman Old Style" pitchFamily="18" charset="0"/>
              </a:rPr>
              <a:t>SpA</a:t>
            </a:r>
            <a:r>
              <a:rPr lang="en-US" sz="1600" dirty="0">
                <a:solidFill>
                  <a:schemeClr val="tx1"/>
                </a:solidFill>
                <a:latin typeface="Bookman Old Style" pitchFamily="18" charset="0"/>
              </a:rPr>
              <a:t>, Pisa, </a:t>
            </a:r>
            <a:r>
              <a:rPr lang="en-US" sz="1600" dirty="0" smtClean="0">
                <a:solidFill>
                  <a:schemeClr val="tx1"/>
                </a:solidFill>
                <a:latin typeface="Bookman Old Style" pitchFamily="18" charset="0"/>
              </a:rPr>
              <a:t>Italy</a:t>
            </a:r>
          </a:p>
          <a:p>
            <a:pPr algn="l"/>
            <a:r>
              <a:rPr lang="en-US" sz="1600" dirty="0" smtClean="0">
                <a:solidFill>
                  <a:schemeClr val="tx1"/>
                </a:solidFill>
                <a:latin typeface="Bookman Old Style" pitchFamily="18" charset="0"/>
              </a:rPr>
              <a:t>                           </a:t>
            </a:r>
            <a:r>
              <a:rPr lang="en-US" sz="1600" dirty="0">
                <a:solidFill>
                  <a:schemeClr val="tx1"/>
                </a:solidFill>
                <a:latin typeface="Bookman Old Style" pitchFamily="18" charset="0"/>
              </a:rPr>
              <a:t>Email: {</a:t>
            </a:r>
            <a:r>
              <a:rPr lang="en-US" sz="1600" dirty="0" err="1">
                <a:solidFill>
                  <a:schemeClr val="tx1"/>
                </a:solidFill>
                <a:latin typeface="Bookman Old Style" pitchFamily="18" charset="0"/>
              </a:rPr>
              <a:t>silvia.mazzini</a:t>
            </a:r>
            <a:r>
              <a:rPr lang="en-US" sz="1600" dirty="0">
                <a:solidFill>
                  <a:schemeClr val="tx1"/>
                </a:solidFill>
                <a:latin typeface="Bookman Old Style" pitchFamily="18" charset="0"/>
              </a:rPr>
              <a:t>, </a:t>
            </a:r>
            <a:r>
              <a:rPr lang="en-US" sz="1600" dirty="0" err="1">
                <a:solidFill>
                  <a:schemeClr val="tx1"/>
                </a:solidFill>
                <a:latin typeface="Bookman Old Style" pitchFamily="18" charset="0"/>
              </a:rPr>
              <a:t>stefano.puri</a:t>
            </a:r>
            <a:r>
              <a:rPr lang="en-US" sz="1600" dirty="0">
                <a:solidFill>
                  <a:schemeClr val="tx1"/>
                </a:solidFill>
                <a:latin typeface="Bookman Old Style" pitchFamily="18" charset="0"/>
              </a:rPr>
              <a:t>}@</a:t>
            </a:r>
            <a:r>
              <a:rPr lang="en-US" sz="1600" dirty="0" err="1">
                <a:solidFill>
                  <a:schemeClr val="tx1"/>
                </a:solidFill>
                <a:latin typeface="Bookman Old Style" pitchFamily="18" charset="0"/>
              </a:rPr>
              <a:t>intecs.it</a:t>
            </a:r>
            <a:endParaRPr lang="en-US" sz="1600" dirty="0" smtClean="0">
              <a:solidFill>
                <a:schemeClr val="tx1"/>
              </a:solidFill>
              <a:latin typeface="Bookman Old Style" pitchFamily="18" charset="0"/>
            </a:endParaRPr>
          </a:p>
          <a:p>
            <a:endParaRPr lang="en-US" sz="1600" b="1" dirty="0">
              <a:solidFill>
                <a:schemeClr val="tx1"/>
              </a:solidFill>
              <a:latin typeface="Bookman Old Style" pitchFamily="18" charset="0"/>
            </a:endParaRPr>
          </a:p>
          <a:p>
            <a:pPr algn="l"/>
            <a:r>
              <a:rPr lang="en-US" sz="1600" dirty="0" smtClean="0">
                <a:solidFill>
                  <a:schemeClr val="tx1"/>
                </a:solidFill>
                <a:latin typeface="Bookman Old Style" pitchFamily="18" charset="0"/>
              </a:rPr>
              <a:t>                           </a:t>
            </a:r>
            <a:r>
              <a:rPr lang="en-US" sz="1600" dirty="0" err="1" smtClean="0">
                <a:solidFill>
                  <a:schemeClr val="tx1"/>
                </a:solidFill>
                <a:latin typeface="Bookman Old Style" pitchFamily="18" charset="0"/>
              </a:rPr>
              <a:t>Tullio</a:t>
            </a:r>
            <a:r>
              <a:rPr lang="en-US" sz="1600" dirty="0" smtClean="0">
                <a:solidFill>
                  <a:schemeClr val="tx1"/>
                </a:solidFill>
                <a:latin typeface="Bookman Old Style" pitchFamily="18" charset="0"/>
              </a:rPr>
              <a:t> </a:t>
            </a:r>
            <a:r>
              <a:rPr lang="en-US" sz="1600" dirty="0" err="1" smtClean="0">
                <a:solidFill>
                  <a:schemeClr val="tx1"/>
                </a:solidFill>
                <a:latin typeface="Bookman Old Style" pitchFamily="18" charset="0"/>
              </a:rPr>
              <a:t>Vardanega</a:t>
            </a:r>
            <a:endParaRPr lang="en-US" sz="1600" dirty="0" smtClean="0">
              <a:solidFill>
                <a:schemeClr val="tx1"/>
              </a:solidFill>
              <a:latin typeface="Bookman Old Style" pitchFamily="18" charset="0"/>
            </a:endParaRPr>
          </a:p>
          <a:p>
            <a:pPr algn="l"/>
            <a:r>
              <a:rPr lang="en-US" sz="1600" dirty="0" smtClean="0">
                <a:solidFill>
                  <a:schemeClr val="tx1"/>
                </a:solidFill>
                <a:latin typeface="Bookman Old Style" pitchFamily="18" charset="0"/>
              </a:rPr>
              <a:t>                           University of Padua, Italy</a:t>
            </a:r>
          </a:p>
          <a:p>
            <a:pPr algn="l"/>
            <a:r>
              <a:rPr lang="en-US" sz="1600" dirty="0" smtClean="0">
                <a:solidFill>
                  <a:schemeClr val="tx1"/>
                </a:solidFill>
                <a:latin typeface="Bookman Old Style" pitchFamily="18" charset="0"/>
              </a:rPr>
              <a:t>                           Email: tullio.vardanega@math.unipd.it</a:t>
            </a:r>
            <a:endParaRPr lang="en-US" sz="1600" b="1" dirty="0">
              <a:solidFill>
                <a:schemeClr val="tx1"/>
              </a:solidFill>
              <a:latin typeface="Bookman Old Style" pitchFamily="18" charset="0"/>
            </a:endParaRPr>
          </a:p>
        </p:txBody>
      </p:sp>
      <p:sp>
        <p:nvSpPr>
          <p:cNvPr id="18" name="Rectangle 17"/>
          <p:cNvSpPr/>
          <p:nvPr/>
        </p:nvSpPr>
        <p:spPr>
          <a:xfrm>
            <a:off x="0" y="6400800"/>
            <a:ext cx="914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2</a:t>
            </a:r>
            <a:endParaRPr lang="en-US" dirty="0"/>
          </a:p>
        </p:txBody>
      </p:sp>
      <p:sp>
        <p:nvSpPr>
          <p:cNvPr id="21" name="Rectangle 20"/>
          <p:cNvSpPr/>
          <p:nvPr/>
        </p:nvSpPr>
        <p:spPr>
          <a:xfrm>
            <a:off x="0" y="0"/>
            <a:ext cx="914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normAutofit fontScale="90000"/>
          </a:bodyPr>
          <a:lstStyle/>
          <a:p>
            <a:pPr algn="l"/>
            <a:r>
              <a:rPr lang="en-US" sz="2800" dirty="0" smtClean="0">
                <a:latin typeface="Bookman Old Style" pitchFamily="18" charset="0"/>
              </a:rPr>
              <a:t/>
            </a:r>
            <a:br>
              <a:rPr lang="en-US" sz="2800" dirty="0" smtClean="0">
                <a:latin typeface="Bookman Old Style" pitchFamily="18" charset="0"/>
              </a:rPr>
            </a:br>
            <a:r>
              <a:rPr lang="en-US" sz="2800" dirty="0" smtClean="0">
                <a:latin typeface="Bookman Old Style" pitchFamily="18" charset="0"/>
              </a:rPr>
              <a:t>DRE- MDE based Development process</a:t>
            </a:r>
            <a:r>
              <a:rPr lang="en-US" sz="3200" dirty="0" smtClean="0">
                <a:latin typeface="Bookman Old Style" pitchFamily="18" charset="0"/>
              </a:rPr>
              <a:t>                          </a:t>
            </a:r>
            <a:br>
              <a:rPr lang="en-US" sz="3200" dirty="0" smtClean="0">
                <a:latin typeface="Bookman Old Style" pitchFamily="18" charset="0"/>
              </a:rPr>
            </a:br>
            <a:r>
              <a:rPr lang="en-US" sz="3200" dirty="0" smtClean="0">
                <a:latin typeface="Bookman Old Style" pitchFamily="18" charset="0"/>
              </a:rPr>
              <a:t>                     </a:t>
            </a:r>
            <a:endParaRPr lang="en-US" sz="3200" dirty="0">
              <a:latin typeface="Bookman Old Style" pitchFamily="18" charset="0"/>
            </a:endParaRPr>
          </a:p>
        </p:txBody>
      </p:sp>
      <p:sp>
        <p:nvSpPr>
          <p:cNvPr id="2" name="Content Placeholder 1"/>
          <p:cNvSpPr>
            <a:spLocks noGrp="1"/>
          </p:cNvSpPr>
          <p:nvPr>
            <p:ph idx="1"/>
          </p:nvPr>
        </p:nvSpPr>
        <p:spPr>
          <a:xfrm>
            <a:off x="304800" y="1219200"/>
            <a:ext cx="4191000" cy="5105400"/>
          </a:xfrm>
        </p:spPr>
        <p:txBody>
          <a:bodyPr>
            <a:normAutofit fontScale="62500" lnSpcReduction="20000"/>
          </a:bodyPr>
          <a:lstStyle/>
          <a:p>
            <a:pPr>
              <a:buNone/>
            </a:pPr>
            <a:endParaRPr lang="en-US" sz="2400" dirty="0" smtClean="0">
              <a:solidFill>
                <a:schemeClr val="accent6">
                  <a:lumMod val="75000"/>
                </a:schemeClr>
              </a:solidFill>
              <a:latin typeface="Bookman Old Style" pitchFamily="18" charset="0"/>
            </a:endParaRPr>
          </a:p>
          <a:p>
            <a:r>
              <a:rPr lang="en-US" sz="2600" dirty="0" smtClean="0">
                <a:solidFill>
                  <a:schemeClr val="accent6">
                    <a:lumMod val="75000"/>
                  </a:schemeClr>
                </a:solidFill>
                <a:latin typeface="Bookman Old Style" pitchFamily="18" charset="0"/>
              </a:rPr>
              <a:t>Reconfigurable Application model- </a:t>
            </a:r>
            <a:r>
              <a:rPr lang="en-US" sz="2600" dirty="0" smtClean="0">
                <a:latin typeface="Bookman Old Style" pitchFamily="18" charset="0"/>
              </a:rPr>
              <a:t>Modeling of the dynamic reconfiguration using state machines. </a:t>
            </a:r>
          </a:p>
          <a:p>
            <a:endParaRPr lang="en-US" sz="2600" dirty="0" smtClean="0">
              <a:latin typeface="Bookman Old Style" pitchFamily="18" charset="0"/>
            </a:endParaRPr>
          </a:p>
          <a:p>
            <a:r>
              <a:rPr lang="en-US" sz="2600" dirty="0" smtClean="0">
                <a:solidFill>
                  <a:schemeClr val="accent6">
                    <a:lumMod val="75000"/>
                  </a:schemeClr>
                </a:solidFill>
                <a:latin typeface="Bookman Old Style" pitchFamily="18" charset="0"/>
              </a:rPr>
              <a:t>MetaMode Model</a:t>
            </a:r>
            <a:r>
              <a:rPr lang="en-US" sz="2600" dirty="0" smtClean="0">
                <a:latin typeface="Bookman Old Style" pitchFamily="18" charset="0"/>
              </a:rPr>
              <a:t>-Modeling of system MetaModes.</a:t>
            </a:r>
          </a:p>
          <a:p>
            <a:endParaRPr lang="en-US" sz="2600" dirty="0" smtClean="0">
              <a:latin typeface="Bookman Old Style" pitchFamily="18" charset="0"/>
            </a:endParaRPr>
          </a:p>
          <a:p>
            <a:r>
              <a:rPr lang="en-US" sz="2600" dirty="0" smtClean="0">
                <a:solidFill>
                  <a:schemeClr val="accent6">
                    <a:lumMod val="75000"/>
                  </a:schemeClr>
                </a:solidFill>
                <a:latin typeface="Bookman Old Style" pitchFamily="18" charset="0"/>
              </a:rPr>
              <a:t>Hardware Model- </a:t>
            </a:r>
            <a:r>
              <a:rPr lang="en-US" sz="2600" dirty="0" smtClean="0">
                <a:latin typeface="Bookman Old Style" pitchFamily="18" charset="0"/>
              </a:rPr>
              <a:t>modeling of the fixed hardware architecture in terms of hardware components such as processor. </a:t>
            </a:r>
          </a:p>
          <a:p>
            <a:endParaRPr lang="en-US" sz="2600" dirty="0" smtClean="0">
              <a:latin typeface="Bookman Old Style" pitchFamily="18" charset="0"/>
            </a:endParaRPr>
          </a:p>
          <a:p>
            <a:r>
              <a:rPr lang="en-US" sz="2600" dirty="0" smtClean="0">
                <a:solidFill>
                  <a:schemeClr val="accent6">
                    <a:lumMod val="75000"/>
                  </a:schemeClr>
                </a:solidFill>
                <a:latin typeface="Bookman Old Style" pitchFamily="18" charset="0"/>
              </a:rPr>
              <a:t>Software/Hardware Mapping Model- </a:t>
            </a:r>
            <a:r>
              <a:rPr lang="en-US" sz="2600" dirty="0" smtClean="0">
                <a:latin typeface="Bookman Old Style" pitchFamily="18" charset="0"/>
              </a:rPr>
              <a:t>Allocation of system MetaModes to the fixed hardware architecture. </a:t>
            </a:r>
          </a:p>
          <a:p>
            <a:pPr>
              <a:buNone/>
            </a:pPr>
            <a:endParaRPr lang="en-US" sz="2600" dirty="0" smtClean="0">
              <a:latin typeface="Bookman Old Style" pitchFamily="18" charset="0"/>
            </a:endParaRPr>
          </a:p>
          <a:p>
            <a:r>
              <a:rPr lang="en-US" sz="2600" dirty="0" smtClean="0">
                <a:solidFill>
                  <a:schemeClr val="accent6">
                    <a:lumMod val="75000"/>
                  </a:schemeClr>
                </a:solidFill>
                <a:latin typeface="Bookman Old Style" pitchFamily="18" charset="0"/>
              </a:rPr>
              <a:t>Implementation Model- </a:t>
            </a:r>
            <a:r>
              <a:rPr lang="en-US" sz="2600" dirty="0" smtClean="0">
                <a:latin typeface="Bookman Old Style" pitchFamily="18" charset="0"/>
              </a:rPr>
              <a:t>Generation of models which present</a:t>
            </a:r>
          </a:p>
          <a:p>
            <a:pPr>
              <a:buNone/>
            </a:pPr>
            <a:r>
              <a:rPr lang="en-US" sz="2600" dirty="0" smtClean="0">
                <a:latin typeface="Bookman Old Style" pitchFamily="18" charset="0"/>
              </a:rPr>
              <a:t>     the system implementation.</a:t>
            </a:r>
          </a:p>
          <a:p>
            <a:pPr>
              <a:buNone/>
            </a:pPr>
            <a:endParaRPr lang="en-US" sz="2000" dirty="0" smtClean="0">
              <a:latin typeface="Bookman Old Style" pitchFamily="18" charset="0"/>
            </a:endParaRPr>
          </a:p>
          <a:p>
            <a:pPr>
              <a:buNone/>
            </a:pPr>
            <a:r>
              <a:rPr lang="en-US" sz="2000" dirty="0">
                <a:latin typeface="Bookman Old Style" pitchFamily="18" charset="0"/>
              </a:rPr>
              <a:t> </a:t>
            </a:r>
            <a:endParaRPr lang="en-US" sz="2000" dirty="0" smtClean="0">
              <a:latin typeface="Bookman Old Style" pitchFamily="18" charset="0"/>
            </a:endParaRPr>
          </a:p>
          <a:p>
            <a:endParaRPr lang="en-US" sz="2400" dirty="0">
              <a:latin typeface="Bookman Old Style" pitchFamily="18" charset="0"/>
            </a:endParaRPr>
          </a:p>
        </p:txBody>
      </p:sp>
      <p:sp>
        <p:nvSpPr>
          <p:cNvPr id="6" name="Rectangle 5"/>
          <p:cNvSpPr/>
          <p:nvPr/>
        </p:nvSpPr>
        <p:spPr>
          <a:xfrm>
            <a:off x="0" y="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5320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20</a:t>
            </a:r>
            <a:endParaRPr lang="en-US" dirty="0"/>
          </a:p>
        </p:txBody>
      </p:sp>
      <p:pic>
        <p:nvPicPr>
          <p:cNvPr id="2050" name="Picture 2"/>
          <p:cNvPicPr>
            <a:picLocks noChangeAspect="1" noChangeArrowheads="1"/>
          </p:cNvPicPr>
          <p:nvPr/>
        </p:nvPicPr>
        <p:blipFill>
          <a:blip r:embed="rId3"/>
          <a:srcRect/>
          <a:stretch>
            <a:fillRect/>
          </a:stretch>
        </p:blipFill>
        <p:spPr bwMode="auto">
          <a:xfrm>
            <a:off x="4800600" y="1295400"/>
            <a:ext cx="4343400"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44562"/>
          </a:xfrm>
        </p:spPr>
        <p:txBody>
          <a:bodyPr>
            <a:normAutofit fontScale="90000"/>
          </a:bodyPr>
          <a:lstStyle/>
          <a:p>
            <a:r>
              <a:rPr lang="en-US" sz="2800" dirty="0"/>
              <a:t/>
            </a:r>
            <a:br>
              <a:rPr lang="en-US" sz="2800" dirty="0"/>
            </a:br>
            <a:r>
              <a:rPr lang="en-US" sz="2700" dirty="0" smtClean="0">
                <a:latin typeface="Bookman Old Style" pitchFamily="18" charset="0"/>
              </a:rPr>
              <a:t>Reconfigurable Computing </a:t>
            </a:r>
            <a:r>
              <a:rPr lang="en-US" sz="2700" dirty="0">
                <a:latin typeface="Bookman Old Style" pitchFamily="18" charset="0"/>
              </a:rPr>
              <a:t>Architecture for Real Time Embedded Systems </a:t>
            </a:r>
            <a:r>
              <a:rPr lang="en-US" sz="2700" dirty="0" smtClean="0">
                <a:latin typeface="Bookman Old Style" pitchFamily="18" charset="0"/>
              </a:rPr>
              <a:t>(RCA4RTES) </a:t>
            </a:r>
            <a:r>
              <a:rPr lang="en-US" sz="2700" dirty="0">
                <a:latin typeface="Bookman Old Style" pitchFamily="18" charset="0"/>
              </a:rPr>
              <a:t>Meta-model</a:t>
            </a:r>
            <a:r>
              <a:rPr lang="en-US" sz="3200" dirty="0" smtClean="0">
                <a:latin typeface="Bookman Old Style" pitchFamily="18" charset="0"/>
              </a:rPr>
              <a:t>                         </a:t>
            </a:r>
            <a:br>
              <a:rPr lang="en-US" sz="3200" dirty="0" smtClean="0">
                <a:latin typeface="Bookman Old Style" pitchFamily="18" charset="0"/>
              </a:rPr>
            </a:br>
            <a:r>
              <a:rPr lang="en-US" sz="3200" dirty="0" smtClean="0">
                <a:latin typeface="Bookman Old Style" pitchFamily="18" charset="0"/>
              </a:rPr>
              <a:t>                     </a:t>
            </a:r>
            <a:endParaRPr lang="en-US" sz="3200" dirty="0">
              <a:latin typeface="Bookman Old Style" pitchFamily="18" charset="0"/>
            </a:endParaRPr>
          </a:p>
        </p:txBody>
      </p:sp>
      <p:sp>
        <p:nvSpPr>
          <p:cNvPr id="2" name="Content Placeholder 1"/>
          <p:cNvSpPr>
            <a:spLocks noGrp="1"/>
          </p:cNvSpPr>
          <p:nvPr>
            <p:ph idx="1"/>
          </p:nvPr>
        </p:nvSpPr>
        <p:spPr>
          <a:xfrm>
            <a:off x="457200" y="1219200"/>
            <a:ext cx="3962400" cy="4906963"/>
          </a:xfrm>
        </p:spPr>
        <p:txBody>
          <a:bodyPr>
            <a:normAutofit fontScale="77500" lnSpcReduction="20000"/>
          </a:bodyPr>
          <a:lstStyle/>
          <a:p>
            <a:pPr>
              <a:buNone/>
            </a:pPr>
            <a:endParaRPr lang="en-US" sz="2400" dirty="0" smtClean="0">
              <a:solidFill>
                <a:schemeClr val="accent6">
                  <a:lumMod val="75000"/>
                </a:schemeClr>
              </a:solidFill>
              <a:latin typeface="Bookman Old Style" pitchFamily="18" charset="0"/>
            </a:endParaRPr>
          </a:p>
          <a:p>
            <a:r>
              <a:rPr lang="en-US" sz="2000" dirty="0" smtClean="0">
                <a:latin typeface="Bookman Old Style" pitchFamily="18" charset="0"/>
              </a:rPr>
              <a:t>Software System meta-class has a set of MetaModes and MetaMode transitions.</a:t>
            </a:r>
          </a:p>
          <a:p>
            <a:pPr>
              <a:buNone/>
            </a:pPr>
            <a:endParaRPr lang="en-US" sz="2000" dirty="0" smtClean="0">
              <a:latin typeface="Bookman Old Style" pitchFamily="18" charset="0"/>
            </a:endParaRPr>
          </a:p>
          <a:p>
            <a:r>
              <a:rPr lang="en-US" sz="2000" dirty="0" smtClean="0">
                <a:latin typeface="Bookman Old Style" pitchFamily="18" charset="0"/>
              </a:rPr>
              <a:t>Mode transition involves an algorithm for switching from the current configuration to the target one.</a:t>
            </a:r>
          </a:p>
          <a:p>
            <a:endParaRPr lang="en-US" sz="2000" dirty="0" smtClean="0">
              <a:latin typeface="Bookman Old Style" pitchFamily="18" charset="0"/>
            </a:endParaRPr>
          </a:p>
          <a:p>
            <a:r>
              <a:rPr lang="en-US" sz="2000" dirty="0" smtClean="0">
                <a:latin typeface="Bookman Old Style" pitchFamily="18" charset="0"/>
              </a:rPr>
              <a:t>MetaMode transition presents an abstraction of a set of mode transitions.</a:t>
            </a:r>
          </a:p>
          <a:p>
            <a:endParaRPr lang="en-US" sz="2000" dirty="0" smtClean="0">
              <a:latin typeface="Bookman Old Style" pitchFamily="18" charset="0"/>
            </a:endParaRPr>
          </a:p>
          <a:p>
            <a:r>
              <a:rPr lang="en-US" sz="2000" dirty="0" smtClean="0">
                <a:latin typeface="Bookman Old Style" pitchFamily="18" charset="0"/>
              </a:rPr>
              <a:t>Mode configuration is a  set of structured components, the connections between them, their configuration, and their allocation to physical nodes..</a:t>
            </a:r>
          </a:p>
          <a:p>
            <a:endParaRPr lang="en-US" sz="2000" dirty="0" smtClean="0">
              <a:latin typeface="Bookman Old Style" pitchFamily="18" charset="0"/>
            </a:endParaRPr>
          </a:p>
          <a:p>
            <a:pPr>
              <a:buNone/>
            </a:pPr>
            <a:r>
              <a:rPr lang="en-US" sz="2000" dirty="0">
                <a:latin typeface="Bookman Old Style" pitchFamily="18" charset="0"/>
              </a:rPr>
              <a:t> </a:t>
            </a:r>
            <a:endParaRPr lang="en-US" sz="2000" dirty="0" smtClean="0">
              <a:latin typeface="Bookman Old Style" pitchFamily="18" charset="0"/>
            </a:endParaRPr>
          </a:p>
          <a:p>
            <a:endParaRPr lang="en-US" sz="2400" dirty="0">
              <a:latin typeface="Bookman Old Style" pitchFamily="18" charset="0"/>
            </a:endParaRPr>
          </a:p>
        </p:txBody>
      </p:sp>
      <p:sp>
        <p:nvSpPr>
          <p:cNvPr id="6" name="Rectangle 5"/>
          <p:cNvSpPr/>
          <p:nvPr/>
        </p:nvSpPr>
        <p:spPr>
          <a:xfrm>
            <a:off x="0" y="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5320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21</a:t>
            </a:r>
            <a:endParaRPr lang="en-US" dirty="0"/>
          </a:p>
        </p:txBody>
      </p:sp>
      <p:pic>
        <p:nvPicPr>
          <p:cNvPr id="4098" name="Picture 2"/>
          <p:cNvPicPr>
            <a:picLocks noChangeAspect="1" noChangeArrowheads="1"/>
          </p:cNvPicPr>
          <p:nvPr/>
        </p:nvPicPr>
        <p:blipFill>
          <a:blip r:embed="rId2"/>
          <a:srcRect/>
          <a:stretch>
            <a:fillRect/>
          </a:stretch>
        </p:blipFill>
        <p:spPr bwMode="auto">
          <a:xfrm>
            <a:off x="4953000" y="1143000"/>
            <a:ext cx="3886200"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15962"/>
          </a:xfrm>
        </p:spPr>
        <p:txBody>
          <a:bodyPr>
            <a:normAutofit fontScale="90000"/>
          </a:bodyPr>
          <a:lstStyle/>
          <a:p>
            <a:r>
              <a:rPr lang="en-US" sz="2800" dirty="0"/>
              <a:t/>
            </a:r>
            <a:br>
              <a:rPr lang="en-US" sz="2800" dirty="0"/>
            </a:br>
            <a:r>
              <a:rPr lang="en-US" sz="2700" dirty="0" smtClean="0">
                <a:latin typeface="Bookman Old Style" pitchFamily="18" charset="0"/>
              </a:rPr>
              <a:t>Implementation  </a:t>
            </a:r>
            <a:r>
              <a:rPr lang="en-US" sz="2700" dirty="0">
                <a:latin typeface="Bookman Old Style" pitchFamily="18" charset="0"/>
              </a:rPr>
              <a:t>Meta-model</a:t>
            </a:r>
            <a:r>
              <a:rPr lang="en-US" sz="3200" dirty="0" smtClean="0">
                <a:latin typeface="Bookman Old Style" pitchFamily="18" charset="0"/>
              </a:rPr>
              <a:t>                         </a:t>
            </a:r>
            <a:br>
              <a:rPr lang="en-US" sz="3200" dirty="0" smtClean="0">
                <a:latin typeface="Bookman Old Style" pitchFamily="18" charset="0"/>
              </a:rPr>
            </a:br>
            <a:r>
              <a:rPr lang="en-US" sz="3200" dirty="0" smtClean="0">
                <a:latin typeface="Bookman Old Style" pitchFamily="18" charset="0"/>
              </a:rPr>
              <a:t>                     </a:t>
            </a:r>
            <a:endParaRPr lang="en-US" sz="3200" dirty="0">
              <a:latin typeface="Bookman Old Style" pitchFamily="18" charset="0"/>
            </a:endParaRPr>
          </a:p>
        </p:txBody>
      </p:sp>
      <p:sp>
        <p:nvSpPr>
          <p:cNvPr id="2" name="Content Placeholder 1"/>
          <p:cNvSpPr>
            <a:spLocks noGrp="1"/>
          </p:cNvSpPr>
          <p:nvPr>
            <p:ph idx="1"/>
          </p:nvPr>
        </p:nvSpPr>
        <p:spPr>
          <a:xfrm>
            <a:off x="457200" y="1219200"/>
            <a:ext cx="3733800" cy="4906963"/>
          </a:xfrm>
        </p:spPr>
        <p:txBody>
          <a:bodyPr>
            <a:normAutofit fontScale="77500" lnSpcReduction="20000"/>
          </a:bodyPr>
          <a:lstStyle/>
          <a:p>
            <a:pPr>
              <a:buNone/>
            </a:pPr>
            <a:endParaRPr lang="en-US" sz="2400" dirty="0" smtClean="0">
              <a:solidFill>
                <a:schemeClr val="accent6">
                  <a:lumMod val="75000"/>
                </a:schemeClr>
              </a:solidFill>
              <a:latin typeface="Bookman Old Style" pitchFamily="18" charset="0"/>
            </a:endParaRPr>
          </a:p>
          <a:p>
            <a:r>
              <a:rPr lang="en-US" sz="2000" dirty="0">
                <a:latin typeface="Bookman Old Style" pitchFamily="18" charset="0"/>
              </a:rPr>
              <a:t>H</a:t>
            </a:r>
            <a:r>
              <a:rPr lang="en-US" sz="2000" dirty="0" smtClean="0">
                <a:latin typeface="Bookman Old Style" pitchFamily="18" charset="0"/>
              </a:rPr>
              <a:t>as a set of processes defined by   both System and Process meta-classes.</a:t>
            </a:r>
          </a:p>
          <a:p>
            <a:pPr>
              <a:buNone/>
            </a:pPr>
            <a:endParaRPr lang="en-US" sz="2000" dirty="0" smtClean="0">
              <a:latin typeface="Bookman Old Style" pitchFamily="18" charset="0"/>
            </a:endParaRPr>
          </a:p>
          <a:p>
            <a:r>
              <a:rPr lang="en-US" sz="2000" dirty="0" smtClean="0">
                <a:latin typeface="Bookman Old Style" pitchFamily="18" charset="0"/>
              </a:rPr>
              <a:t>Connector </a:t>
            </a:r>
            <a:r>
              <a:rPr lang="en-US" sz="2000" dirty="0" err="1" smtClean="0">
                <a:latin typeface="Bookman Old Style" pitchFamily="18" charset="0"/>
              </a:rPr>
              <a:t>metaclass</a:t>
            </a:r>
            <a:r>
              <a:rPr lang="en-US" sz="2000" dirty="0" smtClean="0">
                <a:latin typeface="Bookman Old Style" pitchFamily="18" charset="0"/>
              </a:rPr>
              <a:t> describes  communication between two processes (sender and receiver) through buses of Bus meta-class. </a:t>
            </a:r>
          </a:p>
          <a:p>
            <a:endParaRPr lang="en-US" sz="2000" dirty="0" smtClean="0">
              <a:latin typeface="Bookman Old Style" pitchFamily="18" charset="0"/>
            </a:endParaRPr>
          </a:p>
          <a:p>
            <a:r>
              <a:rPr lang="en-US" sz="2000" dirty="0" smtClean="0">
                <a:latin typeface="Bookman Old Style" pitchFamily="18" charset="0"/>
              </a:rPr>
              <a:t>Each thread in a process is allocated to a processor as per design constraints.</a:t>
            </a:r>
          </a:p>
          <a:p>
            <a:endParaRPr lang="en-US" sz="2000" dirty="0" smtClean="0">
              <a:latin typeface="Bookman Old Style" pitchFamily="18" charset="0"/>
            </a:endParaRPr>
          </a:p>
          <a:p>
            <a:r>
              <a:rPr lang="en-US" sz="2000" dirty="0" smtClean="0">
                <a:latin typeface="Bookman Old Style" pitchFamily="18" charset="0"/>
              </a:rPr>
              <a:t>Mode configuration is a  set of structured components, the connections between them, their configuration, and their allocation to physical nodes..</a:t>
            </a:r>
          </a:p>
          <a:p>
            <a:endParaRPr lang="en-US" sz="2000" dirty="0" smtClean="0">
              <a:latin typeface="Bookman Old Style" pitchFamily="18" charset="0"/>
            </a:endParaRPr>
          </a:p>
          <a:p>
            <a:pPr>
              <a:buNone/>
            </a:pPr>
            <a:r>
              <a:rPr lang="en-US" sz="2000" dirty="0">
                <a:latin typeface="Bookman Old Style" pitchFamily="18" charset="0"/>
              </a:rPr>
              <a:t> </a:t>
            </a:r>
            <a:endParaRPr lang="en-US" sz="2000" dirty="0" smtClean="0">
              <a:latin typeface="Bookman Old Style" pitchFamily="18" charset="0"/>
            </a:endParaRPr>
          </a:p>
          <a:p>
            <a:endParaRPr lang="en-US" sz="2400" dirty="0">
              <a:latin typeface="Bookman Old Style" pitchFamily="18" charset="0"/>
            </a:endParaRPr>
          </a:p>
        </p:txBody>
      </p:sp>
      <p:sp>
        <p:nvSpPr>
          <p:cNvPr id="6" name="Rectangle 5"/>
          <p:cNvSpPr/>
          <p:nvPr/>
        </p:nvSpPr>
        <p:spPr>
          <a:xfrm>
            <a:off x="0" y="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5320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22</a:t>
            </a:r>
            <a:endParaRPr lang="en-US" dirty="0"/>
          </a:p>
        </p:txBody>
      </p:sp>
      <p:pic>
        <p:nvPicPr>
          <p:cNvPr id="5122" name="Picture 2"/>
          <p:cNvPicPr>
            <a:picLocks noChangeAspect="1" noChangeArrowheads="1"/>
          </p:cNvPicPr>
          <p:nvPr/>
        </p:nvPicPr>
        <p:blipFill>
          <a:blip r:embed="rId2"/>
          <a:srcRect/>
          <a:stretch>
            <a:fillRect/>
          </a:stretch>
        </p:blipFill>
        <p:spPr bwMode="auto">
          <a:xfrm>
            <a:off x="4191000" y="1295400"/>
            <a:ext cx="4572000"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15962"/>
          </a:xfrm>
        </p:spPr>
        <p:txBody>
          <a:bodyPr>
            <a:normAutofit fontScale="90000"/>
          </a:bodyPr>
          <a:lstStyle/>
          <a:p>
            <a:pPr algn="l"/>
            <a:r>
              <a:rPr lang="en-US" sz="2800" dirty="0" smtClean="0">
                <a:latin typeface="Bookman Old Style" pitchFamily="18" charset="0"/>
              </a:rPr>
              <a:t/>
            </a:r>
            <a:br>
              <a:rPr lang="en-US" sz="2800" dirty="0" smtClean="0">
                <a:latin typeface="Bookman Old Style" pitchFamily="18" charset="0"/>
              </a:rPr>
            </a:br>
            <a:r>
              <a:rPr lang="en-US" sz="3600" dirty="0">
                <a:latin typeface="Bookman Old Style" pitchFamily="18" charset="0"/>
              </a:rPr>
              <a:t> </a:t>
            </a:r>
            <a:r>
              <a:rPr lang="en-US" sz="3600" dirty="0" smtClean="0">
                <a:latin typeface="Bookman Old Style" pitchFamily="18" charset="0"/>
              </a:rPr>
              <a:t>             Thread </a:t>
            </a:r>
            <a:r>
              <a:rPr lang="en-US" sz="3600" dirty="0" err="1" smtClean="0">
                <a:latin typeface="Bookman Old Style" pitchFamily="18" charset="0"/>
              </a:rPr>
              <a:t>MetaClass</a:t>
            </a:r>
            <a:r>
              <a:rPr lang="en-US" sz="3600" dirty="0" smtClean="0">
                <a:latin typeface="Bookman Old Style" pitchFamily="18" charset="0"/>
              </a:rPr>
              <a:t>                     </a:t>
            </a:r>
            <a:r>
              <a:rPr lang="en-US" sz="3200" dirty="0" smtClean="0">
                <a:latin typeface="Bookman Old Style" pitchFamily="18" charset="0"/>
              </a:rPr>
              <a:t/>
            </a:r>
            <a:br>
              <a:rPr lang="en-US" sz="3200" dirty="0" smtClean="0">
                <a:latin typeface="Bookman Old Style" pitchFamily="18" charset="0"/>
              </a:rPr>
            </a:br>
            <a:r>
              <a:rPr lang="en-US" sz="3200" dirty="0" smtClean="0">
                <a:latin typeface="Bookman Old Style" pitchFamily="18" charset="0"/>
              </a:rPr>
              <a:t>                     </a:t>
            </a:r>
            <a:endParaRPr lang="en-US" sz="3200" dirty="0">
              <a:latin typeface="Bookman Old Style" pitchFamily="18" charset="0"/>
            </a:endParaRPr>
          </a:p>
        </p:txBody>
      </p:sp>
      <p:sp>
        <p:nvSpPr>
          <p:cNvPr id="2" name="Content Placeholder 1"/>
          <p:cNvSpPr>
            <a:spLocks noGrp="1"/>
          </p:cNvSpPr>
          <p:nvPr>
            <p:ph idx="1"/>
          </p:nvPr>
        </p:nvSpPr>
        <p:spPr>
          <a:xfrm>
            <a:off x="457200" y="1219201"/>
            <a:ext cx="3276600" cy="4952999"/>
          </a:xfrm>
        </p:spPr>
        <p:txBody>
          <a:bodyPr>
            <a:normAutofit fontScale="85000" lnSpcReduction="20000"/>
          </a:bodyPr>
          <a:lstStyle/>
          <a:p>
            <a:pPr>
              <a:buNone/>
            </a:pPr>
            <a:endParaRPr lang="en-US" sz="2400" dirty="0" smtClean="0">
              <a:solidFill>
                <a:schemeClr val="accent6">
                  <a:lumMod val="75000"/>
                </a:schemeClr>
              </a:solidFill>
              <a:latin typeface="Bookman Old Style" pitchFamily="18" charset="0"/>
            </a:endParaRPr>
          </a:p>
          <a:p>
            <a:r>
              <a:rPr lang="en-US" dirty="0" smtClean="0">
                <a:solidFill>
                  <a:schemeClr val="accent6">
                    <a:lumMod val="75000"/>
                  </a:schemeClr>
                </a:solidFill>
                <a:latin typeface="Bookman Old Style" pitchFamily="18" charset="0"/>
              </a:rPr>
              <a:t>Types of Threads</a:t>
            </a:r>
            <a:r>
              <a:rPr lang="en-US" sz="2800" dirty="0" smtClean="0">
                <a:solidFill>
                  <a:schemeClr val="accent6">
                    <a:lumMod val="75000"/>
                  </a:schemeClr>
                </a:solidFill>
                <a:latin typeface="Bookman Old Style" pitchFamily="18" charset="0"/>
              </a:rPr>
              <a:t>:</a:t>
            </a:r>
          </a:p>
          <a:p>
            <a:pPr>
              <a:buNone/>
            </a:pPr>
            <a:endParaRPr lang="en-US" sz="2800" dirty="0" smtClean="0">
              <a:solidFill>
                <a:schemeClr val="accent6">
                  <a:lumMod val="75000"/>
                </a:schemeClr>
              </a:solidFill>
              <a:latin typeface="Bookman Old Style" pitchFamily="18" charset="0"/>
            </a:endParaRPr>
          </a:p>
          <a:p>
            <a:pPr>
              <a:buNone/>
            </a:pPr>
            <a:r>
              <a:rPr lang="en-US" sz="2000" dirty="0">
                <a:latin typeface="Bookman Old Style" pitchFamily="18" charset="0"/>
              </a:rPr>
              <a:t> </a:t>
            </a:r>
            <a:r>
              <a:rPr lang="en-US" sz="2000" dirty="0" smtClean="0">
                <a:latin typeface="Bookman Old Style" pitchFamily="18" charset="0"/>
              </a:rPr>
              <a:t>       -</a:t>
            </a:r>
            <a:r>
              <a:rPr lang="en-US" sz="2400" dirty="0" smtClean="0">
                <a:latin typeface="Bookman Old Style" pitchFamily="18" charset="0"/>
              </a:rPr>
              <a:t>Periodic Thread</a:t>
            </a:r>
          </a:p>
          <a:p>
            <a:pPr>
              <a:buNone/>
            </a:pPr>
            <a:r>
              <a:rPr lang="en-US" sz="2400" dirty="0" smtClean="0">
                <a:latin typeface="Bookman Old Style" pitchFamily="18" charset="0"/>
              </a:rPr>
              <a:t>        </a:t>
            </a:r>
            <a:r>
              <a:rPr lang="en-US" sz="2400" dirty="0" err="1" smtClean="0">
                <a:latin typeface="Bookman Old Style" pitchFamily="18" charset="0"/>
              </a:rPr>
              <a:t>metaclass</a:t>
            </a:r>
            <a:endParaRPr lang="en-US" sz="2400" dirty="0" smtClean="0">
              <a:latin typeface="Bookman Old Style" pitchFamily="18" charset="0"/>
            </a:endParaRPr>
          </a:p>
          <a:p>
            <a:pPr>
              <a:buNone/>
            </a:pPr>
            <a:endParaRPr lang="en-US" sz="2400" dirty="0" smtClean="0">
              <a:latin typeface="Bookman Old Style" pitchFamily="18" charset="0"/>
            </a:endParaRPr>
          </a:p>
          <a:p>
            <a:pPr>
              <a:buNone/>
            </a:pPr>
            <a:r>
              <a:rPr lang="en-US" sz="2400" dirty="0">
                <a:latin typeface="Bookman Old Style" pitchFamily="18" charset="0"/>
              </a:rPr>
              <a:t> </a:t>
            </a:r>
            <a:r>
              <a:rPr lang="en-US" sz="2400" dirty="0" smtClean="0">
                <a:latin typeface="Bookman Old Style" pitchFamily="18" charset="0"/>
              </a:rPr>
              <a:t>     - </a:t>
            </a:r>
            <a:r>
              <a:rPr lang="en-US" sz="2400" dirty="0" err="1" smtClean="0">
                <a:latin typeface="Bookman Old Style" pitchFamily="18" charset="0"/>
              </a:rPr>
              <a:t>Aperiodic</a:t>
            </a:r>
            <a:r>
              <a:rPr lang="en-US" sz="2400" dirty="0" smtClean="0">
                <a:latin typeface="Bookman Old Style" pitchFamily="18" charset="0"/>
              </a:rPr>
              <a:t> Thread </a:t>
            </a:r>
          </a:p>
          <a:p>
            <a:pPr>
              <a:buNone/>
            </a:pPr>
            <a:r>
              <a:rPr lang="en-US" sz="2400" dirty="0" smtClean="0">
                <a:latin typeface="Bookman Old Style" pitchFamily="18" charset="0"/>
              </a:rPr>
              <a:t>        </a:t>
            </a:r>
            <a:r>
              <a:rPr lang="en-US" sz="2400" dirty="0" err="1" smtClean="0">
                <a:latin typeface="Bookman Old Style" pitchFamily="18" charset="0"/>
              </a:rPr>
              <a:t>metaclass</a:t>
            </a:r>
            <a:endParaRPr lang="en-US" sz="2400" dirty="0" smtClean="0">
              <a:latin typeface="Bookman Old Style" pitchFamily="18" charset="0"/>
            </a:endParaRPr>
          </a:p>
          <a:p>
            <a:pPr>
              <a:buNone/>
            </a:pPr>
            <a:endParaRPr lang="en-US" sz="2400" dirty="0">
              <a:latin typeface="Bookman Old Style" pitchFamily="18" charset="0"/>
            </a:endParaRPr>
          </a:p>
          <a:p>
            <a:pPr>
              <a:buNone/>
            </a:pPr>
            <a:r>
              <a:rPr lang="en-US" sz="2400" dirty="0">
                <a:latin typeface="Bookman Old Style" pitchFamily="18" charset="0"/>
              </a:rPr>
              <a:t> </a:t>
            </a:r>
            <a:r>
              <a:rPr lang="en-US" sz="2400" dirty="0" smtClean="0">
                <a:latin typeface="Bookman Old Style" pitchFamily="18" charset="0"/>
              </a:rPr>
              <a:t>     - Sporadic Thread </a:t>
            </a:r>
          </a:p>
          <a:p>
            <a:pPr>
              <a:buNone/>
            </a:pPr>
            <a:r>
              <a:rPr lang="en-US" sz="2400" dirty="0" smtClean="0">
                <a:latin typeface="Bookman Old Style" pitchFamily="18" charset="0"/>
              </a:rPr>
              <a:t>         </a:t>
            </a:r>
            <a:r>
              <a:rPr lang="en-US" sz="2400" dirty="0" err="1" smtClean="0">
                <a:latin typeface="Bookman Old Style" pitchFamily="18" charset="0"/>
              </a:rPr>
              <a:t>Metaclass</a:t>
            </a:r>
            <a:endParaRPr lang="en-US" sz="2400" dirty="0" smtClean="0">
              <a:latin typeface="Bookman Old Style" pitchFamily="18" charset="0"/>
            </a:endParaRPr>
          </a:p>
          <a:p>
            <a:pPr>
              <a:buNone/>
            </a:pPr>
            <a:endParaRPr lang="en-US" sz="2000" dirty="0" smtClean="0">
              <a:latin typeface="Bookman Old Style" pitchFamily="18" charset="0"/>
            </a:endParaRPr>
          </a:p>
          <a:p>
            <a:endParaRPr lang="en-US" sz="2000" dirty="0" smtClean="0">
              <a:latin typeface="Bookman Old Style" pitchFamily="18" charset="0"/>
            </a:endParaRPr>
          </a:p>
          <a:p>
            <a:pPr>
              <a:buNone/>
            </a:pPr>
            <a:r>
              <a:rPr lang="en-US" sz="2000" dirty="0">
                <a:latin typeface="Bookman Old Style" pitchFamily="18" charset="0"/>
              </a:rPr>
              <a:t> </a:t>
            </a:r>
            <a:endParaRPr lang="en-US" sz="2000" dirty="0" smtClean="0">
              <a:latin typeface="Bookman Old Style" pitchFamily="18" charset="0"/>
            </a:endParaRPr>
          </a:p>
          <a:p>
            <a:endParaRPr lang="en-US" sz="2400" dirty="0">
              <a:latin typeface="Bookman Old Style" pitchFamily="18" charset="0"/>
            </a:endParaRPr>
          </a:p>
        </p:txBody>
      </p:sp>
      <p:sp>
        <p:nvSpPr>
          <p:cNvPr id="6" name="Rectangle 5"/>
          <p:cNvSpPr/>
          <p:nvPr/>
        </p:nvSpPr>
        <p:spPr>
          <a:xfrm>
            <a:off x="0" y="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5320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23</a:t>
            </a:r>
            <a:endParaRPr lang="en-US" dirty="0"/>
          </a:p>
        </p:txBody>
      </p:sp>
      <p:pic>
        <p:nvPicPr>
          <p:cNvPr id="3075" name="Picture 3" descr="E:\embeddedsys\ppt_images\threads.jpg"/>
          <p:cNvPicPr>
            <a:picLocks noChangeAspect="1" noChangeArrowheads="1"/>
          </p:cNvPicPr>
          <p:nvPr/>
        </p:nvPicPr>
        <p:blipFill>
          <a:blip r:embed="rId2"/>
          <a:srcRect/>
          <a:stretch>
            <a:fillRect/>
          </a:stretch>
        </p:blipFill>
        <p:spPr bwMode="auto">
          <a:xfrm>
            <a:off x="4191000" y="2209800"/>
            <a:ext cx="4572000" cy="282412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Bookman Old Style" pitchFamily="18" charset="0"/>
              </a:rPr>
              <a:t>Dynamic Reconfiguration </a:t>
            </a:r>
            <a:r>
              <a:rPr lang="en-US" sz="2800" dirty="0" err="1" smtClean="0">
                <a:latin typeface="Bookman Old Style" pitchFamily="18" charset="0"/>
              </a:rPr>
              <a:t>Metaclasses</a:t>
            </a:r>
            <a:endParaRPr lang="en-US" sz="2800" dirty="0">
              <a:latin typeface="Bookman Old Style" pitchFamily="18" charset="0"/>
            </a:endParaRPr>
          </a:p>
        </p:txBody>
      </p:sp>
      <p:sp>
        <p:nvSpPr>
          <p:cNvPr id="3" name="Content Placeholder 2"/>
          <p:cNvSpPr>
            <a:spLocks noGrp="1"/>
          </p:cNvSpPr>
          <p:nvPr>
            <p:ph idx="1"/>
          </p:nvPr>
        </p:nvSpPr>
        <p:spPr/>
        <p:txBody>
          <a:bodyPr>
            <a:normAutofit/>
          </a:bodyPr>
          <a:lstStyle/>
          <a:p>
            <a:r>
              <a:rPr lang="en-US" sz="2000" dirty="0" smtClean="0">
                <a:solidFill>
                  <a:schemeClr val="accent6">
                    <a:lumMod val="75000"/>
                  </a:schemeClr>
                </a:solidFill>
                <a:latin typeface="Bookman Old Style" pitchFamily="18" charset="0"/>
              </a:rPr>
              <a:t>Deployment </a:t>
            </a:r>
            <a:r>
              <a:rPr lang="en-US" sz="2000" dirty="0" err="1" smtClean="0">
                <a:solidFill>
                  <a:schemeClr val="accent6">
                    <a:lumMod val="75000"/>
                  </a:schemeClr>
                </a:solidFill>
                <a:latin typeface="Bookman Old Style" pitchFamily="18" charset="0"/>
              </a:rPr>
              <a:t>metaclass</a:t>
            </a:r>
            <a:r>
              <a:rPr lang="en-US" sz="2000" dirty="0">
                <a:latin typeface="Bookman Old Style" pitchFamily="18" charset="0"/>
              </a:rPr>
              <a:t> </a:t>
            </a:r>
            <a:r>
              <a:rPr lang="en-US" sz="2000" dirty="0" smtClean="0">
                <a:latin typeface="Bookman Old Style" pitchFamily="18" charset="0"/>
              </a:rPr>
              <a:t>-Presents the deployment of the initial mode</a:t>
            </a:r>
          </a:p>
          <a:p>
            <a:pPr>
              <a:buNone/>
            </a:pPr>
            <a:endParaRPr lang="en-US" sz="2000" dirty="0" smtClean="0">
              <a:latin typeface="Bookman Old Style" pitchFamily="18" charset="0"/>
            </a:endParaRPr>
          </a:p>
          <a:p>
            <a:r>
              <a:rPr lang="en-US" sz="2000" dirty="0" err="1" smtClean="0">
                <a:solidFill>
                  <a:schemeClr val="accent6">
                    <a:lumMod val="75000"/>
                  </a:schemeClr>
                </a:solidFill>
                <a:latin typeface="Bookman Old Style" pitchFamily="18" charset="0"/>
              </a:rPr>
              <a:t>TransportHighLevelImpl</a:t>
            </a:r>
            <a:r>
              <a:rPr lang="en-US" sz="2000" dirty="0" smtClean="0">
                <a:solidFill>
                  <a:schemeClr val="accent6">
                    <a:lumMod val="75000"/>
                  </a:schemeClr>
                </a:solidFill>
                <a:latin typeface="Bookman Old Style" pitchFamily="18" charset="0"/>
              </a:rPr>
              <a:t> meta-class </a:t>
            </a:r>
            <a:r>
              <a:rPr lang="en-US" sz="2000" dirty="0" smtClean="0">
                <a:latin typeface="Bookman Old Style" pitchFamily="18" charset="0"/>
              </a:rPr>
              <a:t>-Handles both sending and receiving data for each thread</a:t>
            </a:r>
          </a:p>
          <a:p>
            <a:pPr>
              <a:buNone/>
            </a:pPr>
            <a:endParaRPr lang="en-US" sz="2000" dirty="0" smtClean="0">
              <a:latin typeface="Bookman Old Style" pitchFamily="18" charset="0"/>
            </a:endParaRPr>
          </a:p>
          <a:p>
            <a:r>
              <a:rPr lang="en-US" sz="2000" dirty="0" smtClean="0">
                <a:latin typeface="Bookman Old Style" pitchFamily="18" charset="0"/>
              </a:rPr>
              <a:t>  </a:t>
            </a:r>
            <a:r>
              <a:rPr lang="en-US" sz="2000" dirty="0" smtClean="0">
                <a:solidFill>
                  <a:schemeClr val="accent6">
                    <a:lumMod val="75000"/>
                  </a:schemeClr>
                </a:solidFill>
                <a:latin typeface="Bookman Old Style" pitchFamily="18" charset="0"/>
              </a:rPr>
              <a:t>Activity meta-class</a:t>
            </a:r>
            <a:r>
              <a:rPr lang="en-US" sz="2000" dirty="0" smtClean="0">
                <a:latin typeface="Bookman Old Style" pitchFamily="18" charset="0"/>
              </a:rPr>
              <a:t>-Allows the starting of system threads and also the starting of the thread which ensures the dynamic reconfiguration of system (instance of </a:t>
            </a:r>
            <a:r>
              <a:rPr lang="en-US" sz="2000" dirty="0" err="1" smtClean="0">
                <a:latin typeface="Bookman Old Style" pitchFamily="18" charset="0"/>
              </a:rPr>
              <a:t>ReconfigurationTrigger</a:t>
            </a:r>
            <a:r>
              <a:rPr lang="en-US" sz="2000" dirty="0" smtClean="0">
                <a:latin typeface="Bookman Old Style" pitchFamily="18" charset="0"/>
              </a:rPr>
              <a:t> class of RCES4RTES middleware model).</a:t>
            </a:r>
            <a:endParaRPr lang="en-US" sz="2000" dirty="0">
              <a:latin typeface="Bookman Old Style" pitchFamily="18" charset="0"/>
            </a:endParaRPr>
          </a:p>
        </p:txBody>
      </p:sp>
      <p:sp>
        <p:nvSpPr>
          <p:cNvPr id="4" name="Rectangle 3"/>
          <p:cNvSpPr/>
          <p:nvPr/>
        </p:nvSpPr>
        <p:spPr>
          <a:xfrm>
            <a:off x="0" y="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55320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24</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pPr algn="l"/>
            <a:r>
              <a:rPr lang="en-US" sz="2800" dirty="0" smtClean="0">
                <a:latin typeface="Bookman Old Style" pitchFamily="18" charset="0"/>
              </a:rPr>
              <a:t>              Transformation Engine</a:t>
            </a:r>
            <a:endParaRPr lang="en-US" sz="2800" dirty="0">
              <a:latin typeface="Bookman Old Style" pitchFamily="18" charset="0"/>
            </a:endParaRPr>
          </a:p>
        </p:txBody>
      </p:sp>
      <p:sp>
        <p:nvSpPr>
          <p:cNvPr id="3" name="Content Placeholder 2"/>
          <p:cNvSpPr>
            <a:spLocks noGrp="1"/>
          </p:cNvSpPr>
          <p:nvPr>
            <p:ph idx="1"/>
          </p:nvPr>
        </p:nvSpPr>
        <p:spPr/>
        <p:txBody>
          <a:bodyPr>
            <a:normAutofit/>
          </a:bodyPr>
          <a:lstStyle/>
          <a:p>
            <a:r>
              <a:rPr lang="en-US" sz="2000" dirty="0" smtClean="0">
                <a:solidFill>
                  <a:schemeClr val="accent6">
                    <a:lumMod val="75000"/>
                  </a:schemeClr>
                </a:solidFill>
                <a:latin typeface="Bookman Old Style" pitchFamily="18" charset="0"/>
              </a:rPr>
              <a:t>Endogenous </a:t>
            </a:r>
            <a:r>
              <a:rPr lang="en-US" sz="2000" dirty="0" smtClean="0">
                <a:latin typeface="Bookman Old Style" pitchFamily="18" charset="0"/>
              </a:rPr>
              <a:t>- source and target models are conform to the same meta-model :</a:t>
            </a:r>
          </a:p>
          <a:p>
            <a:pPr>
              <a:buNone/>
            </a:pPr>
            <a:r>
              <a:rPr lang="en-US" sz="2000" dirty="0">
                <a:latin typeface="Bookman Old Style" pitchFamily="18" charset="0"/>
              </a:rPr>
              <a:t> </a:t>
            </a:r>
            <a:r>
              <a:rPr lang="en-US" sz="2000" dirty="0" smtClean="0">
                <a:latin typeface="Bookman Old Style" pitchFamily="18" charset="0"/>
              </a:rPr>
              <a:t>   Reconfiguration application model, MetaMode model and software/hardware mapping model  are conform to the RCA4RTES meta-model.</a:t>
            </a:r>
          </a:p>
          <a:p>
            <a:pPr>
              <a:buNone/>
            </a:pPr>
            <a:endParaRPr lang="en-US" sz="2000" dirty="0" smtClean="0">
              <a:latin typeface="Bookman Old Style" pitchFamily="18" charset="0"/>
            </a:endParaRPr>
          </a:p>
          <a:p>
            <a:pPr>
              <a:buNone/>
            </a:pPr>
            <a:endParaRPr lang="en-US" sz="2000" dirty="0" smtClean="0">
              <a:latin typeface="Bookman Old Style" pitchFamily="18" charset="0"/>
            </a:endParaRPr>
          </a:p>
          <a:p>
            <a:r>
              <a:rPr lang="en-US" sz="2000" dirty="0" smtClean="0">
                <a:solidFill>
                  <a:schemeClr val="accent6">
                    <a:lumMod val="75000"/>
                  </a:schemeClr>
                </a:solidFill>
                <a:latin typeface="Bookman Old Style" pitchFamily="18" charset="0"/>
              </a:rPr>
              <a:t>Exogenous</a:t>
            </a:r>
            <a:r>
              <a:rPr lang="en-US" sz="2000" dirty="0" smtClean="0">
                <a:latin typeface="Bookman Old Style" pitchFamily="18" charset="0"/>
              </a:rPr>
              <a:t>- different source and target meta-models</a:t>
            </a:r>
          </a:p>
          <a:p>
            <a:pPr>
              <a:buNone/>
            </a:pPr>
            <a:r>
              <a:rPr lang="en-US" sz="2000" dirty="0" smtClean="0">
                <a:solidFill>
                  <a:schemeClr val="accent6">
                    <a:lumMod val="75000"/>
                  </a:schemeClr>
                </a:solidFill>
                <a:latin typeface="Bookman Old Style" pitchFamily="18" charset="0"/>
              </a:rPr>
              <a:t>    </a:t>
            </a:r>
            <a:r>
              <a:rPr lang="en-US" sz="2000" dirty="0" smtClean="0">
                <a:latin typeface="Bookman Old Style" pitchFamily="18" charset="0"/>
              </a:rPr>
              <a:t>Software/hardware mapping model is conform to the RCA4RTES meta-model </a:t>
            </a:r>
          </a:p>
          <a:p>
            <a:pPr>
              <a:buNone/>
            </a:pPr>
            <a:r>
              <a:rPr lang="en-US" sz="2000" dirty="0">
                <a:latin typeface="Bookman Old Style" pitchFamily="18" charset="0"/>
              </a:rPr>
              <a:t> </a:t>
            </a:r>
            <a:r>
              <a:rPr lang="en-US" sz="2000" dirty="0" smtClean="0">
                <a:latin typeface="Bookman Old Style" pitchFamily="18" charset="0"/>
              </a:rPr>
              <a:t>   Implementation model is conform to the implementation meta-model</a:t>
            </a:r>
          </a:p>
          <a:p>
            <a:pPr>
              <a:buNone/>
            </a:pPr>
            <a:endParaRPr lang="en-US" sz="2000" dirty="0" smtClean="0">
              <a:latin typeface="Bookman Old Style" pitchFamily="18" charset="0"/>
            </a:endParaRPr>
          </a:p>
          <a:p>
            <a:pPr>
              <a:buNone/>
            </a:pPr>
            <a:endParaRPr lang="en-US" sz="2000" dirty="0">
              <a:latin typeface="Bookman Old Style" pitchFamily="18" charset="0"/>
            </a:endParaRPr>
          </a:p>
        </p:txBody>
      </p:sp>
      <p:sp>
        <p:nvSpPr>
          <p:cNvPr id="4" name="Rectangle 3"/>
          <p:cNvSpPr/>
          <p:nvPr/>
        </p:nvSpPr>
        <p:spPr>
          <a:xfrm>
            <a:off x="0" y="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55320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25</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man Old Style" pitchFamily="18" charset="0"/>
              </a:rPr>
              <a:t>                RCA4RTES profile</a:t>
            </a:r>
            <a:endParaRPr lang="en-US" sz="2800" dirty="0">
              <a:latin typeface="Bookman Old Style" pitchFamily="18" charset="0"/>
            </a:endParaRPr>
          </a:p>
        </p:txBody>
      </p:sp>
      <p:sp>
        <p:nvSpPr>
          <p:cNvPr id="3" name="Content Placeholder 2"/>
          <p:cNvSpPr>
            <a:spLocks noGrp="1"/>
          </p:cNvSpPr>
          <p:nvPr>
            <p:ph idx="1"/>
          </p:nvPr>
        </p:nvSpPr>
        <p:spPr>
          <a:xfrm>
            <a:off x="457200" y="1295400"/>
            <a:ext cx="8229600" cy="4830763"/>
          </a:xfrm>
        </p:spPr>
        <p:txBody>
          <a:bodyPr>
            <a:normAutofit/>
          </a:bodyPr>
          <a:lstStyle/>
          <a:p>
            <a:r>
              <a:rPr lang="en-US" sz="2000" dirty="0" err="1" smtClean="0">
                <a:solidFill>
                  <a:schemeClr val="accent6">
                    <a:lumMod val="75000"/>
                  </a:schemeClr>
                </a:solidFill>
                <a:latin typeface="Bookman Old Style" pitchFamily="18" charset="0"/>
              </a:rPr>
              <a:t>SoftwareSystem</a:t>
            </a:r>
            <a:r>
              <a:rPr lang="en-US" sz="2000" dirty="0" smtClean="0">
                <a:solidFill>
                  <a:schemeClr val="accent6">
                    <a:lumMod val="75000"/>
                  </a:schemeClr>
                </a:solidFill>
                <a:latin typeface="Bookman Old Style" pitchFamily="18" charset="0"/>
              </a:rPr>
              <a:t> stereotype </a:t>
            </a:r>
            <a:r>
              <a:rPr lang="en-US" sz="2000" dirty="0" smtClean="0">
                <a:latin typeface="Bookman Old Style" pitchFamily="18" charset="0"/>
              </a:rPr>
              <a:t>– extends the </a:t>
            </a:r>
            <a:r>
              <a:rPr lang="en-US" sz="2000" dirty="0" err="1" smtClean="0">
                <a:latin typeface="Bookman Old Style" pitchFamily="18" charset="0"/>
              </a:rPr>
              <a:t>StateMachine</a:t>
            </a:r>
            <a:r>
              <a:rPr lang="en-US" sz="2000" dirty="0" smtClean="0">
                <a:latin typeface="Bookman Old Style" pitchFamily="18" charset="0"/>
              </a:rPr>
              <a:t> UML meta-class and presents the dynamic reconfigurations of DRE systems.</a:t>
            </a:r>
          </a:p>
          <a:p>
            <a:r>
              <a:rPr lang="en-US" sz="2000" dirty="0" err="1" smtClean="0">
                <a:solidFill>
                  <a:schemeClr val="accent6">
                    <a:lumMod val="75000"/>
                  </a:schemeClr>
                </a:solidFill>
                <a:latin typeface="Bookman Old Style" pitchFamily="18" charset="0"/>
              </a:rPr>
              <a:t>MetaModeTransition</a:t>
            </a:r>
            <a:r>
              <a:rPr lang="en-US" sz="2000" dirty="0" smtClean="0">
                <a:solidFill>
                  <a:schemeClr val="accent6">
                    <a:lumMod val="75000"/>
                  </a:schemeClr>
                </a:solidFill>
                <a:latin typeface="Bookman Old Style" pitchFamily="18" charset="0"/>
              </a:rPr>
              <a:t> stereotype </a:t>
            </a:r>
            <a:r>
              <a:rPr lang="en-US" sz="2000" dirty="0" smtClean="0">
                <a:latin typeface="Bookman Old Style" pitchFamily="18" charset="0"/>
              </a:rPr>
              <a:t>-extends the Transition UML meta-class and  defines</a:t>
            </a:r>
            <a:r>
              <a:rPr lang="en-US" sz="2000" dirty="0">
                <a:latin typeface="Bookman Old Style" pitchFamily="18" charset="0"/>
              </a:rPr>
              <a:t> </a:t>
            </a:r>
            <a:r>
              <a:rPr lang="en-US" sz="2000" dirty="0" smtClean="0">
                <a:latin typeface="Bookman Old Style" pitchFamily="18" charset="0"/>
              </a:rPr>
              <a:t>the events that handle the system state machine.</a:t>
            </a:r>
          </a:p>
          <a:p>
            <a:r>
              <a:rPr lang="en-US" sz="2000" dirty="0" err="1" smtClean="0">
                <a:solidFill>
                  <a:schemeClr val="accent6">
                    <a:lumMod val="75000"/>
                  </a:schemeClr>
                </a:solidFill>
                <a:latin typeface="Bookman Old Style" pitchFamily="18" charset="0"/>
              </a:rPr>
              <a:t>StructuredComponent</a:t>
            </a:r>
            <a:r>
              <a:rPr lang="en-US" sz="2000" dirty="0">
                <a:solidFill>
                  <a:schemeClr val="accent6">
                    <a:lumMod val="75000"/>
                  </a:schemeClr>
                </a:solidFill>
                <a:latin typeface="Bookman Old Style" pitchFamily="18" charset="0"/>
              </a:rPr>
              <a:t> </a:t>
            </a:r>
            <a:r>
              <a:rPr lang="en-US" sz="2000" dirty="0" smtClean="0">
                <a:solidFill>
                  <a:schemeClr val="accent6">
                    <a:lumMod val="75000"/>
                  </a:schemeClr>
                </a:solidFill>
                <a:latin typeface="Bookman Old Style" pitchFamily="18" charset="0"/>
              </a:rPr>
              <a:t>stereotype</a:t>
            </a:r>
            <a:r>
              <a:rPr lang="en-US" sz="2000" dirty="0" smtClean="0">
                <a:latin typeface="Bookman Old Style" pitchFamily="18" charset="0"/>
              </a:rPr>
              <a:t>- nature, deadline , period etc define thread characteristics in a process.</a:t>
            </a:r>
          </a:p>
          <a:p>
            <a:r>
              <a:rPr lang="en-US" sz="2000" dirty="0" err="1" smtClean="0">
                <a:solidFill>
                  <a:schemeClr val="accent6">
                    <a:lumMod val="75000"/>
                  </a:schemeClr>
                </a:solidFill>
                <a:latin typeface="Bookman Old Style" pitchFamily="18" charset="0"/>
              </a:rPr>
              <a:t>StructuralConstraint</a:t>
            </a:r>
            <a:r>
              <a:rPr lang="en-US" sz="2000" dirty="0" smtClean="0">
                <a:solidFill>
                  <a:schemeClr val="accent6">
                    <a:lumMod val="75000"/>
                  </a:schemeClr>
                </a:solidFill>
                <a:latin typeface="Bookman Old Style" pitchFamily="18" charset="0"/>
              </a:rPr>
              <a:t> stereotype</a:t>
            </a:r>
            <a:r>
              <a:rPr lang="en-US" sz="2000" dirty="0" smtClean="0">
                <a:latin typeface="Bookman Old Style" pitchFamily="18" charset="0"/>
              </a:rPr>
              <a:t>- extends the Constraint UML meta-class in order to specify architectural constraints.</a:t>
            </a:r>
          </a:p>
          <a:p>
            <a:r>
              <a:rPr lang="en-US" sz="2000" dirty="0" err="1" smtClean="0">
                <a:solidFill>
                  <a:schemeClr val="accent6">
                    <a:lumMod val="75000"/>
                  </a:schemeClr>
                </a:solidFill>
                <a:latin typeface="Bookman Old Style" pitchFamily="18" charset="0"/>
              </a:rPr>
              <a:t>FlowPort</a:t>
            </a:r>
            <a:r>
              <a:rPr lang="en-US" sz="2000" dirty="0" smtClean="0">
                <a:solidFill>
                  <a:schemeClr val="accent6">
                    <a:lumMod val="75000"/>
                  </a:schemeClr>
                </a:solidFill>
                <a:latin typeface="Bookman Old Style" pitchFamily="18" charset="0"/>
              </a:rPr>
              <a:t> and </a:t>
            </a:r>
            <a:r>
              <a:rPr lang="en-US" sz="2000" dirty="0" err="1" smtClean="0">
                <a:solidFill>
                  <a:schemeClr val="accent6">
                    <a:lumMod val="75000"/>
                  </a:schemeClr>
                </a:solidFill>
                <a:latin typeface="Bookman Old Style" pitchFamily="18" charset="0"/>
              </a:rPr>
              <a:t>ClientServerPort</a:t>
            </a:r>
            <a:r>
              <a:rPr lang="en-US" sz="2000" dirty="0" smtClean="0">
                <a:solidFill>
                  <a:schemeClr val="accent6">
                    <a:lumMod val="75000"/>
                  </a:schemeClr>
                </a:solidFill>
                <a:latin typeface="Bookman Old Style" pitchFamily="18" charset="0"/>
              </a:rPr>
              <a:t> stereotypes </a:t>
            </a:r>
            <a:r>
              <a:rPr lang="en-US" sz="2000" dirty="0" smtClean="0">
                <a:latin typeface="Bookman Old Style" pitchFamily="18" charset="0"/>
              </a:rPr>
              <a:t>- extend the Port UML meta-class.</a:t>
            </a:r>
          </a:p>
          <a:p>
            <a:r>
              <a:rPr lang="en-US" sz="2000" dirty="0" smtClean="0">
                <a:solidFill>
                  <a:schemeClr val="accent6">
                    <a:lumMod val="75000"/>
                  </a:schemeClr>
                </a:solidFill>
                <a:latin typeface="Bookman Old Style" pitchFamily="18" charset="0"/>
              </a:rPr>
              <a:t>Connector stereotype- </a:t>
            </a:r>
            <a:r>
              <a:rPr lang="en-US" sz="2000" dirty="0" smtClean="0">
                <a:latin typeface="Bookman Old Style" pitchFamily="18" charset="0"/>
              </a:rPr>
              <a:t>extends the Connector UML meta-class.</a:t>
            </a:r>
          </a:p>
          <a:p>
            <a:pPr>
              <a:buNone/>
            </a:pPr>
            <a:endParaRPr lang="en-US" sz="2000" dirty="0" smtClean="0">
              <a:latin typeface="Bookman Old Style" pitchFamily="18" charset="0"/>
            </a:endParaRPr>
          </a:p>
          <a:p>
            <a:pPr>
              <a:buNone/>
            </a:pPr>
            <a:endParaRPr lang="en-US" sz="2000" dirty="0" smtClean="0">
              <a:latin typeface="Bookman Old Style" pitchFamily="18" charset="0"/>
            </a:endParaRPr>
          </a:p>
          <a:p>
            <a:pPr>
              <a:buNone/>
            </a:pPr>
            <a:endParaRPr lang="en-US" sz="2000" dirty="0">
              <a:latin typeface="Bookman Old Style" pitchFamily="18" charset="0"/>
            </a:endParaRPr>
          </a:p>
        </p:txBody>
      </p:sp>
      <p:sp>
        <p:nvSpPr>
          <p:cNvPr id="4" name="Rectangle 3"/>
          <p:cNvSpPr/>
          <p:nvPr/>
        </p:nvSpPr>
        <p:spPr>
          <a:xfrm>
            <a:off x="0" y="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55320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26</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10200"/>
            <a:ext cx="8229600" cy="715963"/>
          </a:xfrm>
        </p:spPr>
        <p:txBody>
          <a:bodyPr>
            <a:normAutofit/>
          </a:bodyPr>
          <a:lstStyle/>
          <a:p>
            <a:pPr>
              <a:buNone/>
            </a:pPr>
            <a:r>
              <a:rPr lang="en-US" sz="2000" dirty="0" smtClean="0"/>
              <a:t>                                 </a:t>
            </a:r>
            <a:r>
              <a:rPr lang="en-US" sz="2000" dirty="0" smtClean="0">
                <a:latin typeface="Bookman Old Style" pitchFamily="18" charset="0"/>
              </a:rPr>
              <a:t>RCA4RTES </a:t>
            </a:r>
            <a:r>
              <a:rPr lang="en-US" sz="2000" dirty="0">
                <a:latin typeface="Bookman Old Style" pitchFamily="18" charset="0"/>
              </a:rPr>
              <a:t>profile description</a:t>
            </a:r>
            <a:endParaRPr lang="en-US" sz="2000" dirty="0" smtClean="0">
              <a:latin typeface="Bookman Old Style" pitchFamily="18" charset="0"/>
            </a:endParaRPr>
          </a:p>
          <a:p>
            <a:pPr>
              <a:buNone/>
            </a:pPr>
            <a:endParaRPr lang="en-US" sz="2000" dirty="0" smtClean="0">
              <a:latin typeface="Bookman Old Style" pitchFamily="18" charset="0"/>
            </a:endParaRPr>
          </a:p>
          <a:p>
            <a:pPr>
              <a:buNone/>
            </a:pPr>
            <a:endParaRPr lang="en-US" sz="2000" dirty="0">
              <a:latin typeface="Bookman Old Style" pitchFamily="18" charset="0"/>
            </a:endParaRPr>
          </a:p>
        </p:txBody>
      </p:sp>
      <p:sp>
        <p:nvSpPr>
          <p:cNvPr id="4" name="Rectangle 3"/>
          <p:cNvSpPr/>
          <p:nvPr/>
        </p:nvSpPr>
        <p:spPr>
          <a:xfrm>
            <a:off x="0" y="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55320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27</a:t>
            </a:r>
            <a:endParaRPr lang="en-US" dirty="0"/>
          </a:p>
        </p:txBody>
      </p:sp>
      <p:pic>
        <p:nvPicPr>
          <p:cNvPr id="7171" name="Picture 3"/>
          <p:cNvPicPr>
            <a:picLocks noChangeAspect="1" noChangeArrowheads="1"/>
          </p:cNvPicPr>
          <p:nvPr/>
        </p:nvPicPr>
        <p:blipFill>
          <a:blip r:embed="rId2"/>
          <a:srcRect/>
          <a:stretch>
            <a:fillRect/>
          </a:stretch>
        </p:blipFill>
        <p:spPr bwMode="auto">
          <a:xfrm>
            <a:off x="1066800" y="457200"/>
            <a:ext cx="6848475" cy="4829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man Old Style" pitchFamily="18" charset="0"/>
              </a:rPr>
              <a:t>                Implementation profile</a:t>
            </a:r>
            <a:endParaRPr lang="en-US" sz="2800" dirty="0">
              <a:latin typeface="Bookman Old Style" pitchFamily="18" charset="0"/>
            </a:endParaRPr>
          </a:p>
        </p:txBody>
      </p:sp>
      <p:sp>
        <p:nvSpPr>
          <p:cNvPr id="3" name="Content Placeholder 2"/>
          <p:cNvSpPr>
            <a:spLocks noGrp="1"/>
          </p:cNvSpPr>
          <p:nvPr>
            <p:ph idx="1"/>
          </p:nvPr>
        </p:nvSpPr>
        <p:spPr>
          <a:xfrm>
            <a:off x="457200" y="1295400"/>
            <a:ext cx="2971800" cy="4830763"/>
          </a:xfrm>
        </p:spPr>
        <p:txBody>
          <a:bodyPr>
            <a:normAutofit/>
          </a:bodyPr>
          <a:lstStyle/>
          <a:p>
            <a:r>
              <a:rPr lang="en-US" sz="2000" dirty="0" err="1" smtClean="0">
                <a:latin typeface="Bookman Old Style" pitchFamily="18" charset="0"/>
              </a:rPr>
              <a:t>PeriodicThread</a:t>
            </a:r>
            <a:r>
              <a:rPr lang="en-US" sz="2000" dirty="0" smtClean="0">
                <a:latin typeface="Bookman Old Style" pitchFamily="18" charset="0"/>
              </a:rPr>
              <a:t>, </a:t>
            </a:r>
            <a:r>
              <a:rPr lang="en-US" sz="2000" dirty="0" err="1" smtClean="0">
                <a:latin typeface="Bookman Old Style" pitchFamily="18" charset="0"/>
              </a:rPr>
              <a:t>SporadicThread</a:t>
            </a:r>
            <a:r>
              <a:rPr lang="en-US" sz="2000" dirty="0" smtClean="0">
                <a:latin typeface="Bookman Old Style" pitchFamily="18" charset="0"/>
              </a:rPr>
              <a:t> and </a:t>
            </a:r>
            <a:r>
              <a:rPr lang="en-US" sz="2000" dirty="0" err="1" smtClean="0">
                <a:latin typeface="Bookman Old Style" pitchFamily="18" charset="0"/>
              </a:rPr>
              <a:t>AperiodicThread</a:t>
            </a:r>
            <a:r>
              <a:rPr lang="en-US" sz="2000" dirty="0" smtClean="0">
                <a:latin typeface="Bookman Old Style" pitchFamily="18" charset="0"/>
              </a:rPr>
              <a:t> </a:t>
            </a:r>
            <a:r>
              <a:rPr lang="en-US" sz="2000" dirty="0" err="1" smtClean="0">
                <a:latin typeface="Bookman Old Style" pitchFamily="18" charset="0"/>
              </a:rPr>
              <a:t>streotype</a:t>
            </a:r>
            <a:r>
              <a:rPr lang="en-US" sz="2000" dirty="0" smtClean="0">
                <a:latin typeface="Bookman Old Style" pitchFamily="18" charset="0"/>
              </a:rPr>
              <a:t>- each process is composed by a set of threads. </a:t>
            </a:r>
          </a:p>
          <a:p>
            <a:endParaRPr lang="en-US" sz="2000" dirty="0" smtClean="0">
              <a:latin typeface="Bookman Old Style" pitchFamily="18" charset="0"/>
            </a:endParaRPr>
          </a:p>
          <a:p>
            <a:r>
              <a:rPr lang="en-US" sz="2000" dirty="0" smtClean="0">
                <a:latin typeface="Bookman Old Style" pitchFamily="18" charset="0"/>
              </a:rPr>
              <a:t>Deployment, </a:t>
            </a:r>
            <a:r>
              <a:rPr lang="en-US" sz="2000" dirty="0" err="1" smtClean="0">
                <a:latin typeface="Bookman Old Style" pitchFamily="18" charset="0"/>
              </a:rPr>
              <a:t>TransportHighLevelImpl</a:t>
            </a:r>
            <a:r>
              <a:rPr lang="en-US" sz="2000" dirty="0" smtClean="0">
                <a:latin typeface="Bookman Old Style" pitchFamily="18" charset="0"/>
              </a:rPr>
              <a:t> and Activity</a:t>
            </a:r>
          </a:p>
          <a:p>
            <a:pPr>
              <a:buNone/>
            </a:pPr>
            <a:r>
              <a:rPr lang="en-US" sz="2000" dirty="0" smtClean="0">
                <a:latin typeface="Bookman Old Style" pitchFamily="18" charset="0"/>
              </a:rPr>
              <a:t>    stereotypes</a:t>
            </a:r>
          </a:p>
          <a:p>
            <a:pPr>
              <a:buNone/>
            </a:pPr>
            <a:endParaRPr lang="en-US" sz="2000" dirty="0" smtClean="0">
              <a:latin typeface="Bookman Old Style" pitchFamily="18" charset="0"/>
            </a:endParaRPr>
          </a:p>
          <a:p>
            <a:pPr>
              <a:buNone/>
            </a:pPr>
            <a:endParaRPr lang="en-US" sz="2000" dirty="0">
              <a:latin typeface="Bookman Old Style" pitchFamily="18" charset="0"/>
            </a:endParaRPr>
          </a:p>
        </p:txBody>
      </p:sp>
      <p:sp>
        <p:nvSpPr>
          <p:cNvPr id="4" name="Rectangle 3"/>
          <p:cNvSpPr/>
          <p:nvPr/>
        </p:nvSpPr>
        <p:spPr>
          <a:xfrm>
            <a:off x="0" y="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55320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28</a:t>
            </a:r>
            <a:endParaRPr lang="en-US" dirty="0"/>
          </a:p>
        </p:txBody>
      </p:sp>
      <p:pic>
        <p:nvPicPr>
          <p:cNvPr id="8194" name="Picture 2"/>
          <p:cNvPicPr>
            <a:picLocks noChangeAspect="1" noChangeArrowheads="1"/>
          </p:cNvPicPr>
          <p:nvPr/>
        </p:nvPicPr>
        <p:blipFill>
          <a:blip r:embed="rId2"/>
          <a:srcRect/>
          <a:stretch>
            <a:fillRect/>
          </a:stretch>
        </p:blipFill>
        <p:spPr bwMode="auto">
          <a:xfrm>
            <a:off x="4029075" y="1143000"/>
            <a:ext cx="5114925" cy="5067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man Old Style" pitchFamily="18" charset="0"/>
              </a:rPr>
              <a:t>               MDE based approach-GPS </a:t>
            </a:r>
            <a:endParaRPr lang="en-US" sz="2800" dirty="0">
              <a:latin typeface="Bookman Old Style" pitchFamily="18" charset="0"/>
            </a:endParaRPr>
          </a:p>
        </p:txBody>
      </p:sp>
      <p:sp>
        <p:nvSpPr>
          <p:cNvPr id="3" name="Content Placeholder 2"/>
          <p:cNvSpPr>
            <a:spLocks noGrp="1"/>
          </p:cNvSpPr>
          <p:nvPr>
            <p:ph idx="1"/>
          </p:nvPr>
        </p:nvSpPr>
        <p:spPr>
          <a:xfrm>
            <a:off x="457200" y="990600"/>
            <a:ext cx="8001000" cy="3733800"/>
          </a:xfrm>
        </p:spPr>
        <p:txBody>
          <a:bodyPr>
            <a:normAutofit fontScale="40000" lnSpcReduction="20000"/>
          </a:bodyPr>
          <a:lstStyle/>
          <a:p>
            <a:pPr>
              <a:buNone/>
            </a:pPr>
            <a:r>
              <a:rPr lang="en-US" sz="4500" dirty="0" smtClean="0">
                <a:solidFill>
                  <a:schemeClr val="accent6">
                    <a:lumMod val="75000"/>
                  </a:schemeClr>
                </a:solidFill>
                <a:latin typeface="Bookman Old Style" pitchFamily="18" charset="0"/>
              </a:rPr>
              <a:t>Step 1-Metamodes</a:t>
            </a:r>
          </a:p>
          <a:p>
            <a:pPr lvl="1"/>
            <a:r>
              <a:rPr lang="en-US" sz="4500" dirty="0" smtClean="0">
                <a:latin typeface="Bookman Old Style" pitchFamily="18" charset="0"/>
              </a:rPr>
              <a:t>Insecure GPS- with insecure functioning for  a traditional use of a GPS</a:t>
            </a:r>
          </a:p>
          <a:p>
            <a:pPr lvl="1"/>
            <a:r>
              <a:rPr lang="en-US" sz="4500" dirty="0" smtClean="0">
                <a:latin typeface="Bookman Old Style" pitchFamily="18" charset="0"/>
              </a:rPr>
              <a:t>Secure GPS-with secure functioning for a restricted use of a GPS with some safety requirements.</a:t>
            </a:r>
          </a:p>
          <a:p>
            <a:pPr>
              <a:buNone/>
            </a:pPr>
            <a:r>
              <a:rPr lang="en-US" sz="4500" dirty="0" smtClean="0">
                <a:latin typeface="Bookman Old Style" pitchFamily="18" charset="0"/>
              </a:rPr>
              <a:t>                              </a:t>
            </a:r>
          </a:p>
          <a:p>
            <a:pPr>
              <a:buNone/>
            </a:pPr>
            <a:r>
              <a:rPr lang="en-US" sz="4500" dirty="0" smtClean="0">
                <a:solidFill>
                  <a:schemeClr val="accent6">
                    <a:lumMod val="75000"/>
                  </a:schemeClr>
                </a:solidFill>
                <a:latin typeface="Bookman Old Style" pitchFamily="18" charset="0"/>
              </a:rPr>
              <a:t>Step 2- </a:t>
            </a:r>
            <a:r>
              <a:rPr lang="en-US" sz="4500" dirty="0" smtClean="0">
                <a:latin typeface="Bookman Old Style" pitchFamily="18" charset="0"/>
              </a:rPr>
              <a:t>specify each MetaMode by a set of structured components,  </a:t>
            </a:r>
          </a:p>
          <a:p>
            <a:pPr>
              <a:buNone/>
            </a:pPr>
            <a:r>
              <a:rPr lang="en-US" sz="4500" dirty="0">
                <a:latin typeface="Bookman Old Style" pitchFamily="18" charset="0"/>
              </a:rPr>
              <a:t> </a:t>
            </a:r>
            <a:r>
              <a:rPr lang="en-US" sz="4500" dirty="0" smtClean="0">
                <a:latin typeface="Bookman Old Style" pitchFamily="18" charset="0"/>
              </a:rPr>
              <a:t>          connectors  and non-functional and structural constraints  </a:t>
            </a:r>
          </a:p>
          <a:p>
            <a:pPr>
              <a:buNone/>
            </a:pPr>
            <a:r>
              <a:rPr lang="en-US" sz="4500" dirty="0">
                <a:latin typeface="Bookman Old Style" pitchFamily="18" charset="0"/>
              </a:rPr>
              <a:t> </a:t>
            </a:r>
            <a:r>
              <a:rPr lang="en-US" sz="4500" dirty="0" smtClean="0">
                <a:latin typeface="Bookman Old Style" pitchFamily="18" charset="0"/>
              </a:rPr>
              <a:t>           like position, encoder, decoder etc.</a:t>
            </a:r>
          </a:p>
          <a:p>
            <a:pPr>
              <a:buNone/>
            </a:pPr>
            <a:endParaRPr lang="en-US" sz="4500" dirty="0" smtClean="0">
              <a:latin typeface="Bookman Old Style" pitchFamily="18" charset="0"/>
            </a:endParaRPr>
          </a:p>
          <a:p>
            <a:pPr>
              <a:buNone/>
            </a:pPr>
            <a:r>
              <a:rPr lang="en-US" sz="4500" dirty="0" smtClean="0">
                <a:solidFill>
                  <a:schemeClr val="accent6">
                    <a:lumMod val="75000"/>
                  </a:schemeClr>
                </a:solidFill>
                <a:latin typeface="Bookman Old Style" pitchFamily="18" charset="0"/>
              </a:rPr>
              <a:t>Step 3</a:t>
            </a:r>
            <a:r>
              <a:rPr lang="en-US" sz="4500" dirty="0" smtClean="0">
                <a:latin typeface="Bookman Old Style" pitchFamily="18" charset="0"/>
              </a:rPr>
              <a:t>- specify the fixed hardware architecture followed by the </a:t>
            </a:r>
          </a:p>
          <a:p>
            <a:pPr>
              <a:buNone/>
            </a:pPr>
            <a:r>
              <a:rPr lang="en-US" sz="4500" dirty="0">
                <a:latin typeface="Bookman Old Style" pitchFamily="18" charset="0"/>
              </a:rPr>
              <a:t> </a:t>
            </a:r>
            <a:r>
              <a:rPr lang="en-US" sz="4500" dirty="0" smtClean="0">
                <a:latin typeface="Bookman Old Style" pitchFamily="18" charset="0"/>
              </a:rPr>
              <a:t>           allocation of each  MetaMode to  the specified fixed hardware</a:t>
            </a:r>
          </a:p>
          <a:p>
            <a:pPr>
              <a:buNone/>
            </a:pPr>
            <a:r>
              <a:rPr lang="en-US" sz="4500" dirty="0">
                <a:latin typeface="Bookman Old Style" pitchFamily="18" charset="0"/>
              </a:rPr>
              <a:t> </a:t>
            </a:r>
            <a:r>
              <a:rPr lang="en-US" sz="4500" dirty="0" smtClean="0">
                <a:latin typeface="Bookman Old Style" pitchFamily="18" charset="0"/>
              </a:rPr>
              <a:t>           architecture.</a:t>
            </a:r>
          </a:p>
          <a:p>
            <a:pPr>
              <a:buNone/>
            </a:pPr>
            <a:endParaRPr lang="en-US" sz="4300" dirty="0" smtClean="0">
              <a:latin typeface="Bookman Old Style" pitchFamily="18" charset="0"/>
            </a:endParaRPr>
          </a:p>
        </p:txBody>
      </p:sp>
      <p:sp>
        <p:nvSpPr>
          <p:cNvPr id="4" name="Rectangle 3"/>
          <p:cNvSpPr/>
          <p:nvPr/>
        </p:nvSpPr>
        <p:spPr>
          <a:xfrm>
            <a:off x="0" y="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55320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29</a:t>
            </a:r>
            <a:endParaRPr lang="en-US" dirty="0"/>
          </a:p>
        </p:txBody>
      </p:sp>
      <p:pic>
        <p:nvPicPr>
          <p:cNvPr id="9219" name="Picture 3"/>
          <p:cNvPicPr>
            <a:picLocks noChangeAspect="1" noChangeArrowheads="1"/>
          </p:cNvPicPr>
          <p:nvPr/>
        </p:nvPicPr>
        <p:blipFill>
          <a:blip r:embed="rId2"/>
          <a:srcRect/>
          <a:stretch>
            <a:fillRect/>
          </a:stretch>
        </p:blipFill>
        <p:spPr bwMode="auto">
          <a:xfrm>
            <a:off x="1752600" y="4724400"/>
            <a:ext cx="5486400" cy="1714500"/>
          </a:xfrm>
          <a:prstGeom prst="rect">
            <a:avLst/>
          </a:prstGeom>
          <a:noFill/>
          <a:ln w="9525">
            <a:noFill/>
            <a:miter lim="800000"/>
            <a:headEnd/>
            <a:tailEnd/>
          </a:ln>
          <a:effectLst/>
        </p:spPr>
      </p:pic>
      <p:sp>
        <p:nvSpPr>
          <p:cNvPr id="8" name="TextBox 7"/>
          <p:cNvSpPr txBox="1"/>
          <p:nvPr/>
        </p:nvSpPr>
        <p:spPr>
          <a:xfrm>
            <a:off x="7467601" y="4953000"/>
            <a:ext cx="1371599" cy="923330"/>
          </a:xfrm>
          <a:prstGeom prst="rect">
            <a:avLst/>
          </a:prstGeom>
          <a:noFill/>
        </p:spPr>
        <p:txBody>
          <a:bodyPr wrap="square" rtlCol="0">
            <a:spAutoFit/>
          </a:bodyPr>
          <a:lstStyle/>
          <a:p>
            <a:r>
              <a:rPr lang="en-US" dirty="0" smtClean="0"/>
              <a:t>Fig: UML State Machine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5181600" cy="944562"/>
          </a:xfrm>
        </p:spPr>
        <p:txBody>
          <a:bodyPr>
            <a:normAutofit fontScale="90000"/>
          </a:bodyPr>
          <a:lstStyle/>
          <a:p>
            <a:pPr algn="l"/>
            <a:r>
              <a:rPr lang="en-US" sz="3600" dirty="0" smtClean="0">
                <a:latin typeface="Bookman Old Style" pitchFamily="18" charset="0"/>
              </a:rPr>
              <a:t/>
            </a:r>
            <a:br>
              <a:rPr lang="en-US" sz="3600" dirty="0" smtClean="0">
                <a:latin typeface="Bookman Old Style" pitchFamily="18" charset="0"/>
              </a:rPr>
            </a:br>
            <a:r>
              <a:rPr lang="en-US" sz="3600" dirty="0" smtClean="0">
                <a:latin typeface="Bookman Old Style" pitchFamily="18" charset="0"/>
              </a:rPr>
              <a:t>Introduction </a:t>
            </a:r>
            <a:r>
              <a:rPr lang="en-US" sz="3200" dirty="0" smtClean="0">
                <a:latin typeface="Bookman Old Style" pitchFamily="18" charset="0"/>
              </a:rPr>
              <a:t>                         </a:t>
            </a:r>
            <a:br>
              <a:rPr lang="en-US" sz="3200" dirty="0" smtClean="0">
                <a:latin typeface="Bookman Old Style" pitchFamily="18" charset="0"/>
              </a:rPr>
            </a:br>
            <a:r>
              <a:rPr lang="en-US" sz="3200" dirty="0" smtClean="0">
                <a:latin typeface="Bookman Old Style" pitchFamily="18" charset="0"/>
              </a:rPr>
              <a:t>                     </a:t>
            </a:r>
            <a:endParaRPr lang="en-US" sz="3200" dirty="0">
              <a:latin typeface="Bookman Old Style" pitchFamily="18" charset="0"/>
            </a:endParaRPr>
          </a:p>
        </p:txBody>
      </p:sp>
      <p:sp>
        <p:nvSpPr>
          <p:cNvPr id="2" name="Content Placeholder 1"/>
          <p:cNvSpPr>
            <a:spLocks noGrp="1"/>
          </p:cNvSpPr>
          <p:nvPr>
            <p:ph idx="1"/>
          </p:nvPr>
        </p:nvSpPr>
        <p:spPr>
          <a:xfrm>
            <a:off x="457200" y="1524000"/>
            <a:ext cx="7010400" cy="4602163"/>
          </a:xfrm>
        </p:spPr>
        <p:txBody>
          <a:bodyPr>
            <a:normAutofit fontScale="92500" lnSpcReduction="20000"/>
          </a:bodyPr>
          <a:lstStyle/>
          <a:p>
            <a:endParaRPr lang="en-US" sz="2400" dirty="0" smtClean="0">
              <a:latin typeface="Bookman Old Style" pitchFamily="18" charset="0"/>
            </a:endParaRPr>
          </a:p>
          <a:p>
            <a:pPr>
              <a:buNone/>
            </a:pPr>
            <a:r>
              <a:rPr lang="en-US" sz="2400" dirty="0" smtClean="0">
                <a:solidFill>
                  <a:schemeClr val="accent6">
                    <a:lumMod val="75000"/>
                  </a:schemeClr>
                </a:solidFill>
                <a:latin typeface="Bookman Old Style" pitchFamily="18" charset="0"/>
              </a:rPr>
              <a:t>Model Driven Engineering :- </a:t>
            </a:r>
          </a:p>
          <a:p>
            <a:r>
              <a:rPr lang="en-US" sz="2000" dirty="0" smtClean="0">
                <a:latin typeface="Bookman Old Style" pitchFamily="18" charset="0"/>
              </a:rPr>
              <a:t>Definition</a:t>
            </a:r>
            <a:r>
              <a:rPr lang="en-US" sz="2000" dirty="0">
                <a:latin typeface="Bookman Old Style" pitchFamily="18" charset="0"/>
              </a:rPr>
              <a:t>, composition and integration </a:t>
            </a:r>
            <a:r>
              <a:rPr lang="en-US" sz="2000" dirty="0" smtClean="0">
                <a:latin typeface="Bookman Old Style" pitchFamily="18" charset="0"/>
              </a:rPr>
              <a:t>of complex </a:t>
            </a:r>
            <a:r>
              <a:rPr lang="en-US" sz="2000" dirty="0">
                <a:latin typeface="Bookman Old Style" pitchFamily="18" charset="0"/>
              </a:rPr>
              <a:t>software </a:t>
            </a:r>
            <a:r>
              <a:rPr lang="en-US" sz="2000" dirty="0" smtClean="0">
                <a:latin typeface="Bookman Old Style" pitchFamily="18" charset="0"/>
              </a:rPr>
              <a:t>systems.</a:t>
            </a:r>
          </a:p>
          <a:p>
            <a:endParaRPr lang="en-US" sz="2000" dirty="0" smtClean="0">
              <a:latin typeface="Bookman Old Style" pitchFamily="18" charset="0"/>
            </a:endParaRPr>
          </a:p>
          <a:p>
            <a:r>
              <a:rPr lang="en-US" sz="2000" dirty="0">
                <a:latin typeface="Bookman Old Style" pitchFamily="18" charset="0"/>
              </a:rPr>
              <a:t>Model evolution through </a:t>
            </a:r>
            <a:r>
              <a:rPr lang="en-US" sz="2000" dirty="0" smtClean="0">
                <a:latin typeface="Bookman Old Style" pitchFamily="18" charset="0"/>
              </a:rPr>
              <a:t>refinements, transformations </a:t>
            </a:r>
            <a:r>
              <a:rPr lang="en-US" sz="2000" dirty="0">
                <a:latin typeface="Bookman Old Style" pitchFamily="18" charset="0"/>
              </a:rPr>
              <a:t>and code generation, possibly </a:t>
            </a:r>
            <a:r>
              <a:rPr lang="en-US" sz="2000" dirty="0" smtClean="0">
                <a:latin typeface="Bookman Old Style" pitchFamily="18" charset="0"/>
              </a:rPr>
              <a:t>automated by </a:t>
            </a:r>
            <a:r>
              <a:rPr lang="en-US" sz="2000" dirty="0">
                <a:latin typeface="Bookman Old Style" pitchFamily="18" charset="0"/>
              </a:rPr>
              <a:t>tool </a:t>
            </a:r>
            <a:r>
              <a:rPr lang="en-US" sz="2000" dirty="0" smtClean="0">
                <a:latin typeface="Bookman Old Style" pitchFamily="18" charset="0"/>
              </a:rPr>
              <a:t>support.</a:t>
            </a:r>
          </a:p>
          <a:p>
            <a:endParaRPr lang="en-US" sz="2000" dirty="0" smtClean="0">
              <a:latin typeface="Bookman Old Style" pitchFamily="18" charset="0"/>
            </a:endParaRPr>
          </a:p>
          <a:p>
            <a:r>
              <a:rPr lang="en-US" sz="2000" dirty="0">
                <a:latin typeface="Bookman Old Style" pitchFamily="18" charset="0"/>
              </a:rPr>
              <a:t>A popular variant </a:t>
            </a:r>
            <a:r>
              <a:rPr lang="en-US" sz="2000" dirty="0" smtClean="0">
                <a:latin typeface="Bookman Old Style" pitchFamily="18" charset="0"/>
              </a:rPr>
              <a:t>is </a:t>
            </a:r>
            <a:r>
              <a:rPr lang="en-US" sz="2000" dirty="0">
                <a:latin typeface="Bookman Old Style" pitchFamily="18" charset="0"/>
              </a:rPr>
              <a:t>the Model Driven </a:t>
            </a:r>
            <a:r>
              <a:rPr lang="en-US" sz="2000" dirty="0" smtClean="0">
                <a:latin typeface="Bookman Old Style" pitchFamily="18" charset="0"/>
              </a:rPr>
              <a:t>Architecture (MDA</a:t>
            </a:r>
            <a:r>
              <a:rPr lang="en-US" sz="2000" dirty="0">
                <a:latin typeface="Bookman Old Style" pitchFamily="18" charset="0"/>
              </a:rPr>
              <a:t>), </a:t>
            </a:r>
            <a:r>
              <a:rPr lang="en-US" sz="2000" dirty="0" smtClean="0">
                <a:latin typeface="Bookman Old Style" pitchFamily="18" charset="0"/>
              </a:rPr>
              <a:t>to </a:t>
            </a:r>
            <a:r>
              <a:rPr lang="en-US" sz="2000" dirty="0">
                <a:latin typeface="Bookman Old Style" pitchFamily="18" charset="0"/>
              </a:rPr>
              <a:t>achieve a </a:t>
            </a:r>
            <a:r>
              <a:rPr lang="en-US" sz="2000" dirty="0" smtClean="0">
                <a:latin typeface="Bookman Old Style" pitchFamily="18" charset="0"/>
              </a:rPr>
              <a:t>cohesive set </a:t>
            </a:r>
            <a:r>
              <a:rPr lang="en-US" sz="2000" dirty="0">
                <a:latin typeface="Bookman Old Style" pitchFamily="18" charset="0"/>
              </a:rPr>
              <a:t>of model-driven technology specifications </a:t>
            </a:r>
            <a:r>
              <a:rPr lang="en-US" sz="2000" dirty="0" smtClean="0">
                <a:latin typeface="Bookman Old Style" pitchFamily="18" charset="0"/>
              </a:rPr>
              <a:t> that use version </a:t>
            </a:r>
            <a:r>
              <a:rPr lang="en-US" sz="2000" dirty="0">
                <a:latin typeface="Bookman Old Style" pitchFamily="18" charset="0"/>
              </a:rPr>
              <a:t>2 of the OMG general-purpose UML language </a:t>
            </a:r>
            <a:r>
              <a:rPr lang="en-US" sz="2000" dirty="0" smtClean="0">
                <a:latin typeface="Bookman Old Style" pitchFamily="18" charset="0"/>
              </a:rPr>
              <a:t>and/or </a:t>
            </a:r>
            <a:r>
              <a:rPr lang="en-US" sz="2000" dirty="0">
                <a:latin typeface="Bookman Old Style" pitchFamily="18" charset="0"/>
              </a:rPr>
              <a:t>specific profiles of it.</a:t>
            </a:r>
          </a:p>
          <a:p>
            <a:endParaRPr lang="en-US" sz="2000" dirty="0" smtClean="0">
              <a:latin typeface="Bookman Old Style" pitchFamily="18" charset="0"/>
            </a:endParaRPr>
          </a:p>
          <a:p>
            <a:pPr>
              <a:buNone/>
            </a:pPr>
            <a:r>
              <a:rPr lang="en-US" sz="2000" dirty="0">
                <a:latin typeface="Bookman Old Style" pitchFamily="18" charset="0"/>
              </a:rPr>
              <a:t> </a:t>
            </a:r>
            <a:endParaRPr lang="en-US" sz="2000" dirty="0" smtClean="0">
              <a:latin typeface="Bookman Old Style" pitchFamily="18" charset="0"/>
            </a:endParaRPr>
          </a:p>
          <a:p>
            <a:endParaRPr lang="en-US" sz="2400" dirty="0">
              <a:latin typeface="Bookman Old Style" pitchFamily="18" charset="0"/>
            </a:endParaRPr>
          </a:p>
        </p:txBody>
      </p:sp>
      <p:sp>
        <p:nvSpPr>
          <p:cNvPr id="6" name="Rectangle 5"/>
          <p:cNvSpPr/>
          <p:nvPr/>
        </p:nvSpPr>
        <p:spPr>
          <a:xfrm>
            <a:off x="0" y="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5320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3</a:t>
            </a:r>
            <a:endParaRPr lang="en-US" dirty="0"/>
          </a:p>
        </p:txBody>
      </p:sp>
      <p:pic>
        <p:nvPicPr>
          <p:cNvPr id="1027" name="Picture 3" descr="E:\embeddedsys\ppt_images\hrt.jpg"/>
          <p:cNvPicPr>
            <a:picLocks noChangeAspect="1" noChangeArrowheads="1"/>
          </p:cNvPicPr>
          <p:nvPr/>
        </p:nvPicPr>
        <p:blipFill>
          <a:blip r:embed="rId2"/>
          <a:srcRect/>
          <a:stretch>
            <a:fillRect/>
          </a:stretch>
        </p:blipFill>
        <p:spPr bwMode="auto">
          <a:xfrm>
            <a:off x="5257800" y="609600"/>
            <a:ext cx="3581400" cy="13716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l"/>
            <a:r>
              <a:rPr lang="en-US" sz="2800" smtClean="0">
                <a:latin typeface="Bookman Old Style" pitchFamily="18" charset="0"/>
              </a:rPr>
              <a:t>         </a:t>
            </a:r>
            <a:r>
              <a:rPr lang="en-US" sz="3600" smtClean="0">
                <a:latin typeface="Bookman Old Style" pitchFamily="18" charset="0"/>
              </a:rPr>
              <a:t>Conclusions </a:t>
            </a:r>
            <a:r>
              <a:rPr lang="en-US" sz="3600" dirty="0" smtClean="0">
                <a:latin typeface="Bookman Old Style" pitchFamily="18" charset="0"/>
              </a:rPr>
              <a:t>and Future Work</a:t>
            </a:r>
            <a:endParaRPr lang="en-US" sz="3600" dirty="0">
              <a:latin typeface="Bookman Old Style" pitchFamily="18" charset="0"/>
            </a:endParaRPr>
          </a:p>
        </p:txBody>
      </p:sp>
      <p:sp>
        <p:nvSpPr>
          <p:cNvPr id="3" name="Content Placeholder 2"/>
          <p:cNvSpPr>
            <a:spLocks noGrp="1"/>
          </p:cNvSpPr>
          <p:nvPr>
            <p:ph idx="1"/>
          </p:nvPr>
        </p:nvSpPr>
        <p:spPr>
          <a:xfrm>
            <a:off x="457200" y="1295400"/>
            <a:ext cx="8001000" cy="4724400"/>
          </a:xfrm>
        </p:spPr>
        <p:txBody>
          <a:bodyPr>
            <a:normAutofit fontScale="92500"/>
          </a:bodyPr>
          <a:lstStyle/>
          <a:p>
            <a:r>
              <a:rPr lang="en-US" sz="2400" dirty="0" smtClean="0">
                <a:solidFill>
                  <a:schemeClr val="accent6">
                    <a:lumMod val="75000"/>
                  </a:schemeClr>
                </a:solidFill>
                <a:latin typeface="Bookman Old Style" pitchFamily="18" charset="0"/>
              </a:rPr>
              <a:t>RCA4RTES and implementation meta-models:</a:t>
            </a:r>
          </a:p>
          <a:p>
            <a:pPr>
              <a:buNone/>
            </a:pPr>
            <a:r>
              <a:rPr lang="en-US" sz="1600" dirty="0" smtClean="0">
                <a:latin typeface="Bookman Old Style" pitchFamily="18" charset="0"/>
              </a:rPr>
              <a:t>         -</a:t>
            </a:r>
            <a:r>
              <a:rPr lang="en-US" sz="1800" dirty="0" smtClean="0">
                <a:solidFill>
                  <a:schemeClr val="accent6">
                    <a:lumMod val="75000"/>
                  </a:schemeClr>
                </a:solidFill>
                <a:latin typeface="Bookman Old Style" pitchFamily="18" charset="0"/>
              </a:rPr>
              <a:t>RCA4RTES meta-model </a:t>
            </a:r>
            <a:r>
              <a:rPr lang="en-US" sz="1800" dirty="0" smtClean="0">
                <a:latin typeface="Bookman Old Style" pitchFamily="18" charset="0"/>
              </a:rPr>
              <a:t>allows to specify reconfiguration </a:t>
            </a:r>
          </a:p>
          <a:p>
            <a:pPr>
              <a:buNone/>
            </a:pPr>
            <a:r>
              <a:rPr lang="en-US" sz="1800" dirty="0">
                <a:latin typeface="Bookman Old Style" pitchFamily="18" charset="0"/>
              </a:rPr>
              <a:t> </a:t>
            </a:r>
            <a:r>
              <a:rPr lang="en-US" sz="1800" dirty="0" smtClean="0">
                <a:latin typeface="Bookman Old Style" pitchFamily="18" charset="0"/>
              </a:rPr>
              <a:t>         application  model, MetaMode model and software/hardware </a:t>
            </a:r>
          </a:p>
          <a:p>
            <a:pPr>
              <a:buNone/>
            </a:pPr>
            <a:r>
              <a:rPr lang="en-US" sz="1800" dirty="0">
                <a:latin typeface="Bookman Old Style" pitchFamily="18" charset="0"/>
              </a:rPr>
              <a:t> </a:t>
            </a:r>
            <a:r>
              <a:rPr lang="en-US" sz="1800" dirty="0" smtClean="0">
                <a:latin typeface="Bookman Old Style" pitchFamily="18" charset="0"/>
              </a:rPr>
              <a:t>         mapping model.</a:t>
            </a:r>
          </a:p>
          <a:p>
            <a:pPr>
              <a:buNone/>
            </a:pPr>
            <a:r>
              <a:rPr lang="en-US" sz="1800" dirty="0" smtClean="0">
                <a:latin typeface="Bookman Old Style" pitchFamily="18" charset="0"/>
              </a:rPr>
              <a:t>         - </a:t>
            </a:r>
            <a:r>
              <a:rPr lang="en-US" sz="1800" dirty="0">
                <a:solidFill>
                  <a:schemeClr val="accent6">
                    <a:lumMod val="75000"/>
                  </a:schemeClr>
                </a:solidFill>
                <a:latin typeface="Bookman Old Style" pitchFamily="18" charset="0"/>
              </a:rPr>
              <a:t>I</a:t>
            </a:r>
            <a:r>
              <a:rPr lang="en-US" sz="1800" dirty="0" smtClean="0">
                <a:solidFill>
                  <a:schemeClr val="accent6">
                    <a:lumMod val="75000"/>
                  </a:schemeClr>
                </a:solidFill>
                <a:latin typeface="Bookman Old Style" pitchFamily="18" charset="0"/>
              </a:rPr>
              <a:t>mplementation meta-model </a:t>
            </a:r>
            <a:r>
              <a:rPr lang="en-US" sz="1800" dirty="0" smtClean="0">
                <a:latin typeface="Bookman Old Style" pitchFamily="18" charset="0"/>
              </a:rPr>
              <a:t>allows to specify implementation</a:t>
            </a:r>
          </a:p>
          <a:p>
            <a:pPr>
              <a:buNone/>
            </a:pPr>
            <a:r>
              <a:rPr lang="en-US" sz="1800" dirty="0">
                <a:latin typeface="Bookman Old Style" pitchFamily="18" charset="0"/>
              </a:rPr>
              <a:t> </a:t>
            </a:r>
            <a:r>
              <a:rPr lang="en-US" sz="1800" dirty="0" smtClean="0">
                <a:latin typeface="Bookman Old Style" pitchFamily="18" charset="0"/>
              </a:rPr>
              <a:t>          model.</a:t>
            </a:r>
          </a:p>
          <a:p>
            <a:pPr>
              <a:buNone/>
            </a:pPr>
            <a:endParaRPr lang="en-US" sz="1800" dirty="0" smtClean="0">
              <a:latin typeface="Bookman Old Style" pitchFamily="18" charset="0"/>
            </a:endParaRPr>
          </a:p>
          <a:p>
            <a:r>
              <a:rPr lang="en-US" sz="2400" dirty="0" smtClean="0">
                <a:solidFill>
                  <a:schemeClr val="accent6">
                    <a:lumMod val="75000"/>
                  </a:schemeClr>
                </a:solidFill>
                <a:latin typeface="Bookman Old Style" pitchFamily="18" charset="0"/>
              </a:rPr>
              <a:t>Development of ECLIPSE plug-in allowing the generation of code following the proposed process.</a:t>
            </a:r>
          </a:p>
          <a:p>
            <a:pPr>
              <a:buNone/>
            </a:pPr>
            <a:endParaRPr lang="en-US" sz="2400" dirty="0">
              <a:solidFill>
                <a:schemeClr val="accent6">
                  <a:lumMod val="75000"/>
                </a:schemeClr>
              </a:solidFill>
              <a:latin typeface="Bookman Old Style" pitchFamily="18" charset="0"/>
            </a:endParaRPr>
          </a:p>
          <a:p>
            <a:r>
              <a:rPr lang="en-US" sz="2400" dirty="0">
                <a:solidFill>
                  <a:schemeClr val="accent6">
                    <a:lumMod val="75000"/>
                  </a:schemeClr>
                </a:solidFill>
                <a:latin typeface="Bookman Old Style" pitchFamily="18" charset="0"/>
              </a:rPr>
              <a:t>E</a:t>
            </a:r>
            <a:r>
              <a:rPr lang="en-US" sz="2400" dirty="0" smtClean="0">
                <a:solidFill>
                  <a:schemeClr val="accent6">
                    <a:lumMod val="75000"/>
                  </a:schemeClr>
                </a:solidFill>
                <a:latin typeface="Bookman Old Style" pitchFamily="18" charset="0"/>
              </a:rPr>
              <a:t>nable validation and verification of reconfigurable DRE systems. Handle the state of components and connectors during reconfiguration at runtime.</a:t>
            </a:r>
          </a:p>
          <a:p>
            <a:endParaRPr lang="en-US" sz="2400" dirty="0">
              <a:latin typeface="Bookman Old Style" pitchFamily="18" charset="0"/>
            </a:endParaRPr>
          </a:p>
          <a:p>
            <a:endParaRPr lang="en-US" sz="2400" dirty="0" smtClean="0">
              <a:latin typeface="Bookman Old Style" pitchFamily="18" charset="0"/>
            </a:endParaRPr>
          </a:p>
        </p:txBody>
      </p:sp>
      <p:sp>
        <p:nvSpPr>
          <p:cNvPr id="4" name="Rectangle 3"/>
          <p:cNvSpPr/>
          <p:nvPr/>
        </p:nvSpPr>
        <p:spPr>
          <a:xfrm>
            <a:off x="0" y="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55320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30</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74638"/>
            <a:ext cx="8229600" cy="1143000"/>
          </a:xfrm>
        </p:spPr>
        <p:txBody>
          <a:bodyPr>
            <a:normAutofit/>
          </a:bodyPr>
          <a:lstStyle/>
          <a:p>
            <a:pPr algn="l"/>
            <a:r>
              <a:rPr lang="en-US" sz="3200" dirty="0" smtClean="0">
                <a:latin typeface="Bookman Old Style" pitchFamily="18" charset="0"/>
              </a:rPr>
              <a:t/>
            </a:r>
            <a:br>
              <a:rPr lang="en-US" sz="3200" dirty="0" smtClean="0">
                <a:latin typeface="Bookman Old Style" pitchFamily="18" charset="0"/>
              </a:rPr>
            </a:br>
            <a:r>
              <a:rPr lang="en-US" sz="3200" dirty="0" smtClean="0">
                <a:latin typeface="Bookman Old Style" pitchFamily="18" charset="0"/>
              </a:rPr>
              <a:t>                     </a:t>
            </a:r>
            <a:endParaRPr lang="en-US" sz="3200" dirty="0">
              <a:latin typeface="Bookman Old Style" pitchFamily="18" charset="0"/>
            </a:endParaRPr>
          </a:p>
        </p:txBody>
      </p:sp>
      <p:sp>
        <p:nvSpPr>
          <p:cNvPr id="2" name="Content Placeholder 1"/>
          <p:cNvSpPr>
            <a:spLocks noGrp="1"/>
          </p:cNvSpPr>
          <p:nvPr>
            <p:ph idx="4294967295"/>
          </p:nvPr>
        </p:nvSpPr>
        <p:spPr>
          <a:xfrm>
            <a:off x="304800" y="685800"/>
            <a:ext cx="5029200" cy="5486400"/>
          </a:xfrm>
        </p:spPr>
        <p:txBody>
          <a:bodyPr>
            <a:normAutofit fontScale="92500" lnSpcReduction="10000"/>
          </a:bodyPr>
          <a:lstStyle/>
          <a:p>
            <a:endParaRPr lang="en-US" sz="2400" dirty="0" smtClean="0">
              <a:latin typeface="Bookman Old Style" pitchFamily="18" charset="0"/>
            </a:endParaRPr>
          </a:p>
          <a:p>
            <a:pPr>
              <a:buNone/>
            </a:pPr>
            <a:r>
              <a:rPr lang="en-US" sz="2400" dirty="0" smtClean="0">
                <a:solidFill>
                  <a:schemeClr val="accent6">
                    <a:lumMod val="75000"/>
                  </a:schemeClr>
                </a:solidFill>
                <a:latin typeface="Bookman Old Style" pitchFamily="18" charset="0"/>
              </a:rPr>
              <a:t>Model Driven Engineering Goals </a:t>
            </a:r>
          </a:p>
          <a:p>
            <a:pPr>
              <a:buNone/>
            </a:pPr>
            <a:r>
              <a:rPr lang="en-US" sz="2400" dirty="0" smtClean="0">
                <a:solidFill>
                  <a:schemeClr val="accent6">
                    <a:lumMod val="75000"/>
                  </a:schemeClr>
                </a:solidFill>
                <a:latin typeface="Bookman Old Style" pitchFamily="18" charset="0"/>
              </a:rPr>
              <a:t> </a:t>
            </a:r>
          </a:p>
          <a:p>
            <a:r>
              <a:rPr lang="en-US" sz="2000" dirty="0">
                <a:latin typeface="Bookman Old Style" pitchFamily="18" charset="0"/>
              </a:rPr>
              <a:t>separate business </a:t>
            </a:r>
            <a:r>
              <a:rPr lang="en-US" sz="2000" dirty="0" smtClean="0">
                <a:latin typeface="Bookman Old Style" pitchFamily="18" charset="0"/>
              </a:rPr>
              <a:t>and application </a:t>
            </a:r>
            <a:r>
              <a:rPr lang="en-US" sz="2000" dirty="0">
                <a:latin typeface="Bookman Old Style" pitchFamily="18" charset="0"/>
              </a:rPr>
              <a:t>logic from the underlying execution platform </a:t>
            </a:r>
            <a:r>
              <a:rPr lang="en-US" sz="2000" dirty="0" smtClean="0">
                <a:latin typeface="Bookman Old Style" pitchFamily="18" charset="0"/>
              </a:rPr>
              <a:t>technology.</a:t>
            </a:r>
          </a:p>
          <a:p>
            <a:endParaRPr lang="en-US" sz="2000" dirty="0" smtClean="0">
              <a:latin typeface="Bookman Old Style" pitchFamily="18" charset="0"/>
            </a:endParaRPr>
          </a:p>
          <a:p>
            <a:r>
              <a:rPr lang="en-US" sz="2000" dirty="0" smtClean="0">
                <a:latin typeface="Bookman Old Style" pitchFamily="18" charset="0"/>
              </a:rPr>
              <a:t>focus </a:t>
            </a:r>
            <a:r>
              <a:rPr lang="en-US" sz="2000" dirty="0">
                <a:latin typeface="Bookman Old Style" pitchFamily="18" charset="0"/>
              </a:rPr>
              <a:t>developers on the production of models </a:t>
            </a:r>
            <a:r>
              <a:rPr lang="en-US" sz="2000" dirty="0" smtClean="0">
                <a:latin typeface="Bookman Old Style" pitchFamily="18" charset="0"/>
              </a:rPr>
              <a:t>of the </a:t>
            </a:r>
            <a:r>
              <a:rPr lang="en-US" sz="2000" dirty="0">
                <a:latin typeface="Bookman Old Style" pitchFamily="18" charset="0"/>
              </a:rPr>
              <a:t>application and of the relevant business </a:t>
            </a:r>
            <a:r>
              <a:rPr lang="en-US" sz="2000" dirty="0" smtClean="0">
                <a:latin typeface="Bookman Old Style" pitchFamily="18" charset="0"/>
              </a:rPr>
              <a:t>logic.</a:t>
            </a:r>
          </a:p>
          <a:p>
            <a:endParaRPr lang="en-US" sz="2000" dirty="0" smtClean="0">
              <a:latin typeface="Bookman Old Style" pitchFamily="18" charset="0"/>
            </a:endParaRPr>
          </a:p>
          <a:p>
            <a:r>
              <a:rPr lang="en-US" sz="2000" dirty="0">
                <a:latin typeface="Bookman Old Style" pitchFamily="18" charset="0"/>
              </a:rPr>
              <a:t>support the generation of platform-specific models and code </a:t>
            </a:r>
            <a:r>
              <a:rPr lang="en-US" sz="2000" dirty="0" smtClean="0">
                <a:latin typeface="Bookman Old Style" pitchFamily="18" charset="0"/>
              </a:rPr>
              <a:t>by means </a:t>
            </a:r>
            <a:r>
              <a:rPr lang="en-US" sz="2000" dirty="0">
                <a:latin typeface="Bookman Old Style" pitchFamily="18" charset="0"/>
              </a:rPr>
              <a:t>of engineered, and possibly automated, </a:t>
            </a:r>
            <a:r>
              <a:rPr lang="en-US" sz="2000" dirty="0" smtClean="0">
                <a:latin typeface="Bookman Old Style" pitchFamily="18" charset="0"/>
              </a:rPr>
              <a:t>transformations</a:t>
            </a:r>
            <a:r>
              <a:rPr lang="en-US" sz="2000" dirty="0"/>
              <a:t>. </a:t>
            </a:r>
          </a:p>
          <a:p>
            <a:endParaRPr lang="en-US" sz="2000" dirty="0" smtClean="0">
              <a:latin typeface="Bookman Old Style" pitchFamily="18" charset="0"/>
            </a:endParaRPr>
          </a:p>
          <a:p>
            <a:pPr>
              <a:buNone/>
            </a:pPr>
            <a:r>
              <a:rPr lang="en-US" sz="2000" dirty="0">
                <a:latin typeface="Bookman Old Style" pitchFamily="18" charset="0"/>
              </a:rPr>
              <a:t> </a:t>
            </a:r>
            <a:endParaRPr lang="en-US" sz="2000" dirty="0" smtClean="0">
              <a:latin typeface="Bookman Old Style" pitchFamily="18" charset="0"/>
            </a:endParaRPr>
          </a:p>
          <a:p>
            <a:endParaRPr lang="en-US" sz="2400" dirty="0">
              <a:latin typeface="Bookman Old Style" pitchFamily="18" charset="0"/>
            </a:endParaRPr>
          </a:p>
        </p:txBody>
      </p:sp>
      <p:sp>
        <p:nvSpPr>
          <p:cNvPr id="6" name="Rectangle 5"/>
          <p:cNvSpPr/>
          <p:nvPr/>
        </p:nvSpPr>
        <p:spPr>
          <a:xfrm>
            <a:off x="0" y="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5320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4</a:t>
            </a:r>
            <a:endParaRPr lang="en-US" dirty="0"/>
          </a:p>
        </p:txBody>
      </p:sp>
      <p:pic>
        <p:nvPicPr>
          <p:cNvPr id="3074" name="Picture 2" descr="E:\embeddedsys\mda_left_new2.gif"/>
          <p:cNvPicPr>
            <a:picLocks noChangeAspect="1" noChangeArrowheads="1"/>
          </p:cNvPicPr>
          <p:nvPr/>
        </p:nvPicPr>
        <p:blipFill>
          <a:blip r:embed="rId2"/>
          <a:srcRect/>
          <a:stretch>
            <a:fillRect/>
          </a:stretch>
        </p:blipFill>
        <p:spPr bwMode="auto">
          <a:xfrm>
            <a:off x="5791201" y="1676400"/>
            <a:ext cx="3352800" cy="3124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914400"/>
          </a:xfrm>
        </p:spPr>
        <p:txBody>
          <a:bodyPr>
            <a:normAutofit fontScale="90000"/>
          </a:bodyPr>
          <a:lstStyle/>
          <a:p>
            <a:r>
              <a:rPr lang="en-US" sz="3200" dirty="0" smtClean="0"/>
              <a:t/>
            </a:r>
            <a:br>
              <a:rPr lang="en-US" sz="3200" dirty="0" smtClean="0"/>
            </a:br>
            <a:r>
              <a:rPr lang="en-US" sz="3100" dirty="0" smtClean="0">
                <a:latin typeface="Bookman Old Style" pitchFamily="18" charset="0"/>
              </a:rPr>
              <a:t>Hard </a:t>
            </a:r>
            <a:r>
              <a:rPr lang="en-US" sz="3100" dirty="0">
                <a:latin typeface="Bookman Old Style" pitchFamily="18" charset="0"/>
              </a:rPr>
              <a:t>Real-Time UML for the</a:t>
            </a:r>
            <a:br>
              <a:rPr lang="en-US" sz="3100" dirty="0">
                <a:latin typeface="Bookman Old Style" pitchFamily="18" charset="0"/>
              </a:rPr>
            </a:br>
            <a:r>
              <a:rPr lang="en-US" sz="3100" dirty="0" err="1">
                <a:latin typeface="Bookman Old Style" pitchFamily="18" charset="0"/>
              </a:rPr>
              <a:t>Ravenscar</a:t>
            </a:r>
            <a:r>
              <a:rPr lang="en-US" sz="3100" dirty="0">
                <a:latin typeface="Bookman Old Style" pitchFamily="18" charset="0"/>
              </a:rPr>
              <a:t> Computational Model</a:t>
            </a:r>
            <a:r>
              <a:rPr lang="en-US" sz="3100" dirty="0" smtClean="0">
                <a:latin typeface="Bookman Old Style" pitchFamily="18" charset="0"/>
              </a:rPr>
              <a:t>  </a:t>
            </a:r>
            <a:br>
              <a:rPr lang="en-US" sz="3100" dirty="0" smtClean="0">
                <a:latin typeface="Bookman Old Style" pitchFamily="18" charset="0"/>
              </a:rPr>
            </a:br>
            <a:r>
              <a:rPr lang="en-US" sz="3100" dirty="0" smtClean="0">
                <a:latin typeface="Bookman Old Style" pitchFamily="18" charset="0"/>
              </a:rPr>
              <a:t>(HRT-UML/RCM)                        </a:t>
            </a:r>
            <a:r>
              <a:rPr lang="en-US" sz="3200" dirty="0" smtClean="0">
                <a:latin typeface="Bookman Old Style" pitchFamily="18" charset="0"/>
              </a:rPr>
              <a:t/>
            </a:r>
            <a:br>
              <a:rPr lang="en-US" sz="3200" dirty="0" smtClean="0">
                <a:latin typeface="Bookman Old Style" pitchFamily="18" charset="0"/>
              </a:rPr>
            </a:br>
            <a:r>
              <a:rPr lang="en-US" sz="3200" dirty="0" smtClean="0">
                <a:latin typeface="Bookman Old Style" pitchFamily="18" charset="0"/>
              </a:rPr>
              <a:t>                     </a:t>
            </a:r>
            <a:endParaRPr lang="en-US" sz="3200" dirty="0">
              <a:latin typeface="Bookman Old Style" pitchFamily="18" charset="0"/>
            </a:endParaRPr>
          </a:p>
        </p:txBody>
      </p:sp>
      <p:sp>
        <p:nvSpPr>
          <p:cNvPr id="2" name="Content Placeholder 1"/>
          <p:cNvSpPr>
            <a:spLocks noGrp="1"/>
          </p:cNvSpPr>
          <p:nvPr>
            <p:ph idx="1"/>
          </p:nvPr>
        </p:nvSpPr>
        <p:spPr>
          <a:xfrm>
            <a:off x="457200" y="1600200"/>
            <a:ext cx="5791200" cy="4449763"/>
          </a:xfrm>
        </p:spPr>
        <p:txBody>
          <a:bodyPr>
            <a:normAutofit fontScale="40000" lnSpcReduction="20000"/>
          </a:bodyPr>
          <a:lstStyle/>
          <a:p>
            <a:endParaRPr lang="en-US" sz="3800" dirty="0" smtClean="0">
              <a:latin typeface="Bookman Old Style" pitchFamily="18" charset="0"/>
            </a:endParaRPr>
          </a:p>
          <a:p>
            <a:r>
              <a:rPr lang="en-US" sz="5000" dirty="0" smtClean="0">
                <a:solidFill>
                  <a:schemeClr val="accent6">
                    <a:lumMod val="75000"/>
                  </a:schemeClr>
                </a:solidFill>
                <a:latin typeface="Bookman Old Style" pitchFamily="18" charset="0"/>
              </a:rPr>
              <a:t>Object Management group(OMG) ‘s Unified </a:t>
            </a:r>
            <a:r>
              <a:rPr lang="en-US" sz="5000" dirty="0">
                <a:solidFill>
                  <a:schemeClr val="accent6">
                    <a:lumMod val="75000"/>
                  </a:schemeClr>
                </a:solidFill>
                <a:latin typeface="Bookman Old Style" pitchFamily="18" charset="0"/>
              </a:rPr>
              <a:t>Modeling </a:t>
            </a:r>
            <a:r>
              <a:rPr lang="en-US" sz="5000" dirty="0" smtClean="0">
                <a:solidFill>
                  <a:schemeClr val="accent6">
                    <a:lumMod val="75000"/>
                  </a:schemeClr>
                </a:solidFill>
                <a:latin typeface="Bookman Old Style" pitchFamily="18" charset="0"/>
              </a:rPr>
              <a:t>Language</a:t>
            </a:r>
            <a:r>
              <a:rPr lang="en-US" sz="5000" dirty="0">
                <a:solidFill>
                  <a:schemeClr val="accent6">
                    <a:lumMod val="75000"/>
                  </a:schemeClr>
                </a:solidFill>
                <a:latin typeface="Bookman Old Style" pitchFamily="18" charset="0"/>
              </a:rPr>
              <a:t> (</a:t>
            </a:r>
            <a:r>
              <a:rPr lang="en-US" sz="5000" dirty="0" smtClean="0">
                <a:solidFill>
                  <a:schemeClr val="accent6">
                    <a:lumMod val="75000"/>
                  </a:schemeClr>
                </a:solidFill>
                <a:latin typeface="Bookman Old Style" pitchFamily="18" charset="0"/>
              </a:rPr>
              <a:t>UML)</a:t>
            </a:r>
            <a:r>
              <a:rPr lang="en-US" sz="5000" b="1" dirty="0">
                <a:latin typeface="Bookman Old Style" pitchFamily="18" charset="0"/>
              </a:rPr>
              <a:t> </a:t>
            </a:r>
            <a:r>
              <a:rPr lang="en-US" sz="5000" b="1" dirty="0" smtClean="0">
                <a:latin typeface="Bookman Old Style" pitchFamily="18" charset="0"/>
              </a:rPr>
              <a:t>-</a:t>
            </a:r>
            <a:r>
              <a:rPr lang="en-US" sz="5000" dirty="0" smtClean="0">
                <a:latin typeface="Bookman Old Style" pitchFamily="18" charset="0"/>
              </a:rPr>
              <a:t> Specify</a:t>
            </a:r>
            <a:r>
              <a:rPr lang="en-US" sz="5000" dirty="0">
                <a:latin typeface="Bookman Old Style" pitchFamily="18" charset="0"/>
              </a:rPr>
              <a:t>, visualize, and document models of software </a:t>
            </a:r>
            <a:r>
              <a:rPr lang="en-US" sz="5000" dirty="0" smtClean="0">
                <a:latin typeface="Bookman Old Style" pitchFamily="18" charset="0"/>
              </a:rPr>
              <a:t>systems.</a:t>
            </a:r>
          </a:p>
          <a:p>
            <a:pPr>
              <a:buNone/>
            </a:pPr>
            <a:endParaRPr lang="en-US" sz="5000" dirty="0" smtClean="0">
              <a:latin typeface="Bookman Old Style" pitchFamily="18" charset="0"/>
            </a:endParaRPr>
          </a:p>
          <a:p>
            <a:pPr>
              <a:buNone/>
            </a:pPr>
            <a:endParaRPr lang="en-US" sz="5000" dirty="0" smtClean="0">
              <a:latin typeface="Bookman Old Style" pitchFamily="18" charset="0"/>
            </a:endParaRPr>
          </a:p>
          <a:p>
            <a:r>
              <a:rPr lang="en-US" sz="5000" dirty="0" smtClean="0">
                <a:solidFill>
                  <a:schemeClr val="accent6">
                    <a:lumMod val="75000"/>
                  </a:schemeClr>
                </a:solidFill>
                <a:latin typeface="Bookman Old Style" pitchFamily="18" charset="0"/>
              </a:rPr>
              <a:t>HRT-UML/RCM</a:t>
            </a:r>
            <a:r>
              <a:rPr lang="en-US" sz="5000" dirty="0">
                <a:latin typeface="Bookman Old Style" pitchFamily="18" charset="0"/>
              </a:rPr>
              <a:t>-</a:t>
            </a:r>
            <a:r>
              <a:rPr lang="en-US" sz="5000" dirty="0" smtClean="0">
                <a:latin typeface="Bookman Old Style" pitchFamily="18" charset="0"/>
              </a:rPr>
              <a:t> </a:t>
            </a:r>
            <a:r>
              <a:rPr lang="en-US" sz="5000" dirty="0">
                <a:latin typeface="Bookman Old Style" pitchFamily="18" charset="0"/>
              </a:rPr>
              <a:t>an integrated method and </a:t>
            </a:r>
            <a:r>
              <a:rPr lang="en-US" sz="5000" dirty="0" smtClean="0">
                <a:latin typeface="Bookman Old Style" pitchFamily="18" charset="0"/>
              </a:rPr>
              <a:t>infrastructure for </a:t>
            </a:r>
            <a:r>
              <a:rPr lang="en-US" sz="5000" dirty="0">
                <a:latin typeface="Bookman Old Style" pitchFamily="18" charset="0"/>
              </a:rPr>
              <a:t>the development of embedded real-time software </a:t>
            </a:r>
            <a:r>
              <a:rPr lang="en-US" sz="5000" dirty="0" smtClean="0">
                <a:latin typeface="Bookman Old Style" pitchFamily="18" charset="0"/>
              </a:rPr>
              <a:t>systems, was </a:t>
            </a:r>
            <a:r>
              <a:rPr lang="en-US" sz="5000" dirty="0">
                <a:latin typeface="Bookman Old Style" pitchFamily="18" charset="0"/>
              </a:rPr>
              <a:t>one of the </a:t>
            </a:r>
            <a:r>
              <a:rPr lang="en-US" sz="5000" dirty="0" smtClean="0">
                <a:latin typeface="Bookman Old Style" pitchFamily="18" charset="0"/>
              </a:rPr>
              <a:t>major results </a:t>
            </a:r>
            <a:r>
              <a:rPr lang="en-US" sz="5000" dirty="0">
                <a:latin typeface="Bookman Old Style" pitchFamily="18" charset="0"/>
              </a:rPr>
              <a:t>of the ASSERT (Automated proof based System </a:t>
            </a:r>
            <a:r>
              <a:rPr lang="en-US" sz="5000" dirty="0" smtClean="0">
                <a:latin typeface="Bookman Old Style" pitchFamily="18" charset="0"/>
              </a:rPr>
              <a:t>and Software </a:t>
            </a:r>
            <a:r>
              <a:rPr lang="en-US" sz="5000" dirty="0">
                <a:latin typeface="Bookman Old Style" pitchFamily="18" charset="0"/>
              </a:rPr>
              <a:t>Engineering for Real-Time Applications) </a:t>
            </a:r>
            <a:r>
              <a:rPr lang="en-US" sz="5000" dirty="0" smtClean="0">
                <a:latin typeface="Bookman Old Style" pitchFamily="18" charset="0"/>
              </a:rPr>
              <a:t>project.</a:t>
            </a:r>
            <a:endParaRPr lang="en-US" sz="5000" dirty="0">
              <a:latin typeface="Bookman Old Style" pitchFamily="18" charset="0"/>
            </a:endParaRPr>
          </a:p>
          <a:p>
            <a:pPr>
              <a:buNone/>
            </a:pPr>
            <a:endParaRPr lang="en-US" sz="3800" dirty="0" smtClean="0">
              <a:latin typeface="Bookman Old Style" pitchFamily="18" charset="0"/>
            </a:endParaRPr>
          </a:p>
          <a:p>
            <a:endParaRPr lang="en-US" sz="3800" dirty="0" smtClean="0">
              <a:latin typeface="Bookman Old Style" pitchFamily="18" charset="0"/>
            </a:endParaRPr>
          </a:p>
          <a:p>
            <a:endParaRPr lang="en-US" sz="2000" dirty="0" smtClean="0">
              <a:latin typeface="Bookman Old Style" pitchFamily="18" charset="0"/>
            </a:endParaRPr>
          </a:p>
          <a:p>
            <a:pPr>
              <a:buNone/>
            </a:pPr>
            <a:r>
              <a:rPr lang="en-US" sz="2000" dirty="0">
                <a:latin typeface="Bookman Old Style" pitchFamily="18" charset="0"/>
              </a:rPr>
              <a:t> </a:t>
            </a:r>
            <a:endParaRPr lang="en-US" sz="2000" dirty="0" smtClean="0">
              <a:latin typeface="Bookman Old Style" pitchFamily="18" charset="0"/>
            </a:endParaRPr>
          </a:p>
          <a:p>
            <a:endParaRPr lang="en-US" sz="2400" dirty="0">
              <a:latin typeface="Bookman Old Style" pitchFamily="18" charset="0"/>
            </a:endParaRPr>
          </a:p>
        </p:txBody>
      </p:sp>
      <p:sp>
        <p:nvSpPr>
          <p:cNvPr id="6" name="Rectangle 5"/>
          <p:cNvSpPr/>
          <p:nvPr/>
        </p:nvSpPr>
        <p:spPr>
          <a:xfrm>
            <a:off x="0" y="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5320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5</a:t>
            </a:r>
            <a:endParaRPr lang="en-US" dirty="0"/>
          </a:p>
        </p:txBody>
      </p:sp>
      <p:pic>
        <p:nvPicPr>
          <p:cNvPr id="1026" name="Picture 2" descr="E:\embeddedsys\ppt_images\OMGlogo.jpg"/>
          <p:cNvPicPr>
            <a:picLocks noChangeAspect="1" noChangeArrowheads="1"/>
          </p:cNvPicPr>
          <p:nvPr/>
        </p:nvPicPr>
        <p:blipFill>
          <a:blip r:embed="rId2"/>
          <a:srcRect/>
          <a:stretch>
            <a:fillRect/>
          </a:stretch>
        </p:blipFill>
        <p:spPr bwMode="auto">
          <a:xfrm>
            <a:off x="6477000" y="1524000"/>
            <a:ext cx="2667000" cy="1905000"/>
          </a:xfrm>
          <a:prstGeom prst="rect">
            <a:avLst/>
          </a:prstGeom>
          <a:noFill/>
        </p:spPr>
      </p:pic>
      <p:pic>
        <p:nvPicPr>
          <p:cNvPr id="1027" name="Picture 3" descr="E:\embeddedsys\ppt_images\UML-logo.jpg"/>
          <p:cNvPicPr>
            <a:picLocks noChangeAspect="1" noChangeArrowheads="1"/>
          </p:cNvPicPr>
          <p:nvPr/>
        </p:nvPicPr>
        <p:blipFill>
          <a:blip r:embed="rId3"/>
          <a:srcRect/>
          <a:stretch>
            <a:fillRect/>
          </a:stretch>
        </p:blipFill>
        <p:spPr bwMode="auto">
          <a:xfrm>
            <a:off x="6400800" y="3886200"/>
            <a:ext cx="2743200" cy="1981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914400"/>
          </a:xfrm>
        </p:spPr>
        <p:txBody>
          <a:bodyPr>
            <a:normAutofit fontScale="90000"/>
          </a:bodyPr>
          <a:lstStyle/>
          <a:p>
            <a:r>
              <a:rPr lang="en-US" sz="3200" dirty="0" smtClean="0">
                <a:latin typeface="Bookman Old Style" pitchFamily="18" charset="0"/>
              </a:rPr>
              <a:t/>
            </a:r>
            <a:br>
              <a:rPr lang="en-US" sz="3200" dirty="0" smtClean="0">
                <a:latin typeface="Bookman Old Style" pitchFamily="18" charset="0"/>
              </a:rPr>
            </a:br>
            <a:r>
              <a:rPr lang="en-US" sz="3200" dirty="0" smtClean="0">
                <a:latin typeface="Bookman Old Style" pitchFamily="18" charset="0"/>
              </a:rPr>
              <a:t> HRT-UML/RCM  &amp; MDA    </a:t>
            </a:r>
            <a:br>
              <a:rPr lang="en-US" sz="3200" dirty="0" smtClean="0">
                <a:latin typeface="Bookman Old Style" pitchFamily="18" charset="0"/>
              </a:rPr>
            </a:br>
            <a:r>
              <a:rPr lang="en-US" sz="3200" dirty="0" smtClean="0">
                <a:latin typeface="Bookman Old Style" pitchFamily="18" charset="0"/>
              </a:rPr>
              <a:t>                     </a:t>
            </a:r>
            <a:endParaRPr lang="en-US" sz="3200" dirty="0">
              <a:latin typeface="Bookman Old Style" pitchFamily="18" charset="0"/>
            </a:endParaRPr>
          </a:p>
        </p:txBody>
      </p:sp>
      <p:sp>
        <p:nvSpPr>
          <p:cNvPr id="2" name="Content Placeholder 1"/>
          <p:cNvSpPr>
            <a:spLocks noGrp="1"/>
          </p:cNvSpPr>
          <p:nvPr>
            <p:ph idx="1"/>
          </p:nvPr>
        </p:nvSpPr>
        <p:spPr>
          <a:xfrm>
            <a:off x="457200" y="1600200"/>
            <a:ext cx="7848600" cy="4449763"/>
          </a:xfrm>
        </p:spPr>
        <p:txBody>
          <a:bodyPr>
            <a:normAutofit fontScale="85000" lnSpcReduction="20000"/>
          </a:bodyPr>
          <a:lstStyle/>
          <a:p>
            <a:endParaRPr lang="en-US" sz="3800" dirty="0" smtClean="0">
              <a:latin typeface="Bookman Old Style" pitchFamily="18" charset="0"/>
            </a:endParaRPr>
          </a:p>
          <a:p>
            <a:r>
              <a:rPr lang="en-US" sz="2600" dirty="0" smtClean="0">
                <a:latin typeface="Bookman Old Style" pitchFamily="18" charset="0"/>
              </a:rPr>
              <a:t>Defines</a:t>
            </a:r>
            <a:r>
              <a:rPr lang="en-US" sz="2600" dirty="0" smtClean="0">
                <a:solidFill>
                  <a:schemeClr val="accent6">
                    <a:lumMod val="75000"/>
                  </a:schemeClr>
                </a:solidFill>
                <a:latin typeface="Bookman Old Style" pitchFamily="18" charset="0"/>
              </a:rPr>
              <a:t> Platform Independent </a:t>
            </a:r>
            <a:r>
              <a:rPr lang="en-US" sz="2600" dirty="0" smtClean="0">
                <a:latin typeface="Bookman Old Style" pitchFamily="18" charset="0"/>
              </a:rPr>
              <a:t>Models.</a:t>
            </a:r>
          </a:p>
          <a:p>
            <a:pPr>
              <a:buNone/>
            </a:pPr>
            <a:endParaRPr lang="en-US" sz="2600" dirty="0" smtClean="0">
              <a:latin typeface="Bookman Old Style" pitchFamily="18" charset="0"/>
            </a:endParaRPr>
          </a:p>
          <a:p>
            <a:r>
              <a:rPr lang="en-US" sz="2600" dirty="0" smtClean="0">
                <a:solidFill>
                  <a:schemeClr val="accent6">
                    <a:lumMod val="75000"/>
                  </a:schemeClr>
                </a:solidFill>
                <a:latin typeface="Bookman Old Style" pitchFamily="18" charset="0"/>
              </a:rPr>
              <a:t>Platform-specific </a:t>
            </a:r>
            <a:r>
              <a:rPr lang="en-US" sz="2600" dirty="0" smtClean="0">
                <a:latin typeface="Bookman Old Style" pitchFamily="18" charset="0"/>
              </a:rPr>
              <a:t>models are </a:t>
            </a:r>
            <a:r>
              <a:rPr lang="en-US" sz="2600" dirty="0">
                <a:latin typeface="Bookman Old Style" pitchFamily="18" charset="0"/>
              </a:rPr>
              <a:t>automatically produced from platform-independent </a:t>
            </a:r>
            <a:r>
              <a:rPr lang="en-US" sz="2600" dirty="0" smtClean="0">
                <a:latin typeface="Bookman Old Style" pitchFamily="18" charset="0"/>
              </a:rPr>
              <a:t>specifications using </a:t>
            </a:r>
            <a:r>
              <a:rPr lang="en-US" sz="2600" dirty="0">
                <a:latin typeface="Bookman Old Style" pitchFamily="18" charset="0"/>
              </a:rPr>
              <a:t>proven model-to-model </a:t>
            </a:r>
            <a:r>
              <a:rPr lang="en-US" sz="2600" dirty="0" smtClean="0">
                <a:latin typeface="Bookman Old Style" pitchFamily="18" charset="0"/>
              </a:rPr>
              <a:t>transformations.</a:t>
            </a:r>
          </a:p>
          <a:p>
            <a:pPr>
              <a:buNone/>
            </a:pPr>
            <a:endParaRPr lang="en-US" sz="2600" dirty="0" smtClean="0">
              <a:latin typeface="Bookman Old Style" pitchFamily="18" charset="0"/>
            </a:endParaRPr>
          </a:p>
          <a:p>
            <a:r>
              <a:rPr lang="en-US" sz="2600" dirty="0" smtClean="0">
                <a:solidFill>
                  <a:schemeClr val="accent6">
                    <a:lumMod val="75000"/>
                  </a:schemeClr>
                </a:solidFill>
                <a:latin typeface="Bookman Old Style" pitchFamily="18" charset="0"/>
              </a:rPr>
              <a:t>Platform-specific </a:t>
            </a:r>
            <a:r>
              <a:rPr lang="en-US" sz="2600" dirty="0">
                <a:solidFill>
                  <a:schemeClr val="accent6">
                    <a:lumMod val="75000"/>
                  </a:schemeClr>
                </a:solidFill>
                <a:latin typeface="Bookman Old Style" pitchFamily="18" charset="0"/>
              </a:rPr>
              <a:t>models</a:t>
            </a:r>
            <a:r>
              <a:rPr lang="en-US" sz="2600" dirty="0">
                <a:solidFill>
                  <a:schemeClr val="accent6"/>
                </a:solidFill>
                <a:latin typeface="Bookman Old Style" pitchFamily="18" charset="0"/>
              </a:rPr>
              <a:t> </a:t>
            </a:r>
            <a:r>
              <a:rPr lang="en-US" sz="2600" dirty="0">
                <a:latin typeface="Bookman Old Style" pitchFamily="18" charset="0"/>
              </a:rPr>
              <a:t>are submitted to static analysis </a:t>
            </a:r>
            <a:r>
              <a:rPr lang="en-US" sz="2600" dirty="0" smtClean="0">
                <a:latin typeface="Bookman Old Style" pitchFamily="18" charset="0"/>
              </a:rPr>
              <a:t>.</a:t>
            </a:r>
          </a:p>
          <a:p>
            <a:pPr>
              <a:buNone/>
            </a:pPr>
            <a:endParaRPr lang="en-US" sz="2600" dirty="0" smtClean="0">
              <a:latin typeface="Bookman Old Style" pitchFamily="18" charset="0"/>
            </a:endParaRPr>
          </a:p>
          <a:p>
            <a:r>
              <a:rPr lang="en-US" sz="2600" dirty="0" smtClean="0">
                <a:latin typeface="Bookman Old Style" pitchFamily="18" charset="0"/>
              </a:rPr>
              <a:t>Once the user model is committed, its platform-specific correspondent becomes input to </a:t>
            </a:r>
            <a:r>
              <a:rPr lang="en-US" sz="2600" dirty="0" smtClean="0">
                <a:solidFill>
                  <a:schemeClr val="accent6">
                    <a:lumMod val="75000"/>
                  </a:schemeClr>
                </a:solidFill>
                <a:latin typeface="Bookman Old Style" pitchFamily="18" charset="0"/>
              </a:rPr>
              <a:t>automatic generation of source code for the target platform</a:t>
            </a:r>
            <a:r>
              <a:rPr lang="en-US" sz="2600" dirty="0" smtClean="0">
                <a:latin typeface="Bookman Old Style" pitchFamily="18" charset="0"/>
              </a:rPr>
              <a:t>.</a:t>
            </a:r>
          </a:p>
          <a:p>
            <a:endParaRPr lang="en-US" sz="2600" dirty="0">
              <a:latin typeface="Bookman Old Style" pitchFamily="18" charset="0"/>
            </a:endParaRPr>
          </a:p>
          <a:p>
            <a:endParaRPr lang="en-US" sz="2000" dirty="0" smtClean="0">
              <a:latin typeface="Bookman Old Style" pitchFamily="18" charset="0"/>
            </a:endParaRPr>
          </a:p>
          <a:p>
            <a:endParaRPr lang="en-US" sz="2600" dirty="0">
              <a:latin typeface="Bookman Old Style" pitchFamily="18" charset="0"/>
            </a:endParaRPr>
          </a:p>
          <a:p>
            <a:pPr>
              <a:buNone/>
            </a:pPr>
            <a:endParaRPr lang="en-US" sz="2000" dirty="0" smtClean="0">
              <a:latin typeface="Bookman Old Style" pitchFamily="18" charset="0"/>
            </a:endParaRPr>
          </a:p>
          <a:p>
            <a:endParaRPr lang="en-US" sz="2400" dirty="0">
              <a:latin typeface="Bookman Old Style" pitchFamily="18" charset="0"/>
            </a:endParaRPr>
          </a:p>
        </p:txBody>
      </p:sp>
      <p:sp>
        <p:nvSpPr>
          <p:cNvPr id="6" name="Rectangle 5"/>
          <p:cNvSpPr/>
          <p:nvPr/>
        </p:nvSpPr>
        <p:spPr>
          <a:xfrm>
            <a:off x="0" y="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5320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6</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685800"/>
          </a:xfrm>
        </p:spPr>
        <p:txBody>
          <a:bodyPr>
            <a:normAutofit fontScale="90000"/>
          </a:bodyPr>
          <a:lstStyle/>
          <a:p>
            <a:r>
              <a:rPr lang="en-US" sz="3200" dirty="0" smtClean="0">
                <a:latin typeface="Bookman Old Style" pitchFamily="18" charset="0"/>
              </a:rPr>
              <a:t/>
            </a:r>
            <a:br>
              <a:rPr lang="en-US" sz="3200" dirty="0" smtClean="0">
                <a:latin typeface="Bookman Old Style" pitchFamily="18" charset="0"/>
              </a:rPr>
            </a:br>
            <a:r>
              <a:rPr lang="en-US" sz="3200" dirty="0" smtClean="0">
                <a:latin typeface="Bookman Old Style" pitchFamily="18" charset="0"/>
              </a:rPr>
              <a:t> Architectural  Framework</a:t>
            </a:r>
            <a:br>
              <a:rPr lang="en-US" sz="3200" dirty="0" smtClean="0">
                <a:latin typeface="Bookman Old Style" pitchFamily="18" charset="0"/>
              </a:rPr>
            </a:br>
            <a:r>
              <a:rPr lang="en-US" sz="3200" dirty="0" smtClean="0">
                <a:latin typeface="Bookman Old Style" pitchFamily="18" charset="0"/>
              </a:rPr>
              <a:t>                     </a:t>
            </a:r>
            <a:endParaRPr lang="en-US" sz="3200" dirty="0">
              <a:latin typeface="Bookman Old Style" pitchFamily="18" charset="0"/>
            </a:endParaRPr>
          </a:p>
        </p:txBody>
      </p:sp>
      <p:sp>
        <p:nvSpPr>
          <p:cNvPr id="2" name="Content Placeholder 1"/>
          <p:cNvSpPr>
            <a:spLocks noGrp="1"/>
          </p:cNvSpPr>
          <p:nvPr>
            <p:ph idx="1"/>
          </p:nvPr>
        </p:nvSpPr>
        <p:spPr>
          <a:xfrm>
            <a:off x="457200" y="1447800"/>
            <a:ext cx="7848600" cy="4953000"/>
          </a:xfrm>
        </p:spPr>
        <p:txBody>
          <a:bodyPr>
            <a:normAutofit fontScale="32500" lnSpcReduction="20000"/>
          </a:bodyPr>
          <a:lstStyle/>
          <a:p>
            <a:endParaRPr lang="en-US" sz="2300" dirty="0" smtClean="0">
              <a:latin typeface="Bookman Old Style" pitchFamily="18" charset="0"/>
            </a:endParaRPr>
          </a:p>
          <a:p>
            <a:r>
              <a:rPr lang="en-US" sz="4900" dirty="0" smtClean="0">
                <a:solidFill>
                  <a:schemeClr val="accent6">
                    <a:lumMod val="75000"/>
                  </a:schemeClr>
                </a:solidFill>
                <a:latin typeface="Bookman Old Style" pitchFamily="18" charset="0"/>
              </a:rPr>
              <a:t>Functional View :-</a:t>
            </a:r>
            <a:r>
              <a:rPr lang="en-US" sz="4900" dirty="0" smtClean="0">
                <a:latin typeface="Bookman Old Style" pitchFamily="18" charset="0"/>
              </a:rPr>
              <a:t>defines </a:t>
            </a:r>
            <a:r>
              <a:rPr lang="en-US" sz="4900" dirty="0">
                <a:latin typeface="Bookman Old Style" pitchFamily="18" charset="0"/>
              </a:rPr>
              <a:t>the sequential algorithmic behavior of the </a:t>
            </a:r>
            <a:r>
              <a:rPr lang="en-US" sz="4900" dirty="0" smtClean="0">
                <a:latin typeface="Bookman Old Style" pitchFamily="18" charset="0"/>
              </a:rPr>
              <a:t>functional components </a:t>
            </a:r>
            <a:r>
              <a:rPr lang="en-US" sz="4900" dirty="0">
                <a:latin typeface="Bookman Old Style" pitchFamily="18" charset="0"/>
              </a:rPr>
              <a:t>of the system using UML class and </a:t>
            </a:r>
            <a:r>
              <a:rPr lang="en-US" sz="4900" dirty="0" smtClean="0">
                <a:latin typeface="Bookman Old Style" pitchFamily="18" charset="0"/>
              </a:rPr>
              <a:t>state-chart diagrams</a:t>
            </a:r>
            <a:r>
              <a:rPr lang="en-US" sz="4900" dirty="0">
                <a:latin typeface="Bookman Old Style" pitchFamily="18" charset="0"/>
              </a:rPr>
              <a:t>.</a:t>
            </a:r>
            <a:endParaRPr lang="en-US" sz="4900" dirty="0" smtClean="0">
              <a:latin typeface="Bookman Old Style" pitchFamily="18" charset="0"/>
            </a:endParaRPr>
          </a:p>
          <a:p>
            <a:pPr>
              <a:buNone/>
            </a:pPr>
            <a:endParaRPr lang="en-US" sz="4900" dirty="0" smtClean="0">
              <a:latin typeface="Bookman Old Style" pitchFamily="18" charset="0"/>
            </a:endParaRPr>
          </a:p>
          <a:p>
            <a:r>
              <a:rPr lang="en-US" sz="4900" dirty="0" smtClean="0">
                <a:solidFill>
                  <a:schemeClr val="accent6">
                    <a:lumMod val="75000"/>
                  </a:schemeClr>
                </a:solidFill>
                <a:latin typeface="Bookman Old Style" pitchFamily="18" charset="0"/>
              </a:rPr>
              <a:t>Interface view :-</a:t>
            </a:r>
            <a:r>
              <a:rPr lang="en-US" sz="4900" dirty="0" smtClean="0">
                <a:latin typeface="Bookman Old Style" pitchFamily="18" charset="0"/>
              </a:rPr>
              <a:t> specifies how </a:t>
            </a:r>
            <a:r>
              <a:rPr lang="en-US" sz="4900" dirty="0">
                <a:latin typeface="Bookman Old Style" pitchFamily="18" charset="0"/>
              </a:rPr>
              <a:t>functional components aggregate together and what </a:t>
            </a:r>
            <a:r>
              <a:rPr lang="en-US" sz="4900" dirty="0" smtClean="0">
                <a:latin typeface="Bookman Old Style" pitchFamily="18" charset="0"/>
              </a:rPr>
              <a:t>interfaces they </a:t>
            </a:r>
            <a:r>
              <a:rPr lang="en-US" sz="4900" dirty="0">
                <a:latin typeface="Bookman Old Style" pitchFamily="18" charset="0"/>
              </a:rPr>
              <a:t>offer and require and the relations traced </a:t>
            </a:r>
            <a:r>
              <a:rPr lang="en-US" sz="4900" dirty="0" smtClean="0">
                <a:latin typeface="Bookman Old Style" pitchFamily="18" charset="0"/>
              </a:rPr>
              <a:t>among them</a:t>
            </a:r>
            <a:r>
              <a:rPr lang="en-US" sz="4900" dirty="0">
                <a:latin typeface="Bookman Old Style" pitchFamily="18" charset="0"/>
              </a:rPr>
              <a:t>, by augmenting the specification of the </a:t>
            </a:r>
            <a:r>
              <a:rPr lang="en-US" sz="4900" dirty="0" smtClean="0">
                <a:latin typeface="Bookman Old Style" pitchFamily="18" charset="0"/>
              </a:rPr>
              <a:t>corresponding functional </a:t>
            </a:r>
            <a:r>
              <a:rPr lang="en-US" sz="4900" dirty="0">
                <a:latin typeface="Bookman Old Style" pitchFamily="18" charset="0"/>
              </a:rPr>
              <a:t>signatures with attributes that specify the </a:t>
            </a:r>
            <a:r>
              <a:rPr lang="en-US" sz="4900" dirty="0" smtClean="0">
                <a:latin typeface="Bookman Old Style" pitchFamily="18" charset="0"/>
              </a:rPr>
              <a:t>desired concurrency semantics.</a:t>
            </a:r>
          </a:p>
          <a:p>
            <a:pPr>
              <a:buNone/>
            </a:pPr>
            <a:endParaRPr lang="en-US" sz="4900" dirty="0" smtClean="0">
              <a:latin typeface="Bookman Old Style" pitchFamily="18" charset="0"/>
            </a:endParaRPr>
          </a:p>
          <a:p>
            <a:r>
              <a:rPr lang="en-US" sz="4900" dirty="0" smtClean="0">
                <a:solidFill>
                  <a:schemeClr val="accent6">
                    <a:lumMod val="75000"/>
                  </a:schemeClr>
                </a:solidFill>
                <a:latin typeface="Bookman Old Style" pitchFamily="18" charset="0"/>
              </a:rPr>
              <a:t>Deployment view :-</a:t>
            </a:r>
            <a:r>
              <a:rPr lang="en-US" sz="4900" dirty="0" smtClean="0">
                <a:latin typeface="Bookman Old Style" pitchFamily="18" charset="0"/>
              </a:rPr>
              <a:t>specifies the </a:t>
            </a:r>
            <a:r>
              <a:rPr lang="en-US" sz="4900" dirty="0">
                <a:latin typeface="Bookman Old Style" pitchFamily="18" charset="0"/>
              </a:rPr>
              <a:t>physical components of the system, in terms </a:t>
            </a:r>
            <a:r>
              <a:rPr lang="en-US" sz="4900" dirty="0" smtClean="0">
                <a:latin typeface="Bookman Old Style" pitchFamily="18" charset="0"/>
              </a:rPr>
              <a:t>of nodes </a:t>
            </a:r>
            <a:r>
              <a:rPr lang="en-US" sz="4900" dirty="0">
                <a:latin typeface="Bookman Old Style" pitchFamily="18" charset="0"/>
              </a:rPr>
              <a:t>(processors, memory, devices), partitions, </a:t>
            </a:r>
            <a:r>
              <a:rPr lang="en-US" sz="4900" dirty="0" smtClean="0">
                <a:latin typeface="Bookman Old Style" pitchFamily="18" charset="0"/>
              </a:rPr>
              <a:t>interconnects, protocols</a:t>
            </a:r>
            <a:r>
              <a:rPr lang="en-US" sz="4900" dirty="0">
                <a:latin typeface="Bookman Old Style" pitchFamily="18" charset="0"/>
              </a:rPr>
              <a:t>, capabilities and restrictions, and allocation </a:t>
            </a:r>
            <a:r>
              <a:rPr lang="en-US" sz="4900" dirty="0" smtClean="0">
                <a:latin typeface="Bookman Old Style" pitchFamily="18" charset="0"/>
              </a:rPr>
              <a:t>relations with </a:t>
            </a:r>
            <a:r>
              <a:rPr lang="en-US" sz="4900" dirty="0">
                <a:latin typeface="Bookman Old Style" pitchFamily="18" charset="0"/>
              </a:rPr>
              <a:t>software components </a:t>
            </a:r>
            <a:r>
              <a:rPr lang="en-US" sz="4900" dirty="0" smtClean="0">
                <a:latin typeface="Bookman Old Style" pitchFamily="18" charset="0"/>
              </a:rPr>
              <a:t>are </a:t>
            </a:r>
            <a:r>
              <a:rPr lang="en-US" sz="4900" dirty="0">
                <a:latin typeface="Bookman Old Style" pitchFamily="18" charset="0"/>
              </a:rPr>
              <a:t>submitted to static analysis </a:t>
            </a:r>
            <a:r>
              <a:rPr lang="en-US" sz="4900" dirty="0" smtClean="0">
                <a:latin typeface="Bookman Old Style" pitchFamily="18" charset="0"/>
              </a:rPr>
              <a:t>.</a:t>
            </a:r>
          </a:p>
          <a:p>
            <a:pPr>
              <a:buNone/>
            </a:pPr>
            <a:endParaRPr lang="en-US" sz="4900" dirty="0" smtClean="0">
              <a:latin typeface="Bookman Old Style" pitchFamily="18" charset="0"/>
            </a:endParaRPr>
          </a:p>
          <a:p>
            <a:r>
              <a:rPr lang="en-US" sz="4900" dirty="0" smtClean="0">
                <a:solidFill>
                  <a:schemeClr val="accent6">
                    <a:lumMod val="75000"/>
                  </a:schemeClr>
                </a:solidFill>
                <a:latin typeface="Bookman Old Style" pitchFamily="18" charset="0"/>
              </a:rPr>
              <a:t>Concurrency view</a:t>
            </a:r>
            <a:r>
              <a:rPr lang="en-US" sz="4900" dirty="0" smtClean="0">
                <a:latin typeface="Bookman Old Style" pitchFamily="18" charset="0"/>
              </a:rPr>
              <a:t>:-defines </a:t>
            </a:r>
            <a:r>
              <a:rPr lang="en-US" sz="4900" dirty="0">
                <a:latin typeface="Bookman Old Style" pitchFamily="18" charset="0"/>
              </a:rPr>
              <a:t>the concurrent architecture of the system in </a:t>
            </a:r>
            <a:r>
              <a:rPr lang="en-US" sz="4900" dirty="0" smtClean="0">
                <a:latin typeface="Bookman Old Style" pitchFamily="18" charset="0"/>
              </a:rPr>
              <a:t>terms of </a:t>
            </a:r>
            <a:r>
              <a:rPr lang="en-US" sz="4900" dirty="0">
                <a:latin typeface="Bookman Old Style" pitchFamily="18" charset="0"/>
              </a:rPr>
              <a:t>threads of control, communication and </a:t>
            </a:r>
            <a:r>
              <a:rPr lang="en-US" sz="4900" dirty="0" smtClean="0">
                <a:latin typeface="Bookman Old Style" pitchFamily="18" charset="0"/>
              </a:rPr>
              <a:t>synchronization protocols </a:t>
            </a:r>
            <a:r>
              <a:rPr lang="en-US" sz="4900" dirty="0">
                <a:latin typeface="Bookman Old Style" pitchFamily="18" charset="0"/>
              </a:rPr>
              <a:t>and resources to “realize” the execution </a:t>
            </a:r>
            <a:r>
              <a:rPr lang="en-US" sz="4900" dirty="0" smtClean="0">
                <a:latin typeface="Bookman Old Style" pitchFamily="18" charset="0"/>
              </a:rPr>
              <a:t>semantics specified </a:t>
            </a:r>
            <a:r>
              <a:rPr lang="en-US" sz="4900" dirty="0">
                <a:latin typeface="Bookman Old Style" pitchFamily="18" charset="0"/>
              </a:rPr>
              <a:t>in the interface view for the target platform </a:t>
            </a:r>
            <a:r>
              <a:rPr lang="en-US" sz="4900" dirty="0" smtClean="0">
                <a:latin typeface="Bookman Old Style" pitchFamily="18" charset="0"/>
              </a:rPr>
              <a:t>specified in </a:t>
            </a:r>
            <a:r>
              <a:rPr lang="en-US" sz="4900" dirty="0">
                <a:latin typeface="Bookman Old Style" pitchFamily="18" charset="0"/>
              </a:rPr>
              <a:t>the deployment view, assuming an execution environment</a:t>
            </a:r>
          </a:p>
          <a:p>
            <a:pPr>
              <a:buNone/>
            </a:pPr>
            <a:r>
              <a:rPr lang="en-US" sz="4900" dirty="0" smtClean="0">
                <a:latin typeface="Bookman Old Style" pitchFamily="18" charset="0"/>
              </a:rPr>
              <a:t>       that </a:t>
            </a:r>
            <a:r>
              <a:rPr lang="en-US" sz="4900" dirty="0">
                <a:latin typeface="Bookman Old Style" pitchFamily="18" charset="0"/>
              </a:rPr>
              <a:t>complies with the RCM.</a:t>
            </a:r>
          </a:p>
          <a:p>
            <a:pPr>
              <a:buNone/>
            </a:pPr>
            <a:r>
              <a:rPr lang="en-US" sz="4300" dirty="0" smtClean="0">
                <a:latin typeface="Bookman Old Style" pitchFamily="18" charset="0"/>
              </a:rPr>
              <a:t>.</a:t>
            </a:r>
          </a:p>
          <a:p>
            <a:endParaRPr lang="en-US" sz="2600" dirty="0">
              <a:latin typeface="Bookman Old Style" pitchFamily="18" charset="0"/>
            </a:endParaRPr>
          </a:p>
          <a:p>
            <a:endParaRPr lang="en-US" sz="2000" dirty="0" smtClean="0">
              <a:latin typeface="Bookman Old Style" pitchFamily="18" charset="0"/>
            </a:endParaRPr>
          </a:p>
          <a:p>
            <a:endParaRPr lang="en-US" sz="2600" dirty="0">
              <a:latin typeface="Bookman Old Style" pitchFamily="18" charset="0"/>
            </a:endParaRPr>
          </a:p>
          <a:p>
            <a:pPr>
              <a:buNone/>
            </a:pPr>
            <a:endParaRPr lang="en-US" sz="2000" dirty="0" smtClean="0">
              <a:latin typeface="Bookman Old Style" pitchFamily="18" charset="0"/>
            </a:endParaRPr>
          </a:p>
          <a:p>
            <a:endParaRPr lang="en-US" sz="2400" dirty="0">
              <a:latin typeface="Bookman Old Style" pitchFamily="18" charset="0"/>
            </a:endParaRPr>
          </a:p>
        </p:txBody>
      </p:sp>
      <p:sp>
        <p:nvSpPr>
          <p:cNvPr id="6" name="Rectangle 5"/>
          <p:cNvSpPr/>
          <p:nvPr/>
        </p:nvSpPr>
        <p:spPr>
          <a:xfrm>
            <a:off x="0" y="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5320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7</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914400"/>
          </a:xfrm>
        </p:spPr>
        <p:txBody>
          <a:bodyPr>
            <a:normAutofit fontScale="90000"/>
          </a:bodyPr>
          <a:lstStyle/>
          <a:p>
            <a:r>
              <a:rPr lang="en-US" sz="3200" dirty="0" smtClean="0">
                <a:latin typeface="Bookman Old Style" pitchFamily="18" charset="0"/>
              </a:rPr>
              <a:t>Architectural Views    </a:t>
            </a:r>
            <a:br>
              <a:rPr lang="en-US" sz="3200" dirty="0" smtClean="0">
                <a:latin typeface="Bookman Old Style" pitchFamily="18" charset="0"/>
              </a:rPr>
            </a:br>
            <a:r>
              <a:rPr lang="en-US" sz="3200" dirty="0" smtClean="0">
                <a:latin typeface="Bookman Old Style" pitchFamily="18" charset="0"/>
              </a:rPr>
              <a:t>                     </a:t>
            </a:r>
            <a:endParaRPr lang="en-US" sz="3200" dirty="0">
              <a:latin typeface="Bookman Old Style" pitchFamily="18" charset="0"/>
            </a:endParaRPr>
          </a:p>
        </p:txBody>
      </p:sp>
      <p:sp>
        <p:nvSpPr>
          <p:cNvPr id="6" name="Rectangle 5"/>
          <p:cNvSpPr/>
          <p:nvPr/>
        </p:nvSpPr>
        <p:spPr>
          <a:xfrm>
            <a:off x="0" y="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5320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8</a:t>
            </a:r>
            <a:endParaRPr lang="en-US" dirty="0"/>
          </a:p>
        </p:txBody>
      </p:sp>
      <p:sp>
        <p:nvSpPr>
          <p:cNvPr id="10" name="Content Placeholder 9"/>
          <p:cNvSpPr>
            <a:spLocks noGrp="1"/>
          </p:cNvSpPr>
          <p:nvPr>
            <p:ph idx="1"/>
          </p:nvPr>
        </p:nvSpPr>
        <p:spPr>
          <a:xfrm>
            <a:off x="457200" y="4724400"/>
            <a:ext cx="8229600" cy="1401763"/>
          </a:xfrm>
        </p:spPr>
        <p:txBody>
          <a:bodyPr>
            <a:normAutofit/>
          </a:bodyPr>
          <a:lstStyle/>
          <a:p>
            <a:r>
              <a:rPr lang="en-US" sz="1800" dirty="0">
                <a:latin typeface="Bookman Old Style" pitchFamily="18" charset="0"/>
              </a:rPr>
              <a:t> </a:t>
            </a:r>
            <a:r>
              <a:rPr lang="en-US" sz="1800" dirty="0" smtClean="0">
                <a:latin typeface="Bookman Old Style" pitchFamily="18" charset="0"/>
              </a:rPr>
              <a:t>functional </a:t>
            </a:r>
            <a:r>
              <a:rPr lang="en-US" sz="1800" dirty="0">
                <a:latin typeface="Bookman Old Style" pitchFamily="18" charset="0"/>
              </a:rPr>
              <a:t>and </a:t>
            </a:r>
            <a:r>
              <a:rPr lang="en-US" sz="1800" dirty="0" smtClean="0">
                <a:latin typeface="Bookman Old Style" pitchFamily="18" charset="0"/>
              </a:rPr>
              <a:t> </a:t>
            </a:r>
            <a:r>
              <a:rPr lang="en-US" sz="1800" dirty="0">
                <a:latin typeface="Bookman Old Style" pitchFamily="18" charset="0"/>
              </a:rPr>
              <a:t>interface views operate in </a:t>
            </a:r>
            <a:r>
              <a:rPr lang="en-US" sz="1800" dirty="0" smtClean="0">
                <a:latin typeface="Bookman Old Style" pitchFamily="18" charset="0"/>
              </a:rPr>
              <a:t>the platform-independent</a:t>
            </a:r>
          </a:p>
          <a:p>
            <a:pPr>
              <a:buNone/>
            </a:pPr>
            <a:r>
              <a:rPr lang="en-US" sz="1800" dirty="0" smtClean="0">
                <a:latin typeface="Bookman Old Style" pitchFamily="18" charset="0"/>
              </a:rPr>
              <a:t>      modeling space</a:t>
            </a:r>
            <a:r>
              <a:rPr lang="en-US" sz="1800" dirty="0">
                <a:latin typeface="Bookman Old Style" pitchFamily="18" charset="0"/>
              </a:rPr>
              <a:t>.</a:t>
            </a:r>
            <a:endParaRPr lang="en-US" sz="1800" dirty="0" smtClean="0">
              <a:latin typeface="Bookman Old Style" pitchFamily="18" charset="0"/>
            </a:endParaRPr>
          </a:p>
          <a:p>
            <a:r>
              <a:rPr lang="en-US" sz="1800" dirty="0" smtClean="0">
                <a:latin typeface="Bookman Old Style" pitchFamily="18" charset="0"/>
              </a:rPr>
              <a:t> concurrency view </a:t>
            </a:r>
            <a:r>
              <a:rPr lang="en-US" sz="1800" dirty="0">
                <a:latin typeface="Bookman Old Style" pitchFamily="18" charset="0"/>
              </a:rPr>
              <a:t>and the deployment views are platform </a:t>
            </a:r>
            <a:r>
              <a:rPr lang="en-US" sz="1800" dirty="0" smtClean="0">
                <a:latin typeface="Bookman Old Style" pitchFamily="18" charset="0"/>
              </a:rPr>
              <a:t>specific.</a:t>
            </a:r>
            <a:endParaRPr lang="en-US" sz="1800" dirty="0">
              <a:latin typeface="Bookman Old Style" pitchFamily="18" charset="0"/>
            </a:endParaRPr>
          </a:p>
        </p:txBody>
      </p:sp>
      <p:pic>
        <p:nvPicPr>
          <p:cNvPr id="23555" name="Picture 3"/>
          <p:cNvPicPr>
            <a:picLocks noChangeAspect="1" noChangeArrowheads="1"/>
          </p:cNvPicPr>
          <p:nvPr/>
        </p:nvPicPr>
        <p:blipFill>
          <a:blip r:embed="rId2"/>
          <a:srcRect/>
          <a:stretch>
            <a:fillRect/>
          </a:stretch>
        </p:blipFill>
        <p:spPr bwMode="auto">
          <a:xfrm>
            <a:off x="2057400" y="1371600"/>
            <a:ext cx="4800600" cy="3181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685800"/>
          </a:xfrm>
        </p:spPr>
        <p:txBody>
          <a:bodyPr>
            <a:normAutofit fontScale="90000"/>
          </a:bodyPr>
          <a:lstStyle/>
          <a:p>
            <a:r>
              <a:rPr lang="en-US" sz="3200" dirty="0" smtClean="0">
                <a:latin typeface="Bookman Old Style" pitchFamily="18" charset="0"/>
              </a:rPr>
              <a:t/>
            </a:r>
            <a:br>
              <a:rPr lang="en-US" sz="3200" dirty="0" smtClean="0">
                <a:latin typeface="Bookman Old Style" pitchFamily="18" charset="0"/>
              </a:rPr>
            </a:br>
            <a:r>
              <a:rPr lang="en-US" sz="3200" dirty="0" smtClean="0">
                <a:latin typeface="Bookman Old Style" pitchFamily="18" charset="0"/>
              </a:rPr>
              <a:t> Functional View</a:t>
            </a:r>
            <a:br>
              <a:rPr lang="en-US" sz="3200" dirty="0" smtClean="0">
                <a:latin typeface="Bookman Old Style" pitchFamily="18" charset="0"/>
              </a:rPr>
            </a:br>
            <a:r>
              <a:rPr lang="en-US" sz="3200" dirty="0" smtClean="0">
                <a:latin typeface="Bookman Old Style" pitchFamily="18" charset="0"/>
              </a:rPr>
              <a:t>                     </a:t>
            </a:r>
            <a:endParaRPr lang="en-US" sz="3200" dirty="0">
              <a:latin typeface="Bookman Old Style" pitchFamily="18" charset="0"/>
            </a:endParaRPr>
          </a:p>
        </p:txBody>
      </p:sp>
      <p:sp>
        <p:nvSpPr>
          <p:cNvPr id="2" name="Content Placeholder 1"/>
          <p:cNvSpPr>
            <a:spLocks noGrp="1"/>
          </p:cNvSpPr>
          <p:nvPr>
            <p:ph idx="1"/>
          </p:nvPr>
        </p:nvSpPr>
        <p:spPr>
          <a:xfrm>
            <a:off x="457200" y="1447800"/>
            <a:ext cx="5257800" cy="4724400"/>
          </a:xfrm>
        </p:spPr>
        <p:txBody>
          <a:bodyPr>
            <a:normAutofit/>
          </a:bodyPr>
          <a:lstStyle/>
          <a:p>
            <a:endParaRPr lang="en-US" sz="2300" dirty="0" smtClean="0">
              <a:latin typeface="Bookman Old Style" pitchFamily="18" charset="0"/>
            </a:endParaRPr>
          </a:p>
          <a:p>
            <a:r>
              <a:rPr lang="en-US" sz="1600" dirty="0" smtClean="0">
                <a:latin typeface="Bookman Old Style" pitchFamily="18" charset="0"/>
              </a:rPr>
              <a:t>Intentionally </a:t>
            </a:r>
            <a:r>
              <a:rPr lang="en-US" sz="1600" dirty="0">
                <a:solidFill>
                  <a:schemeClr val="accent6">
                    <a:lumMod val="75000"/>
                  </a:schemeClr>
                </a:solidFill>
                <a:latin typeface="Bookman Old Style" pitchFamily="18" charset="0"/>
              </a:rPr>
              <a:t>ignores</a:t>
            </a:r>
            <a:r>
              <a:rPr lang="en-US" sz="1600" dirty="0">
                <a:latin typeface="Bookman Old Style" pitchFamily="18" charset="0"/>
              </a:rPr>
              <a:t> all timing, concurrency and </a:t>
            </a:r>
            <a:r>
              <a:rPr lang="en-US" sz="1600" dirty="0" smtClean="0">
                <a:latin typeface="Bookman Old Style" pitchFamily="18" charset="0"/>
              </a:rPr>
              <a:t>synchronization issues </a:t>
            </a:r>
            <a:r>
              <a:rPr lang="en-US" sz="1600" dirty="0">
                <a:latin typeface="Bookman Old Style" pitchFamily="18" charset="0"/>
              </a:rPr>
              <a:t>that are typical of real-time system </a:t>
            </a:r>
            <a:r>
              <a:rPr lang="en-US" sz="1600" dirty="0" smtClean="0">
                <a:latin typeface="Bookman Old Style" pitchFamily="18" charset="0"/>
              </a:rPr>
              <a:t>design. </a:t>
            </a:r>
          </a:p>
          <a:p>
            <a:pPr>
              <a:buNone/>
            </a:pPr>
            <a:endParaRPr lang="en-US" sz="1600" dirty="0" smtClean="0">
              <a:latin typeface="Bookman Old Style" pitchFamily="18" charset="0"/>
            </a:endParaRPr>
          </a:p>
          <a:p>
            <a:r>
              <a:rPr lang="en-US" sz="1600" dirty="0">
                <a:solidFill>
                  <a:schemeClr val="accent6">
                    <a:lumMod val="75000"/>
                  </a:schemeClr>
                </a:solidFill>
                <a:latin typeface="Bookman Old Style" pitchFamily="18" charset="0"/>
              </a:rPr>
              <a:t>Structural </a:t>
            </a:r>
            <a:r>
              <a:rPr lang="en-US" sz="1600" dirty="0" smtClean="0">
                <a:solidFill>
                  <a:schemeClr val="accent6">
                    <a:lumMod val="75000"/>
                  </a:schemeClr>
                </a:solidFill>
                <a:latin typeface="Bookman Old Style" pitchFamily="18" charset="0"/>
              </a:rPr>
              <a:t>information</a:t>
            </a:r>
            <a:r>
              <a:rPr lang="en-US" sz="1600" dirty="0" smtClean="0">
                <a:latin typeface="Bookman Old Style" pitchFamily="18" charset="0"/>
              </a:rPr>
              <a:t> can </a:t>
            </a:r>
            <a:r>
              <a:rPr lang="en-US" sz="1600" dirty="0">
                <a:latin typeface="Bookman Old Style" pitchFamily="18" charset="0"/>
              </a:rPr>
              <a:t>be expressed with standard UML class diagrams, </a:t>
            </a:r>
            <a:r>
              <a:rPr lang="en-US" sz="1600" dirty="0" smtClean="0">
                <a:latin typeface="Bookman Old Style" pitchFamily="18" charset="0"/>
              </a:rPr>
              <a:t>and thus </a:t>
            </a:r>
            <a:r>
              <a:rPr lang="en-US" sz="1600" dirty="0">
                <a:latin typeface="Bookman Old Style" pitchFamily="18" charset="0"/>
              </a:rPr>
              <a:t>by the definition of classes, operations and </a:t>
            </a:r>
            <a:r>
              <a:rPr lang="en-US" sz="1600" dirty="0" smtClean="0">
                <a:latin typeface="Bookman Old Style" pitchFamily="18" charset="0"/>
              </a:rPr>
              <a:t>attributes. </a:t>
            </a:r>
          </a:p>
          <a:p>
            <a:pPr>
              <a:buNone/>
            </a:pPr>
            <a:endParaRPr lang="en-US" sz="1600" dirty="0" smtClean="0">
              <a:latin typeface="Bookman Old Style" pitchFamily="18" charset="0"/>
            </a:endParaRPr>
          </a:p>
          <a:p>
            <a:r>
              <a:rPr lang="en-US" sz="1600" dirty="0">
                <a:latin typeface="Bookman Old Style" pitchFamily="18" charset="0"/>
              </a:rPr>
              <a:t>The specification of </a:t>
            </a:r>
            <a:r>
              <a:rPr lang="en-US" sz="1600" dirty="0">
                <a:solidFill>
                  <a:schemeClr val="accent6">
                    <a:lumMod val="75000"/>
                  </a:schemeClr>
                </a:solidFill>
                <a:latin typeface="Bookman Old Style" pitchFamily="18" charset="0"/>
              </a:rPr>
              <a:t>behavioral information </a:t>
            </a:r>
            <a:r>
              <a:rPr lang="en-US" sz="1600" dirty="0">
                <a:latin typeface="Bookman Old Style" pitchFamily="18" charset="0"/>
              </a:rPr>
              <a:t>is an </a:t>
            </a:r>
            <a:r>
              <a:rPr lang="en-US" sz="1600" dirty="0" smtClean="0">
                <a:latin typeface="Bookman Old Style" pitchFamily="18" charset="0"/>
              </a:rPr>
              <a:t>important step </a:t>
            </a:r>
            <a:r>
              <a:rPr lang="en-US" sz="1600" dirty="0">
                <a:latin typeface="Bookman Old Style" pitchFamily="18" charset="0"/>
              </a:rPr>
              <a:t>in the functional design process. It is used to feed </a:t>
            </a:r>
            <a:r>
              <a:rPr lang="en-US" sz="1600" dirty="0" smtClean="0">
                <a:latin typeface="Bookman Old Style" pitchFamily="18" charset="0"/>
              </a:rPr>
              <a:t>model transformation </a:t>
            </a:r>
            <a:r>
              <a:rPr lang="en-US" sz="1600" dirty="0">
                <a:latin typeface="Bookman Old Style" pitchFamily="18" charset="0"/>
              </a:rPr>
              <a:t>and code generation</a:t>
            </a:r>
            <a:r>
              <a:rPr lang="en-US" sz="1600" dirty="0" smtClean="0">
                <a:latin typeface="Bookman Old Style" pitchFamily="18" charset="0"/>
              </a:rPr>
              <a:t>.</a:t>
            </a:r>
          </a:p>
          <a:p>
            <a:pPr>
              <a:buNone/>
            </a:pPr>
            <a:endParaRPr lang="en-US" sz="1600" dirty="0">
              <a:latin typeface="Bookman Old Style" pitchFamily="18" charset="0"/>
            </a:endParaRPr>
          </a:p>
          <a:p>
            <a:pPr>
              <a:buNone/>
            </a:pPr>
            <a:endParaRPr lang="en-US" sz="4900" dirty="0" smtClean="0">
              <a:latin typeface="Bookman Old Style" pitchFamily="18" charset="0"/>
            </a:endParaRPr>
          </a:p>
          <a:p>
            <a:pPr>
              <a:buNone/>
            </a:pPr>
            <a:endParaRPr lang="en-US" sz="4300" dirty="0" smtClean="0">
              <a:latin typeface="Bookman Old Style" pitchFamily="18" charset="0"/>
            </a:endParaRPr>
          </a:p>
          <a:p>
            <a:endParaRPr lang="en-US" sz="2600" dirty="0">
              <a:latin typeface="Bookman Old Style" pitchFamily="18" charset="0"/>
            </a:endParaRPr>
          </a:p>
          <a:p>
            <a:endParaRPr lang="en-US" sz="2000" dirty="0" smtClean="0">
              <a:latin typeface="Bookman Old Style" pitchFamily="18" charset="0"/>
            </a:endParaRPr>
          </a:p>
          <a:p>
            <a:endParaRPr lang="en-US" sz="2600" dirty="0">
              <a:latin typeface="Bookman Old Style" pitchFamily="18" charset="0"/>
            </a:endParaRPr>
          </a:p>
          <a:p>
            <a:pPr>
              <a:buNone/>
            </a:pPr>
            <a:endParaRPr lang="en-US" sz="2000" dirty="0" smtClean="0">
              <a:latin typeface="Bookman Old Style" pitchFamily="18" charset="0"/>
            </a:endParaRPr>
          </a:p>
          <a:p>
            <a:endParaRPr lang="en-US" sz="2400" dirty="0">
              <a:latin typeface="Bookman Old Style" pitchFamily="18" charset="0"/>
            </a:endParaRPr>
          </a:p>
        </p:txBody>
      </p:sp>
      <p:sp>
        <p:nvSpPr>
          <p:cNvPr id="6" name="Rectangle 5"/>
          <p:cNvSpPr/>
          <p:nvPr/>
        </p:nvSpPr>
        <p:spPr>
          <a:xfrm>
            <a:off x="0" y="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5320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9</a:t>
            </a:r>
            <a:endParaRPr lang="en-US" dirty="0"/>
          </a:p>
        </p:txBody>
      </p:sp>
      <p:pic>
        <p:nvPicPr>
          <p:cNvPr id="21507" name="Picture 3"/>
          <p:cNvPicPr>
            <a:picLocks noChangeAspect="1" noChangeArrowheads="1"/>
          </p:cNvPicPr>
          <p:nvPr/>
        </p:nvPicPr>
        <p:blipFill>
          <a:blip r:embed="rId2"/>
          <a:srcRect/>
          <a:stretch>
            <a:fillRect/>
          </a:stretch>
        </p:blipFill>
        <p:spPr bwMode="auto">
          <a:xfrm>
            <a:off x="5943600" y="1752600"/>
            <a:ext cx="3200400" cy="3352800"/>
          </a:xfrm>
          <a:prstGeom prst="rect">
            <a:avLst/>
          </a:prstGeom>
          <a:noFill/>
          <a:ln w="9525">
            <a:noFill/>
            <a:miter lim="800000"/>
            <a:headEnd/>
            <a:tailEnd/>
          </a:ln>
          <a:effectLst/>
        </p:spPr>
      </p:pic>
      <p:sp>
        <p:nvSpPr>
          <p:cNvPr id="11" name="TextBox 10"/>
          <p:cNvSpPr txBox="1"/>
          <p:nvPr/>
        </p:nvSpPr>
        <p:spPr>
          <a:xfrm>
            <a:off x="6324600" y="5257800"/>
            <a:ext cx="2438400" cy="923330"/>
          </a:xfrm>
          <a:prstGeom prst="rect">
            <a:avLst/>
          </a:prstGeom>
          <a:noFill/>
        </p:spPr>
        <p:txBody>
          <a:bodyPr wrap="square" rtlCol="0">
            <a:spAutoFit/>
          </a:bodyPr>
          <a:lstStyle/>
          <a:p>
            <a:pPr>
              <a:buNone/>
            </a:pPr>
            <a:r>
              <a:rPr lang="en-US" dirty="0" smtClean="0">
                <a:latin typeface="Bookman Old Style" pitchFamily="18" charset="0"/>
              </a:rPr>
              <a:t>Fig: functional view </a:t>
            </a:r>
          </a:p>
          <a:p>
            <a:pPr>
              <a:buNone/>
            </a:pPr>
            <a:r>
              <a:rPr lang="en-US" dirty="0">
                <a:latin typeface="Bookman Old Style" pitchFamily="18" charset="0"/>
              </a:rPr>
              <a:t> </a:t>
            </a:r>
            <a:r>
              <a:rPr lang="en-US" dirty="0" smtClean="0">
                <a:latin typeface="Bookman Old Style" pitchFamily="18" charset="0"/>
              </a:rPr>
              <a:t>    of a simple controller actuator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743</TotalTime>
  <Words>1882</Words>
  <Application>Microsoft Office PowerPoint</Application>
  <PresentationFormat>On-screen Show (4:3)</PresentationFormat>
  <Paragraphs>326</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Bulbul Rath EEL 6935- Embedded System Seminar </vt:lpstr>
      <vt:lpstr>An MDE Methodology for the Development of High-Integrity Real-Time Systems  </vt:lpstr>
      <vt:lpstr> Introduction                                                </vt:lpstr>
      <vt:lpstr>                      </vt:lpstr>
      <vt:lpstr> Hard Real-Time UML for the Ravenscar Computational Model   (HRT-UML/RCM)                                              </vt:lpstr>
      <vt:lpstr>  HRT-UML/RCM  &amp; MDA                          </vt:lpstr>
      <vt:lpstr>  Architectural  Framework                      </vt:lpstr>
      <vt:lpstr>Architectural Views                          </vt:lpstr>
      <vt:lpstr>  Functional View                      </vt:lpstr>
      <vt:lpstr>  Interface View                      </vt:lpstr>
      <vt:lpstr>  Elementary Ports(EP)                      </vt:lpstr>
      <vt:lpstr>Slide 12</vt:lpstr>
      <vt:lpstr> Deployment View          Concurrency View                      </vt:lpstr>
      <vt:lpstr>  HRT-UML/RCM  Process                      </vt:lpstr>
      <vt:lpstr>Industrial  Evaluation Results</vt:lpstr>
      <vt:lpstr>                  Future Work </vt:lpstr>
      <vt:lpstr>An MDE-based approach for reconfigurable DRE systems</vt:lpstr>
      <vt:lpstr>                Introduction                                                </vt:lpstr>
      <vt:lpstr> MDE based approach                                               </vt:lpstr>
      <vt:lpstr> DRE- MDE based Development process                                                </vt:lpstr>
      <vt:lpstr> Reconfigurable Computing Architecture for Real Time Embedded Systems (RCA4RTES) Meta-model                                               </vt:lpstr>
      <vt:lpstr> Implementation  Meta-model                                               </vt:lpstr>
      <vt:lpstr>               Thread MetaClass                                           </vt:lpstr>
      <vt:lpstr>Dynamic Reconfiguration Metaclasses</vt:lpstr>
      <vt:lpstr>              Transformation Engine</vt:lpstr>
      <vt:lpstr>                RCA4RTES profile</vt:lpstr>
      <vt:lpstr>Slide 27</vt:lpstr>
      <vt:lpstr>                Implementation profile</vt:lpstr>
      <vt:lpstr>               MDE based approach-GPS </vt:lpstr>
      <vt:lpstr>         Conclusions and Future Work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Bulbul Rath EEL 6935- Embedded System Seminar </dc:title>
  <dc:creator>bulbul</dc:creator>
  <cp:lastModifiedBy>bulbul</cp:lastModifiedBy>
  <cp:revision>12</cp:revision>
  <dcterms:created xsi:type="dcterms:W3CDTF">2013-02-12T22:26:46Z</dcterms:created>
  <dcterms:modified xsi:type="dcterms:W3CDTF">2013-02-13T23:24:17Z</dcterms:modified>
</cp:coreProperties>
</file>