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8"/>
  </p:notesMasterIdLst>
  <p:handoutMasterIdLst>
    <p:handoutMasterId r:id="rId19"/>
  </p:handoutMasterIdLst>
  <p:sldIdLst>
    <p:sldId id="263" r:id="rId3"/>
    <p:sldId id="264" r:id="rId4"/>
    <p:sldId id="269" r:id="rId5"/>
    <p:sldId id="268" r:id="rId6"/>
    <p:sldId id="276" r:id="rId7"/>
    <p:sldId id="277" r:id="rId8"/>
    <p:sldId id="278" r:id="rId9"/>
    <p:sldId id="272" r:id="rId10"/>
    <p:sldId id="280" r:id="rId11"/>
    <p:sldId id="273" r:id="rId12"/>
    <p:sldId id="279" r:id="rId13"/>
    <p:sldId id="281" r:id="rId14"/>
    <p:sldId id="284" r:id="rId15"/>
    <p:sldId id="28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alysis%20single%20thread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sorting\Sorting-Conf\figure_chart\Book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sorting\Sorting-Conf\final\memory%20usag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sorting\Sorting-Conf\final\memory%20usag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alysis%20single%20thread.od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sorting\Sorting-Conf\figure_chart\fig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sorting\Sorting-Conf\figure_chart\fig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sorting\Sorting-Conf\figure_chart\Book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LOOP1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Sheet1!$B$1:$N$1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1.9999999999999999E-6</c:v>
                </c:pt>
                <c:pt idx="1">
                  <c:v>3.0000000000000001E-6</c:v>
                </c:pt>
                <c:pt idx="2">
                  <c:v>6.0000000000000002E-6</c:v>
                </c:pt>
                <c:pt idx="3">
                  <c:v>2.3E-5</c:v>
                </c:pt>
                <c:pt idx="4">
                  <c:v>9.5000000000000005E-5</c:v>
                </c:pt>
                <c:pt idx="5">
                  <c:v>4.15E-4</c:v>
                </c:pt>
                <c:pt idx="6">
                  <c:v>2.0370000000000002E-3</c:v>
                </c:pt>
                <c:pt idx="7">
                  <c:v>8.5909999999999997E-3</c:v>
                </c:pt>
                <c:pt idx="8">
                  <c:v>2.5000999999999999E-2</c:v>
                </c:pt>
                <c:pt idx="9">
                  <c:v>0.21714700000000001</c:v>
                </c:pt>
                <c:pt idx="10">
                  <c:v>1.017585</c:v>
                </c:pt>
                <c:pt idx="11">
                  <c:v>4.4161630000000001</c:v>
                </c:pt>
                <c:pt idx="12">
                  <c:v>9.01755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151-4C2F-894C-6F7B7E8DD93D}"/>
            </c:ext>
          </c:extLst>
        </c:ser>
        <c:ser>
          <c:idx val="1"/>
          <c:order val="1"/>
          <c:tx>
            <c:v>LOOP2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Sheet1!$B$1:$N$1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3.9999999999999998E-6</c:v>
                </c:pt>
                <c:pt idx="1">
                  <c:v>7.9999999999999996E-6</c:v>
                </c:pt>
                <c:pt idx="2">
                  <c:v>1.2999999999999999E-5</c:v>
                </c:pt>
                <c:pt idx="3">
                  <c:v>1.1900000000000001E-4</c:v>
                </c:pt>
                <c:pt idx="4">
                  <c:v>4.6900000000000002E-4</c:v>
                </c:pt>
                <c:pt idx="5">
                  <c:v>1.9369999999999999E-3</c:v>
                </c:pt>
                <c:pt idx="6">
                  <c:v>7.6990000000000001E-3</c:v>
                </c:pt>
                <c:pt idx="7">
                  <c:v>2.5062000000000001E-2</c:v>
                </c:pt>
                <c:pt idx="8">
                  <c:v>6.8784999999999999E-2</c:v>
                </c:pt>
                <c:pt idx="9">
                  <c:v>0.20097000000000001</c:v>
                </c:pt>
                <c:pt idx="10">
                  <c:v>0.80313400000000001</c:v>
                </c:pt>
                <c:pt idx="11">
                  <c:v>3.2152059999999998</c:v>
                </c:pt>
                <c:pt idx="12">
                  <c:v>6.4214929999999999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151-4C2F-894C-6F7B7E8DD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8030368"/>
        <c:axId val="248045088"/>
      </c:lineChart>
      <c:catAx>
        <c:axId val="248030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2^K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045088"/>
        <c:crosses val="autoZero"/>
        <c:auto val="1"/>
        <c:lblAlgn val="ctr"/>
        <c:lblOffset val="100"/>
        <c:noMultiLvlLbl val="0"/>
      </c:catAx>
      <c:valAx>
        <c:axId val="248045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Execution</a:t>
                </a:r>
                <a:r>
                  <a:rPr lang="en-US" baseline="0"/>
                  <a:t> Time  (Sec.)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03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v>Single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Sheet1!$B$1:$P$1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32</c:v>
                </c:pt>
                <c:pt idx="13">
                  <c:v>34</c:v>
                </c:pt>
                <c:pt idx="14">
                  <c:v>36</c:v>
                </c:pt>
              </c:numCache>
            </c:numRef>
          </c:cat>
          <c:val>
            <c:numRef>
              <c:f>Sheet1!$B$2:$P$2</c:f>
              <c:numCache>
                <c:formatCode>General</c:formatCode>
                <c:ptCount val="15"/>
                <c:pt idx="0">
                  <c:v>6</c:v>
                </c:pt>
                <c:pt idx="1">
                  <c:v>10</c:v>
                </c:pt>
                <c:pt idx="2">
                  <c:v>41</c:v>
                </c:pt>
                <c:pt idx="3">
                  <c:v>145</c:v>
                </c:pt>
                <c:pt idx="4">
                  <c:v>584</c:v>
                </c:pt>
                <c:pt idx="5">
                  <c:v>2317</c:v>
                </c:pt>
                <c:pt idx="6">
                  <c:v>6839</c:v>
                </c:pt>
                <c:pt idx="7">
                  <c:v>31414</c:v>
                </c:pt>
                <c:pt idx="8">
                  <c:v>69519</c:v>
                </c:pt>
                <c:pt idx="9">
                  <c:v>418684</c:v>
                </c:pt>
                <c:pt idx="10">
                  <c:v>1828644</c:v>
                </c:pt>
                <c:pt idx="11">
                  <c:v>7654605</c:v>
                </c:pt>
                <c:pt idx="12">
                  <c:v>60934070</c:v>
                </c:pt>
                <c:pt idx="13" formatCode="0.00E+00">
                  <c:v>222000000</c:v>
                </c:pt>
                <c:pt idx="14" formatCode="0.00E+00">
                  <c:v>812000000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18-48AB-A4E3-499C3AF75387}"/>
            </c:ext>
          </c:extLst>
        </c:ser>
        <c:ser>
          <c:idx val="1"/>
          <c:order val="1"/>
          <c:tx>
            <c:v>Paralell1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Sheet1!$B$1:$P$1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32</c:v>
                </c:pt>
                <c:pt idx="13">
                  <c:v>34</c:v>
                </c:pt>
                <c:pt idx="14">
                  <c:v>36</c:v>
                </c:pt>
              </c:numCache>
            </c:numRef>
          </c:cat>
          <c:val>
            <c:numRef>
              <c:f>Sheet1!$B$3:$P$3</c:f>
              <c:numCache>
                <c:formatCode>General</c:formatCode>
                <c:ptCount val="15"/>
                <c:pt idx="0">
                  <c:v>339</c:v>
                </c:pt>
                <c:pt idx="1">
                  <c:v>312</c:v>
                </c:pt>
                <c:pt idx="2">
                  <c:v>258</c:v>
                </c:pt>
                <c:pt idx="3">
                  <c:v>375</c:v>
                </c:pt>
                <c:pt idx="4">
                  <c:v>783</c:v>
                </c:pt>
                <c:pt idx="5">
                  <c:v>1198</c:v>
                </c:pt>
                <c:pt idx="6">
                  <c:v>6531</c:v>
                </c:pt>
                <c:pt idx="7">
                  <c:v>14496</c:v>
                </c:pt>
                <c:pt idx="8">
                  <c:v>49680</c:v>
                </c:pt>
                <c:pt idx="9">
                  <c:v>425416</c:v>
                </c:pt>
                <c:pt idx="10">
                  <c:v>1888266</c:v>
                </c:pt>
                <c:pt idx="11">
                  <c:v>8116153</c:v>
                </c:pt>
                <c:pt idx="12">
                  <c:v>50154765</c:v>
                </c:pt>
                <c:pt idx="13" formatCode="0.00E+00">
                  <c:v>156000000</c:v>
                </c:pt>
                <c:pt idx="14" formatCode="0.00E+00">
                  <c:v>482000000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18-48AB-A4E3-499C3AF75387}"/>
            </c:ext>
          </c:extLst>
        </c:ser>
        <c:ser>
          <c:idx val="2"/>
          <c:order val="2"/>
          <c:tx>
            <c:v>Parallel2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Sheet1!$B$1:$P$1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32</c:v>
                </c:pt>
                <c:pt idx="13">
                  <c:v>34</c:v>
                </c:pt>
                <c:pt idx="14">
                  <c:v>36</c:v>
                </c:pt>
              </c:numCache>
            </c:numRef>
          </c:cat>
          <c:val>
            <c:numRef>
              <c:f>Sheet1!$B$4:$P$4</c:f>
              <c:numCache>
                <c:formatCode>General</c:formatCode>
                <c:ptCount val="15"/>
                <c:pt idx="0">
                  <c:v>345</c:v>
                </c:pt>
                <c:pt idx="1">
                  <c:v>333</c:v>
                </c:pt>
                <c:pt idx="2">
                  <c:v>363</c:v>
                </c:pt>
                <c:pt idx="3">
                  <c:v>386</c:v>
                </c:pt>
                <c:pt idx="4">
                  <c:v>1070</c:v>
                </c:pt>
                <c:pt idx="5">
                  <c:v>2085</c:v>
                </c:pt>
                <c:pt idx="6">
                  <c:v>7658</c:v>
                </c:pt>
                <c:pt idx="7">
                  <c:v>17309</c:v>
                </c:pt>
                <c:pt idx="8">
                  <c:v>58822</c:v>
                </c:pt>
                <c:pt idx="9">
                  <c:v>234639</c:v>
                </c:pt>
                <c:pt idx="10">
                  <c:v>1084792</c:v>
                </c:pt>
                <c:pt idx="11">
                  <c:v>4411107</c:v>
                </c:pt>
                <c:pt idx="12">
                  <c:v>11969863</c:v>
                </c:pt>
                <c:pt idx="13">
                  <c:v>32481103</c:v>
                </c:pt>
                <c:pt idx="14">
                  <c:v>88139858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918-48AB-A4E3-499C3AF75387}"/>
            </c:ext>
          </c:extLst>
        </c:ser>
        <c:ser>
          <c:idx val="3"/>
          <c:order val="3"/>
          <c:tx>
            <c:v>Atomic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Sheet1!$B$1:$P$1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32</c:v>
                </c:pt>
                <c:pt idx="13">
                  <c:v>34</c:v>
                </c:pt>
                <c:pt idx="14">
                  <c:v>36</c:v>
                </c:pt>
              </c:numCache>
            </c:numRef>
          </c:cat>
          <c:val>
            <c:numRef>
              <c:f>Sheet1!$B$5:$P$5</c:f>
              <c:numCache>
                <c:formatCode>General</c:formatCode>
                <c:ptCount val="15"/>
                <c:pt idx="0">
                  <c:v>285</c:v>
                </c:pt>
                <c:pt idx="1">
                  <c:v>350</c:v>
                </c:pt>
                <c:pt idx="2">
                  <c:v>373</c:v>
                </c:pt>
                <c:pt idx="3">
                  <c:v>392</c:v>
                </c:pt>
                <c:pt idx="4">
                  <c:v>805</c:v>
                </c:pt>
                <c:pt idx="5">
                  <c:v>2892</c:v>
                </c:pt>
                <c:pt idx="6">
                  <c:v>6379</c:v>
                </c:pt>
                <c:pt idx="7">
                  <c:v>30903</c:v>
                </c:pt>
                <c:pt idx="8">
                  <c:v>51034</c:v>
                </c:pt>
                <c:pt idx="9">
                  <c:v>172787</c:v>
                </c:pt>
                <c:pt idx="10">
                  <c:v>755161</c:v>
                </c:pt>
                <c:pt idx="11">
                  <c:v>2996819</c:v>
                </c:pt>
                <c:pt idx="12">
                  <c:v>10788548</c:v>
                </c:pt>
                <c:pt idx="13">
                  <c:v>29129079</c:v>
                </c:pt>
                <c:pt idx="14">
                  <c:v>68709789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918-48AB-A4E3-499C3AF75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2134680"/>
        <c:axId val="247118520"/>
      </c:barChart>
      <c:catAx>
        <c:axId val="192134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118520"/>
        <c:crosses val="autoZero"/>
        <c:auto val="1"/>
        <c:lblAlgn val="ctr"/>
        <c:lblOffset val="100"/>
        <c:noMultiLvlLbl val="0"/>
      </c:catAx>
      <c:valAx>
        <c:axId val="24711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34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88719616569669E-2"/>
          <c:y val="2.810715465408558E-2"/>
          <c:w val="0.91231128038343035"/>
          <c:h val="0.79947868974182912"/>
        </c:manualLayout>
      </c:layout>
      <c:barChart>
        <c:barDir val="col"/>
        <c:grouping val="clustered"/>
        <c:varyColors val="0"/>
        <c:ser>
          <c:idx val="0"/>
          <c:order val="0"/>
          <c:tx>
            <c:v>single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</c:numCache>
            </c:numRef>
          </c:cat>
          <c:val>
            <c:numRef>
              <c:f>Sheet1!$B$2:$Q$2</c:f>
              <c:numCache>
                <c:formatCode>General</c:formatCode>
                <c:ptCount val="16"/>
                <c:pt idx="0">
                  <c:v>640</c:v>
                </c:pt>
                <c:pt idx="1">
                  <c:v>1280</c:v>
                </c:pt>
                <c:pt idx="2">
                  <c:v>5120</c:v>
                </c:pt>
                <c:pt idx="3">
                  <c:v>20480</c:v>
                </c:pt>
                <c:pt idx="4">
                  <c:v>81920</c:v>
                </c:pt>
                <c:pt idx="5">
                  <c:v>327680</c:v>
                </c:pt>
                <c:pt idx="6">
                  <c:v>1310720</c:v>
                </c:pt>
                <c:pt idx="7">
                  <c:v>5242880</c:v>
                </c:pt>
                <c:pt idx="8">
                  <c:v>20971520</c:v>
                </c:pt>
                <c:pt idx="9">
                  <c:v>83886080</c:v>
                </c:pt>
                <c:pt idx="10">
                  <c:v>335544320</c:v>
                </c:pt>
                <c:pt idx="11">
                  <c:v>1342177280</c:v>
                </c:pt>
                <c:pt idx="12" formatCode="0.00E+00">
                  <c:v>5360000000</c:v>
                </c:pt>
                <c:pt idx="13">
                  <c:v>21474836480</c:v>
                </c:pt>
                <c:pt idx="14">
                  <c:v>85899345920</c:v>
                </c:pt>
                <c:pt idx="15">
                  <c:v>343597383680</c:v>
                </c:pt>
              </c:numCache>
            </c:numRef>
          </c:val>
        </c:ser>
        <c:ser>
          <c:idx val="1"/>
          <c:order val="1"/>
          <c:tx>
            <c:v>Parallel-Memory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</c:numCache>
            </c:numRef>
          </c:cat>
          <c:val>
            <c:numRef>
              <c:f>Sheet1!$B$3:$Q$3</c:f>
              <c:numCache>
                <c:formatCode>General</c:formatCode>
                <c:ptCount val="16"/>
                <c:pt idx="0">
                  <c:v>1792</c:v>
                </c:pt>
                <c:pt idx="1">
                  <c:v>3328</c:v>
                </c:pt>
                <c:pt idx="2">
                  <c:v>12544</c:v>
                </c:pt>
                <c:pt idx="3">
                  <c:v>49408</c:v>
                </c:pt>
                <c:pt idx="4">
                  <c:v>196864</c:v>
                </c:pt>
                <c:pt idx="5">
                  <c:v>786688</c:v>
                </c:pt>
                <c:pt idx="6">
                  <c:v>3145984</c:v>
                </c:pt>
                <c:pt idx="7">
                  <c:v>12583168</c:v>
                </c:pt>
                <c:pt idx="8">
                  <c:v>50331904</c:v>
                </c:pt>
                <c:pt idx="9">
                  <c:v>201326848</c:v>
                </c:pt>
                <c:pt idx="10">
                  <c:v>805306624</c:v>
                </c:pt>
                <c:pt idx="11">
                  <c:v>3221225728</c:v>
                </c:pt>
                <c:pt idx="12" formatCode="0.00E+00">
                  <c:v>12880000000</c:v>
                </c:pt>
                <c:pt idx="13">
                  <c:v>51539607808</c:v>
                </c:pt>
                <c:pt idx="14">
                  <c:v>206158430464</c:v>
                </c:pt>
                <c:pt idx="15">
                  <c:v>824633721088</c:v>
                </c:pt>
              </c:numCache>
            </c:numRef>
          </c:val>
        </c:ser>
        <c:ser>
          <c:idx val="2"/>
          <c:order val="2"/>
          <c:tx>
            <c:v>Parallel-atomic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</c:numCache>
            </c:numRef>
          </c:cat>
          <c:val>
            <c:numRef>
              <c:f>Sheet1!$B$4:$Q$4</c:f>
              <c:numCache>
                <c:formatCode>General</c:formatCode>
                <c:ptCount val="16"/>
                <c:pt idx="0">
                  <c:v>896</c:v>
                </c:pt>
                <c:pt idx="1">
                  <c:v>1536</c:v>
                </c:pt>
                <c:pt idx="2">
                  <c:v>5376</c:v>
                </c:pt>
                <c:pt idx="3">
                  <c:v>20736</c:v>
                </c:pt>
                <c:pt idx="4">
                  <c:v>82176</c:v>
                </c:pt>
                <c:pt idx="5">
                  <c:v>327936</c:v>
                </c:pt>
                <c:pt idx="6">
                  <c:v>1310976</c:v>
                </c:pt>
                <c:pt idx="7">
                  <c:v>5243136</c:v>
                </c:pt>
                <c:pt idx="8">
                  <c:v>20971776</c:v>
                </c:pt>
                <c:pt idx="9">
                  <c:v>83886336</c:v>
                </c:pt>
                <c:pt idx="10">
                  <c:v>335544576</c:v>
                </c:pt>
                <c:pt idx="11">
                  <c:v>1342177536</c:v>
                </c:pt>
                <c:pt idx="12" formatCode="0.00E+00">
                  <c:v>5368000000</c:v>
                </c:pt>
                <c:pt idx="13">
                  <c:v>21474836736</c:v>
                </c:pt>
                <c:pt idx="14">
                  <c:v>85899346176</c:v>
                </c:pt>
                <c:pt idx="15">
                  <c:v>343597383936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765176"/>
        <c:axId val="191764784"/>
      </c:barChart>
      <c:catAx>
        <c:axId val="19176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764784"/>
        <c:crosses val="autoZero"/>
        <c:auto val="1"/>
        <c:lblAlgn val="ctr"/>
        <c:lblOffset val="100"/>
        <c:noMultiLvlLbl val="0"/>
      </c:catAx>
      <c:valAx>
        <c:axId val="19176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76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v>Single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</c:numCache>
            </c:numRef>
          </c:cat>
          <c:val>
            <c:numRef>
              <c:f>Sheet1!$B$2:$Q$2</c:f>
              <c:numCache>
                <c:formatCode>General</c:formatCode>
                <c:ptCount val="16"/>
                <c:pt idx="0">
                  <c:v>640</c:v>
                </c:pt>
                <c:pt idx="1">
                  <c:v>1280</c:v>
                </c:pt>
                <c:pt idx="2">
                  <c:v>5120</c:v>
                </c:pt>
                <c:pt idx="3">
                  <c:v>20480</c:v>
                </c:pt>
                <c:pt idx="4">
                  <c:v>81920</c:v>
                </c:pt>
                <c:pt idx="5">
                  <c:v>327680</c:v>
                </c:pt>
                <c:pt idx="6">
                  <c:v>1310720</c:v>
                </c:pt>
                <c:pt idx="7">
                  <c:v>5242880</c:v>
                </c:pt>
                <c:pt idx="8">
                  <c:v>20971520</c:v>
                </c:pt>
                <c:pt idx="9">
                  <c:v>83886080</c:v>
                </c:pt>
                <c:pt idx="10">
                  <c:v>335544320</c:v>
                </c:pt>
                <c:pt idx="11">
                  <c:v>1342177280</c:v>
                </c:pt>
                <c:pt idx="12" formatCode="0.00E+00">
                  <c:v>5360000000</c:v>
                </c:pt>
                <c:pt idx="13">
                  <c:v>21474836480</c:v>
                </c:pt>
                <c:pt idx="14">
                  <c:v>85899345920</c:v>
                </c:pt>
                <c:pt idx="15">
                  <c:v>343597383680</c:v>
                </c:pt>
              </c:numCache>
            </c:numRef>
          </c:val>
        </c:ser>
        <c:ser>
          <c:idx val="1"/>
          <c:order val="1"/>
          <c:tx>
            <c:v>Parallel-memory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</c:numCache>
            </c:numRef>
          </c:cat>
          <c:val>
            <c:numRef>
              <c:f>Sheet1!$B$3:$Q$3</c:f>
              <c:numCache>
                <c:formatCode>General</c:formatCode>
                <c:ptCount val="16"/>
                <c:pt idx="0">
                  <c:v>1792</c:v>
                </c:pt>
                <c:pt idx="1">
                  <c:v>3328</c:v>
                </c:pt>
                <c:pt idx="2">
                  <c:v>12544</c:v>
                </c:pt>
                <c:pt idx="3">
                  <c:v>49408</c:v>
                </c:pt>
                <c:pt idx="4">
                  <c:v>196864</c:v>
                </c:pt>
                <c:pt idx="5">
                  <c:v>786688</c:v>
                </c:pt>
                <c:pt idx="6">
                  <c:v>3145984</c:v>
                </c:pt>
                <c:pt idx="7">
                  <c:v>12583168</c:v>
                </c:pt>
                <c:pt idx="8">
                  <c:v>50331904</c:v>
                </c:pt>
                <c:pt idx="9">
                  <c:v>201326848</c:v>
                </c:pt>
                <c:pt idx="10">
                  <c:v>805306624</c:v>
                </c:pt>
                <c:pt idx="11">
                  <c:v>3221225728</c:v>
                </c:pt>
                <c:pt idx="12" formatCode="0.00E+00">
                  <c:v>12880000000</c:v>
                </c:pt>
                <c:pt idx="13">
                  <c:v>51539607808</c:v>
                </c:pt>
                <c:pt idx="14">
                  <c:v>206158430464</c:v>
                </c:pt>
                <c:pt idx="15">
                  <c:v>824633721088</c:v>
                </c:pt>
              </c:numCache>
            </c:numRef>
          </c:val>
        </c:ser>
        <c:ser>
          <c:idx val="2"/>
          <c:order val="2"/>
          <c:tx>
            <c:v>Parallel-Atomic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  <c:pt idx="15">
                  <c:v>36</c:v>
                </c:pt>
              </c:numCache>
            </c:numRef>
          </c:cat>
          <c:val>
            <c:numRef>
              <c:f>Sheet1!$B$4:$Q$4</c:f>
              <c:numCache>
                <c:formatCode>General</c:formatCode>
                <c:ptCount val="16"/>
                <c:pt idx="0">
                  <c:v>896</c:v>
                </c:pt>
                <c:pt idx="1">
                  <c:v>1536</c:v>
                </c:pt>
                <c:pt idx="2">
                  <c:v>5376</c:v>
                </c:pt>
                <c:pt idx="3">
                  <c:v>20736</c:v>
                </c:pt>
                <c:pt idx="4">
                  <c:v>82176</c:v>
                </c:pt>
                <c:pt idx="5">
                  <c:v>327936</c:v>
                </c:pt>
                <c:pt idx="6">
                  <c:v>1310976</c:v>
                </c:pt>
                <c:pt idx="7">
                  <c:v>5243136</c:v>
                </c:pt>
                <c:pt idx="8">
                  <c:v>20971776</c:v>
                </c:pt>
                <c:pt idx="9">
                  <c:v>83886336</c:v>
                </c:pt>
                <c:pt idx="10">
                  <c:v>335544576</c:v>
                </c:pt>
                <c:pt idx="11">
                  <c:v>1342177536</c:v>
                </c:pt>
                <c:pt idx="12" formatCode="0.00E+00">
                  <c:v>5368000000</c:v>
                </c:pt>
                <c:pt idx="13">
                  <c:v>21474836736</c:v>
                </c:pt>
                <c:pt idx="14">
                  <c:v>85899346176</c:v>
                </c:pt>
                <c:pt idx="15">
                  <c:v>343597383936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2135856"/>
        <c:axId val="247119696"/>
      </c:barChart>
      <c:catAx>
        <c:axId val="19213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119696"/>
        <c:crosses val="autoZero"/>
        <c:auto val="1"/>
        <c:lblAlgn val="ctr"/>
        <c:lblOffset val="100"/>
        <c:noMultiLvlLbl val="0"/>
      </c:catAx>
      <c:valAx>
        <c:axId val="24711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3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v>LOOP1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1.9999999999999999E-6</c:v>
                </c:pt>
                <c:pt idx="1">
                  <c:v>3.0000000000000001E-6</c:v>
                </c:pt>
                <c:pt idx="2">
                  <c:v>6.0000000000000002E-6</c:v>
                </c:pt>
                <c:pt idx="3">
                  <c:v>2.3E-5</c:v>
                </c:pt>
                <c:pt idx="4">
                  <c:v>9.5000000000000005E-5</c:v>
                </c:pt>
                <c:pt idx="5">
                  <c:v>4.15E-4</c:v>
                </c:pt>
                <c:pt idx="6">
                  <c:v>2.0370000000000002E-3</c:v>
                </c:pt>
                <c:pt idx="7">
                  <c:v>8.5909999999999997E-3</c:v>
                </c:pt>
                <c:pt idx="8">
                  <c:v>2.5000999999999999E-2</c:v>
                </c:pt>
                <c:pt idx="9">
                  <c:v>0.21714700000000001</c:v>
                </c:pt>
                <c:pt idx="10">
                  <c:v>1.017585</c:v>
                </c:pt>
                <c:pt idx="11">
                  <c:v>4.4161630000000001</c:v>
                </c:pt>
                <c:pt idx="12">
                  <c:v>9.01755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5A-49A4-8402-0A2DC29D2AE7}"/>
            </c:ext>
          </c:extLst>
        </c:ser>
        <c:ser>
          <c:idx val="1"/>
          <c:order val="1"/>
          <c:tx>
            <c:v>LOOP2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3.9999999999999998E-6</c:v>
                </c:pt>
                <c:pt idx="1">
                  <c:v>7.9999999999999996E-6</c:v>
                </c:pt>
                <c:pt idx="2">
                  <c:v>1.2999999999999999E-5</c:v>
                </c:pt>
                <c:pt idx="3">
                  <c:v>1.1900000000000001E-4</c:v>
                </c:pt>
                <c:pt idx="4">
                  <c:v>4.6900000000000002E-4</c:v>
                </c:pt>
                <c:pt idx="5">
                  <c:v>1.9369999999999999E-3</c:v>
                </c:pt>
                <c:pt idx="6">
                  <c:v>7.6990000000000001E-3</c:v>
                </c:pt>
                <c:pt idx="7">
                  <c:v>2.5062000000000001E-2</c:v>
                </c:pt>
                <c:pt idx="8">
                  <c:v>6.8784999999999999E-2</c:v>
                </c:pt>
                <c:pt idx="9">
                  <c:v>0.20097000000000001</c:v>
                </c:pt>
                <c:pt idx="10">
                  <c:v>0.80313400000000001</c:v>
                </c:pt>
                <c:pt idx="11">
                  <c:v>3.2152059999999998</c:v>
                </c:pt>
                <c:pt idx="12">
                  <c:v>6.4214929999999999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5A-49A4-8402-0A2DC29D2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705544"/>
        <c:axId val="247599560"/>
      </c:barChart>
      <c:catAx>
        <c:axId val="24770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599560"/>
        <c:crosses val="autoZero"/>
        <c:auto val="1"/>
        <c:lblAlgn val="ctr"/>
        <c:lblOffset val="100"/>
        <c:noMultiLvlLbl val="0"/>
      </c:catAx>
      <c:valAx>
        <c:axId val="24759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705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v>Random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Sheet1!$C$10:$C$22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Sheet1!$D$10:$D$22</c:f>
              <c:numCache>
                <c:formatCode>General</c:formatCode>
                <c:ptCount val="13"/>
                <c:pt idx="0">
                  <c:v>6</c:v>
                </c:pt>
                <c:pt idx="1">
                  <c:v>10</c:v>
                </c:pt>
                <c:pt idx="2">
                  <c:v>41</c:v>
                </c:pt>
                <c:pt idx="3">
                  <c:v>145</c:v>
                </c:pt>
                <c:pt idx="4">
                  <c:v>584</c:v>
                </c:pt>
                <c:pt idx="5">
                  <c:v>2317</c:v>
                </c:pt>
                <c:pt idx="6">
                  <c:v>6839</c:v>
                </c:pt>
                <c:pt idx="7">
                  <c:v>3414</c:v>
                </c:pt>
                <c:pt idx="8">
                  <c:v>69519</c:v>
                </c:pt>
                <c:pt idx="9">
                  <c:v>418684</c:v>
                </c:pt>
                <c:pt idx="10">
                  <c:v>1828644</c:v>
                </c:pt>
                <c:pt idx="11">
                  <c:v>7654605</c:v>
                </c:pt>
                <c:pt idx="12">
                  <c:v>16689404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19-4EC0-ACA8-CBB8349432DB}"/>
            </c:ext>
          </c:extLst>
        </c:ser>
        <c:ser>
          <c:idx val="1"/>
          <c:order val="1"/>
          <c:tx>
            <c:v>Revers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Sheet1!$C$10:$C$22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Sheet1!$E$10:$E$22</c:f>
              <c:numCache>
                <c:formatCode>General</c:formatCode>
                <c:ptCount val="13"/>
                <c:pt idx="0">
                  <c:v>3</c:v>
                </c:pt>
                <c:pt idx="1">
                  <c:v>5</c:v>
                </c:pt>
                <c:pt idx="2">
                  <c:v>21</c:v>
                </c:pt>
                <c:pt idx="3">
                  <c:v>98</c:v>
                </c:pt>
                <c:pt idx="4">
                  <c:v>350</c:v>
                </c:pt>
                <c:pt idx="5">
                  <c:v>1332</c:v>
                </c:pt>
                <c:pt idx="6">
                  <c:v>5351</c:v>
                </c:pt>
                <c:pt idx="7">
                  <c:v>9159</c:v>
                </c:pt>
                <c:pt idx="8">
                  <c:v>61022</c:v>
                </c:pt>
                <c:pt idx="9">
                  <c:v>152797</c:v>
                </c:pt>
                <c:pt idx="10">
                  <c:v>573776</c:v>
                </c:pt>
                <c:pt idx="11">
                  <c:v>2296572</c:v>
                </c:pt>
                <c:pt idx="12">
                  <c:v>4587046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19-4EC0-ACA8-CBB8349432DB}"/>
            </c:ext>
          </c:extLst>
        </c:ser>
        <c:ser>
          <c:idx val="2"/>
          <c:order val="2"/>
          <c:tx>
            <c:v>Nearly Sorted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Sheet1!$C$10:$C$22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Sheet1!$F$10:$F$22</c:f>
              <c:numCache>
                <c:formatCode>General</c:formatCode>
                <c:ptCount val="13"/>
                <c:pt idx="0">
                  <c:v>5</c:v>
                </c:pt>
                <c:pt idx="1">
                  <c:v>10</c:v>
                </c:pt>
                <c:pt idx="2">
                  <c:v>37</c:v>
                </c:pt>
                <c:pt idx="3">
                  <c:v>146</c:v>
                </c:pt>
                <c:pt idx="4">
                  <c:v>539</c:v>
                </c:pt>
                <c:pt idx="5">
                  <c:v>2335</c:v>
                </c:pt>
                <c:pt idx="6">
                  <c:v>8927</c:v>
                </c:pt>
                <c:pt idx="7">
                  <c:v>27872</c:v>
                </c:pt>
                <c:pt idx="8">
                  <c:v>68027</c:v>
                </c:pt>
                <c:pt idx="9">
                  <c:v>420552</c:v>
                </c:pt>
                <c:pt idx="10">
                  <c:v>1835663</c:v>
                </c:pt>
                <c:pt idx="11">
                  <c:v>7687235</c:v>
                </c:pt>
                <c:pt idx="12">
                  <c:v>15570677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419-4EC0-ACA8-CBB8349432DB}"/>
            </c:ext>
          </c:extLst>
        </c:ser>
        <c:ser>
          <c:idx val="3"/>
          <c:order val="3"/>
          <c:tx>
            <c:v>Few Unique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Sheet1!$C$10:$C$22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Sheet1!$G$10:$G$22</c:f>
              <c:numCache>
                <c:formatCode>General</c:formatCode>
                <c:ptCount val="13"/>
                <c:pt idx="0">
                  <c:v>6</c:v>
                </c:pt>
                <c:pt idx="1">
                  <c:v>8</c:v>
                </c:pt>
                <c:pt idx="2">
                  <c:v>30</c:v>
                </c:pt>
                <c:pt idx="3">
                  <c:v>99</c:v>
                </c:pt>
                <c:pt idx="4">
                  <c:v>414</c:v>
                </c:pt>
                <c:pt idx="5">
                  <c:v>1671</c:v>
                </c:pt>
                <c:pt idx="6">
                  <c:v>6555</c:v>
                </c:pt>
                <c:pt idx="7">
                  <c:v>22103</c:v>
                </c:pt>
                <c:pt idx="8">
                  <c:v>53093</c:v>
                </c:pt>
                <c:pt idx="9">
                  <c:v>336481</c:v>
                </c:pt>
                <c:pt idx="10">
                  <c:v>1509881</c:v>
                </c:pt>
                <c:pt idx="11">
                  <c:v>6316911</c:v>
                </c:pt>
                <c:pt idx="12">
                  <c:v>12372152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419-4EC0-ACA8-CBB834943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9535696"/>
        <c:axId val="249536088"/>
      </c:barChart>
      <c:catAx>
        <c:axId val="2495356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Size of the 2^(n)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536088"/>
        <c:crosses val="autoZero"/>
        <c:auto val="0"/>
        <c:lblAlgn val="ctr"/>
        <c:lblOffset val="100"/>
        <c:noMultiLvlLbl val="0"/>
      </c:catAx>
      <c:valAx>
        <c:axId val="24953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Execution Time Percentage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53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Comaprison-Free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Sheet1!$B$2:$N$2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6</c:v>
                </c:pt>
                <c:pt idx="1">
                  <c:v>10</c:v>
                </c:pt>
                <c:pt idx="2">
                  <c:v>41</c:v>
                </c:pt>
                <c:pt idx="3">
                  <c:v>145</c:v>
                </c:pt>
                <c:pt idx="4">
                  <c:v>584</c:v>
                </c:pt>
                <c:pt idx="5">
                  <c:v>2317</c:v>
                </c:pt>
                <c:pt idx="6">
                  <c:v>6839</c:v>
                </c:pt>
                <c:pt idx="7">
                  <c:v>31414</c:v>
                </c:pt>
                <c:pt idx="8">
                  <c:v>69519</c:v>
                </c:pt>
                <c:pt idx="9">
                  <c:v>418684</c:v>
                </c:pt>
                <c:pt idx="10">
                  <c:v>1828644</c:v>
                </c:pt>
                <c:pt idx="11">
                  <c:v>7654605</c:v>
                </c:pt>
                <c:pt idx="12">
                  <c:v>16689404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F7-4C74-A68A-6B99C758F3E8}"/>
            </c:ext>
          </c:extLst>
        </c:ser>
        <c:ser>
          <c:idx val="1"/>
          <c:order val="1"/>
          <c:tx>
            <c:v>Quick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Sheet1!$B$2:$N$2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15</c:v>
                </c:pt>
                <c:pt idx="1">
                  <c:v>30</c:v>
                </c:pt>
                <c:pt idx="2">
                  <c:v>140</c:v>
                </c:pt>
                <c:pt idx="3">
                  <c:v>602</c:v>
                </c:pt>
                <c:pt idx="4">
                  <c:v>2673</c:v>
                </c:pt>
                <c:pt idx="5">
                  <c:v>11409</c:v>
                </c:pt>
                <c:pt idx="6">
                  <c:v>47064</c:v>
                </c:pt>
                <c:pt idx="7">
                  <c:v>148004</c:v>
                </c:pt>
                <c:pt idx="8">
                  <c:v>456904</c:v>
                </c:pt>
                <c:pt idx="9">
                  <c:v>1842128</c:v>
                </c:pt>
                <c:pt idx="10">
                  <c:v>7859271</c:v>
                </c:pt>
                <c:pt idx="11">
                  <c:v>33662489</c:v>
                </c:pt>
                <c:pt idx="12">
                  <c:v>68942299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F7-4C74-A68A-6B99C758F3E8}"/>
            </c:ext>
          </c:extLst>
        </c:ser>
        <c:ser>
          <c:idx val="2"/>
          <c:order val="2"/>
          <c:tx>
            <c:v>Merge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Sheet1!$B$2:$N$2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Sheet1!$B$5:$N$5</c:f>
              <c:numCache>
                <c:formatCode>General</c:formatCode>
                <c:ptCount val="13"/>
                <c:pt idx="0">
                  <c:v>36</c:v>
                </c:pt>
                <c:pt idx="1">
                  <c:v>88</c:v>
                </c:pt>
                <c:pt idx="2">
                  <c:v>309</c:v>
                </c:pt>
                <c:pt idx="3">
                  <c:v>1357</c:v>
                </c:pt>
                <c:pt idx="4">
                  <c:v>5840</c:v>
                </c:pt>
                <c:pt idx="5">
                  <c:v>24867</c:v>
                </c:pt>
                <c:pt idx="6">
                  <c:v>90317</c:v>
                </c:pt>
                <c:pt idx="7">
                  <c:v>267774</c:v>
                </c:pt>
                <c:pt idx="8">
                  <c:v>885071</c:v>
                </c:pt>
                <c:pt idx="9">
                  <c:v>3657167</c:v>
                </c:pt>
                <c:pt idx="10">
                  <c:v>15392238</c:v>
                </c:pt>
                <c:pt idx="11">
                  <c:v>65323374</c:v>
                </c:pt>
                <c:pt idx="12" formatCode="0.00E+00">
                  <c:v>139000000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0F7-4C74-A68A-6B99C758F3E8}"/>
            </c:ext>
          </c:extLst>
        </c:ser>
        <c:ser>
          <c:idx val="3"/>
          <c:order val="3"/>
          <c:tx>
            <c:v>Radix</c:v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numRef>
              <c:f>Sheet1!$B$2:$N$2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Sheet1!$B$6:$N$6</c:f>
              <c:numCache>
                <c:formatCode>General</c:formatCode>
                <c:ptCount val="13"/>
                <c:pt idx="0">
                  <c:v>26</c:v>
                </c:pt>
                <c:pt idx="1">
                  <c:v>61</c:v>
                </c:pt>
                <c:pt idx="2">
                  <c:v>193</c:v>
                </c:pt>
                <c:pt idx="3">
                  <c:v>765</c:v>
                </c:pt>
                <c:pt idx="4">
                  <c:v>3746</c:v>
                </c:pt>
                <c:pt idx="5">
                  <c:v>14538</c:v>
                </c:pt>
                <c:pt idx="6">
                  <c:v>59493</c:v>
                </c:pt>
                <c:pt idx="7">
                  <c:v>210195</c:v>
                </c:pt>
                <c:pt idx="8">
                  <c:v>625867</c:v>
                </c:pt>
                <c:pt idx="9">
                  <c:v>2755864</c:v>
                </c:pt>
                <c:pt idx="10">
                  <c:v>10978165</c:v>
                </c:pt>
                <c:pt idx="11">
                  <c:v>49323369</c:v>
                </c:pt>
                <c:pt idx="12">
                  <c:v>99195387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0F7-4C74-A68A-6B99C758F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7743888"/>
        <c:axId val="247796888"/>
        <c:axId val="0"/>
      </c:bar3DChart>
      <c:catAx>
        <c:axId val="2477438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Size</a:t>
                </a:r>
                <a:r>
                  <a:rPr lang="en-US" baseline="0"/>
                  <a:t> of 2^(n)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796888"/>
        <c:crosses val="autoZero"/>
        <c:auto val="1"/>
        <c:lblAlgn val="ctr"/>
        <c:lblOffset val="100"/>
        <c:noMultiLvlLbl val="0"/>
      </c:catAx>
      <c:valAx>
        <c:axId val="24779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Execution Time in Microsecond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74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Sheet1!$D$10</c:f>
              <c:strCache>
                <c:ptCount val="1"/>
                <c:pt idx="0">
                  <c:v>Free-comparison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Sheet1!$E$9:$H$9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20</c:v>
                </c:pt>
                <c:pt idx="3">
                  <c:v>22</c:v>
                </c:pt>
              </c:numCache>
            </c:numRef>
          </c:cat>
          <c:val>
            <c:numRef>
              <c:f>Sheet1!$E$10:$H$10</c:f>
              <c:numCache>
                <c:formatCode>General</c:formatCode>
                <c:ptCount val="4"/>
                <c:pt idx="0">
                  <c:v>2317</c:v>
                </c:pt>
                <c:pt idx="1">
                  <c:v>6839</c:v>
                </c:pt>
                <c:pt idx="2">
                  <c:v>31414</c:v>
                </c:pt>
                <c:pt idx="3">
                  <c:v>69519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124-4151-9A22-73A9AC54D9E2}"/>
            </c:ext>
          </c:extLst>
        </c:ser>
        <c:ser>
          <c:idx val="1"/>
          <c:order val="1"/>
          <c:tx>
            <c:strRef>
              <c:f>Sheet1!$D$11</c:f>
              <c:strCache>
                <c:ptCount val="1"/>
                <c:pt idx="0">
                  <c:v>quick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Sheet1!$E$9:$H$9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20</c:v>
                </c:pt>
                <c:pt idx="3">
                  <c:v>22</c:v>
                </c:pt>
              </c:numCache>
            </c:numRef>
          </c:cat>
          <c:val>
            <c:numRef>
              <c:f>Sheet1!$E$11:$H$11</c:f>
              <c:numCache>
                <c:formatCode>General</c:formatCode>
                <c:ptCount val="4"/>
                <c:pt idx="0">
                  <c:v>11409</c:v>
                </c:pt>
                <c:pt idx="1">
                  <c:v>47064</c:v>
                </c:pt>
                <c:pt idx="2">
                  <c:v>148004</c:v>
                </c:pt>
                <c:pt idx="3">
                  <c:v>456904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124-4151-9A22-73A9AC54D9E2}"/>
            </c:ext>
          </c:extLst>
        </c:ser>
        <c:ser>
          <c:idx val="2"/>
          <c:order val="2"/>
          <c:tx>
            <c:strRef>
              <c:f>Sheet1!$D$12</c:f>
              <c:strCache>
                <c:ptCount val="1"/>
                <c:pt idx="0">
                  <c:v>merge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Sheet1!$E$9:$H$9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20</c:v>
                </c:pt>
                <c:pt idx="3">
                  <c:v>22</c:v>
                </c:pt>
              </c:numCache>
            </c:numRef>
          </c:cat>
          <c:val>
            <c:numRef>
              <c:f>Sheet1!$E$12:$H$12</c:f>
              <c:numCache>
                <c:formatCode>General</c:formatCode>
                <c:ptCount val="4"/>
                <c:pt idx="0">
                  <c:v>24867</c:v>
                </c:pt>
                <c:pt idx="1">
                  <c:v>90317</c:v>
                </c:pt>
                <c:pt idx="2">
                  <c:v>267774</c:v>
                </c:pt>
                <c:pt idx="3">
                  <c:v>885071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124-4151-9A22-73A9AC54D9E2}"/>
            </c:ext>
          </c:extLst>
        </c:ser>
        <c:ser>
          <c:idx val="3"/>
          <c:order val="3"/>
          <c:tx>
            <c:strRef>
              <c:f>Sheet1!$D$13</c:f>
              <c:strCache>
                <c:ptCount val="1"/>
                <c:pt idx="0">
                  <c:v>radix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Sheet1!$E$9:$H$9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20</c:v>
                </c:pt>
                <c:pt idx="3">
                  <c:v>22</c:v>
                </c:pt>
              </c:numCache>
            </c:numRef>
          </c:cat>
          <c:val>
            <c:numRef>
              <c:f>Sheet1!$E$13:$H$13</c:f>
              <c:numCache>
                <c:formatCode>General</c:formatCode>
                <c:ptCount val="4"/>
                <c:pt idx="0">
                  <c:v>14538</c:v>
                </c:pt>
                <c:pt idx="1">
                  <c:v>59493</c:v>
                </c:pt>
                <c:pt idx="2">
                  <c:v>210195</c:v>
                </c:pt>
                <c:pt idx="3">
                  <c:v>625867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124-4151-9A22-73A9AC54D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841448"/>
        <c:axId val="247859672"/>
      </c:lineChart>
      <c:catAx>
        <c:axId val="247841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size of 2^(n)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859672"/>
        <c:crosses val="autoZero"/>
        <c:auto val="1"/>
        <c:lblAlgn val="ctr"/>
        <c:lblOffset val="100"/>
        <c:noMultiLvlLbl val="0"/>
      </c:catAx>
      <c:valAx>
        <c:axId val="24785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 time in microsecond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841448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v>Comparison-Free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Sheet1!$B$2:$N$2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6</c:v>
                </c:pt>
                <c:pt idx="1">
                  <c:v>10</c:v>
                </c:pt>
                <c:pt idx="2">
                  <c:v>41</c:v>
                </c:pt>
                <c:pt idx="3">
                  <c:v>145</c:v>
                </c:pt>
                <c:pt idx="4">
                  <c:v>584</c:v>
                </c:pt>
                <c:pt idx="5">
                  <c:v>2317</c:v>
                </c:pt>
                <c:pt idx="6">
                  <c:v>6839</c:v>
                </c:pt>
                <c:pt idx="7">
                  <c:v>31414</c:v>
                </c:pt>
                <c:pt idx="8">
                  <c:v>69519</c:v>
                </c:pt>
                <c:pt idx="9">
                  <c:v>418684</c:v>
                </c:pt>
                <c:pt idx="10">
                  <c:v>1828644</c:v>
                </c:pt>
                <c:pt idx="11">
                  <c:v>7654605</c:v>
                </c:pt>
                <c:pt idx="12">
                  <c:v>16689404</c:v>
                </c:pt>
              </c:numCache>
            </c:numRef>
          </c:val>
        </c:ser>
        <c:ser>
          <c:idx val="1"/>
          <c:order val="1"/>
          <c:tx>
            <c:v>Quicksort3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Sheet1!$B$2:$N$2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29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15</c:v>
                </c:pt>
                <c:pt idx="1">
                  <c:v>30</c:v>
                </c:pt>
                <c:pt idx="2">
                  <c:v>140</c:v>
                </c:pt>
                <c:pt idx="3">
                  <c:v>602</c:v>
                </c:pt>
                <c:pt idx="4">
                  <c:v>2673</c:v>
                </c:pt>
                <c:pt idx="5">
                  <c:v>11409</c:v>
                </c:pt>
                <c:pt idx="6">
                  <c:v>47064</c:v>
                </c:pt>
                <c:pt idx="7">
                  <c:v>148004</c:v>
                </c:pt>
                <c:pt idx="8">
                  <c:v>456904</c:v>
                </c:pt>
                <c:pt idx="9">
                  <c:v>1842128</c:v>
                </c:pt>
                <c:pt idx="10">
                  <c:v>7859271</c:v>
                </c:pt>
                <c:pt idx="11">
                  <c:v>33662489</c:v>
                </c:pt>
                <c:pt idx="12">
                  <c:v>68942299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9538048"/>
        <c:axId val="283692944"/>
      </c:barChart>
      <c:catAx>
        <c:axId val="2495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692944"/>
        <c:crosses val="autoZero"/>
        <c:auto val="1"/>
        <c:lblAlgn val="ctr"/>
        <c:lblOffset val="100"/>
        <c:noMultiLvlLbl val="0"/>
      </c:catAx>
      <c:valAx>
        <c:axId val="28369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53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v>Parallel1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Sheet1!$S$35:$AG$35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cat>
          <c:val>
            <c:numRef>
              <c:f>Sheet1!$S$36:$X$36</c:f>
              <c:numCache>
                <c:formatCode>General</c:formatCode>
                <c:ptCount val="6"/>
                <c:pt idx="0">
                  <c:v>339</c:v>
                </c:pt>
                <c:pt idx="1">
                  <c:v>312</c:v>
                </c:pt>
                <c:pt idx="2">
                  <c:v>258</c:v>
                </c:pt>
                <c:pt idx="3">
                  <c:v>375</c:v>
                </c:pt>
                <c:pt idx="4">
                  <c:v>783</c:v>
                </c:pt>
                <c:pt idx="5">
                  <c:v>1198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9B-43C6-AEB1-BF679356E08D}"/>
            </c:ext>
          </c:extLst>
        </c:ser>
        <c:ser>
          <c:idx val="2"/>
          <c:order val="1"/>
          <c:tx>
            <c:v>Parallel2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Sheet1!$S$35:$AG$35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cat>
          <c:val>
            <c:numRef>
              <c:f>Sheet1!$S$37:$X$37</c:f>
              <c:numCache>
                <c:formatCode>General</c:formatCode>
                <c:ptCount val="6"/>
                <c:pt idx="0">
                  <c:v>345</c:v>
                </c:pt>
                <c:pt idx="1">
                  <c:v>333</c:v>
                </c:pt>
                <c:pt idx="2">
                  <c:v>363</c:v>
                </c:pt>
                <c:pt idx="3">
                  <c:v>386</c:v>
                </c:pt>
                <c:pt idx="4">
                  <c:v>1070</c:v>
                </c:pt>
                <c:pt idx="5">
                  <c:v>2085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9B-43C6-AEB1-BF679356E08D}"/>
            </c:ext>
          </c:extLst>
        </c:ser>
        <c:ser>
          <c:idx val="3"/>
          <c:order val="2"/>
          <c:tx>
            <c:v>Single</c:v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numRef>
              <c:f>Sheet1!$S$35:$AG$35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cat>
          <c:val>
            <c:numRef>
              <c:f>Sheet1!$S$38:$X$38</c:f>
              <c:numCache>
                <c:formatCode>General</c:formatCode>
                <c:ptCount val="6"/>
                <c:pt idx="0">
                  <c:v>6</c:v>
                </c:pt>
                <c:pt idx="1">
                  <c:v>10</c:v>
                </c:pt>
                <c:pt idx="2">
                  <c:v>41</c:v>
                </c:pt>
                <c:pt idx="3">
                  <c:v>145</c:v>
                </c:pt>
                <c:pt idx="4">
                  <c:v>584</c:v>
                </c:pt>
                <c:pt idx="5">
                  <c:v>2317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9B-43C6-AEB1-BF679356E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9536480"/>
        <c:axId val="283694120"/>
        <c:axId val="0"/>
      </c:bar3DChart>
      <c:catAx>
        <c:axId val="249536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2^(K)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694120"/>
        <c:crosses val="autoZero"/>
        <c:auto val="1"/>
        <c:lblAlgn val="ctr"/>
        <c:lblOffset val="100"/>
        <c:noMultiLvlLbl val="0"/>
      </c:catAx>
      <c:valAx>
        <c:axId val="28369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</a:t>
                </a:r>
                <a:r>
                  <a:rPr lang="en-US" baseline="0" dirty="0"/>
                  <a:t> Time (micro-second)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53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v>Parallel1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Sheet1!$S$35:$AG$35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cat>
          <c:val>
            <c:numRef>
              <c:f>Sheet1!$S$36:$AG$36</c:f>
              <c:numCache>
                <c:formatCode>General</c:formatCode>
                <c:ptCount val="15"/>
                <c:pt idx="0">
                  <c:v>339</c:v>
                </c:pt>
                <c:pt idx="1">
                  <c:v>312</c:v>
                </c:pt>
                <c:pt idx="2">
                  <c:v>258</c:v>
                </c:pt>
                <c:pt idx="3">
                  <c:v>375</c:v>
                </c:pt>
                <c:pt idx="4">
                  <c:v>783</c:v>
                </c:pt>
                <c:pt idx="5">
                  <c:v>1198</c:v>
                </c:pt>
                <c:pt idx="6">
                  <c:v>6531</c:v>
                </c:pt>
                <c:pt idx="7">
                  <c:v>14496</c:v>
                </c:pt>
                <c:pt idx="8">
                  <c:v>49680</c:v>
                </c:pt>
                <c:pt idx="9">
                  <c:v>425416</c:v>
                </c:pt>
                <c:pt idx="10">
                  <c:v>1888266</c:v>
                </c:pt>
                <c:pt idx="11">
                  <c:v>8116153</c:v>
                </c:pt>
                <c:pt idx="12">
                  <c:v>16174634</c:v>
                </c:pt>
                <c:pt idx="13">
                  <c:v>50154765</c:v>
                </c:pt>
                <c:pt idx="14">
                  <c:v>155521323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DE-4015-9FB6-68E1424F60A0}"/>
            </c:ext>
          </c:extLst>
        </c:ser>
        <c:ser>
          <c:idx val="1"/>
          <c:order val="1"/>
          <c:tx>
            <c:v>Parallel2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Sheet1!$S$35:$AG$35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cat>
          <c:val>
            <c:numRef>
              <c:f>Sheet1!$S$37:$AG$37</c:f>
              <c:numCache>
                <c:formatCode>General</c:formatCode>
                <c:ptCount val="15"/>
                <c:pt idx="0">
                  <c:v>345</c:v>
                </c:pt>
                <c:pt idx="1">
                  <c:v>333</c:v>
                </c:pt>
                <c:pt idx="2">
                  <c:v>363</c:v>
                </c:pt>
                <c:pt idx="3">
                  <c:v>386</c:v>
                </c:pt>
                <c:pt idx="4">
                  <c:v>1070</c:v>
                </c:pt>
                <c:pt idx="5">
                  <c:v>2085</c:v>
                </c:pt>
                <c:pt idx="6">
                  <c:v>7658</c:v>
                </c:pt>
                <c:pt idx="7">
                  <c:v>17309</c:v>
                </c:pt>
                <c:pt idx="8">
                  <c:v>58822</c:v>
                </c:pt>
                <c:pt idx="9">
                  <c:v>234639</c:v>
                </c:pt>
                <c:pt idx="10">
                  <c:v>1084792</c:v>
                </c:pt>
                <c:pt idx="11">
                  <c:v>4411107</c:v>
                </c:pt>
                <c:pt idx="12">
                  <c:v>11969863</c:v>
                </c:pt>
                <c:pt idx="13">
                  <c:v>32481103</c:v>
                </c:pt>
                <c:pt idx="14">
                  <c:v>88139858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DE-4015-9FB6-68E1424F60A0}"/>
            </c:ext>
          </c:extLst>
        </c:ser>
        <c:ser>
          <c:idx val="2"/>
          <c:order val="2"/>
          <c:tx>
            <c:v>Single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Sheet1!$S$35:$AG$35</c:f>
              <c:numCache>
                <c:formatCode>General</c:formatCode>
                <c:ptCount val="15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14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22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cat>
          <c:val>
            <c:numRef>
              <c:f>Sheet1!$S$38:$AG$38</c:f>
              <c:numCache>
                <c:formatCode>General</c:formatCode>
                <c:ptCount val="15"/>
                <c:pt idx="0">
                  <c:v>6</c:v>
                </c:pt>
                <c:pt idx="1">
                  <c:v>10</c:v>
                </c:pt>
                <c:pt idx="2">
                  <c:v>41</c:v>
                </c:pt>
                <c:pt idx="3">
                  <c:v>145</c:v>
                </c:pt>
                <c:pt idx="4">
                  <c:v>584</c:v>
                </c:pt>
                <c:pt idx="5">
                  <c:v>2317</c:v>
                </c:pt>
                <c:pt idx="6">
                  <c:v>6839</c:v>
                </c:pt>
                <c:pt idx="7">
                  <c:v>31414</c:v>
                </c:pt>
                <c:pt idx="8">
                  <c:v>69519</c:v>
                </c:pt>
                <c:pt idx="9">
                  <c:v>418684</c:v>
                </c:pt>
                <c:pt idx="10">
                  <c:v>1828644</c:v>
                </c:pt>
                <c:pt idx="11">
                  <c:v>7654605</c:v>
                </c:pt>
                <c:pt idx="12">
                  <c:v>60934070</c:v>
                </c:pt>
                <c:pt idx="13">
                  <c:v>222474148</c:v>
                </c:pt>
                <c:pt idx="14">
                  <c:v>812267197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DE-4015-9FB6-68E1424F6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3694904"/>
        <c:axId val="283695296"/>
        <c:axId val="0"/>
      </c:bar3DChart>
      <c:catAx>
        <c:axId val="283694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695296"/>
        <c:crosses val="autoZero"/>
        <c:auto val="1"/>
        <c:lblAlgn val="ctr"/>
        <c:lblOffset val="100"/>
        <c:noMultiLvlLbl val="0"/>
      </c:catAx>
      <c:valAx>
        <c:axId val="283695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694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Sheet1!$I$1:$P$1</c:f>
              <c:numCache>
                <c:formatCode>General</c:formatCode>
                <c:ptCount val="8"/>
                <c:pt idx="0">
                  <c:v>20</c:v>
                </c:pt>
                <c:pt idx="1">
                  <c:v>22</c:v>
                </c:pt>
                <c:pt idx="2">
                  <c:v>24</c:v>
                </c:pt>
                <c:pt idx="3">
                  <c:v>26</c:v>
                </c:pt>
                <c:pt idx="4">
                  <c:v>28</c:v>
                </c:pt>
                <c:pt idx="5">
                  <c:v>32</c:v>
                </c:pt>
                <c:pt idx="6">
                  <c:v>34</c:v>
                </c:pt>
                <c:pt idx="7">
                  <c:v>36</c:v>
                </c:pt>
              </c:numCache>
            </c:numRef>
          </c:cat>
          <c:val>
            <c:numRef>
              <c:f>Sheet1!$I$2:$P$2</c:f>
              <c:numCache>
                <c:formatCode>General</c:formatCode>
                <c:ptCount val="8"/>
                <c:pt idx="0">
                  <c:v>31414</c:v>
                </c:pt>
                <c:pt idx="1">
                  <c:v>69519</c:v>
                </c:pt>
                <c:pt idx="2">
                  <c:v>418684</c:v>
                </c:pt>
                <c:pt idx="3">
                  <c:v>1828644</c:v>
                </c:pt>
                <c:pt idx="4">
                  <c:v>7654605</c:v>
                </c:pt>
                <c:pt idx="5">
                  <c:v>60934070</c:v>
                </c:pt>
                <c:pt idx="6" formatCode="0.00E+00">
                  <c:v>222000000</c:v>
                </c:pt>
                <c:pt idx="7" formatCode="0.00E+00">
                  <c:v>812000000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C29-4A16-B4C0-436E6231A19B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Sheet1!$I$1:$P$1</c:f>
              <c:numCache>
                <c:formatCode>General</c:formatCode>
                <c:ptCount val="8"/>
                <c:pt idx="0">
                  <c:v>20</c:v>
                </c:pt>
                <c:pt idx="1">
                  <c:v>22</c:v>
                </c:pt>
                <c:pt idx="2">
                  <c:v>24</c:v>
                </c:pt>
                <c:pt idx="3">
                  <c:v>26</c:v>
                </c:pt>
                <c:pt idx="4">
                  <c:v>28</c:v>
                </c:pt>
                <c:pt idx="5">
                  <c:v>32</c:v>
                </c:pt>
                <c:pt idx="6">
                  <c:v>34</c:v>
                </c:pt>
                <c:pt idx="7">
                  <c:v>36</c:v>
                </c:pt>
              </c:numCache>
            </c:numRef>
          </c:cat>
          <c:val>
            <c:numRef>
              <c:f>Sheet1!$I$3:$P$3</c:f>
              <c:numCache>
                <c:formatCode>General</c:formatCode>
                <c:ptCount val="8"/>
                <c:pt idx="0">
                  <c:v>14496</c:v>
                </c:pt>
                <c:pt idx="1">
                  <c:v>49680</c:v>
                </c:pt>
                <c:pt idx="2">
                  <c:v>425416</c:v>
                </c:pt>
                <c:pt idx="3">
                  <c:v>1888266</c:v>
                </c:pt>
                <c:pt idx="4">
                  <c:v>8116153</c:v>
                </c:pt>
                <c:pt idx="5">
                  <c:v>50154765</c:v>
                </c:pt>
                <c:pt idx="6" formatCode="0.00E+00">
                  <c:v>156000000</c:v>
                </c:pt>
                <c:pt idx="7" formatCode="0.00E+00">
                  <c:v>482000000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C29-4A16-B4C0-436E6231A19B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Sheet1!$I$1:$P$1</c:f>
              <c:numCache>
                <c:formatCode>General</c:formatCode>
                <c:ptCount val="8"/>
                <c:pt idx="0">
                  <c:v>20</c:v>
                </c:pt>
                <c:pt idx="1">
                  <c:v>22</c:v>
                </c:pt>
                <c:pt idx="2">
                  <c:v>24</c:v>
                </c:pt>
                <c:pt idx="3">
                  <c:v>26</c:v>
                </c:pt>
                <c:pt idx="4">
                  <c:v>28</c:v>
                </c:pt>
                <c:pt idx="5">
                  <c:v>32</c:v>
                </c:pt>
                <c:pt idx="6">
                  <c:v>34</c:v>
                </c:pt>
                <c:pt idx="7">
                  <c:v>36</c:v>
                </c:pt>
              </c:numCache>
            </c:numRef>
          </c:cat>
          <c:val>
            <c:numRef>
              <c:f>Sheet1!$I$4:$P$4</c:f>
              <c:numCache>
                <c:formatCode>General</c:formatCode>
                <c:ptCount val="8"/>
                <c:pt idx="0">
                  <c:v>17309</c:v>
                </c:pt>
                <c:pt idx="1">
                  <c:v>58822</c:v>
                </c:pt>
                <c:pt idx="2">
                  <c:v>234639</c:v>
                </c:pt>
                <c:pt idx="3">
                  <c:v>1084792</c:v>
                </c:pt>
                <c:pt idx="4">
                  <c:v>4411107</c:v>
                </c:pt>
                <c:pt idx="5">
                  <c:v>11969863</c:v>
                </c:pt>
                <c:pt idx="6">
                  <c:v>32481103</c:v>
                </c:pt>
                <c:pt idx="7">
                  <c:v>88139858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C29-4A16-B4C0-436E6231A19B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Sheet1!$I$1:$P$1</c:f>
              <c:numCache>
                <c:formatCode>General</c:formatCode>
                <c:ptCount val="8"/>
                <c:pt idx="0">
                  <c:v>20</c:v>
                </c:pt>
                <c:pt idx="1">
                  <c:v>22</c:v>
                </c:pt>
                <c:pt idx="2">
                  <c:v>24</c:v>
                </c:pt>
                <c:pt idx="3">
                  <c:v>26</c:v>
                </c:pt>
                <c:pt idx="4">
                  <c:v>28</c:v>
                </c:pt>
                <c:pt idx="5">
                  <c:v>32</c:v>
                </c:pt>
                <c:pt idx="6">
                  <c:v>34</c:v>
                </c:pt>
                <c:pt idx="7">
                  <c:v>36</c:v>
                </c:pt>
              </c:numCache>
            </c:numRef>
          </c:cat>
          <c:val>
            <c:numRef>
              <c:f>Sheet1!$I$5:$P$5</c:f>
              <c:numCache>
                <c:formatCode>General</c:formatCode>
                <c:ptCount val="8"/>
                <c:pt idx="0">
                  <c:v>30903</c:v>
                </c:pt>
                <c:pt idx="1">
                  <c:v>51034</c:v>
                </c:pt>
                <c:pt idx="2">
                  <c:v>172787</c:v>
                </c:pt>
                <c:pt idx="3">
                  <c:v>755161</c:v>
                </c:pt>
                <c:pt idx="4">
                  <c:v>2996819</c:v>
                </c:pt>
                <c:pt idx="5">
                  <c:v>10788548</c:v>
                </c:pt>
                <c:pt idx="6">
                  <c:v>29129079</c:v>
                </c:pt>
                <c:pt idx="7">
                  <c:v>68709789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C29-4A16-B4C0-436E6231A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860056"/>
        <c:axId val="248356056"/>
      </c:lineChart>
      <c:catAx>
        <c:axId val="247860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2^(K)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6056"/>
        <c:crosses val="autoZero"/>
        <c:auto val="1"/>
        <c:lblAlgn val="ctr"/>
        <c:lblOffset val="100"/>
        <c:noMultiLvlLbl val="0"/>
      </c:catAx>
      <c:valAx>
        <c:axId val="248356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Execution</a:t>
                </a:r>
                <a:r>
                  <a:rPr lang="en-US" baseline="0"/>
                  <a:t> Time (Micro-Seconed)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860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10/26/2016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10/26/2016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6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/>
              <a:t>Click icon to add picture</a:t>
            </a:r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8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389847"/>
          </a:xfrm>
        </p:spPr>
        <p:txBody>
          <a:bodyPr/>
          <a:lstStyle/>
          <a:p>
            <a:r>
              <a:rPr lang="en-US" dirty="0"/>
              <a:t>Saleh Abdel-</a:t>
            </a:r>
            <a:r>
              <a:rPr lang="en-US" dirty="0" err="1"/>
              <a:t>hafeez</a:t>
            </a:r>
            <a:r>
              <a:rPr lang="en-US" dirty="0"/>
              <a:t>, Jordan (JUST)</a:t>
            </a:r>
          </a:p>
          <a:p>
            <a:r>
              <a:rPr lang="en-US" dirty="0"/>
              <a:t>Ann Gordon-Ross, USA (UF)</a:t>
            </a:r>
          </a:p>
          <a:p>
            <a:r>
              <a:rPr lang="en-US" dirty="0" err="1" smtClean="0"/>
              <a:t>Samer</a:t>
            </a:r>
            <a:r>
              <a:rPr lang="en-US" dirty="0" smtClean="0"/>
              <a:t> </a:t>
            </a:r>
            <a:r>
              <a:rPr lang="en-US" dirty="0" err="1"/>
              <a:t>AbuBaker</a:t>
            </a:r>
            <a:r>
              <a:rPr lang="en-US" dirty="0"/>
              <a:t>, Jordan (JUST)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2180" y="0"/>
            <a:ext cx="5773420" cy="1832082"/>
          </a:xfrm>
        </p:spPr>
        <p:txBody>
          <a:bodyPr>
            <a:normAutofit fontScale="90000"/>
          </a:bodyPr>
          <a:lstStyle/>
          <a:p>
            <a:r>
              <a:rPr lang="en-US" b="1" cap="all" dirty="0"/>
              <a:t>A Comparison-FREE SORTING ALGORITHM ON CPU</a:t>
            </a:r>
            <a:r>
              <a:rPr lang="en-US" b="1" dirty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4" y="0"/>
            <a:ext cx="1075508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CPU Multiple Threads (8-Threads &amp; 4-Core)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422" y="1143000"/>
            <a:ext cx="10058400" cy="519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5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Multiple threaded (TIME)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748237"/>
              </p:ext>
            </p:extLst>
          </p:nvPr>
        </p:nvGraphicFramePr>
        <p:xfrm>
          <a:off x="1914144" y="1417638"/>
          <a:ext cx="9997440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907279"/>
              </p:ext>
            </p:extLst>
          </p:nvPr>
        </p:nvGraphicFramePr>
        <p:xfrm>
          <a:off x="2562578" y="1169283"/>
          <a:ext cx="6096000" cy="3990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058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Time vs. Data Sizes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0221"/>
              </p:ext>
            </p:extLst>
          </p:nvPr>
        </p:nvGraphicFramePr>
        <p:xfrm>
          <a:off x="1428750" y="1495424"/>
          <a:ext cx="10763250" cy="5362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645315"/>
              </p:ext>
            </p:extLst>
          </p:nvPr>
        </p:nvGraphicFramePr>
        <p:xfrm>
          <a:off x="2859651" y="2560638"/>
          <a:ext cx="6287443" cy="3745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29396"/>
              </p:ext>
            </p:extLst>
          </p:nvPr>
        </p:nvGraphicFramePr>
        <p:xfrm>
          <a:off x="1428750" y="1417638"/>
          <a:ext cx="10763256" cy="725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670850"/>
                <a:gridCol w="70050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8-thread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17309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58822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234639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1084792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4411107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11969863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32481103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88139858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Non-thread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31414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69519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418684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1828644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7654605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60934070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2.22E+08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8.12E+08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7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Usage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146250"/>
              </p:ext>
            </p:extLst>
          </p:nvPr>
        </p:nvGraphicFramePr>
        <p:xfrm>
          <a:off x="1449659" y="1524000"/>
          <a:ext cx="10742341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178892"/>
              </p:ext>
            </p:extLst>
          </p:nvPr>
        </p:nvGraphicFramePr>
        <p:xfrm>
          <a:off x="2591962" y="1843087"/>
          <a:ext cx="6713963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586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56944" y="274638"/>
            <a:ext cx="107350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with Parallel Sorting Algorithms</a:t>
            </a:r>
            <a:endParaRPr lang="en-US" dirty="0"/>
          </a:p>
        </p:txBody>
      </p:sp>
      <p:sp>
        <p:nvSpPr>
          <p:cNvPr id="5" name="Content Placeholder 13"/>
          <p:cNvSpPr txBox="1">
            <a:spLocks/>
          </p:cNvSpPr>
          <p:nvPr/>
        </p:nvSpPr>
        <p:spPr>
          <a:xfrm>
            <a:off x="1825752" y="1566746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Avoid Mutual Exclusive (Memory Blocked)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More Memory for threaded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Atomic for less </a:t>
            </a:r>
            <a:r>
              <a:rPr lang="en-US" dirty="0" smtClean="0"/>
              <a:t>memory</a:t>
            </a:r>
            <a:endParaRPr lang="en-US" baseline="30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Execution Time (Second)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690200"/>
              </p:ext>
            </p:extLst>
          </p:nvPr>
        </p:nvGraphicFramePr>
        <p:xfrm>
          <a:off x="1826704" y="3825294"/>
          <a:ext cx="9996488" cy="2008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0892"/>
                <a:gridCol w="2310312"/>
                <a:gridCol w="1046628"/>
                <a:gridCol w="954454"/>
                <a:gridCol w="1094202"/>
              </a:tblGrid>
              <a:tr h="40164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</a:tr>
              <a:tr h="4016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Comparison-Free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0.00107/0.0005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0.235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1.08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</a:tr>
              <a:tr h="4016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[1]-2011-Bitonic-Sort-CPU&amp;GPU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0.0012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0.076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1.97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2.23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</a:tr>
              <a:tr h="4016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[2]-</a:t>
                      </a:r>
                      <a:r>
                        <a:rPr lang="en-US" sz="2400" u="none" strike="noStrike" dirty="0">
                          <a:effectLst/>
                        </a:rPr>
                        <a:t>2010-Intel  (Radix) CPU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0.0075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0.081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0.33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</a:tr>
              <a:tr h="4016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[3]-</a:t>
                      </a:r>
                      <a:r>
                        <a:rPr lang="en-US" sz="2400" u="none" strike="noStrike" dirty="0">
                          <a:effectLst/>
                        </a:rPr>
                        <a:t>2009-Invidia  (Radix) GPU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0.031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0.12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0.27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25" marR="8925" marT="89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23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66544" y="426720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13"/>
          <p:cNvSpPr txBox="1">
            <a:spLocks/>
          </p:cNvSpPr>
          <p:nvPr/>
        </p:nvSpPr>
        <p:spPr>
          <a:xfrm>
            <a:off x="2066544" y="1600200"/>
            <a:ext cx="9997440" cy="48006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Design is novel and is not an incremental of other hybrid sorting </a:t>
            </a:r>
            <a:r>
              <a:rPr lang="en-US" dirty="0" smtClean="0"/>
              <a:t>algorithms (Future Work); the C-Code is clear and </a:t>
            </a:r>
            <a:r>
              <a:rPr lang="en-US" smtClean="0"/>
              <a:t>is available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Comparison-free: Single-Threaded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fastest for data sizes &lt; 2</a:t>
            </a:r>
            <a:r>
              <a:rPr lang="en-US" baseline="30000" dirty="0" smtClean="0"/>
              <a:t>16</a:t>
            </a:r>
            <a:endParaRPr lang="en-US" baseline="30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Comparison-free: Multi-threaded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CPU (Simple 4-Core) fastest at data 2</a:t>
            </a:r>
            <a:r>
              <a:rPr lang="en-US" baseline="30000" dirty="0" smtClean="0"/>
              <a:t>20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CPU (Advance Multi-Core) need to investigate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GPU (Simple and Advance) need to investigate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less memory, and expecting less energy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baseline="30000" dirty="0"/>
          </a:p>
          <a:p>
            <a:pPr>
              <a:buFont typeface="Wingdings" panose="05000000000000000000" pitchFamily="2" charset="2"/>
              <a:buChar char="Ø"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8922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Principle Example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Potential Key Factors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CPU Simulation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Single </a:t>
            </a:r>
            <a:r>
              <a:rPr lang="en-US" dirty="0" smtClean="0"/>
              <a:t>Threaded </a:t>
            </a:r>
            <a:r>
              <a:rPr lang="en-US" dirty="0"/>
              <a:t>(no Parallelism)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C-Code (Memory Locality)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Execution Time Simulations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Multi-threaded </a:t>
            </a:r>
            <a:r>
              <a:rPr lang="en-US" dirty="0"/>
              <a:t>(Parallelism)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C-Code (Atomic and Semaphore Vs. Memory)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Execution Time Simulations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Conclusions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</p:spTree>
    <p:extLst>
      <p:ext uri="{BB962C8B-B14F-4D97-AF65-F5344CB8AC3E}">
        <p14:creationId xmlns:p14="http://schemas.microsoft.com/office/powerpoint/2010/main" val="8819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144" y="1447800"/>
            <a:ext cx="9997440" cy="4800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Example</a:t>
            </a:r>
          </a:p>
        </p:txBody>
      </p:sp>
    </p:spTree>
    <p:extLst>
      <p:ext uri="{BB962C8B-B14F-4D97-AF65-F5344CB8AC3E}">
        <p14:creationId xmlns:p14="http://schemas.microsoft.com/office/powerpoint/2010/main" val="9668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Key Factors</a:t>
            </a:r>
          </a:p>
        </p:txBody>
      </p:sp>
      <p:sp>
        <p:nvSpPr>
          <p:cNvPr id="6" name="Content Placeholder 13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Two Representations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Binary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One-Hot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N=2</a:t>
            </a:r>
            <a:r>
              <a:rPr lang="en-US" baseline="30000" dirty="0"/>
              <a:t>K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Computations less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Memory Transpose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Memory Mapping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Idea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Reduce the size of One-Hot (</a:t>
            </a:r>
            <a:r>
              <a:rPr lang="en-US" dirty="0" err="1"/>
              <a:t>NxN</a:t>
            </a:r>
            <a:r>
              <a:rPr lang="en-US" dirty="0"/>
              <a:t>) to NX1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Improve Locality (Spatial and Temporal)</a:t>
            </a:r>
          </a:p>
        </p:txBody>
      </p:sp>
    </p:spTree>
    <p:extLst>
      <p:ext uri="{BB962C8B-B14F-4D97-AF65-F5344CB8AC3E}">
        <p14:creationId xmlns:p14="http://schemas.microsoft.com/office/powerpoint/2010/main" val="699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144" y="1447800"/>
            <a:ext cx="9997440" cy="5410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Single Thread</a:t>
            </a:r>
          </a:p>
        </p:txBody>
      </p:sp>
    </p:spTree>
    <p:extLst>
      <p:ext uri="{BB962C8B-B14F-4D97-AF65-F5344CB8AC3E}">
        <p14:creationId xmlns:p14="http://schemas.microsoft.com/office/powerpoint/2010/main" val="202234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Loop1 Time vs. Loop2 Time  </a:t>
            </a:r>
            <a:br>
              <a:rPr lang="en-US" dirty="0"/>
            </a:br>
            <a:r>
              <a:rPr lang="en-US" dirty="0"/>
              <a:t>(MEMORY LOCALITY)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28641"/>
              </p:ext>
            </p:extLst>
          </p:nvPr>
        </p:nvGraphicFramePr>
        <p:xfrm>
          <a:off x="1914144" y="1593274"/>
          <a:ext cx="9997440" cy="5264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116024"/>
              </p:ext>
            </p:extLst>
          </p:nvPr>
        </p:nvGraphicFramePr>
        <p:xfrm>
          <a:off x="2798619" y="1911928"/>
          <a:ext cx="6622472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443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Less on Input Distribution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5523"/>
              </p:ext>
            </p:extLst>
          </p:nvPr>
        </p:nvGraphicFramePr>
        <p:xfrm>
          <a:off x="2017486" y="1417638"/>
          <a:ext cx="9564914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73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Single thread (Time Simulation)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982580"/>
              </p:ext>
            </p:extLst>
          </p:nvPr>
        </p:nvGraphicFramePr>
        <p:xfrm>
          <a:off x="1436914" y="1417638"/>
          <a:ext cx="10755086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xmlns="" id="{AA5C5C89-5771-4495-A8BF-4843F8E1BDC6}"/>
              </a:ext>
              <a:ext uri="{147F2762-F138-4A5C-976F-8EAC2B608ADB}">
                <a16:predDERef xmlns:a16="http://schemas.microsoft.com/office/drawing/2014/main" xmlns="" pred="{792682F0-713E-42F2-B950-D7BB3785BC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660844"/>
              </p:ext>
            </p:extLst>
          </p:nvPr>
        </p:nvGraphicFramePr>
        <p:xfrm>
          <a:off x="2917371" y="1582057"/>
          <a:ext cx="6937829" cy="3991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855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Fastest</a:t>
            </a:r>
          </a:p>
          <a:p>
            <a:r>
              <a:rPr lang="en-US" dirty="0"/>
              <a:t>Minor Effect on Data Type Distribution</a:t>
            </a:r>
          </a:p>
          <a:p>
            <a:r>
              <a:rPr lang="en-US" dirty="0"/>
              <a:t>One Dimensional Memory</a:t>
            </a:r>
          </a:p>
          <a:p>
            <a:r>
              <a:rPr lang="en-US" dirty="0"/>
              <a:t>Less Computations</a:t>
            </a:r>
          </a:p>
          <a:p>
            <a:r>
              <a:rPr lang="en-US" dirty="0"/>
              <a:t>Easy to work with</a:t>
            </a:r>
          </a:p>
          <a:p>
            <a:r>
              <a:rPr lang="en-US" dirty="0"/>
              <a:t>Less Energy &amp; Power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Single Thread Significant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558075"/>
              </p:ext>
            </p:extLst>
          </p:nvPr>
        </p:nvGraphicFramePr>
        <p:xfrm>
          <a:off x="6474177" y="2940756"/>
          <a:ext cx="5627511" cy="2869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73133"/>
              </p:ext>
            </p:extLst>
          </p:nvPr>
        </p:nvGraphicFramePr>
        <p:xfrm>
          <a:off x="1471525" y="5810250"/>
          <a:ext cx="8534400" cy="104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Free-comparison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31414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69519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418684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1828644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7654605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16689404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quick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11409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47064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148004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456904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1842128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7859271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33662489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68942299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3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template" id="{C9C6C84C-31C8-4C76-8A44-8310A8257221}" vid="{45DD48F0-B408-4E69-8193-603DE231DF4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D081611-814B-4EEC-95CB-5163EF94D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</Template>
  <TotalTime>0</TotalTime>
  <Words>452</Words>
  <Application>Microsoft Office PowerPoint</Application>
  <PresentationFormat>Widescreen</PresentationFormat>
  <Paragraphs>181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Century Gothic</vt:lpstr>
      <vt:lpstr>Verdana</vt:lpstr>
      <vt:lpstr>Wingdings</vt:lpstr>
      <vt:lpstr>Wingdings 2</vt:lpstr>
      <vt:lpstr>Idea design template</vt:lpstr>
      <vt:lpstr>A Comparison-FREE SORTING ALGORITHM ON CPUs</vt:lpstr>
      <vt:lpstr>Highlights</vt:lpstr>
      <vt:lpstr>Principle Example</vt:lpstr>
      <vt:lpstr>Potential Key Factors</vt:lpstr>
      <vt:lpstr>CPU Single Thread</vt:lpstr>
      <vt:lpstr>Loop1 Time vs. Loop2 Time   (MEMORY LOCALITY)</vt:lpstr>
      <vt:lpstr>Dependent Less on Input Distribution</vt:lpstr>
      <vt:lpstr>CPU Single thread (Time Simulation)</vt:lpstr>
      <vt:lpstr>CPU Single Thread Significant</vt:lpstr>
      <vt:lpstr>CPU Multiple Threads (8-Threads &amp; 4-Core)</vt:lpstr>
      <vt:lpstr>CPU Multiple threaded (TIME)</vt:lpstr>
      <vt:lpstr>Execution Time vs. Data Sizes</vt:lpstr>
      <vt:lpstr>Memory Usage</vt:lpstr>
      <vt:lpstr>Comparison with Parallel Sorting Algorithms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2016-10-11T19:12:33Z</dcterms:created>
  <dcterms:modified xsi:type="dcterms:W3CDTF">2016-10-26T15:53:12Z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TC034605219991</vt:lpwstr>
  </property>
</Properties>
</file>