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gif" ContentType="image/gif"/>
  <Default Extension="png" ContentType="image/png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4.xml" ContentType="application/vnd.openxmlformats-officedocument.drawingml.chart+xml"/>
  <Override PartName="/ppt/theme/themeOverride2.xml" ContentType="application/vnd.openxmlformats-officedocument.themeOverride+xml"/>
  <Override PartName="/ppt/charts/chart5.xml" ContentType="application/vnd.openxmlformats-officedocument.drawingml.chart+xml"/>
  <Override PartName="/ppt/theme/themeOverride3.xml" ContentType="application/vnd.openxmlformats-officedocument.themeOverride+xml"/>
  <Override PartName="/ppt/charts/chart6.xml" ContentType="application/vnd.openxmlformats-officedocument.drawingml.chart+xml"/>
  <Override PartName="/ppt/theme/themeOverride4.xml" ContentType="application/vnd.openxmlformats-officedocument.themeOverrid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610" r:id="rId1"/>
  </p:sldMasterIdLst>
  <p:notesMasterIdLst>
    <p:notesMasterId r:id="rId24"/>
  </p:notesMasterIdLst>
  <p:handoutMasterIdLst>
    <p:handoutMasterId r:id="rId25"/>
  </p:handoutMasterIdLst>
  <p:sldIdLst>
    <p:sldId id="916" r:id="rId2"/>
    <p:sldId id="917" r:id="rId3"/>
    <p:sldId id="938" r:id="rId4"/>
    <p:sldId id="918" r:id="rId5"/>
    <p:sldId id="932" r:id="rId6"/>
    <p:sldId id="921" r:id="rId7"/>
    <p:sldId id="940" r:id="rId8"/>
    <p:sldId id="922" r:id="rId9"/>
    <p:sldId id="925" r:id="rId10"/>
    <p:sldId id="926" r:id="rId11"/>
    <p:sldId id="931" r:id="rId12"/>
    <p:sldId id="928" r:id="rId13"/>
    <p:sldId id="937" r:id="rId14"/>
    <p:sldId id="923" r:id="rId15"/>
    <p:sldId id="936" r:id="rId16"/>
    <p:sldId id="924" r:id="rId17"/>
    <p:sldId id="930" r:id="rId18"/>
    <p:sldId id="927" r:id="rId19"/>
    <p:sldId id="933" r:id="rId20"/>
    <p:sldId id="941" r:id="rId21"/>
    <p:sldId id="935" r:id="rId22"/>
    <p:sldId id="939" r:id="rId23"/>
  </p:sldIdLst>
  <p:sldSz cx="12192000" cy="68580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208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A00"/>
    <a:srgbClr val="75A3FF"/>
    <a:srgbClr val="E2CFF1"/>
    <a:srgbClr val="CEAEE8"/>
    <a:srgbClr val="FFFF00"/>
    <a:srgbClr val="006600"/>
    <a:srgbClr val="FFE697"/>
    <a:srgbClr val="FFF2CD"/>
    <a:srgbClr val="CC3300"/>
    <a:srgbClr val="86DF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74" autoAdjust="0"/>
    <p:restoredTop sz="96401" autoAdjust="0"/>
  </p:normalViewPr>
  <p:slideViewPr>
    <p:cSldViewPr>
      <p:cViewPr varScale="1">
        <p:scale>
          <a:sx n="76" d="100"/>
          <a:sy n="76" d="100"/>
        </p:scale>
        <p:origin x="232" y="2344"/>
      </p:cViewPr>
      <p:guideLst>
        <p:guide orient="horz" pos="2208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3" d="100"/>
          <a:sy n="63" d="100"/>
        </p:scale>
        <p:origin x="-3101" y="-72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file:///C:\Users\aho\Desktop\F6-P2\Available_Encoder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microsoft.com/office/2011/relationships/chartStyle" Target="style1.xml"/><Relationship Id="rId2" Type="http://schemas.microsoft.com/office/2011/relationships/chartColorStyle" Target="colors1.xml"/><Relationship Id="rId3" Type="http://schemas.openxmlformats.org/officeDocument/2006/relationships/oleObject" Target="file:///C:\Users\aho\Dropbox\IS_Shared_Folder\Spring_2015\All_Results\Cloud001\Cloud001_Original_Filtering_Results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microsoft.com/office/2011/relationships/chartStyle" Target="style2.xml"/><Relationship Id="rId2" Type="http://schemas.microsoft.com/office/2011/relationships/chartColorStyle" Target="colors2.xml"/><Relationship Id="rId3" Type="http://schemas.openxmlformats.org/officeDocument/2006/relationships/oleObject" Target="file:///C:\Users\aho\Dropbox\IS_Shared_Folder\Spring_2015\All_Results\Cloud001\Cloud001_Original_Filtering_Result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file:///C:\Users\aho\Dropbox\IS_Shared_Folder\Fall_2015\BSS_x264_JPEG2000(CRvsRMSE)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3.xml"/><Relationship Id="rId2" Type="http://schemas.openxmlformats.org/officeDocument/2006/relationships/oleObject" Target="file:///C:\Users\aho\Dropbox\IS_Shared_Folder\Fall_2015\BSS_x264_JPEG2000(CRvsRMSE)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4.xml"/><Relationship Id="rId2" Type="http://schemas.openxmlformats.org/officeDocument/2006/relationships/oleObject" Target="../embeddings/oleObject1.bin"/><Relationship Id="rId3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46196708348478"/>
          <c:y val="0.0310415573053368"/>
          <c:w val="0.801719935472513"/>
          <c:h val="0.8732825866118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Sheet1!$C$15</c:f>
              <c:strCache>
                <c:ptCount val="1"/>
                <c:pt idx="0">
                  <c:v>Cloud001</c:v>
                </c:pt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Sheet1!$C$16:$C$20</c:f>
              <c:strCache>
                <c:ptCount val="4"/>
                <c:pt idx="0">
                  <c:v>FFV1</c:v>
                </c:pt>
                <c:pt idx="1">
                  <c:v>FFVhuff</c:v>
                </c:pt>
                <c:pt idx="2">
                  <c:v>JPEGLS</c:v>
                </c:pt>
                <c:pt idx="3">
                  <c:v>JPEG2000</c:v>
                </c:pt>
              </c:strCache>
              <c:extLst/>
            </c:strRef>
          </c:cat>
          <c:val>
            <c:numRef>
              <c:f>Sheet1!$E$16:$E$20</c:f>
              <c:numCache>
                <c:formatCode>General</c:formatCode>
                <c:ptCount val="4"/>
                <c:pt idx="0">
                  <c:v>1.849545201093296</c:v>
                </c:pt>
                <c:pt idx="1">
                  <c:v>1.189087190314386</c:v>
                </c:pt>
                <c:pt idx="2">
                  <c:v>1.70102343550909</c:v>
                </c:pt>
                <c:pt idx="3">
                  <c:v>1.67</c:v>
                </c:pt>
              </c:numCache>
              <c:extLst/>
            </c:numRef>
          </c:val>
        </c:ser>
        <c:ser>
          <c:idx val="1"/>
          <c:order val="1"/>
          <c:tx>
            <c:strRef>
              <c:f>Sheet1!$C$22</c:f>
              <c:strCache>
                <c:ptCount val="1"/>
                <c:pt idx="0">
                  <c:v>Cloud002</c:v>
                </c:pt>
              </c:strCache>
            </c:strRef>
          </c:tx>
          <c:spPr>
            <a:solidFill>
              <a:schemeClr val="dk1">
                <a:tint val="55000"/>
              </a:schemeClr>
            </a:solidFill>
            <a:ln>
              <a:noFill/>
            </a:ln>
            <a:effectLst/>
          </c:spPr>
          <c:invertIfNegative val="0"/>
          <c:cat>
            <c:strLit>
              <c:ptCount val="4"/>
              <c:pt idx="0">
                <c:v>FFV1</c:v>
              </c:pt>
              <c:pt idx="1">
                <c:v>FFVhuff</c:v>
              </c:pt>
              <c:pt idx="2">
                <c:v>JPEGLS</c:v>
              </c:pt>
              <c:pt idx="3">
                <c:v>JPEG2000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Sheet1!$E$23:$E$27</c:f>
              <c:numCache>
                <c:formatCode>General</c:formatCode>
                <c:ptCount val="4"/>
                <c:pt idx="0">
                  <c:v>1.475924715504354</c:v>
                </c:pt>
                <c:pt idx="1">
                  <c:v>0.96699950221077</c:v>
                </c:pt>
                <c:pt idx="2">
                  <c:v>1.400969360158661</c:v>
                </c:pt>
                <c:pt idx="3">
                  <c:v>1.36</c:v>
                </c:pt>
              </c:numCache>
              <c:extLst/>
            </c:numRef>
          </c:val>
        </c:ser>
        <c:ser>
          <c:idx val="2"/>
          <c:order val="2"/>
          <c:tx>
            <c:strRef>
              <c:f>Sheet1!$C$29</c:f>
              <c:strCache>
                <c:ptCount val="1"/>
                <c:pt idx="0">
                  <c:v>NoCloud001</c:v>
                </c:pt>
              </c:strCache>
            </c:strRef>
          </c:tx>
          <c:spPr>
            <a:solidFill>
              <a:schemeClr val="dk1">
                <a:tint val="75000"/>
              </a:schemeClr>
            </a:solidFill>
            <a:ln>
              <a:noFill/>
            </a:ln>
            <a:effectLst/>
          </c:spPr>
          <c:invertIfNegative val="0"/>
          <c:cat>
            <c:strLit>
              <c:ptCount val="4"/>
              <c:pt idx="0">
                <c:v>FFV1</c:v>
              </c:pt>
              <c:pt idx="1">
                <c:v>FFVhuff</c:v>
              </c:pt>
              <c:pt idx="2">
                <c:v>JPEGLS</c:v>
              </c:pt>
              <c:pt idx="3">
                <c:v>JPEG2000</c:v>
              </c:pt>
              <c:extLst>
                <c:ext xmlns:c15="http://schemas.microsoft.com/office/drawing/2012/chart" uri="{02D57815-91ED-43cb-92C2-25804820EDAC}">
                  <c15:autoCat val="1"/>
                </c:ext>
              </c:extLst>
            </c:strLit>
          </c:cat>
          <c:val>
            <c:numRef>
              <c:f>Sheet1!$E$30:$E$34</c:f>
              <c:numCache>
                <c:formatCode>General</c:formatCode>
                <c:ptCount val="4"/>
                <c:pt idx="0">
                  <c:v>1.515581905691686</c:v>
                </c:pt>
                <c:pt idx="1">
                  <c:v>1.0012372560744</c:v>
                </c:pt>
                <c:pt idx="2">
                  <c:v>1.433046623534604</c:v>
                </c:pt>
                <c:pt idx="3">
                  <c:v>1.45</c:v>
                </c:pt>
              </c:numCache>
              <c:extLst/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-2024516464"/>
        <c:axId val="-2020748032"/>
      </c:barChart>
      <c:catAx>
        <c:axId val="-20245164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20748032"/>
        <c:crosses val="autoZero"/>
        <c:auto val="1"/>
        <c:lblAlgn val="ctr"/>
        <c:lblOffset val="100"/>
        <c:noMultiLvlLbl val="0"/>
      </c:catAx>
      <c:valAx>
        <c:axId val="-2020748032"/>
        <c:scaling>
          <c:orientation val="minMax"/>
          <c:max val="5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CR</a:t>
                </a:r>
              </a:p>
            </c:rich>
          </c:tx>
          <c:layout>
            <c:manualLayout>
              <c:xMode val="edge"/>
              <c:yMode val="edge"/>
              <c:x val="0.00208858964459549"/>
              <c:y val="0.398033006599672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2451646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55416510436196"/>
          <c:y val="0.0552042869641295"/>
          <c:w val="0.713968449256343"/>
          <c:h val="0.0947957130358705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Cloud001_Compression_Results!$C$21</c:f>
              <c:strCache>
                <c:ptCount val="1"/>
                <c:pt idx="0">
                  <c:v>Average</c:v>
                </c:pt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cat>
            <c:numRef>
              <c:f>Cloud001_Compression_Results!$B$22:$B$27</c:f>
              <c:numCache>
                <c:formatCode>General</c:formatCode>
                <c:ptCount val="6"/>
                <c:pt idx="0">
                  <c:v>3.0</c:v>
                </c:pt>
                <c:pt idx="1">
                  <c:v>5.0</c:v>
                </c:pt>
                <c:pt idx="2">
                  <c:v>9.0</c:v>
                </c:pt>
                <c:pt idx="3">
                  <c:v>15.0</c:v>
                </c:pt>
                <c:pt idx="4">
                  <c:v>25.0</c:v>
                </c:pt>
                <c:pt idx="5">
                  <c:v>35.0</c:v>
                </c:pt>
              </c:numCache>
            </c:numRef>
          </c:cat>
          <c:val>
            <c:numRef>
              <c:f>Cloud001_Compression_Results!$C$22:$C$27</c:f>
              <c:numCache>
                <c:formatCode>General</c:formatCode>
                <c:ptCount val="6"/>
                <c:pt idx="0">
                  <c:v>1.915999999999999</c:v>
                </c:pt>
                <c:pt idx="1">
                  <c:v>2.09</c:v>
                </c:pt>
                <c:pt idx="2">
                  <c:v>2.371</c:v>
                </c:pt>
                <c:pt idx="3">
                  <c:v>2.751</c:v>
                </c:pt>
                <c:pt idx="4">
                  <c:v>3.166</c:v>
                </c:pt>
                <c:pt idx="5">
                  <c:v>3.602</c:v>
                </c:pt>
              </c:numCache>
            </c:numRef>
          </c:val>
        </c:ser>
        <c:ser>
          <c:idx val="1"/>
          <c:order val="1"/>
          <c:tx>
            <c:strRef>
              <c:f>Cloud001_Compression_Results!$D$21</c:f>
              <c:strCache>
                <c:ptCount val="1"/>
                <c:pt idx="0">
                  <c:v>Median</c:v>
                </c:pt>
              </c:strCache>
            </c:strRef>
          </c:tx>
          <c:spPr>
            <a:solidFill>
              <a:schemeClr val="dk1">
                <a:tint val="55000"/>
              </a:schemeClr>
            </a:solidFill>
            <a:ln>
              <a:noFill/>
            </a:ln>
            <a:effectLst/>
          </c:spPr>
          <c:invertIfNegative val="0"/>
          <c:cat>
            <c:numRef>
              <c:f>Cloud001_Compression_Results!$B$22:$B$27</c:f>
              <c:numCache>
                <c:formatCode>General</c:formatCode>
                <c:ptCount val="6"/>
                <c:pt idx="0">
                  <c:v>3.0</c:v>
                </c:pt>
                <c:pt idx="1">
                  <c:v>5.0</c:v>
                </c:pt>
                <c:pt idx="2">
                  <c:v>9.0</c:v>
                </c:pt>
                <c:pt idx="3">
                  <c:v>15.0</c:v>
                </c:pt>
                <c:pt idx="4">
                  <c:v>25.0</c:v>
                </c:pt>
                <c:pt idx="5">
                  <c:v>35.0</c:v>
                </c:pt>
              </c:numCache>
            </c:numRef>
          </c:cat>
          <c:val>
            <c:numRef>
              <c:f>Cloud001_Compression_Results!$D$22:$D$27</c:f>
              <c:numCache>
                <c:formatCode>General</c:formatCode>
                <c:ptCount val="6"/>
                <c:pt idx="0">
                  <c:v>1.805</c:v>
                </c:pt>
                <c:pt idx="1">
                  <c:v>1.919</c:v>
                </c:pt>
                <c:pt idx="2">
                  <c:v>2.107</c:v>
                </c:pt>
                <c:pt idx="3">
                  <c:v>2.326</c:v>
                </c:pt>
                <c:pt idx="4">
                  <c:v>2.577</c:v>
                </c:pt>
                <c:pt idx="5">
                  <c:v>2.756</c:v>
                </c:pt>
              </c:numCache>
            </c:numRef>
          </c:val>
        </c:ser>
        <c:ser>
          <c:idx val="2"/>
          <c:order val="2"/>
          <c:tx>
            <c:strRef>
              <c:f>Cloud001_Compression_Results!$E$21</c:f>
              <c:strCache>
                <c:ptCount val="1"/>
                <c:pt idx="0">
                  <c:v>Wiener</c:v>
                </c:pt>
              </c:strCache>
            </c:strRef>
          </c:tx>
          <c:spPr>
            <a:solidFill>
              <a:schemeClr val="dk1">
                <a:tint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Cloud001_Compression_Results!$B$22:$B$27</c:f>
              <c:numCache>
                <c:formatCode>General</c:formatCode>
                <c:ptCount val="6"/>
                <c:pt idx="0">
                  <c:v>3.0</c:v>
                </c:pt>
                <c:pt idx="1">
                  <c:v>5.0</c:v>
                </c:pt>
                <c:pt idx="2">
                  <c:v>9.0</c:v>
                </c:pt>
                <c:pt idx="3">
                  <c:v>15.0</c:v>
                </c:pt>
                <c:pt idx="4">
                  <c:v>25.0</c:v>
                </c:pt>
                <c:pt idx="5">
                  <c:v>35.0</c:v>
                </c:pt>
              </c:numCache>
            </c:numRef>
          </c:cat>
          <c:val>
            <c:numRef>
              <c:f>Cloud001_Compression_Results!$E$22:$E$27</c:f>
              <c:numCache>
                <c:formatCode>General</c:formatCode>
                <c:ptCount val="6"/>
                <c:pt idx="0">
                  <c:v>1.895</c:v>
                </c:pt>
                <c:pt idx="1">
                  <c:v>2.036</c:v>
                </c:pt>
                <c:pt idx="2">
                  <c:v>2.245</c:v>
                </c:pt>
                <c:pt idx="3">
                  <c:v>2.463</c:v>
                </c:pt>
                <c:pt idx="4">
                  <c:v>2.629</c:v>
                </c:pt>
                <c:pt idx="5">
                  <c:v>2.74</c:v>
                </c:pt>
              </c:numCache>
            </c:numRef>
          </c:val>
        </c:ser>
        <c:ser>
          <c:idx val="3"/>
          <c:order val="3"/>
          <c:tx>
            <c:strRef>
              <c:f>Cloud001_Compression_Results!$F$21</c:f>
              <c:strCache>
                <c:ptCount val="1"/>
                <c:pt idx="0">
                  <c:v>Gaussian</c:v>
                </c:pt>
              </c:strCache>
            </c:strRef>
          </c:tx>
          <c:spPr>
            <a:solidFill>
              <a:schemeClr val="dk1">
                <a:tint val="98500"/>
              </a:schemeClr>
            </a:solidFill>
            <a:ln>
              <a:noFill/>
            </a:ln>
            <a:effectLst/>
          </c:spPr>
          <c:invertIfNegative val="0"/>
          <c:cat>
            <c:numRef>
              <c:f>Cloud001_Compression_Results!$B$22:$B$27</c:f>
              <c:numCache>
                <c:formatCode>General</c:formatCode>
                <c:ptCount val="6"/>
                <c:pt idx="0">
                  <c:v>3.0</c:v>
                </c:pt>
                <c:pt idx="1">
                  <c:v>5.0</c:v>
                </c:pt>
                <c:pt idx="2">
                  <c:v>9.0</c:v>
                </c:pt>
                <c:pt idx="3">
                  <c:v>15.0</c:v>
                </c:pt>
                <c:pt idx="4">
                  <c:v>25.0</c:v>
                </c:pt>
                <c:pt idx="5">
                  <c:v>35.0</c:v>
                </c:pt>
              </c:numCache>
            </c:numRef>
          </c:cat>
          <c:val>
            <c:numRef>
              <c:f>Cloud001_Compression_Results!$F$22:$F$27</c:f>
              <c:numCache>
                <c:formatCode>General</c:formatCode>
                <c:ptCount val="6"/>
                <c:pt idx="0">
                  <c:v>1.78</c:v>
                </c:pt>
                <c:pt idx="1">
                  <c:v>1.781</c:v>
                </c:pt>
                <c:pt idx="2">
                  <c:v>1.781</c:v>
                </c:pt>
                <c:pt idx="3">
                  <c:v>1.781</c:v>
                </c:pt>
                <c:pt idx="4">
                  <c:v>1.781</c:v>
                </c:pt>
                <c:pt idx="5">
                  <c:v>1.781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51363744"/>
        <c:axId val="-2051357680"/>
      </c:barChart>
      <c:catAx>
        <c:axId val="-2051363744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Kernel Size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1357680"/>
        <c:crosses val="autoZero"/>
        <c:auto val="1"/>
        <c:lblAlgn val="ctr"/>
        <c:lblOffset val="100"/>
        <c:noMultiLvlLbl val="0"/>
      </c:catAx>
      <c:valAx>
        <c:axId val="-2051357680"/>
        <c:scaling>
          <c:orientation val="minMax"/>
          <c:max val="5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CR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1363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Cloud001_Metrics_Results!$D$53</c:f>
              <c:strCache>
                <c:ptCount val="1"/>
                <c:pt idx="0">
                  <c:v>Average</c:v>
                </c:pt>
              </c:strCache>
            </c:strRef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cat>
            <c:numRef>
              <c:f>Cloud001_Metrics_Results!$C$54:$C$59</c:f>
              <c:numCache>
                <c:formatCode>General</c:formatCode>
                <c:ptCount val="6"/>
                <c:pt idx="0">
                  <c:v>3.0</c:v>
                </c:pt>
                <c:pt idx="1">
                  <c:v>5.0</c:v>
                </c:pt>
                <c:pt idx="2">
                  <c:v>9.0</c:v>
                </c:pt>
                <c:pt idx="3">
                  <c:v>15.0</c:v>
                </c:pt>
                <c:pt idx="4">
                  <c:v>25.0</c:v>
                </c:pt>
                <c:pt idx="5">
                  <c:v>35.0</c:v>
                </c:pt>
              </c:numCache>
            </c:numRef>
          </c:cat>
          <c:val>
            <c:numRef>
              <c:f>Cloud001_Metrics_Results!$D$54:$D$59</c:f>
              <c:numCache>
                <c:formatCode>General</c:formatCode>
                <c:ptCount val="6"/>
                <c:pt idx="0">
                  <c:v>333.2866633995426</c:v>
                </c:pt>
                <c:pt idx="1">
                  <c:v>468.7643331141992</c:v>
                </c:pt>
                <c:pt idx="2">
                  <c:v>672.6812023536855</c:v>
                </c:pt>
                <c:pt idx="3">
                  <c:v>895.7734088484656</c:v>
                </c:pt>
                <c:pt idx="4">
                  <c:v>1145.600279329575</c:v>
                </c:pt>
                <c:pt idx="5">
                  <c:v>1318.104699938514</c:v>
                </c:pt>
              </c:numCache>
            </c:numRef>
          </c:val>
        </c:ser>
        <c:ser>
          <c:idx val="1"/>
          <c:order val="1"/>
          <c:tx>
            <c:strRef>
              <c:f>Cloud001_Metrics_Results!$E$53</c:f>
              <c:strCache>
                <c:ptCount val="1"/>
                <c:pt idx="0">
                  <c:v>Median</c:v>
                </c:pt>
              </c:strCache>
            </c:strRef>
          </c:tx>
          <c:spPr>
            <a:solidFill>
              <a:schemeClr val="dk1">
                <a:tint val="55000"/>
              </a:schemeClr>
            </a:solidFill>
            <a:ln>
              <a:noFill/>
            </a:ln>
            <a:effectLst/>
          </c:spPr>
          <c:invertIfNegative val="0"/>
          <c:cat>
            <c:numRef>
              <c:f>Cloud001_Metrics_Results!$C$54:$C$59</c:f>
              <c:numCache>
                <c:formatCode>General</c:formatCode>
                <c:ptCount val="6"/>
                <c:pt idx="0">
                  <c:v>3.0</c:v>
                </c:pt>
                <c:pt idx="1">
                  <c:v>5.0</c:v>
                </c:pt>
                <c:pt idx="2">
                  <c:v>9.0</c:v>
                </c:pt>
                <c:pt idx="3">
                  <c:v>15.0</c:v>
                </c:pt>
                <c:pt idx="4">
                  <c:v>25.0</c:v>
                </c:pt>
                <c:pt idx="5">
                  <c:v>35.0</c:v>
                </c:pt>
              </c:numCache>
            </c:numRef>
          </c:cat>
          <c:val>
            <c:numRef>
              <c:f>Cloud001_Metrics_Results!$E$54:$E$59</c:f>
              <c:numCache>
                <c:formatCode>General</c:formatCode>
                <c:ptCount val="6"/>
                <c:pt idx="0">
                  <c:v>175.3025955312698</c:v>
                </c:pt>
                <c:pt idx="1">
                  <c:v>270.1499583564655</c:v>
                </c:pt>
                <c:pt idx="2">
                  <c:v>438.8165903882848</c:v>
                </c:pt>
                <c:pt idx="3">
                  <c:v>639.7499511527922</c:v>
                </c:pt>
                <c:pt idx="4">
                  <c:v>860.964575345583</c:v>
                </c:pt>
                <c:pt idx="5">
                  <c:v>1022.154587134451</c:v>
                </c:pt>
              </c:numCache>
            </c:numRef>
          </c:val>
        </c:ser>
        <c:ser>
          <c:idx val="2"/>
          <c:order val="2"/>
          <c:tx>
            <c:strRef>
              <c:f>Cloud001_Metrics_Results!$F$53</c:f>
              <c:strCache>
                <c:ptCount val="1"/>
                <c:pt idx="0">
                  <c:v>Wiener</c:v>
                </c:pt>
              </c:strCache>
            </c:strRef>
          </c:tx>
          <c:spPr>
            <a:solidFill>
              <a:schemeClr val="dk1">
                <a:tint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Cloud001_Metrics_Results!$C$54:$C$59</c:f>
              <c:numCache>
                <c:formatCode>General</c:formatCode>
                <c:ptCount val="6"/>
                <c:pt idx="0">
                  <c:v>3.0</c:v>
                </c:pt>
                <c:pt idx="1">
                  <c:v>5.0</c:v>
                </c:pt>
                <c:pt idx="2">
                  <c:v>9.0</c:v>
                </c:pt>
                <c:pt idx="3">
                  <c:v>15.0</c:v>
                </c:pt>
                <c:pt idx="4">
                  <c:v>25.0</c:v>
                </c:pt>
                <c:pt idx="5">
                  <c:v>35.0</c:v>
                </c:pt>
              </c:numCache>
            </c:numRef>
          </c:cat>
          <c:val>
            <c:numRef>
              <c:f>Cloud001_Metrics_Results!$F$54:$F$59</c:f>
              <c:numCache>
                <c:formatCode>General</c:formatCode>
                <c:ptCount val="6"/>
                <c:pt idx="0">
                  <c:v>128.7711147734615</c:v>
                </c:pt>
                <c:pt idx="1">
                  <c:v>217.9564176618803</c:v>
                </c:pt>
                <c:pt idx="2">
                  <c:v>365.868828953766</c:v>
                </c:pt>
                <c:pt idx="3">
                  <c:v>523.7079338715425</c:v>
                </c:pt>
                <c:pt idx="4">
                  <c:v>694.1613645255691</c:v>
                </c:pt>
                <c:pt idx="5">
                  <c:v>808.727395356433</c:v>
                </c:pt>
              </c:numCache>
            </c:numRef>
          </c:val>
        </c:ser>
        <c:ser>
          <c:idx val="3"/>
          <c:order val="3"/>
          <c:tx>
            <c:strRef>
              <c:f>Cloud001_Metrics_Results!$G$53</c:f>
              <c:strCache>
                <c:ptCount val="1"/>
                <c:pt idx="0">
                  <c:v>Gaussian</c:v>
                </c:pt>
              </c:strCache>
            </c:strRef>
          </c:tx>
          <c:spPr>
            <a:solidFill>
              <a:schemeClr val="dk1">
                <a:tint val="98500"/>
              </a:schemeClr>
            </a:solidFill>
            <a:ln>
              <a:noFill/>
            </a:ln>
            <a:effectLst/>
          </c:spPr>
          <c:invertIfNegative val="0"/>
          <c:cat>
            <c:numRef>
              <c:f>Cloud001_Metrics_Results!$C$54:$C$59</c:f>
              <c:numCache>
                <c:formatCode>General</c:formatCode>
                <c:ptCount val="6"/>
                <c:pt idx="0">
                  <c:v>3.0</c:v>
                </c:pt>
                <c:pt idx="1">
                  <c:v>5.0</c:v>
                </c:pt>
                <c:pt idx="2">
                  <c:v>9.0</c:v>
                </c:pt>
                <c:pt idx="3">
                  <c:v>15.0</c:v>
                </c:pt>
                <c:pt idx="4">
                  <c:v>25.0</c:v>
                </c:pt>
                <c:pt idx="5">
                  <c:v>35.0</c:v>
                </c:pt>
              </c:numCache>
            </c:numRef>
          </c:cat>
          <c:val>
            <c:numRef>
              <c:f>Cloud001_Metrics_Results!$G$54:$G$59</c:f>
              <c:numCache>
                <c:formatCode>General</c:formatCode>
                <c:ptCount val="6"/>
                <c:pt idx="0">
                  <c:v>112.6632149372634</c:v>
                </c:pt>
                <c:pt idx="1">
                  <c:v>112.933608815091</c:v>
                </c:pt>
                <c:pt idx="2">
                  <c:v>112.933608815091</c:v>
                </c:pt>
                <c:pt idx="3">
                  <c:v>112.933608815091</c:v>
                </c:pt>
                <c:pt idx="4">
                  <c:v>112.933608815091</c:v>
                </c:pt>
                <c:pt idx="5">
                  <c:v>112.933608815091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-2051255152"/>
        <c:axId val="-2051249088"/>
      </c:barChart>
      <c:catAx>
        <c:axId val="-205125515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Kernel Size</a:t>
                </a:r>
              </a:p>
            </c:rich>
          </c:tx>
          <c:layout>
            <c:manualLayout>
              <c:xMode val="edge"/>
              <c:yMode val="edge"/>
              <c:x val="0.446534251968504"/>
              <c:y val="0.85654481445304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1249088"/>
        <c:crosses val="autoZero"/>
        <c:auto val="1"/>
        <c:lblAlgn val="ctr"/>
        <c:lblOffset val="100"/>
        <c:noMultiLvlLbl val="0"/>
      </c:catAx>
      <c:valAx>
        <c:axId val="-2051249088"/>
        <c:scaling>
          <c:orientation val="minMax"/>
          <c:max val="1600.0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RMSE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1255152"/>
        <c:crosses val="autoZero"/>
        <c:crossBetween val="between"/>
        <c:majorUnit val="300.0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9122474843872"/>
          <c:y val="0.0611111111111111"/>
          <c:w val="0.787344514388798"/>
          <c:h val="0.710457817772778"/>
        </c:manualLayout>
      </c:layout>
      <c:barChart>
        <c:barDir val="col"/>
        <c:grouping val="clustered"/>
        <c:varyColors val="0"/>
        <c:ser>
          <c:idx val="0"/>
          <c:order val="0"/>
          <c:tx>
            <c:v>Cloud001</c:v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cat>
            <c:numRef>
              <c:f>Cloud002!$T$43:$T$50</c:f>
              <c:numCache>
                <c:formatCode>General</c:formatCode>
                <c:ptCount val="8"/>
                <c:pt idx="0">
                  <c:v>2.0</c:v>
                </c:pt>
                <c:pt idx="1">
                  <c:v>3.0</c:v>
                </c:pt>
                <c:pt idx="2">
                  <c:v>4.0</c:v>
                </c:pt>
                <c:pt idx="3">
                  <c:v>5.0</c:v>
                </c:pt>
                <c:pt idx="4">
                  <c:v>6.0</c:v>
                </c:pt>
                <c:pt idx="5">
                  <c:v>7.0</c:v>
                </c:pt>
                <c:pt idx="6">
                  <c:v>10.0</c:v>
                </c:pt>
                <c:pt idx="7">
                  <c:v>20.0</c:v>
                </c:pt>
              </c:numCache>
            </c:numRef>
          </c:cat>
          <c:val>
            <c:numRef>
              <c:f>Cloud001!$U$43:$U$50</c:f>
              <c:numCache>
                <c:formatCode>0.00</c:formatCode>
                <c:ptCount val="8"/>
                <c:pt idx="0">
                  <c:v>0.64</c:v>
                </c:pt>
                <c:pt idx="1">
                  <c:v>3.67</c:v>
                </c:pt>
                <c:pt idx="2">
                  <c:v>8.700000000000001</c:v>
                </c:pt>
                <c:pt idx="3">
                  <c:v>14.88</c:v>
                </c:pt>
                <c:pt idx="4">
                  <c:v>21.69</c:v>
                </c:pt>
                <c:pt idx="5">
                  <c:v>27.27</c:v>
                </c:pt>
                <c:pt idx="6">
                  <c:v>44.76</c:v>
                </c:pt>
                <c:pt idx="7">
                  <c:v>77.66999999999997</c:v>
                </c:pt>
              </c:numCache>
            </c:numRef>
          </c:val>
        </c:ser>
        <c:ser>
          <c:idx val="1"/>
          <c:order val="1"/>
          <c:tx>
            <c:v>Cloud002</c:v>
          </c:tx>
          <c:spPr>
            <a:solidFill>
              <a:schemeClr val="dk1">
                <a:tint val="55000"/>
              </a:schemeClr>
            </a:solidFill>
            <a:ln>
              <a:noFill/>
            </a:ln>
            <a:effectLst/>
          </c:spPr>
          <c:invertIfNegative val="0"/>
          <c:cat>
            <c:numRef>
              <c:f>Cloud002!$T$43:$T$50</c:f>
              <c:numCache>
                <c:formatCode>General</c:formatCode>
                <c:ptCount val="8"/>
                <c:pt idx="0">
                  <c:v>2.0</c:v>
                </c:pt>
                <c:pt idx="1">
                  <c:v>3.0</c:v>
                </c:pt>
                <c:pt idx="2">
                  <c:v>4.0</c:v>
                </c:pt>
                <c:pt idx="3">
                  <c:v>5.0</c:v>
                </c:pt>
                <c:pt idx="4">
                  <c:v>6.0</c:v>
                </c:pt>
                <c:pt idx="5">
                  <c:v>7.0</c:v>
                </c:pt>
                <c:pt idx="6">
                  <c:v>10.0</c:v>
                </c:pt>
                <c:pt idx="7">
                  <c:v>20.0</c:v>
                </c:pt>
              </c:numCache>
            </c:numRef>
          </c:cat>
          <c:val>
            <c:numRef>
              <c:f>Cloud002!$U$43:$U$50</c:f>
              <c:numCache>
                <c:formatCode>0.00</c:formatCode>
                <c:ptCount val="8"/>
                <c:pt idx="0">
                  <c:v>2.935999999999999</c:v>
                </c:pt>
                <c:pt idx="1">
                  <c:v>15.98</c:v>
                </c:pt>
                <c:pt idx="2">
                  <c:v>39.95</c:v>
                </c:pt>
                <c:pt idx="3">
                  <c:v>69.3</c:v>
                </c:pt>
                <c:pt idx="4">
                  <c:v>95.33</c:v>
                </c:pt>
                <c:pt idx="5">
                  <c:v>111.58</c:v>
                </c:pt>
                <c:pt idx="6">
                  <c:v>133.62</c:v>
                </c:pt>
                <c:pt idx="7">
                  <c:v>149.42</c:v>
                </c:pt>
              </c:numCache>
            </c:numRef>
          </c:val>
        </c:ser>
        <c:ser>
          <c:idx val="2"/>
          <c:order val="2"/>
          <c:tx>
            <c:v>NoCloud001</c:v>
          </c:tx>
          <c:spPr>
            <a:solidFill>
              <a:schemeClr val="dk1">
                <a:tint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Cloud002!$T$43:$T$50</c:f>
              <c:numCache>
                <c:formatCode>General</c:formatCode>
                <c:ptCount val="8"/>
                <c:pt idx="0">
                  <c:v>2.0</c:v>
                </c:pt>
                <c:pt idx="1">
                  <c:v>3.0</c:v>
                </c:pt>
                <c:pt idx="2">
                  <c:v>4.0</c:v>
                </c:pt>
                <c:pt idx="3">
                  <c:v>5.0</c:v>
                </c:pt>
                <c:pt idx="4">
                  <c:v>6.0</c:v>
                </c:pt>
                <c:pt idx="5">
                  <c:v>7.0</c:v>
                </c:pt>
                <c:pt idx="6">
                  <c:v>10.0</c:v>
                </c:pt>
                <c:pt idx="7">
                  <c:v>20.0</c:v>
                </c:pt>
              </c:numCache>
            </c:numRef>
          </c:cat>
          <c:val>
            <c:numRef>
              <c:f>NoCloud001!$U$43:$U$50</c:f>
              <c:numCache>
                <c:formatCode>0.00</c:formatCode>
                <c:ptCount val="8"/>
                <c:pt idx="0">
                  <c:v>2.7</c:v>
                </c:pt>
                <c:pt idx="1">
                  <c:v>15.32</c:v>
                </c:pt>
                <c:pt idx="2">
                  <c:v>37.19</c:v>
                </c:pt>
                <c:pt idx="3">
                  <c:v>63.56</c:v>
                </c:pt>
                <c:pt idx="4">
                  <c:v>90.09</c:v>
                </c:pt>
                <c:pt idx="5">
                  <c:v>105.78</c:v>
                </c:pt>
                <c:pt idx="6">
                  <c:v>130.64</c:v>
                </c:pt>
                <c:pt idx="7">
                  <c:v>146.59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20431744"/>
        <c:axId val="-2020452672"/>
      </c:barChart>
      <c:catAx>
        <c:axId val="-2020431744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600"/>
                </a:pPr>
                <a:r>
                  <a:rPr lang="en-US" sz="1600"/>
                  <a:t>CR</a:t>
                </a:r>
              </a:p>
            </c:rich>
          </c:tx>
          <c:layout>
            <c:manualLayout>
              <c:xMode val="edge"/>
              <c:yMode val="edge"/>
              <c:x val="0.472485146037412"/>
              <c:y val="0.904333333333333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20452672"/>
        <c:crosses val="autoZero"/>
        <c:auto val="1"/>
        <c:lblAlgn val="ctr"/>
        <c:lblOffset val="100"/>
        <c:noMultiLvlLbl val="0"/>
      </c:catAx>
      <c:valAx>
        <c:axId val="-2020452672"/>
        <c:scaling>
          <c:orientation val="minMax"/>
          <c:max val="160.0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RMSE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20431744"/>
        <c:crosses val="autoZero"/>
        <c:crossBetween val="between"/>
        <c:majorUnit val="20.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73512704156351"/>
          <c:y val="0.065168653216183"/>
          <c:w val="0.738914318362415"/>
          <c:h val="0.10898393405915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69122474843872"/>
          <c:y val="0.0611111111111111"/>
          <c:w val="0.787344514388798"/>
          <c:h val="0.726042312892707"/>
        </c:manualLayout>
      </c:layout>
      <c:barChart>
        <c:barDir val="col"/>
        <c:grouping val="clustered"/>
        <c:varyColors val="0"/>
        <c:ser>
          <c:idx val="0"/>
          <c:order val="0"/>
          <c:tx>
            <c:v>Cloud001</c:v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cat>
            <c:numRef>
              <c:f>Cloud002!$X$43:$X$55</c:f>
              <c:numCache>
                <c:formatCode>General</c:formatCode>
                <c:ptCount val="13"/>
                <c:pt idx="0">
                  <c:v>2.0</c:v>
                </c:pt>
                <c:pt idx="1">
                  <c:v>3.0</c:v>
                </c:pt>
                <c:pt idx="2">
                  <c:v>4.0</c:v>
                </c:pt>
                <c:pt idx="3">
                  <c:v>5.0</c:v>
                </c:pt>
                <c:pt idx="4">
                  <c:v>6.0</c:v>
                </c:pt>
                <c:pt idx="5">
                  <c:v>7.0</c:v>
                </c:pt>
                <c:pt idx="6">
                  <c:v>10.0</c:v>
                </c:pt>
                <c:pt idx="7">
                  <c:v>20.0</c:v>
                </c:pt>
                <c:pt idx="8">
                  <c:v>30.0</c:v>
                </c:pt>
                <c:pt idx="9">
                  <c:v>40.0</c:v>
                </c:pt>
                <c:pt idx="10">
                  <c:v>50.0</c:v>
                </c:pt>
                <c:pt idx="11">
                  <c:v>70.0</c:v>
                </c:pt>
                <c:pt idx="12">
                  <c:v>100.0</c:v>
                </c:pt>
              </c:numCache>
            </c:numRef>
          </c:cat>
          <c:val>
            <c:numRef>
              <c:f>Cloud001!$Y$43:$Y$55</c:f>
              <c:numCache>
                <c:formatCode>0.00</c:formatCode>
                <c:ptCount val="13"/>
                <c:pt idx="0">
                  <c:v>0.09</c:v>
                </c:pt>
                <c:pt idx="1">
                  <c:v>0.25</c:v>
                </c:pt>
                <c:pt idx="2">
                  <c:v>0.59</c:v>
                </c:pt>
                <c:pt idx="3">
                  <c:v>0.96</c:v>
                </c:pt>
                <c:pt idx="4">
                  <c:v>1.37</c:v>
                </c:pt>
                <c:pt idx="5">
                  <c:v>1.68</c:v>
                </c:pt>
                <c:pt idx="6">
                  <c:v>2.36</c:v>
                </c:pt>
                <c:pt idx="7">
                  <c:v>4.81</c:v>
                </c:pt>
                <c:pt idx="8">
                  <c:v>7.79</c:v>
                </c:pt>
                <c:pt idx="9">
                  <c:v>10.5</c:v>
                </c:pt>
                <c:pt idx="10">
                  <c:v>13.8</c:v>
                </c:pt>
                <c:pt idx="11">
                  <c:v>20.71</c:v>
                </c:pt>
                <c:pt idx="12">
                  <c:v>28.72</c:v>
                </c:pt>
              </c:numCache>
            </c:numRef>
          </c:val>
        </c:ser>
        <c:ser>
          <c:idx val="1"/>
          <c:order val="1"/>
          <c:tx>
            <c:v>Cloud002</c:v>
          </c:tx>
          <c:spPr>
            <a:solidFill>
              <a:schemeClr val="dk1">
                <a:tint val="55000"/>
              </a:schemeClr>
            </a:solidFill>
            <a:ln>
              <a:noFill/>
            </a:ln>
            <a:effectLst/>
          </c:spPr>
          <c:invertIfNegative val="0"/>
          <c:cat>
            <c:numRef>
              <c:f>Cloud002!$X$43:$X$55</c:f>
              <c:numCache>
                <c:formatCode>General</c:formatCode>
                <c:ptCount val="13"/>
                <c:pt idx="0">
                  <c:v>2.0</c:v>
                </c:pt>
                <c:pt idx="1">
                  <c:v>3.0</c:v>
                </c:pt>
                <c:pt idx="2">
                  <c:v>4.0</c:v>
                </c:pt>
                <c:pt idx="3">
                  <c:v>5.0</c:v>
                </c:pt>
                <c:pt idx="4">
                  <c:v>6.0</c:v>
                </c:pt>
                <c:pt idx="5">
                  <c:v>7.0</c:v>
                </c:pt>
                <c:pt idx="6">
                  <c:v>10.0</c:v>
                </c:pt>
                <c:pt idx="7">
                  <c:v>20.0</c:v>
                </c:pt>
                <c:pt idx="8">
                  <c:v>30.0</c:v>
                </c:pt>
                <c:pt idx="9">
                  <c:v>40.0</c:v>
                </c:pt>
                <c:pt idx="10">
                  <c:v>50.0</c:v>
                </c:pt>
                <c:pt idx="11">
                  <c:v>70.0</c:v>
                </c:pt>
                <c:pt idx="12">
                  <c:v>100.0</c:v>
                </c:pt>
              </c:numCache>
            </c:numRef>
          </c:cat>
          <c:val>
            <c:numRef>
              <c:f>Cloud002!$Y$43:$Y$55</c:f>
              <c:numCache>
                <c:formatCode>0.00</c:formatCode>
                <c:ptCount val="13"/>
                <c:pt idx="0">
                  <c:v>0.09</c:v>
                </c:pt>
                <c:pt idx="1">
                  <c:v>0.54</c:v>
                </c:pt>
                <c:pt idx="2">
                  <c:v>1.25</c:v>
                </c:pt>
                <c:pt idx="3">
                  <c:v>1.99</c:v>
                </c:pt>
                <c:pt idx="4">
                  <c:v>2.79</c:v>
                </c:pt>
                <c:pt idx="5">
                  <c:v>3.59</c:v>
                </c:pt>
                <c:pt idx="6">
                  <c:v>6.28</c:v>
                </c:pt>
                <c:pt idx="7">
                  <c:v>18.12</c:v>
                </c:pt>
                <c:pt idx="8">
                  <c:v>32.45</c:v>
                </c:pt>
                <c:pt idx="9">
                  <c:v>46.56</c:v>
                </c:pt>
                <c:pt idx="10">
                  <c:v>60.66</c:v>
                </c:pt>
                <c:pt idx="11">
                  <c:v>82.33</c:v>
                </c:pt>
                <c:pt idx="12">
                  <c:v>100.02</c:v>
                </c:pt>
              </c:numCache>
            </c:numRef>
          </c:val>
        </c:ser>
        <c:ser>
          <c:idx val="2"/>
          <c:order val="2"/>
          <c:tx>
            <c:v>NoCloud001</c:v>
          </c:tx>
          <c:spPr>
            <a:solidFill>
              <a:schemeClr val="dk1">
                <a:tint val="75000"/>
              </a:schemeClr>
            </a:solidFill>
            <a:ln>
              <a:noFill/>
            </a:ln>
            <a:effectLst/>
          </c:spPr>
          <c:invertIfNegative val="0"/>
          <c:cat>
            <c:numRef>
              <c:f>Cloud002!$X$43:$X$55</c:f>
              <c:numCache>
                <c:formatCode>General</c:formatCode>
                <c:ptCount val="13"/>
                <c:pt idx="0">
                  <c:v>2.0</c:v>
                </c:pt>
                <c:pt idx="1">
                  <c:v>3.0</c:v>
                </c:pt>
                <c:pt idx="2">
                  <c:v>4.0</c:v>
                </c:pt>
                <c:pt idx="3">
                  <c:v>5.0</c:v>
                </c:pt>
                <c:pt idx="4">
                  <c:v>6.0</c:v>
                </c:pt>
                <c:pt idx="5">
                  <c:v>7.0</c:v>
                </c:pt>
                <c:pt idx="6">
                  <c:v>10.0</c:v>
                </c:pt>
                <c:pt idx="7">
                  <c:v>20.0</c:v>
                </c:pt>
                <c:pt idx="8">
                  <c:v>30.0</c:v>
                </c:pt>
                <c:pt idx="9">
                  <c:v>40.0</c:v>
                </c:pt>
                <c:pt idx="10">
                  <c:v>50.0</c:v>
                </c:pt>
                <c:pt idx="11">
                  <c:v>70.0</c:v>
                </c:pt>
                <c:pt idx="12">
                  <c:v>100.0</c:v>
                </c:pt>
              </c:numCache>
            </c:numRef>
          </c:cat>
          <c:val>
            <c:numRef>
              <c:f>NoCloud001!$Y$43:$Y$55</c:f>
              <c:numCache>
                <c:formatCode>0.00</c:formatCode>
                <c:ptCount val="13"/>
                <c:pt idx="0">
                  <c:v>0.09</c:v>
                </c:pt>
                <c:pt idx="1">
                  <c:v>0.51</c:v>
                </c:pt>
                <c:pt idx="2">
                  <c:v>1.15</c:v>
                </c:pt>
                <c:pt idx="3">
                  <c:v>1.85</c:v>
                </c:pt>
                <c:pt idx="4">
                  <c:v>2.53</c:v>
                </c:pt>
                <c:pt idx="5">
                  <c:v>3.29</c:v>
                </c:pt>
                <c:pt idx="6">
                  <c:v>5.67</c:v>
                </c:pt>
                <c:pt idx="7">
                  <c:v>16.63</c:v>
                </c:pt>
                <c:pt idx="8">
                  <c:v>29.92</c:v>
                </c:pt>
                <c:pt idx="9">
                  <c:v>41.68</c:v>
                </c:pt>
                <c:pt idx="10">
                  <c:v>56.11</c:v>
                </c:pt>
                <c:pt idx="11">
                  <c:v>76.73</c:v>
                </c:pt>
                <c:pt idx="12">
                  <c:v>100.05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20593072"/>
        <c:axId val="-2016054768"/>
      </c:barChart>
      <c:catAx>
        <c:axId val="-2020593072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 sz="1600"/>
                </a:pPr>
                <a:r>
                  <a:rPr lang="en-US" sz="1600" dirty="0"/>
                  <a:t>CR</a:t>
                </a:r>
              </a:p>
            </c:rich>
          </c:tx>
          <c:layout>
            <c:manualLayout>
              <c:xMode val="edge"/>
              <c:yMode val="edge"/>
              <c:x val="0.468481846019248"/>
              <c:y val="0.886212121212121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16054768"/>
        <c:crosses val="autoZero"/>
        <c:auto val="1"/>
        <c:lblAlgn val="ctr"/>
        <c:lblOffset val="100"/>
        <c:noMultiLvlLbl val="0"/>
      </c:catAx>
      <c:valAx>
        <c:axId val="-2016054768"/>
        <c:scaling>
          <c:orientation val="minMax"/>
          <c:max val="160.0"/>
          <c:min val="0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 sz="1600"/>
                </a:pPr>
                <a:r>
                  <a:rPr lang="en-US" sz="1600"/>
                  <a:t>RMSE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en-US"/>
          </a:p>
        </c:txPr>
        <c:crossAx val="-2020593072"/>
        <c:crosses val="autoZero"/>
        <c:crossBetween val="between"/>
        <c:majorUnit val="20.0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77682845941171"/>
          <c:y val="0.0710200282893252"/>
          <c:w val="0.763935169071339"/>
          <c:h val="0.103132558986007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400"/>
      </a:pPr>
      <a:endParaRPr lang="en-US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1"/>
    </mc:Choice>
    <mc:Fallback>
      <c:style val="1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58919291338583"/>
          <c:y val="0.0611111111111111"/>
          <c:w val="0.80536649964209"/>
          <c:h val="0.614329053877022"/>
        </c:manualLayout>
      </c:layout>
      <c:barChart>
        <c:barDir val="col"/>
        <c:grouping val="clustered"/>
        <c:varyColors val="0"/>
        <c:ser>
          <c:idx val="0"/>
          <c:order val="0"/>
          <c:tx>
            <c:v>Cloud001</c:v>
          </c:tx>
          <c:spPr>
            <a:solidFill>
              <a:schemeClr val="dk1">
                <a:tint val="885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Sheet1!$A$4:$A$13</c:f>
              <c:strCache>
                <c:ptCount val="8"/>
                <c:pt idx="0">
                  <c:v>FFV1</c:v>
                </c:pt>
                <c:pt idx="1">
                  <c:v>FLASHSV</c:v>
                </c:pt>
                <c:pt idx="2">
                  <c:v>HUFFYUV</c:v>
                </c:pt>
                <c:pt idx="3">
                  <c:v>JPEGLS</c:v>
                </c:pt>
                <c:pt idx="4">
                  <c:v>PNG</c:v>
                </c:pt>
                <c:pt idx="5">
                  <c:v>QTRLE</c:v>
                </c:pt>
                <c:pt idx="6">
                  <c:v>X264</c:v>
                </c:pt>
                <c:pt idx="7">
                  <c:v>JPEG2000</c:v>
                </c:pt>
              </c:strCache>
              <c:extLst/>
            </c:strRef>
          </c:cat>
          <c:val>
            <c:numRef>
              <c:f>Sheet1!$K$4:$K$13</c:f>
              <c:numCache>
                <c:formatCode>General</c:formatCode>
                <c:ptCount val="8"/>
                <c:pt idx="0">
                  <c:v>1.572539199176316</c:v>
                </c:pt>
                <c:pt idx="1">
                  <c:v>1.164862296968012</c:v>
                </c:pt>
                <c:pt idx="2">
                  <c:v>0.690772780584281</c:v>
                </c:pt>
                <c:pt idx="3">
                  <c:v>1.553990084069842</c:v>
                </c:pt>
                <c:pt idx="4">
                  <c:v>1.709272660021434</c:v>
                </c:pt>
                <c:pt idx="5">
                  <c:v>1.668138357444996</c:v>
                </c:pt>
                <c:pt idx="6">
                  <c:v>3.39519987943182</c:v>
                </c:pt>
                <c:pt idx="7">
                  <c:v>1.5</c:v>
                </c:pt>
              </c:numCache>
              <c:extLst/>
            </c:numRef>
          </c:val>
        </c:ser>
        <c:ser>
          <c:idx val="1"/>
          <c:order val="1"/>
          <c:tx>
            <c:v>Cloud002</c:v>
          </c:tx>
          <c:spPr>
            <a:solidFill>
              <a:schemeClr val="dk1">
                <a:tint val="5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Sheet1!$A$4:$A$13</c:f>
              <c:strCache>
                <c:ptCount val="8"/>
                <c:pt idx="0">
                  <c:v>FFV1</c:v>
                </c:pt>
                <c:pt idx="1">
                  <c:v>FLASHSV</c:v>
                </c:pt>
                <c:pt idx="2">
                  <c:v>HUFFYUV</c:v>
                </c:pt>
                <c:pt idx="3">
                  <c:v>JPEGLS</c:v>
                </c:pt>
                <c:pt idx="4">
                  <c:v>PNG</c:v>
                </c:pt>
                <c:pt idx="5">
                  <c:v>QTRLE</c:v>
                </c:pt>
                <c:pt idx="6">
                  <c:v>X264</c:v>
                </c:pt>
                <c:pt idx="7">
                  <c:v>JPEG2000</c:v>
                </c:pt>
              </c:strCache>
              <c:extLst/>
            </c:strRef>
          </c:cat>
          <c:val>
            <c:numRef>
              <c:f>Sheet1!$K$17:$K$26</c:f>
              <c:numCache>
                <c:formatCode>General</c:formatCode>
                <c:ptCount val="8"/>
                <c:pt idx="0">
                  <c:v>1.350201999810905</c:v>
                </c:pt>
                <c:pt idx="1">
                  <c:v>0.997788709388071</c:v>
                </c:pt>
                <c:pt idx="2">
                  <c:v>0.641301867647987</c:v>
                </c:pt>
                <c:pt idx="3">
                  <c:v>1.337237523757944</c:v>
                </c:pt>
                <c:pt idx="4">
                  <c:v>1.488334361453113</c:v>
                </c:pt>
                <c:pt idx="5">
                  <c:v>1.502704608926631</c:v>
                </c:pt>
                <c:pt idx="6">
                  <c:v>2.44644874525419</c:v>
                </c:pt>
                <c:pt idx="7">
                  <c:v>1.29</c:v>
                </c:pt>
              </c:numCache>
              <c:extLst/>
            </c:numRef>
          </c:val>
        </c:ser>
        <c:ser>
          <c:idx val="2"/>
          <c:order val="2"/>
          <c:tx>
            <c:v>NoCloud001</c:v>
          </c:tx>
          <c:spPr>
            <a:solidFill>
              <a:schemeClr val="dk1">
                <a:tint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Sheet1!$A$4:$A$13</c:f>
              <c:strCache>
                <c:ptCount val="8"/>
                <c:pt idx="0">
                  <c:v>FFV1</c:v>
                </c:pt>
                <c:pt idx="1">
                  <c:v>FLASHSV</c:v>
                </c:pt>
                <c:pt idx="2">
                  <c:v>HUFFYUV</c:v>
                </c:pt>
                <c:pt idx="3">
                  <c:v>JPEGLS</c:v>
                </c:pt>
                <c:pt idx="4">
                  <c:v>PNG</c:v>
                </c:pt>
                <c:pt idx="5">
                  <c:v>QTRLE</c:v>
                </c:pt>
                <c:pt idx="6">
                  <c:v>X264</c:v>
                </c:pt>
                <c:pt idx="7">
                  <c:v>JPEG2000</c:v>
                </c:pt>
              </c:strCache>
              <c:extLst/>
            </c:strRef>
          </c:cat>
          <c:val>
            <c:numRef>
              <c:f>Sheet1!$K$30:$K$39</c:f>
              <c:numCache>
                <c:formatCode>General</c:formatCode>
                <c:ptCount val="8"/>
                <c:pt idx="0">
                  <c:v>1.360668681979981</c:v>
                </c:pt>
                <c:pt idx="1">
                  <c:v>1.005523505584878</c:v>
                </c:pt>
                <c:pt idx="2">
                  <c:v>0.646273199955336</c:v>
                </c:pt>
                <c:pt idx="3">
                  <c:v>1.347603706112656</c:v>
                </c:pt>
                <c:pt idx="4">
                  <c:v>1.499871837123292</c:v>
                </c:pt>
                <c:pt idx="5">
                  <c:v>1.514353481864047</c:v>
                </c:pt>
                <c:pt idx="6">
                  <c:v>2.590135227162176</c:v>
                </c:pt>
                <c:pt idx="7">
                  <c:v>1.31</c:v>
                </c:pt>
              </c:numCache>
              <c:extLst/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-2110183168"/>
        <c:axId val="-2110181328"/>
      </c:barChart>
      <c:catAx>
        <c:axId val="-21101831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0181328"/>
        <c:crosses val="autoZero"/>
        <c:auto val="1"/>
        <c:lblAlgn val="ctr"/>
        <c:lblOffset val="100"/>
        <c:noMultiLvlLbl val="0"/>
      </c:catAx>
      <c:valAx>
        <c:axId val="-2110181328"/>
        <c:scaling>
          <c:orientation val="minMax"/>
          <c:max val="5.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800"/>
                  <a:t>CR</a:t>
                </a:r>
              </a:p>
            </c:rich>
          </c:tx>
          <c:layout>
            <c:manualLayout>
              <c:xMode val="edge"/>
              <c:yMode val="edge"/>
              <c:x val="0.00357650484195409"/>
              <c:y val="0.332719684120045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25400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1101831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2277559055118"/>
          <c:y val="0.0486000335930859"/>
          <c:w val="0.815963942007249"/>
          <c:h val="0.094795713035870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000"/>
      </a:pPr>
      <a:endParaRPr lang="en-US"/>
    </a:p>
  </c:txPr>
  <c:externalData r:id="rId2">
    <c:autoUpdate val="0"/>
  </c:externalData>
  <c:userShapes r:id="rId3"/>
</c:chartSpace>
</file>

<file path=ppt/charts/colors1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20">
  <a:schemeClr val="dk1"/>
  <cs:variation>
    <a:tint val="88500"/>
  </cs:variation>
  <cs:variation>
    <a:tint val="55000"/>
  </cs:variation>
  <cs:variation>
    <a:tint val="75000"/>
  </cs:variation>
  <cs:variation>
    <a:tint val="98500"/>
  </cs:variation>
  <cs:variation>
    <a:tint val="30000"/>
  </cs:variation>
  <cs:variation>
    <a:tint val="60000"/>
  </cs:variation>
  <cs:variation>
    <a:tint val="8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AA59F-0555-4BDB-8E92-5DFCFA8EEC34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</dgm:pt>
    <dgm:pt modelId="{D3F8BC34-9F75-4B7D-8BD2-7758B4264DE7}">
      <dgm:prSet phldrT="[Text]" custT="1"/>
      <dgm:spPr>
        <a:ln w="38100">
          <a:noFill/>
        </a:ln>
      </dgm:spPr>
      <dgm:t>
        <a:bodyPr/>
        <a:lstStyle/>
        <a:p>
          <a:r>
            <a:rPr lang="en-US" sz="1400" b="1" dirty="0" smtClean="0">
              <a:solidFill>
                <a:schemeClr val="tx1"/>
              </a:solidFill>
            </a:rPr>
            <a:t>Video</a:t>
          </a:r>
          <a:endParaRPr lang="en-US" sz="1400" b="1" dirty="0">
            <a:solidFill>
              <a:schemeClr val="tx1"/>
            </a:solidFill>
          </a:endParaRPr>
        </a:p>
      </dgm:t>
    </dgm:pt>
    <dgm:pt modelId="{3C817198-7C7F-407C-B530-7CC764D2D0AA}" type="parTrans" cxnId="{C2142095-3FA9-4D42-9280-C7170389CEE9}">
      <dgm:prSet/>
      <dgm:spPr/>
      <dgm:t>
        <a:bodyPr/>
        <a:lstStyle/>
        <a:p>
          <a:endParaRPr lang="en-US" sz="1200" b="1"/>
        </a:p>
      </dgm:t>
    </dgm:pt>
    <dgm:pt modelId="{BA98F9ED-042C-4088-BC20-08A11E24B1CD}" type="sibTrans" cxnId="{C2142095-3FA9-4D42-9280-C7170389CEE9}">
      <dgm:prSet custT="1"/>
      <dgm:spPr/>
      <dgm:t>
        <a:bodyPr/>
        <a:lstStyle/>
        <a:p>
          <a:endParaRPr lang="en-US" sz="1200" b="1"/>
        </a:p>
      </dgm:t>
    </dgm:pt>
    <dgm:pt modelId="{5DC9607F-A6BF-4837-AABB-77C00CBD1493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tx1"/>
              </a:solidFill>
            </a:rPr>
            <a:t>Compression Algorithm</a:t>
          </a:r>
          <a:endParaRPr lang="en-US" sz="1400" b="1" dirty="0">
            <a:solidFill>
              <a:schemeClr val="tx1"/>
            </a:solidFill>
          </a:endParaRPr>
        </a:p>
      </dgm:t>
    </dgm:pt>
    <dgm:pt modelId="{14F23985-DA62-44AD-A26D-FB90C1FB8968}" type="parTrans" cxnId="{177FC164-B85A-42A2-A143-68C56975DE96}">
      <dgm:prSet/>
      <dgm:spPr/>
      <dgm:t>
        <a:bodyPr/>
        <a:lstStyle/>
        <a:p>
          <a:endParaRPr lang="en-US" sz="1200" b="1"/>
        </a:p>
      </dgm:t>
    </dgm:pt>
    <dgm:pt modelId="{0CFDF308-790A-4FDD-8089-7429CDAE771B}" type="sibTrans" cxnId="{177FC164-B85A-42A2-A143-68C56975DE96}">
      <dgm:prSet custT="1"/>
      <dgm:spPr/>
      <dgm:t>
        <a:bodyPr/>
        <a:lstStyle/>
        <a:p>
          <a:endParaRPr lang="en-US" sz="1200" b="1"/>
        </a:p>
      </dgm:t>
    </dgm:pt>
    <dgm:pt modelId="{9AB5C12A-0032-46CE-8731-D25AF9D3C7AC}">
      <dgm:prSet phldrT="[Text]" custT="1"/>
      <dgm:spPr>
        <a:solidFill>
          <a:srgbClr val="C0C0C0"/>
        </a:solidFill>
      </dgm:spPr>
      <dgm:t>
        <a:bodyPr/>
        <a:lstStyle/>
        <a:p>
          <a:r>
            <a:rPr lang="en-US" sz="1400" b="1" dirty="0" smtClean="0">
              <a:solidFill>
                <a:schemeClr val="tx1"/>
              </a:solidFill>
            </a:rPr>
            <a:t>Compressed Video</a:t>
          </a:r>
          <a:endParaRPr lang="en-US" sz="1400" b="1" dirty="0">
            <a:solidFill>
              <a:schemeClr val="tx1"/>
            </a:solidFill>
          </a:endParaRPr>
        </a:p>
      </dgm:t>
    </dgm:pt>
    <dgm:pt modelId="{CC876A29-5028-4591-B946-3C6EF9328A07}" type="parTrans" cxnId="{F7D2B08F-BF48-47F2-91D3-38454FAD848B}">
      <dgm:prSet/>
      <dgm:spPr/>
      <dgm:t>
        <a:bodyPr/>
        <a:lstStyle/>
        <a:p>
          <a:endParaRPr lang="en-US" sz="1200" b="1"/>
        </a:p>
      </dgm:t>
    </dgm:pt>
    <dgm:pt modelId="{D14A90FD-10BB-4CA3-9BAB-FBFB4422717A}" type="sibTrans" cxnId="{F7D2B08F-BF48-47F2-91D3-38454FAD848B}">
      <dgm:prSet/>
      <dgm:spPr/>
      <dgm:t>
        <a:bodyPr/>
        <a:lstStyle/>
        <a:p>
          <a:endParaRPr lang="en-US" sz="1200" b="1"/>
        </a:p>
      </dgm:t>
    </dgm:pt>
    <dgm:pt modelId="{997E5A27-89E5-E643-B97D-44F7E61CAD51}" type="pres">
      <dgm:prSet presAssocID="{C77AA59F-0555-4BDB-8E92-5DFCFA8EEC34}" presName="rootnode" presStyleCnt="0">
        <dgm:presLayoutVars>
          <dgm:chMax/>
          <dgm:chPref/>
          <dgm:dir/>
          <dgm:animLvl val="lvl"/>
        </dgm:presLayoutVars>
      </dgm:prSet>
      <dgm:spPr/>
    </dgm:pt>
    <dgm:pt modelId="{D5378709-1499-3C43-ACAB-9FA112E34916}" type="pres">
      <dgm:prSet presAssocID="{D3F8BC34-9F75-4B7D-8BD2-7758B4264DE7}" presName="composite" presStyleCnt="0"/>
      <dgm:spPr/>
    </dgm:pt>
    <dgm:pt modelId="{C9196DBB-1A7F-6B4A-8DC1-A4241336B206}" type="pres">
      <dgm:prSet presAssocID="{D3F8BC34-9F75-4B7D-8BD2-7758B4264DE7}" presName="bentUpArrow1" presStyleLbl="alignImgPlace1" presStyleIdx="0" presStyleCnt="2" custScaleX="62835" custScaleY="73180" custLinFactNeighborX="19494" custLinFactNeighborY="-1566"/>
      <dgm:spPr/>
    </dgm:pt>
    <dgm:pt modelId="{EE8A8F55-779B-C048-BB76-035CC5ADAE29}" type="pres">
      <dgm:prSet presAssocID="{D3F8BC34-9F75-4B7D-8BD2-7758B4264DE7}" presName="ParentText" presStyleLbl="node1" presStyleIdx="0" presStyleCnt="3" custScaleY="38945" custLinFactNeighborX="166" custLinFactNeighborY="4111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4E3277-A94B-2040-926D-0FDAE893F4F4}" type="pres">
      <dgm:prSet presAssocID="{D3F8BC34-9F75-4B7D-8BD2-7758B4264DE7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84593497-0A3A-B341-943B-FB7F6DFB4065}" type="pres">
      <dgm:prSet presAssocID="{BA98F9ED-042C-4088-BC20-08A11E24B1CD}" presName="sibTrans" presStyleCnt="0"/>
      <dgm:spPr/>
    </dgm:pt>
    <dgm:pt modelId="{9E11CDF3-1DD5-CD4E-A330-7E6EE35E6F71}" type="pres">
      <dgm:prSet presAssocID="{5DC9607F-A6BF-4837-AABB-77C00CBD1493}" presName="composite" presStyleCnt="0"/>
      <dgm:spPr/>
    </dgm:pt>
    <dgm:pt modelId="{A8340130-A6D0-A240-AC61-A152F0F1E09B}" type="pres">
      <dgm:prSet presAssocID="{5DC9607F-A6BF-4837-AABB-77C00CBD1493}" presName="bentUpArrow1" presStyleLbl="alignImgPlace1" presStyleIdx="1" presStyleCnt="2" custScaleX="63785" custScaleY="69968" custLinFactNeighborX="18137" custLinFactNeighborY="-17523"/>
      <dgm:spPr/>
    </dgm:pt>
    <dgm:pt modelId="{E8BC964C-EC92-0A44-9C4E-7CE1746C87C0}" type="pres">
      <dgm:prSet presAssocID="{5DC9607F-A6BF-4837-AABB-77C00CBD1493}" presName="ParentText" presStyleLbl="node1" presStyleIdx="1" presStyleCnt="3" custScaleX="108754" custScaleY="71561" custLinFactNeighborX="-3973" custLinFactNeighborY="1459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6D1B61-95D3-A94E-BC43-98D9B1F7CF22}" type="pres">
      <dgm:prSet presAssocID="{5DC9607F-A6BF-4837-AABB-77C00CBD1493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EB150093-8DEB-6343-B87C-D4F9F2C15F89}" type="pres">
      <dgm:prSet presAssocID="{0CFDF308-790A-4FDD-8089-7429CDAE771B}" presName="sibTrans" presStyleCnt="0"/>
      <dgm:spPr/>
    </dgm:pt>
    <dgm:pt modelId="{0076C9E0-86D6-7A44-93E3-78BAAC17706C}" type="pres">
      <dgm:prSet presAssocID="{9AB5C12A-0032-46CE-8731-D25AF9D3C7AC}" presName="composite" presStyleCnt="0"/>
      <dgm:spPr/>
    </dgm:pt>
    <dgm:pt modelId="{7E5CE284-E55A-0D43-8AC3-2E7FE6FDBB66}" type="pres">
      <dgm:prSet presAssocID="{9AB5C12A-0032-46CE-8731-D25AF9D3C7AC}" presName="ParentText" presStyleLbl="node1" presStyleIdx="2" presStyleCnt="3" custScaleX="93365" custScaleY="52867" custLinFactNeighborX="-13240" custLinFactNeighborY="1225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DE175AE-495D-9B45-8FDC-4D242652B37B}" type="presOf" srcId="{C77AA59F-0555-4BDB-8E92-5DFCFA8EEC34}" destId="{997E5A27-89E5-E643-B97D-44F7E61CAD51}" srcOrd="0" destOrd="0" presId="urn:microsoft.com/office/officeart/2005/8/layout/StepDownProcess"/>
    <dgm:cxn modelId="{12C3271C-7C8F-A641-9DA5-FCB4CB15835E}" type="presOf" srcId="{5DC9607F-A6BF-4837-AABB-77C00CBD1493}" destId="{E8BC964C-EC92-0A44-9C4E-7CE1746C87C0}" srcOrd="0" destOrd="0" presId="urn:microsoft.com/office/officeart/2005/8/layout/StepDownProcess"/>
    <dgm:cxn modelId="{F7D2B08F-BF48-47F2-91D3-38454FAD848B}" srcId="{C77AA59F-0555-4BDB-8E92-5DFCFA8EEC34}" destId="{9AB5C12A-0032-46CE-8731-D25AF9D3C7AC}" srcOrd="2" destOrd="0" parTransId="{CC876A29-5028-4591-B946-3C6EF9328A07}" sibTransId="{D14A90FD-10BB-4CA3-9BAB-FBFB4422717A}"/>
    <dgm:cxn modelId="{C2142095-3FA9-4D42-9280-C7170389CEE9}" srcId="{C77AA59F-0555-4BDB-8E92-5DFCFA8EEC34}" destId="{D3F8BC34-9F75-4B7D-8BD2-7758B4264DE7}" srcOrd="0" destOrd="0" parTransId="{3C817198-7C7F-407C-B530-7CC764D2D0AA}" sibTransId="{BA98F9ED-042C-4088-BC20-08A11E24B1CD}"/>
    <dgm:cxn modelId="{878AA19C-CBD0-8F43-8E7F-1EA610D7857B}" type="presOf" srcId="{D3F8BC34-9F75-4B7D-8BD2-7758B4264DE7}" destId="{EE8A8F55-779B-C048-BB76-035CC5ADAE29}" srcOrd="0" destOrd="0" presId="urn:microsoft.com/office/officeart/2005/8/layout/StepDownProcess"/>
    <dgm:cxn modelId="{177FC164-B85A-42A2-A143-68C56975DE96}" srcId="{C77AA59F-0555-4BDB-8E92-5DFCFA8EEC34}" destId="{5DC9607F-A6BF-4837-AABB-77C00CBD1493}" srcOrd="1" destOrd="0" parTransId="{14F23985-DA62-44AD-A26D-FB90C1FB8968}" sibTransId="{0CFDF308-790A-4FDD-8089-7429CDAE771B}"/>
    <dgm:cxn modelId="{D7708723-3B3D-824E-8F11-DBF4CFE4B7C0}" type="presOf" srcId="{9AB5C12A-0032-46CE-8731-D25AF9D3C7AC}" destId="{7E5CE284-E55A-0D43-8AC3-2E7FE6FDBB66}" srcOrd="0" destOrd="0" presId="urn:microsoft.com/office/officeart/2005/8/layout/StepDownProcess"/>
    <dgm:cxn modelId="{7F03CFF9-16CF-4F42-93A1-2BD64AA07CB9}" type="presParOf" srcId="{997E5A27-89E5-E643-B97D-44F7E61CAD51}" destId="{D5378709-1499-3C43-ACAB-9FA112E34916}" srcOrd="0" destOrd="0" presId="urn:microsoft.com/office/officeart/2005/8/layout/StepDownProcess"/>
    <dgm:cxn modelId="{2FC560DE-F363-B641-8CD7-A1B5B50DC3E3}" type="presParOf" srcId="{D5378709-1499-3C43-ACAB-9FA112E34916}" destId="{C9196DBB-1A7F-6B4A-8DC1-A4241336B206}" srcOrd="0" destOrd="0" presId="urn:microsoft.com/office/officeart/2005/8/layout/StepDownProcess"/>
    <dgm:cxn modelId="{2117C8CD-A7BA-8544-9550-7DFD3DCFD5E8}" type="presParOf" srcId="{D5378709-1499-3C43-ACAB-9FA112E34916}" destId="{EE8A8F55-779B-C048-BB76-035CC5ADAE29}" srcOrd="1" destOrd="0" presId="urn:microsoft.com/office/officeart/2005/8/layout/StepDownProcess"/>
    <dgm:cxn modelId="{C0BDE099-DFC8-B944-833A-4826165D699E}" type="presParOf" srcId="{D5378709-1499-3C43-ACAB-9FA112E34916}" destId="{374E3277-A94B-2040-926D-0FDAE893F4F4}" srcOrd="2" destOrd="0" presId="urn:microsoft.com/office/officeart/2005/8/layout/StepDownProcess"/>
    <dgm:cxn modelId="{6D63B272-B346-594E-A5B5-4BE4073780C3}" type="presParOf" srcId="{997E5A27-89E5-E643-B97D-44F7E61CAD51}" destId="{84593497-0A3A-B341-943B-FB7F6DFB4065}" srcOrd="1" destOrd="0" presId="urn:microsoft.com/office/officeart/2005/8/layout/StepDownProcess"/>
    <dgm:cxn modelId="{6AD4A88F-92E2-B74E-9758-31D82EA49130}" type="presParOf" srcId="{997E5A27-89E5-E643-B97D-44F7E61CAD51}" destId="{9E11CDF3-1DD5-CD4E-A330-7E6EE35E6F71}" srcOrd="2" destOrd="0" presId="urn:microsoft.com/office/officeart/2005/8/layout/StepDownProcess"/>
    <dgm:cxn modelId="{FA8281C5-B187-FA4C-A9A2-5FAFD5FB17A5}" type="presParOf" srcId="{9E11CDF3-1DD5-CD4E-A330-7E6EE35E6F71}" destId="{A8340130-A6D0-A240-AC61-A152F0F1E09B}" srcOrd="0" destOrd="0" presId="urn:microsoft.com/office/officeart/2005/8/layout/StepDownProcess"/>
    <dgm:cxn modelId="{8A74FE4D-E521-B848-AC3D-9BF1CB5FE7B0}" type="presParOf" srcId="{9E11CDF3-1DD5-CD4E-A330-7E6EE35E6F71}" destId="{E8BC964C-EC92-0A44-9C4E-7CE1746C87C0}" srcOrd="1" destOrd="0" presId="urn:microsoft.com/office/officeart/2005/8/layout/StepDownProcess"/>
    <dgm:cxn modelId="{00762BF6-F983-4947-95FE-049D7D3C920A}" type="presParOf" srcId="{9E11CDF3-1DD5-CD4E-A330-7E6EE35E6F71}" destId="{DB6D1B61-95D3-A94E-BC43-98D9B1F7CF22}" srcOrd="2" destOrd="0" presId="urn:microsoft.com/office/officeart/2005/8/layout/StepDownProcess"/>
    <dgm:cxn modelId="{490A2EAF-04A7-A740-96DB-81FB88E29E4D}" type="presParOf" srcId="{997E5A27-89E5-E643-B97D-44F7E61CAD51}" destId="{EB150093-8DEB-6343-B87C-D4F9F2C15F89}" srcOrd="3" destOrd="0" presId="urn:microsoft.com/office/officeart/2005/8/layout/StepDownProcess"/>
    <dgm:cxn modelId="{F9553093-6A4A-054D-8734-D1C244DEA508}" type="presParOf" srcId="{997E5A27-89E5-E643-B97D-44F7E61CAD51}" destId="{0076C9E0-86D6-7A44-93E3-78BAAC17706C}" srcOrd="4" destOrd="0" presId="urn:microsoft.com/office/officeart/2005/8/layout/StepDownProcess"/>
    <dgm:cxn modelId="{EE7122C2-420E-3946-9C53-BE49E5EBF709}" type="presParOf" srcId="{0076C9E0-86D6-7A44-93E3-78BAAC17706C}" destId="{7E5CE284-E55A-0D43-8AC3-2E7FE6FDBB66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77AA59F-0555-4BDB-8E92-5DFCFA8EEC34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</dgm:pt>
    <dgm:pt modelId="{D3F8BC34-9F75-4B7D-8BD2-7758B4264DE7}">
      <dgm:prSet phldrT="[Text]" custT="1"/>
      <dgm:spPr>
        <a:ln w="38100">
          <a:noFill/>
        </a:ln>
      </dgm:spPr>
      <dgm:t>
        <a:bodyPr/>
        <a:lstStyle/>
        <a:p>
          <a:r>
            <a:rPr lang="en-US" sz="1400" b="1" dirty="0" smtClean="0">
              <a:solidFill>
                <a:schemeClr val="tx1"/>
              </a:solidFill>
            </a:rPr>
            <a:t>Video</a:t>
          </a:r>
          <a:endParaRPr lang="en-US" sz="1400" b="1" dirty="0">
            <a:solidFill>
              <a:schemeClr val="tx1"/>
            </a:solidFill>
          </a:endParaRPr>
        </a:p>
      </dgm:t>
    </dgm:pt>
    <dgm:pt modelId="{3C817198-7C7F-407C-B530-7CC764D2D0AA}" type="parTrans" cxnId="{C2142095-3FA9-4D42-9280-C7170389CEE9}">
      <dgm:prSet/>
      <dgm:spPr/>
      <dgm:t>
        <a:bodyPr/>
        <a:lstStyle/>
        <a:p>
          <a:endParaRPr lang="en-US" sz="1200" b="1"/>
        </a:p>
      </dgm:t>
    </dgm:pt>
    <dgm:pt modelId="{BA98F9ED-042C-4088-BC20-08A11E24B1CD}" type="sibTrans" cxnId="{C2142095-3FA9-4D42-9280-C7170389CEE9}">
      <dgm:prSet custT="1"/>
      <dgm:spPr/>
      <dgm:t>
        <a:bodyPr/>
        <a:lstStyle/>
        <a:p>
          <a:endParaRPr lang="en-US" sz="1200" b="1"/>
        </a:p>
      </dgm:t>
    </dgm:pt>
    <dgm:pt modelId="{5DC9607F-A6BF-4837-AABB-77C00CBD1493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tx1"/>
              </a:solidFill>
            </a:rPr>
            <a:t>Compression Algorithm</a:t>
          </a:r>
          <a:endParaRPr lang="en-US" sz="1400" b="1" dirty="0">
            <a:solidFill>
              <a:schemeClr val="tx1"/>
            </a:solidFill>
          </a:endParaRPr>
        </a:p>
      </dgm:t>
    </dgm:pt>
    <dgm:pt modelId="{14F23985-DA62-44AD-A26D-FB90C1FB8968}" type="parTrans" cxnId="{177FC164-B85A-42A2-A143-68C56975DE96}">
      <dgm:prSet/>
      <dgm:spPr/>
      <dgm:t>
        <a:bodyPr/>
        <a:lstStyle/>
        <a:p>
          <a:endParaRPr lang="en-US" sz="1200" b="1"/>
        </a:p>
      </dgm:t>
    </dgm:pt>
    <dgm:pt modelId="{0CFDF308-790A-4FDD-8089-7429CDAE771B}" type="sibTrans" cxnId="{177FC164-B85A-42A2-A143-68C56975DE96}">
      <dgm:prSet custT="1"/>
      <dgm:spPr/>
      <dgm:t>
        <a:bodyPr/>
        <a:lstStyle/>
        <a:p>
          <a:endParaRPr lang="en-US" sz="1200" b="1"/>
        </a:p>
      </dgm:t>
    </dgm:pt>
    <dgm:pt modelId="{9AB5C12A-0032-46CE-8731-D25AF9D3C7AC}">
      <dgm:prSet phldrT="[Text]" custT="1"/>
      <dgm:spPr>
        <a:solidFill>
          <a:srgbClr val="C0C0C0"/>
        </a:solidFill>
      </dgm:spPr>
      <dgm:t>
        <a:bodyPr/>
        <a:lstStyle/>
        <a:p>
          <a:r>
            <a:rPr lang="en-US" sz="1400" b="1" dirty="0" smtClean="0">
              <a:solidFill>
                <a:schemeClr val="tx1"/>
              </a:solidFill>
            </a:rPr>
            <a:t>Compressed Video</a:t>
          </a:r>
          <a:endParaRPr lang="en-US" sz="1400" b="1" dirty="0">
            <a:solidFill>
              <a:schemeClr val="tx1"/>
            </a:solidFill>
          </a:endParaRPr>
        </a:p>
      </dgm:t>
    </dgm:pt>
    <dgm:pt modelId="{CC876A29-5028-4591-B946-3C6EF9328A07}" type="parTrans" cxnId="{F7D2B08F-BF48-47F2-91D3-38454FAD848B}">
      <dgm:prSet/>
      <dgm:spPr/>
      <dgm:t>
        <a:bodyPr/>
        <a:lstStyle/>
        <a:p>
          <a:endParaRPr lang="en-US" sz="1200" b="1"/>
        </a:p>
      </dgm:t>
    </dgm:pt>
    <dgm:pt modelId="{D14A90FD-10BB-4CA3-9BAB-FBFB4422717A}" type="sibTrans" cxnId="{F7D2B08F-BF48-47F2-91D3-38454FAD848B}">
      <dgm:prSet/>
      <dgm:spPr/>
      <dgm:t>
        <a:bodyPr/>
        <a:lstStyle/>
        <a:p>
          <a:endParaRPr lang="en-US" sz="1200" b="1"/>
        </a:p>
      </dgm:t>
    </dgm:pt>
    <dgm:pt modelId="{997E5A27-89E5-E643-B97D-44F7E61CAD51}" type="pres">
      <dgm:prSet presAssocID="{C77AA59F-0555-4BDB-8E92-5DFCFA8EEC34}" presName="rootnode" presStyleCnt="0">
        <dgm:presLayoutVars>
          <dgm:chMax/>
          <dgm:chPref/>
          <dgm:dir/>
          <dgm:animLvl val="lvl"/>
        </dgm:presLayoutVars>
      </dgm:prSet>
      <dgm:spPr/>
    </dgm:pt>
    <dgm:pt modelId="{D5378709-1499-3C43-ACAB-9FA112E34916}" type="pres">
      <dgm:prSet presAssocID="{D3F8BC34-9F75-4B7D-8BD2-7758B4264DE7}" presName="composite" presStyleCnt="0"/>
      <dgm:spPr/>
    </dgm:pt>
    <dgm:pt modelId="{C9196DBB-1A7F-6B4A-8DC1-A4241336B206}" type="pres">
      <dgm:prSet presAssocID="{D3F8BC34-9F75-4B7D-8BD2-7758B4264DE7}" presName="bentUpArrow1" presStyleLbl="alignImgPlace1" presStyleIdx="0" presStyleCnt="2" custScaleX="62835" custScaleY="73180" custLinFactNeighborX="19494" custLinFactNeighborY="-1566"/>
      <dgm:spPr/>
    </dgm:pt>
    <dgm:pt modelId="{EE8A8F55-779B-C048-BB76-035CC5ADAE29}" type="pres">
      <dgm:prSet presAssocID="{D3F8BC34-9F75-4B7D-8BD2-7758B4264DE7}" presName="ParentText" presStyleLbl="node1" presStyleIdx="0" presStyleCnt="3" custScaleY="38945" custLinFactNeighborX="166" custLinFactNeighborY="41118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4E3277-A94B-2040-926D-0FDAE893F4F4}" type="pres">
      <dgm:prSet presAssocID="{D3F8BC34-9F75-4B7D-8BD2-7758B4264DE7}" presName="ChildText" presStyleLbl="revTx" presStyleIdx="0" presStyleCnt="2">
        <dgm:presLayoutVars>
          <dgm:chMax val="0"/>
          <dgm:chPref val="0"/>
          <dgm:bulletEnabled val="1"/>
        </dgm:presLayoutVars>
      </dgm:prSet>
      <dgm:spPr/>
    </dgm:pt>
    <dgm:pt modelId="{84593497-0A3A-B341-943B-FB7F6DFB4065}" type="pres">
      <dgm:prSet presAssocID="{BA98F9ED-042C-4088-BC20-08A11E24B1CD}" presName="sibTrans" presStyleCnt="0"/>
      <dgm:spPr/>
    </dgm:pt>
    <dgm:pt modelId="{9E11CDF3-1DD5-CD4E-A330-7E6EE35E6F71}" type="pres">
      <dgm:prSet presAssocID="{5DC9607F-A6BF-4837-AABB-77C00CBD1493}" presName="composite" presStyleCnt="0"/>
      <dgm:spPr/>
    </dgm:pt>
    <dgm:pt modelId="{A8340130-A6D0-A240-AC61-A152F0F1E09B}" type="pres">
      <dgm:prSet presAssocID="{5DC9607F-A6BF-4837-AABB-77C00CBD1493}" presName="bentUpArrow1" presStyleLbl="alignImgPlace1" presStyleIdx="1" presStyleCnt="2" custScaleX="63785" custScaleY="69968" custLinFactNeighborX="18137" custLinFactNeighborY="-17523"/>
      <dgm:spPr/>
    </dgm:pt>
    <dgm:pt modelId="{E8BC964C-EC92-0A44-9C4E-7CE1746C87C0}" type="pres">
      <dgm:prSet presAssocID="{5DC9607F-A6BF-4837-AABB-77C00CBD1493}" presName="ParentText" presStyleLbl="node1" presStyleIdx="1" presStyleCnt="3" custScaleX="108754" custScaleY="71561" custLinFactNeighborX="-3973" custLinFactNeighborY="14591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6D1B61-95D3-A94E-BC43-98D9B1F7CF22}" type="pres">
      <dgm:prSet presAssocID="{5DC9607F-A6BF-4837-AABB-77C00CBD1493}" presName="ChildText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EB150093-8DEB-6343-B87C-D4F9F2C15F89}" type="pres">
      <dgm:prSet presAssocID="{0CFDF308-790A-4FDD-8089-7429CDAE771B}" presName="sibTrans" presStyleCnt="0"/>
      <dgm:spPr/>
    </dgm:pt>
    <dgm:pt modelId="{0076C9E0-86D6-7A44-93E3-78BAAC17706C}" type="pres">
      <dgm:prSet presAssocID="{9AB5C12A-0032-46CE-8731-D25AF9D3C7AC}" presName="composite" presStyleCnt="0"/>
      <dgm:spPr/>
    </dgm:pt>
    <dgm:pt modelId="{7E5CE284-E55A-0D43-8AC3-2E7FE6FDBB66}" type="pres">
      <dgm:prSet presAssocID="{9AB5C12A-0032-46CE-8731-D25AF9D3C7AC}" presName="ParentText" presStyleLbl="node1" presStyleIdx="2" presStyleCnt="3" custScaleX="93365" custScaleY="52867" custLinFactNeighborX="-13240" custLinFactNeighborY="12256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0239CBD-4F42-4463-ACB2-EC9D3ACC0D1F}" type="presOf" srcId="{D3F8BC34-9F75-4B7D-8BD2-7758B4264DE7}" destId="{EE8A8F55-779B-C048-BB76-035CC5ADAE29}" srcOrd="0" destOrd="0" presId="urn:microsoft.com/office/officeart/2005/8/layout/StepDownProcess"/>
    <dgm:cxn modelId="{177FC164-B85A-42A2-A143-68C56975DE96}" srcId="{C77AA59F-0555-4BDB-8E92-5DFCFA8EEC34}" destId="{5DC9607F-A6BF-4837-AABB-77C00CBD1493}" srcOrd="1" destOrd="0" parTransId="{14F23985-DA62-44AD-A26D-FB90C1FB8968}" sibTransId="{0CFDF308-790A-4FDD-8089-7429CDAE771B}"/>
    <dgm:cxn modelId="{2239F505-02B1-4971-9EBB-98E4C8F175E2}" type="presOf" srcId="{9AB5C12A-0032-46CE-8731-D25AF9D3C7AC}" destId="{7E5CE284-E55A-0D43-8AC3-2E7FE6FDBB66}" srcOrd="0" destOrd="0" presId="urn:microsoft.com/office/officeart/2005/8/layout/StepDownProcess"/>
    <dgm:cxn modelId="{2A3B3D41-A192-43C9-875C-47BED9DBAC44}" type="presOf" srcId="{5DC9607F-A6BF-4837-AABB-77C00CBD1493}" destId="{E8BC964C-EC92-0A44-9C4E-7CE1746C87C0}" srcOrd="0" destOrd="0" presId="urn:microsoft.com/office/officeart/2005/8/layout/StepDownProcess"/>
    <dgm:cxn modelId="{C2142095-3FA9-4D42-9280-C7170389CEE9}" srcId="{C77AA59F-0555-4BDB-8E92-5DFCFA8EEC34}" destId="{D3F8BC34-9F75-4B7D-8BD2-7758B4264DE7}" srcOrd="0" destOrd="0" parTransId="{3C817198-7C7F-407C-B530-7CC764D2D0AA}" sibTransId="{BA98F9ED-042C-4088-BC20-08A11E24B1CD}"/>
    <dgm:cxn modelId="{A43ECF34-DBC2-4413-A53A-1372BE1E1741}" type="presOf" srcId="{C77AA59F-0555-4BDB-8E92-5DFCFA8EEC34}" destId="{997E5A27-89E5-E643-B97D-44F7E61CAD51}" srcOrd="0" destOrd="0" presId="urn:microsoft.com/office/officeart/2005/8/layout/StepDownProcess"/>
    <dgm:cxn modelId="{F7D2B08F-BF48-47F2-91D3-38454FAD848B}" srcId="{C77AA59F-0555-4BDB-8E92-5DFCFA8EEC34}" destId="{9AB5C12A-0032-46CE-8731-D25AF9D3C7AC}" srcOrd="2" destOrd="0" parTransId="{CC876A29-5028-4591-B946-3C6EF9328A07}" sibTransId="{D14A90FD-10BB-4CA3-9BAB-FBFB4422717A}"/>
    <dgm:cxn modelId="{A9D76423-8DEE-47F8-99C6-F27A1AFEF3AB}" type="presParOf" srcId="{997E5A27-89E5-E643-B97D-44F7E61CAD51}" destId="{D5378709-1499-3C43-ACAB-9FA112E34916}" srcOrd="0" destOrd="0" presId="urn:microsoft.com/office/officeart/2005/8/layout/StepDownProcess"/>
    <dgm:cxn modelId="{90A1E4AD-4EDD-4A55-84DE-2367295482BE}" type="presParOf" srcId="{D5378709-1499-3C43-ACAB-9FA112E34916}" destId="{C9196DBB-1A7F-6B4A-8DC1-A4241336B206}" srcOrd="0" destOrd="0" presId="urn:microsoft.com/office/officeart/2005/8/layout/StepDownProcess"/>
    <dgm:cxn modelId="{533BD287-04E9-4D9E-87BD-8AF0F91303AB}" type="presParOf" srcId="{D5378709-1499-3C43-ACAB-9FA112E34916}" destId="{EE8A8F55-779B-C048-BB76-035CC5ADAE29}" srcOrd="1" destOrd="0" presId="urn:microsoft.com/office/officeart/2005/8/layout/StepDownProcess"/>
    <dgm:cxn modelId="{678CE4C4-BA81-46C0-A52F-7B3F5EBA9FB3}" type="presParOf" srcId="{D5378709-1499-3C43-ACAB-9FA112E34916}" destId="{374E3277-A94B-2040-926D-0FDAE893F4F4}" srcOrd="2" destOrd="0" presId="urn:microsoft.com/office/officeart/2005/8/layout/StepDownProcess"/>
    <dgm:cxn modelId="{8B602F3C-2A5A-489C-A54E-73FD5EF40E66}" type="presParOf" srcId="{997E5A27-89E5-E643-B97D-44F7E61CAD51}" destId="{84593497-0A3A-B341-943B-FB7F6DFB4065}" srcOrd="1" destOrd="0" presId="urn:microsoft.com/office/officeart/2005/8/layout/StepDownProcess"/>
    <dgm:cxn modelId="{871F7F1C-CF53-40E5-A5EE-8B26F68D7067}" type="presParOf" srcId="{997E5A27-89E5-E643-B97D-44F7E61CAD51}" destId="{9E11CDF3-1DD5-CD4E-A330-7E6EE35E6F71}" srcOrd="2" destOrd="0" presId="urn:microsoft.com/office/officeart/2005/8/layout/StepDownProcess"/>
    <dgm:cxn modelId="{5592273C-4BEC-4B31-8A51-CE3CDA4CACC4}" type="presParOf" srcId="{9E11CDF3-1DD5-CD4E-A330-7E6EE35E6F71}" destId="{A8340130-A6D0-A240-AC61-A152F0F1E09B}" srcOrd="0" destOrd="0" presId="urn:microsoft.com/office/officeart/2005/8/layout/StepDownProcess"/>
    <dgm:cxn modelId="{809EBEB4-F1DB-4A71-872B-5A19347F6016}" type="presParOf" srcId="{9E11CDF3-1DD5-CD4E-A330-7E6EE35E6F71}" destId="{E8BC964C-EC92-0A44-9C4E-7CE1746C87C0}" srcOrd="1" destOrd="0" presId="urn:microsoft.com/office/officeart/2005/8/layout/StepDownProcess"/>
    <dgm:cxn modelId="{91EA6B87-DF53-4966-8B7F-871CF8B21039}" type="presParOf" srcId="{9E11CDF3-1DD5-CD4E-A330-7E6EE35E6F71}" destId="{DB6D1B61-95D3-A94E-BC43-98D9B1F7CF22}" srcOrd="2" destOrd="0" presId="urn:microsoft.com/office/officeart/2005/8/layout/StepDownProcess"/>
    <dgm:cxn modelId="{226E4EFE-6CD3-4F12-9FDF-A887E39C74B1}" type="presParOf" srcId="{997E5A27-89E5-E643-B97D-44F7E61CAD51}" destId="{EB150093-8DEB-6343-B87C-D4F9F2C15F89}" srcOrd="3" destOrd="0" presId="urn:microsoft.com/office/officeart/2005/8/layout/StepDownProcess"/>
    <dgm:cxn modelId="{45EA97A1-1064-45A7-9F30-3B9E1DFA67F0}" type="presParOf" srcId="{997E5A27-89E5-E643-B97D-44F7E61CAD51}" destId="{0076C9E0-86D6-7A44-93E3-78BAAC17706C}" srcOrd="4" destOrd="0" presId="urn:microsoft.com/office/officeart/2005/8/layout/StepDownProcess"/>
    <dgm:cxn modelId="{C40AA3A1-08B9-434E-8353-39A831F7AFC7}" type="presParOf" srcId="{0076C9E0-86D6-7A44-93E3-78BAAC17706C}" destId="{7E5CE284-E55A-0D43-8AC3-2E7FE6FDBB66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77AA59F-0555-4BDB-8E92-5DFCFA8EEC34}" type="doc">
      <dgm:prSet loTypeId="urn:microsoft.com/office/officeart/2005/8/layout/StepDownProcess" loCatId="process" qsTypeId="urn:microsoft.com/office/officeart/2005/8/quickstyle/simple1" qsCatId="simple" csTypeId="urn:microsoft.com/office/officeart/2005/8/colors/colorful5" csCatId="colorful" phldr="1"/>
      <dgm:spPr/>
    </dgm:pt>
    <dgm:pt modelId="{D3F8BC34-9F75-4B7D-8BD2-7758B4264DE7}">
      <dgm:prSet phldrT="[Text]" custT="1"/>
      <dgm:spPr>
        <a:ln w="38100">
          <a:noFill/>
        </a:ln>
      </dgm:spPr>
      <dgm:t>
        <a:bodyPr/>
        <a:lstStyle/>
        <a:p>
          <a:r>
            <a:rPr lang="en-US" sz="1400" b="1" dirty="0" smtClean="0">
              <a:solidFill>
                <a:schemeClr val="tx1"/>
              </a:solidFill>
            </a:rPr>
            <a:t>Video</a:t>
          </a:r>
          <a:endParaRPr lang="en-US" sz="1400" b="1" dirty="0">
            <a:solidFill>
              <a:schemeClr val="tx1"/>
            </a:solidFill>
          </a:endParaRPr>
        </a:p>
      </dgm:t>
    </dgm:pt>
    <dgm:pt modelId="{3C817198-7C7F-407C-B530-7CC764D2D0AA}" type="parTrans" cxnId="{C2142095-3FA9-4D42-9280-C7170389CEE9}">
      <dgm:prSet/>
      <dgm:spPr/>
      <dgm:t>
        <a:bodyPr/>
        <a:lstStyle/>
        <a:p>
          <a:endParaRPr lang="en-US" sz="1200" b="1"/>
        </a:p>
      </dgm:t>
    </dgm:pt>
    <dgm:pt modelId="{BA98F9ED-042C-4088-BC20-08A11E24B1CD}" type="sibTrans" cxnId="{C2142095-3FA9-4D42-9280-C7170389CEE9}">
      <dgm:prSet custT="1"/>
      <dgm:spPr/>
      <dgm:t>
        <a:bodyPr/>
        <a:lstStyle/>
        <a:p>
          <a:endParaRPr lang="en-US" sz="1200" b="1"/>
        </a:p>
      </dgm:t>
    </dgm:pt>
    <dgm:pt modelId="{5DC9607F-A6BF-4837-AABB-77C00CBD1493}">
      <dgm:prSet phldrT="[Text]" custT="1"/>
      <dgm:spPr/>
      <dgm:t>
        <a:bodyPr/>
        <a:lstStyle/>
        <a:p>
          <a:r>
            <a:rPr lang="en-US" sz="1400" b="1" dirty="0" smtClean="0">
              <a:solidFill>
                <a:schemeClr val="tx1"/>
              </a:solidFill>
            </a:rPr>
            <a:t>Compression Algorithm</a:t>
          </a:r>
          <a:endParaRPr lang="en-US" sz="1400" b="1" dirty="0">
            <a:solidFill>
              <a:schemeClr val="tx1"/>
            </a:solidFill>
          </a:endParaRPr>
        </a:p>
      </dgm:t>
    </dgm:pt>
    <dgm:pt modelId="{14F23985-DA62-44AD-A26D-FB90C1FB8968}" type="parTrans" cxnId="{177FC164-B85A-42A2-A143-68C56975DE96}">
      <dgm:prSet/>
      <dgm:spPr/>
      <dgm:t>
        <a:bodyPr/>
        <a:lstStyle/>
        <a:p>
          <a:endParaRPr lang="en-US" sz="1200" b="1"/>
        </a:p>
      </dgm:t>
    </dgm:pt>
    <dgm:pt modelId="{0CFDF308-790A-4FDD-8089-7429CDAE771B}" type="sibTrans" cxnId="{177FC164-B85A-42A2-A143-68C56975DE96}">
      <dgm:prSet custT="1"/>
      <dgm:spPr/>
      <dgm:t>
        <a:bodyPr/>
        <a:lstStyle/>
        <a:p>
          <a:endParaRPr lang="en-US" sz="1200" b="1"/>
        </a:p>
      </dgm:t>
    </dgm:pt>
    <dgm:pt modelId="{9AB5C12A-0032-46CE-8731-D25AF9D3C7AC}">
      <dgm:prSet phldrT="[Text]" custT="1"/>
      <dgm:spPr>
        <a:solidFill>
          <a:srgbClr val="C0C0C0"/>
        </a:solidFill>
      </dgm:spPr>
      <dgm:t>
        <a:bodyPr/>
        <a:lstStyle/>
        <a:p>
          <a:r>
            <a:rPr lang="en-US" sz="1400" b="1" dirty="0" smtClean="0">
              <a:solidFill>
                <a:schemeClr val="tx1"/>
              </a:solidFill>
            </a:rPr>
            <a:t>Compressed Video</a:t>
          </a:r>
          <a:endParaRPr lang="en-US" sz="1400" b="1" dirty="0">
            <a:solidFill>
              <a:schemeClr val="tx1"/>
            </a:solidFill>
          </a:endParaRPr>
        </a:p>
      </dgm:t>
    </dgm:pt>
    <dgm:pt modelId="{CC876A29-5028-4591-B946-3C6EF9328A07}" type="parTrans" cxnId="{F7D2B08F-BF48-47F2-91D3-38454FAD848B}">
      <dgm:prSet/>
      <dgm:spPr/>
      <dgm:t>
        <a:bodyPr/>
        <a:lstStyle/>
        <a:p>
          <a:endParaRPr lang="en-US" sz="1200" b="1"/>
        </a:p>
      </dgm:t>
    </dgm:pt>
    <dgm:pt modelId="{D14A90FD-10BB-4CA3-9BAB-FBFB4422717A}" type="sibTrans" cxnId="{F7D2B08F-BF48-47F2-91D3-38454FAD848B}">
      <dgm:prSet/>
      <dgm:spPr/>
      <dgm:t>
        <a:bodyPr/>
        <a:lstStyle/>
        <a:p>
          <a:endParaRPr lang="en-US" sz="1200" b="1"/>
        </a:p>
      </dgm:t>
    </dgm:pt>
    <dgm:pt modelId="{1FEAFE4D-A5F5-47A4-8EF5-314547E37453}">
      <dgm:prSet custT="1"/>
      <dgm:spPr>
        <a:ln w="57150" cmpd="sng">
          <a:solidFill>
            <a:srgbClr val="FF0000"/>
          </a:solidFill>
        </a:ln>
      </dgm:spPr>
      <dgm:t>
        <a:bodyPr/>
        <a:lstStyle/>
        <a:p>
          <a:r>
            <a:rPr lang="en-US" sz="1400" b="1" dirty="0" smtClean="0">
              <a:solidFill>
                <a:schemeClr val="tx1"/>
              </a:solidFill>
            </a:rPr>
            <a:t>Preprocessing Methods</a:t>
          </a:r>
          <a:endParaRPr lang="en-US" sz="1400" b="1" dirty="0">
            <a:solidFill>
              <a:schemeClr val="tx1"/>
            </a:solidFill>
          </a:endParaRPr>
        </a:p>
      </dgm:t>
    </dgm:pt>
    <dgm:pt modelId="{29BE5A90-4DD0-4939-B28C-92E255A38E56}" type="parTrans" cxnId="{A3848973-DB0D-4F8B-9D8E-F2D2EB51C25E}">
      <dgm:prSet/>
      <dgm:spPr/>
      <dgm:t>
        <a:bodyPr/>
        <a:lstStyle/>
        <a:p>
          <a:endParaRPr lang="en-US" sz="1200" b="1"/>
        </a:p>
      </dgm:t>
    </dgm:pt>
    <dgm:pt modelId="{763038CA-902B-4FB6-9F1A-BBDD44EFCD13}" type="sibTrans" cxnId="{A3848973-DB0D-4F8B-9D8E-F2D2EB51C25E}">
      <dgm:prSet custT="1"/>
      <dgm:spPr/>
      <dgm:t>
        <a:bodyPr/>
        <a:lstStyle/>
        <a:p>
          <a:endParaRPr lang="en-US" sz="1200" b="1"/>
        </a:p>
      </dgm:t>
    </dgm:pt>
    <dgm:pt modelId="{997E5A27-89E5-E643-B97D-44F7E61CAD51}" type="pres">
      <dgm:prSet presAssocID="{C77AA59F-0555-4BDB-8E92-5DFCFA8EEC34}" presName="rootnode" presStyleCnt="0">
        <dgm:presLayoutVars>
          <dgm:chMax/>
          <dgm:chPref/>
          <dgm:dir/>
          <dgm:animLvl val="lvl"/>
        </dgm:presLayoutVars>
      </dgm:prSet>
      <dgm:spPr/>
    </dgm:pt>
    <dgm:pt modelId="{D5378709-1499-3C43-ACAB-9FA112E34916}" type="pres">
      <dgm:prSet presAssocID="{D3F8BC34-9F75-4B7D-8BD2-7758B4264DE7}" presName="composite" presStyleCnt="0"/>
      <dgm:spPr/>
    </dgm:pt>
    <dgm:pt modelId="{C9196DBB-1A7F-6B4A-8DC1-A4241336B206}" type="pres">
      <dgm:prSet presAssocID="{D3F8BC34-9F75-4B7D-8BD2-7758B4264DE7}" presName="bentUpArrow1" presStyleLbl="alignImgPlace1" presStyleIdx="0" presStyleCnt="3"/>
      <dgm:spPr/>
    </dgm:pt>
    <dgm:pt modelId="{EE8A8F55-779B-C048-BB76-035CC5ADAE29}" type="pres">
      <dgm:prSet presAssocID="{D3F8BC34-9F75-4B7D-8BD2-7758B4264DE7}" presName="ParentText" presStyleLbl="node1" presStyleIdx="0" presStyleCnt="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74E3277-A94B-2040-926D-0FDAE893F4F4}" type="pres">
      <dgm:prSet presAssocID="{D3F8BC34-9F75-4B7D-8BD2-7758B4264DE7}" presName="ChildText" presStyleLbl="revTx" presStyleIdx="0" presStyleCnt="3">
        <dgm:presLayoutVars>
          <dgm:chMax val="0"/>
          <dgm:chPref val="0"/>
          <dgm:bulletEnabled val="1"/>
        </dgm:presLayoutVars>
      </dgm:prSet>
      <dgm:spPr/>
    </dgm:pt>
    <dgm:pt modelId="{84593497-0A3A-B341-943B-FB7F6DFB4065}" type="pres">
      <dgm:prSet presAssocID="{BA98F9ED-042C-4088-BC20-08A11E24B1CD}" presName="sibTrans" presStyleCnt="0"/>
      <dgm:spPr/>
    </dgm:pt>
    <dgm:pt modelId="{DC33B439-BB50-5A4C-93F1-CF177FCBEAA8}" type="pres">
      <dgm:prSet presAssocID="{1FEAFE4D-A5F5-47A4-8EF5-314547E37453}" presName="composite" presStyleCnt="0"/>
      <dgm:spPr/>
    </dgm:pt>
    <dgm:pt modelId="{441D1C58-97C8-FC49-9D00-04E4C55050EB}" type="pres">
      <dgm:prSet presAssocID="{1FEAFE4D-A5F5-47A4-8EF5-314547E37453}" presName="bentUpArrow1" presStyleLbl="alignImgPlace1" presStyleIdx="1" presStyleCnt="3"/>
      <dgm:spPr/>
    </dgm:pt>
    <dgm:pt modelId="{A400B534-9EB0-AB4E-A179-81BF908D8FD4}" type="pres">
      <dgm:prSet presAssocID="{1FEAFE4D-A5F5-47A4-8EF5-314547E37453}" presName="ParentText" presStyleLbl="node1" presStyleIdx="1" presStyleCnt="4" custScaleX="143815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F7C574-7103-E343-902A-60A84CDC65F9}" type="pres">
      <dgm:prSet presAssocID="{1FEAFE4D-A5F5-47A4-8EF5-314547E37453}" presName="ChildText" presStyleLbl="revTx" presStyleIdx="1" presStyleCnt="3">
        <dgm:presLayoutVars>
          <dgm:chMax val="0"/>
          <dgm:chPref val="0"/>
          <dgm:bulletEnabled val="1"/>
        </dgm:presLayoutVars>
      </dgm:prSet>
      <dgm:spPr/>
    </dgm:pt>
    <dgm:pt modelId="{17C8B0AD-35A6-364E-B512-6FC476B444B7}" type="pres">
      <dgm:prSet presAssocID="{763038CA-902B-4FB6-9F1A-BBDD44EFCD13}" presName="sibTrans" presStyleCnt="0"/>
      <dgm:spPr/>
    </dgm:pt>
    <dgm:pt modelId="{9E11CDF3-1DD5-CD4E-A330-7E6EE35E6F71}" type="pres">
      <dgm:prSet presAssocID="{5DC9607F-A6BF-4837-AABB-77C00CBD1493}" presName="composite" presStyleCnt="0"/>
      <dgm:spPr/>
    </dgm:pt>
    <dgm:pt modelId="{A8340130-A6D0-A240-AC61-A152F0F1E09B}" type="pres">
      <dgm:prSet presAssocID="{5DC9607F-A6BF-4837-AABB-77C00CBD1493}" presName="bentUpArrow1" presStyleLbl="alignImgPlace1" presStyleIdx="2" presStyleCnt="3" custScaleX="87211"/>
      <dgm:spPr/>
    </dgm:pt>
    <dgm:pt modelId="{E8BC964C-EC92-0A44-9C4E-7CE1746C87C0}" type="pres">
      <dgm:prSet presAssocID="{5DC9607F-A6BF-4837-AABB-77C00CBD1493}" presName="ParentText" presStyleLbl="node1" presStyleIdx="2" presStyleCnt="4" custScaleX="169405" custLinFactNeighborX="2045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B6D1B61-95D3-A94E-BC43-98D9B1F7CF22}" type="pres">
      <dgm:prSet presAssocID="{5DC9607F-A6BF-4837-AABB-77C00CBD1493}" presName="ChildText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EB150093-8DEB-6343-B87C-D4F9F2C15F89}" type="pres">
      <dgm:prSet presAssocID="{0CFDF308-790A-4FDD-8089-7429CDAE771B}" presName="sibTrans" presStyleCnt="0"/>
      <dgm:spPr/>
    </dgm:pt>
    <dgm:pt modelId="{0076C9E0-86D6-7A44-93E3-78BAAC17706C}" type="pres">
      <dgm:prSet presAssocID="{9AB5C12A-0032-46CE-8731-D25AF9D3C7AC}" presName="composite" presStyleCnt="0"/>
      <dgm:spPr/>
    </dgm:pt>
    <dgm:pt modelId="{7E5CE284-E55A-0D43-8AC3-2E7FE6FDBB66}" type="pres">
      <dgm:prSet presAssocID="{9AB5C12A-0032-46CE-8731-D25AF9D3C7AC}" presName="ParentText" presStyleLbl="node1" presStyleIdx="3" presStyleCnt="4" custScaleX="149913" custLinFactNeighborX="34485" custLinFactNeighborY="599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7D2B08F-BF48-47F2-91D3-38454FAD848B}" srcId="{C77AA59F-0555-4BDB-8E92-5DFCFA8EEC34}" destId="{9AB5C12A-0032-46CE-8731-D25AF9D3C7AC}" srcOrd="3" destOrd="0" parTransId="{CC876A29-5028-4591-B946-3C6EF9328A07}" sibTransId="{D14A90FD-10BB-4CA3-9BAB-FBFB4422717A}"/>
    <dgm:cxn modelId="{DF284683-16AF-49B0-AC0A-1F0CFA3CBF0D}" type="presOf" srcId="{9AB5C12A-0032-46CE-8731-D25AF9D3C7AC}" destId="{7E5CE284-E55A-0D43-8AC3-2E7FE6FDBB66}" srcOrd="0" destOrd="0" presId="urn:microsoft.com/office/officeart/2005/8/layout/StepDownProcess"/>
    <dgm:cxn modelId="{3C9CBCE3-0209-43BA-9B66-9F52DB0BBE9C}" type="presOf" srcId="{5DC9607F-A6BF-4837-AABB-77C00CBD1493}" destId="{E8BC964C-EC92-0A44-9C4E-7CE1746C87C0}" srcOrd="0" destOrd="0" presId="urn:microsoft.com/office/officeart/2005/8/layout/StepDownProcess"/>
    <dgm:cxn modelId="{C2142095-3FA9-4D42-9280-C7170389CEE9}" srcId="{C77AA59F-0555-4BDB-8E92-5DFCFA8EEC34}" destId="{D3F8BC34-9F75-4B7D-8BD2-7758B4264DE7}" srcOrd="0" destOrd="0" parTransId="{3C817198-7C7F-407C-B530-7CC764D2D0AA}" sibTransId="{BA98F9ED-042C-4088-BC20-08A11E24B1CD}"/>
    <dgm:cxn modelId="{E0A8F5EE-A9AD-441A-9DF0-9B987BBA65A2}" type="presOf" srcId="{C77AA59F-0555-4BDB-8E92-5DFCFA8EEC34}" destId="{997E5A27-89E5-E643-B97D-44F7E61CAD51}" srcOrd="0" destOrd="0" presId="urn:microsoft.com/office/officeart/2005/8/layout/StepDownProcess"/>
    <dgm:cxn modelId="{A3848973-DB0D-4F8B-9D8E-F2D2EB51C25E}" srcId="{C77AA59F-0555-4BDB-8E92-5DFCFA8EEC34}" destId="{1FEAFE4D-A5F5-47A4-8EF5-314547E37453}" srcOrd="1" destOrd="0" parTransId="{29BE5A90-4DD0-4939-B28C-92E255A38E56}" sibTransId="{763038CA-902B-4FB6-9F1A-BBDD44EFCD13}"/>
    <dgm:cxn modelId="{15C09370-9BB6-4E3A-9FFA-61FD385D95BD}" type="presOf" srcId="{1FEAFE4D-A5F5-47A4-8EF5-314547E37453}" destId="{A400B534-9EB0-AB4E-A179-81BF908D8FD4}" srcOrd="0" destOrd="0" presId="urn:microsoft.com/office/officeart/2005/8/layout/StepDownProcess"/>
    <dgm:cxn modelId="{177FC164-B85A-42A2-A143-68C56975DE96}" srcId="{C77AA59F-0555-4BDB-8E92-5DFCFA8EEC34}" destId="{5DC9607F-A6BF-4837-AABB-77C00CBD1493}" srcOrd="2" destOrd="0" parTransId="{14F23985-DA62-44AD-A26D-FB90C1FB8968}" sibTransId="{0CFDF308-790A-4FDD-8089-7429CDAE771B}"/>
    <dgm:cxn modelId="{6007A6C9-B300-4D2C-BA3A-0338C386C05F}" type="presOf" srcId="{D3F8BC34-9F75-4B7D-8BD2-7758B4264DE7}" destId="{EE8A8F55-779B-C048-BB76-035CC5ADAE29}" srcOrd="0" destOrd="0" presId="urn:microsoft.com/office/officeart/2005/8/layout/StepDownProcess"/>
    <dgm:cxn modelId="{0287FD8D-5B33-49B8-B985-BA699AC4A855}" type="presParOf" srcId="{997E5A27-89E5-E643-B97D-44F7E61CAD51}" destId="{D5378709-1499-3C43-ACAB-9FA112E34916}" srcOrd="0" destOrd="0" presId="urn:microsoft.com/office/officeart/2005/8/layout/StepDownProcess"/>
    <dgm:cxn modelId="{A5E37FFE-A6E6-48D2-8927-CAC5DD0C526D}" type="presParOf" srcId="{D5378709-1499-3C43-ACAB-9FA112E34916}" destId="{C9196DBB-1A7F-6B4A-8DC1-A4241336B206}" srcOrd="0" destOrd="0" presId="urn:microsoft.com/office/officeart/2005/8/layout/StepDownProcess"/>
    <dgm:cxn modelId="{29A2C7C9-4589-426B-9640-9010AB224522}" type="presParOf" srcId="{D5378709-1499-3C43-ACAB-9FA112E34916}" destId="{EE8A8F55-779B-C048-BB76-035CC5ADAE29}" srcOrd="1" destOrd="0" presId="urn:microsoft.com/office/officeart/2005/8/layout/StepDownProcess"/>
    <dgm:cxn modelId="{ABEB09FD-4AA6-4B59-BED6-45E02BBF70BB}" type="presParOf" srcId="{D5378709-1499-3C43-ACAB-9FA112E34916}" destId="{374E3277-A94B-2040-926D-0FDAE893F4F4}" srcOrd="2" destOrd="0" presId="urn:microsoft.com/office/officeart/2005/8/layout/StepDownProcess"/>
    <dgm:cxn modelId="{8BF183A2-7F7F-4FC1-9D68-2679BC5CC49E}" type="presParOf" srcId="{997E5A27-89E5-E643-B97D-44F7E61CAD51}" destId="{84593497-0A3A-B341-943B-FB7F6DFB4065}" srcOrd="1" destOrd="0" presId="urn:microsoft.com/office/officeart/2005/8/layout/StepDownProcess"/>
    <dgm:cxn modelId="{850E881D-DDD1-4123-809E-19763E8A840E}" type="presParOf" srcId="{997E5A27-89E5-E643-B97D-44F7E61CAD51}" destId="{DC33B439-BB50-5A4C-93F1-CF177FCBEAA8}" srcOrd="2" destOrd="0" presId="urn:microsoft.com/office/officeart/2005/8/layout/StepDownProcess"/>
    <dgm:cxn modelId="{D59D4E1D-1E12-4020-BDF1-F66A4F213B98}" type="presParOf" srcId="{DC33B439-BB50-5A4C-93F1-CF177FCBEAA8}" destId="{441D1C58-97C8-FC49-9D00-04E4C55050EB}" srcOrd="0" destOrd="0" presId="urn:microsoft.com/office/officeart/2005/8/layout/StepDownProcess"/>
    <dgm:cxn modelId="{8B2A69FE-820C-4F51-8AB5-35A7B7DE0613}" type="presParOf" srcId="{DC33B439-BB50-5A4C-93F1-CF177FCBEAA8}" destId="{A400B534-9EB0-AB4E-A179-81BF908D8FD4}" srcOrd="1" destOrd="0" presId="urn:microsoft.com/office/officeart/2005/8/layout/StepDownProcess"/>
    <dgm:cxn modelId="{D870D7A8-1F98-4D7F-9FBD-EFD1116D23BF}" type="presParOf" srcId="{DC33B439-BB50-5A4C-93F1-CF177FCBEAA8}" destId="{27F7C574-7103-E343-902A-60A84CDC65F9}" srcOrd="2" destOrd="0" presId="urn:microsoft.com/office/officeart/2005/8/layout/StepDownProcess"/>
    <dgm:cxn modelId="{2E0774E5-BC07-46DE-BE01-DF933DB247F8}" type="presParOf" srcId="{997E5A27-89E5-E643-B97D-44F7E61CAD51}" destId="{17C8B0AD-35A6-364E-B512-6FC476B444B7}" srcOrd="3" destOrd="0" presId="urn:microsoft.com/office/officeart/2005/8/layout/StepDownProcess"/>
    <dgm:cxn modelId="{86281D5C-7071-46A7-AF0D-994F8211E6F0}" type="presParOf" srcId="{997E5A27-89E5-E643-B97D-44F7E61CAD51}" destId="{9E11CDF3-1DD5-CD4E-A330-7E6EE35E6F71}" srcOrd="4" destOrd="0" presId="urn:microsoft.com/office/officeart/2005/8/layout/StepDownProcess"/>
    <dgm:cxn modelId="{442BBDD5-8468-4A74-AA3D-31A75927014A}" type="presParOf" srcId="{9E11CDF3-1DD5-CD4E-A330-7E6EE35E6F71}" destId="{A8340130-A6D0-A240-AC61-A152F0F1E09B}" srcOrd="0" destOrd="0" presId="urn:microsoft.com/office/officeart/2005/8/layout/StepDownProcess"/>
    <dgm:cxn modelId="{4F63D9CF-7A8C-46EC-9D33-318B33B32299}" type="presParOf" srcId="{9E11CDF3-1DD5-CD4E-A330-7E6EE35E6F71}" destId="{E8BC964C-EC92-0A44-9C4E-7CE1746C87C0}" srcOrd="1" destOrd="0" presId="urn:microsoft.com/office/officeart/2005/8/layout/StepDownProcess"/>
    <dgm:cxn modelId="{743659FB-A92F-40F3-A215-B31BED6F8378}" type="presParOf" srcId="{9E11CDF3-1DD5-CD4E-A330-7E6EE35E6F71}" destId="{DB6D1B61-95D3-A94E-BC43-98D9B1F7CF22}" srcOrd="2" destOrd="0" presId="urn:microsoft.com/office/officeart/2005/8/layout/StepDownProcess"/>
    <dgm:cxn modelId="{456B272B-13BA-48EF-9722-25AC3143E4EC}" type="presParOf" srcId="{997E5A27-89E5-E643-B97D-44F7E61CAD51}" destId="{EB150093-8DEB-6343-B87C-D4F9F2C15F89}" srcOrd="5" destOrd="0" presId="urn:microsoft.com/office/officeart/2005/8/layout/StepDownProcess"/>
    <dgm:cxn modelId="{1BAEC836-AB39-49E0-BD19-1766672826D6}" type="presParOf" srcId="{997E5A27-89E5-E643-B97D-44F7E61CAD51}" destId="{0076C9E0-86D6-7A44-93E3-78BAAC17706C}" srcOrd="6" destOrd="0" presId="urn:microsoft.com/office/officeart/2005/8/layout/StepDownProcess"/>
    <dgm:cxn modelId="{4957FE48-A4BA-4882-AE40-5D245C695D2C}" type="presParOf" srcId="{0076C9E0-86D6-7A44-93E3-78BAAC17706C}" destId="{7E5CE284-E55A-0D43-8AC3-2E7FE6FDBB66}" srcOrd="0" destOrd="0" presId="urn:microsoft.com/office/officeart/2005/8/layout/StepDown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196DBB-1A7F-6B4A-8DC1-A4241336B206}">
      <dsp:nvSpPr>
        <dsp:cNvPr id="0" name=""/>
        <dsp:cNvSpPr/>
      </dsp:nvSpPr>
      <dsp:spPr>
        <a:xfrm rot="5400000">
          <a:off x="768020" y="1414189"/>
          <a:ext cx="840589" cy="82169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8A8F55-779B-C048-BB76-035CC5ADAE29}">
      <dsp:nvSpPr>
        <dsp:cNvPr id="0" name=""/>
        <dsp:cNvSpPr/>
      </dsp:nvSpPr>
      <dsp:spPr>
        <a:xfrm>
          <a:off x="57945" y="885585"/>
          <a:ext cx="1933666" cy="527122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Video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83682" y="911322"/>
        <a:ext cx="1882192" cy="475648"/>
      </dsp:txXfrm>
    </dsp:sp>
    <dsp:sp modelId="{374E3277-A94B-2040-926D-0FDAE893F4F4}">
      <dsp:nvSpPr>
        <dsp:cNvPr id="0" name=""/>
        <dsp:cNvSpPr/>
      </dsp:nvSpPr>
      <dsp:spPr>
        <a:xfrm>
          <a:off x="1988402" y="44947"/>
          <a:ext cx="1406365" cy="1093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340130-A6D0-A240-AC61-A152F0F1E09B}">
      <dsp:nvSpPr>
        <dsp:cNvPr id="0" name=""/>
        <dsp:cNvSpPr/>
      </dsp:nvSpPr>
      <dsp:spPr>
        <a:xfrm rot="5400000">
          <a:off x="2456574" y="2461995"/>
          <a:ext cx="803694" cy="83412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4947804"/>
            <a:satOff val="-36418"/>
            <a:lumOff val="16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BC964C-EC92-0A44-9C4E-7CE1746C87C0}">
      <dsp:nvSpPr>
        <dsp:cNvPr id="0" name=""/>
        <dsp:cNvSpPr/>
      </dsp:nvSpPr>
      <dsp:spPr>
        <a:xfrm>
          <a:off x="1581126" y="1543120"/>
          <a:ext cx="2102940" cy="968581"/>
        </a:xfrm>
        <a:prstGeom prst="roundRect">
          <a:avLst>
            <a:gd name="adj" fmla="val 16670"/>
          </a:avLst>
        </a:prstGeom>
        <a:solidFill>
          <a:schemeClr val="accent5">
            <a:hueOff val="2303807"/>
            <a:satOff val="-1142"/>
            <a:lumOff val="-233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Compression Algorithm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1628417" y="1590411"/>
        <a:ext cx="2008358" cy="873999"/>
      </dsp:txXfrm>
    </dsp:sp>
    <dsp:sp modelId="{DB6D1B61-95D3-A94E-BC43-98D9B1F7CF22}">
      <dsp:nvSpPr>
        <dsp:cNvPr id="0" name=""/>
        <dsp:cNvSpPr/>
      </dsp:nvSpPr>
      <dsp:spPr>
        <a:xfrm>
          <a:off x="3676254" y="1282256"/>
          <a:ext cx="1406365" cy="1093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5CE284-E55A-0D43-8AC3-2E7FE6FDBB66}">
      <dsp:nvSpPr>
        <dsp:cNvPr id="0" name=""/>
        <dsp:cNvSpPr/>
      </dsp:nvSpPr>
      <dsp:spPr>
        <a:xfrm>
          <a:off x="3005148" y="2667003"/>
          <a:ext cx="1805368" cy="715557"/>
        </a:xfrm>
        <a:prstGeom prst="roundRect">
          <a:avLst>
            <a:gd name="adj" fmla="val 16670"/>
          </a:avLst>
        </a:prstGeom>
        <a:solidFill>
          <a:srgbClr val="C0C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Compressed Video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3040085" y="2701940"/>
        <a:ext cx="1735494" cy="6456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196DBB-1A7F-6B4A-8DC1-A4241336B206}">
      <dsp:nvSpPr>
        <dsp:cNvPr id="0" name=""/>
        <dsp:cNvSpPr/>
      </dsp:nvSpPr>
      <dsp:spPr>
        <a:xfrm rot="5400000">
          <a:off x="768020" y="1414189"/>
          <a:ext cx="840589" cy="82169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8A8F55-779B-C048-BB76-035CC5ADAE29}">
      <dsp:nvSpPr>
        <dsp:cNvPr id="0" name=""/>
        <dsp:cNvSpPr/>
      </dsp:nvSpPr>
      <dsp:spPr>
        <a:xfrm>
          <a:off x="57945" y="885585"/>
          <a:ext cx="1933666" cy="527122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Video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83682" y="911322"/>
        <a:ext cx="1882192" cy="475648"/>
      </dsp:txXfrm>
    </dsp:sp>
    <dsp:sp modelId="{374E3277-A94B-2040-926D-0FDAE893F4F4}">
      <dsp:nvSpPr>
        <dsp:cNvPr id="0" name=""/>
        <dsp:cNvSpPr/>
      </dsp:nvSpPr>
      <dsp:spPr>
        <a:xfrm>
          <a:off x="1988402" y="44947"/>
          <a:ext cx="1406365" cy="1093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340130-A6D0-A240-AC61-A152F0F1E09B}">
      <dsp:nvSpPr>
        <dsp:cNvPr id="0" name=""/>
        <dsp:cNvSpPr/>
      </dsp:nvSpPr>
      <dsp:spPr>
        <a:xfrm rot="5400000">
          <a:off x="2456574" y="2461995"/>
          <a:ext cx="803694" cy="834121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4947804"/>
            <a:satOff val="-36418"/>
            <a:lumOff val="16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BC964C-EC92-0A44-9C4E-7CE1746C87C0}">
      <dsp:nvSpPr>
        <dsp:cNvPr id="0" name=""/>
        <dsp:cNvSpPr/>
      </dsp:nvSpPr>
      <dsp:spPr>
        <a:xfrm>
          <a:off x="1581126" y="1543120"/>
          <a:ext cx="2102940" cy="968581"/>
        </a:xfrm>
        <a:prstGeom prst="roundRect">
          <a:avLst>
            <a:gd name="adj" fmla="val 16670"/>
          </a:avLst>
        </a:prstGeom>
        <a:solidFill>
          <a:schemeClr val="accent5">
            <a:hueOff val="2303807"/>
            <a:satOff val="-1142"/>
            <a:lumOff val="-2333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Compression Algorithm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1628417" y="1590411"/>
        <a:ext cx="2008358" cy="873999"/>
      </dsp:txXfrm>
    </dsp:sp>
    <dsp:sp modelId="{DB6D1B61-95D3-A94E-BC43-98D9B1F7CF22}">
      <dsp:nvSpPr>
        <dsp:cNvPr id="0" name=""/>
        <dsp:cNvSpPr/>
      </dsp:nvSpPr>
      <dsp:spPr>
        <a:xfrm>
          <a:off x="3676254" y="1282256"/>
          <a:ext cx="1406365" cy="10939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5CE284-E55A-0D43-8AC3-2E7FE6FDBB66}">
      <dsp:nvSpPr>
        <dsp:cNvPr id="0" name=""/>
        <dsp:cNvSpPr/>
      </dsp:nvSpPr>
      <dsp:spPr>
        <a:xfrm>
          <a:off x="3005148" y="2667003"/>
          <a:ext cx="1805368" cy="715557"/>
        </a:xfrm>
        <a:prstGeom prst="roundRect">
          <a:avLst>
            <a:gd name="adj" fmla="val 16670"/>
          </a:avLst>
        </a:prstGeom>
        <a:solidFill>
          <a:srgbClr val="C0C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Compressed Video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3040085" y="2701940"/>
        <a:ext cx="1735494" cy="6456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9196DBB-1A7F-6B4A-8DC1-A4241336B206}">
      <dsp:nvSpPr>
        <dsp:cNvPr id="0" name=""/>
        <dsp:cNvSpPr/>
      </dsp:nvSpPr>
      <dsp:spPr>
        <a:xfrm rot="5400000">
          <a:off x="503513" y="814996"/>
          <a:ext cx="715743" cy="81484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8A8F55-779B-C048-BB76-035CC5ADAE29}">
      <dsp:nvSpPr>
        <dsp:cNvPr id="0" name=""/>
        <dsp:cNvSpPr/>
      </dsp:nvSpPr>
      <dsp:spPr>
        <a:xfrm>
          <a:off x="313885" y="21579"/>
          <a:ext cx="1204891" cy="843384"/>
        </a:xfrm>
        <a:prstGeom prst="roundRect">
          <a:avLst>
            <a:gd name="adj" fmla="val 1667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381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Video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355063" y="62757"/>
        <a:ext cx="1122535" cy="761028"/>
      </dsp:txXfrm>
    </dsp:sp>
    <dsp:sp modelId="{374E3277-A94B-2040-926D-0FDAE893F4F4}">
      <dsp:nvSpPr>
        <dsp:cNvPr id="0" name=""/>
        <dsp:cNvSpPr/>
      </dsp:nvSpPr>
      <dsp:spPr>
        <a:xfrm>
          <a:off x="1518776" y="102015"/>
          <a:ext cx="876323" cy="681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1D1C58-97C8-FC49-9D00-04E4C55050EB}">
      <dsp:nvSpPr>
        <dsp:cNvPr id="0" name=""/>
        <dsp:cNvSpPr/>
      </dsp:nvSpPr>
      <dsp:spPr>
        <a:xfrm rot="5400000">
          <a:off x="1766458" y="1762395"/>
          <a:ext cx="715743" cy="814849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2473902"/>
            <a:satOff val="-18209"/>
            <a:lumOff val="8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00B534-9EB0-AB4E-A179-81BF908D8FD4}">
      <dsp:nvSpPr>
        <dsp:cNvPr id="0" name=""/>
        <dsp:cNvSpPr/>
      </dsp:nvSpPr>
      <dsp:spPr>
        <a:xfrm>
          <a:off x="1312868" y="968979"/>
          <a:ext cx="1732814" cy="843384"/>
        </a:xfrm>
        <a:prstGeom prst="roundRect">
          <a:avLst>
            <a:gd name="adj" fmla="val 16670"/>
          </a:avLst>
        </a:prstGeom>
        <a:solidFill>
          <a:schemeClr val="accent5">
            <a:hueOff val="1535872"/>
            <a:satOff val="-761"/>
            <a:lumOff val="-15556"/>
            <a:alphaOff val="0"/>
          </a:schemeClr>
        </a:solidFill>
        <a:ln w="57150" cap="flat" cmpd="sng" algn="ctr">
          <a:solidFill>
            <a:srgbClr val="FF0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Preprocessing Methods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1354046" y="1010157"/>
        <a:ext cx="1650458" cy="761028"/>
      </dsp:txXfrm>
    </dsp:sp>
    <dsp:sp modelId="{27F7C574-7103-E343-902A-60A84CDC65F9}">
      <dsp:nvSpPr>
        <dsp:cNvPr id="0" name=""/>
        <dsp:cNvSpPr/>
      </dsp:nvSpPr>
      <dsp:spPr>
        <a:xfrm>
          <a:off x="2781721" y="1049415"/>
          <a:ext cx="876323" cy="681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8340130-A6D0-A240-AC61-A152F0F1E09B}">
      <dsp:nvSpPr>
        <dsp:cNvPr id="0" name=""/>
        <dsp:cNvSpPr/>
      </dsp:nvSpPr>
      <dsp:spPr>
        <a:xfrm rot="5400000">
          <a:off x="2919607" y="2761900"/>
          <a:ext cx="715743" cy="710638"/>
        </a:xfrm>
        <a:prstGeom prst="bentUpArrow">
          <a:avLst>
            <a:gd name="adj1" fmla="val 32840"/>
            <a:gd name="adj2" fmla="val 25000"/>
            <a:gd name="adj3" fmla="val 35780"/>
          </a:avLst>
        </a:prstGeom>
        <a:solidFill>
          <a:schemeClr val="accent5">
            <a:tint val="50000"/>
            <a:hueOff val="4947804"/>
            <a:satOff val="-36418"/>
            <a:lumOff val="160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8BC964C-EC92-0A44-9C4E-7CE1746C87C0}">
      <dsp:nvSpPr>
        <dsp:cNvPr id="0" name=""/>
        <dsp:cNvSpPr/>
      </dsp:nvSpPr>
      <dsp:spPr>
        <a:xfrm>
          <a:off x="2558251" y="1916378"/>
          <a:ext cx="2041146" cy="843384"/>
        </a:xfrm>
        <a:prstGeom prst="roundRect">
          <a:avLst>
            <a:gd name="adj" fmla="val 16670"/>
          </a:avLst>
        </a:prstGeom>
        <a:solidFill>
          <a:schemeClr val="accent5">
            <a:hueOff val="3071743"/>
            <a:satOff val="-1522"/>
            <a:lumOff val="-3111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Compression Algorithm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2599429" y="1957556"/>
        <a:ext cx="1958790" cy="761028"/>
      </dsp:txXfrm>
    </dsp:sp>
    <dsp:sp modelId="{DB6D1B61-95D3-A94E-BC43-98D9B1F7CF22}">
      <dsp:nvSpPr>
        <dsp:cNvPr id="0" name=""/>
        <dsp:cNvSpPr/>
      </dsp:nvSpPr>
      <dsp:spPr>
        <a:xfrm>
          <a:off x="3934869" y="1996814"/>
          <a:ext cx="876323" cy="6816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5CE284-E55A-0D43-8AC3-2E7FE6FDBB66}">
      <dsp:nvSpPr>
        <dsp:cNvPr id="0" name=""/>
        <dsp:cNvSpPr/>
      </dsp:nvSpPr>
      <dsp:spPr>
        <a:xfrm>
          <a:off x="3624719" y="2868830"/>
          <a:ext cx="1806288" cy="843384"/>
        </a:xfrm>
        <a:prstGeom prst="roundRect">
          <a:avLst>
            <a:gd name="adj" fmla="val 16670"/>
          </a:avLst>
        </a:prstGeom>
        <a:solidFill>
          <a:srgbClr val="C0C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b="1" kern="1200" dirty="0" smtClean="0">
              <a:solidFill>
                <a:schemeClr val="tx1"/>
              </a:solidFill>
            </a:rPr>
            <a:t>Compressed Video</a:t>
          </a:r>
          <a:endParaRPr lang="en-US" sz="1400" b="1" kern="1200" dirty="0">
            <a:solidFill>
              <a:schemeClr val="tx1"/>
            </a:solidFill>
          </a:endParaRPr>
        </a:p>
      </dsp:txBody>
      <dsp:txXfrm>
        <a:off x="3665897" y="2910008"/>
        <a:ext cx="1723932" cy="76102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StepDownProcess">
  <dgm:title val=""/>
  <dgm:desc val=""/>
  <dgm:catLst>
    <dgm:cat type="process" pri="16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t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t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hoose name="Name3">
      <dgm:if name="Name4" func="var" arg="dir" op="equ" val="norm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if>
      <dgm:else name="Name5">
        <dgm:constrLst>
          <dgm:constr type="alignOff" forName="rootnode" val="0.48"/>
          <dgm:constr type="primFontSz" for="des" forName="ParentText" val="65"/>
          <dgm:constr type="primFontSz" for="des" forName="ChildText" refType="primFontSz" refFor="des" refForName="ParentText" op="lte"/>
          <dgm:constr type="w" for="ch" forName="composite" refType="w"/>
          <dgm:constr type="h" for="ch" forName="composite" refType="h"/>
          <dgm:constr type="sp" refType="h" refFor="ch" refForName="composite" op="equ" fact="-0.38"/>
        </dgm:constrLst>
      </dgm:else>
    </dgm:choose>
    <dgm:forEach name="nodesForEach" axis="ch" ptType="node">
      <dgm:layoutNode name="composite">
        <dgm:alg type="composite">
          <dgm:param type="ar" val="1.2439"/>
        </dgm:alg>
        <dgm:shape xmlns:r="http://schemas.openxmlformats.org/officeDocument/2006/relationships" r:blip="">
          <dgm:adjLst/>
        </dgm:shape>
        <dgm:choose name="Name6">
          <dgm:if name="Name7" func="var" arg="dir" op="equ" val="norm">
            <dgm:constrLst>
              <dgm:constr type="l" for="ch" forName="bentUpArrow1" refType="w" fact="0.0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refFor="ch" refForName="ParentText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refFor="ch" refForName="ParentText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if>
          <dgm:else name="Name8">
            <dgm:constrLst>
              <dgm:constr type="r" for="ch" forName="bentUpArrow1" refType="w" fact="0.97"/>
              <dgm:constr type="t" for="ch" forName="bentUpArrow1" refType="h" fact="0.524"/>
              <dgm:constr type="w" for="ch" forName="bentUpArrow1" refType="w" fact="0.3844"/>
              <dgm:constr type="h" for="ch" forName="bentUpArrow1" refType="h" fact="0.42"/>
              <dgm:constr type="l" for="ch" forName="ParentText" refType="w" fact="0.4316"/>
              <dgm:constr type="t" for="ch" forName="ParentText" refType="h" fact="0"/>
              <dgm:constr type="w" for="ch" forName="ParentText" refType="w" fact="0.5684"/>
              <dgm:constr type="h" for="ch" forName="ParentText" refType="h" fact="0.4949"/>
              <dgm:constr type="l" for="ch" forName="ChildText" refType="w" fact="0"/>
              <dgm:constr type="t" for="ch" forName="ChildText" refType="h" fact="0.05"/>
              <dgm:constr type="w" for="ch" forName="ChildText" refType="w" fact="0.4134"/>
              <dgm:constr type="h" for="ch" forName="ChildText" refType="h" fact="0.4"/>
              <dgm:constr type="l" for="ch" forName="FinalChildText" refType="w" fact="0"/>
              <dgm:constr type="t" for="ch" forName="FinalChildText" refType="h" fact="0.05"/>
              <dgm:constr type="w" for="ch" forName="FinalChildText" refType="w" fact="0.4134"/>
              <dgm:constr type="h" for="ch" forName="FinalChildText" refType="h" fact="0.4"/>
            </dgm:constrLst>
          </dgm:else>
        </dgm:choose>
        <dgm:choose name="Name9">
          <dgm:if name="Name10" axis="followSib" ptType="node" func="cnt" op="gte" val="1">
            <dgm:layoutNode name="bentUpArrow1" styleLbl="alignImgPlace1">
              <dgm:alg type="sp"/>
              <dgm:choose name="Name11">
                <dgm:if name="Name12" func="var" arg="dir" op="equ" val="norm">
                  <dgm:shape xmlns:r="http://schemas.openxmlformats.org/officeDocument/2006/relationships" rot="90" type="bentUpArrow" r:blip="">
                    <dgm:adjLst>
                      <dgm:adj idx="1" val="0.3284"/>
                      <dgm:adj idx="2" val="0.25"/>
                      <dgm:adj idx="3" val="0.3578"/>
                    </dgm:adjLst>
                  </dgm:shape>
                </dgm:if>
                <dgm:else name="Name13">
                  <dgm:shape xmlns:r="http://schemas.openxmlformats.org/officeDocument/2006/relationships" rot="180" type="bentArrow" r:blip="">
                    <dgm:adjLst>
                      <dgm:adj idx="1" val="0.3284"/>
                      <dgm:adj idx="2" val="0.25"/>
                      <dgm:adj idx="3" val="0.3578"/>
                      <dgm:adj idx="4" val="0"/>
                    </dgm:adjLst>
                  </dgm:shape>
                </dgm:else>
              </dgm:choose>
              <dgm:presOf/>
            </dgm:layoutNode>
          </dgm:if>
          <dgm:else name="Name14"/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66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15">
          <dgm:if name="Name16" axis="followSib" ptType="node" func="cnt" op="equ" val="0">
            <dgm:choose name="Name17">
              <dgm:if name="Name18" axis="ch" ptType="node" func="cnt" op="gte" val="1">
                <dgm:layoutNode name="FinalChildText" styleLbl="revTx">
                  <dgm:varLst>
                    <dgm:chMax val="0"/>
                    <dgm:chPref val="0"/>
                    <dgm:bulletEnabled val="1"/>
                  </dgm:varLst>
                  <dgm:alg type="tx">
                    <dgm:param type="stBulletLvl" val="1"/>
                    <dgm:param type="txAnchorVertCh" val="mid"/>
                    <dgm:param type="parTxLTRAlign" val="l"/>
                  </dgm:alg>
                  <dgm:shape xmlns:r="http://schemas.openxmlformats.org/officeDocument/2006/relationships" type="rect" r:blip="">
                    <dgm:adjLst/>
                  </dgm:shape>
                  <dgm:presOf axis="des" ptType="node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9"/>
            </dgm:choose>
          </dgm:if>
          <dgm:else name="Name20">
            <dgm:layoutNode name="ChildText" styleLbl="revTx">
              <dgm:varLst>
                <dgm:chMax val="0"/>
                <dgm:chPref val="0"/>
                <dgm:bulletEnabled val="1"/>
              </dgm:varLst>
              <dgm:alg type="tx">
                <dgm:param type="stBulletLvl" val="1"/>
                <dgm:param type="txAnchorVertCh" val="mid"/>
                <dgm:param type="parTxLTRAlign" val="l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else>
        </dgm:choos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0.03636</cdr:x>
      <cdr:y>0.82224</cdr:y>
    </cdr:from>
    <cdr:to>
      <cdr:x>1</cdr:x>
      <cdr:y>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03200" y="4038600"/>
          <a:ext cx="5384800" cy="87312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en-US" sz="110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619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619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6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831263"/>
            <a:ext cx="297180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0CFF1C8D-E1DA-47F2-BBC7-2D81F745D0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3244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029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02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54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260073C-106B-4BD0-B97F-2884F49FDE7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1515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EB1AEEC-E6E7-4897-ACFA-211E4157F21F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3741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"/>
          <p:cNvSpPr>
            <a:spLocks noChangeArrowheads="1"/>
          </p:cNvSpPr>
          <p:nvPr/>
        </p:nvSpPr>
        <p:spPr bwMode="auto">
          <a:xfrm>
            <a:off x="812800" y="1219200"/>
            <a:ext cx="10566400" cy="9144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38100" cap="flat" cmpd="sng">
            <a:solidFill>
              <a:srgbClr val="FF4A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6" name="Line 8"/>
          <p:cNvSpPr>
            <a:spLocks noChangeShapeType="1"/>
          </p:cNvSpPr>
          <p:nvPr/>
        </p:nvSpPr>
        <p:spPr bwMode="auto">
          <a:xfrm>
            <a:off x="2641601" y="3962400"/>
            <a:ext cx="8682567" cy="0"/>
          </a:xfrm>
          <a:prstGeom prst="line">
            <a:avLst/>
          </a:prstGeom>
          <a:noFill/>
          <a:ln w="38100">
            <a:solidFill>
              <a:srgbClr val="FF4A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37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5600"/>
            <a:ext cx="12192000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8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49" y="3511550"/>
            <a:ext cx="4267200" cy="908050"/>
          </a:xfrm>
          <a:prstGeom prst="rect">
            <a:avLst/>
          </a:prstGeom>
          <a:noFill/>
          <a:ln w="38100">
            <a:solidFill>
              <a:srgbClr val="FF4A00"/>
            </a:solidFill>
            <a:miter lim="800000"/>
            <a:headEnd/>
            <a:tailEnd/>
          </a:ln>
        </p:spPr>
      </p:pic>
      <p:sp>
        <p:nvSpPr>
          <p:cNvPr id="1044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16001" y="1371600"/>
            <a:ext cx="10164233" cy="1752600"/>
          </a:xfrm>
        </p:spPr>
        <p:txBody>
          <a:bodyPr/>
          <a:lstStyle>
            <a:lvl1pPr>
              <a:defRPr sz="46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1044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368800" y="3962400"/>
            <a:ext cx="7010400" cy="2286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6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10" name="Rectangle 36"/>
          <p:cNvSpPr>
            <a:spLocks noGrp="1" noChangeArrowheads="1"/>
          </p:cNvSpPr>
          <p:nvPr>
            <p:ph type="dt" sz="half" idx="10"/>
          </p:nvPr>
        </p:nvSpPr>
        <p:spPr bwMode="auto">
          <a:xfrm>
            <a:off x="101600" y="6243638"/>
            <a:ext cx="1930400" cy="45720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+mj-lt"/>
              </a:defRPr>
            </a:lvl1pPr>
          </a:lstStyle>
          <a:p>
            <a:pPr>
              <a:defRPr/>
            </a:pPr>
            <a:r>
              <a:rPr lang="en-US" dirty="0" smtClean="0">
                <a:solidFill>
                  <a:srgbClr val="000000"/>
                </a:solidFill>
                <a:cs typeface="Arial" charset="0"/>
              </a:rPr>
              <a:t>DATE</a:t>
            </a:r>
            <a:endParaRPr lang="en-US" altLang="en-US" dirty="0">
              <a:solidFill>
                <a:srgbClr val="000000"/>
              </a:solidFill>
              <a:cs typeface="Arial" charset="0"/>
            </a:endParaRPr>
          </a:p>
        </p:txBody>
      </p:sp>
      <p:pic>
        <p:nvPicPr>
          <p:cNvPr id="11" name="Picture 44" descr="CHRECschools"/>
          <p:cNvPicPr>
            <a:picLocks noChangeAspect="1" noChangeArrowheads="1"/>
          </p:cNvPicPr>
          <p:nvPr userDrawn="1"/>
        </p:nvPicPr>
        <p:blipFill rotWithShape="1">
          <a:blip r:embed="rId4" cstate="print"/>
          <a:srcRect r="23815"/>
          <a:stretch/>
        </p:blipFill>
        <p:spPr bwMode="auto">
          <a:xfrm>
            <a:off x="508000" y="4800600"/>
            <a:ext cx="324935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39"/>
          <p:cNvSpPr txBox="1">
            <a:spLocks noChangeArrowheads="1"/>
          </p:cNvSpPr>
          <p:nvPr userDrawn="1"/>
        </p:nvSpPr>
        <p:spPr bwMode="auto">
          <a:xfrm>
            <a:off x="12699" y="4462464"/>
            <a:ext cx="4356101" cy="338137"/>
          </a:xfrm>
          <a:prstGeom prst="rect">
            <a:avLst/>
          </a:prstGeom>
          <a:solidFill>
            <a:srgbClr val="0021A5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>
              <a:spcBef>
                <a:spcPct val="50000"/>
              </a:spcBef>
              <a:defRPr/>
            </a:pPr>
            <a:r>
              <a:rPr lang="en-US" sz="1600" b="1" spc="-30" dirty="0" smtClean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IEEE</a:t>
            </a:r>
            <a:r>
              <a:rPr lang="en-US" sz="1600" b="1" spc="-30" baseline="0" dirty="0" smtClean="0">
                <a:solidFill>
                  <a:srgbClr val="FFFFFF"/>
                </a:solidFill>
                <a:latin typeface="Arial Narrow" pitchFamily="34" charset="0"/>
                <a:cs typeface="Arial" charset="0"/>
              </a:rPr>
              <a:t> AEROSPACE CONFERENCE 2016</a:t>
            </a:r>
            <a:endParaRPr lang="en-US" sz="1600" b="1" spc="-30" dirty="0">
              <a:solidFill>
                <a:srgbClr val="FFFFFF"/>
              </a:solidFill>
              <a:latin typeface="Arial Narrow" pitchFamily="34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564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6ADFE732-6BA6-4AB6-BEB7-5946491E2240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2899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40800" y="277813"/>
            <a:ext cx="2844800" cy="58531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06400" y="277813"/>
            <a:ext cx="8331200" cy="58531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5B60A2B4-EDA1-458D-AD7A-9217265C4B55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9157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930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670C8789-6D68-439F-9594-9BDF1193AD99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0690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6400" y="1219201"/>
            <a:ext cx="5588000" cy="4911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1"/>
            <a:ext cx="5588000" cy="4911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9958A5BB-CDFE-430C-B294-B042D724E480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7955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C209FFA5-071C-4018-A73A-0F5384B2AF9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443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F288AE75-B836-4FF8-8DCE-4A5DDA8711A2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7147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D8089B0A-10CF-4117-BB30-947EA964008E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047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C96EF7D6-4A8D-418E-AAE3-2FBBAEBF2FA3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8595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fld id="{64484FC2-DEC3-491D-BF9E-2FCDA52C2667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0808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7814"/>
            <a:ext cx="10972800" cy="941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06400" y="1219201"/>
            <a:ext cx="11379200" cy="491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34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876800" y="62484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latin typeface="+mj-lt"/>
              </a:defRPr>
            </a:lvl1pPr>
          </a:lstStyle>
          <a:p>
            <a:pPr>
              <a:defRPr/>
            </a:pPr>
            <a:fld id="{D2147983-34FF-46F8-B126-A690851334CC}" type="slidenum">
              <a:rPr lang="en-US" altLang="en-US">
                <a:solidFill>
                  <a:srgbClr val="000000"/>
                </a:solidFill>
                <a:latin typeface="Garamond"/>
                <a:cs typeface="Arial" charset="0"/>
              </a:rPr>
              <a:pPr>
                <a:defRPr/>
              </a:pPr>
              <a:t>‹#›</a:t>
            </a:fld>
            <a:endParaRPr lang="en-US" altLang="en-US">
              <a:solidFill>
                <a:srgbClr val="000000"/>
              </a:solidFill>
              <a:latin typeface="Garamond"/>
              <a:cs typeface="Arial" charset="0"/>
            </a:endParaRPr>
          </a:p>
        </p:txBody>
      </p:sp>
      <p:sp>
        <p:nvSpPr>
          <p:cNvPr id="103431" name="Freeform 7"/>
          <p:cNvSpPr>
            <a:spLocks noChangeArrowheads="1"/>
          </p:cNvSpPr>
          <p:nvPr/>
        </p:nvSpPr>
        <p:spPr bwMode="auto">
          <a:xfrm>
            <a:off x="508000" y="228600"/>
            <a:ext cx="10972800" cy="609600"/>
          </a:xfrm>
          <a:custGeom>
            <a:avLst/>
            <a:gdLst/>
            <a:ahLst/>
            <a:cxnLst>
              <a:cxn ang="0">
                <a:pos x="0" y="1000"/>
              </a:cxn>
              <a:cxn ang="0">
                <a:pos x="0" y="0"/>
              </a:cxn>
              <a:cxn ang="0">
                <a:pos x="1000" y="0"/>
              </a:cxn>
            </a:cxnLst>
            <a:rect l="0" t="0" r="r" b="b"/>
            <a:pathLst>
              <a:path w="1000" h="1000">
                <a:moveTo>
                  <a:pt x="0" y="1000"/>
                </a:moveTo>
                <a:lnTo>
                  <a:pt x="0" y="0"/>
                </a:lnTo>
                <a:lnTo>
                  <a:pt x="1000" y="0"/>
                </a:lnTo>
              </a:path>
            </a:pathLst>
          </a:custGeom>
          <a:noFill/>
          <a:ln w="28575" cap="flat" cmpd="sng">
            <a:solidFill>
              <a:srgbClr val="FF4A00"/>
            </a:solidFill>
            <a:prstDash val="solid"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103432" name="Line 8"/>
          <p:cNvSpPr>
            <a:spLocks noChangeShapeType="1"/>
          </p:cNvSpPr>
          <p:nvPr/>
        </p:nvSpPr>
        <p:spPr bwMode="auto">
          <a:xfrm>
            <a:off x="609600" y="6172200"/>
            <a:ext cx="10972800" cy="0"/>
          </a:xfrm>
          <a:prstGeom prst="line">
            <a:avLst/>
          </a:prstGeom>
          <a:noFill/>
          <a:ln w="28575">
            <a:solidFill>
              <a:srgbClr val="FF4A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pic>
        <p:nvPicPr>
          <p:cNvPr id="1031" name="Picture 21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01600" y="6257926"/>
            <a:ext cx="2438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2"/>
          <p:cNvPicPr>
            <a:picLocks noChangeAspect="1" noChangeArrowheads="1"/>
          </p:cNvPicPr>
          <p:nvPr userDrawn="1"/>
        </p:nvPicPr>
        <p:blipFill rotWithShape="1">
          <a:blip r:embed="rId14" cstate="print"/>
          <a:srcRect l="1895" t="8838" r="23272" b="7182"/>
          <a:stretch/>
        </p:blipFill>
        <p:spPr bwMode="auto">
          <a:xfrm>
            <a:off x="10464801" y="6229350"/>
            <a:ext cx="160422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90995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11" r:id="rId1"/>
    <p:sldLayoutId id="2147484612" r:id="rId2"/>
    <p:sldLayoutId id="2147484613" r:id="rId3"/>
    <p:sldLayoutId id="2147484614" r:id="rId4"/>
    <p:sldLayoutId id="2147484615" r:id="rId5"/>
    <p:sldLayoutId id="2147484616" r:id="rId6"/>
    <p:sldLayoutId id="2147484617" r:id="rId7"/>
    <p:sldLayoutId id="2147484618" r:id="rId8"/>
    <p:sldLayoutId id="2147484619" r:id="rId9"/>
    <p:sldLayoutId id="2147484620" r:id="rId10"/>
    <p:sldLayoutId id="214748462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21A5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21A5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21A5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21A5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200" b="1">
          <a:solidFill>
            <a:srgbClr val="0021A5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200" b="1">
          <a:solidFill>
            <a:srgbClr val="0021A5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200" b="1">
          <a:solidFill>
            <a:srgbClr val="0021A5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200" b="1">
          <a:solidFill>
            <a:srgbClr val="0021A5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200" b="1">
          <a:solidFill>
            <a:srgbClr val="0021A5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69925" indent="-325438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0000"/>
        <a:buFont typeface="Wingdings" pitchFamily="2" charset="2"/>
        <a:buChar char="q"/>
        <a:defRPr sz="2400">
          <a:solidFill>
            <a:srgbClr val="FF4A00"/>
          </a:solidFill>
          <a:latin typeface="+mn-lt"/>
          <a:cs typeface="+mn-cs"/>
        </a:defRPr>
      </a:lvl2pPr>
      <a:lvl3pPr marL="1022350" indent="-35083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65000"/>
        <a:buFont typeface="Wingdings" pitchFamily="2" charset="2"/>
        <a:buChar char="n"/>
        <a:defRPr sz="2000">
          <a:solidFill>
            <a:srgbClr val="0021A5"/>
          </a:solidFill>
          <a:latin typeface="+mn-lt"/>
          <a:cs typeface="+mn-cs"/>
        </a:defRPr>
      </a:lvl3pPr>
      <a:lvl4pPr marL="1339850" indent="-31591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q"/>
        <a:defRPr>
          <a:solidFill>
            <a:schemeClr val="tx1"/>
          </a:solidFill>
          <a:latin typeface="+mn-lt"/>
          <a:cs typeface="+mn-cs"/>
        </a:defRPr>
      </a:lvl4pPr>
      <a:lvl5pPr marL="1681163" indent="-339725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+mn-cs"/>
        </a:defRPr>
      </a:lvl5pPr>
      <a:lvl6pPr marL="21383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+mn-cs"/>
        </a:defRPr>
      </a:lvl6pPr>
      <a:lvl7pPr marL="25955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+mn-cs"/>
        </a:defRPr>
      </a:lvl7pPr>
      <a:lvl8pPr marL="30527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+mn-cs"/>
        </a:defRPr>
      </a:lvl8pPr>
      <a:lvl9pPr marL="3509963" indent="-339725" algn="l" rtl="0" fontAlgn="base">
        <a:spcBef>
          <a:spcPct val="20000"/>
        </a:spcBef>
        <a:spcAft>
          <a:spcPct val="0"/>
        </a:spcAft>
        <a:buClr>
          <a:schemeClr val="accent1"/>
        </a:buClr>
        <a:buSzPct val="75000"/>
        <a:buFont typeface="Wingdings" pitchFamily="2" charset="2"/>
        <a:buChar char="§"/>
        <a:defRPr sz="16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tiff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tiff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4.xml"/><Relationship Id="rId3" Type="http://schemas.openxmlformats.org/officeDocument/2006/relationships/chart" Target="../charts/chart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gif"/><Relationship Id="rId5" Type="http://schemas.openxmlformats.org/officeDocument/2006/relationships/image" Target="../media/image9.tif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4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2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 smtClean="0"/>
              <a:t>Improving Compression Ratios </a:t>
            </a:r>
            <a:r>
              <a:rPr lang="en-US" sz="4400" dirty="0" smtClean="0"/>
              <a:t>for</a:t>
            </a:r>
            <a:br>
              <a:rPr lang="en-US" sz="4400" dirty="0" smtClean="0"/>
            </a:br>
            <a:r>
              <a:rPr lang="en-US" sz="4400" dirty="0" smtClean="0"/>
              <a:t>High </a:t>
            </a:r>
            <a:r>
              <a:rPr lang="en-US" sz="4400" dirty="0" smtClean="0"/>
              <a:t>Bit-Depth Grayscale Video Formats</a:t>
            </a:r>
            <a:endParaRPr lang="en-US" sz="4800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5922434" y="4038600"/>
            <a:ext cx="25908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>
              <a:lnSpc>
                <a:spcPct val="8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pitchFamily="2" charset="2"/>
              <a:buNone/>
            </a:pPr>
            <a:r>
              <a:rPr lang="en-US" sz="1600" b="1" dirty="0">
                <a:solidFill>
                  <a:srgbClr val="000000"/>
                </a:solidFill>
              </a:rPr>
              <a:t>Dr. Alan D. George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pitchFamily="2" charset="2"/>
              <a:buNone/>
            </a:pPr>
            <a:r>
              <a:rPr lang="en-US" sz="1100" dirty="0">
                <a:solidFill>
                  <a:srgbClr val="FF4A00"/>
                </a:solidFill>
              </a:rPr>
              <a:t>Professor of ECE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pitchFamily="2" charset="2"/>
              <a:buNone/>
            </a:pPr>
            <a:r>
              <a:rPr lang="en-US" sz="1100" dirty="0">
                <a:solidFill>
                  <a:srgbClr val="FF4A00"/>
                </a:solidFill>
              </a:rPr>
              <a:t>University of Florida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pitchFamily="2" charset="2"/>
              <a:buNone/>
            </a:pPr>
            <a:endParaRPr lang="en-US" sz="500" dirty="0">
              <a:solidFill>
                <a:srgbClr val="FF4A00"/>
              </a:solidFill>
            </a:endParaRPr>
          </a:p>
          <a:p>
            <a:pPr algn="r">
              <a:lnSpc>
                <a:spcPct val="8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pitchFamily="2" charset="2"/>
              <a:buNone/>
            </a:pPr>
            <a:r>
              <a:rPr lang="en-US" sz="1600" b="1" dirty="0">
                <a:solidFill>
                  <a:srgbClr val="000000"/>
                </a:solidFill>
              </a:rPr>
              <a:t>Dr. Ann Gordon-Ross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pitchFamily="2" charset="2"/>
              <a:buNone/>
            </a:pPr>
            <a:r>
              <a:rPr lang="en-US" sz="900" dirty="0">
                <a:solidFill>
                  <a:srgbClr val="FF4A00"/>
                </a:solidFill>
              </a:rPr>
              <a:t> </a:t>
            </a:r>
            <a:r>
              <a:rPr lang="en-US" sz="1100" dirty="0">
                <a:solidFill>
                  <a:srgbClr val="FF4A00"/>
                </a:solidFill>
              </a:rPr>
              <a:t>Assoc. Professor of ECE</a:t>
            </a:r>
          </a:p>
          <a:p>
            <a:pPr algn="r">
              <a:lnSpc>
                <a:spcPct val="80000"/>
              </a:lnSpc>
              <a:spcBef>
                <a:spcPct val="20000"/>
              </a:spcBef>
              <a:buClr>
                <a:srgbClr val="CC9900"/>
              </a:buClr>
              <a:buSzPct val="65000"/>
              <a:buFont typeface="Wingdings" pitchFamily="2" charset="2"/>
              <a:buNone/>
            </a:pPr>
            <a:r>
              <a:rPr lang="en-US" sz="1100" dirty="0">
                <a:solidFill>
                  <a:srgbClr val="FF4A00"/>
                </a:solidFill>
              </a:rPr>
              <a:t>University of Florida</a:t>
            </a:r>
            <a:endParaRPr lang="en-US" sz="1050" u="sng" dirty="0">
              <a:solidFill>
                <a:srgbClr val="000000"/>
              </a:solidFill>
            </a:endParaRPr>
          </a:p>
        </p:txBody>
      </p:sp>
      <p:sp>
        <p:nvSpPr>
          <p:cNvPr id="7" name="Rectangle 11"/>
          <p:cNvSpPr txBox="1">
            <a:spLocks noChangeArrowheads="1"/>
          </p:cNvSpPr>
          <p:nvPr/>
        </p:nvSpPr>
        <p:spPr bwMode="auto">
          <a:xfrm>
            <a:off x="8513234" y="4038600"/>
            <a:ext cx="26670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defRPr sz="26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69925" indent="-3254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0000"/>
              <a:buFont typeface="Wingdings" pitchFamily="2" charset="2"/>
              <a:buChar char="q"/>
              <a:defRPr sz="2400">
                <a:solidFill>
                  <a:srgbClr val="FF4A00"/>
                </a:solidFill>
                <a:latin typeface="+mn-lt"/>
                <a:cs typeface="+mn-cs"/>
              </a:defRPr>
            </a:lvl2pPr>
            <a:lvl3pPr marL="1022350" indent="-350838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65000"/>
              <a:buFont typeface="Wingdings" pitchFamily="2" charset="2"/>
              <a:buChar char="n"/>
              <a:defRPr sz="2000">
                <a:solidFill>
                  <a:srgbClr val="0021A5"/>
                </a:solidFill>
                <a:latin typeface="+mn-lt"/>
                <a:cs typeface="+mn-cs"/>
              </a:defRPr>
            </a:lvl3pPr>
            <a:lvl4pPr marL="1339850" indent="-3159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Wingdings" pitchFamily="2" charset="2"/>
              <a:buChar char="q"/>
              <a:defRPr>
                <a:solidFill>
                  <a:schemeClr val="tx1"/>
                </a:solidFill>
                <a:latin typeface="+mn-lt"/>
                <a:cs typeface="+mn-cs"/>
              </a:defRPr>
            </a:lvl4pPr>
            <a:lvl5pPr marL="1681163" indent="-339725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1383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25955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0527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509963" indent="-339725" algn="l" rtl="0" fontAlgn="base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75000"/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algn="r" eaLnBrk="1" hangingPunct="1">
              <a:lnSpc>
                <a:spcPct val="80000"/>
              </a:lnSpc>
              <a:buClr>
                <a:srgbClr val="CC9900"/>
              </a:buClr>
              <a:defRPr/>
            </a:pPr>
            <a:r>
              <a:rPr lang="en-US" altLang="zh-TW" sz="1600" b="1" dirty="0">
                <a:solidFill>
                  <a:srgbClr val="000000"/>
                </a:solidFill>
              </a:rPr>
              <a:t>An Ho</a:t>
            </a:r>
          </a:p>
          <a:p>
            <a:pPr algn="r" eaLnBrk="1" hangingPunct="1">
              <a:lnSpc>
                <a:spcPct val="80000"/>
              </a:lnSpc>
              <a:buClr>
                <a:srgbClr val="CC9900"/>
              </a:buClr>
              <a:defRPr/>
            </a:pPr>
            <a:r>
              <a:rPr lang="en-US" altLang="zh-TW" sz="1100" dirty="0">
                <a:solidFill>
                  <a:srgbClr val="FF4A00"/>
                </a:solidFill>
                <a:ea typeface="PMingLiU" pitchFamily="18" charset="-120"/>
              </a:rPr>
              <a:t>Research Students</a:t>
            </a:r>
          </a:p>
          <a:p>
            <a:pPr algn="r" eaLnBrk="1" hangingPunct="1">
              <a:lnSpc>
                <a:spcPct val="80000"/>
              </a:lnSpc>
              <a:buClr>
                <a:srgbClr val="CC9900"/>
              </a:buClr>
              <a:defRPr/>
            </a:pPr>
            <a:r>
              <a:rPr lang="en-US" altLang="zh-TW" sz="1100" dirty="0">
                <a:solidFill>
                  <a:srgbClr val="FF4A00"/>
                </a:solidFill>
                <a:ea typeface="PMingLiU" pitchFamily="18" charset="-120"/>
              </a:rPr>
              <a:t>University of Florida</a:t>
            </a:r>
          </a:p>
        </p:txBody>
      </p:sp>
    </p:spTree>
    <p:extLst>
      <p:ext uri="{BB962C8B-B14F-4D97-AF65-F5344CB8AC3E}">
        <p14:creationId xmlns:p14="http://schemas.microsoft.com/office/powerpoint/2010/main" val="1816729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 of Interest (ROI)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/>
              <a:t>ROI</a:t>
            </a:r>
            <a:r>
              <a:rPr lang="en-US" dirty="0" smtClean="0"/>
              <a:t>: split video into multiple regions (e.g. quadrants)</a:t>
            </a:r>
          </a:p>
          <a:p>
            <a:pPr lvl="1"/>
            <a:r>
              <a:rPr lang="en-US" dirty="0" smtClean="0"/>
              <a:t>Compress critical region using lossless compression</a:t>
            </a:r>
          </a:p>
          <a:p>
            <a:pPr lvl="1"/>
            <a:r>
              <a:rPr lang="en-US" dirty="0" smtClean="0"/>
              <a:t>Compress non-critical region using </a:t>
            </a:r>
            <a:r>
              <a:rPr lang="en-US" dirty="0" err="1" smtClean="0"/>
              <a:t>lossy</a:t>
            </a:r>
            <a:r>
              <a:rPr lang="en-US" dirty="0" smtClean="0"/>
              <a:t> compression</a:t>
            </a:r>
          </a:p>
          <a:p>
            <a:pPr lvl="1"/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58A5BB-CDFE-430C-B294-B042D724E480}" type="slidenum">
              <a:rPr lang="en-US" altLang="en-US" smtClean="0">
                <a:solidFill>
                  <a:srgbClr val="000000"/>
                </a:solidFill>
                <a:latin typeface="Garamond"/>
              </a:rPr>
              <a:pPr>
                <a:defRPr/>
              </a:pPr>
              <a:t>10</a:t>
            </a:fld>
            <a:endParaRPr lang="en-US" altLang="en-US">
              <a:solidFill>
                <a:srgbClr val="000000"/>
              </a:solidFill>
              <a:latin typeface="Garamond"/>
            </a:endParaRPr>
          </a:p>
        </p:txBody>
      </p: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7543800" y="2362200"/>
            <a:ext cx="2891970" cy="3094202"/>
            <a:chOff x="3395953" y="963224"/>
            <a:chExt cx="1905000" cy="1905001"/>
          </a:xfrm>
        </p:grpSpPr>
        <p:pic>
          <p:nvPicPr>
            <p:cNvPr id="13" name="Shape 94"/>
            <p:cNvPicPr preferRelativeResize="0"/>
            <p:nvPr/>
          </p:nvPicPr>
          <p:blipFill rotWithShape="1">
            <a:blip r:embed="rId2">
              <a:alphaModFix/>
            </a:blip>
            <a:srcRect r="50276" b="50276"/>
            <a:stretch/>
          </p:blipFill>
          <p:spPr>
            <a:xfrm>
              <a:off x="3395953" y="963224"/>
              <a:ext cx="914400" cy="914400"/>
            </a:xfrm>
            <a:prstGeom prst="rect">
              <a:avLst/>
            </a:prstGeom>
            <a:noFill/>
            <a:ln w="9525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</p:pic>
        <p:pic>
          <p:nvPicPr>
            <p:cNvPr id="14" name="Shape 95"/>
            <p:cNvPicPr preferRelativeResize="0"/>
            <p:nvPr/>
          </p:nvPicPr>
          <p:blipFill rotWithShape="1">
            <a:blip r:embed="rId2">
              <a:alphaModFix/>
            </a:blip>
            <a:srcRect l="50000" b="50000"/>
            <a:stretch/>
          </p:blipFill>
          <p:spPr>
            <a:xfrm>
              <a:off x="4386553" y="963224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Shape 96"/>
            <p:cNvPicPr preferRelativeResize="0"/>
            <p:nvPr/>
          </p:nvPicPr>
          <p:blipFill rotWithShape="1">
            <a:blip r:embed="rId2">
              <a:alphaModFix/>
            </a:blip>
            <a:srcRect t="50000" r="50000"/>
            <a:stretch/>
          </p:blipFill>
          <p:spPr>
            <a:xfrm>
              <a:off x="3395953" y="1953824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Shape 97"/>
            <p:cNvPicPr preferRelativeResize="0"/>
            <p:nvPr/>
          </p:nvPicPr>
          <p:blipFill rotWithShape="1">
            <a:blip r:embed="rId2">
              <a:alphaModFix/>
            </a:blip>
            <a:srcRect l="49814" t="49814"/>
            <a:stretch/>
          </p:blipFill>
          <p:spPr>
            <a:xfrm>
              <a:off x="4383167" y="1950439"/>
              <a:ext cx="917786" cy="91778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8" name="Rectangular Callout 17"/>
          <p:cNvSpPr/>
          <p:nvPr/>
        </p:nvSpPr>
        <p:spPr bwMode="auto">
          <a:xfrm>
            <a:off x="7078054" y="1447800"/>
            <a:ext cx="1066800" cy="685800"/>
          </a:xfrm>
          <a:prstGeom prst="wedgeRectCallout">
            <a:avLst>
              <a:gd name="adj1" fmla="val 22024"/>
              <a:gd name="adj2" fmla="val 65726"/>
            </a:avLst>
          </a:prstGeom>
          <a:ln w="19050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Arial" charset="0"/>
                <a:cs typeface="Arial" charset="0"/>
              </a:rPr>
              <a:t>Critical region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9" name="Rectangular Callout 18"/>
          <p:cNvSpPr/>
          <p:nvPr/>
        </p:nvSpPr>
        <p:spPr bwMode="auto">
          <a:xfrm>
            <a:off x="9042484" y="1447800"/>
            <a:ext cx="1517828" cy="685800"/>
          </a:xfrm>
          <a:prstGeom prst="wedgeRectCallout">
            <a:avLst>
              <a:gd name="adj1" fmla="val 22024"/>
              <a:gd name="adj2" fmla="val 65726"/>
            </a:avLst>
          </a:prstGeom>
          <a:ln w="19050">
            <a:solidFill>
              <a:srgbClr val="75A3FF"/>
            </a:solidFill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latin typeface="Arial" charset="0"/>
                <a:cs typeface="Arial" charset="0"/>
              </a:rPr>
              <a:t>Non-critical region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25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Region of Interest (ROI)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 smtClean="0"/>
              <a:t>ROI</a:t>
            </a:r>
            <a:r>
              <a:rPr lang="en-US" dirty="0" smtClean="0"/>
              <a:t>:</a:t>
            </a:r>
            <a:r>
              <a:rPr lang="en-US" dirty="0"/>
              <a:t> split video into multiple </a:t>
            </a:r>
            <a:r>
              <a:rPr lang="en-US" dirty="0" smtClean="0"/>
              <a:t>regions (e.g. quadrants)</a:t>
            </a:r>
          </a:p>
          <a:p>
            <a:pPr lvl="1"/>
            <a:r>
              <a:rPr lang="en-US" dirty="0" smtClean="0"/>
              <a:t>Compress critical region using lossless compression</a:t>
            </a:r>
          </a:p>
          <a:p>
            <a:pPr lvl="1"/>
            <a:r>
              <a:rPr lang="en-US" dirty="0" smtClean="0"/>
              <a:t>Compress non-critical region using </a:t>
            </a:r>
            <a:r>
              <a:rPr lang="en-US" dirty="0" err="1" smtClean="0"/>
              <a:t>lossy</a:t>
            </a:r>
            <a:r>
              <a:rPr lang="en-US" dirty="0" smtClean="0"/>
              <a:t> compression</a:t>
            </a:r>
          </a:p>
          <a:p>
            <a:r>
              <a:rPr lang="en-US" dirty="0" smtClean="0"/>
              <a:t>FFV1 as the encoder</a:t>
            </a:r>
          </a:p>
          <a:p>
            <a:pPr lvl="1"/>
            <a:r>
              <a:rPr lang="en-US" b="1" dirty="0" smtClean="0"/>
              <a:t>2.06x</a:t>
            </a:r>
            <a:r>
              <a:rPr lang="en-US" dirty="0" smtClean="0"/>
              <a:t> CR at RMSE of 50</a:t>
            </a:r>
          </a:p>
          <a:p>
            <a:r>
              <a:rPr lang="en-US" dirty="0" smtClean="0"/>
              <a:t>Need automation in selecting ROI to be effective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58A5BB-CDFE-430C-B294-B042D724E480}" type="slidenum">
              <a:rPr lang="en-US" altLang="en-US" smtClean="0">
                <a:solidFill>
                  <a:srgbClr val="000000"/>
                </a:solidFill>
                <a:latin typeface="Garamond"/>
              </a:rPr>
              <a:pPr>
                <a:defRPr/>
              </a:pPr>
              <a:t>11</a:t>
            </a:fld>
            <a:endParaRPr lang="en-US" altLang="en-US">
              <a:solidFill>
                <a:srgbClr val="000000"/>
              </a:solidFill>
              <a:latin typeface="Garamond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502" y="1676400"/>
            <a:ext cx="5195935" cy="325041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401469" y="4926810"/>
            <a:ext cx="472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CR and RMSE for ROI, averaged over the video test set using JPEG-LS, for varying quality factors</a:t>
            </a:r>
          </a:p>
        </p:txBody>
      </p:sp>
    </p:spTree>
    <p:extLst>
      <p:ext uri="{BB962C8B-B14F-4D97-AF65-F5344CB8AC3E}">
        <p14:creationId xmlns:p14="http://schemas.microsoft.com/office/powerpoint/2010/main" val="2300708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4916" y="1219201"/>
            <a:ext cx="5588000" cy="4911725"/>
          </a:xfrm>
        </p:spPr>
        <p:txBody>
          <a:bodyPr/>
          <a:lstStyle/>
          <a:p>
            <a:r>
              <a:rPr lang="en-US" b="1" dirty="0" smtClean="0"/>
              <a:t>Factoring:</a:t>
            </a:r>
            <a:r>
              <a:rPr lang="en-US" dirty="0" smtClean="0"/>
              <a:t> reduce the number of bits by dividing pixel value by a factor number 2</a:t>
            </a:r>
            <a:r>
              <a:rPr lang="en-US" baseline="30000" dirty="0" smtClean="0"/>
              <a:t>n</a:t>
            </a:r>
            <a:r>
              <a:rPr lang="en-US" dirty="0"/>
              <a:t> </a:t>
            </a:r>
            <a:endParaRPr lang="en-US" dirty="0" smtClean="0"/>
          </a:p>
          <a:p>
            <a:pPr lvl="1"/>
            <a:r>
              <a:rPr lang="en-US" dirty="0" smtClean="0"/>
              <a:t>n represents number of bits reduced or removed</a:t>
            </a:r>
          </a:p>
          <a:p>
            <a:r>
              <a:rPr lang="en-US" dirty="0" smtClean="0"/>
              <a:t>Achieved average CR of 3.40 on average at factor 64</a:t>
            </a:r>
          </a:p>
          <a:p>
            <a:pPr lvl="1"/>
            <a:r>
              <a:rPr lang="en-US" b="1" dirty="0" smtClean="0"/>
              <a:t>2.10x</a:t>
            </a:r>
            <a:r>
              <a:rPr lang="en-US" dirty="0" smtClean="0"/>
              <a:t> increase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58A5BB-CDFE-430C-B294-B042D724E480}" type="slidenum">
              <a:rPr lang="en-US" altLang="en-US" smtClean="0">
                <a:solidFill>
                  <a:srgbClr val="000000"/>
                </a:solidFill>
                <a:latin typeface="Garamond"/>
              </a:rPr>
              <a:pPr>
                <a:defRPr/>
              </a:pPr>
              <a:t>12</a:t>
            </a:fld>
            <a:endParaRPr lang="en-US" altLang="en-US" dirty="0">
              <a:solidFill>
                <a:srgbClr val="000000"/>
              </a:solidFill>
              <a:latin typeface="Garamond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994400" y="609600"/>
            <a:ext cx="5588000" cy="1157216"/>
          </a:xfrm>
          <a:prstGeom prst="rect">
            <a:avLst/>
          </a:prstGeom>
        </p:spPr>
      </p:pic>
      <p:pic>
        <p:nvPicPr>
          <p:cNvPr id="7" name="Picture 6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220"/>
          <a:stretch/>
        </p:blipFill>
        <p:spPr bwMode="auto">
          <a:xfrm>
            <a:off x="6143952" y="1828799"/>
            <a:ext cx="5288895" cy="3306395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8046065" y="513519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Factor number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 bwMode="auto">
          <a:xfrm>
            <a:off x="7360265" y="2362199"/>
            <a:ext cx="1600200" cy="762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FFV1 as encoder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698425" y="5504526"/>
            <a:ext cx="4388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Factoring results with the video test set for varying factor numbers in terms of </a:t>
            </a:r>
            <a:r>
              <a:rPr lang="en-US" sz="1600" dirty="0" smtClean="0"/>
              <a:t>CR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58291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Factoring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219201"/>
            <a:ext cx="5588000" cy="4911725"/>
          </a:xfrm>
        </p:spPr>
        <p:txBody>
          <a:bodyPr/>
          <a:lstStyle/>
          <a:p>
            <a:r>
              <a:rPr lang="en-US" b="1" dirty="0"/>
              <a:t>Factoring:</a:t>
            </a:r>
            <a:r>
              <a:rPr lang="en-US" dirty="0"/>
              <a:t> reduce the number of bits by dividing pixel value by a factor number 2</a:t>
            </a:r>
            <a:r>
              <a:rPr lang="en-US" baseline="30000" dirty="0"/>
              <a:t>n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n represents number of bits reduced or removed</a:t>
            </a:r>
          </a:p>
          <a:p>
            <a:r>
              <a:rPr lang="en-US" dirty="0"/>
              <a:t>Achieved average CR of 3.40 on average at factor 64</a:t>
            </a:r>
          </a:p>
          <a:p>
            <a:pPr lvl="1"/>
            <a:r>
              <a:rPr lang="en-US" b="1" dirty="0"/>
              <a:t>2.10x</a:t>
            </a:r>
            <a:r>
              <a:rPr lang="en-US" dirty="0"/>
              <a:t> increase</a:t>
            </a:r>
          </a:p>
          <a:p>
            <a:r>
              <a:rPr lang="en-US" dirty="0" smtClean="0"/>
              <a:t>RMSE is similar across video</a:t>
            </a:r>
          </a:p>
          <a:p>
            <a:pPr lvl="1"/>
            <a:r>
              <a:rPr lang="en-US" dirty="0" smtClean="0"/>
              <a:t>RMSE of 18.5 at factor 64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58A5BB-CDFE-430C-B294-B042D724E480}" type="slidenum">
              <a:rPr lang="en-US" altLang="en-US" smtClean="0">
                <a:solidFill>
                  <a:srgbClr val="000000"/>
                </a:solidFill>
                <a:latin typeface="Garamond"/>
              </a:rPr>
              <a:pPr>
                <a:defRPr/>
              </a:pPr>
              <a:t>13</a:t>
            </a:fld>
            <a:endParaRPr lang="en-US" altLang="en-US">
              <a:solidFill>
                <a:srgbClr val="000000"/>
              </a:solidFill>
              <a:latin typeface="Garamond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000135" y="609600"/>
            <a:ext cx="5588000" cy="11572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51800" y="5135194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Factor number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271" b="5854"/>
          <a:stretch/>
        </p:blipFill>
        <p:spPr bwMode="auto">
          <a:xfrm>
            <a:off x="6195568" y="1870653"/>
            <a:ext cx="5285232" cy="3310946"/>
          </a:xfrm>
          <a:prstGeom prst="rect">
            <a:avLst/>
          </a:prstGeom>
          <a:noFill/>
        </p:spPr>
      </p:pic>
      <p:sp>
        <p:nvSpPr>
          <p:cNvPr id="10" name="Rounded Rectangle 9"/>
          <p:cNvSpPr/>
          <p:nvPr/>
        </p:nvSpPr>
        <p:spPr bwMode="auto">
          <a:xfrm>
            <a:off x="7366000" y="2362199"/>
            <a:ext cx="1600200" cy="762000"/>
          </a:xfrm>
          <a:prstGeom prst="roundRect">
            <a:avLst/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FFV1 as encoder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98425" y="5504526"/>
            <a:ext cx="43884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Factoring results with the video test set for varying factor numbers in terms of </a:t>
            </a:r>
            <a:r>
              <a:rPr lang="en-US" sz="1600" dirty="0" smtClean="0"/>
              <a:t>RMSE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843048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SuperFrame</a:t>
            </a:r>
            <a:endParaRPr lang="en-US" dirty="0"/>
          </a:p>
        </p:txBody>
      </p:sp>
      <p:pic>
        <p:nvPicPr>
          <p:cNvPr id="6" name="Content Placeholder 5" descr="Superframe_Concept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85467" y="2037480"/>
            <a:ext cx="5740998" cy="2441711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40080" y="1219201"/>
            <a:ext cx="5588000" cy="4911725"/>
          </a:xfrm>
        </p:spPr>
        <p:txBody>
          <a:bodyPr/>
          <a:lstStyle/>
          <a:p>
            <a:r>
              <a:rPr lang="en-US" b="1" dirty="0" err="1" smtClean="0"/>
              <a:t>SuperFrame</a:t>
            </a:r>
            <a:r>
              <a:rPr lang="en-US" b="1" dirty="0" smtClean="0"/>
              <a:t>:</a:t>
            </a:r>
            <a:r>
              <a:rPr lang="en-US" dirty="0" smtClean="0"/>
              <a:t> add redundancy by combining multiple frames into a single combined frame</a:t>
            </a:r>
          </a:p>
          <a:p>
            <a:pPr lvl="1"/>
            <a:r>
              <a:rPr lang="en-US" dirty="0" smtClean="0"/>
              <a:t>256x256 video with 4224 frames</a:t>
            </a:r>
          </a:p>
          <a:p>
            <a:pPr lvl="1"/>
            <a:r>
              <a:rPr lang="en-US" dirty="0" err="1" smtClean="0"/>
              <a:t>SuperFrame</a:t>
            </a:r>
            <a:r>
              <a:rPr lang="en-US" dirty="0" smtClean="0"/>
              <a:t>: 65536x4224 image</a:t>
            </a:r>
          </a:p>
          <a:p>
            <a:r>
              <a:rPr lang="en-US" dirty="0" smtClean="0"/>
              <a:t>JPEG2000 is used as the </a:t>
            </a:r>
            <a:r>
              <a:rPr lang="en-US" dirty="0" err="1" smtClean="0"/>
              <a:t>SuperFrame</a:t>
            </a:r>
            <a:r>
              <a:rPr lang="en-US" dirty="0" smtClean="0"/>
              <a:t> encoder</a:t>
            </a:r>
          </a:p>
          <a:p>
            <a:pPr lvl="1"/>
            <a:r>
              <a:rPr lang="en-US" dirty="0" smtClean="0"/>
              <a:t>Popular image-compression algorithm for space applications</a:t>
            </a:r>
          </a:p>
          <a:p>
            <a:pPr lvl="1"/>
            <a:r>
              <a:rPr lang="en-US" dirty="0" err="1" smtClean="0"/>
              <a:t>Lossy</a:t>
            </a:r>
            <a:r>
              <a:rPr lang="en-US" dirty="0" smtClean="0"/>
              <a:t> or lossless mode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58A5BB-CDFE-430C-B294-B042D724E480}" type="slidenum">
              <a:rPr lang="en-US" altLang="en-US" smtClean="0">
                <a:solidFill>
                  <a:srgbClr val="000000"/>
                </a:solidFill>
                <a:latin typeface="Garamond"/>
              </a:rPr>
              <a:pPr>
                <a:defRPr/>
              </a:pPr>
              <a:t>14</a:t>
            </a:fld>
            <a:endParaRPr lang="en-US" altLang="en-US">
              <a:solidFill>
                <a:srgbClr val="000000"/>
              </a:solidFill>
              <a:latin typeface="Garamond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53041" y="4599123"/>
            <a:ext cx="4495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/>
              <a:t>SuperFrame concept: Sequential video frames (a) are reorganized into a single SuperFrame (b) for frame-based compression</a:t>
            </a:r>
            <a:endParaRPr lang="en-US" sz="1600" dirty="0"/>
          </a:p>
        </p:txBody>
      </p:sp>
      <p:grpSp>
        <p:nvGrpSpPr>
          <p:cNvPr id="9" name="Group 8"/>
          <p:cNvGrpSpPr/>
          <p:nvPr/>
        </p:nvGrpSpPr>
        <p:grpSpPr>
          <a:xfrm>
            <a:off x="518835" y="1220460"/>
            <a:ext cx="471765" cy="455940"/>
            <a:chOff x="-1173263" y="4518978"/>
            <a:chExt cx="838200" cy="685800"/>
          </a:xfrm>
        </p:grpSpPr>
        <p:sp>
          <p:nvSpPr>
            <p:cNvPr id="10" name="5-Point Star 9"/>
            <p:cNvSpPr/>
            <p:nvPr/>
          </p:nvSpPr>
          <p:spPr bwMode="auto">
            <a:xfrm>
              <a:off x="-1173263" y="4518978"/>
              <a:ext cx="838200" cy="685800"/>
            </a:xfrm>
            <a:prstGeom prst="star5">
              <a:avLst>
                <a:gd name="adj" fmla="val 27020"/>
                <a:gd name="hf" fmla="val 105146"/>
                <a:gd name="vf" fmla="val 110557"/>
              </a:avLst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-1154755" y="4746342"/>
              <a:ext cx="819692" cy="381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FF0000"/>
                  </a:solidFill>
                </a:rPr>
                <a:t>New</a:t>
              </a:r>
              <a:endParaRPr lang="en-US" sz="105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43588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SuperFrame Results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640080" y="1219201"/>
            <a:ext cx="5588000" cy="4911725"/>
          </a:xfrm>
        </p:spPr>
        <p:txBody>
          <a:bodyPr/>
          <a:lstStyle/>
          <a:p>
            <a:r>
              <a:rPr lang="en-US" dirty="0" err="1" smtClean="0"/>
              <a:t>SuperFrame</a:t>
            </a:r>
            <a:r>
              <a:rPr lang="en-US" dirty="0" smtClean="0"/>
              <a:t> method improved CR significantly</a:t>
            </a:r>
          </a:p>
          <a:p>
            <a:r>
              <a:rPr lang="en-US" dirty="0" smtClean="0"/>
              <a:t>Lossless compression mode:</a:t>
            </a:r>
          </a:p>
          <a:p>
            <a:pPr lvl="1"/>
            <a:r>
              <a:rPr lang="en-US" dirty="0" smtClean="0"/>
              <a:t>Average of </a:t>
            </a:r>
            <a:r>
              <a:rPr lang="en-US" b="1" dirty="0" smtClean="0"/>
              <a:t>1.63x</a:t>
            </a:r>
            <a:r>
              <a:rPr lang="en-US" dirty="0" smtClean="0"/>
              <a:t> improvement</a:t>
            </a:r>
          </a:p>
          <a:p>
            <a:r>
              <a:rPr lang="en-US" dirty="0" err="1" smtClean="0"/>
              <a:t>Lossy</a:t>
            </a:r>
            <a:r>
              <a:rPr lang="en-US" dirty="0" smtClean="0"/>
              <a:t> compression mode:</a:t>
            </a:r>
          </a:p>
          <a:p>
            <a:pPr lvl="1"/>
            <a:r>
              <a:rPr lang="en-US" dirty="0" smtClean="0"/>
              <a:t>At CR of 20, RMSE less than 20 for all videos</a:t>
            </a:r>
          </a:p>
          <a:p>
            <a:pPr lvl="1"/>
            <a:r>
              <a:rPr lang="en-US" dirty="0" smtClean="0"/>
              <a:t>Target CR and RMSE achievable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58A5BB-CDFE-430C-B294-B042D724E480}" type="slidenum">
              <a:rPr lang="en-US" altLang="en-US" smtClean="0">
                <a:solidFill>
                  <a:srgbClr val="000000"/>
                </a:solidFill>
                <a:latin typeface="Garamond"/>
              </a:rPr>
              <a:pPr>
                <a:defRPr/>
              </a:pPr>
              <a:t>15</a:t>
            </a:fld>
            <a:endParaRPr lang="en-US" altLang="en-US">
              <a:solidFill>
                <a:srgbClr val="000000"/>
              </a:solidFill>
              <a:latin typeface="Garamond"/>
            </a:endParaRPr>
          </a:p>
        </p:txBody>
      </p:sp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05083445"/>
              </p:ext>
            </p:extLst>
          </p:nvPr>
        </p:nvGraphicFramePr>
        <p:xfrm>
          <a:off x="6422390" y="579067"/>
          <a:ext cx="45720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2" name="Chart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8472083"/>
              </p:ext>
            </p:extLst>
          </p:nvPr>
        </p:nvGraphicFramePr>
        <p:xfrm>
          <a:off x="6422390" y="3352800"/>
          <a:ext cx="4572000" cy="228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284331" y="2768025"/>
            <a:ext cx="49657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RMSE versus CR using the normal JPEG2000 image compression method 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6284331" y="5511225"/>
            <a:ext cx="4848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RMSE versus CR using a SuperFrame with JPEG2000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42029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AsOne/>
      </p:bldGraphic>
      <p:bldGraphic spid="12" grpId="0">
        <p:bldAsOne/>
      </p:bldGraphic>
      <p:bldP spid="4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Bit-Stream Splitting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" y="1219201"/>
            <a:ext cx="5588000" cy="4911725"/>
          </a:xfrm>
        </p:spPr>
        <p:txBody>
          <a:bodyPr/>
          <a:lstStyle/>
          <a:p>
            <a:r>
              <a:rPr lang="en-US" b="1" dirty="0" smtClean="0"/>
              <a:t>Bit-Stream Splitting (BSS):</a:t>
            </a:r>
            <a:r>
              <a:rPr lang="en-US" dirty="0" smtClean="0"/>
              <a:t> split high bit-depth video into two 8-bit videos</a:t>
            </a:r>
            <a:endParaRPr lang="en-US" b="1" dirty="0" smtClean="0"/>
          </a:p>
          <a:p>
            <a:pPr lvl="1"/>
            <a:r>
              <a:rPr lang="en-US" dirty="0" smtClean="0"/>
              <a:t>Allows use of 8-bit video encoders</a:t>
            </a:r>
          </a:p>
          <a:p>
            <a:pPr lvl="1"/>
            <a:r>
              <a:rPr lang="en-US" dirty="0" smtClean="0"/>
              <a:t>Access to more commercially developed encoder (e.g. H.264)</a:t>
            </a:r>
          </a:p>
          <a:p>
            <a:pPr lvl="1"/>
            <a:r>
              <a:rPr lang="en-US" dirty="0" smtClean="0"/>
              <a:t>Lossless compression on upper byte keeps overall RMSE low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58A5BB-CDFE-430C-B294-B042D724E480}" type="slidenum">
              <a:rPr lang="en-US" altLang="en-US" smtClean="0">
                <a:solidFill>
                  <a:srgbClr val="000000"/>
                </a:solidFill>
                <a:latin typeface="Garamond"/>
              </a:rPr>
              <a:pPr>
                <a:defRPr/>
              </a:pPr>
              <a:t>16</a:t>
            </a:fld>
            <a:endParaRPr lang="en-US" altLang="en-US">
              <a:solidFill>
                <a:srgbClr val="000000"/>
              </a:solidFill>
              <a:latin typeface="Garamond"/>
            </a:endParaRPr>
          </a:p>
        </p:txBody>
      </p:sp>
      <p:pic>
        <p:nvPicPr>
          <p:cNvPr id="6" name="Content Placeholder 5" descr="C:\Users\aho\Dropbox\IS_Shared_Folder\Conference\BSS.png"/>
          <p:cNvPicPr>
            <a:picLocks noGrp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457200"/>
            <a:ext cx="3133803" cy="47942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7821554" y="5430837"/>
            <a:ext cx="2121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BSS conceptual flow </a:t>
            </a:r>
            <a:endParaRPr lang="en-US" sz="1600" dirty="0"/>
          </a:p>
        </p:txBody>
      </p:sp>
      <p:grpSp>
        <p:nvGrpSpPr>
          <p:cNvPr id="7" name="Group 6"/>
          <p:cNvGrpSpPr/>
          <p:nvPr/>
        </p:nvGrpSpPr>
        <p:grpSpPr>
          <a:xfrm>
            <a:off x="518835" y="1220460"/>
            <a:ext cx="471765" cy="455940"/>
            <a:chOff x="-1173263" y="4518978"/>
            <a:chExt cx="838200" cy="685800"/>
          </a:xfrm>
        </p:grpSpPr>
        <p:sp>
          <p:nvSpPr>
            <p:cNvPr id="8" name="5-Point Star 7"/>
            <p:cNvSpPr/>
            <p:nvPr/>
          </p:nvSpPr>
          <p:spPr bwMode="auto">
            <a:xfrm>
              <a:off x="-1173263" y="4518978"/>
              <a:ext cx="838200" cy="685800"/>
            </a:xfrm>
            <a:prstGeom prst="star5">
              <a:avLst>
                <a:gd name="adj" fmla="val 27020"/>
                <a:gd name="hf" fmla="val 105146"/>
                <a:gd name="vf" fmla="val 110557"/>
              </a:avLst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-1154755" y="4746342"/>
              <a:ext cx="819692" cy="381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FF0000"/>
                  </a:solidFill>
                </a:rPr>
                <a:t>New</a:t>
              </a:r>
              <a:endParaRPr lang="en-US" sz="105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262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Bit-Stream </a:t>
            </a:r>
            <a:r>
              <a:rPr lang="en-US" dirty="0" smtClean="0"/>
              <a:t>Splitting Results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" y="1219201"/>
            <a:ext cx="5588000" cy="4911725"/>
          </a:xfrm>
        </p:spPr>
        <p:txBody>
          <a:bodyPr/>
          <a:lstStyle/>
          <a:p>
            <a:r>
              <a:rPr lang="en-US" dirty="0" smtClean="0"/>
              <a:t>Evaluated multiple 8-bit lossless encoders using BSS</a:t>
            </a:r>
          </a:p>
          <a:p>
            <a:r>
              <a:rPr lang="en-US" dirty="0" smtClean="0"/>
              <a:t>x264 provided the best CR</a:t>
            </a:r>
          </a:p>
          <a:p>
            <a:pPr lvl="1"/>
            <a:r>
              <a:rPr lang="en-US" dirty="0" smtClean="0"/>
              <a:t>3.40 for Cloud001</a:t>
            </a:r>
          </a:p>
          <a:p>
            <a:pPr lvl="1"/>
            <a:r>
              <a:rPr lang="en-US" dirty="0" smtClean="0"/>
              <a:t>2.45 for Cloud002</a:t>
            </a:r>
          </a:p>
          <a:p>
            <a:pPr lvl="1"/>
            <a:r>
              <a:rPr lang="en-US" dirty="0" smtClean="0"/>
              <a:t>2.60 for NoCloud001</a:t>
            </a:r>
          </a:p>
          <a:p>
            <a:r>
              <a:rPr lang="en-US" dirty="0" smtClean="0"/>
              <a:t>Improve CR by </a:t>
            </a:r>
            <a:r>
              <a:rPr lang="en-US" b="1" dirty="0" smtClean="0"/>
              <a:t>1.74x</a:t>
            </a:r>
            <a:r>
              <a:rPr lang="en-US" dirty="0" smtClean="0"/>
              <a:t> on average</a:t>
            </a:r>
          </a:p>
          <a:p>
            <a:r>
              <a:rPr lang="en-US" dirty="0" smtClean="0"/>
              <a:t>Outperformed </a:t>
            </a:r>
            <a:r>
              <a:rPr lang="en-US" dirty="0" err="1" smtClean="0"/>
              <a:t>SuperFrame</a:t>
            </a:r>
            <a:r>
              <a:rPr lang="en-US" dirty="0" smtClean="0"/>
              <a:t> in lossless compression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58A5BB-CDFE-430C-B294-B042D724E480}" type="slidenum">
              <a:rPr lang="en-US" altLang="en-US" smtClean="0">
                <a:solidFill>
                  <a:srgbClr val="000000"/>
                </a:solidFill>
                <a:latin typeface="Garamond"/>
              </a:rPr>
              <a:pPr>
                <a:defRPr/>
              </a:pPr>
              <a:t>17</a:t>
            </a:fld>
            <a:endParaRPr lang="en-US" altLang="en-US">
              <a:solidFill>
                <a:srgbClr val="000000"/>
              </a:solidFill>
              <a:latin typeface="Garamond"/>
            </a:endParaRPr>
          </a:p>
        </p:txBody>
      </p:sp>
      <p:graphicFrame>
        <p:nvGraphicFramePr>
          <p:cNvPr id="8" name="Content Placeholder 7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3948357606"/>
              </p:ext>
            </p:extLst>
          </p:nvPr>
        </p:nvGraphicFramePr>
        <p:xfrm>
          <a:off x="5965092" y="1219200"/>
          <a:ext cx="5588000" cy="49117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777892" y="5544973"/>
            <a:ext cx="431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CR from lossless compression with BSS</a:t>
            </a:r>
          </a:p>
        </p:txBody>
      </p:sp>
    </p:spTree>
    <p:extLst>
      <p:ext uri="{BB962C8B-B14F-4D97-AF65-F5344CB8AC3E}">
        <p14:creationId xmlns:p14="http://schemas.microsoft.com/office/powerpoint/2010/main" val="286620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Combination: BSS and Factoring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0080" y="1219201"/>
            <a:ext cx="5689600" cy="4911725"/>
          </a:xfrm>
        </p:spPr>
        <p:txBody>
          <a:bodyPr/>
          <a:lstStyle/>
          <a:p>
            <a:r>
              <a:rPr lang="en-US" dirty="0" smtClean="0"/>
              <a:t>Evaluate combination of best performing methods</a:t>
            </a:r>
          </a:p>
          <a:p>
            <a:r>
              <a:rPr lang="en-US" dirty="0" smtClean="0"/>
              <a:t>BSS and factoring:</a:t>
            </a:r>
          </a:p>
          <a:p>
            <a:pPr lvl="1"/>
            <a:r>
              <a:rPr lang="en-US" dirty="0" smtClean="0"/>
              <a:t>BSS using lossless x264</a:t>
            </a:r>
          </a:p>
          <a:p>
            <a:pPr lvl="1"/>
            <a:r>
              <a:rPr lang="en-US" dirty="0" smtClean="0"/>
              <a:t>Same low RMSE as factoring alone</a:t>
            </a:r>
          </a:p>
          <a:p>
            <a:r>
              <a:rPr lang="en-US" dirty="0" smtClean="0"/>
              <a:t>On average:</a:t>
            </a:r>
          </a:p>
          <a:p>
            <a:pPr lvl="1"/>
            <a:r>
              <a:rPr lang="en-US" dirty="0" smtClean="0"/>
              <a:t>Increased CR by </a:t>
            </a:r>
            <a:r>
              <a:rPr lang="en-US" b="1" dirty="0" smtClean="0"/>
              <a:t>22.4x</a:t>
            </a:r>
            <a:r>
              <a:rPr lang="en-US" dirty="0" smtClean="0"/>
              <a:t> at RMSE of 18.5</a:t>
            </a:r>
          </a:p>
          <a:p>
            <a:r>
              <a:rPr lang="en-US" dirty="0" smtClean="0"/>
              <a:t>Better than using BSS or factoring alone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58A5BB-CDFE-430C-B294-B042D724E480}" type="slidenum">
              <a:rPr lang="en-US" altLang="en-US" smtClean="0">
                <a:solidFill>
                  <a:srgbClr val="000000"/>
                </a:solidFill>
                <a:latin typeface="Garamond"/>
              </a:rPr>
              <a:pPr>
                <a:defRPr/>
              </a:pPr>
              <a:t>18</a:t>
            </a:fld>
            <a:endParaRPr lang="en-US" altLang="en-US">
              <a:solidFill>
                <a:srgbClr val="000000"/>
              </a:solidFill>
              <a:latin typeface="Garamond"/>
            </a:endParaRPr>
          </a:p>
        </p:txBody>
      </p:sp>
      <p:pic>
        <p:nvPicPr>
          <p:cNvPr id="6" name="Content Placeholder 5"/>
          <p:cNvPicPr>
            <a:picLocks noGrp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155"/>
          <a:stretch/>
        </p:blipFill>
        <p:spPr>
          <a:xfrm>
            <a:off x="6336714" y="1336675"/>
            <a:ext cx="5381834" cy="3878825"/>
          </a:xfrm>
          <a:prstGeom prst="rect">
            <a:avLst/>
          </a:prstGeom>
        </p:spPr>
      </p:pic>
      <p:sp>
        <p:nvSpPr>
          <p:cNvPr id="7" name="Rectangular Callout 6"/>
          <p:cNvSpPr/>
          <p:nvPr/>
        </p:nvSpPr>
        <p:spPr bwMode="auto">
          <a:xfrm>
            <a:off x="8945374" y="2362200"/>
            <a:ext cx="1981200" cy="381000"/>
          </a:xfrm>
          <a:prstGeom prst="wedgeRectCallout">
            <a:avLst>
              <a:gd name="adj1" fmla="val 55417"/>
              <a:gd name="adj2" fmla="val 11545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RMSE</a:t>
            </a:r>
            <a:r>
              <a:rPr kumimoji="0" lang="en-US" sz="18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of 18.5</a:t>
            </a: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553200" y="5215500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CR </a:t>
            </a:r>
            <a:r>
              <a:rPr lang="en-US" sz="1600" dirty="0" smtClean="0"/>
              <a:t>results </a:t>
            </a:r>
            <a:r>
              <a:rPr lang="en-US" sz="1600" dirty="0"/>
              <a:t>when combining factoring and lossless BSS using x264 on the video test set with varying factor </a:t>
            </a:r>
            <a:r>
              <a:rPr lang="en-US" sz="1600" dirty="0" smtClean="0"/>
              <a:t>values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990277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Combination: BSS and SuperFrame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A5BB-CDFE-430C-B294-B042D724E480}" type="slidenum">
              <a:rPr lang="en-US" altLang="en-US" smtClean="0"/>
              <a:pPr/>
              <a:t>19</a:t>
            </a:fld>
            <a:endParaRPr lang="en-US" altLang="en-US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Apply BSS and then </a:t>
            </a:r>
            <a:r>
              <a:rPr lang="en-US" dirty="0" err="1" smtClean="0"/>
              <a:t>SuperFrame</a:t>
            </a:r>
            <a:endParaRPr lang="en-US" dirty="0" smtClean="0"/>
          </a:p>
          <a:p>
            <a:r>
              <a:rPr lang="en-US" dirty="0" smtClean="0"/>
              <a:t>JPEG2000 as encoder</a:t>
            </a:r>
          </a:p>
          <a:p>
            <a:endParaRPr lang="en-US" dirty="0"/>
          </a:p>
        </p:txBody>
      </p:sp>
      <p:pic>
        <p:nvPicPr>
          <p:cNvPr id="15" name="Content Placeholder 6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1890" y="2771961"/>
            <a:ext cx="10972800" cy="3095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ular Callout 15"/>
          <p:cNvSpPr/>
          <p:nvPr/>
        </p:nvSpPr>
        <p:spPr bwMode="auto">
          <a:xfrm>
            <a:off x="1371600" y="3251250"/>
            <a:ext cx="1828799" cy="838200"/>
          </a:xfrm>
          <a:prstGeom prst="wedgeRectCallout">
            <a:avLst>
              <a:gd name="adj1" fmla="val 61850"/>
              <a:gd name="adj2" fmla="val 89019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BSS &amp; 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SuperFrame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rPr>
              <a:t> has higher RMSE</a:t>
            </a:r>
          </a:p>
        </p:txBody>
      </p:sp>
      <p:sp>
        <p:nvSpPr>
          <p:cNvPr id="20" name="Rectangular Callout 19"/>
          <p:cNvSpPr/>
          <p:nvPr/>
        </p:nvSpPr>
        <p:spPr bwMode="auto">
          <a:xfrm>
            <a:off x="5943600" y="4622850"/>
            <a:ext cx="2057400" cy="535030"/>
          </a:xfrm>
          <a:prstGeom prst="wedgeRectCallout">
            <a:avLst>
              <a:gd name="adj1" fmla="val -33490"/>
              <a:gd name="adj2" fmla="val -79131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charset="0"/>
                <a:cs typeface="Arial" charset="0"/>
              </a:rPr>
              <a:t>BSS &amp; </a:t>
            </a:r>
            <a:r>
              <a:rPr lang="en-US" sz="1600" dirty="0" err="1">
                <a:solidFill>
                  <a:schemeClr val="tx1"/>
                </a:solidFill>
                <a:latin typeface="Arial" charset="0"/>
                <a:cs typeface="Arial" charset="0"/>
              </a:rPr>
              <a:t>SuperFrame</a:t>
            </a:r>
            <a:r>
              <a:rPr lang="en-US" sz="1600" dirty="0">
                <a:solidFill>
                  <a:schemeClr val="tx1"/>
                </a:solidFill>
                <a:latin typeface="Arial" charset="0"/>
                <a:cs typeface="Arial" charset="0"/>
              </a:rPr>
              <a:t> has lower RMSE</a:t>
            </a:r>
          </a:p>
        </p:txBody>
      </p:sp>
      <p:sp>
        <p:nvSpPr>
          <p:cNvPr id="21" name="Rectangular Callout 20"/>
          <p:cNvSpPr/>
          <p:nvPr/>
        </p:nvSpPr>
        <p:spPr bwMode="auto">
          <a:xfrm>
            <a:off x="9728200" y="4622850"/>
            <a:ext cx="2057400" cy="535030"/>
          </a:xfrm>
          <a:prstGeom prst="wedgeRectCallout">
            <a:avLst>
              <a:gd name="adj1" fmla="val -33490"/>
              <a:gd name="adj2" fmla="val -79131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charset="0"/>
                <a:cs typeface="Arial" charset="0"/>
              </a:rPr>
              <a:t>BSS &amp; </a:t>
            </a:r>
            <a:r>
              <a:rPr lang="en-US" sz="1600" dirty="0" err="1">
                <a:solidFill>
                  <a:schemeClr val="tx1"/>
                </a:solidFill>
                <a:latin typeface="Arial" charset="0"/>
                <a:cs typeface="Arial" charset="0"/>
              </a:rPr>
              <a:t>SuperFrame</a:t>
            </a:r>
            <a:r>
              <a:rPr lang="en-US" sz="1600" dirty="0">
                <a:solidFill>
                  <a:schemeClr val="tx1"/>
                </a:solidFill>
                <a:latin typeface="Arial" charset="0"/>
                <a:cs typeface="Arial" charset="0"/>
              </a:rPr>
              <a:t> has lower RMSE</a:t>
            </a:r>
          </a:p>
        </p:txBody>
      </p:sp>
    </p:spTree>
    <p:extLst>
      <p:ext uri="{BB962C8B-B14F-4D97-AF65-F5344CB8AC3E}">
        <p14:creationId xmlns:p14="http://schemas.microsoft.com/office/powerpoint/2010/main" val="427298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20" grpId="0" animBg="1"/>
      <p:bldP spid="2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600" dirty="0" smtClean="0"/>
              <a:t>Motivations</a:t>
            </a:r>
          </a:p>
          <a:p>
            <a:r>
              <a:rPr lang="en-US" sz="3600" dirty="0" smtClean="0"/>
              <a:t>Evaluation Metrics</a:t>
            </a:r>
          </a:p>
          <a:p>
            <a:r>
              <a:rPr lang="en-US" sz="3600" dirty="0" smtClean="0"/>
              <a:t>Current Solutions</a:t>
            </a:r>
          </a:p>
          <a:p>
            <a:r>
              <a:rPr lang="en-US" sz="3600" dirty="0" smtClean="0"/>
              <a:t>Proposed Solutions</a:t>
            </a:r>
          </a:p>
          <a:p>
            <a:pPr lvl="1"/>
            <a:r>
              <a:rPr lang="en-US" sz="3200" dirty="0" smtClean="0"/>
              <a:t>Results Analysis</a:t>
            </a:r>
          </a:p>
          <a:p>
            <a:r>
              <a:rPr lang="en-US" sz="3600" dirty="0" smtClean="0"/>
              <a:t>Conclusions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  <a:latin typeface="Garamond"/>
              </a:rPr>
              <a:pPr>
                <a:defRPr/>
              </a:pPr>
              <a:t>2</a:t>
            </a:fld>
            <a:endParaRPr lang="en-US" altLang="en-US">
              <a:solidFill>
                <a:srgbClr val="000000"/>
              </a:solidFill>
              <a:latin typeface="Garamond"/>
            </a:endParaRPr>
          </a:p>
        </p:txBody>
      </p:sp>
      <p:pic>
        <p:nvPicPr>
          <p:cNvPr id="5" name="Picture 2" descr="http://www.expougandanigeria2016.com/images/outlin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36675"/>
            <a:ext cx="38100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31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Combination: BSS and SuperFrame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58A5BB-CDFE-430C-B294-B042D724E480}" type="slidenum">
              <a:rPr lang="en-US" altLang="en-US" smtClean="0"/>
              <a:pPr/>
              <a:t>20</a:t>
            </a:fld>
            <a:endParaRPr lang="en-US" altLang="en-US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Apply BSS and then </a:t>
            </a:r>
            <a:r>
              <a:rPr lang="en-US" dirty="0" err="1" smtClean="0"/>
              <a:t>SuperFrame</a:t>
            </a:r>
            <a:endParaRPr lang="en-US" dirty="0" smtClean="0"/>
          </a:p>
          <a:p>
            <a:r>
              <a:rPr lang="en-US" dirty="0" smtClean="0"/>
              <a:t>JPEG2000 as encoder</a:t>
            </a:r>
          </a:p>
          <a:p>
            <a:r>
              <a:rPr lang="en-US" dirty="0" smtClean="0"/>
              <a:t>Closer look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929" y="2819400"/>
            <a:ext cx="11060382" cy="3108960"/>
          </a:xfrm>
          <a:prstGeom prst="rect">
            <a:avLst/>
          </a:prstGeom>
        </p:spPr>
      </p:pic>
      <p:sp>
        <p:nvSpPr>
          <p:cNvPr id="10" name="Rectangular Callout 9"/>
          <p:cNvSpPr/>
          <p:nvPr/>
        </p:nvSpPr>
        <p:spPr bwMode="auto">
          <a:xfrm>
            <a:off x="1246911" y="3276600"/>
            <a:ext cx="2057400" cy="535030"/>
          </a:xfrm>
          <a:prstGeom prst="wedgeRectCallout">
            <a:avLst>
              <a:gd name="adj1" fmla="val 8087"/>
              <a:gd name="adj2" fmla="val 12761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charset="0"/>
                <a:cs typeface="Arial" charset="0"/>
              </a:rPr>
              <a:t>BSS &amp; </a:t>
            </a:r>
            <a:r>
              <a:rPr lang="en-US" sz="1600" dirty="0" err="1">
                <a:solidFill>
                  <a:schemeClr val="tx1"/>
                </a:solidFill>
                <a:latin typeface="Arial" charset="0"/>
                <a:cs typeface="Arial" charset="0"/>
              </a:rPr>
              <a:t>SuperFrame</a:t>
            </a:r>
            <a:r>
              <a:rPr lang="en-US" sz="1600" dirty="0">
                <a:solidFill>
                  <a:schemeClr val="tx1"/>
                </a:solidFill>
                <a:latin typeface="Arial" charset="0"/>
                <a:cs typeface="Arial" charset="0"/>
              </a:rPr>
              <a:t> has 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higher RMSE</a:t>
            </a:r>
            <a:endParaRPr lang="en-US" sz="16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Rectangular Callout 10"/>
          <p:cNvSpPr/>
          <p:nvPr/>
        </p:nvSpPr>
        <p:spPr bwMode="auto">
          <a:xfrm>
            <a:off x="6231866" y="4724400"/>
            <a:ext cx="2057400" cy="535030"/>
          </a:xfrm>
          <a:prstGeom prst="wedgeRectCallout">
            <a:avLst>
              <a:gd name="adj1" fmla="val 91241"/>
              <a:gd name="adj2" fmla="val -117723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Arial" charset="0"/>
                <a:cs typeface="Arial" charset="0"/>
              </a:rPr>
              <a:t>BSS &amp; </a:t>
            </a:r>
            <a:r>
              <a:rPr lang="en-US" sz="1600" dirty="0" err="1">
                <a:solidFill>
                  <a:schemeClr val="tx1"/>
                </a:solidFill>
                <a:latin typeface="Arial" charset="0"/>
                <a:cs typeface="Arial" charset="0"/>
              </a:rPr>
              <a:t>SuperFrame</a:t>
            </a:r>
            <a:r>
              <a:rPr lang="en-US" sz="1600" dirty="0">
                <a:solidFill>
                  <a:schemeClr val="tx1"/>
                </a:solidFill>
                <a:latin typeface="Arial" charset="0"/>
                <a:cs typeface="Arial" charset="0"/>
              </a:rPr>
              <a:t> has </a:t>
            </a:r>
            <a:r>
              <a:rPr lang="en-US" sz="1600" dirty="0" smtClean="0">
                <a:solidFill>
                  <a:schemeClr val="tx1"/>
                </a:solidFill>
                <a:latin typeface="Arial" charset="0"/>
                <a:cs typeface="Arial" charset="0"/>
              </a:rPr>
              <a:t>higher RMSE</a:t>
            </a:r>
            <a:endParaRPr lang="en-US" sz="1600" dirty="0">
              <a:solidFill>
                <a:schemeClr val="tx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1279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and 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Extra preprocessing step enhanced CR for both lossy and lossless</a:t>
            </a:r>
            <a:endParaRPr lang="en-US" dirty="0" smtClean="0"/>
          </a:p>
          <a:p>
            <a:pPr lvl="1"/>
            <a:r>
              <a:rPr lang="en-US" dirty="0" smtClean="0"/>
              <a:t>SuperFrame, BSS, factoring, and combinations of </a:t>
            </a:r>
            <a:r>
              <a:rPr lang="en-US" dirty="0" smtClean="0"/>
              <a:t>these methods</a:t>
            </a:r>
            <a:endParaRPr lang="en-US" dirty="0" smtClean="0"/>
          </a:p>
          <a:p>
            <a:r>
              <a:rPr lang="en-US" dirty="0" smtClean="0"/>
              <a:t>Tradeoff between large CR increase and loss of data quality</a:t>
            </a:r>
          </a:p>
          <a:p>
            <a:pPr lvl="1"/>
            <a:r>
              <a:rPr lang="en-US" dirty="0" smtClean="0"/>
              <a:t>Enable system designers to select appropriate preprocessing method</a:t>
            </a:r>
          </a:p>
          <a:p>
            <a:r>
              <a:rPr lang="en-US" dirty="0" smtClean="0"/>
              <a:t>Expand on range of available </a:t>
            </a:r>
            <a:r>
              <a:rPr lang="en-US" dirty="0" smtClean="0"/>
              <a:t>encoders using new BSS method</a:t>
            </a:r>
            <a:endParaRPr lang="en-US" dirty="0" smtClean="0"/>
          </a:p>
          <a:p>
            <a:pPr lvl="1"/>
            <a:r>
              <a:rPr lang="en-US" dirty="0" smtClean="0"/>
              <a:t>Use of 8-bit encoders on high bit-depth video format</a:t>
            </a:r>
          </a:p>
          <a:p>
            <a:r>
              <a:rPr lang="en-US" dirty="0" smtClean="0"/>
              <a:t>Future works:</a:t>
            </a:r>
          </a:p>
          <a:p>
            <a:pPr lvl="1"/>
            <a:r>
              <a:rPr lang="en-US" dirty="0" smtClean="0"/>
              <a:t>Research space processor architectures for best fit to </a:t>
            </a:r>
            <a:r>
              <a:rPr lang="en-US" smtClean="0"/>
              <a:t>implement preprocessing methods</a:t>
            </a:r>
            <a:endParaRPr lang="en-US" dirty="0" smtClean="0"/>
          </a:p>
          <a:p>
            <a:pPr lvl="1"/>
            <a:r>
              <a:rPr lang="en-US" dirty="0" smtClean="0"/>
              <a:t>Evaluate </a:t>
            </a:r>
            <a:r>
              <a:rPr lang="en-US" dirty="0" smtClean="0"/>
              <a:t>resource and overhead cost to run preprocessing methods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  <a:latin typeface="Garamond"/>
              </a:rPr>
              <a:pPr>
                <a:defRPr/>
              </a:pPr>
              <a:t>21</a:t>
            </a:fld>
            <a:endParaRPr lang="en-US" altLang="en-US">
              <a:solidFill>
                <a:srgbClr val="000000"/>
              </a:solidFill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46452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71664E6-88B0-4C1C-9C61-F4DA8154D7BC}" type="slidenum">
              <a:rPr lang="en-US" altLang="en-US" smtClean="0">
                <a:solidFill>
                  <a:srgbClr val="000000"/>
                </a:solidFill>
              </a:rPr>
              <a:pPr>
                <a:defRPr/>
              </a:pPr>
              <a:t>22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1026" name="Picture 2" descr="Question-People.jpg (4040×3760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7254" y="1219200"/>
            <a:ext cx="5277491" cy="491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2383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Acknowledgements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200" dirty="0"/>
              <a:t>Research project at CHREC</a:t>
            </a:r>
          </a:p>
          <a:p>
            <a:pPr lvl="1"/>
            <a:r>
              <a:rPr lang="en-US" sz="2667" dirty="0"/>
              <a:t>NSF Center for High-Performance </a:t>
            </a:r>
            <a:br>
              <a:rPr lang="en-US" sz="2667" dirty="0"/>
            </a:br>
            <a:r>
              <a:rPr lang="en-US" sz="2667" dirty="0"/>
              <a:t>Reconfigurable Computing </a:t>
            </a:r>
            <a:r>
              <a:rPr lang="en-US" sz="2667" dirty="0" smtClean="0"/>
              <a:t>(</a:t>
            </a:r>
            <a:r>
              <a:rPr lang="en-US" b="1" dirty="0"/>
              <a:t>CHREC</a:t>
            </a:r>
            <a:r>
              <a:rPr lang="en-US" sz="2667" dirty="0" smtClean="0"/>
              <a:t>)</a:t>
            </a:r>
            <a:endParaRPr lang="en-US" sz="2667" dirty="0"/>
          </a:p>
          <a:p>
            <a:pPr marL="1219170" lvl="2" indent="-323843"/>
            <a:r>
              <a:rPr lang="en-US" sz="2400" dirty="0"/>
              <a:t>Founded in 2007</a:t>
            </a:r>
          </a:p>
          <a:p>
            <a:pPr marL="1219170" lvl="2" indent="-323843"/>
            <a:r>
              <a:rPr lang="en-US" sz="2400" dirty="0"/>
              <a:t>Comprised of 4 university sites and </a:t>
            </a:r>
            <a:r>
              <a:rPr lang="en-US" sz="2400" b="1" dirty="0">
                <a:solidFill>
                  <a:schemeClr val="accent2"/>
                </a:solidFill>
              </a:rPr>
              <a:t>over </a:t>
            </a:r>
            <a:br>
              <a:rPr lang="en-US" sz="2400" b="1" dirty="0">
                <a:solidFill>
                  <a:schemeClr val="accent2"/>
                </a:solidFill>
              </a:rPr>
            </a:br>
            <a:r>
              <a:rPr lang="en-US" sz="2400" b="1" dirty="0">
                <a:solidFill>
                  <a:schemeClr val="accent2"/>
                </a:solidFill>
              </a:rPr>
              <a:t>30 industry and government</a:t>
            </a:r>
            <a:r>
              <a:rPr lang="en-US" sz="2400" b="1" dirty="0">
                <a:solidFill>
                  <a:srgbClr val="92D050"/>
                </a:solidFill>
              </a:rPr>
              <a:t> </a:t>
            </a:r>
            <a:r>
              <a:rPr lang="en-US" sz="2400" dirty="0"/>
              <a:t>partners</a:t>
            </a:r>
          </a:p>
          <a:p>
            <a:pPr marL="1219170" lvl="2" indent="-323843"/>
            <a:r>
              <a:rPr lang="en-US" sz="2400" dirty="0"/>
              <a:t>3 main research </a:t>
            </a:r>
            <a:r>
              <a:rPr lang="en-US" sz="2400" dirty="0" smtClean="0"/>
              <a:t>domains</a:t>
            </a:r>
          </a:p>
          <a:p>
            <a:pPr marL="1219170" lvl="2" indent="-323843"/>
            <a:endParaRPr lang="en-US" sz="2400" dirty="0"/>
          </a:p>
          <a:p>
            <a:pPr>
              <a:spcBef>
                <a:spcPts val="0"/>
              </a:spcBef>
              <a:spcAft>
                <a:spcPts val="267"/>
              </a:spcAft>
              <a:defRPr/>
            </a:pPr>
            <a:r>
              <a:rPr lang="en-US" sz="3200" dirty="0" smtClean="0"/>
              <a:t> </a:t>
            </a:r>
            <a:r>
              <a:rPr lang="en-US" sz="3200" dirty="0"/>
              <a:t>I/UCRC Program at NSF</a:t>
            </a:r>
          </a:p>
          <a:p>
            <a:pPr lvl="1"/>
            <a:r>
              <a:rPr lang="en-US" sz="2667" dirty="0"/>
              <a:t>Industry/University Cooperative </a:t>
            </a:r>
            <a:br>
              <a:rPr lang="en-US" sz="2667" dirty="0"/>
            </a:br>
            <a:r>
              <a:rPr lang="en-US" sz="2667" dirty="0"/>
              <a:t>Research Center</a:t>
            </a:r>
          </a:p>
          <a:p>
            <a:pPr marL="1219170" lvl="2" indent="-323843"/>
            <a:r>
              <a:rPr lang="en-US" sz="2400" dirty="0"/>
              <a:t>CHREC is both National Research </a:t>
            </a:r>
            <a:br>
              <a:rPr lang="en-US" sz="2400" dirty="0"/>
            </a:br>
            <a:r>
              <a:rPr lang="en-US" sz="2400" dirty="0"/>
              <a:t>Center and Consortium</a:t>
            </a:r>
          </a:p>
          <a:p>
            <a:pPr marL="1219170" lvl="2" indent="-323843"/>
            <a:r>
              <a:rPr lang="en-US" sz="2400" dirty="0"/>
              <a:t>Basic and applied R&amp;D in advanced</a:t>
            </a:r>
            <a:br>
              <a:rPr lang="en-US" sz="2400" dirty="0"/>
            </a:br>
            <a:r>
              <a:rPr lang="en-US" sz="2400" dirty="0" smtClean="0"/>
              <a:t>computing </a:t>
            </a:r>
            <a:r>
              <a:rPr lang="en-US" sz="2400" dirty="0"/>
              <a:t>in three major </a:t>
            </a:r>
            <a:r>
              <a:rPr lang="en-US" sz="2400" dirty="0" smtClean="0"/>
              <a:t>domains</a:t>
            </a:r>
            <a:endParaRPr lang="en-US" sz="2400" dirty="0"/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0"/>
          </p:nvPr>
        </p:nvSpPr>
        <p:spPr>
          <a:prstGeom prst="rect">
            <a:avLst/>
          </a:prstGeom>
        </p:spPr>
        <p:txBody>
          <a:bodyPr/>
          <a:lstStyle/>
          <a:p>
            <a:fld id="{F51952FF-4C81-4129-9FA0-646FA36DB723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819400" y="6324600"/>
            <a:ext cx="6451600" cy="48259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normAutofit fontScale="92500" lnSpcReduction="20000"/>
          </a:bodyPr>
          <a:lstStyle/>
          <a:p>
            <a:pPr algn="ctr"/>
            <a:r>
              <a:rPr lang="en-US" sz="3200" dirty="0"/>
              <a:t>See </a:t>
            </a:r>
            <a:r>
              <a:rPr lang="en-US" sz="3200" b="1" dirty="0"/>
              <a:t>www.chrec.org</a:t>
            </a:r>
            <a:r>
              <a:rPr lang="en-US" sz="3200" dirty="0"/>
              <a:t> for more info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5892" y="590479"/>
            <a:ext cx="3763002" cy="1844307"/>
          </a:xfrm>
          <a:prstGeom prst="rect">
            <a:avLst/>
          </a:prstGeom>
        </p:spPr>
      </p:pic>
      <p:pic>
        <p:nvPicPr>
          <p:cNvPr id="1026" name="Picture 2" descr="http://www.cmu.edu/qolt/images/nsf_logo_color_transparent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817" y="289032"/>
            <a:ext cx="1893131" cy="1419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6553201" y="3067099"/>
            <a:ext cx="5486401" cy="3028901"/>
            <a:chOff x="1041399" y="1651000"/>
            <a:chExt cx="7543801" cy="4252607"/>
          </a:xfrm>
        </p:grpSpPr>
        <p:sp>
          <p:nvSpPr>
            <p:cNvPr id="20" name="U-Turn Arrow 19"/>
            <p:cNvSpPr/>
            <p:nvPr/>
          </p:nvSpPr>
          <p:spPr bwMode="auto">
            <a:xfrm rot="16200000" flipH="1">
              <a:off x="3073400" y="-330200"/>
              <a:ext cx="2819400" cy="6781800"/>
            </a:xfrm>
            <a:prstGeom prst="uturnArrow">
              <a:avLst>
                <a:gd name="adj1" fmla="val 25000"/>
                <a:gd name="adj2" fmla="val 25000"/>
                <a:gd name="adj3" fmla="val 25000"/>
                <a:gd name="adj4" fmla="val 43750"/>
                <a:gd name="adj5" fmla="val 48221"/>
              </a:avLst>
            </a:prstGeom>
            <a:gradFill>
              <a:gsLst>
                <a:gs pos="0">
                  <a:srgbClr val="0070C0"/>
                </a:gs>
                <a:gs pos="50000">
                  <a:srgbClr val="0070C0">
                    <a:alpha val="34000"/>
                  </a:srgbClr>
                </a:gs>
                <a:gs pos="100000">
                  <a:srgbClr val="00B0F0">
                    <a:alpha val="24000"/>
                  </a:srgb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1" name="U-Turn Arrow 20"/>
            <p:cNvSpPr/>
            <p:nvPr/>
          </p:nvSpPr>
          <p:spPr bwMode="auto">
            <a:xfrm rot="5400000" flipH="1">
              <a:off x="3022599" y="1066799"/>
              <a:ext cx="2819400" cy="6781800"/>
            </a:xfrm>
            <a:prstGeom prst="uturnArrow">
              <a:avLst>
                <a:gd name="adj1" fmla="val 25000"/>
                <a:gd name="adj2" fmla="val 25000"/>
                <a:gd name="adj3" fmla="val 25000"/>
                <a:gd name="adj4" fmla="val 43750"/>
                <a:gd name="adj5" fmla="val 48221"/>
              </a:avLst>
            </a:prstGeom>
            <a:gradFill>
              <a:gsLst>
                <a:gs pos="0">
                  <a:srgbClr val="9A3130"/>
                </a:gs>
                <a:gs pos="50000">
                  <a:srgbClr val="C00000">
                    <a:alpha val="42000"/>
                  </a:srgbClr>
                </a:gs>
                <a:gs pos="100000">
                  <a:srgbClr val="FF0000">
                    <a:alpha val="28000"/>
                  </a:srgbClr>
                </a:gs>
              </a:gsLst>
              <a:lin ang="5400000" scaled="0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2" name="Rectangle 21"/>
            <p:cNvSpPr/>
            <p:nvPr/>
          </p:nvSpPr>
          <p:spPr bwMode="auto">
            <a:xfrm>
              <a:off x="3657600" y="3060700"/>
              <a:ext cx="1600200" cy="1409701"/>
            </a:xfrm>
            <a:prstGeom prst="rect">
              <a:avLst/>
            </a:prstGeom>
            <a:gradFill flip="none" rotWithShape="1">
              <a:gsLst>
                <a:gs pos="0">
                  <a:srgbClr val="7030A0"/>
                </a:gs>
                <a:gs pos="50000">
                  <a:srgbClr val="B834D2">
                    <a:alpha val="69000"/>
                  </a:srgbClr>
                </a:gs>
                <a:gs pos="100000">
                  <a:srgbClr val="CC3ACC">
                    <a:alpha val="26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4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918074" y="1662330"/>
              <a:ext cx="2955928" cy="734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Aharoni" panose="02010803020104030203" pitchFamily="2" charset="-79"/>
                  <a:cs typeface="Aharoni" panose="02010803020104030203" pitchFamily="2" charset="-79"/>
                </a:rPr>
                <a:t>Universities</a:t>
              </a:r>
              <a:endParaRPr lang="en-US" sz="2800" dirty="0"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1396996" y="5169001"/>
              <a:ext cx="6350002" cy="734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Aharoni" panose="02010803020104030203" pitchFamily="2" charset="-79"/>
                  <a:cs typeface="Aharoni" panose="02010803020104030203" pitchFamily="2" charset="-79"/>
                </a:rPr>
                <a:t>Industry &amp; Government</a:t>
              </a:r>
              <a:endParaRPr lang="en-US" sz="2800" dirty="0"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197600" y="2368904"/>
              <a:ext cx="2387600" cy="432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Basic Research</a:t>
              </a:r>
              <a:endParaRPr lang="en-US" sz="14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041399" y="4726766"/>
              <a:ext cx="2387600" cy="4321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Applied R&amp;D</a:t>
              </a:r>
              <a:endParaRPr lang="en-US" sz="1400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657599" y="3442384"/>
              <a:ext cx="2743200" cy="7346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>
                  <a:latin typeface="Aharoni" panose="02010803020104030203" pitchFamily="2" charset="-79"/>
                  <a:cs typeface="Aharoni" panose="02010803020104030203" pitchFamily="2" charset="-79"/>
                </a:rPr>
                <a:t>CHREC</a:t>
              </a:r>
              <a:endParaRPr lang="en-US" sz="2800" dirty="0">
                <a:latin typeface="Aharoni" panose="02010803020104030203" pitchFamily="2" charset="-79"/>
                <a:cs typeface="Aharoni" panose="02010803020104030203" pitchFamily="2" charset="-79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3300" y="1708880"/>
            <a:ext cx="1390163" cy="1390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07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Motivations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High bit-depth video format</a:t>
            </a:r>
          </a:p>
          <a:p>
            <a:pPr lvl="1"/>
            <a:r>
              <a:rPr lang="en-US" dirty="0" smtClean="0"/>
              <a:t>Use more than 8-bit per pixel</a:t>
            </a:r>
          </a:p>
          <a:p>
            <a:pPr lvl="1"/>
            <a:r>
              <a:rPr lang="en-US" b="1" dirty="0" smtClean="0"/>
              <a:t>Double</a:t>
            </a:r>
            <a:r>
              <a:rPr lang="en-US" dirty="0" smtClean="0"/>
              <a:t> the memory requirement per pixel</a:t>
            </a:r>
          </a:p>
          <a:p>
            <a:r>
              <a:rPr lang="en-US" dirty="0" smtClean="0"/>
              <a:t>Overhead Persistent Infrared (OPIR)</a:t>
            </a:r>
          </a:p>
          <a:p>
            <a:pPr lvl="1"/>
            <a:r>
              <a:rPr lang="en-US" dirty="0" smtClean="0"/>
              <a:t>14-bit grayscale video</a:t>
            </a:r>
          </a:p>
          <a:p>
            <a:pPr lvl="1"/>
            <a:r>
              <a:rPr lang="en-US" dirty="0" smtClean="0"/>
              <a:t>High frame rate, at 300 Hz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664E6-88B0-4C1C-9C61-F4DA8154D7BC}" type="slidenum">
              <a:rPr lang="en-US" altLang="en-US" smtClean="0"/>
              <a:pPr/>
              <a:t>4</a:t>
            </a:fld>
            <a:endParaRPr lang="en-US" altLang="en-US"/>
          </a:p>
        </p:txBody>
      </p:sp>
      <p:pic>
        <p:nvPicPr>
          <p:cNvPr id="16" name="Picture 15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078"/>
          <a:stretch/>
        </p:blipFill>
        <p:spPr bwMode="auto">
          <a:xfrm>
            <a:off x="1219200" y="4022231"/>
            <a:ext cx="4309873" cy="1422678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961493" y="5630591"/>
            <a:ext cx="48723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Evaluated Video Test Set provided by Air Force Research Laboratory Space Vehicles Directorate</a:t>
            </a:r>
            <a:endParaRPr lang="en-US" sz="1600" dirty="0"/>
          </a:p>
        </p:txBody>
      </p:sp>
      <p:sp>
        <p:nvSpPr>
          <p:cNvPr id="2" name="TextBox 1"/>
          <p:cNvSpPr txBox="1"/>
          <p:nvPr/>
        </p:nvSpPr>
        <p:spPr>
          <a:xfrm>
            <a:off x="1371600" y="5414502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Cloud001</a:t>
            </a:r>
            <a:endParaRPr lang="en-US" sz="1200" dirty="0"/>
          </a:p>
        </p:txBody>
      </p:sp>
      <p:sp>
        <p:nvSpPr>
          <p:cNvPr id="11" name="TextBox 10"/>
          <p:cNvSpPr txBox="1"/>
          <p:nvPr/>
        </p:nvSpPr>
        <p:spPr>
          <a:xfrm>
            <a:off x="2737658" y="5414502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Cloud002</a:t>
            </a:r>
            <a:endParaRPr lang="en-US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4267200" y="5414502"/>
            <a:ext cx="1219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 smtClean="0"/>
              <a:t>NoCloud001</a:t>
            </a:r>
            <a:endParaRPr lang="en-US" sz="12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6812382" y="1909726"/>
            <a:ext cx="5137355" cy="3527131"/>
            <a:chOff x="517498" y="914400"/>
            <a:chExt cx="4191000" cy="2710342"/>
          </a:xfrm>
        </p:grpSpPr>
        <p:graphicFrame>
          <p:nvGraphicFramePr>
            <p:cNvPr id="14" name="Diagram 13"/>
            <p:cNvGraphicFramePr/>
            <p:nvPr>
              <p:extLst>
                <p:ext uri="{D42A27DB-BD31-4B8C-83A1-F6EECF244321}">
                  <p14:modId xmlns:p14="http://schemas.microsoft.com/office/powerpoint/2010/main" val="1409475977"/>
                </p:ext>
              </p:extLst>
            </p:nvPr>
          </p:nvGraphicFramePr>
          <p:xfrm>
            <a:off x="517498" y="914400"/>
            <a:ext cx="4191000" cy="271034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sp>
          <p:nvSpPr>
            <p:cNvPr id="15" name="Rectangular Callout 14"/>
            <p:cNvSpPr/>
            <p:nvPr/>
          </p:nvSpPr>
          <p:spPr bwMode="auto">
            <a:xfrm>
              <a:off x="2871234" y="1320647"/>
              <a:ext cx="1594184" cy="468432"/>
            </a:xfrm>
            <a:prstGeom prst="wedgeRectCallout">
              <a:avLst>
                <a:gd name="adj1" fmla="val -45632"/>
                <a:gd name="adj2" fmla="val 91849"/>
              </a:avLst>
            </a:prstGeom>
            <a:solidFill>
              <a:srgbClr val="DEEFD6"/>
            </a:solidFill>
            <a:ln w="6350">
              <a:solidFill>
                <a:srgbClr val="398229"/>
              </a:solidFill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16-bit supported encoder</a:t>
              </a:r>
            </a:p>
            <a:p>
              <a:pPr algn="ctr"/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8-bit supported encoder</a:t>
              </a:r>
            </a:p>
            <a:p>
              <a:pPr algn="ctr"/>
              <a:r>
                <a:rPr lang="en-US" sz="1100" b="1" dirty="0" smtClean="0">
                  <a:solidFill>
                    <a:schemeClr val="tx1"/>
                  </a:solidFill>
                  <a:latin typeface="Arial" charset="0"/>
                  <a:cs typeface="Arial" charset="0"/>
                </a:rPr>
                <a:t>Lossless and Lossy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0736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Evaluation Metrics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Compression Ratio (CR)</a:t>
            </a:r>
          </a:p>
          <a:p>
            <a:pPr lvl="1"/>
            <a:r>
              <a:rPr lang="en-US" dirty="0" smtClean="0"/>
              <a:t>Quantifies the reduction in data size</a:t>
            </a:r>
          </a:p>
          <a:p>
            <a:pPr marL="344487" lvl="1" indent="0">
              <a:buNone/>
            </a:pPr>
            <a:endParaRPr lang="en-US" b="1" dirty="0" smtClean="0"/>
          </a:p>
          <a:p>
            <a:pPr lvl="1"/>
            <a:r>
              <a:rPr lang="en-US" dirty="0" smtClean="0"/>
              <a:t>Higher CR values indicate smaller compressed file size</a:t>
            </a:r>
          </a:p>
          <a:p>
            <a:r>
              <a:rPr lang="en-US" dirty="0" smtClean="0"/>
              <a:t>Root Mean Squared Error (RMSE)</a:t>
            </a:r>
          </a:p>
          <a:p>
            <a:pPr lvl="1"/>
            <a:r>
              <a:rPr lang="en-US" dirty="0" smtClean="0"/>
              <a:t>Measure the quality of a video</a:t>
            </a:r>
          </a:p>
          <a:p>
            <a:pPr lvl="2"/>
            <a:r>
              <a:rPr lang="en-US" dirty="0" smtClean="0"/>
              <a:t>Difference in pixel values in compressed file vs. raw, uncompressed file</a:t>
            </a:r>
          </a:p>
          <a:p>
            <a:pPr lvl="1"/>
            <a:endParaRPr lang="en-US" b="1" dirty="0" smtClean="0"/>
          </a:p>
          <a:p>
            <a:pPr lvl="1"/>
            <a:endParaRPr lang="en-US" b="1" dirty="0" smtClean="0"/>
          </a:p>
          <a:p>
            <a:r>
              <a:rPr lang="en-US" dirty="0" smtClean="0"/>
              <a:t>Goal</a:t>
            </a:r>
            <a:r>
              <a:rPr lang="en-US" dirty="0" smtClean="0"/>
              <a:t>: </a:t>
            </a:r>
            <a:r>
              <a:rPr lang="en-US" dirty="0" smtClean="0"/>
              <a:t>10 CR </a:t>
            </a:r>
            <a:r>
              <a:rPr lang="en-US" dirty="0" smtClean="0"/>
              <a:t>or more, </a:t>
            </a:r>
            <a:r>
              <a:rPr lang="en-US" dirty="0" smtClean="0"/>
              <a:t>15 RMSE or less</a:t>
            </a:r>
            <a:endParaRPr lang="en-US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58A5BB-CDFE-430C-B294-B042D724E480}" type="slidenum">
              <a:rPr lang="en-US" altLang="en-US" smtClean="0">
                <a:solidFill>
                  <a:srgbClr val="000000"/>
                </a:solidFill>
                <a:latin typeface="Garamond"/>
              </a:rPr>
              <a:pPr>
                <a:defRPr/>
              </a:pPr>
              <a:t>5</a:t>
            </a:fld>
            <a:endParaRPr lang="en-US" altLang="en-US">
              <a:solidFill>
                <a:srgbClr val="000000"/>
              </a:solidFill>
              <a:latin typeface="Garamond"/>
            </a:endParaRPr>
          </a:p>
        </p:txBody>
      </p:sp>
      <p:pic>
        <p:nvPicPr>
          <p:cNvPr id="2052" name="Picture 4" descr="statistical-analysis.jpg (801×599)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609600"/>
            <a:ext cx="3121976" cy="2334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4931" y="2160587"/>
            <a:ext cx="3029144" cy="548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4930" y="4419600"/>
            <a:ext cx="6331270" cy="731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36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19201"/>
            <a:ext cx="10947400" cy="4911725"/>
          </a:xfrm>
        </p:spPr>
        <p:txBody>
          <a:bodyPr/>
          <a:lstStyle/>
          <a:p>
            <a:r>
              <a:rPr lang="en-US" dirty="0" smtClean="0"/>
              <a:t>Using video encoders to compress raw data</a:t>
            </a:r>
          </a:p>
          <a:p>
            <a:pPr lvl="1"/>
            <a:r>
              <a:rPr lang="en-US" b="1" dirty="0" smtClean="0"/>
              <a:t>Lossless</a:t>
            </a:r>
            <a:r>
              <a:rPr lang="en-US" dirty="0" smtClean="0"/>
              <a:t> mode: retain all original data</a:t>
            </a:r>
          </a:p>
          <a:p>
            <a:pPr lvl="1"/>
            <a:r>
              <a:rPr lang="en-US" b="1" dirty="0" err="1" smtClean="0"/>
              <a:t>Lossy</a:t>
            </a:r>
            <a:r>
              <a:rPr lang="en-US" dirty="0" smtClean="0"/>
              <a:t> mode: some data is lost but can achieve higher CR</a:t>
            </a:r>
          </a:p>
          <a:p>
            <a:r>
              <a:rPr lang="en-US" dirty="0" smtClean="0"/>
              <a:t>Typical video encoders only support</a:t>
            </a:r>
            <a:br>
              <a:rPr lang="en-US" dirty="0" smtClean="0"/>
            </a:br>
            <a:r>
              <a:rPr lang="en-US" dirty="0" smtClean="0"/>
              <a:t> 8-bit video formats</a:t>
            </a:r>
          </a:p>
          <a:p>
            <a:r>
              <a:rPr lang="en-US" dirty="0" smtClean="0"/>
              <a:t>Few existing encoders support high</a:t>
            </a:r>
            <a:br>
              <a:rPr lang="en-US" dirty="0" smtClean="0"/>
            </a:br>
            <a:r>
              <a:rPr lang="en-US" dirty="0" smtClean="0"/>
              <a:t>bit-depth video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58A5BB-CDFE-430C-B294-B042D724E480}" type="slidenum">
              <a:rPr lang="en-US" altLang="en-US" smtClean="0">
                <a:solidFill>
                  <a:srgbClr val="000000"/>
                </a:solidFill>
                <a:latin typeface="Garamond"/>
              </a:rPr>
              <a:pPr>
                <a:defRPr/>
              </a:pPr>
              <a:t>6</a:t>
            </a:fld>
            <a:endParaRPr lang="en-US" altLang="en-US" dirty="0">
              <a:solidFill>
                <a:srgbClr val="000000"/>
              </a:solidFill>
              <a:latin typeface="Garamond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6812382" y="1909726"/>
            <a:ext cx="5137355" cy="3527131"/>
            <a:chOff x="517498" y="914400"/>
            <a:chExt cx="4191000" cy="2710342"/>
          </a:xfrm>
        </p:grpSpPr>
        <p:graphicFrame>
          <p:nvGraphicFramePr>
            <p:cNvPr id="7" name="Diagram 6"/>
            <p:cNvGraphicFramePr/>
            <p:nvPr>
              <p:extLst>
                <p:ext uri="{D42A27DB-BD31-4B8C-83A1-F6EECF244321}">
                  <p14:modId xmlns:p14="http://schemas.microsoft.com/office/powerpoint/2010/main" val="1335462092"/>
                </p:ext>
              </p:extLst>
            </p:nvPr>
          </p:nvGraphicFramePr>
          <p:xfrm>
            <a:off x="517498" y="914400"/>
            <a:ext cx="4191000" cy="271034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8" name="Rectangular Callout 7"/>
            <p:cNvSpPr/>
            <p:nvPr/>
          </p:nvSpPr>
          <p:spPr bwMode="auto">
            <a:xfrm>
              <a:off x="2871234" y="1320647"/>
              <a:ext cx="1594184" cy="468432"/>
            </a:xfrm>
            <a:prstGeom prst="wedgeRectCallout">
              <a:avLst>
                <a:gd name="adj1" fmla="val -45632"/>
                <a:gd name="adj2" fmla="val 91849"/>
              </a:avLst>
            </a:prstGeom>
            <a:solidFill>
              <a:srgbClr val="DEEFD6"/>
            </a:solidFill>
            <a:ln w="6350">
              <a:solidFill>
                <a:srgbClr val="398229"/>
              </a:solidFill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16-bit supported encoder</a:t>
              </a:r>
            </a:p>
            <a:p>
              <a:pPr algn="ctr"/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8-bit supported encoder</a:t>
              </a:r>
            </a:p>
            <a:p>
              <a:pPr algn="ctr"/>
              <a:r>
                <a:rPr lang="en-US" sz="1100" b="1" dirty="0" smtClean="0">
                  <a:solidFill>
                    <a:schemeClr val="tx1"/>
                  </a:solidFill>
                  <a:latin typeface="Arial" charset="0"/>
                  <a:cs typeface="Arial" charset="0"/>
                </a:rPr>
                <a:t>Lossless and Lossy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989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Solutions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1219201"/>
            <a:ext cx="10947400" cy="4911725"/>
          </a:xfrm>
        </p:spPr>
        <p:txBody>
          <a:bodyPr/>
          <a:lstStyle/>
          <a:p>
            <a:r>
              <a:rPr lang="en-US" dirty="0" smtClean="0"/>
              <a:t>Using video encoders to compress raw data</a:t>
            </a:r>
          </a:p>
          <a:p>
            <a:pPr lvl="1"/>
            <a:r>
              <a:rPr lang="en-US" b="1" dirty="0" smtClean="0"/>
              <a:t>Lossless</a:t>
            </a:r>
            <a:r>
              <a:rPr lang="en-US" dirty="0" smtClean="0"/>
              <a:t> mode: retain all original data</a:t>
            </a:r>
          </a:p>
          <a:p>
            <a:pPr lvl="1"/>
            <a:r>
              <a:rPr lang="en-US" b="1" dirty="0" err="1" smtClean="0"/>
              <a:t>Lossy</a:t>
            </a:r>
            <a:r>
              <a:rPr lang="en-US" dirty="0" smtClean="0"/>
              <a:t> mode: some data is lost but can achieve higher CR</a:t>
            </a:r>
          </a:p>
          <a:p>
            <a:r>
              <a:rPr lang="en-US" dirty="0" smtClean="0"/>
              <a:t>Typical video encoders only support</a:t>
            </a:r>
            <a:br>
              <a:rPr lang="en-US" dirty="0" smtClean="0"/>
            </a:br>
            <a:r>
              <a:rPr lang="en-US" dirty="0" smtClean="0"/>
              <a:t> 8-bit video formats</a:t>
            </a:r>
          </a:p>
          <a:p>
            <a:r>
              <a:rPr lang="en-US" dirty="0" smtClean="0"/>
              <a:t>Few existing encoders support high</a:t>
            </a:r>
            <a:br>
              <a:rPr lang="en-US" dirty="0" smtClean="0"/>
            </a:br>
            <a:r>
              <a:rPr lang="en-US" dirty="0" smtClean="0"/>
              <a:t>bit-depth video</a:t>
            </a:r>
          </a:p>
          <a:p>
            <a:r>
              <a:rPr lang="en-US" dirty="0" smtClean="0"/>
              <a:t>FFV1 used as baseline number for </a:t>
            </a:r>
            <a:br>
              <a:rPr lang="en-US" dirty="0" smtClean="0"/>
            </a:br>
            <a:r>
              <a:rPr lang="en-US" dirty="0" smtClean="0"/>
              <a:t>comparisons due to highest </a:t>
            </a:r>
            <a:br>
              <a:rPr lang="en-US" dirty="0" smtClean="0"/>
            </a:br>
            <a:r>
              <a:rPr lang="en-US" dirty="0" smtClean="0"/>
              <a:t>lossless </a:t>
            </a:r>
            <a:r>
              <a:rPr lang="en-US" dirty="0" smtClean="0"/>
              <a:t>CR (average of 1.62 CR)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58A5BB-CDFE-430C-B294-B042D724E480}" type="slidenum">
              <a:rPr lang="en-US" altLang="en-US" smtClean="0">
                <a:solidFill>
                  <a:srgbClr val="000000"/>
                </a:solidFill>
                <a:latin typeface="Garamond"/>
              </a:rPr>
              <a:pPr>
                <a:defRPr/>
              </a:pPr>
              <a:t>7</a:t>
            </a:fld>
            <a:endParaRPr lang="en-US" altLang="en-US" dirty="0">
              <a:solidFill>
                <a:srgbClr val="000000"/>
              </a:solidFill>
              <a:latin typeface="Garamond"/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7200667"/>
              </p:ext>
            </p:extLst>
          </p:nvPr>
        </p:nvGraphicFramePr>
        <p:xfrm>
          <a:off x="6934200" y="2713952"/>
          <a:ext cx="5015537" cy="277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7400897" y="5516275"/>
            <a:ext cx="4250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Baseline CR for each video using existing 16-bit encoders for lossless </a:t>
            </a:r>
            <a:r>
              <a:rPr lang="en-US" sz="1600" dirty="0" smtClean="0"/>
              <a:t>compressions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34589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Proposed Solutions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Add </a:t>
            </a:r>
            <a:r>
              <a:rPr lang="en-US" dirty="0" smtClean="0"/>
              <a:t>a preprocessing </a:t>
            </a:r>
            <a:r>
              <a:rPr lang="en-US" dirty="0" smtClean="0"/>
              <a:t>step before applying compression</a:t>
            </a:r>
            <a:endParaRPr lang="en-US" dirty="0" smtClean="0"/>
          </a:p>
          <a:p>
            <a:pPr lvl="1"/>
            <a:r>
              <a:rPr lang="en-US" dirty="0" smtClean="0"/>
              <a:t>Modify input data to be more amenable to existing encoders</a:t>
            </a:r>
          </a:p>
          <a:p>
            <a:r>
              <a:rPr lang="en-US" dirty="0" smtClean="0"/>
              <a:t>Methods evaluated:</a:t>
            </a:r>
          </a:p>
          <a:p>
            <a:pPr lvl="1"/>
            <a:r>
              <a:rPr lang="en-US" dirty="0" smtClean="0"/>
              <a:t>Filtering</a:t>
            </a:r>
          </a:p>
          <a:p>
            <a:pPr lvl="1"/>
            <a:r>
              <a:rPr lang="en-US" dirty="0" smtClean="0"/>
              <a:t>Region of Interest</a:t>
            </a:r>
          </a:p>
          <a:p>
            <a:pPr lvl="1"/>
            <a:r>
              <a:rPr lang="en-US" dirty="0" smtClean="0"/>
              <a:t>Factoring</a:t>
            </a:r>
          </a:p>
          <a:p>
            <a:pPr lvl="1"/>
            <a:r>
              <a:rPr lang="en-US" dirty="0" err="1" smtClean="0"/>
              <a:t>SuperFrame</a:t>
            </a:r>
            <a:endParaRPr lang="en-US" dirty="0" smtClean="0"/>
          </a:p>
          <a:p>
            <a:pPr lvl="1"/>
            <a:r>
              <a:rPr lang="en-US" dirty="0" smtClean="0"/>
              <a:t>Bit-Stream Splitting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58A5BB-CDFE-430C-B294-B042D724E480}" type="slidenum">
              <a:rPr lang="en-US" altLang="en-US" smtClean="0">
                <a:solidFill>
                  <a:srgbClr val="000000"/>
                </a:solidFill>
                <a:latin typeface="Garamond"/>
              </a:rPr>
              <a:pPr>
                <a:defRPr/>
              </a:pPr>
              <a:t>8</a:t>
            </a:fld>
            <a:endParaRPr lang="en-US" altLang="en-US">
              <a:solidFill>
                <a:srgbClr val="000000"/>
              </a:solidFill>
              <a:latin typeface="Garamond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995219" y="2160588"/>
            <a:ext cx="5906546" cy="3728743"/>
            <a:chOff x="166437" y="914400"/>
            <a:chExt cx="4557963" cy="2710342"/>
          </a:xfrm>
        </p:grpSpPr>
        <p:graphicFrame>
          <p:nvGraphicFramePr>
            <p:cNvPr id="7" name="Diagram 6"/>
            <p:cNvGraphicFramePr/>
            <p:nvPr>
              <p:extLst>
                <p:ext uri="{D42A27DB-BD31-4B8C-83A1-F6EECF244321}">
                  <p14:modId xmlns:p14="http://schemas.microsoft.com/office/powerpoint/2010/main" val="1772166991"/>
                </p:ext>
              </p:extLst>
            </p:nvPr>
          </p:nvGraphicFramePr>
          <p:xfrm>
            <a:off x="533400" y="914400"/>
            <a:ext cx="4191000" cy="271034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8" name="Rectangular Callout 7"/>
            <p:cNvSpPr/>
            <p:nvPr/>
          </p:nvSpPr>
          <p:spPr bwMode="auto">
            <a:xfrm>
              <a:off x="166437" y="2658445"/>
              <a:ext cx="1616242" cy="715228"/>
            </a:xfrm>
            <a:prstGeom prst="wedgeRectCallout">
              <a:avLst>
                <a:gd name="adj1" fmla="val 37824"/>
                <a:gd name="adj2" fmla="val -99309"/>
              </a:avLst>
            </a:prstGeom>
            <a:solidFill>
              <a:srgbClr val="DEEFD6"/>
            </a:solidFill>
            <a:ln w="28575">
              <a:solidFill>
                <a:schemeClr val="tx2"/>
              </a:solidFill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Filtering</a:t>
              </a:r>
            </a:p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Region </a:t>
              </a:r>
              <a:r>
                <a:rPr lang="en-US" sz="1100" b="1" dirty="0">
                  <a:solidFill>
                    <a:schemeClr val="tx1"/>
                  </a:solidFill>
                </a:rPr>
                <a:t>of </a:t>
              </a:r>
              <a:r>
                <a:rPr lang="en-US" sz="1100" b="1" dirty="0" smtClean="0">
                  <a:solidFill>
                    <a:schemeClr val="tx1"/>
                  </a:solidFill>
                </a:rPr>
                <a:t>Interest</a:t>
              </a:r>
            </a:p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Factoring</a:t>
              </a:r>
            </a:p>
            <a:p>
              <a:pPr algn="ctr"/>
              <a:r>
                <a:rPr lang="en-US" sz="1100" b="1" dirty="0" err="1" smtClean="0">
                  <a:solidFill>
                    <a:schemeClr val="tx1"/>
                  </a:solidFill>
                </a:rPr>
                <a:t>SuperFrame</a:t>
              </a:r>
              <a:endParaRPr lang="en-US" sz="1100" b="1" dirty="0" smtClean="0">
                <a:solidFill>
                  <a:schemeClr val="tx1"/>
                </a:solidFill>
              </a:endParaRPr>
            </a:p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Bit-Stream Splitting</a:t>
              </a:r>
            </a:p>
          </p:txBody>
        </p:sp>
        <p:sp>
          <p:nvSpPr>
            <p:cNvPr id="9" name="Rectangular Callout 8"/>
            <p:cNvSpPr/>
            <p:nvPr/>
          </p:nvSpPr>
          <p:spPr bwMode="auto">
            <a:xfrm>
              <a:off x="3048000" y="1734158"/>
              <a:ext cx="1594184" cy="468432"/>
            </a:xfrm>
            <a:prstGeom prst="wedgeRectCallout">
              <a:avLst>
                <a:gd name="adj1" fmla="val 10954"/>
                <a:gd name="adj2" fmla="val 70919"/>
              </a:avLst>
            </a:prstGeom>
            <a:solidFill>
              <a:srgbClr val="DEEFD6"/>
            </a:solidFill>
            <a:ln w="6350">
              <a:solidFill>
                <a:srgbClr val="398229"/>
              </a:solidFill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16-bit supported encoder</a:t>
              </a:r>
            </a:p>
            <a:p>
              <a:pPr algn="ctr"/>
              <a:r>
                <a:rPr kumimoji="0" lang="en-US" sz="11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  <a:cs typeface="Arial" charset="0"/>
                </a:rPr>
                <a:t>8-bit supported encoder</a:t>
              </a:r>
            </a:p>
            <a:p>
              <a:pPr algn="ctr"/>
              <a:r>
                <a:rPr lang="en-US" sz="1100" b="1" dirty="0" smtClean="0">
                  <a:solidFill>
                    <a:schemeClr val="tx1"/>
                  </a:solidFill>
                  <a:latin typeface="Arial" charset="0"/>
                  <a:cs typeface="Arial" charset="0"/>
                </a:rPr>
                <a:t>Lossless and Lossy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0" name="Rectangular Callout 9"/>
            <p:cNvSpPr/>
            <p:nvPr/>
          </p:nvSpPr>
          <p:spPr bwMode="auto">
            <a:xfrm>
              <a:off x="1936776" y="1104900"/>
              <a:ext cx="1517330" cy="228600"/>
            </a:xfrm>
            <a:prstGeom prst="wedgeRectCallout">
              <a:avLst>
                <a:gd name="adj1" fmla="val -58841"/>
                <a:gd name="adj2" fmla="val 17376"/>
              </a:avLst>
            </a:prstGeom>
            <a:solidFill>
              <a:srgbClr val="DEEFD6"/>
            </a:solidFill>
            <a:ln w="6350">
              <a:solidFill>
                <a:srgbClr val="398229"/>
              </a:solidFill>
              <a:headEnd type="none" w="med" len="med"/>
              <a:tailEnd type="none" w="med" len="med"/>
            </a:ln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r>
                <a:rPr lang="en-US" sz="1100" b="1" dirty="0" smtClean="0">
                  <a:solidFill>
                    <a:schemeClr val="tx1"/>
                  </a:solidFill>
                </a:rPr>
                <a:t>OPIR Video Source</a:t>
              </a:r>
              <a:endParaRPr kumimoji="0" lang="en-US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9600" y="3992378"/>
            <a:ext cx="471765" cy="455940"/>
            <a:chOff x="-1173263" y="4518978"/>
            <a:chExt cx="838200" cy="685800"/>
          </a:xfrm>
        </p:grpSpPr>
        <p:sp>
          <p:nvSpPr>
            <p:cNvPr id="12" name="5-Point Star 11"/>
            <p:cNvSpPr/>
            <p:nvPr/>
          </p:nvSpPr>
          <p:spPr bwMode="auto">
            <a:xfrm>
              <a:off x="-1173263" y="4518978"/>
              <a:ext cx="838200" cy="685800"/>
            </a:xfrm>
            <a:prstGeom prst="star5">
              <a:avLst>
                <a:gd name="adj" fmla="val 27020"/>
                <a:gd name="hf" fmla="val 105146"/>
                <a:gd name="vf" fmla="val 110557"/>
              </a:avLst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1154755" y="4746342"/>
              <a:ext cx="819692" cy="381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FF0000"/>
                  </a:solidFill>
                </a:rPr>
                <a:t>New</a:t>
              </a:r>
              <a:endParaRPr lang="en-US" sz="105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09600" y="4419600"/>
            <a:ext cx="471765" cy="455940"/>
            <a:chOff x="-1173263" y="4518978"/>
            <a:chExt cx="838200" cy="685800"/>
          </a:xfrm>
        </p:grpSpPr>
        <p:sp>
          <p:nvSpPr>
            <p:cNvPr id="15" name="5-Point Star 14"/>
            <p:cNvSpPr/>
            <p:nvPr/>
          </p:nvSpPr>
          <p:spPr bwMode="auto">
            <a:xfrm>
              <a:off x="-1173263" y="4518978"/>
              <a:ext cx="838200" cy="685800"/>
            </a:xfrm>
            <a:prstGeom prst="star5">
              <a:avLst>
                <a:gd name="adj" fmla="val 27020"/>
                <a:gd name="hf" fmla="val 105146"/>
                <a:gd name="vf" fmla="val 110557"/>
              </a:avLst>
            </a:prstGeom>
            <a:solidFill>
              <a:schemeClr val="bg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1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cs typeface="Arial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-1154755" y="4746342"/>
              <a:ext cx="819692" cy="3819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 smtClean="0">
                  <a:solidFill>
                    <a:srgbClr val="FF0000"/>
                  </a:solidFill>
                </a:rPr>
                <a:t>New</a:t>
              </a:r>
              <a:endParaRPr lang="en-US" sz="1050" b="1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1439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Filtering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19201"/>
            <a:ext cx="5588000" cy="4911725"/>
          </a:xfrm>
        </p:spPr>
        <p:txBody>
          <a:bodyPr/>
          <a:lstStyle/>
          <a:p>
            <a:r>
              <a:rPr lang="en-US" b="1" dirty="0" smtClean="0"/>
              <a:t>Filtering</a:t>
            </a:r>
            <a:r>
              <a:rPr lang="en-US" dirty="0" smtClean="0"/>
              <a:t>: reducing noise in a video using image processing</a:t>
            </a:r>
          </a:p>
          <a:p>
            <a:pPr lvl="1"/>
            <a:r>
              <a:rPr lang="en-US" dirty="0" smtClean="0"/>
              <a:t>Reducing noise would in turn reduce entropy of video</a:t>
            </a:r>
          </a:p>
          <a:p>
            <a:r>
              <a:rPr lang="en-US" dirty="0" smtClean="0"/>
              <a:t>Evaluated using Gaussian, Median, Average, and Wiener</a:t>
            </a:r>
          </a:p>
          <a:p>
            <a:r>
              <a:rPr lang="en-US" dirty="0" smtClean="0"/>
              <a:t>Results unimpressive:</a:t>
            </a:r>
          </a:p>
          <a:p>
            <a:pPr lvl="1"/>
            <a:r>
              <a:rPr lang="en-US" dirty="0" smtClean="0"/>
              <a:t>FFV1 as the encoder</a:t>
            </a:r>
          </a:p>
          <a:p>
            <a:pPr lvl="1"/>
            <a:r>
              <a:rPr lang="en-US" dirty="0" smtClean="0"/>
              <a:t>Gaussian </a:t>
            </a:r>
            <a:r>
              <a:rPr lang="en-US" dirty="0" smtClean="0"/>
              <a:t>shows </a:t>
            </a:r>
            <a:r>
              <a:rPr lang="en-US" dirty="0" smtClean="0"/>
              <a:t>lowest RMSE</a:t>
            </a:r>
          </a:p>
          <a:p>
            <a:pPr lvl="1"/>
            <a:r>
              <a:rPr lang="en-US" b="1" dirty="0" smtClean="0"/>
              <a:t>1.04x</a:t>
            </a:r>
            <a:r>
              <a:rPr lang="en-US" dirty="0" smtClean="0"/>
              <a:t> CR with RMSE over 100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958A5BB-CDFE-430C-B294-B042D724E480}" type="slidenum">
              <a:rPr lang="en-US" altLang="en-US" smtClean="0">
                <a:solidFill>
                  <a:srgbClr val="000000"/>
                </a:solidFill>
                <a:latin typeface="Garamond"/>
              </a:rPr>
              <a:pPr>
                <a:defRPr/>
              </a:pPr>
              <a:t>9</a:t>
            </a:fld>
            <a:endParaRPr lang="en-US" altLang="en-US">
              <a:solidFill>
                <a:srgbClr val="000000"/>
              </a:solidFill>
              <a:latin typeface="Garamond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1790205699"/>
              </p:ext>
            </p:extLst>
          </p:nvPr>
        </p:nvGraphicFramePr>
        <p:xfrm>
          <a:off x="6099544" y="488427"/>
          <a:ext cx="5080000" cy="2819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36997180"/>
              </p:ext>
            </p:extLst>
          </p:nvPr>
        </p:nvGraphicFramePr>
        <p:xfrm>
          <a:off x="6062330" y="3008981"/>
          <a:ext cx="5080000" cy="25788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172" y="768267"/>
            <a:ext cx="3352800" cy="14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2172" y="3301871"/>
            <a:ext cx="3352800" cy="142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162799" y="5490587"/>
            <a:ext cx="33528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CR and RMSE for </a:t>
            </a:r>
            <a:r>
              <a:rPr lang="en-US" sz="1600" dirty="0" smtClean="0"/>
              <a:t>Filtering using different algorithm and kernel size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559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8" grpId="0">
        <p:bldAsOne/>
      </p:bldGraphic>
      <p:bldP spid="11" grpId="0"/>
    </p:bldLst>
  </p:timing>
</p:sld>
</file>

<file path=ppt/theme/theme1.xml><?xml version="1.0" encoding="utf-8"?>
<a:theme xmlns:a="http://schemas.openxmlformats.org/drawingml/2006/main" name="3_Edge">
  <a:themeElements>
    <a:clrScheme name="Edge 7">
      <a:dk1>
        <a:srgbClr val="000000"/>
      </a:dk1>
      <a:lt1>
        <a:srgbClr val="FFFFFF"/>
      </a:lt1>
      <a:dk2>
        <a:srgbClr val="006633"/>
      </a:dk2>
      <a:lt2>
        <a:srgbClr val="5F5F5F"/>
      </a:lt2>
      <a:accent1>
        <a:srgbClr val="CC9900"/>
      </a:accent1>
      <a:accent2>
        <a:srgbClr val="3B812F"/>
      </a:accent2>
      <a:accent3>
        <a:srgbClr val="FFFFFF"/>
      </a:accent3>
      <a:accent4>
        <a:srgbClr val="000000"/>
      </a:accent4>
      <a:accent5>
        <a:srgbClr val="E2CAAA"/>
      </a:accent5>
      <a:accent6>
        <a:srgbClr val="35742A"/>
      </a:accent6>
      <a:hlink>
        <a:srgbClr val="996600"/>
      </a:hlink>
      <a:folHlink>
        <a:srgbClr val="AFBF39"/>
      </a:folHlink>
    </a:clrScheme>
    <a:fontScheme name="Edge">
      <a:majorFont>
        <a:latin typeface="Garamond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Edge 1">
        <a:dk1>
          <a:srgbClr val="333333"/>
        </a:dk1>
        <a:lt1>
          <a:srgbClr val="FFFFFF"/>
        </a:lt1>
        <a:dk2>
          <a:srgbClr val="820000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C1AAAA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2">
        <a:dk1>
          <a:srgbClr val="333333"/>
        </a:dk1>
        <a:lt1>
          <a:srgbClr val="CCCCFF"/>
        </a:lt1>
        <a:dk2>
          <a:srgbClr val="0B0506"/>
        </a:dk2>
        <a:lt2>
          <a:srgbClr val="FFFFFF"/>
        </a:lt2>
        <a:accent1>
          <a:srgbClr val="3366CC"/>
        </a:accent1>
        <a:accent2>
          <a:srgbClr val="3333CC"/>
        </a:accent2>
        <a:accent3>
          <a:srgbClr val="AAAAAA"/>
        </a:accent3>
        <a:accent4>
          <a:srgbClr val="AEAEDA"/>
        </a:accent4>
        <a:accent5>
          <a:srgbClr val="ADB8E2"/>
        </a:accent5>
        <a:accent6>
          <a:srgbClr val="2D2DB9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3">
        <a:dk1>
          <a:srgbClr val="333333"/>
        </a:dk1>
        <a:lt1>
          <a:srgbClr val="FFFFFF"/>
        </a:lt1>
        <a:dk2>
          <a:srgbClr val="221013"/>
        </a:dk2>
        <a:lt2>
          <a:srgbClr val="FFFFFF"/>
        </a:lt2>
        <a:accent1>
          <a:srgbClr val="CC3300"/>
        </a:accent1>
        <a:accent2>
          <a:srgbClr val="CC9900"/>
        </a:accent2>
        <a:accent3>
          <a:srgbClr val="ABAAAA"/>
        </a:accent3>
        <a:accent4>
          <a:srgbClr val="DADADA"/>
        </a:accent4>
        <a:accent5>
          <a:srgbClr val="E2ADAA"/>
        </a:accent5>
        <a:accent6>
          <a:srgbClr val="B98A00"/>
        </a:accent6>
        <a:hlink>
          <a:srgbClr val="808080"/>
        </a:hlink>
        <a:folHlink>
          <a:srgbClr val="6666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4">
        <a:dk1>
          <a:srgbClr val="11054B"/>
        </a:dk1>
        <a:lt1>
          <a:srgbClr val="FFFFFF"/>
        </a:lt1>
        <a:dk2>
          <a:srgbClr val="0000CC"/>
        </a:dk2>
        <a:lt2>
          <a:srgbClr val="FFFFFF"/>
        </a:lt2>
        <a:accent1>
          <a:srgbClr val="FF6600"/>
        </a:accent1>
        <a:accent2>
          <a:srgbClr val="FF3300"/>
        </a:accent2>
        <a:accent3>
          <a:srgbClr val="AAAAE2"/>
        </a:accent3>
        <a:accent4>
          <a:srgbClr val="DADADA"/>
        </a:accent4>
        <a:accent5>
          <a:srgbClr val="FFB8AA"/>
        </a:accent5>
        <a:accent6>
          <a:srgbClr val="E72D00"/>
        </a:accent6>
        <a:hlink>
          <a:srgbClr val="CC9900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5">
        <a:dk1>
          <a:srgbClr val="9B8D65"/>
        </a:dk1>
        <a:lt1>
          <a:srgbClr val="F8F8F8"/>
        </a:lt1>
        <a:dk2>
          <a:srgbClr val="002600"/>
        </a:dk2>
        <a:lt2>
          <a:srgbClr val="FAFACC"/>
        </a:lt2>
        <a:accent1>
          <a:srgbClr val="CC9933"/>
        </a:accent1>
        <a:accent2>
          <a:srgbClr val="8F9967"/>
        </a:accent2>
        <a:accent3>
          <a:srgbClr val="AAACAA"/>
        </a:accent3>
        <a:accent4>
          <a:srgbClr val="D4D4D4"/>
        </a:accent4>
        <a:accent5>
          <a:srgbClr val="E2CAAD"/>
        </a:accent5>
        <a:accent6>
          <a:srgbClr val="818A5D"/>
        </a:accent6>
        <a:hlink>
          <a:srgbClr val="336600"/>
        </a:hlink>
        <a:folHlink>
          <a:srgbClr val="808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6">
        <a:dk1>
          <a:srgbClr val="333333"/>
        </a:dk1>
        <a:lt1>
          <a:srgbClr val="FFFFFF"/>
        </a:lt1>
        <a:dk2>
          <a:srgbClr val="006699"/>
        </a:dk2>
        <a:lt2>
          <a:srgbClr val="FFFFFF"/>
        </a:lt2>
        <a:accent1>
          <a:srgbClr val="CC9900"/>
        </a:accent1>
        <a:accent2>
          <a:srgbClr val="FF9900"/>
        </a:accent2>
        <a:accent3>
          <a:srgbClr val="AAB8CA"/>
        </a:accent3>
        <a:accent4>
          <a:srgbClr val="DADADA"/>
        </a:accent4>
        <a:accent5>
          <a:srgbClr val="E2CAAA"/>
        </a:accent5>
        <a:accent6>
          <a:srgbClr val="E78A00"/>
        </a:accent6>
        <a:hlink>
          <a:srgbClr val="FFCC00"/>
        </a:hlink>
        <a:folHlink>
          <a:srgbClr val="706F3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dge 7">
        <a:dk1>
          <a:srgbClr val="000000"/>
        </a:dk1>
        <a:lt1>
          <a:srgbClr val="FFFFFF"/>
        </a:lt1>
        <a:dk2>
          <a:srgbClr val="006633"/>
        </a:dk2>
        <a:lt2>
          <a:srgbClr val="5F5F5F"/>
        </a:lt2>
        <a:accent1>
          <a:srgbClr val="CC9900"/>
        </a:accent1>
        <a:accent2>
          <a:srgbClr val="3B812F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35742A"/>
        </a:accent6>
        <a:hlink>
          <a:srgbClr val="996600"/>
        </a:hlink>
        <a:folHlink>
          <a:srgbClr val="AFBF3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8">
        <a:dk1>
          <a:srgbClr val="000000"/>
        </a:dk1>
        <a:lt1>
          <a:srgbClr val="FFFFFF"/>
        </a:lt1>
        <a:dk2>
          <a:srgbClr val="CC0000"/>
        </a:dk2>
        <a:lt2>
          <a:srgbClr val="666699"/>
        </a:lt2>
        <a:accent1>
          <a:srgbClr val="808080"/>
        </a:accent1>
        <a:accent2>
          <a:srgbClr val="999933"/>
        </a:accent2>
        <a:accent3>
          <a:srgbClr val="FFFFFF"/>
        </a:accent3>
        <a:accent4>
          <a:srgbClr val="000000"/>
        </a:accent4>
        <a:accent5>
          <a:srgbClr val="C0C0C0"/>
        </a:accent5>
        <a:accent6>
          <a:srgbClr val="8A8A2D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dge 9">
        <a:dk1>
          <a:srgbClr val="000000"/>
        </a:dk1>
        <a:lt1>
          <a:srgbClr val="FFFFFF"/>
        </a:lt1>
        <a:dk2>
          <a:srgbClr val="003399"/>
        </a:dk2>
        <a:lt2>
          <a:srgbClr val="666699"/>
        </a:lt2>
        <a:accent1>
          <a:srgbClr val="009999"/>
        </a:accent1>
        <a:accent2>
          <a:srgbClr val="4C6D4E"/>
        </a:accent2>
        <a:accent3>
          <a:srgbClr val="FFFFFF"/>
        </a:accent3>
        <a:accent4>
          <a:srgbClr val="000000"/>
        </a:accent4>
        <a:accent5>
          <a:srgbClr val="AACACA"/>
        </a:accent5>
        <a:accent6>
          <a:srgbClr val="446246"/>
        </a:accent6>
        <a:hlink>
          <a:srgbClr val="4C6D80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Mincho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Yu Gothic Light"/>
      <a:font script="Hang" typeface="맑은 고딕"/>
      <a:font script="Hans" typeface="DengXian Light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Yu Mincho"/>
      <a:font script="Hang" typeface="맑은 고딕"/>
      <a:font script="Hans" typeface="DengXian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Edge</Template>
  <TotalTime>14289</TotalTime>
  <Words>1070</Words>
  <Application>Microsoft Macintosh PowerPoint</Application>
  <PresentationFormat>Widescreen</PresentationFormat>
  <Paragraphs>247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Aharoni</vt:lpstr>
      <vt:lpstr>Arial Narrow</vt:lpstr>
      <vt:lpstr>Calibri</vt:lpstr>
      <vt:lpstr>Garamond</vt:lpstr>
      <vt:lpstr>PMingLiU</vt:lpstr>
      <vt:lpstr>Wingdings</vt:lpstr>
      <vt:lpstr>Arial</vt:lpstr>
      <vt:lpstr>3_Edge</vt:lpstr>
      <vt:lpstr>Improving Compression Ratios for High Bit-Depth Grayscale Video Formats</vt:lpstr>
      <vt:lpstr>Outline</vt:lpstr>
      <vt:lpstr>Acknowledgements</vt:lpstr>
      <vt:lpstr>Motivations</vt:lpstr>
      <vt:lpstr>Evaluation Metrics</vt:lpstr>
      <vt:lpstr>Current Solutions</vt:lpstr>
      <vt:lpstr>Current Solutions</vt:lpstr>
      <vt:lpstr>Proposed Solutions</vt:lpstr>
      <vt:lpstr>Filtering</vt:lpstr>
      <vt:lpstr>Region of Interest (ROI)</vt:lpstr>
      <vt:lpstr>Region of Interest (ROI)</vt:lpstr>
      <vt:lpstr>Factoring</vt:lpstr>
      <vt:lpstr>Factoring</vt:lpstr>
      <vt:lpstr>SuperFrame</vt:lpstr>
      <vt:lpstr>SuperFrame Results</vt:lpstr>
      <vt:lpstr>Bit-Stream Splitting</vt:lpstr>
      <vt:lpstr>Bit-Stream Splitting Results</vt:lpstr>
      <vt:lpstr>Combination: BSS and Factoring</vt:lpstr>
      <vt:lpstr>Combination: BSS and SuperFrame</vt:lpstr>
      <vt:lpstr>Combination: BSS and SuperFrame</vt:lpstr>
      <vt:lpstr>Summary and Conclusions</vt:lpstr>
      <vt:lpstr>Questions</vt:lpstr>
    </vt:vector>
  </TitlesOfParts>
  <Company>University of Florida</Company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CHREC overview</dc:title>
  <dc:creator>aho</dc:creator>
  <cp:lastModifiedBy>Ho,An T</cp:lastModifiedBy>
  <cp:revision>2192</cp:revision>
  <dcterms:created xsi:type="dcterms:W3CDTF">2003-07-12T15:21:27Z</dcterms:created>
  <dcterms:modified xsi:type="dcterms:W3CDTF">2016-03-06T09:17:19Z</dcterms:modified>
</cp:coreProperties>
</file>