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3"/>
  </p:notesMasterIdLst>
  <p:handoutMasterIdLst>
    <p:handoutMasterId r:id="rId14"/>
  </p:handoutMasterIdLst>
  <p:sldIdLst>
    <p:sldId id="684" r:id="rId2"/>
    <p:sldId id="685" r:id="rId3"/>
    <p:sldId id="686" r:id="rId4"/>
    <p:sldId id="687" r:id="rId5"/>
    <p:sldId id="690" r:id="rId6"/>
    <p:sldId id="688" r:id="rId7"/>
    <p:sldId id="689" r:id="rId8"/>
    <p:sldId id="691" r:id="rId9"/>
    <p:sldId id="692" r:id="rId10"/>
    <p:sldId id="693" r:id="rId11"/>
    <p:sldId id="695" r:id="rId1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dent" initials="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1AE"/>
    <a:srgbClr val="2B3E85"/>
    <a:srgbClr val="1C2957"/>
    <a:srgbClr val="A29161"/>
    <a:srgbClr val="005595"/>
    <a:srgbClr val="CDB87D"/>
    <a:srgbClr val="FFFFFF"/>
    <a:srgbClr val="00EAE4"/>
    <a:srgbClr val="D5FFFF"/>
    <a:srgbClr val="D8F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4" autoAdjust="0"/>
    <p:restoredTop sz="94718" autoAdjust="0"/>
  </p:normalViewPr>
  <p:slideViewPr>
    <p:cSldViewPr>
      <p:cViewPr>
        <p:scale>
          <a:sx n="70" d="100"/>
          <a:sy n="70" d="100"/>
        </p:scale>
        <p:origin x="-15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55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410" y="-84"/>
      </p:cViewPr>
      <p:guideLst>
        <p:guide orient="horz" pos="2928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86300B-BD42-4E34-A8B8-3DA27BD9E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87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11D969F-8327-402D-81D2-D765D141D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61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D969F-8327-402D-81D2-D765D141DA8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21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D969F-8327-402D-81D2-D765D141DA8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92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D969F-8327-402D-81D2-D765D141DA8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82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D969F-8327-402D-81D2-D765D141DA8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2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A2916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3238501" y="4427311"/>
            <a:ext cx="5295900" cy="0"/>
          </a:xfrm>
          <a:prstGeom prst="line">
            <a:avLst/>
          </a:prstGeom>
          <a:noFill/>
          <a:ln w="38100">
            <a:solidFill>
              <a:srgbClr val="A2916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3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3973286"/>
            <a:ext cx="3200400" cy="908050"/>
          </a:xfrm>
          <a:prstGeom prst="rect">
            <a:avLst/>
          </a:prstGeom>
          <a:noFill/>
          <a:ln w="38100">
            <a:solidFill>
              <a:srgbClr val="A29161"/>
            </a:solidFill>
            <a:miter lim="800000"/>
            <a:headEnd/>
            <a:tailEnd/>
          </a:ln>
        </p:spPr>
      </p:pic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>
                <a:solidFill>
                  <a:srgbClr val="3851AE"/>
                </a:solidFill>
                <a:effectLst/>
              </a:defRPr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92928" y="4427311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54459" y="5229200"/>
            <a:ext cx="2661357" cy="1157466"/>
            <a:chOff x="254459" y="5229200"/>
            <a:chExt cx="2661357" cy="1157466"/>
          </a:xfrm>
        </p:grpSpPr>
        <p:pic>
          <p:nvPicPr>
            <p:cNvPr id="16" name="Picture 14" descr="https://www.hastac.org/sites/default/files/upload/images/opportunity/virginia_tech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99" y="5806476"/>
              <a:ext cx="1224136" cy="580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s://assets.culturaldistrict.org/culturaldistrict/system/assets/16042/original/pittlogo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59" y="5229200"/>
              <a:ext cx="1401217" cy="42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http://alumnicareers.byu.edu/top50utah/img/20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729" y="5229200"/>
              <a:ext cx="1130087" cy="519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 descr="https://upload.wikimedia.org/wikipedia/commons/thumb/d/d6/University_of_Florida_Vertical_Signature.svg/1032px-University_of_Florida_Vertical_Signature.svg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7724" y="5856441"/>
              <a:ext cx="533907" cy="53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851A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D41DB-2DB7-4C4C-9866-4E1123D932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>
            <a:lvl1pPr>
              <a:defRPr>
                <a:solidFill>
                  <a:srgbClr val="3851A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3AF9A-79A8-4D81-ADA3-22F46D038F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851AE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 marL="612648">
              <a:defRPr>
                <a:solidFill>
                  <a:srgbClr val="3851AE"/>
                </a:solidFill>
              </a:defRPr>
            </a:lvl2pPr>
            <a:lvl3pPr marL="813816" indent="-182880">
              <a:defRPr>
                <a:solidFill>
                  <a:schemeClr val="accent3"/>
                </a:solidFill>
              </a:defRPr>
            </a:lvl3pPr>
            <a:lvl4pPr marL="1005840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188720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DB180-F93F-440A-8193-8CC6614187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>
                <a:solidFill>
                  <a:srgbClr val="3851A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B4396-281B-46DC-8533-9466036CB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D7D40-D8A8-4797-953F-D3651DBF68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rgbClr val="3851AE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1A0C9-09E3-4D87-AC57-A781079DA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472E6-AE85-4A61-A838-5BB8BF3B8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FDD64-BDDF-4354-A3F4-89493CCA82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3851A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3851AE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09C15-8E16-48C4-9A3A-C1FD57F5BB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156F6-95AA-4941-AEDC-9966AA962F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fld id="{9E97EFF3-893A-4573-A848-E3013EA4D8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4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CDB87D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381000" y="6172199"/>
            <a:ext cx="8382000" cy="2"/>
          </a:xfrm>
          <a:prstGeom prst="line">
            <a:avLst/>
          </a:prstGeom>
          <a:noFill/>
          <a:ln w="28575">
            <a:solidFill>
              <a:srgbClr val="A2916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62579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7723618" y="6248400"/>
            <a:ext cx="1324542" cy="576064"/>
            <a:chOff x="254459" y="5229200"/>
            <a:chExt cx="2661357" cy="1157466"/>
          </a:xfrm>
        </p:grpSpPr>
        <p:pic>
          <p:nvPicPr>
            <p:cNvPr id="16" name="Picture 14" descr="https://www.hastac.org/sites/default/files/upload/images/opportunity/virginia_tech.png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99" y="5806476"/>
              <a:ext cx="1224136" cy="580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s://assets.culturaldistrict.org/culturaldistrict/system/assets/16042/original/pittlogo.png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59" y="5229200"/>
              <a:ext cx="1401217" cy="42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http://alumnicareers.byu.edu/top50utah/img/20.png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729" y="5229200"/>
              <a:ext cx="1130087" cy="519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 descr="https://upload.wikimedia.org/wikipedia/commons/thumb/d/d6/University_of_Florida_Vertical_Signature.svg/1032px-University_of_Florida_Vertical_Signature.svg.png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7724" y="5856441"/>
              <a:ext cx="533907" cy="53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3851AE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29260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5603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2400">
          <a:solidFill>
            <a:srgbClr val="3851AE"/>
          </a:solidFill>
          <a:latin typeface="+mn-lt"/>
          <a:cs typeface="+mn-cs"/>
        </a:defRPr>
      </a:lvl2pPr>
      <a:lvl3pPr marL="813816" indent="-182880" algn="l" rtl="0" eaLnBrk="0" fontAlgn="base" hangingPunct="0">
        <a:spcBef>
          <a:spcPct val="20000"/>
        </a:spcBef>
        <a:spcAft>
          <a:spcPct val="0"/>
        </a:spcAft>
        <a:buClr>
          <a:schemeClr val="accent3"/>
        </a:buClr>
        <a:buSzPct val="105000"/>
        <a:buFont typeface="Arial" panose="020B0604020202020204" pitchFamily="34" charset="0"/>
        <a:buChar char="•"/>
        <a:defRPr sz="2000">
          <a:solidFill>
            <a:schemeClr val="accent3"/>
          </a:solidFill>
          <a:latin typeface="+mn-lt"/>
          <a:cs typeface="+mn-cs"/>
        </a:defRPr>
      </a:lvl3pPr>
      <a:lvl4pPr marL="1005840" indent="-18288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5000"/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cs typeface="+mn-cs"/>
        </a:defRPr>
      </a:lvl4pPr>
      <a:lvl5pPr marL="1188720" indent="-18288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371600"/>
            <a:ext cx="8676456" cy="2237420"/>
          </a:xfrm>
        </p:spPr>
        <p:txBody>
          <a:bodyPr/>
          <a:lstStyle/>
          <a:p>
            <a:pPr algn="ctr"/>
            <a:r>
              <a:rPr lang="en-US" sz="3800" dirty="0" smtClean="0"/>
              <a:t>Comparative Analysis of Parallel OPIR Compression on Space Processors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292928" y="4427311"/>
            <a:ext cx="2467204" cy="1990021"/>
          </a:xfrm>
        </p:spPr>
        <p:txBody>
          <a:bodyPr numCol="1"/>
          <a:lstStyle/>
          <a:p>
            <a:pPr marL="356616" lvl="1" indent="0" algn="r">
              <a:buNone/>
            </a:pPr>
            <a:r>
              <a:rPr lang="en-US" sz="1800" b="1" u="sng" dirty="0" smtClean="0">
                <a:solidFill>
                  <a:schemeClr val="tx1"/>
                </a:solidFill>
              </a:rPr>
              <a:t>Eric </a:t>
            </a:r>
            <a:r>
              <a:rPr lang="en-US" sz="1800" b="1" u="sng" dirty="0" err="1" smtClean="0">
                <a:solidFill>
                  <a:schemeClr val="tx1"/>
                </a:solidFill>
              </a:rPr>
              <a:t>Shea</a:t>
            </a:r>
            <a:endParaRPr lang="en-US" sz="1800" b="1" u="sng" dirty="0" smtClean="0">
              <a:solidFill>
                <a:schemeClr val="tx1"/>
              </a:solidFill>
            </a:endParaRPr>
          </a:p>
          <a:p>
            <a:pPr marL="356616" lvl="1" indent="0" algn="r">
              <a:buNone/>
            </a:pPr>
            <a:r>
              <a:rPr lang="en-US" sz="1400" dirty="0" smtClean="0"/>
              <a:t>M.S. Student</a:t>
            </a:r>
          </a:p>
          <a:p>
            <a:pPr marL="356616" lvl="1" indent="0" algn="r">
              <a:buNone/>
            </a:pPr>
            <a:r>
              <a:rPr lang="en-US" sz="1400" dirty="0" smtClean="0"/>
              <a:t>University of Pittsburgh</a:t>
            </a:r>
          </a:p>
          <a:p>
            <a:pPr marL="356616" lvl="1" indent="0" algn="r">
              <a:buNone/>
            </a:pPr>
            <a:r>
              <a:rPr lang="en-US" sz="1800" b="1" dirty="0">
                <a:solidFill>
                  <a:schemeClr val="tx1"/>
                </a:solidFill>
              </a:rPr>
              <a:t>An </a:t>
            </a:r>
            <a:r>
              <a:rPr lang="en-US" sz="1800" b="1" dirty="0" smtClean="0">
                <a:solidFill>
                  <a:schemeClr val="tx1"/>
                </a:solidFill>
              </a:rPr>
              <a:t>Ho</a:t>
            </a:r>
            <a:endParaRPr lang="en-US" sz="1800" b="1" dirty="0">
              <a:solidFill>
                <a:schemeClr val="tx1"/>
              </a:solidFill>
            </a:endParaRPr>
          </a:p>
          <a:p>
            <a:pPr marL="356616" lvl="1" indent="0" algn="r">
              <a:buNone/>
            </a:pPr>
            <a:r>
              <a:rPr lang="en-US" sz="1400" dirty="0" smtClean="0"/>
              <a:t>M.S. Graduate, University of Florida</a:t>
            </a:r>
          </a:p>
          <a:p>
            <a:pPr marL="356616" lvl="1" indent="0" algn="r">
              <a:buNone/>
            </a:pPr>
            <a:r>
              <a:rPr lang="en-US" sz="1400" dirty="0" smtClean="0"/>
              <a:t>(now at Harris)</a:t>
            </a:r>
            <a:endParaRPr lang="en-US" sz="1400" dirty="0"/>
          </a:p>
          <a:p>
            <a:pPr marL="356616" lvl="1" indent="0" algn="r">
              <a:buNone/>
            </a:pPr>
            <a:endParaRPr lang="en-US" sz="1400" dirty="0" smtClean="0"/>
          </a:p>
          <a:p>
            <a:pPr marL="356616" lvl="1" indent="0" algn="r">
              <a:buNone/>
            </a:pP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148488" y="399368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2017 IEEE Aerospace Conference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760132" y="4437112"/>
            <a:ext cx="306872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None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5603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rgbClr val="3851AE"/>
                </a:solidFill>
                <a:latin typeface="+mn-lt"/>
                <a:cs typeface="+mn-cs"/>
              </a:defRPr>
            </a:lvl2pPr>
            <a:lvl3pPr marL="813816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05000"/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  <a:latin typeface="+mn-lt"/>
                <a:cs typeface="+mn-cs"/>
              </a:defRPr>
            </a:lvl3pPr>
            <a:lvl4pPr marL="100584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18872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56616" lvl="1" indent="0">
              <a:buFont typeface="Wingdings" panose="05000000000000000000" pitchFamily="2" charset="2"/>
              <a:buNone/>
            </a:pPr>
            <a:r>
              <a:rPr lang="en-US" sz="1800" b="1" kern="0" dirty="0" smtClean="0">
                <a:solidFill>
                  <a:schemeClr val="tx1"/>
                </a:solidFill>
              </a:rPr>
              <a:t>Dr. Alan D. George</a:t>
            </a:r>
          </a:p>
          <a:p>
            <a:pPr marL="356616" lvl="1" indent="0">
              <a:buFont typeface="Wingdings" panose="05000000000000000000" pitchFamily="2" charset="2"/>
              <a:buNone/>
            </a:pPr>
            <a:r>
              <a:rPr lang="en-US" sz="1400" kern="0" dirty="0" smtClean="0"/>
              <a:t>Mickle Chair Professor of ECE</a:t>
            </a:r>
          </a:p>
          <a:p>
            <a:pPr marL="356616" lvl="1" indent="0">
              <a:buFont typeface="Wingdings" panose="05000000000000000000" pitchFamily="2" charset="2"/>
              <a:buNone/>
            </a:pPr>
            <a:r>
              <a:rPr lang="en-US" sz="1400" kern="0" dirty="0" smtClean="0"/>
              <a:t>University of Pittsburgh</a:t>
            </a:r>
            <a:endParaRPr lang="en-US" sz="1000" kern="0" dirty="0" smtClean="0"/>
          </a:p>
          <a:p>
            <a:pPr marL="356616" lvl="1" indent="0">
              <a:buFont typeface="Wingdings" panose="05000000000000000000" pitchFamily="2" charset="2"/>
              <a:buNone/>
            </a:pPr>
            <a:r>
              <a:rPr lang="en-US" sz="1800" b="1" kern="0" dirty="0" smtClean="0">
                <a:solidFill>
                  <a:schemeClr val="tx1"/>
                </a:solidFill>
              </a:rPr>
              <a:t>Dr. Ann Gordon-Ross</a:t>
            </a:r>
          </a:p>
          <a:p>
            <a:pPr marL="356616" lvl="1" indent="0">
              <a:buNone/>
            </a:pPr>
            <a:r>
              <a:rPr lang="en-US" sz="1400" kern="0" dirty="0" smtClean="0"/>
              <a:t>Assoc. Professor </a:t>
            </a:r>
            <a:r>
              <a:rPr lang="en-US" sz="1400" kern="0" dirty="0"/>
              <a:t>of ECE</a:t>
            </a:r>
          </a:p>
          <a:p>
            <a:pPr marL="356616" lvl="1" indent="0">
              <a:buNone/>
            </a:pPr>
            <a:r>
              <a:rPr lang="en-US" sz="1400" kern="0" dirty="0"/>
              <a:t>University of </a:t>
            </a:r>
            <a:r>
              <a:rPr lang="en-US" sz="1400" kern="0" dirty="0" smtClean="0"/>
              <a:t>Florida</a:t>
            </a:r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9916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en-US" dirty="0" smtClean="0"/>
              <a:t>16-Bit vs 8-Bit Encoder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908720"/>
            <a:ext cx="6912768" cy="5150197"/>
          </a:xfrm>
        </p:spPr>
        <p:txBody>
          <a:bodyPr/>
          <a:lstStyle/>
          <a:p>
            <a:pPr lvl="1"/>
            <a:r>
              <a:rPr lang="en-US" sz="2000" dirty="0" smtClean="0"/>
              <a:t>BSS with x264 compression results in fastest total run-time for bandwidths less than 3 Mbps</a:t>
            </a:r>
          </a:p>
          <a:p>
            <a:pPr lvl="2"/>
            <a:r>
              <a:rPr lang="en-US" sz="1800" dirty="0" smtClean="0"/>
              <a:t>Provided highest compression ratio </a:t>
            </a:r>
            <a:r>
              <a:rPr lang="en-US" sz="1800" baseline="30000" dirty="0" smtClean="0"/>
              <a:t>[1]</a:t>
            </a:r>
          </a:p>
          <a:p>
            <a:pPr lvl="1"/>
            <a:r>
              <a:rPr lang="en-US" sz="2000" dirty="0" err="1" smtClean="0"/>
              <a:t>FFVhuff</a:t>
            </a:r>
            <a:r>
              <a:rPr lang="en-US" sz="2000" dirty="0" smtClean="0"/>
              <a:t> provided fastest 16-bit execution time</a:t>
            </a:r>
            <a:br>
              <a:rPr lang="en-US" sz="2000" dirty="0" smtClean="0"/>
            </a:br>
            <a:r>
              <a:rPr lang="en-US" sz="2000" dirty="0" smtClean="0"/>
              <a:t>but performed worst in total run-time</a:t>
            </a:r>
          </a:p>
          <a:p>
            <a:pPr lvl="2"/>
            <a:r>
              <a:rPr lang="en-US" sz="1800" dirty="0" smtClean="0"/>
              <a:t>Does not compress OPIR video efficiently</a:t>
            </a:r>
          </a:p>
          <a:p>
            <a:pPr lvl="1"/>
            <a:r>
              <a:rPr lang="en-US" sz="2000" dirty="0" smtClean="0"/>
              <a:t>Mix between RAW and JPEGLS being </a:t>
            </a:r>
            <a:br>
              <a:rPr lang="en-US" sz="2000" dirty="0" smtClean="0"/>
            </a:br>
            <a:r>
              <a:rPr lang="en-US" sz="2000" dirty="0" smtClean="0"/>
              <a:t>fastest at much higher bandwidths</a:t>
            </a:r>
          </a:p>
          <a:p>
            <a:pPr marL="356616" lvl="1" indent="0">
              <a:buNone/>
            </a:pPr>
            <a:endParaRPr lang="en-US" sz="2200" dirty="0" smtClean="0"/>
          </a:p>
          <a:p>
            <a:pPr marL="50292" indent="0">
              <a:buNone/>
            </a:pPr>
            <a:r>
              <a:rPr lang="en-US" dirty="0" smtClean="0"/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3954641"/>
            <a:ext cx="2956062" cy="21746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9" y="1624488"/>
            <a:ext cx="2953784" cy="22725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406123" y="2109300"/>
            <a:ext cx="894115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rgbClr val="FF0000"/>
                </a:solidFill>
              </a:rPr>
              <a:t>Raw data fastest at all bandwidths</a:t>
            </a:r>
            <a:endParaRPr lang="en-US" sz="7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8186" y="6273316"/>
            <a:ext cx="2972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[1] A. Ho, A. George, A. Gordon-Ross “Improving Compression Ratios for High Bit-Depth Grayscale Video Formats,” Proc. Of IEEE Aerospace Conference 2016</a:t>
            </a:r>
            <a:endParaRPr lang="en-US" sz="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834" y="3962262"/>
            <a:ext cx="2935831" cy="21725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ight Brace 15"/>
          <p:cNvSpPr/>
          <p:nvPr/>
        </p:nvSpPr>
        <p:spPr bwMode="auto">
          <a:xfrm rot="16200000">
            <a:off x="4828032" y="4451112"/>
            <a:ext cx="135068" cy="683133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0521" y="4454301"/>
            <a:ext cx="810090" cy="2708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27432" tIns="27432" rIns="27432" bIns="27432" rtlCol="0">
            <a:spAutoFit/>
          </a:bodyPr>
          <a:lstStyle/>
          <a:p>
            <a:pPr algn="ctr"/>
            <a:r>
              <a:rPr lang="en-US" sz="700" dirty="0" smtClean="0">
                <a:solidFill>
                  <a:srgbClr val="FF0000"/>
                </a:solidFill>
              </a:rPr>
              <a:t>JPEGLS fastest at high bandwidths</a:t>
            </a:r>
            <a:endParaRPr lang="en-US" sz="7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614" y="3573016"/>
            <a:ext cx="464451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Total Run Time = Execution Time + Transfer Time</a:t>
            </a:r>
            <a:endParaRPr lang="en-US" sz="1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00" y="3962262"/>
            <a:ext cx="2935831" cy="21705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Rectangular Callout 20"/>
          <p:cNvSpPr/>
          <p:nvPr/>
        </p:nvSpPr>
        <p:spPr bwMode="auto">
          <a:xfrm>
            <a:off x="838655" y="4185084"/>
            <a:ext cx="312965" cy="196767"/>
          </a:xfrm>
          <a:prstGeom prst="wedgeRectCallout">
            <a:avLst>
              <a:gd name="adj1" fmla="val -73419"/>
              <a:gd name="adj2" fmla="val 74432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1.0x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ectangular Callout 21"/>
          <p:cNvSpPr/>
          <p:nvPr/>
        </p:nvSpPr>
        <p:spPr bwMode="auto">
          <a:xfrm>
            <a:off x="251520" y="4380582"/>
            <a:ext cx="312965" cy="196767"/>
          </a:xfrm>
          <a:prstGeom prst="wedgeRectCallout">
            <a:avLst>
              <a:gd name="adj1" fmla="val 70638"/>
              <a:gd name="adj2" fmla="val 22798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2.7x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tangular Callout 22"/>
          <p:cNvSpPr/>
          <p:nvPr/>
        </p:nvSpPr>
        <p:spPr bwMode="auto">
          <a:xfrm>
            <a:off x="1583668" y="4544594"/>
            <a:ext cx="312965" cy="196767"/>
          </a:xfrm>
          <a:prstGeom prst="wedgeRectCallout">
            <a:avLst>
              <a:gd name="adj1" fmla="val -73419"/>
              <a:gd name="adj2" fmla="val 74432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1.0x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Rectangular Callout 23"/>
          <p:cNvSpPr/>
          <p:nvPr/>
        </p:nvSpPr>
        <p:spPr bwMode="auto">
          <a:xfrm>
            <a:off x="1206576" y="4410451"/>
            <a:ext cx="312965" cy="196767"/>
          </a:xfrm>
          <a:prstGeom prst="wedgeRectCallout">
            <a:avLst>
              <a:gd name="adj1" fmla="val -1391"/>
              <a:gd name="adj2" fmla="val 198678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2.2x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ight Brace 25"/>
          <p:cNvSpPr/>
          <p:nvPr/>
        </p:nvSpPr>
        <p:spPr bwMode="auto">
          <a:xfrm rot="16200000">
            <a:off x="2186582" y="4824000"/>
            <a:ext cx="126323" cy="396044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60080" y="4782558"/>
            <a:ext cx="579326" cy="1631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27432" tIns="27432" rIns="27432" bIns="27432" rtlCol="0">
            <a:spAutoFit/>
          </a:bodyPr>
          <a:lstStyle/>
          <a:p>
            <a:pPr algn="ctr"/>
            <a:r>
              <a:rPr lang="en-US" sz="700" dirty="0" smtClean="0">
                <a:solidFill>
                  <a:srgbClr val="FF0000"/>
                </a:solidFill>
              </a:rPr>
              <a:t>RAW fastest</a:t>
            </a:r>
            <a:endParaRPr lang="en-US" sz="700" dirty="0">
              <a:solidFill>
                <a:srgbClr val="FF0000"/>
              </a:solidFill>
            </a:endParaRPr>
          </a:p>
        </p:txBody>
      </p:sp>
      <p:sp>
        <p:nvSpPr>
          <p:cNvPr id="28" name="Rectangular Callout 27"/>
          <p:cNvSpPr/>
          <p:nvPr/>
        </p:nvSpPr>
        <p:spPr bwMode="auto">
          <a:xfrm>
            <a:off x="5378388" y="5917169"/>
            <a:ext cx="597768" cy="180020"/>
          </a:xfrm>
          <a:prstGeom prst="wedgeRectCallout">
            <a:avLst>
              <a:gd name="adj1" fmla="val -49801"/>
              <a:gd name="adj2" fmla="val -179831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" tIns="27432" rIns="27432" bIns="2743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RAW Fastest</a:t>
            </a:r>
          </a:p>
        </p:txBody>
      </p:sp>
      <p:sp>
        <p:nvSpPr>
          <p:cNvPr id="29" name="Rectangular Callout 28"/>
          <p:cNvSpPr/>
          <p:nvPr/>
        </p:nvSpPr>
        <p:spPr bwMode="auto">
          <a:xfrm>
            <a:off x="3915788" y="4183815"/>
            <a:ext cx="312965" cy="196767"/>
          </a:xfrm>
          <a:prstGeom prst="wedgeRectCallout">
            <a:avLst>
              <a:gd name="adj1" fmla="val -75854"/>
              <a:gd name="adj2" fmla="val 27961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1.0x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Rectangular Callout 29"/>
          <p:cNvSpPr/>
          <p:nvPr/>
        </p:nvSpPr>
        <p:spPr bwMode="auto">
          <a:xfrm>
            <a:off x="3309320" y="4373706"/>
            <a:ext cx="312965" cy="196767"/>
          </a:xfrm>
          <a:prstGeom prst="wedgeRectCallout">
            <a:avLst>
              <a:gd name="adj1" fmla="val 70638"/>
              <a:gd name="adj2" fmla="val 22798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2.7x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Rectangular Callout 30"/>
          <p:cNvSpPr/>
          <p:nvPr/>
        </p:nvSpPr>
        <p:spPr bwMode="auto">
          <a:xfrm>
            <a:off x="6941268" y="4183815"/>
            <a:ext cx="312965" cy="196767"/>
          </a:xfrm>
          <a:prstGeom prst="wedgeRectCallout">
            <a:avLst>
              <a:gd name="adj1" fmla="val -75854"/>
              <a:gd name="adj2" fmla="val 27961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1.0x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tangular Callout 31"/>
          <p:cNvSpPr/>
          <p:nvPr/>
        </p:nvSpPr>
        <p:spPr bwMode="auto">
          <a:xfrm>
            <a:off x="6347267" y="4373706"/>
            <a:ext cx="312965" cy="196767"/>
          </a:xfrm>
          <a:prstGeom prst="wedgeRectCallout">
            <a:avLst>
              <a:gd name="adj1" fmla="val 70638"/>
              <a:gd name="adj2" fmla="val 22798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2.7x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ight Brace 33"/>
          <p:cNvSpPr/>
          <p:nvPr/>
        </p:nvSpPr>
        <p:spPr bwMode="auto">
          <a:xfrm rot="16200000">
            <a:off x="7939657" y="4424904"/>
            <a:ext cx="163124" cy="878431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16174" y="4505487"/>
            <a:ext cx="810090" cy="2708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27432" tIns="27432" rIns="27432" bIns="27432" rtlCol="0">
            <a:spAutoFit/>
          </a:bodyPr>
          <a:lstStyle/>
          <a:p>
            <a:pPr algn="ctr"/>
            <a:r>
              <a:rPr lang="en-US" sz="700" dirty="0" smtClean="0">
                <a:solidFill>
                  <a:srgbClr val="FF0000"/>
                </a:solidFill>
              </a:rPr>
              <a:t>JPEGLS fastest at high bandwidths</a:t>
            </a:r>
            <a:endParaRPr lang="en-US" sz="7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719572" y="4221088"/>
            <a:ext cx="756084" cy="10801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874659" y="4263459"/>
            <a:ext cx="600997" cy="19084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40" idx="1"/>
          </p:cNvCxnSpPr>
          <p:nvPr/>
        </p:nvCxnSpPr>
        <p:spPr bwMode="auto">
          <a:xfrm flipH="1">
            <a:off x="1073672" y="4337704"/>
            <a:ext cx="401984" cy="20689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1259632" y="4491592"/>
            <a:ext cx="288032" cy="1911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H="1">
            <a:off x="1439652" y="4491592"/>
            <a:ext cx="288032" cy="30556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H="1">
            <a:off x="1603300" y="4491592"/>
            <a:ext cx="304404" cy="45409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1475656" y="4183815"/>
            <a:ext cx="106375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dirty="0" err="1" smtClean="0">
                <a:solidFill>
                  <a:srgbClr val="FF0000"/>
                </a:solidFill>
              </a:rPr>
              <a:t>FFVhuff</a:t>
            </a:r>
            <a:r>
              <a:rPr lang="en-US" sz="700" dirty="0" smtClean="0">
                <a:solidFill>
                  <a:srgbClr val="FF0000"/>
                </a:solidFill>
              </a:rPr>
              <a:t> averaged 2.6x slower than x264</a:t>
            </a:r>
            <a:endParaRPr lang="en-US" sz="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0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en-US" dirty="0" smtClean="0"/>
              <a:t>Conclusions and Future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80728"/>
            <a:ext cx="8534400" cy="5150197"/>
          </a:xfrm>
        </p:spPr>
        <p:txBody>
          <a:bodyPr/>
          <a:lstStyle/>
          <a:p>
            <a:r>
              <a:rPr lang="en-US" sz="2400" dirty="0" smtClean="0"/>
              <a:t>Analysis </a:t>
            </a:r>
            <a:r>
              <a:rPr lang="en-US" sz="2400" dirty="0" smtClean="0"/>
              <a:t>of </a:t>
            </a:r>
            <a:r>
              <a:rPr lang="en-US" sz="2400" dirty="0" smtClean="0"/>
              <a:t>performance of 16-bit and 8-bit encoders on multiple space processors</a:t>
            </a:r>
          </a:p>
          <a:p>
            <a:pPr lvl="1"/>
            <a:r>
              <a:rPr lang="en-US" sz="2000" dirty="0" smtClean="0"/>
              <a:t>Analyzed execution time using three different compression methods</a:t>
            </a:r>
          </a:p>
          <a:p>
            <a:pPr lvl="2"/>
            <a:r>
              <a:rPr lang="en-US" sz="1600" dirty="0" smtClean="0"/>
              <a:t>PNG and FFV1 version 3 offered much improvement with</a:t>
            </a:r>
            <a:br>
              <a:rPr lang="en-US" sz="1600" dirty="0" smtClean="0"/>
            </a:br>
            <a:r>
              <a:rPr lang="en-US" sz="1600" dirty="0" smtClean="0"/>
              <a:t>increasing number of cores</a:t>
            </a:r>
          </a:p>
          <a:p>
            <a:pPr lvl="2"/>
            <a:r>
              <a:rPr lang="en-US" sz="1600" dirty="0" smtClean="0"/>
              <a:t>16-bit encoders executed faster since BSS not needed</a:t>
            </a:r>
          </a:p>
          <a:p>
            <a:pPr lvl="2"/>
            <a:r>
              <a:rPr lang="en-US" sz="1600" dirty="0" smtClean="0"/>
              <a:t>P5040 had 4.7x speedup over </a:t>
            </a:r>
            <a:r>
              <a:rPr lang="en-US" sz="1600" dirty="0" err="1" smtClean="0"/>
              <a:t>Amlogic</a:t>
            </a:r>
            <a:r>
              <a:rPr lang="en-US" sz="1600" dirty="0" smtClean="0"/>
              <a:t> S905</a:t>
            </a:r>
          </a:p>
          <a:p>
            <a:pPr lvl="1"/>
            <a:r>
              <a:rPr lang="en-US" sz="2000" dirty="0" smtClean="0"/>
              <a:t>Analyzed total run-time</a:t>
            </a:r>
          </a:p>
          <a:p>
            <a:pPr lvl="2"/>
            <a:r>
              <a:rPr lang="en-US" sz="1600" dirty="0" smtClean="0"/>
              <a:t>BSS and x264 combination was fastest at lower bandwidths while JPEGLS and RAW were fastest at higher bandwidths </a:t>
            </a:r>
          </a:p>
          <a:p>
            <a:pPr lvl="2"/>
            <a:r>
              <a:rPr lang="en-US" sz="1600" dirty="0" err="1" smtClean="0"/>
              <a:t>Amlogic</a:t>
            </a:r>
            <a:r>
              <a:rPr lang="en-US" sz="1600" dirty="0" smtClean="0"/>
              <a:t> S905 and P5040 had best performance due to highest clock speeds</a:t>
            </a:r>
          </a:p>
          <a:p>
            <a:r>
              <a:rPr lang="en-US" sz="2400" dirty="0" smtClean="0"/>
              <a:t>Expand analysis to new devices and </a:t>
            </a:r>
            <a:r>
              <a:rPr lang="en-US" sz="2400" dirty="0" err="1" smtClean="0"/>
              <a:t>SuperFrame</a:t>
            </a:r>
            <a:r>
              <a:rPr lang="en-US" sz="2400" dirty="0" smtClean="0"/>
              <a:t> method</a:t>
            </a:r>
          </a:p>
          <a:p>
            <a:pPr lvl="1"/>
            <a:r>
              <a:rPr lang="en-US" sz="2000" dirty="0" smtClean="0"/>
              <a:t>Use </a:t>
            </a:r>
            <a:r>
              <a:rPr lang="en-US" sz="2000" dirty="0" err="1" smtClean="0"/>
              <a:t>SuperFrame</a:t>
            </a:r>
            <a:r>
              <a:rPr lang="en-US" sz="2000" dirty="0" smtClean="0"/>
              <a:t> method to leverage image encoders</a:t>
            </a:r>
          </a:p>
          <a:p>
            <a:pPr lvl="1"/>
            <a:r>
              <a:rPr lang="en-US" sz="2000" dirty="0" smtClean="0"/>
              <a:t>Integrate encoder IP cores on FPGAs and analyze</a:t>
            </a:r>
            <a:br>
              <a:rPr lang="en-US" sz="2000" dirty="0" smtClean="0"/>
            </a:br>
            <a:r>
              <a:rPr lang="en-US" sz="2000" dirty="0" smtClean="0"/>
              <a:t>total run-time</a:t>
            </a:r>
          </a:p>
          <a:p>
            <a:pPr marL="50292" indent="0">
              <a:buNone/>
            </a:pPr>
            <a:r>
              <a:rPr lang="en-US" dirty="0" smtClean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228" y="2276872"/>
            <a:ext cx="1916088" cy="1155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3" y="4919175"/>
            <a:ext cx="1440922" cy="120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3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2338078"/>
            <a:ext cx="2089080" cy="16364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44724"/>
            <a:ext cx="8534400" cy="5186201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Video Preprocessing Methods</a:t>
            </a:r>
          </a:p>
          <a:p>
            <a:r>
              <a:rPr lang="en-US" dirty="0" smtClean="0"/>
              <a:t>Compression Methods</a:t>
            </a:r>
          </a:p>
          <a:p>
            <a:r>
              <a:rPr lang="en-US" dirty="0"/>
              <a:t>Experimental Setup</a:t>
            </a:r>
          </a:p>
          <a:p>
            <a:r>
              <a:rPr lang="en-US" dirty="0" smtClean="0"/>
              <a:t>Platforms </a:t>
            </a:r>
            <a:r>
              <a:rPr lang="en-US" dirty="0"/>
              <a:t>Analyzed</a:t>
            </a:r>
          </a:p>
          <a:p>
            <a:r>
              <a:rPr lang="en-US" dirty="0" smtClean="0"/>
              <a:t>16-Bit Encoder Analysis</a:t>
            </a:r>
          </a:p>
          <a:p>
            <a:r>
              <a:rPr lang="en-US" dirty="0" smtClean="0"/>
              <a:t>8-Bit Encoder Analysis</a:t>
            </a:r>
          </a:p>
          <a:p>
            <a:r>
              <a:rPr lang="en-US" dirty="0" smtClean="0"/>
              <a:t>16-Bit vs 8-Bit Encoder Analysis</a:t>
            </a:r>
          </a:p>
          <a:p>
            <a:r>
              <a:rPr lang="en-US" dirty="0" smtClean="0"/>
              <a:t>Conclusions and Future Research</a:t>
            </a:r>
          </a:p>
          <a:p>
            <a:pPr marL="50292" indent="0">
              <a:buNone/>
            </a:pPr>
            <a:endParaRPr lang="en-US" sz="2400" dirty="0" smtClean="0"/>
          </a:p>
          <a:p>
            <a:endParaRPr lang="x-none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66911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35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44724"/>
            <a:ext cx="8551676" cy="5148572"/>
          </a:xfrm>
        </p:spPr>
        <p:txBody>
          <a:bodyPr/>
          <a:lstStyle/>
          <a:p>
            <a:r>
              <a:rPr lang="en-US" sz="2400" dirty="0" smtClean="0"/>
              <a:t>Video compression on space processors</a:t>
            </a:r>
          </a:p>
          <a:p>
            <a:pPr lvl="1"/>
            <a:r>
              <a:rPr lang="en-US" sz="2000" dirty="0" smtClean="0"/>
              <a:t>Increasing high </a:t>
            </a:r>
            <a:r>
              <a:rPr lang="en-US" sz="2000" dirty="0"/>
              <a:t>bit-depth on next-generation image sensors </a:t>
            </a:r>
            <a:r>
              <a:rPr lang="en-US" sz="2000" dirty="0" smtClean="0"/>
              <a:t>presents unique challenges</a:t>
            </a:r>
          </a:p>
          <a:p>
            <a:pPr lvl="2"/>
            <a:r>
              <a:rPr lang="en-US" sz="1800" dirty="0" smtClean="0"/>
              <a:t>Limited resources, such as memory and download bandwidth, requires more efficient preprocessing and compression methods </a:t>
            </a:r>
          </a:p>
          <a:p>
            <a:pPr lvl="2"/>
            <a:r>
              <a:rPr lang="en-US" sz="1800" dirty="0" smtClean="0"/>
              <a:t>Existing methods use limited/incompatible proprietary data encoders lacking preprocessing for limited resource environments</a:t>
            </a:r>
          </a:p>
          <a:p>
            <a:pPr lvl="2"/>
            <a:r>
              <a:rPr lang="en-US" sz="1800" dirty="0" smtClean="0"/>
              <a:t>Balance between video quality and data throughput</a:t>
            </a:r>
          </a:p>
          <a:p>
            <a:r>
              <a:rPr lang="en-US" sz="2400" dirty="0" smtClean="0"/>
              <a:t>We present novel real-time processing on high bit-depth video for different processor architectures</a:t>
            </a:r>
          </a:p>
          <a:p>
            <a:pPr lvl="1"/>
            <a:r>
              <a:rPr lang="en-US" sz="2000" dirty="0" smtClean="0"/>
              <a:t>Perform preprocessing and compression </a:t>
            </a:r>
            <a:br>
              <a:rPr lang="en-US" sz="2000" dirty="0" smtClean="0"/>
            </a:br>
            <a:r>
              <a:rPr lang="en-US" sz="2000" dirty="0" smtClean="0"/>
              <a:t>faster than transmitting raw data based on </a:t>
            </a:r>
            <a:br>
              <a:rPr lang="en-US" sz="2000" dirty="0" smtClean="0"/>
            </a:br>
            <a:r>
              <a:rPr lang="en-US" sz="2000" dirty="0" smtClean="0"/>
              <a:t>available bandwidth</a:t>
            </a:r>
          </a:p>
          <a:p>
            <a:pPr lvl="1"/>
            <a:r>
              <a:rPr lang="en-US" sz="2000" dirty="0" smtClean="0"/>
              <a:t>Achieve better compression ratios with </a:t>
            </a:r>
            <a:br>
              <a:rPr lang="en-US" sz="2000" dirty="0" smtClean="0"/>
            </a:br>
            <a:r>
              <a:rPr lang="en-US" sz="2000" dirty="0" smtClean="0"/>
              <a:t>minimal effect on video quality and latency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76546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362" y="440668"/>
            <a:ext cx="1146464" cy="9361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632" y="4617132"/>
            <a:ext cx="2605168" cy="133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95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21" y="1002718"/>
            <a:ext cx="2928759" cy="4480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en-US" dirty="0" smtClean="0"/>
              <a:t>Video Preprocessing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8530202" cy="5150197"/>
          </a:xfrm>
        </p:spPr>
        <p:txBody>
          <a:bodyPr/>
          <a:lstStyle/>
          <a:p>
            <a:pPr marL="356616" lvl="1" indent="0">
              <a:buNone/>
            </a:pPr>
            <a:r>
              <a:rPr lang="en-US" sz="2000" dirty="0" smtClean="0"/>
              <a:t>1) Bit-Stream Splitting (BSS</a:t>
            </a:r>
            <a:r>
              <a:rPr lang="en-US" sz="2000" dirty="0" smtClean="0"/>
              <a:t>) </a:t>
            </a:r>
            <a:r>
              <a:rPr lang="en-US" sz="2000" baseline="30000" dirty="0" smtClean="0"/>
              <a:t>[1]</a:t>
            </a:r>
            <a:endParaRPr lang="en-US" sz="2000" baseline="30000" dirty="0" smtClean="0"/>
          </a:p>
          <a:p>
            <a:pPr lvl="2"/>
            <a:r>
              <a:rPr lang="en-US" sz="1800" dirty="0" smtClean="0"/>
              <a:t>Splits high bit-depth video into separate upper </a:t>
            </a:r>
            <a:br>
              <a:rPr lang="en-US" sz="1800" dirty="0" smtClean="0"/>
            </a:br>
            <a:r>
              <a:rPr lang="en-US" sz="1800" dirty="0" smtClean="0"/>
              <a:t>and lower byte video files</a:t>
            </a:r>
          </a:p>
          <a:p>
            <a:pPr lvl="2"/>
            <a:r>
              <a:rPr lang="en-US" sz="1800" dirty="0" smtClean="0"/>
              <a:t>Enables use of 8-bit encoders and parallelization</a:t>
            </a:r>
          </a:p>
          <a:p>
            <a:pPr marL="356616" lvl="1" indent="0">
              <a:buNone/>
            </a:pPr>
            <a:r>
              <a:rPr lang="en-US" sz="2000" dirty="0" smtClean="0"/>
              <a:t>2) </a:t>
            </a:r>
            <a:r>
              <a:rPr lang="en-US" sz="2000" dirty="0" err="1" smtClean="0"/>
              <a:t>SuperFrame</a:t>
            </a:r>
            <a:r>
              <a:rPr lang="en-US" sz="2000" dirty="0" smtClean="0"/>
              <a:t> </a:t>
            </a:r>
            <a:r>
              <a:rPr lang="en-US" sz="2000" baseline="30000" dirty="0" smtClean="0"/>
              <a:t>[1]</a:t>
            </a:r>
            <a:endParaRPr lang="en-US" sz="2000" baseline="30000" dirty="0" smtClean="0"/>
          </a:p>
          <a:p>
            <a:pPr lvl="2"/>
            <a:r>
              <a:rPr lang="en-US" sz="1800" dirty="0" smtClean="0"/>
              <a:t>Consecutive frames placed in one massive</a:t>
            </a:r>
            <a:r>
              <a:rPr lang="en-US" sz="1800" dirty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SuperFrame</a:t>
            </a:r>
            <a:r>
              <a:rPr lang="en-US" sz="1800" dirty="0" smtClean="0"/>
              <a:t> to leverage image encoders</a:t>
            </a:r>
            <a:r>
              <a:rPr lang="en-US" dirty="0" smtClean="0"/>
              <a:t>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5997" y="5505268"/>
            <a:ext cx="220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Bit-Stream Splitting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90699" y="5625244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SuperFrame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80012" y="627970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[1] A. Ho, A. George, A. Gordon-Ross “Improving Compression Ratios for High Bit-Depth Grayscale Video Formats,” Proc. Of IEEE Aerospace Conference 2016</a:t>
            </a:r>
            <a:endParaRPr lang="en-US" sz="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6" y="3501008"/>
            <a:ext cx="4944897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990440"/>
            <a:ext cx="4983624" cy="14019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41" y="4200422"/>
            <a:ext cx="4151897" cy="1794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en-US" dirty="0" smtClean="0"/>
              <a:t>Compression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2564904"/>
            <a:ext cx="4876800" cy="14630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016732"/>
            <a:ext cx="7128792" cy="5150197"/>
          </a:xfrm>
        </p:spPr>
        <p:txBody>
          <a:bodyPr/>
          <a:lstStyle/>
          <a:p>
            <a:pPr marL="356616" lvl="1" indent="0">
              <a:buNone/>
            </a:pPr>
            <a:r>
              <a:rPr lang="en-US" sz="2000" dirty="0" smtClean="0"/>
              <a:t>1) Baseline method</a:t>
            </a:r>
          </a:p>
          <a:p>
            <a:pPr lvl="2"/>
            <a:r>
              <a:rPr lang="en-US" sz="1800" dirty="0" smtClean="0"/>
              <a:t>Serially compresses each </a:t>
            </a:r>
            <a:br>
              <a:rPr lang="en-US" sz="1800" dirty="0" smtClean="0"/>
            </a:br>
            <a:r>
              <a:rPr lang="en-US" sz="1800" dirty="0" smtClean="0"/>
              <a:t>split file using a single thread</a:t>
            </a:r>
          </a:p>
          <a:p>
            <a:pPr lvl="2"/>
            <a:endParaRPr lang="en-US" dirty="0" smtClean="0"/>
          </a:p>
          <a:p>
            <a:pPr marL="356616" lvl="1" indent="0">
              <a:buNone/>
            </a:pPr>
            <a:r>
              <a:rPr lang="en-US" sz="2000" dirty="0" smtClean="0"/>
              <a:t>2) Parallelized method</a:t>
            </a:r>
          </a:p>
          <a:p>
            <a:pPr lvl="2"/>
            <a:r>
              <a:rPr lang="en-US" sz="1800" dirty="0" smtClean="0"/>
              <a:t>Uses </a:t>
            </a:r>
            <a:r>
              <a:rPr lang="en-US" sz="1800" dirty="0" err="1" smtClean="0"/>
              <a:t>FFmpeg’s</a:t>
            </a:r>
            <a:r>
              <a:rPr lang="en-US" sz="1800" dirty="0" smtClean="0"/>
              <a:t> built-in </a:t>
            </a:r>
            <a:br>
              <a:rPr lang="en-US" sz="1800" dirty="0" smtClean="0"/>
            </a:br>
            <a:r>
              <a:rPr lang="en-US" sz="1800" dirty="0" smtClean="0"/>
              <a:t>multithreading capabilities </a:t>
            </a:r>
            <a:br>
              <a:rPr lang="en-US" sz="1800" dirty="0" smtClean="0"/>
            </a:br>
            <a:r>
              <a:rPr lang="en-US" sz="1800" dirty="0" smtClean="0"/>
              <a:t>to operate on both split </a:t>
            </a:r>
            <a:br>
              <a:rPr lang="en-US" sz="1800" dirty="0" smtClean="0"/>
            </a:br>
            <a:r>
              <a:rPr lang="en-US" sz="1800" dirty="0" smtClean="0"/>
              <a:t>files in parallel </a:t>
            </a:r>
          </a:p>
          <a:p>
            <a:pPr lvl="2"/>
            <a:endParaRPr lang="en-US" dirty="0" smtClean="0"/>
          </a:p>
          <a:p>
            <a:pPr marL="356616" lvl="1" indent="0">
              <a:buNone/>
            </a:pPr>
            <a:r>
              <a:rPr lang="en-US" sz="2000" dirty="0" smtClean="0"/>
              <a:t>3) Enhanced Parallelized method</a:t>
            </a:r>
          </a:p>
          <a:p>
            <a:pPr lvl="2"/>
            <a:r>
              <a:rPr lang="en-US" sz="1800" dirty="0" smtClean="0"/>
              <a:t>Executes multiple encoder </a:t>
            </a:r>
            <a:br>
              <a:rPr lang="en-US" sz="1800" dirty="0" smtClean="0"/>
            </a:br>
            <a:r>
              <a:rPr lang="en-US" sz="1800" dirty="0" smtClean="0"/>
              <a:t>threads in parallel </a:t>
            </a:r>
          </a:p>
          <a:p>
            <a:pPr lvl="2"/>
            <a:r>
              <a:rPr lang="en-US" sz="1800" dirty="0" smtClean="0"/>
              <a:t>Dynamically re-allocates threads </a:t>
            </a:r>
            <a:br>
              <a:rPr lang="en-US" sz="1800" dirty="0" smtClean="0"/>
            </a:br>
            <a:r>
              <a:rPr lang="en-US" sz="1800" dirty="0" smtClean="0"/>
              <a:t>to cores after thread completes execution</a:t>
            </a:r>
          </a:p>
          <a:p>
            <a:pPr lvl="2"/>
            <a:r>
              <a:rPr lang="en-US" sz="1800" dirty="0" smtClean="0"/>
              <a:t>Performed with BSS and 8-bit encoders</a:t>
            </a:r>
          </a:p>
        </p:txBody>
      </p:sp>
    </p:spTree>
    <p:extLst>
      <p:ext uri="{BB962C8B-B14F-4D97-AF65-F5344CB8AC3E}">
        <p14:creationId xmlns:p14="http://schemas.microsoft.com/office/powerpoint/2010/main" val="149505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80728"/>
            <a:ext cx="8534400" cy="5150197"/>
          </a:xfrm>
        </p:spPr>
        <p:txBody>
          <a:bodyPr/>
          <a:lstStyle/>
          <a:p>
            <a:r>
              <a:rPr lang="en-US" sz="2400" dirty="0" smtClean="0"/>
              <a:t>Using video data taken from 14-bit Overhead-Persistent </a:t>
            </a:r>
            <a:r>
              <a:rPr lang="en-US" sz="2400" dirty="0" err="1" smtClean="0"/>
              <a:t>InfraRed</a:t>
            </a:r>
            <a:r>
              <a:rPr lang="en-US" sz="2400" dirty="0" smtClean="0"/>
              <a:t> (OPIR) image sensor</a:t>
            </a:r>
          </a:p>
          <a:p>
            <a:pPr lvl="1"/>
            <a:r>
              <a:rPr lang="en-US" sz="2000" dirty="0" smtClean="0"/>
              <a:t>Video files contain</a:t>
            </a:r>
            <a:br>
              <a:rPr lang="en-US" sz="2000" dirty="0" smtClean="0"/>
            </a:br>
            <a:r>
              <a:rPr lang="en-US" sz="2000" dirty="0" smtClean="0"/>
              <a:t>~4000 frames of </a:t>
            </a:r>
            <a:br>
              <a:rPr lang="en-US" sz="2000" dirty="0" smtClean="0"/>
            </a:br>
            <a:r>
              <a:rPr lang="en-US" sz="2000" dirty="0" smtClean="0"/>
              <a:t>various cloud cover</a:t>
            </a:r>
          </a:p>
          <a:p>
            <a:pPr lvl="1"/>
            <a:r>
              <a:rPr lang="en-US" sz="2000" dirty="0" smtClean="0"/>
              <a:t>Files provided by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AFRL Space</a:t>
            </a:r>
          </a:p>
          <a:p>
            <a:pPr marL="50292" indent="0">
              <a:buNone/>
            </a:pPr>
            <a:endParaRPr lang="en-US" sz="1200" dirty="0" smtClean="0"/>
          </a:p>
          <a:p>
            <a:r>
              <a:rPr lang="en-US" sz="2400" dirty="0" smtClean="0"/>
              <a:t>Using open source </a:t>
            </a:r>
            <a:r>
              <a:rPr lang="en-US" sz="2400" dirty="0" err="1" smtClean="0"/>
              <a:t>FFmpeg</a:t>
            </a:r>
            <a:r>
              <a:rPr lang="en-US" sz="2400" dirty="0" smtClean="0"/>
              <a:t> compression library </a:t>
            </a:r>
            <a:r>
              <a:rPr lang="en-US" sz="2400" baseline="30000" dirty="0" smtClean="0"/>
              <a:t>[5]</a:t>
            </a:r>
          </a:p>
          <a:p>
            <a:pPr lvl="1"/>
            <a:r>
              <a:rPr lang="en-US" sz="2000" dirty="0" smtClean="0"/>
              <a:t>Encoders tested: PNG, FFV1, </a:t>
            </a:r>
            <a:r>
              <a:rPr lang="en-US" sz="2000" dirty="0" err="1" smtClean="0"/>
              <a:t>FFVhuff</a:t>
            </a:r>
            <a:r>
              <a:rPr lang="en-US" sz="2000" dirty="0" smtClean="0"/>
              <a:t>, JPEG-LS, FFV1 V3, x264</a:t>
            </a:r>
          </a:p>
          <a:p>
            <a:pPr lvl="2"/>
            <a:r>
              <a:rPr lang="en-US" sz="1800" dirty="0"/>
              <a:t>P</a:t>
            </a:r>
            <a:r>
              <a:rPr lang="en-US" sz="1800" dirty="0" smtClean="0"/>
              <a:t>erformed lossless compression with </a:t>
            </a:r>
            <a:br>
              <a:rPr lang="en-US" sz="1800" dirty="0" smtClean="0"/>
            </a:br>
            <a:r>
              <a:rPr lang="en-US" sz="1800" dirty="0" smtClean="0"/>
              <a:t>16-bit encoders, and lossless and </a:t>
            </a:r>
            <a:br>
              <a:rPr lang="en-US" sz="1800" dirty="0" smtClean="0"/>
            </a:br>
            <a:r>
              <a:rPr lang="en-US" sz="1800" dirty="0" err="1" smtClean="0"/>
              <a:t>lossy</a:t>
            </a:r>
            <a:r>
              <a:rPr lang="en-US" sz="1800" dirty="0" smtClean="0"/>
              <a:t> compression with 8-bit x264 </a:t>
            </a:r>
          </a:p>
          <a:p>
            <a:pPr marL="50292" indent="0">
              <a:buNone/>
            </a:pPr>
            <a:r>
              <a:rPr lang="en-US" dirty="0" smtClean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269" y="1808820"/>
            <a:ext cx="5462833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036" y="4790928"/>
            <a:ext cx="3755480" cy="1097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52020" y="6251275"/>
            <a:ext cx="29163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[5] FFMPEG [Online]. Available: http//:www.ffmpeg.org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84708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497" y="980728"/>
            <a:ext cx="1669049" cy="12294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60" y="1160748"/>
            <a:ext cx="8534400" cy="5150197"/>
          </a:xfrm>
        </p:spPr>
        <p:txBody>
          <a:bodyPr/>
          <a:lstStyle/>
          <a:p>
            <a:pPr lvl="1"/>
            <a:r>
              <a:rPr lang="en-US" sz="2000" dirty="0" smtClean="0"/>
              <a:t>ODROID-C2</a:t>
            </a:r>
          </a:p>
          <a:p>
            <a:pPr lvl="2"/>
            <a:r>
              <a:rPr lang="en-US" sz="1800" dirty="0" err="1" smtClean="0"/>
              <a:t>Amlogic</a:t>
            </a:r>
            <a:r>
              <a:rPr lang="en-US" sz="1800" dirty="0" smtClean="0"/>
              <a:t> S905 with quad-core ARM Cortex-A53 (akin </a:t>
            </a:r>
            <a:br>
              <a:rPr lang="en-US" sz="1800" dirty="0" smtClean="0"/>
            </a:br>
            <a:r>
              <a:rPr lang="en-US" sz="1800" dirty="0" smtClean="0"/>
              <a:t>to HPSC)</a:t>
            </a:r>
          </a:p>
          <a:p>
            <a:pPr lvl="2"/>
            <a:r>
              <a:rPr lang="en-US" sz="1800" dirty="0" smtClean="0"/>
              <a:t>1.50 GHz clock frequency</a:t>
            </a:r>
          </a:p>
          <a:p>
            <a:pPr lvl="1"/>
            <a:r>
              <a:rPr lang="en-US" sz="2000" dirty="0" smtClean="0"/>
              <a:t>Avnet </a:t>
            </a:r>
            <a:r>
              <a:rPr lang="en-US" sz="2000" dirty="0" err="1" smtClean="0"/>
              <a:t>Zedboard</a:t>
            </a:r>
            <a:r>
              <a:rPr lang="en-US" sz="2000" dirty="0" smtClean="0"/>
              <a:t> (akin to CSP)</a:t>
            </a:r>
          </a:p>
          <a:p>
            <a:pPr lvl="2"/>
            <a:r>
              <a:rPr lang="en-US" sz="1800" dirty="0" smtClean="0"/>
              <a:t>Xilinx Zynq-7020 with </a:t>
            </a:r>
            <a:br>
              <a:rPr lang="en-US" sz="1800" dirty="0" smtClean="0"/>
            </a:br>
            <a:r>
              <a:rPr lang="en-US" sz="1800" dirty="0" smtClean="0"/>
              <a:t>dual-core ARM Cortex-A9</a:t>
            </a:r>
          </a:p>
          <a:p>
            <a:pPr lvl="2"/>
            <a:r>
              <a:rPr lang="en-US" sz="1800" dirty="0" smtClean="0"/>
              <a:t>0.766 GHz clock frequency</a:t>
            </a:r>
          </a:p>
          <a:p>
            <a:pPr lvl="1"/>
            <a:r>
              <a:rPr lang="en-US" sz="2000" dirty="0" smtClean="0"/>
              <a:t>NXP P5040 Evaluation Board</a:t>
            </a:r>
          </a:p>
          <a:p>
            <a:pPr lvl="2"/>
            <a:r>
              <a:rPr lang="en-US" sz="1800" dirty="0" err="1" smtClean="0"/>
              <a:t>FreeScale</a:t>
            </a:r>
            <a:r>
              <a:rPr lang="en-US" sz="1800" dirty="0" smtClean="0"/>
              <a:t> P5040 with quad-core e5500</a:t>
            </a:r>
          </a:p>
          <a:p>
            <a:pPr lvl="2"/>
            <a:r>
              <a:rPr lang="en-US" sz="1800" dirty="0" smtClean="0"/>
              <a:t>2.20 GHz clock frequency</a:t>
            </a:r>
          </a:p>
          <a:p>
            <a:pPr lvl="1"/>
            <a:r>
              <a:rPr lang="en-US" sz="2000" dirty="0" smtClean="0"/>
              <a:t>BAE Systems RAD5545</a:t>
            </a:r>
          </a:p>
          <a:p>
            <a:pPr lvl="2"/>
            <a:r>
              <a:rPr lang="en-US" sz="1800" dirty="0" smtClean="0"/>
              <a:t>Extrapolated results </a:t>
            </a:r>
            <a:r>
              <a:rPr lang="en-US" sz="1800" baseline="30000" dirty="0" smtClean="0"/>
              <a:t>[8]</a:t>
            </a:r>
            <a:r>
              <a:rPr lang="en-US" sz="1800" dirty="0" smtClean="0"/>
              <a:t> using device metrics which revealed that RAD5545 achieves, on average, 21.8% of P5040 performance</a:t>
            </a:r>
          </a:p>
          <a:p>
            <a:pPr lvl="2"/>
            <a:r>
              <a:rPr lang="en-US" sz="1800" dirty="0" smtClean="0"/>
              <a:t>0.466 GHz clock frequency</a:t>
            </a:r>
          </a:p>
          <a:p>
            <a:pPr lvl="1"/>
            <a:endParaRPr lang="en-US" dirty="0" smtClean="0"/>
          </a:p>
          <a:p>
            <a:pPr marL="50292" indent="0">
              <a:buNone/>
            </a:pPr>
            <a:r>
              <a:rPr lang="en-US" dirty="0" smtClean="0"/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en-US" dirty="0" smtClean="0"/>
              <a:t>Platforms Analyzed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466" y="2210192"/>
            <a:ext cx="1370985" cy="12206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14734" y="6156593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[8] T. </a:t>
            </a:r>
            <a:r>
              <a:rPr lang="en-US" sz="800" b="1" dirty="0" err="1" smtClean="0"/>
              <a:t>Lovelly</a:t>
            </a:r>
            <a:r>
              <a:rPr lang="en-US" sz="800" b="1" dirty="0" smtClean="0"/>
              <a:t>, D. Bryan, K. Cheng, R. </a:t>
            </a:r>
            <a:r>
              <a:rPr lang="en-US" sz="800" b="1" dirty="0" err="1" smtClean="0"/>
              <a:t>Kreynin</a:t>
            </a:r>
            <a:r>
              <a:rPr lang="en-US" sz="800" b="1" dirty="0" smtClean="0"/>
              <a:t>, A. George, A. Gordon-Ross, and G. </a:t>
            </a:r>
            <a:r>
              <a:rPr lang="en-US" sz="800" b="1" dirty="0" err="1" smtClean="0"/>
              <a:t>Mounce</a:t>
            </a:r>
            <a:r>
              <a:rPr lang="en-US" sz="800" b="1" dirty="0" smtClean="0"/>
              <a:t>, “A Framework to Analyze Processor Architecture for Next-Generation On-Board Space Computing,” Proc. of IEEE Aerospace Conference 2014.</a:t>
            </a:r>
            <a:endParaRPr lang="en-US" sz="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61" y="3573990"/>
            <a:ext cx="1555157" cy="12983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36885" y="2497368"/>
            <a:ext cx="2689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COTs equivalent and space-grade processors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5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04" y="3844925"/>
            <a:ext cx="2887845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475" y="3844925"/>
            <a:ext cx="2907047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en-US" dirty="0" smtClean="0"/>
              <a:t>16-Bit Encoder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02831" y="6453336"/>
            <a:ext cx="338336" cy="252264"/>
          </a:xfrm>
        </p:spPr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60" y="980728"/>
            <a:ext cx="8534400" cy="5150197"/>
          </a:xfrm>
        </p:spPr>
        <p:txBody>
          <a:bodyPr/>
          <a:lstStyle/>
          <a:p>
            <a:pPr lvl="1"/>
            <a:r>
              <a:rPr lang="en-US" sz="2000" dirty="0" smtClean="0"/>
              <a:t>PNG and FFV1 version 3 offered significant </a:t>
            </a:r>
            <a:br>
              <a:rPr lang="en-US" sz="2000" dirty="0" smtClean="0"/>
            </a:br>
            <a:r>
              <a:rPr lang="en-US" sz="2000" dirty="0" smtClean="0"/>
              <a:t>improvement with increasing number of cores</a:t>
            </a:r>
          </a:p>
          <a:p>
            <a:pPr lvl="2"/>
            <a:r>
              <a:rPr lang="en-US" sz="1800" dirty="0" smtClean="0"/>
              <a:t>Negligible improvement for FFV1 and </a:t>
            </a:r>
            <a:r>
              <a:rPr lang="en-US" sz="1800" dirty="0" err="1" smtClean="0"/>
              <a:t>FFVhuff</a:t>
            </a:r>
            <a:endParaRPr lang="en-US" sz="1800" dirty="0" smtClean="0"/>
          </a:p>
          <a:p>
            <a:pPr lvl="1"/>
            <a:r>
              <a:rPr lang="en-US" sz="2000" dirty="0" err="1" smtClean="0"/>
              <a:t>FFVhuff</a:t>
            </a:r>
            <a:r>
              <a:rPr lang="en-US" sz="2000" dirty="0" smtClean="0"/>
              <a:t> offered fastest execution time due to</a:t>
            </a:r>
            <a:br>
              <a:rPr lang="en-US" sz="2000" dirty="0" smtClean="0"/>
            </a:br>
            <a:r>
              <a:rPr lang="en-US" sz="2000" dirty="0" smtClean="0"/>
              <a:t>inefficient compression of OPIR video</a:t>
            </a:r>
          </a:p>
          <a:p>
            <a:pPr lvl="1"/>
            <a:r>
              <a:rPr lang="en-US" sz="2000" dirty="0" smtClean="0"/>
              <a:t>P5040 and </a:t>
            </a:r>
            <a:r>
              <a:rPr lang="en-US" sz="2000" dirty="0" err="1" smtClean="0"/>
              <a:t>Amlogic</a:t>
            </a:r>
            <a:r>
              <a:rPr lang="en-US" sz="2000" dirty="0" smtClean="0"/>
              <a:t> S905 offered best 16-bit</a:t>
            </a:r>
            <a:br>
              <a:rPr lang="en-US" sz="2000" dirty="0" smtClean="0"/>
            </a:br>
            <a:r>
              <a:rPr lang="en-US" sz="2000" dirty="0" smtClean="0"/>
              <a:t>performance due to faster clock speeds</a:t>
            </a:r>
          </a:p>
          <a:p>
            <a:pPr lvl="1"/>
            <a:endParaRPr lang="en-US" dirty="0" smtClean="0"/>
          </a:p>
          <a:p>
            <a:pPr marL="50292" indent="0">
              <a:buNone/>
            </a:pPr>
            <a:r>
              <a:rPr lang="en-US" dirty="0" smtClean="0"/>
              <a:t>	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886" y="3839436"/>
            <a:ext cx="2896558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655" y="987588"/>
            <a:ext cx="2887845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ular Callout 10"/>
          <p:cNvSpPr/>
          <p:nvPr/>
        </p:nvSpPr>
        <p:spPr bwMode="auto">
          <a:xfrm>
            <a:off x="5292080" y="5697252"/>
            <a:ext cx="1552953" cy="533341"/>
          </a:xfrm>
          <a:custGeom>
            <a:avLst/>
            <a:gdLst>
              <a:gd name="connsiteX0" fmla="*/ 0 w 1343614"/>
              <a:gd name="connsiteY0" fmla="*/ 0 h 396044"/>
              <a:gd name="connsiteX1" fmla="*/ 783775 w 1343614"/>
              <a:gd name="connsiteY1" fmla="*/ 0 h 396044"/>
              <a:gd name="connsiteX2" fmla="*/ 1389257 w 1343614"/>
              <a:gd name="connsiteY2" fmla="*/ -229016 h 396044"/>
              <a:gd name="connsiteX3" fmla="*/ 1119678 w 1343614"/>
              <a:gd name="connsiteY3" fmla="*/ 0 h 396044"/>
              <a:gd name="connsiteX4" fmla="*/ 1343614 w 1343614"/>
              <a:gd name="connsiteY4" fmla="*/ 0 h 396044"/>
              <a:gd name="connsiteX5" fmla="*/ 1343614 w 1343614"/>
              <a:gd name="connsiteY5" fmla="*/ 66007 h 396044"/>
              <a:gd name="connsiteX6" fmla="*/ 1343614 w 1343614"/>
              <a:gd name="connsiteY6" fmla="*/ 66007 h 396044"/>
              <a:gd name="connsiteX7" fmla="*/ 1343614 w 1343614"/>
              <a:gd name="connsiteY7" fmla="*/ 165018 h 396044"/>
              <a:gd name="connsiteX8" fmla="*/ 1343614 w 1343614"/>
              <a:gd name="connsiteY8" fmla="*/ 396044 h 396044"/>
              <a:gd name="connsiteX9" fmla="*/ 1119678 w 1343614"/>
              <a:gd name="connsiteY9" fmla="*/ 396044 h 396044"/>
              <a:gd name="connsiteX10" fmla="*/ 783775 w 1343614"/>
              <a:gd name="connsiteY10" fmla="*/ 396044 h 396044"/>
              <a:gd name="connsiteX11" fmla="*/ 783775 w 1343614"/>
              <a:gd name="connsiteY11" fmla="*/ 396044 h 396044"/>
              <a:gd name="connsiteX12" fmla="*/ 0 w 1343614"/>
              <a:gd name="connsiteY12" fmla="*/ 396044 h 396044"/>
              <a:gd name="connsiteX13" fmla="*/ 0 w 1343614"/>
              <a:gd name="connsiteY13" fmla="*/ 165018 h 396044"/>
              <a:gd name="connsiteX14" fmla="*/ 0 w 1343614"/>
              <a:gd name="connsiteY14" fmla="*/ 66007 h 396044"/>
              <a:gd name="connsiteX15" fmla="*/ 0 w 1343614"/>
              <a:gd name="connsiteY15" fmla="*/ 66007 h 396044"/>
              <a:gd name="connsiteX16" fmla="*/ 0 w 1343614"/>
              <a:gd name="connsiteY16" fmla="*/ 0 h 396044"/>
              <a:gd name="connsiteX0" fmla="*/ 0 w 1389257"/>
              <a:gd name="connsiteY0" fmla="*/ 229016 h 625060"/>
              <a:gd name="connsiteX1" fmla="*/ 783775 w 1389257"/>
              <a:gd name="connsiteY1" fmla="*/ 229016 h 625060"/>
              <a:gd name="connsiteX2" fmla="*/ 1389257 w 1389257"/>
              <a:gd name="connsiteY2" fmla="*/ 0 h 625060"/>
              <a:gd name="connsiteX3" fmla="*/ 967278 w 1389257"/>
              <a:gd name="connsiteY3" fmla="*/ 229016 h 625060"/>
              <a:gd name="connsiteX4" fmla="*/ 1343614 w 1389257"/>
              <a:gd name="connsiteY4" fmla="*/ 229016 h 625060"/>
              <a:gd name="connsiteX5" fmla="*/ 1343614 w 1389257"/>
              <a:gd name="connsiteY5" fmla="*/ 295023 h 625060"/>
              <a:gd name="connsiteX6" fmla="*/ 1343614 w 1389257"/>
              <a:gd name="connsiteY6" fmla="*/ 295023 h 625060"/>
              <a:gd name="connsiteX7" fmla="*/ 1343614 w 1389257"/>
              <a:gd name="connsiteY7" fmla="*/ 394034 h 625060"/>
              <a:gd name="connsiteX8" fmla="*/ 1343614 w 1389257"/>
              <a:gd name="connsiteY8" fmla="*/ 625060 h 625060"/>
              <a:gd name="connsiteX9" fmla="*/ 1119678 w 1389257"/>
              <a:gd name="connsiteY9" fmla="*/ 625060 h 625060"/>
              <a:gd name="connsiteX10" fmla="*/ 783775 w 1389257"/>
              <a:gd name="connsiteY10" fmla="*/ 625060 h 625060"/>
              <a:gd name="connsiteX11" fmla="*/ 783775 w 1389257"/>
              <a:gd name="connsiteY11" fmla="*/ 625060 h 625060"/>
              <a:gd name="connsiteX12" fmla="*/ 0 w 1389257"/>
              <a:gd name="connsiteY12" fmla="*/ 625060 h 625060"/>
              <a:gd name="connsiteX13" fmla="*/ 0 w 1389257"/>
              <a:gd name="connsiteY13" fmla="*/ 394034 h 625060"/>
              <a:gd name="connsiteX14" fmla="*/ 0 w 1389257"/>
              <a:gd name="connsiteY14" fmla="*/ 295023 h 625060"/>
              <a:gd name="connsiteX15" fmla="*/ 0 w 1389257"/>
              <a:gd name="connsiteY15" fmla="*/ 295023 h 625060"/>
              <a:gd name="connsiteX16" fmla="*/ 0 w 1389257"/>
              <a:gd name="connsiteY16" fmla="*/ 229016 h 62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9257" h="625060">
                <a:moveTo>
                  <a:pt x="0" y="229016"/>
                </a:moveTo>
                <a:lnTo>
                  <a:pt x="783775" y="229016"/>
                </a:lnTo>
                <a:lnTo>
                  <a:pt x="1389257" y="0"/>
                </a:lnTo>
                <a:lnTo>
                  <a:pt x="967278" y="229016"/>
                </a:lnTo>
                <a:lnTo>
                  <a:pt x="1343614" y="229016"/>
                </a:lnTo>
                <a:lnTo>
                  <a:pt x="1343614" y="295023"/>
                </a:lnTo>
                <a:lnTo>
                  <a:pt x="1343614" y="295023"/>
                </a:lnTo>
                <a:lnTo>
                  <a:pt x="1343614" y="394034"/>
                </a:lnTo>
                <a:lnTo>
                  <a:pt x="1343614" y="625060"/>
                </a:lnTo>
                <a:lnTo>
                  <a:pt x="1119678" y="625060"/>
                </a:lnTo>
                <a:lnTo>
                  <a:pt x="783775" y="625060"/>
                </a:lnTo>
                <a:lnTo>
                  <a:pt x="783775" y="625060"/>
                </a:lnTo>
                <a:lnTo>
                  <a:pt x="0" y="625060"/>
                </a:lnTo>
                <a:lnTo>
                  <a:pt x="0" y="394034"/>
                </a:lnTo>
                <a:lnTo>
                  <a:pt x="0" y="295023"/>
                </a:lnTo>
                <a:lnTo>
                  <a:pt x="0" y="295023"/>
                </a:lnTo>
                <a:lnTo>
                  <a:pt x="0" y="22901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7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70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 err="1" smtClean="0"/>
              <a:t>FFVhuff</a:t>
            </a:r>
            <a:r>
              <a:rPr lang="en-US" sz="700" dirty="0" smtClean="0"/>
              <a:t> performed extremely well offering 11.6x speedup over PNG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94148" y="548680"/>
            <a:ext cx="20088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BSS required</a:t>
            </a:r>
            <a:endParaRPr lang="en-US" dirty="0"/>
          </a:p>
        </p:txBody>
      </p:sp>
      <p:sp>
        <p:nvSpPr>
          <p:cNvPr id="20" name="Up-Down Arrow 19"/>
          <p:cNvSpPr/>
          <p:nvPr/>
        </p:nvSpPr>
        <p:spPr bwMode="auto">
          <a:xfrm>
            <a:off x="7481978" y="3280448"/>
            <a:ext cx="258374" cy="555953"/>
          </a:xfrm>
          <a:prstGeom prst="up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70707" y="3284984"/>
            <a:ext cx="14377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RAD5545 achieves 21.8% performance of P5040</a:t>
            </a:r>
            <a:endParaRPr lang="en-US" sz="1100" dirty="0"/>
          </a:p>
        </p:txBody>
      </p:sp>
      <p:sp>
        <p:nvSpPr>
          <p:cNvPr id="24" name="Rectangular Callout 23"/>
          <p:cNvSpPr/>
          <p:nvPr/>
        </p:nvSpPr>
        <p:spPr bwMode="auto">
          <a:xfrm>
            <a:off x="683568" y="4113076"/>
            <a:ext cx="288032" cy="186763"/>
          </a:xfrm>
          <a:prstGeom prst="wedgeRectCallout">
            <a:avLst>
              <a:gd name="adj1" fmla="val -8492"/>
              <a:gd name="adj2" fmla="val 8088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1.0x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Rectangular Callout 24"/>
          <p:cNvSpPr/>
          <p:nvPr/>
        </p:nvSpPr>
        <p:spPr bwMode="auto">
          <a:xfrm>
            <a:off x="1295636" y="4754405"/>
            <a:ext cx="288032" cy="186763"/>
          </a:xfrm>
          <a:prstGeom prst="wedgeRectCallout">
            <a:avLst>
              <a:gd name="adj1" fmla="val 14957"/>
              <a:gd name="adj2" fmla="val 8423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2.0x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tangular Callout 25"/>
          <p:cNvSpPr/>
          <p:nvPr/>
        </p:nvSpPr>
        <p:spPr bwMode="auto">
          <a:xfrm>
            <a:off x="971600" y="4761148"/>
            <a:ext cx="288032" cy="186763"/>
          </a:xfrm>
          <a:prstGeom prst="wedgeRectCallout">
            <a:avLst>
              <a:gd name="adj1" fmla="val -8492"/>
              <a:gd name="adj2" fmla="val 8088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1.0x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tangular Callout 26"/>
          <p:cNvSpPr/>
          <p:nvPr/>
        </p:nvSpPr>
        <p:spPr bwMode="auto">
          <a:xfrm>
            <a:off x="1619672" y="5006433"/>
            <a:ext cx="288032" cy="186763"/>
          </a:xfrm>
          <a:prstGeom prst="wedgeRectCallout">
            <a:avLst>
              <a:gd name="adj1" fmla="val 14957"/>
              <a:gd name="adj2" fmla="val 8423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1.7x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Rectangular Callout 27"/>
          <p:cNvSpPr/>
          <p:nvPr/>
        </p:nvSpPr>
        <p:spPr bwMode="auto">
          <a:xfrm>
            <a:off x="3634376" y="4108518"/>
            <a:ext cx="288032" cy="186763"/>
          </a:xfrm>
          <a:prstGeom prst="wedgeRectCallout">
            <a:avLst>
              <a:gd name="adj1" fmla="val -8492"/>
              <a:gd name="adj2" fmla="val 8088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1.0x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tangular Callout 28"/>
          <p:cNvSpPr/>
          <p:nvPr/>
        </p:nvSpPr>
        <p:spPr bwMode="auto">
          <a:xfrm>
            <a:off x="6638182" y="4108518"/>
            <a:ext cx="288032" cy="186763"/>
          </a:xfrm>
          <a:prstGeom prst="wedgeRectCallout">
            <a:avLst>
              <a:gd name="adj1" fmla="val -8492"/>
              <a:gd name="adj2" fmla="val 8088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1.0x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Rectangular Callout 29"/>
          <p:cNvSpPr/>
          <p:nvPr/>
        </p:nvSpPr>
        <p:spPr bwMode="auto">
          <a:xfrm>
            <a:off x="6732240" y="1249810"/>
            <a:ext cx="288032" cy="186763"/>
          </a:xfrm>
          <a:prstGeom prst="wedgeRectCallout">
            <a:avLst>
              <a:gd name="adj1" fmla="val -8492"/>
              <a:gd name="adj2" fmla="val 8088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1.0x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Rectangular Callout 30"/>
          <p:cNvSpPr/>
          <p:nvPr/>
        </p:nvSpPr>
        <p:spPr bwMode="auto">
          <a:xfrm>
            <a:off x="3958412" y="4240634"/>
            <a:ext cx="288032" cy="186763"/>
          </a:xfrm>
          <a:prstGeom prst="wedgeRectCallout">
            <a:avLst>
              <a:gd name="adj1" fmla="val -65812"/>
              <a:gd name="adj2" fmla="val 9788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1.0x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tangular Callout 31"/>
          <p:cNvSpPr/>
          <p:nvPr/>
        </p:nvSpPr>
        <p:spPr bwMode="auto">
          <a:xfrm>
            <a:off x="4741167" y="5006433"/>
            <a:ext cx="288032" cy="186763"/>
          </a:xfrm>
          <a:prstGeom prst="wedgeRectCallout">
            <a:avLst>
              <a:gd name="adj1" fmla="val -11498"/>
              <a:gd name="adj2" fmla="val 9783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2.9x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tangular Callout 32"/>
          <p:cNvSpPr/>
          <p:nvPr/>
        </p:nvSpPr>
        <p:spPr bwMode="auto">
          <a:xfrm>
            <a:off x="4453135" y="4795673"/>
            <a:ext cx="288032" cy="186763"/>
          </a:xfrm>
          <a:prstGeom prst="wedgeRectCallout">
            <a:avLst>
              <a:gd name="adj1" fmla="val 32594"/>
              <a:gd name="adj2" fmla="val 165831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2.4x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tangular Callout 33"/>
          <p:cNvSpPr/>
          <p:nvPr/>
        </p:nvSpPr>
        <p:spPr bwMode="auto">
          <a:xfrm>
            <a:off x="6840252" y="4682397"/>
            <a:ext cx="288032" cy="186763"/>
          </a:xfrm>
          <a:prstGeom prst="wedgeRectCallout">
            <a:avLst>
              <a:gd name="adj1" fmla="val -30539"/>
              <a:gd name="adj2" fmla="val 8428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1.0x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tangular Callout 34"/>
          <p:cNvSpPr/>
          <p:nvPr/>
        </p:nvSpPr>
        <p:spPr bwMode="auto">
          <a:xfrm>
            <a:off x="7481978" y="4941168"/>
            <a:ext cx="288032" cy="186763"/>
          </a:xfrm>
          <a:prstGeom prst="wedgeRectCallout">
            <a:avLst>
              <a:gd name="adj1" fmla="val 32594"/>
              <a:gd name="adj2" fmla="val 165831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3.9x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Rectangular Callout 35"/>
          <p:cNvSpPr/>
          <p:nvPr/>
        </p:nvSpPr>
        <p:spPr bwMode="auto">
          <a:xfrm>
            <a:off x="7812360" y="5150449"/>
            <a:ext cx="288032" cy="186763"/>
          </a:xfrm>
          <a:prstGeom prst="wedgeRectCallout">
            <a:avLst>
              <a:gd name="adj1" fmla="val -22520"/>
              <a:gd name="adj2" fmla="val 84231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2.6x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Rectangular Callout 36"/>
          <p:cNvSpPr/>
          <p:nvPr/>
        </p:nvSpPr>
        <p:spPr bwMode="auto">
          <a:xfrm>
            <a:off x="6905526" y="1712472"/>
            <a:ext cx="288032" cy="186763"/>
          </a:xfrm>
          <a:prstGeom prst="wedgeRectCallout">
            <a:avLst>
              <a:gd name="adj1" fmla="val -21720"/>
              <a:gd name="adj2" fmla="val 12508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1.0x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Rectangular Callout 37"/>
          <p:cNvSpPr/>
          <p:nvPr/>
        </p:nvSpPr>
        <p:spPr bwMode="auto">
          <a:xfrm>
            <a:off x="7487363" y="2090109"/>
            <a:ext cx="288032" cy="186763"/>
          </a:xfrm>
          <a:prstGeom prst="wedgeRectCallout">
            <a:avLst>
              <a:gd name="adj1" fmla="val 43617"/>
              <a:gd name="adj2" fmla="val 142031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3.9x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Rectangular Callout 38"/>
          <p:cNvSpPr/>
          <p:nvPr/>
        </p:nvSpPr>
        <p:spPr bwMode="auto">
          <a:xfrm>
            <a:off x="7829401" y="2223318"/>
            <a:ext cx="288032" cy="186763"/>
          </a:xfrm>
          <a:prstGeom prst="wedgeRectCallout">
            <a:avLst>
              <a:gd name="adj1" fmla="val -26930"/>
              <a:gd name="adj2" fmla="val 9783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2.6x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80345" y="4150746"/>
            <a:ext cx="189033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Offers 4.7x average speedup over next fastest platform, S905 </a:t>
            </a:r>
            <a:endParaRPr lang="en-US" sz="9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1007604" y="4520078"/>
            <a:ext cx="288032" cy="88914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439652" y="4520078"/>
            <a:ext cx="216024" cy="88914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899592" y="4293096"/>
            <a:ext cx="936104" cy="21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FF0000"/>
                </a:solidFill>
              </a:rPr>
              <a:t>No improvement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3778392" y="4553218"/>
            <a:ext cx="217544" cy="12917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102428" y="4553218"/>
            <a:ext cx="72008" cy="12917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4391980" y="4553218"/>
            <a:ext cx="36004" cy="12917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597151" y="4553218"/>
            <a:ext cx="144016" cy="12917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3821484" y="4337774"/>
            <a:ext cx="936104" cy="21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FF0000"/>
                </a:solidFill>
              </a:rPr>
              <a:t>No improvement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52" name="Rectangular Callout 10"/>
          <p:cNvSpPr/>
          <p:nvPr/>
        </p:nvSpPr>
        <p:spPr bwMode="auto">
          <a:xfrm>
            <a:off x="2298967" y="5697252"/>
            <a:ext cx="1552953" cy="533341"/>
          </a:xfrm>
          <a:custGeom>
            <a:avLst/>
            <a:gdLst>
              <a:gd name="connsiteX0" fmla="*/ 0 w 1343614"/>
              <a:gd name="connsiteY0" fmla="*/ 0 h 396044"/>
              <a:gd name="connsiteX1" fmla="*/ 783775 w 1343614"/>
              <a:gd name="connsiteY1" fmla="*/ 0 h 396044"/>
              <a:gd name="connsiteX2" fmla="*/ 1389257 w 1343614"/>
              <a:gd name="connsiteY2" fmla="*/ -229016 h 396044"/>
              <a:gd name="connsiteX3" fmla="*/ 1119678 w 1343614"/>
              <a:gd name="connsiteY3" fmla="*/ 0 h 396044"/>
              <a:gd name="connsiteX4" fmla="*/ 1343614 w 1343614"/>
              <a:gd name="connsiteY4" fmla="*/ 0 h 396044"/>
              <a:gd name="connsiteX5" fmla="*/ 1343614 w 1343614"/>
              <a:gd name="connsiteY5" fmla="*/ 66007 h 396044"/>
              <a:gd name="connsiteX6" fmla="*/ 1343614 w 1343614"/>
              <a:gd name="connsiteY6" fmla="*/ 66007 h 396044"/>
              <a:gd name="connsiteX7" fmla="*/ 1343614 w 1343614"/>
              <a:gd name="connsiteY7" fmla="*/ 165018 h 396044"/>
              <a:gd name="connsiteX8" fmla="*/ 1343614 w 1343614"/>
              <a:gd name="connsiteY8" fmla="*/ 396044 h 396044"/>
              <a:gd name="connsiteX9" fmla="*/ 1119678 w 1343614"/>
              <a:gd name="connsiteY9" fmla="*/ 396044 h 396044"/>
              <a:gd name="connsiteX10" fmla="*/ 783775 w 1343614"/>
              <a:gd name="connsiteY10" fmla="*/ 396044 h 396044"/>
              <a:gd name="connsiteX11" fmla="*/ 783775 w 1343614"/>
              <a:gd name="connsiteY11" fmla="*/ 396044 h 396044"/>
              <a:gd name="connsiteX12" fmla="*/ 0 w 1343614"/>
              <a:gd name="connsiteY12" fmla="*/ 396044 h 396044"/>
              <a:gd name="connsiteX13" fmla="*/ 0 w 1343614"/>
              <a:gd name="connsiteY13" fmla="*/ 165018 h 396044"/>
              <a:gd name="connsiteX14" fmla="*/ 0 w 1343614"/>
              <a:gd name="connsiteY14" fmla="*/ 66007 h 396044"/>
              <a:gd name="connsiteX15" fmla="*/ 0 w 1343614"/>
              <a:gd name="connsiteY15" fmla="*/ 66007 h 396044"/>
              <a:gd name="connsiteX16" fmla="*/ 0 w 1343614"/>
              <a:gd name="connsiteY16" fmla="*/ 0 h 396044"/>
              <a:gd name="connsiteX0" fmla="*/ 0 w 1389257"/>
              <a:gd name="connsiteY0" fmla="*/ 229016 h 625060"/>
              <a:gd name="connsiteX1" fmla="*/ 783775 w 1389257"/>
              <a:gd name="connsiteY1" fmla="*/ 229016 h 625060"/>
              <a:gd name="connsiteX2" fmla="*/ 1389257 w 1389257"/>
              <a:gd name="connsiteY2" fmla="*/ 0 h 625060"/>
              <a:gd name="connsiteX3" fmla="*/ 967278 w 1389257"/>
              <a:gd name="connsiteY3" fmla="*/ 229016 h 625060"/>
              <a:gd name="connsiteX4" fmla="*/ 1343614 w 1389257"/>
              <a:gd name="connsiteY4" fmla="*/ 229016 h 625060"/>
              <a:gd name="connsiteX5" fmla="*/ 1343614 w 1389257"/>
              <a:gd name="connsiteY5" fmla="*/ 295023 h 625060"/>
              <a:gd name="connsiteX6" fmla="*/ 1343614 w 1389257"/>
              <a:gd name="connsiteY6" fmla="*/ 295023 h 625060"/>
              <a:gd name="connsiteX7" fmla="*/ 1343614 w 1389257"/>
              <a:gd name="connsiteY7" fmla="*/ 394034 h 625060"/>
              <a:gd name="connsiteX8" fmla="*/ 1343614 w 1389257"/>
              <a:gd name="connsiteY8" fmla="*/ 625060 h 625060"/>
              <a:gd name="connsiteX9" fmla="*/ 1119678 w 1389257"/>
              <a:gd name="connsiteY9" fmla="*/ 625060 h 625060"/>
              <a:gd name="connsiteX10" fmla="*/ 783775 w 1389257"/>
              <a:gd name="connsiteY10" fmla="*/ 625060 h 625060"/>
              <a:gd name="connsiteX11" fmla="*/ 783775 w 1389257"/>
              <a:gd name="connsiteY11" fmla="*/ 625060 h 625060"/>
              <a:gd name="connsiteX12" fmla="*/ 0 w 1389257"/>
              <a:gd name="connsiteY12" fmla="*/ 625060 h 625060"/>
              <a:gd name="connsiteX13" fmla="*/ 0 w 1389257"/>
              <a:gd name="connsiteY13" fmla="*/ 394034 h 625060"/>
              <a:gd name="connsiteX14" fmla="*/ 0 w 1389257"/>
              <a:gd name="connsiteY14" fmla="*/ 295023 h 625060"/>
              <a:gd name="connsiteX15" fmla="*/ 0 w 1389257"/>
              <a:gd name="connsiteY15" fmla="*/ 295023 h 625060"/>
              <a:gd name="connsiteX16" fmla="*/ 0 w 1389257"/>
              <a:gd name="connsiteY16" fmla="*/ 229016 h 62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9257" h="625060">
                <a:moveTo>
                  <a:pt x="0" y="229016"/>
                </a:moveTo>
                <a:lnTo>
                  <a:pt x="783775" y="229016"/>
                </a:lnTo>
                <a:lnTo>
                  <a:pt x="1389257" y="0"/>
                </a:lnTo>
                <a:lnTo>
                  <a:pt x="967278" y="229016"/>
                </a:lnTo>
                <a:lnTo>
                  <a:pt x="1343614" y="229016"/>
                </a:lnTo>
                <a:lnTo>
                  <a:pt x="1343614" y="295023"/>
                </a:lnTo>
                <a:lnTo>
                  <a:pt x="1343614" y="295023"/>
                </a:lnTo>
                <a:lnTo>
                  <a:pt x="1343614" y="394034"/>
                </a:lnTo>
                <a:lnTo>
                  <a:pt x="1343614" y="625060"/>
                </a:lnTo>
                <a:lnTo>
                  <a:pt x="1119678" y="625060"/>
                </a:lnTo>
                <a:lnTo>
                  <a:pt x="783775" y="625060"/>
                </a:lnTo>
                <a:lnTo>
                  <a:pt x="783775" y="625060"/>
                </a:lnTo>
                <a:lnTo>
                  <a:pt x="0" y="625060"/>
                </a:lnTo>
                <a:lnTo>
                  <a:pt x="0" y="394034"/>
                </a:lnTo>
                <a:lnTo>
                  <a:pt x="0" y="295023"/>
                </a:lnTo>
                <a:lnTo>
                  <a:pt x="0" y="295023"/>
                </a:lnTo>
                <a:lnTo>
                  <a:pt x="0" y="22901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7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70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 err="1" smtClean="0"/>
              <a:t>FFVhuff</a:t>
            </a:r>
            <a:r>
              <a:rPr lang="en-US" sz="700" dirty="0" smtClean="0"/>
              <a:t> performed extremely well offering 4.2x speedup over PNG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07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9" grpId="0" animBg="1"/>
      <p:bldP spid="45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60" y="1016732"/>
            <a:ext cx="8534400" cy="5150197"/>
          </a:xfrm>
        </p:spPr>
        <p:txBody>
          <a:bodyPr/>
          <a:lstStyle/>
          <a:p>
            <a:pPr lvl="1"/>
            <a:r>
              <a:rPr lang="en-US" sz="2000" dirty="0" smtClean="0"/>
              <a:t>x264 supports multithreading using </a:t>
            </a:r>
            <a:r>
              <a:rPr lang="en-US" sz="2000" dirty="0" err="1" smtClean="0"/>
              <a:t>pthreads</a:t>
            </a:r>
            <a:endParaRPr lang="en-US" sz="2000" dirty="0" smtClean="0"/>
          </a:p>
          <a:p>
            <a:pPr lvl="1"/>
            <a:r>
              <a:rPr lang="en-US" sz="2000" dirty="0" smtClean="0"/>
              <a:t>Execution time decreased by nearly </a:t>
            </a:r>
            <a:r>
              <a:rPr lang="en-US" sz="2000" dirty="0"/>
              <a:t>2</a:t>
            </a:r>
            <a:r>
              <a:rPr lang="en-US" sz="2000" dirty="0" smtClean="0"/>
              <a:t>x using</a:t>
            </a:r>
            <a:br>
              <a:rPr lang="en-US" sz="2000" dirty="0" smtClean="0"/>
            </a:br>
            <a:r>
              <a:rPr lang="en-US" sz="2000" dirty="0" smtClean="0"/>
              <a:t>two threads compared to single thread </a:t>
            </a:r>
          </a:p>
          <a:p>
            <a:pPr lvl="2"/>
            <a:r>
              <a:rPr lang="en-US" sz="1600" dirty="0" smtClean="0"/>
              <a:t>Increases overall with increasing quality factor due to</a:t>
            </a:r>
            <a:br>
              <a:rPr lang="en-US" sz="1600" dirty="0" smtClean="0"/>
            </a:br>
            <a:r>
              <a:rPr lang="en-US" sz="1600" dirty="0" smtClean="0"/>
              <a:t>addition of quantization step</a:t>
            </a:r>
          </a:p>
          <a:p>
            <a:pPr lvl="2"/>
            <a:r>
              <a:rPr lang="en-US" sz="1600" dirty="0" smtClean="0"/>
              <a:t>Augmented compression method performed extremely</a:t>
            </a:r>
            <a:br>
              <a:rPr lang="en-US" sz="1600" dirty="0" smtClean="0"/>
            </a:br>
            <a:r>
              <a:rPr lang="en-US" sz="1600" dirty="0" smtClean="0"/>
              <a:t>well with 3.4x average speedup over baseline method </a:t>
            </a:r>
          </a:p>
          <a:p>
            <a:pPr lvl="2"/>
            <a:r>
              <a:rPr lang="en-US" sz="1600" dirty="0" smtClean="0"/>
              <a:t>Relative speedup between compression methods</a:t>
            </a:r>
            <a:br>
              <a:rPr lang="en-US" sz="1600" dirty="0" smtClean="0"/>
            </a:br>
            <a:r>
              <a:rPr lang="en-US" sz="1600" dirty="0" smtClean="0"/>
              <a:t>increases with increasing quality factor</a:t>
            </a:r>
          </a:p>
          <a:p>
            <a:pPr lvl="1"/>
            <a:endParaRPr lang="en-US" dirty="0" smtClean="0"/>
          </a:p>
          <a:p>
            <a:pPr marL="50292" indent="0">
              <a:buNone/>
            </a:pPr>
            <a:r>
              <a:rPr lang="en-US" dirty="0" smtClean="0"/>
              <a:t>	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201" y="4003190"/>
            <a:ext cx="2833368" cy="21261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701290"/>
          </a:xfrm>
        </p:spPr>
        <p:txBody>
          <a:bodyPr/>
          <a:lstStyle/>
          <a:p>
            <a:r>
              <a:rPr lang="en-US" dirty="0" smtClean="0"/>
              <a:t>8-Bit Encoder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005064"/>
            <a:ext cx="2950377" cy="21194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Rectangular Callout 23"/>
          <p:cNvSpPr/>
          <p:nvPr/>
        </p:nvSpPr>
        <p:spPr bwMode="auto">
          <a:xfrm>
            <a:off x="2727120" y="4979191"/>
            <a:ext cx="312965" cy="196767"/>
          </a:xfrm>
          <a:prstGeom prst="wedgeRectCallout">
            <a:avLst>
              <a:gd name="adj1" fmla="val 14957"/>
              <a:gd name="adj2" fmla="val 8423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4.2x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Rectangular Callout 24"/>
          <p:cNvSpPr/>
          <p:nvPr/>
        </p:nvSpPr>
        <p:spPr bwMode="auto">
          <a:xfrm>
            <a:off x="2375035" y="4373293"/>
            <a:ext cx="312965" cy="196767"/>
          </a:xfrm>
          <a:prstGeom prst="wedgeRectCallout">
            <a:avLst>
              <a:gd name="adj1" fmla="val -8492"/>
              <a:gd name="adj2" fmla="val 8088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1.0x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tangular Callout 25"/>
          <p:cNvSpPr/>
          <p:nvPr/>
        </p:nvSpPr>
        <p:spPr bwMode="auto">
          <a:xfrm>
            <a:off x="536366" y="4522480"/>
            <a:ext cx="312965" cy="196767"/>
          </a:xfrm>
          <a:prstGeom prst="wedgeRectCallout">
            <a:avLst>
              <a:gd name="adj1" fmla="val -8492"/>
              <a:gd name="adj2" fmla="val 8088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1.0x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tangular Callout 26"/>
          <p:cNvSpPr/>
          <p:nvPr/>
        </p:nvSpPr>
        <p:spPr bwMode="auto">
          <a:xfrm>
            <a:off x="888452" y="4966398"/>
            <a:ext cx="312965" cy="196767"/>
          </a:xfrm>
          <a:prstGeom prst="wedgeRectCallout">
            <a:avLst>
              <a:gd name="adj1" fmla="val 14957"/>
              <a:gd name="adj2" fmla="val 8423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3.6x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2180" y="3999686"/>
            <a:ext cx="2853505" cy="21296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Rectangular Callout 27"/>
          <p:cNvSpPr/>
          <p:nvPr/>
        </p:nvSpPr>
        <p:spPr bwMode="auto">
          <a:xfrm>
            <a:off x="6591017" y="4797152"/>
            <a:ext cx="288032" cy="186763"/>
          </a:xfrm>
          <a:prstGeom prst="wedgeRectCallout">
            <a:avLst>
              <a:gd name="adj1" fmla="val -8492"/>
              <a:gd name="adj2" fmla="val 8088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1.0x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tangular Callout 28"/>
          <p:cNvSpPr/>
          <p:nvPr/>
        </p:nvSpPr>
        <p:spPr bwMode="auto">
          <a:xfrm>
            <a:off x="8352420" y="4725144"/>
            <a:ext cx="288032" cy="186763"/>
          </a:xfrm>
          <a:prstGeom prst="wedgeRectCallout">
            <a:avLst>
              <a:gd name="adj1" fmla="val -8492"/>
              <a:gd name="adj2" fmla="val 8088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1.0x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Rectangular Callout 29"/>
          <p:cNvSpPr/>
          <p:nvPr/>
        </p:nvSpPr>
        <p:spPr bwMode="auto">
          <a:xfrm>
            <a:off x="7056276" y="5078441"/>
            <a:ext cx="288032" cy="186763"/>
          </a:xfrm>
          <a:prstGeom prst="wedgeRectCallout">
            <a:avLst>
              <a:gd name="adj1" fmla="val -8492"/>
              <a:gd name="adj2" fmla="val 8088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3.2x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tangular Callout 31"/>
          <p:cNvSpPr/>
          <p:nvPr/>
        </p:nvSpPr>
        <p:spPr bwMode="auto">
          <a:xfrm>
            <a:off x="8748464" y="5049180"/>
            <a:ext cx="288032" cy="186763"/>
          </a:xfrm>
          <a:prstGeom prst="wedgeRectCallout">
            <a:avLst>
              <a:gd name="adj1" fmla="val 14957"/>
              <a:gd name="adj2" fmla="val 8423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3.5x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63573" y="692696"/>
            <a:ext cx="15481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BSS required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176" y="1246967"/>
            <a:ext cx="2851142" cy="2110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Rectangular Callout 32"/>
          <p:cNvSpPr/>
          <p:nvPr/>
        </p:nvSpPr>
        <p:spPr bwMode="auto">
          <a:xfrm>
            <a:off x="6564711" y="1803879"/>
            <a:ext cx="302438" cy="195931"/>
          </a:xfrm>
          <a:prstGeom prst="wedgeRectCallout">
            <a:avLst>
              <a:gd name="adj1" fmla="val -8492"/>
              <a:gd name="adj2" fmla="val 8088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1.0x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tangular Callout 33"/>
          <p:cNvSpPr/>
          <p:nvPr/>
        </p:nvSpPr>
        <p:spPr bwMode="auto">
          <a:xfrm>
            <a:off x="7000722" y="2219462"/>
            <a:ext cx="302438" cy="195931"/>
          </a:xfrm>
          <a:prstGeom prst="wedgeRectCallout">
            <a:avLst>
              <a:gd name="adj1" fmla="val -8492"/>
              <a:gd name="adj2" fmla="val 8088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3.2x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tangular Callout 34"/>
          <p:cNvSpPr/>
          <p:nvPr/>
        </p:nvSpPr>
        <p:spPr bwMode="auto">
          <a:xfrm>
            <a:off x="8341536" y="1693730"/>
            <a:ext cx="302438" cy="195931"/>
          </a:xfrm>
          <a:prstGeom prst="wedgeRectCallout">
            <a:avLst>
              <a:gd name="adj1" fmla="val -8492"/>
              <a:gd name="adj2" fmla="val 8088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1.0x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Rectangular Callout 35"/>
          <p:cNvSpPr/>
          <p:nvPr/>
        </p:nvSpPr>
        <p:spPr bwMode="auto">
          <a:xfrm>
            <a:off x="8693225" y="2209082"/>
            <a:ext cx="302438" cy="195931"/>
          </a:xfrm>
          <a:prstGeom prst="wedgeRectCallout">
            <a:avLst>
              <a:gd name="adj1" fmla="val 14957"/>
              <a:gd name="adj2" fmla="val 8423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3.5x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Rectangular Callout 36"/>
          <p:cNvSpPr/>
          <p:nvPr/>
        </p:nvSpPr>
        <p:spPr bwMode="auto">
          <a:xfrm>
            <a:off x="5364088" y="5049180"/>
            <a:ext cx="288032" cy="186763"/>
          </a:xfrm>
          <a:prstGeom prst="wedgeRectCallout">
            <a:avLst>
              <a:gd name="adj1" fmla="val -8492"/>
              <a:gd name="adj2" fmla="val 8088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1.0x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Rectangular Callout 37"/>
          <p:cNvSpPr/>
          <p:nvPr/>
        </p:nvSpPr>
        <p:spPr bwMode="auto">
          <a:xfrm>
            <a:off x="5724128" y="5121188"/>
            <a:ext cx="288032" cy="186763"/>
          </a:xfrm>
          <a:prstGeom prst="wedgeRectCallout">
            <a:avLst>
              <a:gd name="adj1" fmla="val 14957"/>
              <a:gd name="adj2" fmla="val 8423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3.2x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Rectangular Callout 40"/>
          <p:cNvSpPr/>
          <p:nvPr/>
        </p:nvSpPr>
        <p:spPr bwMode="auto">
          <a:xfrm>
            <a:off x="3635896" y="5013176"/>
            <a:ext cx="288032" cy="186763"/>
          </a:xfrm>
          <a:prstGeom prst="wedgeRectCallout">
            <a:avLst>
              <a:gd name="adj1" fmla="val -8492"/>
              <a:gd name="adj2" fmla="val 8088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1.0x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Rectangular Callout 41"/>
          <p:cNvSpPr/>
          <p:nvPr/>
        </p:nvSpPr>
        <p:spPr bwMode="auto">
          <a:xfrm>
            <a:off x="3995936" y="5121188"/>
            <a:ext cx="288032" cy="186763"/>
          </a:xfrm>
          <a:prstGeom prst="wedgeRectCallout">
            <a:avLst>
              <a:gd name="adj1" fmla="val 14957"/>
              <a:gd name="adj2" fmla="val 8423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2.9x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00554" y="4553182"/>
            <a:ext cx="189033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Offers 2.8x average speedup over next fastest platform, P5040 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44" name="Rectangular Callout 43"/>
          <p:cNvSpPr/>
          <p:nvPr/>
        </p:nvSpPr>
        <p:spPr bwMode="auto">
          <a:xfrm>
            <a:off x="3252922" y="3655690"/>
            <a:ext cx="1352536" cy="610886"/>
          </a:xfrm>
          <a:custGeom>
            <a:avLst/>
            <a:gdLst>
              <a:gd name="connsiteX0" fmla="*/ 0 w 2348938"/>
              <a:gd name="connsiteY0" fmla="*/ 0 h 244785"/>
              <a:gd name="connsiteX1" fmla="*/ 391490 w 2348938"/>
              <a:gd name="connsiteY1" fmla="*/ 0 h 244785"/>
              <a:gd name="connsiteX2" fmla="*/ 391490 w 2348938"/>
              <a:gd name="connsiteY2" fmla="*/ 0 h 244785"/>
              <a:gd name="connsiteX3" fmla="*/ 978724 w 2348938"/>
              <a:gd name="connsiteY3" fmla="*/ 0 h 244785"/>
              <a:gd name="connsiteX4" fmla="*/ 2348938 w 2348938"/>
              <a:gd name="connsiteY4" fmla="*/ 0 h 244785"/>
              <a:gd name="connsiteX5" fmla="*/ 2348938 w 2348938"/>
              <a:gd name="connsiteY5" fmla="*/ 142791 h 244785"/>
              <a:gd name="connsiteX6" fmla="*/ 2348938 w 2348938"/>
              <a:gd name="connsiteY6" fmla="*/ 142791 h 244785"/>
              <a:gd name="connsiteX7" fmla="*/ 2348938 w 2348938"/>
              <a:gd name="connsiteY7" fmla="*/ 203988 h 244785"/>
              <a:gd name="connsiteX8" fmla="*/ 2348938 w 2348938"/>
              <a:gd name="connsiteY8" fmla="*/ 244785 h 244785"/>
              <a:gd name="connsiteX9" fmla="*/ 978724 w 2348938"/>
              <a:gd name="connsiteY9" fmla="*/ 244785 h 244785"/>
              <a:gd name="connsiteX10" fmla="*/ 846111 w 2348938"/>
              <a:gd name="connsiteY10" fmla="*/ 459089 h 244785"/>
              <a:gd name="connsiteX11" fmla="*/ 391490 w 2348938"/>
              <a:gd name="connsiteY11" fmla="*/ 244785 h 244785"/>
              <a:gd name="connsiteX12" fmla="*/ 0 w 2348938"/>
              <a:gd name="connsiteY12" fmla="*/ 244785 h 244785"/>
              <a:gd name="connsiteX13" fmla="*/ 0 w 2348938"/>
              <a:gd name="connsiteY13" fmla="*/ 203988 h 244785"/>
              <a:gd name="connsiteX14" fmla="*/ 0 w 2348938"/>
              <a:gd name="connsiteY14" fmla="*/ 142791 h 244785"/>
              <a:gd name="connsiteX15" fmla="*/ 0 w 2348938"/>
              <a:gd name="connsiteY15" fmla="*/ 142791 h 244785"/>
              <a:gd name="connsiteX16" fmla="*/ 0 w 2348938"/>
              <a:gd name="connsiteY16" fmla="*/ 0 h 244785"/>
              <a:gd name="connsiteX0" fmla="*/ 0 w 2348938"/>
              <a:gd name="connsiteY0" fmla="*/ 0 h 459089"/>
              <a:gd name="connsiteX1" fmla="*/ 391490 w 2348938"/>
              <a:gd name="connsiteY1" fmla="*/ 0 h 459089"/>
              <a:gd name="connsiteX2" fmla="*/ 391490 w 2348938"/>
              <a:gd name="connsiteY2" fmla="*/ 0 h 459089"/>
              <a:gd name="connsiteX3" fmla="*/ 978724 w 2348938"/>
              <a:gd name="connsiteY3" fmla="*/ 0 h 459089"/>
              <a:gd name="connsiteX4" fmla="*/ 2348938 w 2348938"/>
              <a:gd name="connsiteY4" fmla="*/ 0 h 459089"/>
              <a:gd name="connsiteX5" fmla="*/ 2348938 w 2348938"/>
              <a:gd name="connsiteY5" fmla="*/ 142791 h 459089"/>
              <a:gd name="connsiteX6" fmla="*/ 2348938 w 2348938"/>
              <a:gd name="connsiteY6" fmla="*/ 142791 h 459089"/>
              <a:gd name="connsiteX7" fmla="*/ 2348938 w 2348938"/>
              <a:gd name="connsiteY7" fmla="*/ 203988 h 459089"/>
              <a:gd name="connsiteX8" fmla="*/ 2348938 w 2348938"/>
              <a:gd name="connsiteY8" fmla="*/ 244785 h 459089"/>
              <a:gd name="connsiteX9" fmla="*/ 644616 w 2348938"/>
              <a:gd name="connsiteY9" fmla="*/ 253577 h 459089"/>
              <a:gd name="connsiteX10" fmla="*/ 846111 w 2348938"/>
              <a:gd name="connsiteY10" fmla="*/ 459089 h 459089"/>
              <a:gd name="connsiteX11" fmla="*/ 391490 w 2348938"/>
              <a:gd name="connsiteY11" fmla="*/ 244785 h 459089"/>
              <a:gd name="connsiteX12" fmla="*/ 0 w 2348938"/>
              <a:gd name="connsiteY12" fmla="*/ 244785 h 459089"/>
              <a:gd name="connsiteX13" fmla="*/ 0 w 2348938"/>
              <a:gd name="connsiteY13" fmla="*/ 203988 h 459089"/>
              <a:gd name="connsiteX14" fmla="*/ 0 w 2348938"/>
              <a:gd name="connsiteY14" fmla="*/ 142791 h 459089"/>
              <a:gd name="connsiteX15" fmla="*/ 0 w 2348938"/>
              <a:gd name="connsiteY15" fmla="*/ 142791 h 459089"/>
              <a:gd name="connsiteX16" fmla="*/ 0 w 2348938"/>
              <a:gd name="connsiteY16" fmla="*/ 0 h 459089"/>
              <a:gd name="connsiteX0" fmla="*/ 0 w 2348938"/>
              <a:gd name="connsiteY0" fmla="*/ 0 h 459089"/>
              <a:gd name="connsiteX1" fmla="*/ 391490 w 2348938"/>
              <a:gd name="connsiteY1" fmla="*/ 0 h 459089"/>
              <a:gd name="connsiteX2" fmla="*/ 391490 w 2348938"/>
              <a:gd name="connsiteY2" fmla="*/ 0 h 459089"/>
              <a:gd name="connsiteX3" fmla="*/ 978724 w 2348938"/>
              <a:gd name="connsiteY3" fmla="*/ 0 h 459089"/>
              <a:gd name="connsiteX4" fmla="*/ 2348938 w 2348938"/>
              <a:gd name="connsiteY4" fmla="*/ 0 h 459089"/>
              <a:gd name="connsiteX5" fmla="*/ 2348938 w 2348938"/>
              <a:gd name="connsiteY5" fmla="*/ 142791 h 459089"/>
              <a:gd name="connsiteX6" fmla="*/ 2348938 w 2348938"/>
              <a:gd name="connsiteY6" fmla="*/ 142791 h 459089"/>
              <a:gd name="connsiteX7" fmla="*/ 2348938 w 2348938"/>
              <a:gd name="connsiteY7" fmla="*/ 203988 h 459089"/>
              <a:gd name="connsiteX8" fmla="*/ 2348938 w 2348938"/>
              <a:gd name="connsiteY8" fmla="*/ 244785 h 459089"/>
              <a:gd name="connsiteX9" fmla="*/ 697370 w 2348938"/>
              <a:gd name="connsiteY9" fmla="*/ 244785 h 459089"/>
              <a:gd name="connsiteX10" fmla="*/ 846111 w 2348938"/>
              <a:gd name="connsiteY10" fmla="*/ 459089 h 459089"/>
              <a:gd name="connsiteX11" fmla="*/ 391490 w 2348938"/>
              <a:gd name="connsiteY11" fmla="*/ 244785 h 459089"/>
              <a:gd name="connsiteX12" fmla="*/ 0 w 2348938"/>
              <a:gd name="connsiteY12" fmla="*/ 244785 h 459089"/>
              <a:gd name="connsiteX13" fmla="*/ 0 w 2348938"/>
              <a:gd name="connsiteY13" fmla="*/ 203988 h 459089"/>
              <a:gd name="connsiteX14" fmla="*/ 0 w 2348938"/>
              <a:gd name="connsiteY14" fmla="*/ 142791 h 459089"/>
              <a:gd name="connsiteX15" fmla="*/ 0 w 2348938"/>
              <a:gd name="connsiteY15" fmla="*/ 142791 h 459089"/>
              <a:gd name="connsiteX16" fmla="*/ 0 w 2348938"/>
              <a:gd name="connsiteY16" fmla="*/ 0 h 45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48938" h="459089">
                <a:moveTo>
                  <a:pt x="0" y="0"/>
                </a:moveTo>
                <a:lnTo>
                  <a:pt x="391490" y="0"/>
                </a:lnTo>
                <a:lnTo>
                  <a:pt x="391490" y="0"/>
                </a:lnTo>
                <a:lnTo>
                  <a:pt x="978724" y="0"/>
                </a:lnTo>
                <a:lnTo>
                  <a:pt x="2348938" y="0"/>
                </a:lnTo>
                <a:lnTo>
                  <a:pt x="2348938" y="142791"/>
                </a:lnTo>
                <a:lnTo>
                  <a:pt x="2348938" y="142791"/>
                </a:lnTo>
                <a:lnTo>
                  <a:pt x="2348938" y="203988"/>
                </a:lnTo>
                <a:lnTo>
                  <a:pt x="2348938" y="244785"/>
                </a:lnTo>
                <a:lnTo>
                  <a:pt x="697370" y="244785"/>
                </a:lnTo>
                <a:lnTo>
                  <a:pt x="846111" y="459089"/>
                </a:lnTo>
                <a:lnTo>
                  <a:pt x="391490" y="244785"/>
                </a:lnTo>
                <a:lnTo>
                  <a:pt x="0" y="244785"/>
                </a:lnTo>
                <a:lnTo>
                  <a:pt x="0" y="203988"/>
                </a:lnTo>
                <a:lnTo>
                  <a:pt x="0" y="142791"/>
                </a:lnTo>
                <a:lnTo>
                  <a:pt x="0" y="1427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27432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Fastest due to efficient</a:t>
            </a:r>
            <a:r>
              <a:rPr kumimoji="0" lang="en-US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handling of threads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Up-Down Arrow 44"/>
          <p:cNvSpPr/>
          <p:nvPr/>
        </p:nvSpPr>
        <p:spPr bwMode="auto">
          <a:xfrm>
            <a:off x="7424799" y="3356992"/>
            <a:ext cx="258374" cy="646199"/>
          </a:xfrm>
          <a:prstGeom prst="up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96336" y="3429000"/>
            <a:ext cx="14377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RAD5545 achieves 21.8% performance of P5040</a:t>
            </a:r>
            <a:endParaRPr lang="en-US" sz="1100" dirty="0"/>
          </a:p>
        </p:txBody>
      </p:sp>
      <p:sp>
        <p:nvSpPr>
          <p:cNvPr id="47" name="Left-Right-Up Arrow 46"/>
          <p:cNvSpPr/>
          <p:nvPr/>
        </p:nvSpPr>
        <p:spPr bwMode="auto">
          <a:xfrm>
            <a:off x="5821519" y="3878512"/>
            <a:ext cx="576063" cy="328417"/>
          </a:xfrm>
          <a:prstGeom prst="leftRightUp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86896" y="3501008"/>
            <a:ext cx="186938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S905 outperforms P5040 but was opposite for 16-bit encoders</a:t>
            </a:r>
            <a:endParaRPr lang="en-US" sz="900" dirty="0"/>
          </a:p>
        </p:txBody>
      </p:sp>
      <p:sp>
        <p:nvSpPr>
          <p:cNvPr id="49" name="Rectangular Callout 43"/>
          <p:cNvSpPr/>
          <p:nvPr/>
        </p:nvSpPr>
        <p:spPr bwMode="auto">
          <a:xfrm>
            <a:off x="107504" y="3623079"/>
            <a:ext cx="2096535" cy="601028"/>
          </a:xfrm>
          <a:custGeom>
            <a:avLst/>
            <a:gdLst>
              <a:gd name="connsiteX0" fmla="*/ 0 w 2348938"/>
              <a:gd name="connsiteY0" fmla="*/ 0 h 244785"/>
              <a:gd name="connsiteX1" fmla="*/ 391490 w 2348938"/>
              <a:gd name="connsiteY1" fmla="*/ 0 h 244785"/>
              <a:gd name="connsiteX2" fmla="*/ 391490 w 2348938"/>
              <a:gd name="connsiteY2" fmla="*/ 0 h 244785"/>
              <a:gd name="connsiteX3" fmla="*/ 978724 w 2348938"/>
              <a:gd name="connsiteY3" fmla="*/ 0 h 244785"/>
              <a:gd name="connsiteX4" fmla="*/ 2348938 w 2348938"/>
              <a:gd name="connsiteY4" fmla="*/ 0 h 244785"/>
              <a:gd name="connsiteX5" fmla="*/ 2348938 w 2348938"/>
              <a:gd name="connsiteY5" fmla="*/ 142791 h 244785"/>
              <a:gd name="connsiteX6" fmla="*/ 2348938 w 2348938"/>
              <a:gd name="connsiteY6" fmla="*/ 142791 h 244785"/>
              <a:gd name="connsiteX7" fmla="*/ 2348938 w 2348938"/>
              <a:gd name="connsiteY7" fmla="*/ 203988 h 244785"/>
              <a:gd name="connsiteX8" fmla="*/ 2348938 w 2348938"/>
              <a:gd name="connsiteY8" fmla="*/ 244785 h 244785"/>
              <a:gd name="connsiteX9" fmla="*/ 978724 w 2348938"/>
              <a:gd name="connsiteY9" fmla="*/ 244785 h 244785"/>
              <a:gd name="connsiteX10" fmla="*/ 846111 w 2348938"/>
              <a:gd name="connsiteY10" fmla="*/ 459089 h 244785"/>
              <a:gd name="connsiteX11" fmla="*/ 391490 w 2348938"/>
              <a:gd name="connsiteY11" fmla="*/ 244785 h 244785"/>
              <a:gd name="connsiteX12" fmla="*/ 0 w 2348938"/>
              <a:gd name="connsiteY12" fmla="*/ 244785 h 244785"/>
              <a:gd name="connsiteX13" fmla="*/ 0 w 2348938"/>
              <a:gd name="connsiteY13" fmla="*/ 203988 h 244785"/>
              <a:gd name="connsiteX14" fmla="*/ 0 w 2348938"/>
              <a:gd name="connsiteY14" fmla="*/ 142791 h 244785"/>
              <a:gd name="connsiteX15" fmla="*/ 0 w 2348938"/>
              <a:gd name="connsiteY15" fmla="*/ 142791 h 244785"/>
              <a:gd name="connsiteX16" fmla="*/ 0 w 2348938"/>
              <a:gd name="connsiteY16" fmla="*/ 0 h 244785"/>
              <a:gd name="connsiteX0" fmla="*/ 0 w 2348938"/>
              <a:gd name="connsiteY0" fmla="*/ 0 h 459089"/>
              <a:gd name="connsiteX1" fmla="*/ 391490 w 2348938"/>
              <a:gd name="connsiteY1" fmla="*/ 0 h 459089"/>
              <a:gd name="connsiteX2" fmla="*/ 391490 w 2348938"/>
              <a:gd name="connsiteY2" fmla="*/ 0 h 459089"/>
              <a:gd name="connsiteX3" fmla="*/ 978724 w 2348938"/>
              <a:gd name="connsiteY3" fmla="*/ 0 h 459089"/>
              <a:gd name="connsiteX4" fmla="*/ 2348938 w 2348938"/>
              <a:gd name="connsiteY4" fmla="*/ 0 h 459089"/>
              <a:gd name="connsiteX5" fmla="*/ 2348938 w 2348938"/>
              <a:gd name="connsiteY5" fmla="*/ 142791 h 459089"/>
              <a:gd name="connsiteX6" fmla="*/ 2348938 w 2348938"/>
              <a:gd name="connsiteY6" fmla="*/ 142791 h 459089"/>
              <a:gd name="connsiteX7" fmla="*/ 2348938 w 2348938"/>
              <a:gd name="connsiteY7" fmla="*/ 203988 h 459089"/>
              <a:gd name="connsiteX8" fmla="*/ 2348938 w 2348938"/>
              <a:gd name="connsiteY8" fmla="*/ 244785 h 459089"/>
              <a:gd name="connsiteX9" fmla="*/ 644616 w 2348938"/>
              <a:gd name="connsiteY9" fmla="*/ 253577 h 459089"/>
              <a:gd name="connsiteX10" fmla="*/ 846111 w 2348938"/>
              <a:gd name="connsiteY10" fmla="*/ 459089 h 459089"/>
              <a:gd name="connsiteX11" fmla="*/ 391490 w 2348938"/>
              <a:gd name="connsiteY11" fmla="*/ 244785 h 459089"/>
              <a:gd name="connsiteX12" fmla="*/ 0 w 2348938"/>
              <a:gd name="connsiteY12" fmla="*/ 244785 h 459089"/>
              <a:gd name="connsiteX13" fmla="*/ 0 w 2348938"/>
              <a:gd name="connsiteY13" fmla="*/ 203988 h 459089"/>
              <a:gd name="connsiteX14" fmla="*/ 0 w 2348938"/>
              <a:gd name="connsiteY14" fmla="*/ 142791 h 459089"/>
              <a:gd name="connsiteX15" fmla="*/ 0 w 2348938"/>
              <a:gd name="connsiteY15" fmla="*/ 142791 h 459089"/>
              <a:gd name="connsiteX16" fmla="*/ 0 w 2348938"/>
              <a:gd name="connsiteY16" fmla="*/ 0 h 459089"/>
              <a:gd name="connsiteX0" fmla="*/ 0 w 2348938"/>
              <a:gd name="connsiteY0" fmla="*/ 0 h 459089"/>
              <a:gd name="connsiteX1" fmla="*/ 391490 w 2348938"/>
              <a:gd name="connsiteY1" fmla="*/ 0 h 459089"/>
              <a:gd name="connsiteX2" fmla="*/ 391490 w 2348938"/>
              <a:gd name="connsiteY2" fmla="*/ 0 h 459089"/>
              <a:gd name="connsiteX3" fmla="*/ 978724 w 2348938"/>
              <a:gd name="connsiteY3" fmla="*/ 0 h 459089"/>
              <a:gd name="connsiteX4" fmla="*/ 2348938 w 2348938"/>
              <a:gd name="connsiteY4" fmla="*/ 0 h 459089"/>
              <a:gd name="connsiteX5" fmla="*/ 2348938 w 2348938"/>
              <a:gd name="connsiteY5" fmla="*/ 142791 h 459089"/>
              <a:gd name="connsiteX6" fmla="*/ 2348938 w 2348938"/>
              <a:gd name="connsiteY6" fmla="*/ 142791 h 459089"/>
              <a:gd name="connsiteX7" fmla="*/ 2348938 w 2348938"/>
              <a:gd name="connsiteY7" fmla="*/ 203988 h 459089"/>
              <a:gd name="connsiteX8" fmla="*/ 2348938 w 2348938"/>
              <a:gd name="connsiteY8" fmla="*/ 244785 h 459089"/>
              <a:gd name="connsiteX9" fmla="*/ 697370 w 2348938"/>
              <a:gd name="connsiteY9" fmla="*/ 244785 h 459089"/>
              <a:gd name="connsiteX10" fmla="*/ 846111 w 2348938"/>
              <a:gd name="connsiteY10" fmla="*/ 459089 h 459089"/>
              <a:gd name="connsiteX11" fmla="*/ 391490 w 2348938"/>
              <a:gd name="connsiteY11" fmla="*/ 244785 h 459089"/>
              <a:gd name="connsiteX12" fmla="*/ 0 w 2348938"/>
              <a:gd name="connsiteY12" fmla="*/ 244785 h 459089"/>
              <a:gd name="connsiteX13" fmla="*/ 0 w 2348938"/>
              <a:gd name="connsiteY13" fmla="*/ 203988 h 459089"/>
              <a:gd name="connsiteX14" fmla="*/ 0 w 2348938"/>
              <a:gd name="connsiteY14" fmla="*/ 142791 h 459089"/>
              <a:gd name="connsiteX15" fmla="*/ 0 w 2348938"/>
              <a:gd name="connsiteY15" fmla="*/ 142791 h 459089"/>
              <a:gd name="connsiteX16" fmla="*/ 0 w 2348938"/>
              <a:gd name="connsiteY16" fmla="*/ 0 h 459089"/>
              <a:gd name="connsiteX0" fmla="*/ 0 w 2348938"/>
              <a:gd name="connsiteY0" fmla="*/ 0 h 419607"/>
              <a:gd name="connsiteX1" fmla="*/ 391490 w 2348938"/>
              <a:gd name="connsiteY1" fmla="*/ 0 h 419607"/>
              <a:gd name="connsiteX2" fmla="*/ 391490 w 2348938"/>
              <a:gd name="connsiteY2" fmla="*/ 0 h 419607"/>
              <a:gd name="connsiteX3" fmla="*/ 978724 w 2348938"/>
              <a:gd name="connsiteY3" fmla="*/ 0 h 419607"/>
              <a:gd name="connsiteX4" fmla="*/ 2348938 w 2348938"/>
              <a:gd name="connsiteY4" fmla="*/ 0 h 419607"/>
              <a:gd name="connsiteX5" fmla="*/ 2348938 w 2348938"/>
              <a:gd name="connsiteY5" fmla="*/ 142791 h 419607"/>
              <a:gd name="connsiteX6" fmla="*/ 2348938 w 2348938"/>
              <a:gd name="connsiteY6" fmla="*/ 142791 h 419607"/>
              <a:gd name="connsiteX7" fmla="*/ 2348938 w 2348938"/>
              <a:gd name="connsiteY7" fmla="*/ 203988 h 419607"/>
              <a:gd name="connsiteX8" fmla="*/ 2348938 w 2348938"/>
              <a:gd name="connsiteY8" fmla="*/ 244785 h 419607"/>
              <a:gd name="connsiteX9" fmla="*/ 697370 w 2348938"/>
              <a:gd name="connsiteY9" fmla="*/ 244785 h 419607"/>
              <a:gd name="connsiteX10" fmla="*/ 712714 w 2348938"/>
              <a:gd name="connsiteY10" fmla="*/ 419607 h 419607"/>
              <a:gd name="connsiteX11" fmla="*/ 391490 w 2348938"/>
              <a:gd name="connsiteY11" fmla="*/ 244785 h 419607"/>
              <a:gd name="connsiteX12" fmla="*/ 0 w 2348938"/>
              <a:gd name="connsiteY12" fmla="*/ 244785 h 419607"/>
              <a:gd name="connsiteX13" fmla="*/ 0 w 2348938"/>
              <a:gd name="connsiteY13" fmla="*/ 203988 h 419607"/>
              <a:gd name="connsiteX14" fmla="*/ 0 w 2348938"/>
              <a:gd name="connsiteY14" fmla="*/ 142791 h 419607"/>
              <a:gd name="connsiteX15" fmla="*/ 0 w 2348938"/>
              <a:gd name="connsiteY15" fmla="*/ 142791 h 419607"/>
              <a:gd name="connsiteX16" fmla="*/ 0 w 2348938"/>
              <a:gd name="connsiteY16" fmla="*/ 0 h 419607"/>
              <a:gd name="connsiteX0" fmla="*/ 0 w 2348938"/>
              <a:gd name="connsiteY0" fmla="*/ 0 h 419607"/>
              <a:gd name="connsiteX1" fmla="*/ 391490 w 2348938"/>
              <a:gd name="connsiteY1" fmla="*/ 0 h 419607"/>
              <a:gd name="connsiteX2" fmla="*/ 391490 w 2348938"/>
              <a:gd name="connsiteY2" fmla="*/ 0 h 419607"/>
              <a:gd name="connsiteX3" fmla="*/ 978724 w 2348938"/>
              <a:gd name="connsiteY3" fmla="*/ 0 h 419607"/>
              <a:gd name="connsiteX4" fmla="*/ 2348938 w 2348938"/>
              <a:gd name="connsiteY4" fmla="*/ 0 h 419607"/>
              <a:gd name="connsiteX5" fmla="*/ 2348938 w 2348938"/>
              <a:gd name="connsiteY5" fmla="*/ 142791 h 419607"/>
              <a:gd name="connsiteX6" fmla="*/ 2348938 w 2348938"/>
              <a:gd name="connsiteY6" fmla="*/ 142791 h 419607"/>
              <a:gd name="connsiteX7" fmla="*/ 2348938 w 2348938"/>
              <a:gd name="connsiteY7" fmla="*/ 203988 h 419607"/>
              <a:gd name="connsiteX8" fmla="*/ 2348938 w 2348938"/>
              <a:gd name="connsiteY8" fmla="*/ 244785 h 419607"/>
              <a:gd name="connsiteX9" fmla="*/ 547966 w 2348938"/>
              <a:gd name="connsiteY9" fmla="*/ 244785 h 419607"/>
              <a:gd name="connsiteX10" fmla="*/ 712714 w 2348938"/>
              <a:gd name="connsiteY10" fmla="*/ 419607 h 419607"/>
              <a:gd name="connsiteX11" fmla="*/ 391490 w 2348938"/>
              <a:gd name="connsiteY11" fmla="*/ 244785 h 419607"/>
              <a:gd name="connsiteX12" fmla="*/ 0 w 2348938"/>
              <a:gd name="connsiteY12" fmla="*/ 244785 h 419607"/>
              <a:gd name="connsiteX13" fmla="*/ 0 w 2348938"/>
              <a:gd name="connsiteY13" fmla="*/ 203988 h 419607"/>
              <a:gd name="connsiteX14" fmla="*/ 0 w 2348938"/>
              <a:gd name="connsiteY14" fmla="*/ 142791 h 419607"/>
              <a:gd name="connsiteX15" fmla="*/ 0 w 2348938"/>
              <a:gd name="connsiteY15" fmla="*/ 142791 h 419607"/>
              <a:gd name="connsiteX16" fmla="*/ 0 w 2348938"/>
              <a:gd name="connsiteY16" fmla="*/ 0 h 419607"/>
              <a:gd name="connsiteX0" fmla="*/ 0 w 2348938"/>
              <a:gd name="connsiteY0" fmla="*/ 0 h 415220"/>
              <a:gd name="connsiteX1" fmla="*/ 391490 w 2348938"/>
              <a:gd name="connsiteY1" fmla="*/ 0 h 415220"/>
              <a:gd name="connsiteX2" fmla="*/ 391490 w 2348938"/>
              <a:gd name="connsiteY2" fmla="*/ 0 h 415220"/>
              <a:gd name="connsiteX3" fmla="*/ 978724 w 2348938"/>
              <a:gd name="connsiteY3" fmla="*/ 0 h 415220"/>
              <a:gd name="connsiteX4" fmla="*/ 2348938 w 2348938"/>
              <a:gd name="connsiteY4" fmla="*/ 0 h 415220"/>
              <a:gd name="connsiteX5" fmla="*/ 2348938 w 2348938"/>
              <a:gd name="connsiteY5" fmla="*/ 142791 h 415220"/>
              <a:gd name="connsiteX6" fmla="*/ 2348938 w 2348938"/>
              <a:gd name="connsiteY6" fmla="*/ 142791 h 415220"/>
              <a:gd name="connsiteX7" fmla="*/ 2348938 w 2348938"/>
              <a:gd name="connsiteY7" fmla="*/ 203988 h 415220"/>
              <a:gd name="connsiteX8" fmla="*/ 2348938 w 2348938"/>
              <a:gd name="connsiteY8" fmla="*/ 244785 h 415220"/>
              <a:gd name="connsiteX9" fmla="*/ 547966 w 2348938"/>
              <a:gd name="connsiteY9" fmla="*/ 244785 h 415220"/>
              <a:gd name="connsiteX10" fmla="*/ 605997 w 2348938"/>
              <a:gd name="connsiteY10" fmla="*/ 415220 h 415220"/>
              <a:gd name="connsiteX11" fmla="*/ 391490 w 2348938"/>
              <a:gd name="connsiteY11" fmla="*/ 244785 h 415220"/>
              <a:gd name="connsiteX12" fmla="*/ 0 w 2348938"/>
              <a:gd name="connsiteY12" fmla="*/ 244785 h 415220"/>
              <a:gd name="connsiteX13" fmla="*/ 0 w 2348938"/>
              <a:gd name="connsiteY13" fmla="*/ 203988 h 415220"/>
              <a:gd name="connsiteX14" fmla="*/ 0 w 2348938"/>
              <a:gd name="connsiteY14" fmla="*/ 142791 h 415220"/>
              <a:gd name="connsiteX15" fmla="*/ 0 w 2348938"/>
              <a:gd name="connsiteY15" fmla="*/ 142791 h 415220"/>
              <a:gd name="connsiteX16" fmla="*/ 0 w 2348938"/>
              <a:gd name="connsiteY16" fmla="*/ 0 h 41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48938" h="415220">
                <a:moveTo>
                  <a:pt x="0" y="0"/>
                </a:moveTo>
                <a:lnTo>
                  <a:pt x="391490" y="0"/>
                </a:lnTo>
                <a:lnTo>
                  <a:pt x="391490" y="0"/>
                </a:lnTo>
                <a:lnTo>
                  <a:pt x="978724" y="0"/>
                </a:lnTo>
                <a:lnTo>
                  <a:pt x="2348938" y="0"/>
                </a:lnTo>
                <a:lnTo>
                  <a:pt x="2348938" y="142791"/>
                </a:lnTo>
                <a:lnTo>
                  <a:pt x="2348938" y="142791"/>
                </a:lnTo>
                <a:lnTo>
                  <a:pt x="2348938" y="203988"/>
                </a:lnTo>
                <a:lnTo>
                  <a:pt x="2348938" y="244785"/>
                </a:lnTo>
                <a:lnTo>
                  <a:pt x="547966" y="244785"/>
                </a:lnTo>
                <a:lnTo>
                  <a:pt x="605997" y="415220"/>
                </a:lnTo>
                <a:lnTo>
                  <a:pt x="391490" y="244785"/>
                </a:lnTo>
                <a:lnTo>
                  <a:pt x="0" y="244785"/>
                </a:lnTo>
                <a:lnTo>
                  <a:pt x="0" y="203988"/>
                </a:lnTo>
                <a:lnTo>
                  <a:pt x="0" y="142791"/>
                </a:lnTo>
                <a:lnTo>
                  <a:pt x="0" y="1427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27432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Best speedup between compression methods with increasing quality</a:t>
            </a:r>
            <a:r>
              <a:rPr kumimoji="0" lang="en-US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factor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Rectangular Callout 38"/>
          <p:cNvSpPr/>
          <p:nvPr/>
        </p:nvSpPr>
        <p:spPr bwMode="auto">
          <a:xfrm>
            <a:off x="1155771" y="4316450"/>
            <a:ext cx="312965" cy="196767"/>
          </a:xfrm>
          <a:prstGeom prst="wedgeRectCallout">
            <a:avLst>
              <a:gd name="adj1" fmla="val -8492"/>
              <a:gd name="adj2" fmla="val 8088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1.3x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ectangular Callout 39"/>
          <p:cNvSpPr/>
          <p:nvPr/>
        </p:nvSpPr>
        <p:spPr bwMode="auto">
          <a:xfrm>
            <a:off x="1763688" y="4356415"/>
            <a:ext cx="312965" cy="196767"/>
          </a:xfrm>
          <a:prstGeom prst="wedgeRectCallout">
            <a:avLst>
              <a:gd name="adj1" fmla="val -8492"/>
              <a:gd name="adj2" fmla="val 8088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1.2x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Rectangular Callout 50"/>
          <p:cNvSpPr/>
          <p:nvPr/>
        </p:nvSpPr>
        <p:spPr bwMode="auto">
          <a:xfrm>
            <a:off x="2359412" y="4410431"/>
            <a:ext cx="312965" cy="196767"/>
          </a:xfrm>
          <a:prstGeom prst="wedgeRectCallout">
            <a:avLst>
              <a:gd name="adj1" fmla="val -8492"/>
              <a:gd name="adj2" fmla="val 8088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1.1x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Rectangular Callout 51"/>
          <p:cNvSpPr/>
          <p:nvPr/>
        </p:nvSpPr>
        <p:spPr bwMode="auto">
          <a:xfrm>
            <a:off x="406898" y="5517232"/>
            <a:ext cx="312965" cy="196767"/>
          </a:xfrm>
          <a:prstGeom prst="wedgeRectCallout">
            <a:avLst>
              <a:gd name="adj1" fmla="val 27341"/>
              <a:gd name="adj2" fmla="val -107629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1.0x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Rectangular Callout 52"/>
          <p:cNvSpPr/>
          <p:nvPr/>
        </p:nvSpPr>
        <p:spPr bwMode="auto">
          <a:xfrm>
            <a:off x="948062" y="5513174"/>
            <a:ext cx="312965" cy="196767"/>
          </a:xfrm>
          <a:prstGeom prst="wedgeRectCallout">
            <a:avLst>
              <a:gd name="adj1" fmla="val -59464"/>
              <a:gd name="adj2" fmla="val -104286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3.6x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Rectangular Callout 53"/>
          <p:cNvSpPr/>
          <p:nvPr/>
        </p:nvSpPr>
        <p:spPr bwMode="auto">
          <a:xfrm>
            <a:off x="3500264" y="5513174"/>
            <a:ext cx="288032" cy="186763"/>
          </a:xfrm>
          <a:prstGeom prst="wedgeRectCallout">
            <a:avLst>
              <a:gd name="adj1" fmla="val 33437"/>
              <a:gd name="adj2" fmla="val -94631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1.0x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Rectangular Callout 54"/>
          <p:cNvSpPr/>
          <p:nvPr/>
        </p:nvSpPr>
        <p:spPr bwMode="auto">
          <a:xfrm>
            <a:off x="3779912" y="5075451"/>
            <a:ext cx="288032" cy="186763"/>
          </a:xfrm>
          <a:prstGeom prst="wedgeRectCallout">
            <a:avLst>
              <a:gd name="adj1" fmla="val -26972"/>
              <a:gd name="adj2" fmla="val 107326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2.3x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" name="Rectangular Callout 55"/>
          <p:cNvSpPr/>
          <p:nvPr/>
        </p:nvSpPr>
        <p:spPr bwMode="auto">
          <a:xfrm>
            <a:off x="6455385" y="5513173"/>
            <a:ext cx="288032" cy="186763"/>
          </a:xfrm>
          <a:prstGeom prst="wedgeRectCallout">
            <a:avLst>
              <a:gd name="adj1" fmla="val 45417"/>
              <a:gd name="adj2" fmla="val -90013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1.0x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Rectangular Callout 56"/>
          <p:cNvSpPr/>
          <p:nvPr/>
        </p:nvSpPr>
        <p:spPr bwMode="auto">
          <a:xfrm>
            <a:off x="6864384" y="4934425"/>
            <a:ext cx="288032" cy="186763"/>
          </a:xfrm>
          <a:prstGeom prst="wedgeRectCallout">
            <a:avLst>
              <a:gd name="adj1" fmla="val -65396"/>
              <a:gd name="adj2" fmla="val 99363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1.9x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8" name="Rectangular Callout 57"/>
          <p:cNvSpPr/>
          <p:nvPr/>
        </p:nvSpPr>
        <p:spPr bwMode="auto">
          <a:xfrm>
            <a:off x="6402526" y="2744924"/>
            <a:ext cx="288032" cy="186763"/>
          </a:xfrm>
          <a:prstGeom prst="wedgeRectCallout">
            <a:avLst>
              <a:gd name="adj1" fmla="val 45417"/>
              <a:gd name="adj2" fmla="val -90013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1.0x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9" name="Rectangular Callout 58"/>
          <p:cNvSpPr/>
          <p:nvPr/>
        </p:nvSpPr>
        <p:spPr bwMode="auto">
          <a:xfrm>
            <a:off x="6847725" y="2032699"/>
            <a:ext cx="288032" cy="186763"/>
          </a:xfrm>
          <a:prstGeom prst="wedgeRectCallout">
            <a:avLst>
              <a:gd name="adj1" fmla="val -65396"/>
              <a:gd name="adj2" fmla="val 99363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1.9x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0" name="Rectangular Callout 59"/>
          <p:cNvSpPr/>
          <p:nvPr/>
        </p:nvSpPr>
        <p:spPr bwMode="auto">
          <a:xfrm>
            <a:off x="575556" y="4545124"/>
            <a:ext cx="312965" cy="196767"/>
          </a:xfrm>
          <a:prstGeom prst="wedgeRectCallout">
            <a:avLst>
              <a:gd name="adj1" fmla="val -8492"/>
              <a:gd name="adj2" fmla="val 8088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/>
              <a:t>1.0x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5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7" grpId="0" animBg="1"/>
      <p:bldP spid="48" grpId="0" animBg="1"/>
      <p:bldP spid="49" grpId="0" animBg="1"/>
      <p:bldP spid="39" grpId="0" animBg="1"/>
      <p:bldP spid="4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theme/theme1.xml><?xml version="1.0" encoding="utf-8"?>
<a:theme xmlns:a="http://schemas.openxmlformats.org/drawingml/2006/main" name="Edge">
  <a:themeElements>
    <a:clrScheme name="Dylan's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C0C0C"/>
      </a:accent1>
      <a:accent2>
        <a:srgbClr val="3A5DA4"/>
      </a:accent2>
      <a:accent3>
        <a:srgbClr val="9B5796"/>
      </a:accent3>
      <a:accent4>
        <a:srgbClr val="B74747"/>
      </a:accent4>
      <a:accent5>
        <a:srgbClr val="E29700"/>
      </a:accent5>
      <a:accent6>
        <a:srgbClr val="6BA123"/>
      </a:accent6>
      <a:hlink>
        <a:srgbClr val="000099"/>
      </a:hlink>
      <a:folHlink>
        <a:srgbClr val="800080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28870</TotalTime>
  <Words>630</Words>
  <Application>Microsoft Office PowerPoint</Application>
  <PresentationFormat>On-screen Show (4:3)</PresentationFormat>
  <Paragraphs>207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Edge</vt:lpstr>
      <vt:lpstr>Comparative Analysis of Parallel OPIR Compression on Space Processors</vt:lpstr>
      <vt:lpstr>Outline</vt:lpstr>
      <vt:lpstr>Introduction</vt:lpstr>
      <vt:lpstr>Video Preprocessing Methods</vt:lpstr>
      <vt:lpstr>Compression Methods</vt:lpstr>
      <vt:lpstr>Experimental Setup</vt:lpstr>
      <vt:lpstr>Platforms Analyzed</vt:lpstr>
      <vt:lpstr>16-Bit Encoder Analysis</vt:lpstr>
      <vt:lpstr>8-Bit Encoder Analysis</vt:lpstr>
      <vt:lpstr>16-Bit vs 8-Bit Encoder Analysis</vt:lpstr>
      <vt:lpstr>Conclusions and Future Research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F1 for CKW</dc:title>
  <dc:creator>Dr. Alan D. George;Dylan Rudolph</dc:creator>
  <cp:lastModifiedBy>Eric</cp:lastModifiedBy>
  <cp:revision>2645</cp:revision>
  <dcterms:created xsi:type="dcterms:W3CDTF">2003-07-12T15:21:27Z</dcterms:created>
  <dcterms:modified xsi:type="dcterms:W3CDTF">2017-03-10T04:46:06Z</dcterms:modified>
</cp:coreProperties>
</file>