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809" r:id="rId2"/>
  </p:sldMasterIdLst>
  <p:notesMasterIdLst>
    <p:notesMasterId r:id="rId31"/>
  </p:notesMasterIdLst>
  <p:handoutMasterIdLst>
    <p:handoutMasterId r:id="rId32"/>
  </p:handoutMasterIdLst>
  <p:sldIdLst>
    <p:sldId id="735" r:id="rId3"/>
    <p:sldId id="736" r:id="rId4"/>
    <p:sldId id="775" r:id="rId5"/>
    <p:sldId id="762" r:id="rId6"/>
    <p:sldId id="740" r:id="rId7"/>
    <p:sldId id="767" r:id="rId8"/>
    <p:sldId id="741" r:id="rId9"/>
    <p:sldId id="773" r:id="rId10"/>
    <p:sldId id="742" r:id="rId11"/>
    <p:sldId id="764" r:id="rId12"/>
    <p:sldId id="745" r:id="rId13"/>
    <p:sldId id="744" r:id="rId14"/>
    <p:sldId id="766" r:id="rId15"/>
    <p:sldId id="774" r:id="rId16"/>
    <p:sldId id="777" r:id="rId17"/>
    <p:sldId id="772" r:id="rId18"/>
    <p:sldId id="749" r:id="rId19"/>
    <p:sldId id="752" r:id="rId20"/>
    <p:sldId id="750" r:id="rId21"/>
    <p:sldId id="759" r:id="rId22"/>
    <p:sldId id="753" r:id="rId23"/>
    <p:sldId id="776" r:id="rId24"/>
    <p:sldId id="754" r:id="rId25"/>
    <p:sldId id="758" r:id="rId26"/>
    <p:sldId id="757" r:id="rId27"/>
    <p:sldId id="768" r:id="rId28"/>
    <p:sldId id="760" r:id="rId29"/>
    <p:sldId id="769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E2A831E-F3E4-4E90-8984-1347FB190DE6}">
          <p14:sldIdLst>
            <p14:sldId id="735"/>
            <p14:sldId id="736"/>
            <p14:sldId id="775"/>
            <p14:sldId id="762"/>
            <p14:sldId id="740"/>
            <p14:sldId id="767"/>
            <p14:sldId id="741"/>
            <p14:sldId id="773"/>
            <p14:sldId id="742"/>
            <p14:sldId id="764"/>
            <p14:sldId id="745"/>
            <p14:sldId id="744"/>
            <p14:sldId id="766"/>
            <p14:sldId id="774"/>
            <p14:sldId id="777"/>
            <p14:sldId id="772"/>
            <p14:sldId id="749"/>
            <p14:sldId id="752"/>
            <p14:sldId id="750"/>
            <p14:sldId id="759"/>
            <p14:sldId id="753"/>
            <p14:sldId id="776"/>
            <p14:sldId id="754"/>
            <p14:sldId id="758"/>
            <p14:sldId id="757"/>
            <p14:sldId id="768"/>
            <p14:sldId id="760"/>
            <p14:sldId id="7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0AA"/>
    <a:srgbClr val="F5770F"/>
    <a:srgbClr val="88A945"/>
    <a:srgbClr val="CA6E6C"/>
    <a:srgbClr val="FF8181"/>
    <a:srgbClr val="638FC5"/>
    <a:srgbClr val="BE4D4A"/>
    <a:srgbClr val="FFFFFF"/>
    <a:srgbClr val="FFA7A7"/>
    <a:srgbClr val="8C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6" autoAdjust="0"/>
    <p:restoredTop sz="94718" autoAdjust="0"/>
  </p:normalViewPr>
  <p:slideViewPr>
    <p:cSldViewPr>
      <p:cViewPr varScale="1">
        <p:scale>
          <a:sx n="61" d="100"/>
          <a:sy n="61" d="100"/>
        </p:scale>
        <p:origin x="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5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A2916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238501" y="4427311"/>
            <a:ext cx="5295900" cy="0"/>
          </a:xfrm>
          <a:prstGeom prst="line">
            <a:avLst/>
          </a:prstGeom>
          <a:noFill/>
          <a:ln w="38100">
            <a:solidFill>
              <a:srgbClr val="A2916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973286"/>
            <a:ext cx="3200400" cy="908050"/>
          </a:xfrm>
          <a:prstGeom prst="rect">
            <a:avLst/>
          </a:prstGeom>
          <a:noFill/>
          <a:ln w="38100">
            <a:solidFill>
              <a:srgbClr val="A29161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>
                <a:solidFill>
                  <a:srgbClr val="3851AE"/>
                </a:solidFill>
                <a:effectLst/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2928" y="4427311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54459" y="5229200"/>
            <a:ext cx="2661357" cy="1157466"/>
            <a:chOff x="254459" y="5229200"/>
            <a:chExt cx="2661357" cy="1157466"/>
          </a:xfrm>
        </p:grpSpPr>
        <p:pic>
          <p:nvPicPr>
            <p:cNvPr id="1038" name="Picture 14" descr="https://www.hastac.org/sites/default/files/upload/images/opportunity/virginia_tech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9" y="5806476"/>
              <a:ext cx="1224136" cy="58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assets.culturaldistrict.org/culturaldistrict/system/assets/16042/original/pittlogo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59" y="5229200"/>
              <a:ext cx="1401217" cy="42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alumnicareers.byu.edu/top50utah/img/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729" y="5229200"/>
              <a:ext cx="1130087" cy="519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upload.wikimedia.org/wikipedia/commons/thumb/d/d6/University_of_Florida_Vertical_Signature.svg/1032px-University_of_Florida_Vertical_Signature.svg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724" y="5856441"/>
              <a:ext cx="53390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>
            <a:lvl1pPr>
              <a:defRPr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52585D"/>
            </a:gs>
            <a:gs pos="100000">
              <a:srgbClr val="3040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905000"/>
            <a:ext cx="41148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038600"/>
            <a:ext cx="4114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8540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553AF8-CBF8-478B-B116-4DE8A096EC13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6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720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Century Gothic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Century Gothic" pitchFamily="34" charset="0"/>
              </a:defRPr>
            </a:lvl2pPr>
            <a:lvl3pPr marL="1257300" indent="-342900">
              <a:buFont typeface="Arial" pitchFamily="34" charset="0"/>
              <a:buChar char="•"/>
              <a:defRPr sz="2000">
                <a:latin typeface="Century Gothic" pitchFamily="34" charset="0"/>
              </a:defRPr>
            </a:lvl3pPr>
            <a:lvl4pPr marL="1657350" indent="-285750">
              <a:buFont typeface="Arial" pitchFamily="34" charset="0"/>
              <a:buChar char="•"/>
              <a:defRPr sz="1800">
                <a:latin typeface="Century Gothic" pitchFamily="34" charset="0"/>
              </a:defRPr>
            </a:lvl4pPr>
            <a:lvl5pPr marL="2114550" indent="-285750">
              <a:buFont typeface="Arial" pitchFamily="34" charset="0"/>
              <a:buChar char="•"/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6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0AEDEBB-E652-4FF6-94BC-24173D4FC43D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6"/>
            <a:ext cx="2895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6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0CF92AC-81C6-4F32-B2A2-9020B8205E9E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1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035665-B662-47D3-8E5C-5152169C8816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6" y="182880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438401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ED6C00-9B4F-4929-B05A-D36747F00299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8FA4739-BE6A-4F3F-B685-1C5C4CD17590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4AC2D7-AA73-4BA8-A98A-BE385D5E6D96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676401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C9A406E-3C68-4BFD-AFE4-61AC5CF90AEB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51AE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612648">
              <a:defRPr>
                <a:solidFill>
                  <a:srgbClr val="3851AE"/>
                </a:solidFill>
              </a:defRPr>
            </a:lvl2pPr>
            <a:lvl3pPr marL="813816" indent="-182880">
              <a:defRPr>
                <a:solidFill>
                  <a:schemeClr val="accent3"/>
                </a:solidFill>
              </a:defRPr>
            </a:lvl3pPr>
            <a:lvl4pPr marL="100584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18872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676404"/>
            <a:ext cx="8686800" cy="4648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E21763-08A8-4AFC-A00E-11C19B450D47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29CA24E-E4C4-4C4C-9351-EFF88DF3F7B1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6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57616A6-0E15-41E0-8485-27F2CC61144C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CSP Example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3851AE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851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3851AE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7723618" y="6248400"/>
            <a:ext cx="1324542" cy="576064"/>
            <a:chOff x="254459" y="5229200"/>
            <a:chExt cx="2661357" cy="1157466"/>
          </a:xfrm>
        </p:grpSpPr>
        <p:pic>
          <p:nvPicPr>
            <p:cNvPr id="28" name="Picture 14" descr="https://www.hastac.org/sites/default/files/upload/images/opportunity/virginia_tech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9" y="5806476"/>
              <a:ext cx="1224136" cy="58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assets.culturaldistrict.org/culturaldistrict/system/assets/16042/original/pittlogo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59" y="5229200"/>
              <a:ext cx="1401217" cy="42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://alumnicareers.byu.edu/top50utah/img/20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729" y="5229200"/>
              <a:ext cx="1130087" cy="519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https://upload.wikimedia.org/wikipedia/commons/thumb/d/d6/University_of_Florida_Vertical_Signature.svg/1032px-University_of_Florida_Vertical_Signature.svg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724" y="5856441"/>
              <a:ext cx="533907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CDB87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1000" y="6172199"/>
            <a:ext cx="8382000" cy="2"/>
          </a:xfrm>
          <a:prstGeom prst="line">
            <a:avLst/>
          </a:prstGeom>
          <a:noFill/>
          <a:ln w="28575">
            <a:solidFill>
              <a:srgbClr val="A2916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851AE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2926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560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2400">
          <a:solidFill>
            <a:srgbClr val="3851AE"/>
          </a:solidFill>
          <a:latin typeface="+mn-lt"/>
          <a:cs typeface="+mn-cs"/>
        </a:defRPr>
      </a:lvl2pPr>
      <a:lvl3pPr marL="813816" indent="-18288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105000"/>
        <a:buFont typeface="Arial" panose="020B0604020202020204" pitchFamily="34" charset="0"/>
        <a:buChar char="•"/>
        <a:defRPr sz="2000">
          <a:solidFill>
            <a:schemeClr val="accent3"/>
          </a:solidFill>
          <a:latin typeface="+mn-lt"/>
          <a:cs typeface="+mn-cs"/>
        </a:defRPr>
      </a:lvl3pPr>
      <a:lvl4pPr marL="100584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cs typeface="+mn-cs"/>
        </a:defRPr>
      </a:lvl4pPr>
      <a:lvl5pPr marL="1188720" indent="-18288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1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2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2F3334-466A-43A4-ADC5-CB942F6F82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92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CSP Example Presentation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453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entury Gothic" pitchFamily="34" charset="0"/>
          <a:ea typeface="Verdana" pitchFamily="34" charset="0"/>
          <a:cs typeface="Verdana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1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microsoft.com/office/2007/relationships/hdphoto" Target="../media/hdphoto4.wdp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microsoft.com/office/2007/relationships/hdphoto" Target="../media/hdphoto6.wdp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microsoft.com/office/2007/relationships/hdphoto" Target="../media/hdphoto8.wdp"/><Relationship Id="rId5" Type="http://schemas.microsoft.com/office/2007/relationships/hdphoto" Target="../media/hdphoto7.wdp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3" name="Picture 3" descr="CHREC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92313"/>
          </a:xfrm>
          <a:prstGeom prst="rect">
            <a:avLst/>
          </a:prstGeom>
          <a:noFill/>
        </p:spPr>
      </p:pic>
      <p:pic>
        <p:nvPicPr>
          <p:cNvPr id="6502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54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62" name="Text Box 22"/>
          <p:cNvSpPr txBox="1">
            <a:spLocks noChangeArrowheads="1"/>
          </p:cNvSpPr>
          <p:nvPr/>
        </p:nvSpPr>
        <p:spPr bwMode="auto">
          <a:xfrm>
            <a:off x="0" y="5943600"/>
            <a:ext cx="9144000" cy="461665"/>
          </a:xfrm>
          <a:prstGeom prst="rect">
            <a:avLst/>
          </a:prstGeom>
          <a:solidFill>
            <a:srgbClr val="FFF2CD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Research highlighted in this presentation was supported by CHREC members and by the I/UCRC Centers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of the National Science Foundation under Grant Nos. EEC-0642422 and IIP-1161022. </a:t>
            </a:r>
          </a:p>
        </p:txBody>
      </p:sp>
      <p:sp>
        <p:nvSpPr>
          <p:cNvPr id="650269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8915400" algn="r"/>
              </a:tabLst>
            </a:pPr>
            <a:r>
              <a:rPr lang="en-US" b="1" dirty="0">
                <a:solidFill>
                  <a:srgbClr val="2D2D8A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	2017 IEEE Aerospace Conference, 10MAR17</a:t>
            </a:r>
          </a:p>
        </p:txBody>
      </p: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0" y="4438724"/>
            <a:ext cx="9144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Investigators and Students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Christopher Wilson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en-US" sz="14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Sebastian </a:t>
            </a:r>
            <a:r>
              <a:rPr lang="en-US" sz="1400" b="1" u="sng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Sabogal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Alan D. George, Ann Gordon-Ross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Research Partners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University of Pittsburgh,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University of Florida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50255" name="Text Box 15"/>
          <p:cNvSpPr txBox="1">
            <a:spLocks noChangeArrowheads="1"/>
          </p:cNvSpPr>
          <p:nvPr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70000">
                <a:schemeClr val="bg1"/>
              </a:gs>
              <a:gs pos="58000">
                <a:srgbClr val="0085B6"/>
              </a:gs>
              <a:gs pos="81000">
                <a:srgbClr val="DA6F16"/>
              </a:gs>
              <a:gs pos="85000">
                <a:srgbClr val="B86C42"/>
              </a:gs>
              <a:gs pos="97000">
                <a:srgbClr val="2C150E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</a:pPr>
            <a:endParaRPr lang="en-US" sz="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Hybrid, Adaptive, and Reconfigurable Fault Tolerance</a:t>
            </a:r>
          </a:p>
        </p:txBody>
      </p:sp>
      <p:pic>
        <p:nvPicPr>
          <p:cNvPr id="1026" name="Picture 2" descr="Image result for university of pittsburg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1458"/>
            <a:ext cx="1331454" cy="13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f vertica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21291"/>
            <a:ext cx="1531682" cy="15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SEE on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Field-Programmable Gate arrays (FPGAs) Provide </a:t>
            </a:r>
            <a:br>
              <a:rPr lang="en-US" dirty="0"/>
            </a:br>
            <a:r>
              <a:rPr lang="en-US" dirty="0"/>
              <a:t>Large Amounts of Logic Resources Connected </a:t>
            </a:r>
            <a:br>
              <a:rPr lang="en-US" dirty="0"/>
            </a:br>
            <a:r>
              <a:rPr lang="en-US" dirty="0"/>
              <a:t>with Complex, Configurable Routing Network</a:t>
            </a:r>
          </a:p>
          <a:p>
            <a:pPr lvl="1"/>
            <a:r>
              <a:rPr lang="en-US" dirty="0"/>
              <a:t>Logic resources: LUTs &amp; FFs</a:t>
            </a:r>
          </a:p>
          <a:p>
            <a:pPr lvl="1"/>
            <a:r>
              <a:rPr lang="en-US" dirty="0"/>
              <a:t>Routing resources: switchboxes</a:t>
            </a:r>
          </a:p>
          <a:p>
            <a:pPr lvl="1"/>
            <a:r>
              <a:rPr lang="en-US" dirty="0"/>
              <a:t>Specialized resources: BRAMs, DSPs, etc.</a:t>
            </a:r>
          </a:p>
          <a:p>
            <a:r>
              <a:rPr lang="en-US" dirty="0"/>
              <a:t>Configuration Memory Stores</a:t>
            </a:r>
            <a:br>
              <a:rPr lang="en-US" dirty="0"/>
            </a:br>
            <a:r>
              <a:rPr lang="en-US" dirty="0"/>
              <a:t>FPGA Design</a:t>
            </a:r>
          </a:p>
          <a:p>
            <a:pPr lvl="1"/>
            <a:r>
              <a:rPr lang="en-US" dirty="0"/>
              <a:t>Modification of configuration memories </a:t>
            </a:r>
            <a:br>
              <a:rPr lang="en-US" dirty="0"/>
            </a:br>
            <a:r>
              <a:rPr lang="en-US" dirty="0"/>
              <a:t>affects functionality of device</a:t>
            </a:r>
          </a:p>
          <a:p>
            <a:pPr lvl="1"/>
            <a:r>
              <a:rPr lang="en-US" dirty="0"/>
              <a:t>SEE can cause bit-flips and other errors</a:t>
            </a:r>
          </a:p>
          <a:p>
            <a:r>
              <a:rPr lang="en-US" dirty="0"/>
              <a:t>Mitigation on FPGAs</a:t>
            </a:r>
          </a:p>
          <a:p>
            <a:pPr lvl="1"/>
            <a:r>
              <a:rPr lang="en-US" dirty="0"/>
              <a:t>Accepted practice to run Triple Module </a:t>
            </a:r>
            <a:br>
              <a:rPr lang="en-US" dirty="0"/>
            </a:br>
            <a:r>
              <a:rPr lang="en-US" dirty="0"/>
              <a:t>Redundancy (</a:t>
            </a:r>
            <a:r>
              <a:rPr lang="en-US" b="1" dirty="0">
                <a:solidFill>
                  <a:srgbClr val="00B050"/>
                </a:solidFill>
              </a:rPr>
              <a:t>TMR</a:t>
            </a:r>
            <a:r>
              <a:rPr lang="en-US" dirty="0"/>
              <a:t>) on circuits and </a:t>
            </a:r>
            <a:r>
              <a:rPr lang="en-US" b="1" dirty="0">
                <a:solidFill>
                  <a:srgbClr val="00B050"/>
                </a:solidFill>
              </a:rPr>
              <a:t>scrubbing</a:t>
            </a:r>
          </a:p>
          <a:p>
            <a:pPr lvl="2"/>
            <a:r>
              <a:rPr lang="en-US" dirty="0"/>
              <a:t>TMR – triplicated circuit with voter for error masking</a:t>
            </a:r>
          </a:p>
          <a:p>
            <a:pPr lvl="2"/>
            <a:r>
              <a:rPr lang="en-US" dirty="0"/>
              <a:t>Scrubbing – background config. memory checking for FPGAs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81CDB180-F93F-440A-8193-8CC661418732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62" y="2441558"/>
            <a:ext cx="2445238" cy="19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63" y="4580492"/>
            <a:ext cx="2260874" cy="11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ic.ese.upenn.edu/transit/rcgp/figure225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65" y="1608692"/>
            <a:ext cx="768469" cy="6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03" y="2083214"/>
            <a:ext cx="825731" cy="6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m.eet.com/media/1061477/bobz-0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62" y="2068559"/>
            <a:ext cx="685800" cy="6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200" y="1955688"/>
            <a:ext cx="5619750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m.eet.com/media/1061477/bobz-0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49" y="4421353"/>
            <a:ext cx="2070101" cy="183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c.ese.upenn.edu/transit/rcgp/figure225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550572"/>
            <a:ext cx="2057400" cy="1793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725" y="-2029507"/>
            <a:ext cx="2590800" cy="198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671 L 0.68854 0.68009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2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54 0.6801 L 0.83889 0.50718 " pathEditMode="relative" rAng="0" ptsTypes="AA">
                                      <p:cBhvr>
                                        <p:cTn id="3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671 L -0.65417 -0.24931 " pathEditMode="relative" rAng="0" ptsTypes="AA">
                                      <p:cBhvr>
                                        <p:cTn id="45" dur="8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417 -0.2493 L -0.2 -0.37824 " pathEditMode="relative" rAng="0" ptsTypes="AA">
                                      <p:cBhvr>
                                        <p:cTn id="51" dur="1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76667 0.17223 " pathEditMode="relative" rAng="0" ptsTypes="AA">
                                      <p:cBhvr>
                                        <p:cTn id="63" dur="8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667 0.17223 L -0.4125 -0.03449 " pathEditMode="relative" rAng="0" ptsTypes="AA">
                                      <p:cBhvr>
                                        <p:cTn id="69" dur="1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556 L 0.86771 0.02245 " pathEditMode="relative" rAng="0" ptsTypes="AA">
                                      <p:cBhvr>
                                        <p:cTn id="94" dur="16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5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771 0.02246 L 1.22604 0.30579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Intro. to Partial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5626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Partial Reconfiguration (</a:t>
            </a:r>
            <a:r>
              <a:rPr lang="en-US" b="1" dirty="0">
                <a:solidFill>
                  <a:srgbClr val="00B050"/>
                </a:solidFill>
              </a:rPr>
              <a:t>PR</a:t>
            </a:r>
            <a:r>
              <a:rPr lang="en-US" dirty="0"/>
              <a:t>): Process of Reconfiguring Sections of FPGA at Runtime</a:t>
            </a:r>
          </a:p>
          <a:p>
            <a:pPr lvl="1"/>
            <a:r>
              <a:rPr lang="en-US" dirty="0"/>
              <a:t>Program PR module (PRM) without reconfiguring entire FPGA and without interrupting remainder of system</a:t>
            </a:r>
          </a:p>
          <a:p>
            <a:pPr lvl="1"/>
            <a:r>
              <a:rPr lang="en-US" dirty="0"/>
              <a:t>Rotation of PRMs for large suite of available applications</a:t>
            </a:r>
          </a:p>
          <a:p>
            <a:r>
              <a:rPr lang="en-US" dirty="0"/>
              <a:t>Reduce Vulnerable Configuration </a:t>
            </a:r>
            <a:br>
              <a:rPr lang="en-US" dirty="0"/>
            </a:br>
            <a:r>
              <a:rPr lang="en-US" dirty="0"/>
              <a:t>Area &amp; Power Consumption</a:t>
            </a:r>
          </a:p>
          <a:p>
            <a:r>
              <a:rPr lang="en-US" dirty="0"/>
              <a:t>Extend Post-Mission Operation </a:t>
            </a:r>
            <a:br>
              <a:rPr lang="en-US" dirty="0"/>
            </a:br>
            <a:r>
              <a:rPr lang="en-US" dirty="0"/>
              <a:t>and Capabilities</a:t>
            </a:r>
          </a:p>
          <a:p>
            <a:r>
              <a:rPr lang="en-US" dirty="0"/>
              <a:t>Dynamically Switch between Multiple Fault-Tolerance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52FF-4C81-4129-9FA0-646FA36DB7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PRREgionsImplemen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4" y="2438400"/>
            <a:ext cx="2752726" cy="2695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6474" y="5133910"/>
            <a:ext cx="2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Zynq-7020 FPGA floor plan</a:t>
            </a:r>
            <a:br>
              <a:rPr lang="en-US" sz="1400" dirty="0"/>
            </a:br>
            <a:r>
              <a:rPr lang="en-US" sz="1400" dirty="0"/>
              <a:t>w/ purple-outlined PR regions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9765" y="4243388"/>
            <a:ext cx="575109" cy="740568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47384" y="2558621"/>
            <a:ext cx="575109" cy="740568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47383" y="3393281"/>
            <a:ext cx="575109" cy="740568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6162674" y="1219200"/>
            <a:ext cx="2743200" cy="2362200"/>
          </a:xfrm>
          <a:prstGeom prst="arc">
            <a:avLst>
              <a:gd name="adj1" fmla="val 11312008"/>
              <a:gd name="adj2" fmla="val 3410054"/>
            </a:avLst>
          </a:prstGeom>
          <a:ln w="76200">
            <a:solidFill>
              <a:srgbClr val="FF8000"/>
            </a:solidFill>
            <a:headEnd type="none" w="med" len="med"/>
            <a:tailEnd type="stealth" w="lg" len="lg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0" y="1447800"/>
            <a:ext cx="616683" cy="811892"/>
          </a:xfrm>
          <a:prstGeom prst="rect">
            <a:avLst/>
          </a:prstGeom>
          <a:noFill/>
          <a:ln w="1905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4" y="1541816"/>
            <a:ext cx="609600" cy="802567"/>
          </a:xfrm>
          <a:prstGeom prst="rect">
            <a:avLst/>
          </a:prstGeom>
          <a:noFill/>
          <a:ln w="1905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02" y="1135870"/>
            <a:ext cx="624982" cy="811892"/>
          </a:xfrm>
          <a:prstGeom prst="rect">
            <a:avLst/>
          </a:prstGeom>
          <a:noFill/>
          <a:ln w="1270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  <p:bldP spid="12" grpId="0" animBg="1"/>
      <p:bldP spid="1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AMP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AMP? </a:t>
            </a:r>
          </a:p>
          <a:p>
            <a:pPr lvl="1"/>
            <a:r>
              <a:rPr lang="en-US" dirty="0"/>
              <a:t>Asymmetric multiprocessing (</a:t>
            </a:r>
            <a:r>
              <a:rPr lang="en-US" b="1" dirty="0">
                <a:solidFill>
                  <a:srgbClr val="00B050"/>
                </a:solidFill>
              </a:rPr>
              <a:t>AMP</a:t>
            </a:r>
            <a:r>
              <a:rPr lang="en-US" dirty="0"/>
              <a:t>) is mechanism </a:t>
            </a:r>
            <a:br>
              <a:rPr lang="en-US" dirty="0"/>
            </a:br>
            <a:r>
              <a:rPr lang="en-US" dirty="0"/>
              <a:t>that allows multi-core devices to have cores that </a:t>
            </a:r>
            <a:br>
              <a:rPr lang="en-US" dirty="0"/>
            </a:br>
            <a:r>
              <a:rPr lang="en-US" dirty="0"/>
              <a:t>run their own operating systems or bare-metal applications</a:t>
            </a:r>
          </a:p>
          <a:p>
            <a:pPr lvl="1"/>
            <a:endParaRPr lang="en-US" dirty="0"/>
          </a:p>
          <a:p>
            <a:r>
              <a:rPr lang="en-US" dirty="0"/>
              <a:t>Advantages of AMP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Secure software zoning of secure </a:t>
            </a:r>
            <a:br>
              <a:rPr lang="en-US" dirty="0"/>
            </a:br>
            <a:r>
              <a:rPr lang="en-US" dirty="0"/>
              <a:t>applications</a:t>
            </a:r>
          </a:p>
          <a:p>
            <a:pPr lvl="1"/>
            <a:r>
              <a:rPr lang="en-US" dirty="0"/>
              <a:t>Fault-tolerance</a:t>
            </a:r>
          </a:p>
          <a:p>
            <a:pPr lvl="2"/>
            <a:r>
              <a:rPr lang="en-US" dirty="0"/>
              <a:t>Separate application and critical </a:t>
            </a:r>
            <a:br>
              <a:rPr lang="en-US" dirty="0"/>
            </a:br>
            <a:r>
              <a:rPr lang="en-US" dirty="0"/>
              <a:t>flight software</a:t>
            </a:r>
          </a:p>
          <a:p>
            <a:pPr lvl="2"/>
            <a:r>
              <a:rPr lang="en-US" dirty="0"/>
              <a:t>Redundant processing</a:t>
            </a:r>
          </a:p>
          <a:p>
            <a:pPr lvl="1"/>
            <a:r>
              <a:rPr lang="en-US" dirty="0"/>
              <a:t>Interactive and real-time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50" name="Picture 2" descr="http://cliparts.co/cliparts/dc4/opM/dc4opM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1752"/>
            <a:ext cx="1671664" cy="14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4" y="2677689"/>
            <a:ext cx="2304256" cy="2194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53" y="3670959"/>
            <a:ext cx="2803470" cy="2138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8044" y="455558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4353" y="544020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AMP</a:t>
            </a:r>
          </a:p>
        </p:txBody>
      </p:sp>
    </p:spTree>
    <p:extLst>
      <p:ext uri="{BB962C8B-B14F-4D97-AF65-F5344CB8AC3E}">
        <p14:creationId xmlns:p14="http://schemas.microsoft.com/office/powerpoint/2010/main" val="38958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4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 bwMode="auto">
          <a:xfrm>
            <a:off x="584684" y="1452972"/>
            <a:ext cx="8102116" cy="1371600"/>
          </a:xfrm>
          <a:custGeom>
            <a:avLst/>
            <a:gdLst/>
            <a:ahLst/>
            <a:cxnLst/>
            <a:rect l="l" t="t" r="r" b="b"/>
            <a:pathLst>
              <a:path w="8495462" h="1600200">
                <a:moveTo>
                  <a:pt x="0" y="0"/>
                </a:moveTo>
                <a:lnTo>
                  <a:pt x="7695362" y="0"/>
                </a:lnTo>
                <a:cubicBezTo>
                  <a:pt x="8137245" y="0"/>
                  <a:pt x="8495462" y="358217"/>
                  <a:pt x="8495462" y="800100"/>
                </a:cubicBezTo>
                <a:cubicBezTo>
                  <a:pt x="8495462" y="1241983"/>
                  <a:pt x="8137245" y="1600200"/>
                  <a:pt x="7695362" y="1600200"/>
                </a:cubicBezTo>
                <a:lnTo>
                  <a:pt x="0" y="1600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3600" dirty="0"/>
              <a:t>Introduction to </a:t>
            </a:r>
            <a:r>
              <a:rPr lang="en-US" sz="3600" dirty="0">
                <a:solidFill>
                  <a:srgbClr val="00B0F0"/>
                </a:solidFill>
              </a:rPr>
              <a:t>Hybrid Adaptive </a:t>
            </a:r>
            <a:r>
              <a:rPr lang="en-US" sz="3600" dirty="0">
                <a:solidFill>
                  <a:srgbClr val="FF6600"/>
                </a:solidFill>
              </a:rPr>
              <a:t>Reconfigurable Fault Tolerance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539552" y="1376772"/>
            <a:ext cx="762000" cy="155448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8"/>
          <p:cNvSpPr>
            <a:spLocks noChangeAspect="1"/>
          </p:cNvSpPr>
          <p:nvPr/>
        </p:nvSpPr>
        <p:spPr bwMode="auto">
          <a:xfrm flipH="1">
            <a:off x="467541" y="3036700"/>
            <a:ext cx="8172910" cy="1371600"/>
          </a:xfrm>
          <a:custGeom>
            <a:avLst/>
            <a:gdLst/>
            <a:ahLst/>
            <a:cxnLst/>
            <a:rect l="l" t="t" r="r" b="b"/>
            <a:pathLst>
              <a:path w="8495462" h="1600200">
                <a:moveTo>
                  <a:pt x="0" y="0"/>
                </a:moveTo>
                <a:lnTo>
                  <a:pt x="7695362" y="0"/>
                </a:lnTo>
                <a:cubicBezTo>
                  <a:pt x="8137245" y="0"/>
                  <a:pt x="8495462" y="358217"/>
                  <a:pt x="8495462" y="800100"/>
                </a:cubicBezTo>
                <a:cubicBezTo>
                  <a:pt x="8495462" y="1241983"/>
                  <a:pt x="8137245" y="1600200"/>
                  <a:pt x="7695362" y="1600200"/>
                </a:cubicBezTo>
                <a:lnTo>
                  <a:pt x="0" y="16002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Triangle 10"/>
          <p:cNvSpPr/>
          <p:nvPr/>
        </p:nvSpPr>
        <p:spPr bwMode="auto">
          <a:xfrm flipH="1">
            <a:off x="7914456" y="2954640"/>
            <a:ext cx="762000" cy="155448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8"/>
          <p:cNvSpPr>
            <a:spLocks noChangeAspect="1"/>
          </p:cNvSpPr>
          <p:nvPr/>
        </p:nvSpPr>
        <p:spPr bwMode="auto">
          <a:xfrm>
            <a:off x="584684" y="4620876"/>
            <a:ext cx="8100406" cy="1371600"/>
          </a:xfrm>
          <a:custGeom>
            <a:avLst/>
            <a:gdLst/>
            <a:ahLst/>
            <a:cxnLst/>
            <a:rect l="l" t="t" r="r" b="b"/>
            <a:pathLst>
              <a:path w="8495462" h="1600200">
                <a:moveTo>
                  <a:pt x="0" y="0"/>
                </a:moveTo>
                <a:lnTo>
                  <a:pt x="7695362" y="0"/>
                </a:lnTo>
                <a:cubicBezTo>
                  <a:pt x="8137245" y="0"/>
                  <a:pt x="8495462" y="358217"/>
                  <a:pt x="8495462" y="800100"/>
                </a:cubicBezTo>
                <a:cubicBezTo>
                  <a:pt x="8495462" y="1241983"/>
                  <a:pt x="8137245" y="1600200"/>
                  <a:pt x="7695362" y="1600200"/>
                </a:cubicBezTo>
                <a:lnTo>
                  <a:pt x="0" y="16002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Triangle 12"/>
          <p:cNvSpPr/>
          <p:nvPr/>
        </p:nvSpPr>
        <p:spPr bwMode="auto">
          <a:xfrm>
            <a:off x="539552" y="4537533"/>
            <a:ext cx="762000" cy="155448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00032" y="1565920"/>
            <a:ext cx="1168412" cy="1143000"/>
            <a:chOff x="7025402" y="1752600"/>
            <a:chExt cx="1168412" cy="1143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7025402" y="1752600"/>
              <a:ext cx="1143000" cy="1143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050" name="Picture 2" descr="http://images.clipartpanda.com/issue-clipart-CLIPART_OF_15297_SMJPG_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67"/>
            <a:stretch/>
          </p:blipFill>
          <p:spPr bwMode="auto">
            <a:xfrm>
              <a:off x="7050814" y="1790700"/>
              <a:ext cx="1143000" cy="10668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84684" y="3149648"/>
            <a:ext cx="1143000" cy="1143000"/>
            <a:chOff x="851725" y="3308707"/>
            <a:chExt cx="1143000" cy="1143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51725" y="3308707"/>
              <a:ext cx="1143000" cy="1143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5" y="3308707"/>
              <a:ext cx="1066800" cy="10668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425444" y="4722876"/>
            <a:ext cx="1143000" cy="1143000"/>
            <a:chOff x="6994580" y="4780480"/>
            <a:chExt cx="1143000" cy="1143000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6994580" y="4780480"/>
              <a:ext cx="1143000" cy="1143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147" y="4819659"/>
              <a:ext cx="1076432" cy="107643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254957" y="1477380"/>
            <a:ext cx="6119664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Eras Demi ITC" panose="020B0805030504020804" pitchFamily="34" charset="0"/>
                <a:cs typeface="Consolas" panose="020B0609020204030204" pitchFamily="49" charset="0"/>
              </a:rPr>
              <a:t> PROBLEM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Hybrid SoCs present numerous architectural advantages, however, there are FT architectural disadvantages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Systems need to respond to changing environment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7683" y="3069199"/>
            <a:ext cx="607741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Eras Demi ITC" panose="020B0805030504020804" pitchFamily="34" charset="0"/>
                <a:cs typeface="Consolas" panose="020B0609020204030204" pitchFamily="49" charset="0"/>
              </a:rPr>
              <a:t> MOTIVATION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Find synergy of hybrid SoC subsystems for FT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Use adaptive systems to optimize system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configuration for current radiation environment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2430" y="4638835"/>
            <a:ext cx="6043014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Eras Demi ITC" panose="020B0805030504020804" pitchFamily="34" charset="0"/>
                <a:cs typeface="Consolas" panose="020B0609020204030204" pitchFamily="49" charset="0"/>
              </a:rPr>
              <a:t> CHALLENGE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Realize flight-system proof-of-concept testbed</a:t>
            </a:r>
          </a:p>
          <a:p>
            <a:pPr marL="111125" lvl="0" indent="-1111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Involves understanding of integration of CPU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and FPGA subsystems</a:t>
            </a:r>
          </a:p>
        </p:txBody>
      </p:sp>
    </p:spTree>
    <p:extLst>
      <p:ext uri="{BB962C8B-B14F-4D97-AF65-F5344CB8AC3E}">
        <p14:creationId xmlns:p14="http://schemas.microsoft.com/office/powerpoint/2010/main" val="35646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 rot="10800000">
            <a:off x="359678" y="2577779"/>
            <a:ext cx="1570837" cy="3479381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Triangle 19"/>
          <p:cNvSpPr/>
          <p:nvPr/>
        </p:nvSpPr>
        <p:spPr bwMode="auto">
          <a:xfrm>
            <a:off x="1916069" y="2577779"/>
            <a:ext cx="7061602" cy="347938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Computing Facet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724"/>
            <a:ext cx="1945818" cy="18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rapezoid 35"/>
          <p:cNvSpPr/>
          <p:nvPr/>
        </p:nvSpPr>
        <p:spPr bwMode="auto">
          <a:xfrm>
            <a:off x="350460" y="2290981"/>
            <a:ext cx="1543050" cy="286803"/>
          </a:xfrm>
          <a:custGeom>
            <a:avLst/>
            <a:gdLst>
              <a:gd name="connsiteX0" fmla="*/ 0 w 1295400"/>
              <a:gd name="connsiteY0" fmla="*/ 296328 h 296328"/>
              <a:gd name="connsiteX1" fmla="*/ 74082 w 1295400"/>
              <a:gd name="connsiteY1" fmla="*/ 0 h 296328"/>
              <a:gd name="connsiteX2" fmla="*/ 1221318 w 1295400"/>
              <a:gd name="connsiteY2" fmla="*/ 0 h 296328"/>
              <a:gd name="connsiteX3" fmla="*/ 1295400 w 1295400"/>
              <a:gd name="connsiteY3" fmla="*/ 296328 h 296328"/>
              <a:gd name="connsiteX4" fmla="*/ 0 w 1295400"/>
              <a:gd name="connsiteY4" fmla="*/ 296328 h 296328"/>
              <a:gd name="connsiteX0" fmla="*/ 2250018 w 3545418"/>
              <a:gd name="connsiteY0" fmla="*/ 296328 h 296328"/>
              <a:gd name="connsiteX1" fmla="*/ 0 w 3545418"/>
              <a:gd name="connsiteY1" fmla="*/ 285750 h 296328"/>
              <a:gd name="connsiteX2" fmla="*/ 3471336 w 3545418"/>
              <a:gd name="connsiteY2" fmla="*/ 0 h 296328"/>
              <a:gd name="connsiteX3" fmla="*/ 3545418 w 3545418"/>
              <a:gd name="connsiteY3" fmla="*/ 296328 h 296328"/>
              <a:gd name="connsiteX4" fmla="*/ 2250018 w 3545418"/>
              <a:gd name="connsiteY4" fmla="*/ 296328 h 296328"/>
              <a:gd name="connsiteX0" fmla="*/ 0 w 3733800"/>
              <a:gd name="connsiteY0" fmla="*/ 563028 h 563028"/>
              <a:gd name="connsiteX1" fmla="*/ 188382 w 3733800"/>
              <a:gd name="connsiteY1" fmla="*/ 285750 h 563028"/>
              <a:gd name="connsiteX2" fmla="*/ 3659718 w 3733800"/>
              <a:gd name="connsiteY2" fmla="*/ 0 h 563028"/>
              <a:gd name="connsiteX3" fmla="*/ 3733800 w 3733800"/>
              <a:gd name="connsiteY3" fmla="*/ 296328 h 563028"/>
              <a:gd name="connsiteX4" fmla="*/ 0 w 3733800"/>
              <a:gd name="connsiteY4" fmla="*/ 563028 h 563028"/>
              <a:gd name="connsiteX0" fmla="*/ 0 w 3733800"/>
              <a:gd name="connsiteY0" fmla="*/ 315378 h 315378"/>
              <a:gd name="connsiteX1" fmla="*/ 188382 w 3733800"/>
              <a:gd name="connsiteY1" fmla="*/ 38100 h 315378"/>
              <a:gd name="connsiteX2" fmla="*/ 1411818 w 3733800"/>
              <a:gd name="connsiteY2" fmla="*/ 0 h 315378"/>
              <a:gd name="connsiteX3" fmla="*/ 3733800 w 3733800"/>
              <a:gd name="connsiteY3" fmla="*/ 48678 h 315378"/>
              <a:gd name="connsiteX4" fmla="*/ 0 w 3733800"/>
              <a:gd name="connsiteY4" fmla="*/ 315378 h 315378"/>
              <a:gd name="connsiteX0" fmla="*/ 0 w 1543050"/>
              <a:gd name="connsiteY0" fmla="*/ 315378 h 315378"/>
              <a:gd name="connsiteX1" fmla="*/ 188382 w 1543050"/>
              <a:gd name="connsiteY1" fmla="*/ 38100 h 315378"/>
              <a:gd name="connsiteX2" fmla="*/ 1411818 w 1543050"/>
              <a:gd name="connsiteY2" fmla="*/ 0 h 315378"/>
              <a:gd name="connsiteX3" fmla="*/ 1543050 w 1543050"/>
              <a:gd name="connsiteY3" fmla="*/ 305853 h 315378"/>
              <a:gd name="connsiteX4" fmla="*/ 0 w 1543050"/>
              <a:gd name="connsiteY4" fmla="*/ 315378 h 315378"/>
              <a:gd name="connsiteX0" fmla="*/ 0 w 1543050"/>
              <a:gd name="connsiteY0" fmla="*/ 286803 h 286803"/>
              <a:gd name="connsiteX1" fmla="*/ 188382 w 1543050"/>
              <a:gd name="connsiteY1" fmla="*/ 9525 h 286803"/>
              <a:gd name="connsiteX2" fmla="*/ 1402293 w 1543050"/>
              <a:gd name="connsiteY2" fmla="*/ 0 h 286803"/>
              <a:gd name="connsiteX3" fmla="*/ 1543050 w 1543050"/>
              <a:gd name="connsiteY3" fmla="*/ 277278 h 286803"/>
              <a:gd name="connsiteX4" fmla="*/ 0 w 1543050"/>
              <a:gd name="connsiteY4" fmla="*/ 286803 h 28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286803">
                <a:moveTo>
                  <a:pt x="0" y="286803"/>
                </a:moveTo>
                <a:lnTo>
                  <a:pt x="188382" y="9525"/>
                </a:lnTo>
                <a:lnTo>
                  <a:pt x="1402293" y="0"/>
                </a:lnTo>
                <a:lnTo>
                  <a:pt x="1543050" y="277278"/>
                </a:lnTo>
                <a:lnTo>
                  <a:pt x="0" y="286803"/>
                </a:lnTo>
                <a:close/>
              </a:path>
            </a:pathLst>
          </a:cu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724"/>
            <a:ext cx="1945818" cy="18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96" y="2648415"/>
            <a:ext cx="45481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rapezoid 38"/>
          <p:cNvSpPr/>
          <p:nvPr/>
        </p:nvSpPr>
        <p:spPr bwMode="auto">
          <a:xfrm>
            <a:off x="1930516" y="980726"/>
            <a:ext cx="7054277" cy="5047713"/>
          </a:xfrm>
          <a:prstGeom prst="trapezoid">
            <a:avLst>
              <a:gd name="adj" fmla="val 8533"/>
            </a:avLst>
          </a:prstGeom>
          <a:gradFill flip="none" rotWithShape="1">
            <a:gsLst>
              <a:gs pos="100000">
                <a:schemeClr val="tx1"/>
              </a:gs>
              <a:gs pos="50000">
                <a:srgbClr val="1F1F1F"/>
              </a:gs>
              <a:gs pos="0">
                <a:srgbClr val="3A3A3A"/>
              </a:gs>
            </a:gsLst>
            <a:lin ang="16200000" scaled="1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9718" y="978203"/>
            <a:ext cx="7063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Fault-Tolerant Computing (FTC)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38513" y="1506001"/>
            <a:ext cx="6335104" cy="45224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B9C1D0"/>
              </a:buClr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Research Focused on Improving Reliability of CSPv1 with FTC</a:t>
            </a:r>
          </a:p>
          <a:p>
            <a:pPr>
              <a:buClr>
                <a:srgbClr val="B9C1D0"/>
              </a:buClr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Hybrid Capability 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Build FT strategy for hybrid SoC architecture by combining fixed and reconfigurable FT strategies</a:t>
            </a:r>
          </a:p>
          <a:p>
            <a:pPr>
              <a:buClr>
                <a:srgbClr val="B9C1D0"/>
              </a:buClr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Reconfigurable Capability 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Environmentally aware configuration manager monitors FPGA configuration upsets while scrubbing to approximate current upset rate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Adapt to changing upset rate by optimizing usage of resources in performance-reliability trade space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FT modes in </a:t>
            </a:r>
            <a:r>
              <a:rPr lang="en-US" dirty="0">
                <a:solidFill>
                  <a:srgbClr val="FFC000"/>
                </a:solidFill>
              </a:rPr>
              <a:t>fixed-logic processor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dirty="0">
                <a:solidFill>
                  <a:srgbClr val="00B0F0"/>
                </a:solidFill>
              </a:rPr>
              <a:t>reconfigurable-logic FPGA</a:t>
            </a:r>
          </a:p>
        </p:txBody>
      </p:sp>
      <p:pic>
        <p:nvPicPr>
          <p:cNvPr id="13" name="Picture 12" descr="PRREgionsImplemen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13" y="4879899"/>
            <a:ext cx="1039700" cy="10180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0927" y="5562896"/>
            <a:ext cx="217218" cy="279712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70927" y="4913995"/>
            <a:ext cx="217218" cy="279712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70927" y="5235706"/>
            <a:ext cx="217218" cy="279712"/>
          </a:xfrm>
          <a:prstGeom prst="rect">
            <a:avLst/>
          </a:prstGeom>
          <a:noFill/>
          <a:ln>
            <a:solidFill>
              <a:srgbClr val="CA78FF"/>
            </a:solidFill>
          </a:ln>
          <a:effectLst>
            <a:glow rad="101600">
              <a:srgbClr val="CA78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511562" y="4419582"/>
            <a:ext cx="1036102" cy="892199"/>
          </a:xfrm>
          <a:prstGeom prst="arc">
            <a:avLst>
              <a:gd name="adj1" fmla="val 11312008"/>
              <a:gd name="adj2" fmla="val 3410054"/>
            </a:avLst>
          </a:prstGeom>
          <a:ln w="76200">
            <a:solidFill>
              <a:srgbClr val="FF8000"/>
            </a:solidFill>
            <a:headEnd type="none" w="med" len="med"/>
            <a:tailEnd type="stealth" w="lg" len="lg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3" y="4496416"/>
            <a:ext cx="232920" cy="306650"/>
          </a:xfrm>
          <a:prstGeom prst="rect">
            <a:avLst/>
          </a:prstGeom>
          <a:noFill/>
          <a:ln w="1905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81" y="4487910"/>
            <a:ext cx="230245" cy="303128"/>
          </a:xfrm>
          <a:prstGeom prst="rect">
            <a:avLst/>
          </a:prstGeom>
          <a:noFill/>
          <a:ln w="1905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2" y="4364201"/>
            <a:ext cx="236055" cy="306651"/>
          </a:xfrm>
          <a:prstGeom prst="rect">
            <a:avLst/>
          </a:prstGeom>
          <a:noFill/>
          <a:ln w="12700">
            <a:solidFill>
              <a:srgbClr val="CA7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24" y="2888940"/>
            <a:ext cx="820204" cy="781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612" y="3218788"/>
            <a:ext cx="997901" cy="761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34964" y="4282103"/>
            <a:ext cx="1535849" cy="172939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46494" y="2804288"/>
            <a:ext cx="1535849" cy="1379465"/>
          </a:xfrm>
          <a:prstGeom prst="rect">
            <a:avLst/>
          </a:prstGeom>
          <a:noFill/>
          <a:ln w="38100" cap="flat" cmpd="sng" algn="ctr">
            <a:solidFill>
              <a:srgbClr val="E2A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77048 -0.130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4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048 -0.13056 L -1.16267 -0.4044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1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6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9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36" grpId="0" animBg="1"/>
      <p:bldP spid="36" grpId="1" animBg="1"/>
      <p:bldP spid="36" grpId="2" animBg="1"/>
      <p:bldP spid="39" grpId="0" animBg="1"/>
      <p:bldP spid="15" grpId="0"/>
      <p:bldP spid="14" grpId="0" animBg="1"/>
      <p:bldP spid="17" grpId="0" animBg="1"/>
      <p:bldP spid="18" grpId="0" animBg="1"/>
      <p:bldP spid="19" grpId="0" animBg="1"/>
      <p:bldP spid="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"/>
          <p:cNvSpPr/>
          <p:nvPr/>
        </p:nvSpPr>
        <p:spPr bwMode="auto">
          <a:xfrm rot="16200000" flipH="1">
            <a:off x="3141841" y="4478414"/>
            <a:ext cx="1188682" cy="1723082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0"/>
          <p:cNvSpPr/>
          <p:nvPr/>
        </p:nvSpPr>
        <p:spPr bwMode="auto">
          <a:xfrm rot="5400000">
            <a:off x="3954405" y="2492562"/>
            <a:ext cx="1200150" cy="2089340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0"/>
          <p:cNvSpPr/>
          <p:nvPr/>
        </p:nvSpPr>
        <p:spPr bwMode="auto">
          <a:xfrm rot="5400000">
            <a:off x="3115174" y="920876"/>
            <a:ext cx="1188682" cy="1723082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2026960" y="2688008"/>
            <a:ext cx="1200150" cy="1698449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/>
          <p:cNvSpPr/>
          <p:nvPr/>
        </p:nvSpPr>
        <p:spPr bwMode="auto">
          <a:xfrm rot="19341808" flipH="1">
            <a:off x="1672609" y="3720880"/>
            <a:ext cx="1188682" cy="1723082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0"/>
          <p:cNvSpPr/>
          <p:nvPr/>
        </p:nvSpPr>
        <p:spPr bwMode="auto">
          <a:xfrm rot="2258192">
            <a:off x="1675974" y="1594837"/>
            <a:ext cx="1188682" cy="1723082"/>
          </a:xfrm>
          <a:custGeom>
            <a:avLst/>
            <a:gdLst/>
            <a:ahLst/>
            <a:cxnLst/>
            <a:rect l="l" t="t" r="r" b="b"/>
            <a:pathLst>
              <a:path w="1524000" h="2971800">
                <a:moveTo>
                  <a:pt x="0" y="0"/>
                </a:moveTo>
                <a:lnTo>
                  <a:pt x="1524000" y="0"/>
                </a:lnTo>
                <a:lnTo>
                  <a:pt x="1524000" y="2990"/>
                </a:lnTo>
                <a:cubicBezTo>
                  <a:pt x="1305624" y="246419"/>
                  <a:pt x="1152525" y="814464"/>
                  <a:pt x="1152525" y="1476375"/>
                </a:cubicBezTo>
                <a:cubicBezTo>
                  <a:pt x="1152525" y="2138286"/>
                  <a:pt x="1305624" y="2706332"/>
                  <a:pt x="1524000" y="2949760"/>
                </a:cubicBezTo>
                <a:lnTo>
                  <a:pt x="1524000" y="2971800"/>
                </a:lnTo>
                <a:lnTo>
                  <a:pt x="0" y="2971800"/>
                </a:lnTo>
                <a:lnTo>
                  <a:pt x="0" y="2937715"/>
                </a:lnTo>
                <a:cubicBezTo>
                  <a:pt x="213561" y="2688701"/>
                  <a:pt x="361950" y="2128027"/>
                  <a:pt x="361950" y="1476375"/>
                </a:cubicBezTo>
                <a:cubicBezTo>
                  <a:pt x="361950" y="824723"/>
                  <a:pt x="213561" y="264049"/>
                  <a:pt x="0" y="15035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e 6"/>
          <p:cNvSpPr/>
          <p:nvPr/>
        </p:nvSpPr>
        <p:spPr bwMode="auto">
          <a:xfrm>
            <a:off x="531571" y="2594257"/>
            <a:ext cx="1832458" cy="1828800"/>
          </a:xfrm>
          <a:prstGeom prst="pie">
            <a:avLst>
              <a:gd name="adj1" fmla="val 8894360"/>
              <a:gd name="adj2" fmla="val 12598615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ie 7"/>
          <p:cNvSpPr/>
          <p:nvPr/>
        </p:nvSpPr>
        <p:spPr bwMode="auto">
          <a:xfrm>
            <a:off x="531571" y="2594257"/>
            <a:ext cx="1832458" cy="1828800"/>
          </a:xfrm>
          <a:prstGeom prst="pie">
            <a:avLst>
              <a:gd name="adj1" fmla="val 12906862"/>
              <a:gd name="adj2" fmla="val 1620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Pie 8"/>
          <p:cNvSpPr/>
          <p:nvPr/>
        </p:nvSpPr>
        <p:spPr bwMode="auto">
          <a:xfrm flipV="1">
            <a:off x="533400" y="2622832"/>
            <a:ext cx="1832458" cy="1828800"/>
          </a:xfrm>
          <a:prstGeom prst="pie">
            <a:avLst>
              <a:gd name="adj1" fmla="val 12944065"/>
              <a:gd name="adj2" fmla="val 1620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HARFT Modes of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685800" y="2746657"/>
            <a:ext cx="1524000" cy="152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8375" y="4718332"/>
            <a:ext cx="1200150" cy="1200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390775" y="4870732"/>
            <a:ext cx="895350" cy="89535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171700" y="1175032"/>
            <a:ext cx="1200150" cy="1200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324100" y="1327432"/>
            <a:ext cx="895350" cy="89535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2915816" y="2937157"/>
            <a:ext cx="1200150" cy="1200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068216" y="3089557"/>
            <a:ext cx="895350" cy="895350"/>
          </a:xfrm>
          <a:prstGeom prst="ellipse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8674" y="349621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utami" panose="020B0502040204020203" pitchFamily="34" charset="0"/>
                <a:cs typeface="Gautami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5323" y="354401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MODES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800" dirty="0">
                <a:latin typeface="Century Gothic" panose="020B0502020202020204" pitchFamily="34" charset="0"/>
              </a:rPr>
              <a:t>Fault Tolerance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00">
                        <a14:foregroundMark x1="48667" y1="20000" x2="48667" y2="20000"/>
                        <a14:foregroundMark x1="29167" y1="30545" x2="29167" y2="30545"/>
                        <a14:foregroundMark x1="26667" y1="73818" x2="26667" y2="73818"/>
                        <a14:foregroundMark x1="13500" y1="61091" x2="13500" y2="61091"/>
                        <a14:foregroundMark x1="63667" y1="60364" x2="63667" y2="60364"/>
                        <a14:foregroundMark x1="77333" y1="77455" x2="77333" y2="77455"/>
                        <a14:foregroundMark x1="77333" y1="35636" x2="77333" y2="35636"/>
                        <a14:foregroundMark x1="91000" y1="69455" x2="91000" y2="6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3134325"/>
            <a:ext cx="997332" cy="4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3818" y="2812618"/>
            <a:ext cx="12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HA</a:t>
            </a:r>
            <a:r>
              <a:rPr lang="en-US" dirty="0">
                <a:solidFill>
                  <a:srgbClr val="00B0F0"/>
                </a:solidFill>
              </a:rPr>
              <a:t>RFT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4029" y="1432060"/>
            <a:ext cx="1028700" cy="774560"/>
            <a:chOff x="2364029" y="1276203"/>
            <a:chExt cx="1028700" cy="774560"/>
          </a:xfrm>
        </p:grpSpPr>
        <p:sp>
          <p:nvSpPr>
            <p:cNvPr id="26" name="TextBox 25"/>
            <p:cNvSpPr txBox="1"/>
            <p:nvPr/>
          </p:nvSpPr>
          <p:spPr>
            <a:xfrm>
              <a:off x="2478329" y="1465988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  <a:cs typeface="Gautami" panose="020B0502040204020203" pitchFamily="34" charset="0"/>
                </a:rPr>
                <a:t>01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4029" y="1276203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MODE</a:t>
              </a:r>
              <a:endParaRPr lang="en-US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5000" y="3190323"/>
            <a:ext cx="1028700" cy="774560"/>
            <a:chOff x="3462338" y="3083270"/>
            <a:chExt cx="1028700" cy="774560"/>
          </a:xfrm>
        </p:grpSpPr>
        <p:sp>
          <p:nvSpPr>
            <p:cNvPr id="28" name="TextBox 27"/>
            <p:cNvSpPr txBox="1"/>
            <p:nvPr/>
          </p:nvSpPr>
          <p:spPr>
            <a:xfrm>
              <a:off x="3576638" y="327305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  <a:cs typeface="Gautami" panose="020B0502040204020203" pitchFamily="34" charset="0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62338" y="308327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MODE</a:t>
              </a:r>
              <a:endParaRPr lang="en-US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3638" y="4978170"/>
            <a:ext cx="1028700" cy="774560"/>
            <a:chOff x="2433638" y="4822313"/>
            <a:chExt cx="1028700" cy="774560"/>
          </a:xfrm>
        </p:grpSpPr>
        <p:sp>
          <p:nvSpPr>
            <p:cNvPr id="30" name="TextBox 29"/>
            <p:cNvSpPr txBox="1"/>
            <p:nvPr/>
          </p:nvSpPr>
          <p:spPr>
            <a:xfrm>
              <a:off x="2547938" y="5012098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  <a:cs typeface="Gautami" panose="020B0502040204020203" pitchFamily="34" charset="0"/>
                </a:rPr>
                <a:t>03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3638" y="4822313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MODE</a:t>
              </a:r>
              <a:endParaRPr lang="en-US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 bwMode="auto">
          <a:xfrm>
            <a:off x="4571056" y="2799884"/>
            <a:ext cx="4125644" cy="155448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  <a:t>Asymmetric Multiprocessing (AMP)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Cores run pseudo-independently for greater reliability in hard environments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Additional functionality possible with real-time operation on second core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4029296" y="4538816"/>
            <a:ext cx="4576762" cy="155448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  <a:t>FPGA-Enhanced Fault Tolerance (FEFT)</a:t>
            </a:r>
          </a:p>
          <a:p>
            <a:pPr marL="114300" lvl="2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PRRs in SPS operate </a:t>
            </a:r>
            <a:r>
              <a:rPr lang="en-US" sz="1600" dirty="0" err="1">
                <a:solidFill>
                  <a:schemeClr val="bg1"/>
                </a:solidFill>
              </a:rPr>
              <a:t>MicroBlaze</a:t>
            </a:r>
            <a:r>
              <a:rPr lang="en-US" sz="1600" dirty="0">
                <a:solidFill>
                  <a:schemeClr val="bg1"/>
                </a:solidFill>
              </a:rPr>
              <a:t> in simplex, duplex, or triplex configurations for reliability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Hardware accelerators can take place of soft cores for additional app acceleration 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029296" y="1040120"/>
            <a:ext cx="4576762" cy="155448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  <a:t>Symmetric Multiprocessing (SMP)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Dual-core HPS operates using both cores together for maximum performance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Accelerated modes including </a:t>
            </a:r>
            <a:r>
              <a:rPr lang="en-US" sz="1600" dirty="0" err="1">
                <a:solidFill>
                  <a:schemeClr val="bg1"/>
                </a:solidFill>
              </a:rPr>
              <a:t>OpenMP</a:t>
            </a:r>
            <a:r>
              <a:rPr lang="en-US" sz="1600" dirty="0">
                <a:solidFill>
                  <a:schemeClr val="bg1"/>
                </a:solidFill>
              </a:rPr>
              <a:t> and distributed processes available </a:t>
            </a:r>
          </a:p>
        </p:txBody>
      </p:sp>
    </p:spTree>
    <p:extLst>
      <p:ext uri="{BB962C8B-B14F-4D97-AF65-F5344CB8AC3E}">
        <p14:creationId xmlns:p14="http://schemas.microsoft.com/office/powerpoint/2010/main" val="2968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"/>
                            </p:stCondLst>
                            <p:childTnLst>
                              <p:par>
                                <p:cTn id="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"/>
                            </p:stCondLst>
                            <p:childTnLst>
                              <p:par>
                                <p:cTn id="9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"/>
                            </p:stCondLst>
                            <p:childTnLst>
                              <p:par>
                                <p:cTn id="10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"/>
                            </p:stCondLst>
                            <p:childTnLst>
                              <p:par>
                                <p:cTn id="15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"/>
                            </p:stCondLst>
                            <p:childTnLst>
                              <p:par>
                                <p:cTn id="1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2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11" grpId="0" animBg="1"/>
      <p:bldP spid="21" grpId="0" animBg="1"/>
      <p:bldP spid="20" grpId="0" animBg="1"/>
      <p:bldP spid="7" grpId="0" animBg="1"/>
      <p:bldP spid="8" grpId="0" animBg="1"/>
      <p:bldP spid="9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5626840" y="1781978"/>
            <a:ext cx="3291839" cy="2651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FFFF"/>
          </a:solidFill>
          <a:ln w="19080">
            <a:solidFill>
              <a:srgbClr val="0000CC"/>
            </a:solidFill>
            <a:prstDash val="solid"/>
          </a:ln>
        </p:spPr>
        <p:txBody>
          <a:bodyPr vert="horz" wrap="none" lIns="99360" tIns="54360" rIns="99360" bIns="54360" anchor="b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Programmable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Logic</a:t>
            </a:r>
          </a:p>
        </p:txBody>
      </p:sp>
      <p:sp>
        <p:nvSpPr>
          <p:cNvPr id="42" name="Straight Connector 41"/>
          <p:cNvSpPr/>
          <p:nvPr/>
        </p:nvSpPr>
        <p:spPr>
          <a:xfrm>
            <a:off x="6815560" y="3395859"/>
            <a:ext cx="777240" cy="0"/>
          </a:xfrm>
          <a:prstGeom prst="line">
            <a:avLst/>
          </a:prstGeom>
          <a:noFill/>
          <a:ln w="36720">
            <a:solidFill>
              <a:srgbClr val="666666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6815560" y="4218819"/>
            <a:ext cx="777240" cy="0"/>
          </a:xfrm>
          <a:prstGeom prst="line">
            <a:avLst/>
          </a:prstGeom>
          <a:noFill/>
          <a:ln w="36720">
            <a:solidFill>
              <a:srgbClr val="666666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6632680" y="2284898"/>
            <a:ext cx="20124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6495520" y="4890938"/>
            <a:ext cx="100584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626840" y="1781978"/>
            <a:ext cx="1005840" cy="96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19080">
            <a:solidFill>
              <a:srgbClr val="CC99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iberation Sans" pitchFamily="18"/>
                <a:ea typeface="Microsoft YaHei" pitchFamily="2"/>
                <a:cs typeface="Mangal" pitchFamily="2"/>
              </a:rPr>
              <a:t>Hard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iberation Sans" pitchFamily="18"/>
                <a:ea typeface="Microsoft YaHei" pitchFamily="2"/>
                <a:cs typeface="Mangal" pitchFamily="2"/>
              </a:rPr>
              <a:t>Processing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iberation Sans" pitchFamily="18"/>
                <a:ea typeface="Microsoft YaHei" pitchFamily="2"/>
                <a:cs typeface="Mangal" pitchFamily="2"/>
              </a:rPr>
              <a:t>System</a:t>
            </a:r>
          </a:p>
        </p:txBody>
      </p:sp>
      <p:sp>
        <p:nvSpPr>
          <p:cNvPr id="49" name="Freeform 48"/>
          <p:cNvSpPr/>
          <p:nvPr/>
        </p:nvSpPr>
        <p:spPr>
          <a:xfrm>
            <a:off x="5718279" y="3702218"/>
            <a:ext cx="354441" cy="28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BF1BD"/>
          </a:solidFill>
          <a:ln w="19080">
            <a:solidFill>
              <a:srgbClr val="6BA123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ICAP</a:t>
            </a:r>
          </a:p>
        </p:txBody>
      </p:sp>
      <p:sp>
        <p:nvSpPr>
          <p:cNvPr id="50" name="Freeform 49"/>
          <p:cNvSpPr/>
          <p:nvPr/>
        </p:nvSpPr>
        <p:spPr>
          <a:xfrm>
            <a:off x="7501360" y="4652619"/>
            <a:ext cx="14173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DDEB"/>
          </a:solidFill>
          <a:ln w="19080">
            <a:solidFill>
              <a:srgbClr val="9B5796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Microsoft YaHei" pitchFamily="2"/>
                <a:cs typeface="Mangal" pitchFamily="2"/>
              </a:rPr>
              <a:t>Storage</a:t>
            </a:r>
          </a:p>
        </p:txBody>
      </p:sp>
      <p:sp>
        <p:nvSpPr>
          <p:cNvPr id="51" name="Freeform 50"/>
          <p:cNvSpPr/>
          <p:nvPr/>
        </p:nvSpPr>
        <p:spPr>
          <a:xfrm>
            <a:off x="5626840" y="4649739"/>
            <a:ext cx="86867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DDEB"/>
          </a:solidFill>
          <a:ln w="19080">
            <a:solidFill>
              <a:srgbClr val="9B5796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Liberation Sans" pitchFamily="18"/>
                <a:ea typeface="Microsoft YaHei" pitchFamily="2"/>
                <a:cs typeface="Mangal" pitchFamily="2"/>
              </a:rPr>
              <a:t>I/O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6298013" y="2612036"/>
            <a:ext cx="877319" cy="26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Interconnect</a:t>
            </a:r>
          </a:p>
        </p:txBody>
      </p:sp>
      <p:sp>
        <p:nvSpPr>
          <p:cNvPr id="53" name="Straight Connector 52"/>
          <p:cNvSpPr/>
          <p:nvPr/>
        </p:nvSpPr>
        <p:spPr>
          <a:xfrm>
            <a:off x="6815560" y="2568219"/>
            <a:ext cx="777240" cy="0"/>
          </a:xfrm>
          <a:prstGeom prst="line">
            <a:avLst/>
          </a:prstGeom>
          <a:noFill/>
          <a:ln w="36720">
            <a:solidFill>
              <a:srgbClr val="666666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>
            <a:off x="7319920" y="3822099"/>
            <a:ext cx="26892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 flipV="1">
            <a:off x="7318479" y="2147739"/>
            <a:ext cx="9001" cy="76824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>
            <a:off x="7318479" y="2166098"/>
            <a:ext cx="274321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 flipV="1">
            <a:off x="7309479" y="3062139"/>
            <a:ext cx="9000" cy="777239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>
            <a:off x="6805840" y="2970699"/>
            <a:ext cx="77724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976120" y="2731299"/>
            <a:ext cx="433799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SPS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Static</a:t>
            </a:r>
          </a:p>
        </p:txBody>
      </p:sp>
      <p:sp>
        <p:nvSpPr>
          <p:cNvPr id="60" name="Straight Connector 59"/>
          <p:cNvSpPr/>
          <p:nvPr/>
        </p:nvSpPr>
        <p:spPr>
          <a:xfrm flipH="1" flipV="1">
            <a:off x="6817360" y="2283819"/>
            <a:ext cx="1080" cy="2607119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5718280" y="2970699"/>
            <a:ext cx="822960" cy="52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BF1BD"/>
          </a:solidFill>
          <a:ln w="19080">
            <a:solidFill>
              <a:schemeClr val="accent6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Configuration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Manager</a:t>
            </a:r>
          </a:p>
        </p:txBody>
      </p:sp>
      <p:sp>
        <p:nvSpPr>
          <p:cNvPr id="62" name="Freeform 61"/>
          <p:cNvSpPr/>
          <p:nvPr/>
        </p:nvSpPr>
        <p:spPr>
          <a:xfrm>
            <a:off x="7573360" y="2751819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· · ·</a:t>
            </a:r>
            <a:endParaRPr lang="en-US" sz="14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7573360" y="3574779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Partial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Reconfiguration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Region N-1</a:t>
            </a:r>
          </a:p>
        </p:txBody>
      </p:sp>
      <p:sp>
        <p:nvSpPr>
          <p:cNvPr id="64" name="Freeform 63"/>
          <p:cNvSpPr/>
          <p:nvPr/>
        </p:nvSpPr>
        <p:spPr>
          <a:xfrm>
            <a:off x="7573360" y="1928859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Partial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Reconfiguration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Liberation Sans" pitchFamily="18"/>
                <a:ea typeface="Microsoft YaHei" pitchFamily="2"/>
                <a:cs typeface="Mangal" pitchFamily="2"/>
              </a:rPr>
              <a:t>Region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86239" y="2081859"/>
            <a:ext cx="275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63480" y="1964859"/>
            <a:ext cx="275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64200" y="3610779"/>
            <a:ext cx="275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69839" y="2767659"/>
            <a:ext cx="275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64200" y="2767659"/>
            <a:ext cx="275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</a:t>
            </a:r>
          </a:p>
        </p:txBody>
      </p:sp>
      <p:sp>
        <p:nvSpPr>
          <p:cNvPr id="70" name="Freeform 69"/>
          <p:cNvSpPr/>
          <p:nvPr/>
        </p:nvSpPr>
        <p:spPr>
          <a:xfrm rot="16200000">
            <a:off x="3834760" y="2870096"/>
            <a:ext cx="26517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DDEB"/>
          </a:solidFill>
          <a:ln w="19080">
            <a:solidFill>
              <a:srgbClr val="9B5796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71" name="Straight Connector 70"/>
          <p:cNvSpPr/>
          <p:nvPr/>
        </p:nvSpPr>
        <p:spPr>
          <a:xfrm flipH="1">
            <a:off x="5389240" y="2238818"/>
            <a:ext cx="2376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4320" tIns="49320" rIns="94320" bIns="493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 flipH="1">
            <a:off x="6542320" y="3130898"/>
            <a:ext cx="424439" cy="0"/>
          </a:xfrm>
          <a:prstGeom prst="line">
            <a:avLst/>
          </a:prstGeom>
          <a:ln>
            <a:prstDash val="sysDot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4320" tIns="49320" rIns="94320" bIns="493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 flipH="1">
            <a:off x="6133880" y="2742098"/>
            <a:ext cx="0" cy="22860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4320" tIns="49320" rIns="94320" bIns="493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 flipH="1">
            <a:off x="5896279" y="3494139"/>
            <a:ext cx="0" cy="20807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4320" tIns="49320" rIns="94320" bIns="493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6133880" y="3702967"/>
            <a:ext cx="393880" cy="28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BF1BD"/>
          </a:solidFill>
          <a:ln w="19080">
            <a:solidFill>
              <a:srgbClr val="6BA123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FRAME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dirty="0">
                <a:latin typeface="Liberation Sans" pitchFamily="18"/>
                <a:ea typeface="Microsoft YaHei" pitchFamily="2"/>
                <a:cs typeface="Mangal" pitchFamily="2"/>
              </a:rPr>
              <a:t>ECC</a:t>
            </a:r>
            <a:endParaRPr lang="en-US" sz="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 flipH="1">
            <a:off x="6326320" y="3494139"/>
            <a:ext cx="0" cy="208079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4320" tIns="49320" rIns="94320" bIns="493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3000" cy="49117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High-Performance Hard Processing System (</a:t>
            </a:r>
            <a:r>
              <a:rPr lang="en-US" sz="2400" b="1" dirty="0">
                <a:solidFill>
                  <a:srgbClr val="CCCC00"/>
                </a:solidFill>
              </a:rPr>
              <a:t>HPS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[ARM Cores]</a:t>
            </a:r>
          </a:p>
          <a:p>
            <a:r>
              <a:rPr lang="en-US" sz="2400" dirty="0"/>
              <a:t>Redundant Soft Processing </a:t>
            </a:r>
            <a:br>
              <a:rPr lang="en-US" sz="2400" dirty="0"/>
            </a:br>
            <a:r>
              <a:rPr lang="en-US" sz="2400" dirty="0"/>
              <a:t>System (</a:t>
            </a:r>
            <a:r>
              <a:rPr lang="en-US" sz="2400" b="1" dirty="0">
                <a:solidFill>
                  <a:srgbClr val="0070C0"/>
                </a:solidFill>
              </a:rPr>
              <a:t>SPS</a:t>
            </a:r>
            <a:r>
              <a:rPr lang="en-US" sz="2400" dirty="0"/>
              <a:t>) [FPGA]</a:t>
            </a:r>
          </a:p>
          <a:p>
            <a:pPr lvl="1"/>
            <a:r>
              <a:rPr lang="en-US" sz="2200" dirty="0" err="1"/>
              <a:t>Lockstepped</a:t>
            </a:r>
            <a:r>
              <a:rPr lang="en-US" sz="2200" dirty="0"/>
              <a:t> </a:t>
            </a:r>
            <a:r>
              <a:rPr lang="en-US" sz="2200" dirty="0" err="1"/>
              <a:t>MicroBlazes</a:t>
            </a:r>
            <a:r>
              <a:rPr lang="en-US" sz="2200" dirty="0"/>
              <a:t> aggregated as one</a:t>
            </a:r>
          </a:p>
          <a:p>
            <a:r>
              <a:rPr lang="en-US" sz="2400" dirty="0"/>
              <a:t>Static Triplicated Configuration Manager (</a:t>
            </a:r>
            <a:r>
              <a:rPr lang="en-US" sz="2400" b="1" dirty="0" err="1">
                <a:solidFill>
                  <a:srgbClr val="00B050"/>
                </a:solidFill>
              </a:rPr>
              <a:t>ConfigMan</a:t>
            </a:r>
            <a:r>
              <a:rPr lang="en-US" sz="2400" dirty="0"/>
              <a:t>)</a:t>
            </a:r>
          </a:p>
          <a:p>
            <a:pPr lvl="1"/>
            <a:r>
              <a:rPr lang="en-US" sz="2200" dirty="0"/>
              <a:t>Configuration memory scrubbing</a:t>
            </a:r>
          </a:p>
          <a:p>
            <a:pPr lvl="1"/>
            <a:r>
              <a:rPr lang="en-US" sz="2200" dirty="0"/>
              <a:t>Manages system configuration</a:t>
            </a:r>
          </a:p>
          <a:p>
            <a:r>
              <a:rPr lang="en-US" sz="2400" dirty="0"/>
              <a:t>Partial Reconfiguration Modules</a:t>
            </a:r>
          </a:p>
          <a:p>
            <a:pPr lvl="1"/>
            <a:r>
              <a:rPr lang="en-US" sz="2200" dirty="0" err="1"/>
              <a:t>MicroBlaze</a:t>
            </a:r>
            <a:r>
              <a:rPr lang="en-US" sz="2200" dirty="0"/>
              <a:t> soft-core processors </a:t>
            </a:r>
          </a:p>
          <a:p>
            <a:pPr lvl="1"/>
            <a:r>
              <a:rPr lang="en-US" sz="2200" dirty="0"/>
              <a:t>Auxiliary peripherals or accelerators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HARFT Architecture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1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"/>
                            </p:stCondLst>
                            <p:childTnLst>
                              <p:par>
                                <p:cTn id="10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5" grpId="0" animBg="1"/>
      <p:bldP spid="7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ConfigMan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95292" cy="4911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Environmentally Aware</a:t>
            </a:r>
          </a:p>
          <a:p>
            <a:pPr lvl="1"/>
            <a:r>
              <a:rPr lang="en-US" dirty="0"/>
              <a:t>Performs readback scrubbing to detect faults in configuration memory</a:t>
            </a:r>
          </a:p>
          <a:p>
            <a:pPr lvl="1"/>
            <a:r>
              <a:rPr lang="en-US" dirty="0"/>
              <a:t>Aging-window algorithm for approximating SEU rate (i.e., number of faults for given period of time)</a:t>
            </a:r>
          </a:p>
          <a:p>
            <a:r>
              <a:rPr lang="en-US" dirty="0"/>
              <a:t>System Adaptation with Dynamic- Mode Switching</a:t>
            </a:r>
          </a:p>
          <a:p>
            <a:pPr lvl="1"/>
            <a:r>
              <a:rPr lang="en-US" dirty="0"/>
              <a:t>Repurpose system resources for performance or for reliability based on current SEU rate</a:t>
            </a:r>
          </a:p>
          <a:p>
            <a:pPr lvl="1"/>
            <a:r>
              <a:rPr lang="en-US" dirty="0"/>
              <a:t>Aggregate or decouple HPS cores</a:t>
            </a:r>
          </a:p>
          <a:p>
            <a:pPr lvl="1"/>
            <a:r>
              <a:rPr lang="en-US" dirty="0"/>
              <a:t>Reconfigure PRMs</a:t>
            </a:r>
          </a:p>
          <a:p>
            <a:pPr lvl="1"/>
            <a:r>
              <a:rPr lang="en-US" dirty="0"/>
              <a:t>Manual mode switching: User-implemented policy for reconfiguring system behavior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96" y="1484784"/>
            <a:ext cx="3404564" cy="40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220208" y="1171761"/>
            <a:ext cx="2852062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Reliability Mode 2</a:t>
            </a:r>
          </a:p>
          <a:p>
            <a:r>
              <a:rPr lang="en-US" sz="1600" b="1" dirty="0">
                <a:solidFill>
                  <a:srgbClr val="CCCC00"/>
                </a:solidFill>
              </a:rPr>
              <a:t>HPS</a:t>
            </a:r>
            <a:r>
              <a:rPr lang="en-US" sz="1600" dirty="0"/>
              <a:t> in </a:t>
            </a:r>
            <a:r>
              <a:rPr lang="en-US" sz="1600" b="1" dirty="0"/>
              <a:t>AMP</a:t>
            </a:r>
            <a:r>
              <a:rPr lang="en-US" sz="1600" dirty="0"/>
              <a:t> mode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SPS</a:t>
            </a:r>
            <a:r>
              <a:rPr lang="en-US" sz="1600" dirty="0"/>
              <a:t> in </a:t>
            </a:r>
            <a:r>
              <a:rPr lang="en-US" sz="1600" b="1" dirty="0"/>
              <a:t>triplex</a:t>
            </a:r>
            <a:r>
              <a:rPr lang="en-US" sz="1600" dirty="0"/>
              <a:t> operation</a:t>
            </a:r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220208" y="1171761"/>
            <a:ext cx="2857582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Reliability Mode 1</a:t>
            </a:r>
          </a:p>
          <a:p>
            <a:r>
              <a:rPr lang="en-US" sz="1600" b="1" dirty="0">
                <a:solidFill>
                  <a:srgbClr val="CCCC00"/>
                </a:solidFill>
              </a:rPr>
              <a:t>HPS</a:t>
            </a:r>
            <a:r>
              <a:rPr lang="en-US" sz="1600" dirty="0"/>
              <a:t> in </a:t>
            </a:r>
            <a:r>
              <a:rPr lang="en-US" sz="1600" b="1" dirty="0"/>
              <a:t>AMP</a:t>
            </a:r>
            <a:r>
              <a:rPr lang="en-US" sz="1600" dirty="0"/>
              <a:t> mode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SPS</a:t>
            </a:r>
            <a:r>
              <a:rPr lang="en-US" sz="1600" dirty="0"/>
              <a:t> in </a:t>
            </a:r>
            <a:r>
              <a:rPr lang="en-US" sz="1600" b="1" dirty="0"/>
              <a:t>duplex</a:t>
            </a:r>
            <a:r>
              <a:rPr lang="en-US" sz="1600" dirty="0"/>
              <a:t> operation</a:t>
            </a:r>
          </a:p>
        </p:txBody>
      </p:sp>
      <p:grpSp>
        <p:nvGrpSpPr>
          <p:cNvPr id="337" name="Group 336"/>
          <p:cNvGrpSpPr/>
          <p:nvPr/>
        </p:nvGrpSpPr>
        <p:grpSpPr>
          <a:xfrm>
            <a:off x="4972887" y="1844824"/>
            <a:ext cx="3986640" cy="3337003"/>
            <a:chOff x="5081160" y="1981201"/>
            <a:chExt cx="3986640" cy="3337003"/>
          </a:xfrm>
        </p:grpSpPr>
        <p:sp>
          <p:nvSpPr>
            <p:cNvPr id="338" name="Freeform 337"/>
            <p:cNvSpPr/>
            <p:nvPr/>
          </p:nvSpPr>
          <p:spPr>
            <a:xfrm>
              <a:off x="5775960" y="1990363"/>
              <a:ext cx="3291839" cy="2651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FFFF"/>
            </a:solidFill>
            <a:ln w="19080">
              <a:solidFill>
                <a:srgbClr val="0000CC"/>
              </a:solidFill>
              <a:prstDash val="solid"/>
            </a:ln>
          </p:spPr>
          <p:txBody>
            <a:bodyPr vert="horz" wrap="none" lIns="99360" tIns="54360" rIns="99360" bIns="54360" anchor="b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Programmable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Logic</a:t>
              </a:r>
            </a:p>
          </p:txBody>
        </p:sp>
        <p:sp>
          <p:nvSpPr>
            <p:cNvPr id="339" name="Straight Connector 338"/>
            <p:cNvSpPr/>
            <p:nvPr/>
          </p:nvSpPr>
          <p:spPr>
            <a:xfrm>
              <a:off x="6964680" y="3604244"/>
              <a:ext cx="777240" cy="0"/>
            </a:xfrm>
            <a:prstGeom prst="line">
              <a:avLst/>
            </a:prstGeom>
            <a:noFill/>
            <a:ln w="36720">
              <a:solidFill>
                <a:srgbClr val="666666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0" name="Straight Connector 339"/>
            <p:cNvSpPr/>
            <p:nvPr/>
          </p:nvSpPr>
          <p:spPr>
            <a:xfrm>
              <a:off x="6964680" y="4427204"/>
              <a:ext cx="777240" cy="0"/>
            </a:xfrm>
            <a:prstGeom prst="line">
              <a:avLst/>
            </a:prstGeom>
            <a:noFill/>
            <a:ln w="36720">
              <a:solidFill>
                <a:srgbClr val="666666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1" name="Straight Connector 340"/>
            <p:cNvSpPr/>
            <p:nvPr/>
          </p:nvSpPr>
          <p:spPr>
            <a:xfrm>
              <a:off x="6781800" y="2493283"/>
              <a:ext cx="201240" cy="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2" name="Straight Connector 341"/>
            <p:cNvSpPr/>
            <p:nvPr/>
          </p:nvSpPr>
          <p:spPr>
            <a:xfrm>
              <a:off x="6644640" y="5099323"/>
              <a:ext cx="1005840" cy="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5775960" y="1990363"/>
              <a:ext cx="1005840" cy="960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99"/>
            </a:solidFill>
            <a:ln w="19080">
              <a:solidFill>
                <a:srgbClr val="CC9900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3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5867399" y="3910603"/>
              <a:ext cx="354441" cy="28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BF1BD"/>
            </a:solidFill>
            <a:ln w="19080">
              <a:solidFill>
                <a:srgbClr val="6BA123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ICAP</a:t>
              </a:r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7650480" y="4861004"/>
              <a:ext cx="141732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CDDEB"/>
            </a:solidFill>
            <a:ln w="19080">
              <a:solidFill>
                <a:srgbClr val="9B5796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latin typeface="Liberation Sans" pitchFamily="18"/>
                  <a:ea typeface="Microsoft YaHei" pitchFamily="2"/>
                  <a:cs typeface="Mangal" pitchFamily="2"/>
                </a:rPr>
                <a:t>Storage</a:t>
              </a:r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5775960" y="4858124"/>
              <a:ext cx="86867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CDDEB"/>
            </a:solidFill>
            <a:ln w="19080">
              <a:solidFill>
                <a:srgbClr val="9B5796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latin typeface="Liberation Sans" pitchFamily="18"/>
                  <a:ea typeface="Microsoft YaHei" pitchFamily="2"/>
                  <a:cs typeface="Mangal" pitchFamily="2"/>
                </a:rPr>
                <a:t>I/O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 rot="16200000">
              <a:off x="6447133" y="2820421"/>
              <a:ext cx="877319" cy="265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Interconnect</a:t>
              </a:r>
            </a:p>
          </p:txBody>
        </p:sp>
        <p:sp>
          <p:nvSpPr>
            <p:cNvPr id="348" name="Straight Connector 347"/>
            <p:cNvSpPr/>
            <p:nvPr/>
          </p:nvSpPr>
          <p:spPr>
            <a:xfrm>
              <a:off x="6964680" y="2776604"/>
              <a:ext cx="777240" cy="0"/>
            </a:xfrm>
            <a:prstGeom prst="line">
              <a:avLst/>
            </a:prstGeom>
            <a:noFill/>
            <a:ln w="36720">
              <a:solidFill>
                <a:srgbClr val="666666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9" name="Straight Connector 348"/>
            <p:cNvSpPr/>
            <p:nvPr/>
          </p:nvSpPr>
          <p:spPr>
            <a:xfrm>
              <a:off x="7469040" y="4030484"/>
              <a:ext cx="268920" cy="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0" name="Straight Connector 349"/>
            <p:cNvSpPr/>
            <p:nvPr/>
          </p:nvSpPr>
          <p:spPr>
            <a:xfrm flipV="1">
              <a:off x="7467599" y="2356124"/>
              <a:ext cx="9001" cy="7682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1" name="Straight Connector 350"/>
            <p:cNvSpPr/>
            <p:nvPr/>
          </p:nvSpPr>
          <p:spPr>
            <a:xfrm>
              <a:off x="7467599" y="2374483"/>
              <a:ext cx="274321" cy="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2" name="Straight Connector 351"/>
            <p:cNvSpPr/>
            <p:nvPr/>
          </p:nvSpPr>
          <p:spPr>
            <a:xfrm flipV="1">
              <a:off x="7458599" y="3270524"/>
              <a:ext cx="9000" cy="777239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3" name="Straight Connector 352"/>
            <p:cNvSpPr/>
            <p:nvPr/>
          </p:nvSpPr>
          <p:spPr>
            <a:xfrm>
              <a:off x="6954960" y="3179084"/>
              <a:ext cx="777240" cy="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7125240" y="2939684"/>
              <a:ext cx="433799" cy="51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solidFill>
                <a:srgbClr val="0000FF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SPS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Static</a:t>
              </a:r>
            </a:p>
          </p:txBody>
        </p:sp>
        <p:sp>
          <p:nvSpPr>
            <p:cNvPr id="355" name="Straight Connector 354"/>
            <p:cNvSpPr/>
            <p:nvPr/>
          </p:nvSpPr>
          <p:spPr>
            <a:xfrm flipH="1" flipV="1">
              <a:off x="6966480" y="2492204"/>
              <a:ext cx="1080" cy="2607119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867400" y="3179084"/>
              <a:ext cx="822960" cy="52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BF1BD"/>
            </a:solidFill>
            <a:ln w="19080">
              <a:solidFill>
                <a:schemeClr val="accent6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Configuration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Manager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6735359" y="2290244"/>
              <a:ext cx="275040" cy="248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7512600" y="2173244"/>
              <a:ext cx="275040" cy="248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7513320" y="3819164"/>
              <a:ext cx="275040" cy="248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6918959" y="2976044"/>
              <a:ext cx="275040" cy="248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7513320" y="2976044"/>
              <a:ext cx="275040" cy="248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</a:t>
              </a:r>
            </a:p>
          </p:txBody>
        </p:sp>
        <p:sp>
          <p:nvSpPr>
            <p:cNvPr id="365" name="Freeform 364"/>
            <p:cNvSpPr/>
            <p:nvPr/>
          </p:nvSpPr>
          <p:spPr>
            <a:xfrm rot="16200000">
              <a:off x="3983880" y="3078481"/>
              <a:ext cx="265176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CDDEB"/>
            </a:solidFill>
            <a:ln w="19080">
              <a:solidFill>
                <a:srgbClr val="9B5796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Memory</a:t>
              </a:r>
            </a:p>
          </p:txBody>
        </p:sp>
        <p:sp>
          <p:nvSpPr>
            <p:cNvPr id="366" name="Straight Connector 365"/>
            <p:cNvSpPr/>
            <p:nvPr/>
          </p:nvSpPr>
          <p:spPr>
            <a:xfrm flipH="1">
              <a:off x="5538360" y="2447203"/>
              <a:ext cx="2376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4320" tIns="49320" rIns="94320" bIns="493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7" name="Straight Connector 366"/>
            <p:cNvSpPr/>
            <p:nvPr/>
          </p:nvSpPr>
          <p:spPr>
            <a:xfrm flipH="1">
              <a:off x="6691440" y="3339283"/>
              <a:ext cx="424439" cy="0"/>
            </a:xfrm>
            <a:prstGeom prst="line">
              <a:avLst/>
            </a:prstGeom>
            <a:ln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4320" tIns="49320" rIns="94320" bIns="493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8" name="Straight Connector 367"/>
            <p:cNvSpPr/>
            <p:nvPr/>
          </p:nvSpPr>
          <p:spPr>
            <a:xfrm flipH="1">
              <a:off x="6281546" y="2950483"/>
              <a:ext cx="0" cy="22614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4320" tIns="49320" rIns="94320" bIns="493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9" name="Straight Connector 368"/>
            <p:cNvSpPr/>
            <p:nvPr/>
          </p:nvSpPr>
          <p:spPr>
            <a:xfrm>
              <a:off x="6045400" y="3702524"/>
              <a:ext cx="0" cy="208079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4320" tIns="49320" rIns="94320" bIns="493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6283000" y="3911352"/>
              <a:ext cx="393880" cy="28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BF1BD"/>
            </a:solidFill>
            <a:ln w="19080">
              <a:solidFill>
                <a:srgbClr val="6BA123"/>
              </a:solidFill>
              <a:prstDash val="solid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800" b="0" i="0" u="none" strike="noStrike" kern="1200" cap="none" dirty="0">
                  <a:ln>
                    <a:noFill/>
                  </a:ln>
                  <a:latin typeface="Liberation Sans" pitchFamily="18"/>
                  <a:ea typeface="Microsoft YaHei" pitchFamily="2"/>
                  <a:cs typeface="Mangal" pitchFamily="2"/>
                </a:rPr>
                <a:t>FRAME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800" dirty="0">
                  <a:latin typeface="Liberation Sans" pitchFamily="18"/>
                  <a:ea typeface="Microsoft YaHei" pitchFamily="2"/>
                  <a:cs typeface="Mangal" pitchFamily="2"/>
                </a:rPr>
                <a:t>ECC</a:t>
              </a:r>
              <a:endParaRPr lang="en-US" sz="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1" name="Straight Connector 370"/>
            <p:cNvSpPr/>
            <p:nvPr/>
          </p:nvSpPr>
          <p:spPr>
            <a:xfrm>
              <a:off x="6475441" y="3702524"/>
              <a:ext cx="0" cy="20808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4320" tIns="49320" rIns="94320" bIns="493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81" name="Freeform 356"/>
          <p:cNvSpPr/>
          <p:nvPr/>
        </p:nvSpPr>
        <p:spPr>
          <a:xfrm>
            <a:off x="7623539" y="2827706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88" name="Freeform 357"/>
          <p:cNvSpPr/>
          <p:nvPr/>
        </p:nvSpPr>
        <p:spPr>
          <a:xfrm>
            <a:off x="7623539" y="3650666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89" name="Freeform 358"/>
          <p:cNvSpPr/>
          <p:nvPr/>
        </p:nvSpPr>
        <p:spPr>
          <a:xfrm>
            <a:off x="7623539" y="2004746"/>
            <a:ext cx="123444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FF"/>
          </a:solidFill>
          <a:ln w="19080">
            <a:solidFill>
              <a:srgbClr val="0000FF"/>
            </a:solidFill>
            <a:prstDash val="sysDash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304" name="Picture 303"/>
          <p:cNvPicPr/>
          <p:nvPr/>
        </p:nvPicPr>
        <p:blipFill>
          <a:blip r:embed="rId2"/>
          <a:stretch/>
        </p:blipFill>
        <p:spPr>
          <a:xfrm>
            <a:off x="227982" y="2140229"/>
            <a:ext cx="4176197" cy="2946121"/>
          </a:xfrm>
          <a:prstGeom prst="rect">
            <a:avLst/>
          </a:prstGeom>
          <a:ln>
            <a:noFill/>
          </a:ln>
        </p:spPr>
      </p:pic>
      <p:sp>
        <p:nvSpPr>
          <p:cNvPr id="305" name="Freeform 2"/>
          <p:cNvSpPr/>
          <p:nvPr/>
        </p:nvSpPr>
        <p:spPr>
          <a:xfrm>
            <a:off x="1905000" y="3112410"/>
            <a:ext cx="1371600" cy="1441800"/>
          </a:xfrm>
          <a:custGeom>
            <a:avLst/>
            <a:gdLst/>
            <a:ahLst/>
            <a:cxnLst/>
            <a:rect l="0" t="0" r="r" b="b"/>
            <a:pathLst>
              <a:path w="4065" h="4954">
                <a:moveTo>
                  <a:pt x="4064" y="0"/>
                </a:moveTo>
                <a:cubicBezTo>
                  <a:pt x="1905" y="4953"/>
                  <a:pt x="0" y="4953"/>
                  <a:pt x="0" y="4953"/>
                </a:cubicBezTo>
              </a:path>
            </a:pathLst>
          </a:custGeom>
          <a:ln w="36720">
            <a:solidFill>
              <a:srgbClr val="0000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3053714" y="2753249"/>
            <a:ext cx="603886" cy="659340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5701977" y="2004746"/>
            <a:ext cx="457200" cy="670704"/>
            <a:chOff x="5829300" y="971550"/>
            <a:chExt cx="457200" cy="670704"/>
          </a:xfrm>
        </p:grpSpPr>
        <p:sp>
          <p:nvSpPr>
            <p:cNvPr id="375" name="Freeform 374"/>
            <p:cNvSpPr/>
            <p:nvPr/>
          </p:nvSpPr>
          <p:spPr>
            <a:xfrm>
              <a:off x="5839633" y="971550"/>
              <a:ext cx="424006" cy="6707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99"/>
            </a:solidFill>
            <a:ln w="19080">
              <a:solidFill>
                <a:srgbClr val="CC9900"/>
              </a:solidFill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3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050" name="Picture 2" descr="Image result for linux tux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2" t="5999" r="18490"/>
            <a:stretch/>
          </p:blipFill>
          <p:spPr bwMode="auto">
            <a:xfrm>
              <a:off x="5829300" y="1074712"/>
              <a:ext cx="457200" cy="52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203800" y="2004746"/>
            <a:ext cx="424006" cy="670704"/>
            <a:chOff x="6319694" y="1016030"/>
            <a:chExt cx="424006" cy="670704"/>
          </a:xfrm>
        </p:grpSpPr>
        <p:sp>
          <p:nvSpPr>
            <p:cNvPr id="378" name="Freeform 377"/>
            <p:cNvSpPr/>
            <p:nvPr/>
          </p:nvSpPr>
          <p:spPr>
            <a:xfrm>
              <a:off x="6319694" y="1016030"/>
              <a:ext cx="424006" cy="6707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99"/>
            </a:solidFill>
            <a:ln w="19080">
              <a:solidFill>
                <a:srgbClr val="CC9900"/>
              </a:solidFill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91406" l="39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244" y="1130330"/>
              <a:ext cx="398905" cy="398905"/>
            </a:xfrm>
            <a:prstGeom prst="rect">
              <a:avLst/>
            </a:prstGeom>
          </p:spPr>
        </p:pic>
      </p:grpSp>
      <p:grpSp>
        <p:nvGrpSpPr>
          <p:cNvPr id="275" name="Group 274"/>
          <p:cNvGrpSpPr/>
          <p:nvPr/>
        </p:nvGrpSpPr>
        <p:grpSpPr>
          <a:xfrm>
            <a:off x="6193317" y="2002450"/>
            <a:ext cx="457200" cy="670704"/>
            <a:chOff x="5829300" y="971550"/>
            <a:chExt cx="457200" cy="670704"/>
          </a:xfrm>
        </p:grpSpPr>
        <p:sp>
          <p:nvSpPr>
            <p:cNvPr id="276" name="Freeform 275"/>
            <p:cNvSpPr/>
            <p:nvPr/>
          </p:nvSpPr>
          <p:spPr>
            <a:xfrm>
              <a:off x="5839633" y="971550"/>
              <a:ext cx="424006" cy="6707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99"/>
            </a:solidFill>
            <a:ln w="19080">
              <a:solidFill>
                <a:srgbClr val="CC9900"/>
              </a:solidFill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3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77" name="Picture 2" descr="Image result for linux tux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2" t="5999" r="18490"/>
            <a:stretch/>
          </p:blipFill>
          <p:spPr bwMode="auto">
            <a:xfrm>
              <a:off x="5829300" y="1071941"/>
              <a:ext cx="457200" cy="52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622700" y="2828211"/>
            <a:ext cx="1244518" cy="731520"/>
            <a:chOff x="5411898" y="6388598"/>
            <a:chExt cx="1244518" cy="731520"/>
          </a:xfrm>
        </p:grpSpPr>
        <p:sp>
          <p:nvSpPr>
            <p:cNvPr id="293" name="Freeform 356"/>
            <p:cNvSpPr/>
            <p:nvPr/>
          </p:nvSpPr>
          <p:spPr>
            <a:xfrm>
              <a:off x="5421976" y="6388599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5411898" y="6388598"/>
              <a:ext cx="1234440" cy="731520"/>
              <a:chOff x="4892040" y="6160680"/>
              <a:chExt cx="1234440" cy="731520"/>
            </a:xfrm>
          </p:grpSpPr>
          <p:sp>
            <p:nvSpPr>
              <p:cNvPr id="160" name="CustomShape 185"/>
              <p:cNvSpPr/>
              <p:nvPr/>
            </p:nvSpPr>
            <p:spPr>
              <a:xfrm>
                <a:off x="5166360" y="62906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186"/>
              <p:cNvSpPr/>
              <p:nvPr/>
            </p:nvSpPr>
            <p:spPr>
              <a:xfrm>
                <a:off x="5166360" y="637272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187"/>
              <p:cNvSpPr/>
              <p:nvPr/>
            </p:nvSpPr>
            <p:spPr>
              <a:xfrm>
                <a:off x="5166360" y="645516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188"/>
              <p:cNvSpPr/>
              <p:nvPr/>
            </p:nvSpPr>
            <p:spPr>
              <a:xfrm>
                <a:off x="5166360" y="653940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189"/>
              <p:cNvSpPr/>
              <p:nvPr/>
            </p:nvSpPr>
            <p:spPr>
              <a:xfrm>
                <a:off x="5166360" y="653940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190"/>
              <p:cNvSpPr/>
              <p:nvPr/>
            </p:nvSpPr>
            <p:spPr>
              <a:xfrm>
                <a:off x="5166360" y="66214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191"/>
              <p:cNvSpPr/>
              <p:nvPr/>
            </p:nvSpPr>
            <p:spPr>
              <a:xfrm>
                <a:off x="5166360" y="67057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92"/>
              <p:cNvSpPr/>
              <p:nvPr/>
            </p:nvSpPr>
            <p:spPr>
              <a:xfrm>
                <a:off x="5734440" y="629064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93"/>
              <p:cNvSpPr/>
              <p:nvPr/>
            </p:nvSpPr>
            <p:spPr>
              <a:xfrm>
                <a:off x="5734440" y="6372720"/>
                <a:ext cx="7200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94"/>
              <p:cNvSpPr/>
              <p:nvPr/>
            </p:nvSpPr>
            <p:spPr>
              <a:xfrm>
                <a:off x="5734440" y="645516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95"/>
              <p:cNvSpPr/>
              <p:nvPr/>
            </p:nvSpPr>
            <p:spPr>
              <a:xfrm>
                <a:off x="5734440" y="653940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96"/>
              <p:cNvSpPr/>
              <p:nvPr/>
            </p:nvSpPr>
            <p:spPr>
              <a:xfrm>
                <a:off x="5734440" y="653940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97"/>
              <p:cNvSpPr/>
              <p:nvPr/>
            </p:nvSpPr>
            <p:spPr>
              <a:xfrm>
                <a:off x="5734440" y="662148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98"/>
              <p:cNvSpPr/>
              <p:nvPr/>
            </p:nvSpPr>
            <p:spPr>
              <a:xfrm>
                <a:off x="5734440" y="670572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199"/>
              <p:cNvSpPr/>
              <p:nvPr/>
            </p:nvSpPr>
            <p:spPr>
              <a:xfrm rot="16200000">
                <a:off x="524952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200"/>
              <p:cNvSpPr/>
              <p:nvPr/>
            </p:nvSpPr>
            <p:spPr>
              <a:xfrm rot="16200000">
                <a:off x="5331600" y="678852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CustomShape 201"/>
              <p:cNvSpPr/>
              <p:nvPr/>
            </p:nvSpPr>
            <p:spPr>
              <a:xfrm rot="16200000">
                <a:off x="541404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CustomShape 202"/>
              <p:cNvSpPr/>
              <p:nvPr/>
            </p:nvSpPr>
            <p:spPr>
              <a:xfrm rot="16200000">
                <a:off x="541404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203"/>
              <p:cNvSpPr/>
              <p:nvPr/>
            </p:nvSpPr>
            <p:spPr>
              <a:xfrm rot="16200000">
                <a:off x="549828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CustomShape 204"/>
              <p:cNvSpPr/>
              <p:nvPr/>
            </p:nvSpPr>
            <p:spPr>
              <a:xfrm rot="16200000">
                <a:off x="549828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CustomShape 205"/>
              <p:cNvSpPr/>
              <p:nvPr/>
            </p:nvSpPr>
            <p:spPr>
              <a:xfrm rot="16200000">
                <a:off x="558036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206"/>
              <p:cNvSpPr/>
              <p:nvPr/>
            </p:nvSpPr>
            <p:spPr>
              <a:xfrm rot="16200000">
                <a:off x="5664600" y="6788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207"/>
              <p:cNvSpPr/>
              <p:nvPr/>
            </p:nvSpPr>
            <p:spPr>
              <a:xfrm rot="16200000">
                <a:off x="524952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208"/>
              <p:cNvSpPr/>
              <p:nvPr/>
            </p:nvSpPr>
            <p:spPr>
              <a:xfrm rot="16200000">
                <a:off x="5331600" y="621252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209"/>
              <p:cNvSpPr/>
              <p:nvPr/>
            </p:nvSpPr>
            <p:spPr>
              <a:xfrm rot="16200000">
                <a:off x="541404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210"/>
              <p:cNvSpPr/>
              <p:nvPr/>
            </p:nvSpPr>
            <p:spPr>
              <a:xfrm rot="16200000">
                <a:off x="541404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211"/>
              <p:cNvSpPr/>
              <p:nvPr/>
            </p:nvSpPr>
            <p:spPr>
              <a:xfrm rot="16200000">
                <a:off x="549828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212"/>
              <p:cNvSpPr/>
              <p:nvPr/>
            </p:nvSpPr>
            <p:spPr>
              <a:xfrm rot="16200000">
                <a:off x="549828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213"/>
              <p:cNvSpPr/>
              <p:nvPr/>
            </p:nvSpPr>
            <p:spPr>
              <a:xfrm rot="16200000">
                <a:off x="558036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14"/>
              <p:cNvSpPr/>
              <p:nvPr/>
            </p:nvSpPr>
            <p:spPr>
              <a:xfrm rot="16200000">
                <a:off x="5664600" y="62128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CustomShape 215"/>
              <p:cNvSpPr/>
              <p:nvPr/>
            </p:nvSpPr>
            <p:spPr>
              <a:xfrm>
                <a:off x="5230440" y="6270480"/>
                <a:ext cx="511920" cy="5119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CustomShape 216"/>
              <p:cNvSpPr/>
              <p:nvPr/>
            </p:nvSpPr>
            <p:spPr>
              <a:xfrm>
                <a:off x="5243040" y="6731280"/>
                <a:ext cx="38520" cy="38520"/>
              </a:xfrm>
              <a:prstGeom prst="rtTriangle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217"/>
              <p:cNvSpPr/>
              <p:nvPr/>
            </p:nvSpPr>
            <p:spPr>
              <a:xfrm>
                <a:off x="4892040" y="616068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Soft Core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622700" y="2005251"/>
            <a:ext cx="1234440" cy="733501"/>
            <a:chOff x="5411898" y="5565638"/>
            <a:chExt cx="1234440" cy="733501"/>
          </a:xfrm>
        </p:grpSpPr>
        <p:sp>
          <p:nvSpPr>
            <p:cNvPr id="295" name="Freeform 358"/>
            <p:cNvSpPr/>
            <p:nvPr/>
          </p:nvSpPr>
          <p:spPr>
            <a:xfrm>
              <a:off x="5411898" y="5567620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411898" y="5565638"/>
              <a:ext cx="1234440" cy="731520"/>
              <a:chOff x="4892040" y="5337720"/>
              <a:chExt cx="1234440" cy="731520"/>
            </a:xfrm>
          </p:grpSpPr>
          <p:sp>
            <p:nvSpPr>
              <p:cNvPr id="194" name="CustomShape 218"/>
              <p:cNvSpPr/>
              <p:nvPr/>
            </p:nvSpPr>
            <p:spPr>
              <a:xfrm>
                <a:off x="5166360" y="54676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CustomShape 219"/>
              <p:cNvSpPr/>
              <p:nvPr/>
            </p:nvSpPr>
            <p:spPr>
              <a:xfrm>
                <a:off x="5166360" y="554976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220"/>
              <p:cNvSpPr/>
              <p:nvPr/>
            </p:nvSpPr>
            <p:spPr>
              <a:xfrm>
                <a:off x="5166360" y="563220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221"/>
              <p:cNvSpPr/>
              <p:nvPr/>
            </p:nvSpPr>
            <p:spPr>
              <a:xfrm>
                <a:off x="5166360" y="57164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CustomShape 222"/>
              <p:cNvSpPr/>
              <p:nvPr/>
            </p:nvSpPr>
            <p:spPr>
              <a:xfrm>
                <a:off x="5166360" y="57164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223"/>
              <p:cNvSpPr/>
              <p:nvPr/>
            </p:nvSpPr>
            <p:spPr>
              <a:xfrm>
                <a:off x="5166360" y="57985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224"/>
              <p:cNvSpPr/>
              <p:nvPr/>
            </p:nvSpPr>
            <p:spPr>
              <a:xfrm>
                <a:off x="5166360" y="588276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225"/>
              <p:cNvSpPr/>
              <p:nvPr/>
            </p:nvSpPr>
            <p:spPr>
              <a:xfrm>
                <a:off x="5734440" y="546768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226"/>
              <p:cNvSpPr/>
              <p:nvPr/>
            </p:nvSpPr>
            <p:spPr>
              <a:xfrm>
                <a:off x="5734440" y="5549760"/>
                <a:ext cx="7200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" name="CustomShape 227"/>
              <p:cNvSpPr/>
              <p:nvPr/>
            </p:nvSpPr>
            <p:spPr>
              <a:xfrm>
                <a:off x="5734440" y="563220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" name="CustomShape 228"/>
              <p:cNvSpPr/>
              <p:nvPr/>
            </p:nvSpPr>
            <p:spPr>
              <a:xfrm>
                <a:off x="5734440" y="571644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" name="CustomShape 229"/>
              <p:cNvSpPr/>
              <p:nvPr/>
            </p:nvSpPr>
            <p:spPr>
              <a:xfrm>
                <a:off x="5734440" y="571644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" name="CustomShape 230"/>
              <p:cNvSpPr/>
              <p:nvPr/>
            </p:nvSpPr>
            <p:spPr>
              <a:xfrm>
                <a:off x="5734440" y="579852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" name="CustomShape 231"/>
              <p:cNvSpPr/>
              <p:nvPr/>
            </p:nvSpPr>
            <p:spPr>
              <a:xfrm>
                <a:off x="5734440" y="588276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CustomShape 232"/>
              <p:cNvSpPr/>
              <p:nvPr/>
            </p:nvSpPr>
            <p:spPr>
              <a:xfrm rot="16200000">
                <a:off x="524952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" name="CustomShape 233"/>
              <p:cNvSpPr/>
              <p:nvPr/>
            </p:nvSpPr>
            <p:spPr>
              <a:xfrm rot="16200000">
                <a:off x="5331600" y="596556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" name="CustomShape 234"/>
              <p:cNvSpPr/>
              <p:nvPr/>
            </p:nvSpPr>
            <p:spPr>
              <a:xfrm rot="16200000">
                <a:off x="541404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" name="CustomShape 235"/>
              <p:cNvSpPr/>
              <p:nvPr/>
            </p:nvSpPr>
            <p:spPr>
              <a:xfrm rot="16200000">
                <a:off x="541404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" name="CustomShape 236"/>
              <p:cNvSpPr/>
              <p:nvPr/>
            </p:nvSpPr>
            <p:spPr>
              <a:xfrm rot="16200000">
                <a:off x="549828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237"/>
              <p:cNvSpPr/>
              <p:nvPr/>
            </p:nvSpPr>
            <p:spPr>
              <a:xfrm rot="16200000">
                <a:off x="549828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CustomShape 238"/>
              <p:cNvSpPr/>
              <p:nvPr/>
            </p:nvSpPr>
            <p:spPr>
              <a:xfrm rot="16200000">
                <a:off x="558036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CustomShape 239"/>
              <p:cNvSpPr/>
              <p:nvPr/>
            </p:nvSpPr>
            <p:spPr>
              <a:xfrm rot="16200000">
                <a:off x="5664600" y="5965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CustomShape 240"/>
              <p:cNvSpPr/>
              <p:nvPr/>
            </p:nvSpPr>
            <p:spPr>
              <a:xfrm rot="16200000">
                <a:off x="524952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" name="CustomShape 241"/>
              <p:cNvSpPr/>
              <p:nvPr/>
            </p:nvSpPr>
            <p:spPr>
              <a:xfrm rot="16200000">
                <a:off x="5331600" y="538956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242"/>
              <p:cNvSpPr/>
              <p:nvPr/>
            </p:nvSpPr>
            <p:spPr>
              <a:xfrm rot="16200000">
                <a:off x="541404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243"/>
              <p:cNvSpPr/>
              <p:nvPr/>
            </p:nvSpPr>
            <p:spPr>
              <a:xfrm rot="16200000">
                <a:off x="541404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CustomShape 244"/>
              <p:cNvSpPr/>
              <p:nvPr/>
            </p:nvSpPr>
            <p:spPr>
              <a:xfrm rot="16200000">
                <a:off x="549828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CustomShape 245"/>
              <p:cNvSpPr/>
              <p:nvPr/>
            </p:nvSpPr>
            <p:spPr>
              <a:xfrm rot="16200000">
                <a:off x="549828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CustomShape 246"/>
              <p:cNvSpPr/>
              <p:nvPr/>
            </p:nvSpPr>
            <p:spPr>
              <a:xfrm rot="16200000">
                <a:off x="558036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CustomShape 247"/>
              <p:cNvSpPr/>
              <p:nvPr/>
            </p:nvSpPr>
            <p:spPr>
              <a:xfrm rot="16200000">
                <a:off x="5664600" y="53899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CustomShape 248"/>
              <p:cNvSpPr/>
              <p:nvPr/>
            </p:nvSpPr>
            <p:spPr>
              <a:xfrm>
                <a:off x="5230440" y="5447520"/>
                <a:ext cx="511920" cy="5119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CustomShape 249"/>
              <p:cNvSpPr/>
              <p:nvPr/>
            </p:nvSpPr>
            <p:spPr>
              <a:xfrm>
                <a:off x="5243040" y="5908320"/>
                <a:ext cx="38520" cy="38520"/>
              </a:xfrm>
              <a:prstGeom prst="rtTriangle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CustomShape 250"/>
              <p:cNvSpPr/>
              <p:nvPr/>
            </p:nvSpPr>
            <p:spPr>
              <a:xfrm>
                <a:off x="4892040" y="533772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Soft Core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622700" y="3649190"/>
            <a:ext cx="1234440" cy="733501"/>
            <a:chOff x="5411898" y="7209577"/>
            <a:chExt cx="1234440" cy="733501"/>
          </a:xfrm>
        </p:grpSpPr>
        <p:sp>
          <p:nvSpPr>
            <p:cNvPr id="294" name="Freeform 357"/>
            <p:cNvSpPr/>
            <p:nvPr/>
          </p:nvSpPr>
          <p:spPr>
            <a:xfrm>
              <a:off x="5411898" y="7209577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5411898" y="7211558"/>
              <a:ext cx="1234440" cy="731520"/>
              <a:chOff x="4892040" y="6983640"/>
              <a:chExt cx="1234440" cy="731520"/>
            </a:xfrm>
          </p:grpSpPr>
          <p:sp>
            <p:nvSpPr>
              <p:cNvPr id="228" name="CustomShape 251"/>
              <p:cNvSpPr/>
              <p:nvPr/>
            </p:nvSpPr>
            <p:spPr>
              <a:xfrm>
                <a:off x="5166360" y="711360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CustomShape 252"/>
              <p:cNvSpPr/>
              <p:nvPr/>
            </p:nvSpPr>
            <p:spPr>
              <a:xfrm>
                <a:off x="5166360" y="719568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CustomShape 253"/>
              <p:cNvSpPr/>
              <p:nvPr/>
            </p:nvSpPr>
            <p:spPr>
              <a:xfrm>
                <a:off x="5166360" y="727812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CustomShape 254"/>
              <p:cNvSpPr/>
              <p:nvPr/>
            </p:nvSpPr>
            <p:spPr>
              <a:xfrm>
                <a:off x="5166360" y="736236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CustomShape 255"/>
              <p:cNvSpPr/>
              <p:nvPr/>
            </p:nvSpPr>
            <p:spPr>
              <a:xfrm>
                <a:off x="5166360" y="736236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CustomShape 256"/>
              <p:cNvSpPr/>
              <p:nvPr/>
            </p:nvSpPr>
            <p:spPr>
              <a:xfrm>
                <a:off x="5166360" y="74444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CustomShape 257"/>
              <p:cNvSpPr/>
              <p:nvPr/>
            </p:nvSpPr>
            <p:spPr>
              <a:xfrm>
                <a:off x="5166360" y="752868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CustomShape 258"/>
              <p:cNvSpPr/>
              <p:nvPr/>
            </p:nvSpPr>
            <p:spPr>
              <a:xfrm>
                <a:off x="5734440" y="711360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CustomShape 259"/>
              <p:cNvSpPr/>
              <p:nvPr/>
            </p:nvSpPr>
            <p:spPr>
              <a:xfrm>
                <a:off x="5734440" y="7195680"/>
                <a:ext cx="7200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CustomShape 260"/>
              <p:cNvSpPr/>
              <p:nvPr/>
            </p:nvSpPr>
            <p:spPr>
              <a:xfrm>
                <a:off x="5734440" y="727812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CustomShape 261"/>
              <p:cNvSpPr/>
              <p:nvPr/>
            </p:nvSpPr>
            <p:spPr>
              <a:xfrm>
                <a:off x="5734440" y="736236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CustomShape 262"/>
              <p:cNvSpPr/>
              <p:nvPr/>
            </p:nvSpPr>
            <p:spPr>
              <a:xfrm>
                <a:off x="5734440" y="736236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CustomShape 263"/>
              <p:cNvSpPr/>
              <p:nvPr/>
            </p:nvSpPr>
            <p:spPr>
              <a:xfrm>
                <a:off x="5734440" y="744444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CustomShape 264"/>
              <p:cNvSpPr/>
              <p:nvPr/>
            </p:nvSpPr>
            <p:spPr>
              <a:xfrm>
                <a:off x="5734440" y="7528680"/>
                <a:ext cx="7200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CustomShape 265"/>
              <p:cNvSpPr/>
              <p:nvPr/>
            </p:nvSpPr>
            <p:spPr>
              <a:xfrm rot="16200000">
                <a:off x="524952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266"/>
              <p:cNvSpPr/>
              <p:nvPr/>
            </p:nvSpPr>
            <p:spPr>
              <a:xfrm rot="16200000">
                <a:off x="5331600" y="761148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267"/>
              <p:cNvSpPr/>
              <p:nvPr/>
            </p:nvSpPr>
            <p:spPr>
              <a:xfrm rot="16200000">
                <a:off x="541404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CustomShape 268"/>
              <p:cNvSpPr/>
              <p:nvPr/>
            </p:nvSpPr>
            <p:spPr>
              <a:xfrm rot="16200000">
                <a:off x="541404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CustomShape 269"/>
              <p:cNvSpPr/>
              <p:nvPr/>
            </p:nvSpPr>
            <p:spPr>
              <a:xfrm rot="16200000">
                <a:off x="549828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CustomShape 270"/>
              <p:cNvSpPr/>
              <p:nvPr/>
            </p:nvSpPr>
            <p:spPr>
              <a:xfrm rot="16200000">
                <a:off x="549828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271"/>
              <p:cNvSpPr/>
              <p:nvPr/>
            </p:nvSpPr>
            <p:spPr>
              <a:xfrm rot="16200000">
                <a:off x="558036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CustomShape 272"/>
              <p:cNvSpPr/>
              <p:nvPr/>
            </p:nvSpPr>
            <p:spPr>
              <a:xfrm rot="16200000">
                <a:off x="5664600" y="7611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CustomShape 273"/>
              <p:cNvSpPr/>
              <p:nvPr/>
            </p:nvSpPr>
            <p:spPr>
              <a:xfrm rot="16200000">
                <a:off x="524952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CustomShape 274"/>
              <p:cNvSpPr/>
              <p:nvPr/>
            </p:nvSpPr>
            <p:spPr>
              <a:xfrm rot="16200000">
                <a:off x="5331600" y="7035480"/>
                <a:ext cx="64080" cy="514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CustomShape 275"/>
              <p:cNvSpPr/>
              <p:nvPr/>
            </p:nvSpPr>
            <p:spPr>
              <a:xfrm rot="16200000">
                <a:off x="541404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CustomShape 276"/>
              <p:cNvSpPr/>
              <p:nvPr/>
            </p:nvSpPr>
            <p:spPr>
              <a:xfrm rot="16200000">
                <a:off x="541404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277"/>
              <p:cNvSpPr/>
              <p:nvPr/>
            </p:nvSpPr>
            <p:spPr>
              <a:xfrm rot="16200000">
                <a:off x="549828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CustomShape 278"/>
              <p:cNvSpPr/>
              <p:nvPr/>
            </p:nvSpPr>
            <p:spPr>
              <a:xfrm rot="16200000">
                <a:off x="549828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CustomShape 279"/>
              <p:cNvSpPr/>
              <p:nvPr/>
            </p:nvSpPr>
            <p:spPr>
              <a:xfrm rot="16200000">
                <a:off x="558036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CustomShape 280"/>
              <p:cNvSpPr/>
              <p:nvPr/>
            </p:nvSpPr>
            <p:spPr>
              <a:xfrm rot="16200000">
                <a:off x="5664600" y="7035840"/>
                <a:ext cx="64080" cy="511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CustomShape 281"/>
              <p:cNvSpPr/>
              <p:nvPr/>
            </p:nvSpPr>
            <p:spPr>
              <a:xfrm>
                <a:off x="5230440" y="7093440"/>
                <a:ext cx="511920" cy="5119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CustomShape 282"/>
              <p:cNvSpPr/>
              <p:nvPr/>
            </p:nvSpPr>
            <p:spPr>
              <a:xfrm>
                <a:off x="5243040" y="7554240"/>
                <a:ext cx="38520" cy="38520"/>
              </a:xfrm>
              <a:prstGeom prst="rtTriangle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CustomShape 283"/>
              <p:cNvSpPr/>
              <p:nvPr/>
            </p:nvSpPr>
            <p:spPr>
              <a:xfrm>
                <a:off x="4892040" y="698364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Soft Core</a:t>
                </a:r>
                <a:endParaRPr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622700" y="2004745"/>
            <a:ext cx="1234440" cy="731520"/>
            <a:chOff x="2354161" y="5213357"/>
            <a:chExt cx="1234440" cy="731520"/>
          </a:xfrm>
        </p:grpSpPr>
        <p:sp>
          <p:nvSpPr>
            <p:cNvPr id="292" name="Freeform 358"/>
            <p:cNvSpPr/>
            <p:nvPr/>
          </p:nvSpPr>
          <p:spPr>
            <a:xfrm>
              <a:off x="2354161" y="5213358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54161" y="5213357"/>
              <a:ext cx="1234440" cy="731520"/>
              <a:chOff x="2743200" y="5109120"/>
              <a:chExt cx="1234440" cy="731520"/>
            </a:xfrm>
          </p:grpSpPr>
          <p:sp>
            <p:nvSpPr>
              <p:cNvPr id="48" name="CustomShape 76"/>
              <p:cNvSpPr/>
              <p:nvPr/>
            </p:nvSpPr>
            <p:spPr>
              <a:xfrm>
                <a:off x="2834640" y="52462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CustomShape 77"/>
              <p:cNvSpPr/>
              <p:nvPr/>
            </p:nvSpPr>
            <p:spPr>
              <a:xfrm>
                <a:off x="2834640" y="53406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78"/>
              <p:cNvSpPr/>
              <p:nvPr/>
            </p:nvSpPr>
            <p:spPr>
              <a:xfrm>
                <a:off x="2834640" y="54349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79"/>
              <p:cNvSpPr/>
              <p:nvPr/>
            </p:nvSpPr>
            <p:spPr>
              <a:xfrm>
                <a:off x="2834640" y="55292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CustomShape 80"/>
              <p:cNvSpPr/>
              <p:nvPr/>
            </p:nvSpPr>
            <p:spPr>
              <a:xfrm>
                <a:off x="2834640" y="56235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81"/>
              <p:cNvSpPr/>
              <p:nvPr/>
            </p:nvSpPr>
            <p:spPr>
              <a:xfrm>
                <a:off x="2921040" y="52462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82"/>
              <p:cNvSpPr/>
              <p:nvPr/>
            </p:nvSpPr>
            <p:spPr>
              <a:xfrm>
                <a:off x="2921040" y="53406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83"/>
              <p:cNvSpPr/>
              <p:nvPr/>
            </p:nvSpPr>
            <p:spPr>
              <a:xfrm>
                <a:off x="2921040" y="54349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CustomShape 84"/>
              <p:cNvSpPr/>
              <p:nvPr/>
            </p:nvSpPr>
            <p:spPr>
              <a:xfrm>
                <a:off x="2921040" y="55292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CustomShape 85"/>
              <p:cNvSpPr/>
              <p:nvPr/>
            </p:nvSpPr>
            <p:spPr>
              <a:xfrm>
                <a:off x="2921040" y="56235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CustomShape 86"/>
              <p:cNvSpPr/>
              <p:nvPr/>
            </p:nvSpPr>
            <p:spPr>
              <a:xfrm>
                <a:off x="3007440" y="52462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87"/>
              <p:cNvSpPr/>
              <p:nvPr/>
            </p:nvSpPr>
            <p:spPr>
              <a:xfrm>
                <a:off x="3007440" y="53406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88"/>
              <p:cNvSpPr/>
              <p:nvPr/>
            </p:nvSpPr>
            <p:spPr>
              <a:xfrm>
                <a:off x="3007440" y="54349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89"/>
              <p:cNvSpPr/>
              <p:nvPr/>
            </p:nvSpPr>
            <p:spPr>
              <a:xfrm>
                <a:off x="3007440" y="55292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" name="CustomShape 90"/>
              <p:cNvSpPr/>
              <p:nvPr/>
            </p:nvSpPr>
            <p:spPr>
              <a:xfrm>
                <a:off x="3007440" y="56235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91"/>
              <p:cNvSpPr/>
              <p:nvPr/>
            </p:nvSpPr>
            <p:spPr>
              <a:xfrm>
                <a:off x="3093840" y="524628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CustomShape 92"/>
              <p:cNvSpPr/>
              <p:nvPr/>
            </p:nvSpPr>
            <p:spPr>
              <a:xfrm>
                <a:off x="3093840" y="534060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CustomShape 93"/>
              <p:cNvSpPr/>
              <p:nvPr/>
            </p:nvSpPr>
            <p:spPr>
              <a:xfrm>
                <a:off x="3093840" y="543492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CustomShape 94"/>
              <p:cNvSpPr/>
              <p:nvPr/>
            </p:nvSpPr>
            <p:spPr>
              <a:xfrm>
                <a:off x="3093840" y="552924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95"/>
              <p:cNvSpPr/>
              <p:nvPr/>
            </p:nvSpPr>
            <p:spPr>
              <a:xfrm>
                <a:off x="3093840" y="562356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96"/>
              <p:cNvSpPr/>
              <p:nvPr/>
            </p:nvSpPr>
            <p:spPr>
              <a:xfrm>
                <a:off x="3179880" y="52462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97"/>
              <p:cNvSpPr/>
              <p:nvPr/>
            </p:nvSpPr>
            <p:spPr>
              <a:xfrm>
                <a:off x="3179880" y="53406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CustomShape 98"/>
              <p:cNvSpPr/>
              <p:nvPr/>
            </p:nvSpPr>
            <p:spPr>
              <a:xfrm>
                <a:off x="3179880" y="54349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99"/>
              <p:cNvSpPr/>
              <p:nvPr/>
            </p:nvSpPr>
            <p:spPr>
              <a:xfrm>
                <a:off x="3179880" y="55292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CustomShape 100"/>
              <p:cNvSpPr/>
              <p:nvPr/>
            </p:nvSpPr>
            <p:spPr>
              <a:xfrm>
                <a:off x="3179880" y="56235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Line 101"/>
              <p:cNvSpPr/>
              <p:nvPr/>
            </p:nvSpPr>
            <p:spPr>
              <a:xfrm>
                <a:off x="3266640" y="529344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74" name="Line 102"/>
              <p:cNvSpPr/>
              <p:nvPr/>
            </p:nvSpPr>
            <p:spPr>
              <a:xfrm>
                <a:off x="3266640" y="538776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75" name="Line 103"/>
              <p:cNvSpPr/>
              <p:nvPr/>
            </p:nvSpPr>
            <p:spPr>
              <a:xfrm>
                <a:off x="3266640" y="548208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76" name="Line 104"/>
              <p:cNvSpPr/>
              <p:nvPr/>
            </p:nvSpPr>
            <p:spPr>
              <a:xfrm>
                <a:off x="3266640" y="557640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77" name="Line 105"/>
              <p:cNvSpPr/>
              <p:nvPr/>
            </p:nvSpPr>
            <p:spPr>
              <a:xfrm>
                <a:off x="3266640" y="567072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78" name="CustomShape 106"/>
              <p:cNvSpPr/>
              <p:nvPr/>
            </p:nvSpPr>
            <p:spPr>
              <a:xfrm>
                <a:off x="3480120" y="5460480"/>
                <a:ext cx="172800" cy="2595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CustomShape 107"/>
              <p:cNvSpPr/>
              <p:nvPr/>
            </p:nvSpPr>
            <p:spPr>
              <a:xfrm>
                <a:off x="3514320" y="5283720"/>
                <a:ext cx="968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" name="Line 108"/>
              <p:cNvSpPr/>
              <p:nvPr/>
            </p:nvSpPr>
            <p:spPr>
              <a:xfrm>
                <a:off x="3566520" y="5401800"/>
                <a:ext cx="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81" name="CustomShape 109"/>
              <p:cNvSpPr/>
              <p:nvPr/>
            </p:nvSpPr>
            <p:spPr>
              <a:xfrm>
                <a:off x="3331080" y="524628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" name="CustomShape 110"/>
              <p:cNvSpPr/>
              <p:nvPr/>
            </p:nvSpPr>
            <p:spPr>
              <a:xfrm>
                <a:off x="3353040" y="5670720"/>
                <a:ext cx="4320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" name="CustomShape 111"/>
              <p:cNvSpPr/>
              <p:nvPr/>
            </p:nvSpPr>
            <p:spPr>
              <a:xfrm>
                <a:off x="3713760" y="5246640"/>
                <a:ext cx="8604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CustomShape 112"/>
              <p:cNvSpPr/>
              <p:nvPr/>
            </p:nvSpPr>
            <p:spPr>
              <a:xfrm>
                <a:off x="3735360" y="5670720"/>
                <a:ext cx="43200" cy="4752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CustomShape 113"/>
              <p:cNvSpPr/>
              <p:nvPr/>
            </p:nvSpPr>
            <p:spPr>
              <a:xfrm>
                <a:off x="2743200" y="510912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Auxiliary</a:t>
                </a:r>
                <a:endParaRPr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622700" y="2827705"/>
            <a:ext cx="1234440" cy="731520"/>
            <a:chOff x="2354161" y="6036317"/>
            <a:chExt cx="1234440" cy="731520"/>
          </a:xfrm>
        </p:grpSpPr>
        <p:sp>
          <p:nvSpPr>
            <p:cNvPr id="290" name="Freeform 356"/>
            <p:cNvSpPr/>
            <p:nvPr/>
          </p:nvSpPr>
          <p:spPr>
            <a:xfrm>
              <a:off x="2354161" y="6036318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354161" y="6036317"/>
              <a:ext cx="1234440" cy="731520"/>
              <a:chOff x="2743200" y="5932080"/>
              <a:chExt cx="1234440" cy="731520"/>
            </a:xfrm>
          </p:grpSpPr>
          <p:sp>
            <p:nvSpPr>
              <p:cNvPr id="87" name="CustomShape 114"/>
              <p:cNvSpPr/>
              <p:nvPr/>
            </p:nvSpPr>
            <p:spPr>
              <a:xfrm>
                <a:off x="2834640" y="606924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CustomShape 115"/>
              <p:cNvSpPr/>
              <p:nvPr/>
            </p:nvSpPr>
            <p:spPr>
              <a:xfrm>
                <a:off x="2834640" y="618696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CustomShape 116"/>
              <p:cNvSpPr/>
              <p:nvPr/>
            </p:nvSpPr>
            <p:spPr>
              <a:xfrm>
                <a:off x="2834640" y="630504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CustomShape 117"/>
              <p:cNvSpPr/>
              <p:nvPr/>
            </p:nvSpPr>
            <p:spPr>
              <a:xfrm>
                <a:off x="2834640" y="642312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CustomShape 118"/>
              <p:cNvSpPr/>
              <p:nvPr/>
            </p:nvSpPr>
            <p:spPr>
              <a:xfrm>
                <a:off x="2942640" y="6069240"/>
                <a:ext cx="1076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CustomShape 119"/>
              <p:cNvSpPr/>
              <p:nvPr/>
            </p:nvSpPr>
            <p:spPr>
              <a:xfrm>
                <a:off x="2942640" y="6186960"/>
                <a:ext cx="107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CustomShape 120"/>
              <p:cNvSpPr/>
              <p:nvPr/>
            </p:nvSpPr>
            <p:spPr>
              <a:xfrm>
                <a:off x="2942640" y="6305040"/>
                <a:ext cx="107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CustomShape 121"/>
              <p:cNvSpPr/>
              <p:nvPr/>
            </p:nvSpPr>
            <p:spPr>
              <a:xfrm>
                <a:off x="2942640" y="6423120"/>
                <a:ext cx="1076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CustomShape 122"/>
              <p:cNvSpPr/>
              <p:nvPr/>
            </p:nvSpPr>
            <p:spPr>
              <a:xfrm>
                <a:off x="3050280" y="6069240"/>
                <a:ext cx="10836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CustomShape 123"/>
              <p:cNvSpPr/>
              <p:nvPr/>
            </p:nvSpPr>
            <p:spPr>
              <a:xfrm>
                <a:off x="3050280" y="6186960"/>
                <a:ext cx="108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7" name="CustomShape 124"/>
              <p:cNvSpPr/>
              <p:nvPr/>
            </p:nvSpPr>
            <p:spPr>
              <a:xfrm>
                <a:off x="3050280" y="6305040"/>
                <a:ext cx="108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CustomShape 125"/>
              <p:cNvSpPr/>
              <p:nvPr/>
            </p:nvSpPr>
            <p:spPr>
              <a:xfrm>
                <a:off x="3050280" y="6423120"/>
                <a:ext cx="10836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CustomShape 126"/>
              <p:cNvSpPr/>
              <p:nvPr/>
            </p:nvSpPr>
            <p:spPr>
              <a:xfrm>
                <a:off x="3158640" y="606924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" name="CustomShape 127"/>
              <p:cNvSpPr/>
              <p:nvPr/>
            </p:nvSpPr>
            <p:spPr>
              <a:xfrm>
                <a:off x="3158640" y="618696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" name="CustomShape 128"/>
              <p:cNvSpPr/>
              <p:nvPr/>
            </p:nvSpPr>
            <p:spPr>
              <a:xfrm>
                <a:off x="3158640" y="630504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" name="CustomShape 129"/>
              <p:cNvSpPr/>
              <p:nvPr/>
            </p:nvSpPr>
            <p:spPr>
              <a:xfrm>
                <a:off x="3158640" y="642312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CustomShape 130"/>
              <p:cNvSpPr/>
              <p:nvPr/>
            </p:nvSpPr>
            <p:spPr>
              <a:xfrm>
                <a:off x="3331080" y="606924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CustomShape 131"/>
              <p:cNvSpPr/>
              <p:nvPr/>
            </p:nvSpPr>
            <p:spPr>
              <a:xfrm>
                <a:off x="3352680" y="6493680"/>
                <a:ext cx="4320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" name="Line 132"/>
              <p:cNvSpPr/>
              <p:nvPr/>
            </p:nvSpPr>
            <p:spPr>
              <a:xfrm>
                <a:off x="3266280" y="612792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06" name="Line 133"/>
              <p:cNvSpPr/>
              <p:nvPr/>
            </p:nvSpPr>
            <p:spPr>
              <a:xfrm>
                <a:off x="3266280" y="624600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07" name="Line 134"/>
              <p:cNvSpPr/>
              <p:nvPr/>
            </p:nvSpPr>
            <p:spPr>
              <a:xfrm>
                <a:off x="3266280" y="636408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08" name="Line 135"/>
              <p:cNvSpPr/>
              <p:nvPr/>
            </p:nvSpPr>
            <p:spPr>
              <a:xfrm>
                <a:off x="3266280" y="648180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09" name="Line 136"/>
              <p:cNvSpPr/>
              <p:nvPr/>
            </p:nvSpPr>
            <p:spPr>
              <a:xfrm>
                <a:off x="3417480" y="612792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0" name="Line 137"/>
              <p:cNvSpPr/>
              <p:nvPr/>
            </p:nvSpPr>
            <p:spPr>
              <a:xfrm>
                <a:off x="3417480" y="624600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1" name="Line 138"/>
              <p:cNvSpPr/>
              <p:nvPr/>
            </p:nvSpPr>
            <p:spPr>
              <a:xfrm>
                <a:off x="3417480" y="636408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2" name="Line 139"/>
              <p:cNvSpPr/>
              <p:nvPr/>
            </p:nvSpPr>
            <p:spPr>
              <a:xfrm>
                <a:off x="3417480" y="648180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3" name="Line 140"/>
              <p:cNvSpPr/>
              <p:nvPr/>
            </p:nvSpPr>
            <p:spPr>
              <a:xfrm flipV="1">
                <a:off x="3482280" y="642312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4" name="Line 141"/>
              <p:cNvSpPr/>
              <p:nvPr/>
            </p:nvSpPr>
            <p:spPr>
              <a:xfrm flipV="1">
                <a:off x="3482280" y="618696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5" name="Line 142"/>
              <p:cNvSpPr/>
              <p:nvPr/>
            </p:nvSpPr>
            <p:spPr>
              <a:xfrm>
                <a:off x="3482280" y="612792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6" name="Line 143"/>
              <p:cNvSpPr/>
              <p:nvPr/>
            </p:nvSpPr>
            <p:spPr>
              <a:xfrm>
                <a:off x="3482280" y="636408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7" name="Line 144"/>
              <p:cNvSpPr/>
              <p:nvPr/>
            </p:nvSpPr>
            <p:spPr>
              <a:xfrm>
                <a:off x="3525480" y="642312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8" name="Line 145"/>
              <p:cNvSpPr/>
              <p:nvPr/>
            </p:nvSpPr>
            <p:spPr>
              <a:xfrm>
                <a:off x="3525480" y="618696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19" name="CustomShape 146"/>
              <p:cNvSpPr/>
              <p:nvPr/>
            </p:nvSpPr>
            <p:spPr>
              <a:xfrm>
                <a:off x="3622680" y="606924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CustomShape 147"/>
              <p:cNvSpPr/>
              <p:nvPr/>
            </p:nvSpPr>
            <p:spPr>
              <a:xfrm>
                <a:off x="3643920" y="6493680"/>
                <a:ext cx="4356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Line 148"/>
              <p:cNvSpPr/>
              <p:nvPr/>
            </p:nvSpPr>
            <p:spPr>
              <a:xfrm>
                <a:off x="3706560" y="624600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22" name="Line 149"/>
              <p:cNvSpPr/>
              <p:nvPr/>
            </p:nvSpPr>
            <p:spPr>
              <a:xfrm>
                <a:off x="3706560" y="636408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23" name="Line 150"/>
              <p:cNvSpPr/>
              <p:nvPr/>
            </p:nvSpPr>
            <p:spPr>
              <a:xfrm flipV="1">
                <a:off x="3771360" y="6305040"/>
                <a:ext cx="4572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24" name="Line 151"/>
              <p:cNvSpPr/>
              <p:nvPr/>
            </p:nvSpPr>
            <p:spPr>
              <a:xfrm>
                <a:off x="3771360" y="6246000"/>
                <a:ext cx="4572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25" name="Line 152"/>
              <p:cNvSpPr/>
              <p:nvPr/>
            </p:nvSpPr>
            <p:spPr>
              <a:xfrm>
                <a:off x="3805920" y="630504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26" name="CustomShape 153"/>
              <p:cNvSpPr/>
              <p:nvPr/>
            </p:nvSpPr>
            <p:spPr>
              <a:xfrm>
                <a:off x="3493080" y="6151680"/>
                <a:ext cx="64800" cy="7092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154"/>
              <p:cNvSpPr/>
              <p:nvPr/>
            </p:nvSpPr>
            <p:spPr>
              <a:xfrm>
                <a:off x="3493080" y="6388200"/>
                <a:ext cx="64800" cy="7092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CustomShape 155"/>
              <p:cNvSpPr/>
              <p:nvPr/>
            </p:nvSpPr>
            <p:spPr>
              <a:xfrm>
                <a:off x="3781800" y="6270120"/>
                <a:ext cx="64800" cy="7128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156"/>
              <p:cNvSpPr/>
              <p:nvPr/>
            </p:nvSpPr>
            <p:spPr>
              <a:xfrm>
                <a:off x="2743200" y="593208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Auxiliary</a:t>
                </a:r>
                <a:endParaRPr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622700" y="3650665"/>
            <a:ext cx="1234440" cy="731520"/>
            <a:chOff x="2354161" y="6859277"/>
            <a:chExt cx="1234440" cy="731520"/>
          </a:xfrm>
        </p:grpSpPr>
        <p:sp>
          <p:nvSpPr>
            <p:cNvPr id="291" name="Freeform 357"/>
            <p:cNvSpPr/>
            <p:nvPr/>
          </p:nvSpPr>
          <p:spPr>
            <a:xfrm>
              <a:off x="2354161" y="6859278"/>
              <a:ext cx="1234440" cy="731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FFFF"/>
            </a:solidFill>
            <a:ln w="19080">
              <a:noFill/>
              <a:prstDash val="sysDash"/>
            </a:ln>
          </p:spPr>
          <p:txBody>
            <a:bodyPr vert="horz" wrap="none" lIns="99360" tIns="54360" rIns="99360" bIns="5436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05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354161" y="6859277"/>
              <a:ext cx="1234440" cy="731520"/>
              <a:chOff x="2743200" y="6755040"/>
              <a:chExt cx="1234440" cy="731520"/>
            </a:xfrm>
          </p:grpSpPr>
          <p:sp>
            <p:nvSpPr>
              <p:cNvPr id="131" name="CustomShape 157"/>
              <p:cNvSpPr/>
              <p:nvPr/>
            </p:nvSpPr>
            <p:spPr>
              <a:xfrm>
                <a:off x="283464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CustomShape 158"/>
              <p:cNvSpPr/>
              <p:nvPr/>
            </p:nvSpPr>
            <p:spPr>
              <a:xfrm>
                <a:off x="288864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159"/>
              <p:cNvSpPr/>
              <p:nvPr/>
            </p:nvSpPr>
            <p:spPr>
              <a:xfrm>
                <a:off x="2942640" y="6983640"/>
                <a:ext cx="53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CustomShape 160"/>
              <p:cNvSpPr/>
              <p:nvPr/>
            </p:nvSpPr>
            <p:spPr>
              <a:xfrm>
                <a:off x="299628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CustomShape 161"/>
              <p:cNvSpPr/>
              <p:nvPr/>
            </p:nvSpPr>
            <p:spPr>
              <a:xfrm>
                <a:off x="305028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CustomShape 162"/>
              <p:cNvSpPr/>
              <p:nvPr/>
            </p:nvSpPr>
            <p:spPr>
              <a:xfrm>
                <a:off x="3104280" y="6983640"/>
                <a:ext cx="54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CustomShape 163"/>
              <p:cNvSpPr/>
              <p:nvPr/>
            </p:nvSpPr>
            <p:spPr>
              <a:xfrm>
                <a:off x="315864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" name="CustomShape 164"/>
              <p:cNvSpPr/>
              <p:nvPr/>
            </p:nvSpPr>
            <p:spPr>
              <a:xfrm>
                <a:off x="3212640" y="698364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CustomShape 165"/>
              <p:cNvSpPr/>
              <p:nvPr/>
            </p:nvSpPr>
            <p:spPr>
              <a:xfrm>
                <a:off x="283464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CustomShape 166"/>
              <p:cNvSpPr/>
              <p:nvPr/>
            </p:nvSpPr>
            <p:spPr>
              <a:xfrm>
                <a:off x="288864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CustomShape 167"/>
              <p:cNvSpPr/>
              <p:nvPr/>
            </p:nvSpPr>
            <p:spPr>
              <a:xfrm>
                <a:off x="2942640" y="7166520"/>
                <a:ext cx="53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CustomShape 168"/>
              <p:cNvSpPr/>
              <p:nvPr/>
            </p:nvSpPr>
            <p:spPr>
              <a:xfrm>
                <a:off x="299628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CustomShape 169"/>
              <p:cNvSpPr/>
              <p:nvPr/>
            </p:nvSpPr>
            <p:spPr>
              <a:xfrm>
                <a:off x="305028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CustomShape 170"/>
              <p:cNvSpPr/>
              <p:nvPr/>
            </p:nvSpPr>
            <p:spPr>
              <a:xfrm>
                <a:off x="3104280" y="7166520"/>
                <a:ext cx="54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CustomShape 171"/>
              <p:cNvSpPr/>
              <p:nvPr/>
            </p:nvSpPr>
            <p:spPr>
              <a:xfrm>
                <a:off x="315864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CustomShape 172"/>
              <p:cNvSpPr/>
              <p:nvPr/>
            </p:nvSpPr>
            <p:spPr>
              <a:xfrm>
                <a:off x="3212640" y="716652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Line 173"/>
              <p:cNvSpPr/>
              <p:nvPr/>
            </p:nvSpPr>
            <p:spPr>
              <a:xfrm>
                <a:off x="2834640" y="7042680"/>
                <a:ext cx="49644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  <a:tailEnd type="triangle" w="med" len="med"/>
              </a:ln>
            </p:spPr>
          </p:sp>
          <p:sp>
            <p:nvSpPr>
              <p:cNvPr id="148" name="Line 174"/>
              <p:cNvSpPr/>
              <p:nvPr/>
            </p:nvSpPr>
            <p:spPr>
              <a:xfrm flipH="1">
                <a:off x="2834640" y="7228800"/>
                <a:ext cx="49644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  <a:tailEnd type="triangle" w="med" len="med"/>
              </a:ln>
            </p:spPr>
          </p:sp>
          <p:sp>
            <p:nvSpPr>
              <p:cNvPr id="149" name="Line 175"/>
              <p:cNvSpPr/>
              <p:nvPr/>
            </p:nvSpPr>
            <p:spPr>
              <a:xfrm flipH="1">
                <a:off x="3601080" y="7077960"/>
                <a:ext cx="1080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50" name="Line 176"/>
              <p:cNvSpPr/>
              <p:nvPr/>
            </p:nvSpPr>
            <p:spPr>
              <a:xfrm flipH="1">
                <a:off x="3601080" y="7125120"/>
                <a:ext cx="1296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51" name="Line 177"/>
              <p:cNvSpPr/>
              <p:nvPr/>
            </p:nvSpPr>
            <p:spPr>
              <a:xfrm flipH="1">
                <a:off x="3601080" y="7172280"/>
                <a:ext cx="1296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52" name="Line 178"/>
              <p:cNvSpPr/>
              <p:nvPr/>
            </p:nvSpPr>
            <p:spPr>
              <a:xfrm flipH="1">
                <a:off x="3601080" y="7219440"/>
                <a:ext cx="1080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ysDash"/>
                <a:round/>
              </a:ln>
            </p:spPr>
          </p:sp>
          <p:sp>
            <p:nvSpPr>
              <p:cNvPr id="153" name="CustomShape 179"/>
              <p:cNvSpPr/>
              <p:nvPr/>
            </p:nvSpPr>
            <p:spPr>
              <a:xfrm>
                <a:off x="3669480" y="7070400"/>
                <a:ext cx="2376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180"/>
              <p:cNvSpPr/>
              <p:nvPr/>
            </p:nvSpPr>
            <p:spPr>
              <a:xfrm>
                <a:off x="3712680" y="7117920"/>
                <a:ext cx="194400" cy="234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181"/>
              <p:cNvSpPr/>
              <p:nvPr/>
            </p:nvSpPr>
            <p:spPr>
              <a:xfrm>
                <a:off x="3712680" y="7164720"/>
                <a:ext cx="1944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182"/>
              <p:cNvSpPr/>
              <p:nvPr/>
            </p:nvSpPr>
            <p:spPr>
              <a:xfrm>
                <a:off x="3669480" y="7211880"/>
                <a:ext cx="2376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183"/>
              <p:cNvSpPr/>
              <p:nvPr/>
            </p:nvSpPr>
            <p:spPr>
              <a:xfrm>
                <a:off x="3332520" y="6983640"/>
                <a:ext cx="270000" cy="306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184"/>
              <p:cNvSpPr/>
              <p:nvPr/>
            </p:nvSpPr>
            <p:spPr>
              <a:xfrm>
                <a:off x="2743200" y="6755040"/>
                <a:ext cx="1234440" cy="731520"/>
              </a:xfrm>
              <a:prstGeom prst="rect">
                <a:avLst/>
              </a:prstGeom>
              <a:noFill/>
              <a:ln w="19080">
                <a:solidFill>
                  <a:srgbClr val="0000FF"/>
                </a:solidFill>
                <a:prstDash val="sys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/>
              <a:lstStyle/>
              <a:p>
                <a:pPr algn="ctr"/>
                <a:r>
                  <a:rPr lang="en-US" dirty="0"/>
                  <a:t>Auxiliary</a:t>
                </a:r>
                <a:endParaRPr dirty="0"/>
              </a:p>
            </p:txBody>
          </p:sp>
        </p:grpSp>
      </p:grpSp>
      <p:sp>
        <p:nvSpPr>
          <p:cNvPr id="283" name="TextBox 282"/>
          <p:cNvSpPr txBox="1"/>
          <p:nvPr/>
        </p:nvSpPr>
        <p:spPr>
          <a:xfrm>
            <a:off x="213186" y="1171761"/>
            <a:ext cx="2856743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Reliability Mode 0</a:t>
            </a:r>
          </a:p>
          <a:p>
            <a:r>
              <a:rPr lang="en-US" sz="1600" b="1" dirty="0">
                <a:solidFill>
                  <a:srgbClr val="CCCC00"/>
                </a:solidFill>
              </a:rPr>
              <a:t>HPS</a:t>
            </a:r>
            <a:r>
              <a:rPr lang="en-US" sz="1600" dirty="0"/>
              <a:t> in </a:t>
            </a:r>
            <a:r>
              <a:rPr lang="en-US" sz="1600" b="1" dirty="0"/>
              <a:t>AMP</a:t>
            </a:r>
            <a:r>
              <a:rPr lang="en-US" sz="1600" dirty="0"/>
              <a:t> mode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SPS</a:t>
            </a:r>
            <a:r>
              <a:rPr lang="en-US" sz="1600" dirty="0"/>
              <a:t> in </a:t>
            </a:r>
            <a:r>
              <a:rPr lang="en-US" sz="1600" b="1" dirty="0"/>
              <a:t>simplex</a:t>
            </a:r>
            <a:r>
              <a:rPr lang="en-US" sz="1600" dirty="0"/>
              <a:t> operation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215525" y="1171761"/>
            <a:ext cx="2852063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High-Performance Mode</a:t>
            </a:r>
          </a:p>
          <a:p>
            <a:r>
              <a:rPr lang="en-US" sz="1600" b="1" dirty="0">
                <a:solidFill>
                  <a:srgbClr val="CCCC00"/>
                </a:solidFill>
              </a:rPr>
              <a:t>HPS</a:t>
            </a:r>
            <a:r>
              <a:rPr lang="en-US" sz="1600" dirty="0">
                <a:solidFill>
                  <a:srgbClr val="002060"/>
                </a:solidFill>
              </a:rPr>
              <a:t> in </a:t>
            </a:r>
            <a:r>
              <a:rPr lang="en-US" sz="1600" b="1" dirty="0">
                <a:solidFill>
                  <a:srgbClr val="002060"/>
                </a:solidFill>
              </a:rPr>
              <a:t>SMP</a:t>
            </a:r>
            <a:r>
              <a:rPr lang="en-US" sz="1600" dirty="0">
                <a:solidFill>
                  <a:srgbClr val="002060"/>
                </a:solidFill>
              </a:rPr>
              <a:t> mode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SPS</a:t>
            </a:r>
            <a:r>
              <a:rPr lang="en-US" sz="1600" dirty="0">
                <a:solidFill>
                  <a:srgbClr val="002060"/>
                </a:solidFill>
              </a:rPr>
              <a:t> is not present</a:t>
            </a:r>
          </a:p>
        </p:txBody>
      </p:sp>
    </p:spTree>
    <p:extLst>
      <p:ext uri="{BB962C8B-B14F-4D97-AF65-F5344CB8AC3E}">
        <p14:creationId xmlns:p14="http://schemas.microsoft.com/office/powerpoint/2010/main" val="6917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5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04201 0.0756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7569 L -0.05868 0.1090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10902 L -0.07534 0.13865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4 0.13865 L -0.09201 0.16458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"/>
                            </p:stCondLst>
                            <p:childTnLst>
                              <p:par>
                                <p:cTn id="16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16458 L -0.10868 0.1868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700"/>
                            </p:stCondLst>
                            <p:childTnLst>
                              <p:par>
                                <p:cTn id="16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00"/>
                            </p:stCondLst>
                            <p:childTnLst>
                              <p:par>
                                <p:cTn id="1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00"/>
                            </p:stCondLst>
                            <p:childTnLst>
                              <p:par>
                                <p:cTn id="17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5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8 0.1868 L -0.15034 0.20902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400"/>
                            </p:stCondLst>
                            <p:childTnLst>
                              <p:par>
                                <p:cTn id="19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900"/>
                            </p:stCondLst>
                            <p:childTnLst>
                              <p:par>
                                <p:cTn id="19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75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45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4" grpId="1" animBg="1"/>
      <p:bldP spid="263" grpId="0" animBg="1"/>
      <p:bldP spid="263" grpId="1" animBg="1"/>
      <p:bldP spid="263" grpId="2" animBg="1"/>
      <p:bldP spid="263" grpId="3" animBg="1"/>
      <p:bldP spid="281" grpId="0" animBg="1"/>
      <p:bldP spid="288" grpId="0" animBg="1"/>
      <p:bldP spid="289" grpId="0" animBg="1"/>
      <p:bldP spid="283" grpId="0" animBg="1"/>
      <p:bldP spid="283" grpId="1" animBg="1"/>
      <p:bldP spid="283" grpId="2" animBg="1"/>
      <p:bldP spid="283" grpId="3" animBg="1"/>
      <p:bldP spid="282" grpId="0" animBg="1"/>
      <p:bldP spid="282" grpId="1" animBg="1"/>
      <p:bldP spid="28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72"/>
              </a:spcAft>
            </a:pPr>
            <a:r>
              <a:rPr lang="en-US" dirty="0"/>
              <a:t>Acknowledgements</a:t>
            </a:r>
          </a:p>
          <a:p>
            <a:pPr>
              <a:spcAft>
                <a:spcPts val="672"/>
              </a:spcAft>
            </a:pPr>
            <a:r>
              <a:rPr lang="en-US" dirty="0"/>
              <a:t>Background 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Space Environment &amp; Design Challenges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CSP Concept &amp; CSPv1 on ISS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FPGAs &amp; Partial Reconfiguration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Asymmetric Multiprocessing </a:t>
            </a:r>
          </a:p>
          <a:p>
            <a:pPr>
              <a:spcAft>
                <a:spcPts val="672"/>
              </a:spcAft>
            </a:pPr>
            <a:r>
              <a:rPr lang="en-US" dirty="0"/>
              <a:t>Approach</a:t>
            </a:r>
          </a:p>
          <a:p>
            <a:pPr>
              <a:spcAft>
                <a:spcPts val="672"/>
              </a:spcAft>
            </a:pPr>
            <a:r>
              <a:rPr lang="en-US" dirty="0"/>
              <a:t>Conclusions &amp;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F51952FF-4C81-4129-9FA0-646FA36DB72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" descr="C:\Users\Dr. George\AppData\Local\Microsoft\Windows\Temporary Internet Files\Content.IE5\MCMT4A2O\MC900439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81526"/>
            <a:ext cx="2311400" cy="195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257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Proof-of-Concept Prototype for HARFT was Developed 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Digilent</a:t>
            </a:r>
            <a:r>
              <a:rPr lang="en-US" dirty="0"/>
              <a:t> </a:t>
            </a:r>
            <a:r>
              <a:rPr lang="en-US" dirty="0" err="1"/>
              <a:t>ZedBoard</a:t>
            </a:r>
            <a:r>
              <a:rPr lang="en-US" dirty="0"/>
              <a:t> containing Zynq-7020 (same </a:t>
            </a:r>
            <a:br>
              <a:rPr lang="en-US" dirty="0"/>
            </a:br>
            <a:r>
              <a:rPr lang="en-US" dirty="0"/>
              <a:t>Device as CSPv1)</a:t>
            </a:r>
          </a:p>
          <a:p>
            <a:r>
              <a:rPr lang="en-US" dirty="0"/>
              <a:t>HARFT Concept Encompasses several</a:t>
            </a:r>
            <a:br>
              <a:rPr lang="en-US" dirty="0"/>
            </a:br>
            <a:r>
              <a:rPr lang="en-US" dirty="0"/>
              <a:t>Degrees of Freedom in System </a:t>
            </a:r>
            <a:br>
              <a:rPr lang="en-US" dirty="0"/>
            </a:br>
            <a:r>
              <a:rPr lang="en-US" dirty="0"/>
              <a:t>Configurations and User-Defined Policies </a:t>
            </a:r>
            <a:br>
              <a:rPr lang="en-US" dirty="0"/>
            </a:br>
            <a:r>
              <a:rPr lang="en-US" dirty="0"/>
              <a:t>for Configuration Management</a:t>
            </a:r>
          </a:p>
          <a:p>
            <a:r>
              <a:rPr lang="en-US" dirty="0"/>
              <a:t>HARFT Prototype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HPS configuration:</a:t>
            </a:r>
            <a:endParaRPr lang="en-US" dirty="0"/>
          </a:p>
          <a:p>
            <a:pPr lvl="2"/>
            <a:r>
              <a:rPr lang="en-US" dirty="0"/>
              <a:t>SMP: CPU0 + CPU1 run Xilinx Linux</a:t>
            </a:r>
          </a:p>
          <a:p>
            <a:pPr lvl="2"/>
            <a:r>
              <a:rPr lang="en-US" dirty="0"/>
              <a:t>AMP: CPU0 runs Xilinx Linux, CPU1 runs </a:t>
            </a:r>
            <a:r>
              <a:rPr lang="en-US" dirty="0" err="1"/>
              <a:t>baremetal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RTOS application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SPS configuration:</a:t>
            </a:r>
            <a:r>
              <a:rPr lang="en-US" dirty="0"/>
              <a:t> 3 PRRs, mix of </a:t>
            </a:r>
            <a:r>
              <a:rPr lang="en-US" dirty="0" err="1"/>
              <a:t>MicroBlazes</a:t>
            </a:r>
            <a:r>
              <a:rPr lang="en-US" dirty="0"/>
              <a:t> and AXI4 peripherals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ConfigMan</a:t>
            </a:r>
            <a:r>
              <a:rPr lang="en-US" dirty="0">
                <a:solidFill>
                  <a:srgbClr val="00B050"/>
                </a:solidFill>
              </a:rPr>
              <a:t> configuration</a:t>
            </a:r>
            <a:r>
              <a:rPr lang="en-US" dirty="0"/>
              <a:t>: Mode switching based on user-configurable upset thresholds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Miscellaneous details</a:t>
            </a:r>
            <a:r>
              <a:rPr lang="en-US" dirty="0"/>
              <a:t>: Prototype contains logic or software for development and debugging that would not be present in actual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026" name="Picture 2" descr="Image result for zed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12" y="1853284"/>
            <a:ext cx="2677772" cy="22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852"/>
            <a:ext cx="8229600" cy="941387"/>
          </a:xfrm>
        </p:spPr>
        <p:txBody>
          <a:bodyPr/>
          <a:lstStyle/>
          <a:p>
            <a:r>
              <a:rPr lang="en-US" dirty="0"/>
              <a:t>Resource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6079" y="791407"/>
            <a:ext cx="40322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Prototype Total Resource Utilization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99556"/>
              </p:ext>
            </p:extLst>
          </p:nvPr>
        </p:nvGraphicFramePr>
        <p:xfrm>
          <a:off x="416080" y="1137134"/>
          <a:ext cx="4032211" cy="2133600"/>
        </p:xfrm>
        <a:graphic>
          <a:graphicData uri="http://schemas.openxmlformats.org/drawingml/2006/table">
            <a:tbl>
              <a:tblPr/>
              <a:tblGrid>
                <a:gridCol w="1359172">
                  <a:extLst>
                    <a:ext uri="{9D8B030D-6E8A-4147-A177-3AD203B41FA5}">
                      <a16:colId xmlns:a16="http://schemas.microsoft.com/office/drawing/2014/main" val="1502786731"/>
                    </a:ext>
                  </a:extLst>
                </a:gridCol>
                <a:gridCol w="770198">
                  <a:extLst>
                    <a:ext uri="{9D8B030D-6E8A-4147-A177-3AD203B41FA5}">
                      <a16:colId xmlns:a16="http://schemas.microsoft.com/office/drawing/2014/main" val="4060630515"/>
                    </a:ext>
                  </a:extLst>
                </a:gridCol>
                <a:gridCol w="1042032">
                  <a:extLst>
                    <a:ext uri="{9D8B030D-6E8A-4147-A177-3AD203B41FA5}">
                      <a16:colId xmlns:a16="http://schemas.microsoft.com/office/drawing/2014/main" val="4004659239"/>
                    </a:ext>
                  </a:extLst>
                </a:gridCol>
                <a:gridCol w="860809">
                  <a:extLst>
                    <a:ext uri="{9D8B030D-6E8A-4147-A177-3AD203B41FA5}">
                      <a16:colId xmlns:a16="http://schemas.microsoft.com/office/drawing/2014/main" val="3883713988"/>
                    </a:ext>
                  </a:extLst>
                </a:gridCol>
              </a:tblGrid>
              <a:tr h="252002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Resource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Used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Available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Util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%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09575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Slice-LUTS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13931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53200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26.19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21041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Slice-Registers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11303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106400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10.62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78500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BRAM Tile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140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0.71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08980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RAMB36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140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0.00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32681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RAMB18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280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0.71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158955"/>
                  </a:ext>
                </a:extLst>
              </a:tr>
              <a:tr h="252002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DSP48E1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18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220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8.18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729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58198" y="3484094"/>
            <a:ext cx="4140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PRR Resource Utilization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05849"/>
              </p:ext>
            </p:extLst>
          </p:nvPr>
        </p:nvGraphicFramePr>
        <p:xfrm>
          <a:off x="323764" y="3803558"/>
          <a:ext cx="4032212" cy="2159765"/>
        </p:xfrm>
        <a:graphic>
          <a:graphicData uri="http://schemas.openxmlformats.org/drawingml/2006/table">
            <a:tbl>
              <a:tblPr/>
              <a:tblGrid>
                <a:gridCol w="1266137">
                  <a:extLst>
                    <a:ext uri="{9D8B030D-6E8A-4147-A177-3AD203B41FA5}">
                      <a16:colId xmlns:a16="http://schemas.microsoft.com/office/drawing/2014/main" val="2287856460"/>
                    </a:ext>
                  </a:extLst>
                </a:gridCol>
                <a:gridCol w="703239">
                  <a:extLst>
                    <a:ext uri="{9D8B030D-6E8A-4147-A177-3AD203B41FA5}">
                      <a16:colId xmlns:a16="http://schemas.microsoft.com/office/drawing/2014/main" val="1131824712"/>
                    </a:ext>
                  </a:extLst>
                </a:gridCol>
                <a:gridCol w="703239">
                  <a:extLst>
                    <a:ext uri="{9D8B030D-6E8A-4147-A177-3AD203B41FA5}">
                      <a16:colId xmlns:a16="http://schemas.microsoft.com/office/drawing/2014/main" val="2436122872"/>
                    </a:ext>
                  </a:extLst>
                </a:gridCol>
                <a:gridCol w="703239">
                  <a:extLst>
                    <a:ext uri="{9D8B030D-6E8A-4147-A177-3AD203B41FA5}">
                      <a16:colId xmlns:a16="http://schemas.microsoft.com/office/drawing/2014/main" val="2190583159"/>
                    </a:ext>
                  </a:extLst>
                </a:gridCol>
                <a:gridCol w="656358">
                  <a:extLst>
                    <a:ext uri="{9D8B030D-6E8A-4147-A177-3AD203B41FA5}">
                      <a16:colId xmlns:a16="http://schemas.microsoft.com/office/drawing/2014/main" val="2392201753"/>
                    </a:ext>
                  </a:extLst>
                </a:gridCol>
              </a:tblGrid>
              <a:tr h="22526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Resource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PRR0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PRR1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PRR2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Total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987041"/>
                  </a:ext>
                </a:extLst>
              </a:tr>
              <a:tr h="225263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Slice-LUTS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2428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2433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2440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13931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77324"/>
                  </a:ext>
                </a:extLst>
              </a:tr>
              <a:tr h="388025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Slice-Registers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1884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1884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1884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11303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642475"/>
                  </a:ext>
                </a:extLst>
              </a:tr>
              <a:tr h="225263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BRAM Tile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10096"/>
                  </a:ext>
                </a:extLst>
              </a:tr>
              <a:tr h="225263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RAMB36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444579"/>
                  </a:ext>
                </a:extLst>
              </a:tr>
              <a:tr h="225263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RAMB18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663301"/>
                  </a:ext>
                </a:extLst>
              </a:tr>
              <a:tr h="225263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DSP48E1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6 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6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6 </a:t>
                      </a:r>
                      <a:endParaRPr lang="en-US" sz="320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18</a:t>
                      </a:r>
                      <a:endParaRPr lang="en-US" sz="3200" dirty="0">
                        <a:effectLst/>
                      </a:endParaRPr>
                    </a:p>
                  </a:txBody>
                  <a:tcPr marL="81930" marR="81930" marT="40965" marB="409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413372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210369"/>
            <a:ext cx="3192234" cy="31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112060" y="872716"/>
            <a:ext cx="31922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HARFT on </a:t>
            </a:r>
            <a:r>
              <a:rPr lang="en-US" alt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Zynq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SoC Floorplan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05254"/>
              </p:ext>
            </p:extLst>
          </p:nvPr>
        </p:nvGraphicFramePr>
        <p:xfrm>
          <a:off x="4640867" y="4746355"/>
          <a:ext cx="3999585" cy="1219200"/>
        </p:xfrm>
        <a:graphic>
          <a:graphicData uri="http://schemas.openxmlformats.org/drawingml/2006/table">
            <a:tbl>
              <a:tblPr/>
              <a:tblGrid>
                <a:gridCol w="1622006">
                  <a:extLst>
                    <a:ext uri="{9D8B030D-6E8A-4147-A177-3AD203B41FA5}">
                      <a16:colId xmlns:a16="http://schemas.microsoft.com/office/drawing/2014/main" val="944359600"/>
                    </a:ext>
                  </a:extLst>
                </a:gridCol>
                <a:gridCol w="2377579">
                  <a:extLst>
                    <a:ext uri="{9D8B030D-6E8A-4147-A177-3AD203B41FA5}">
                      <a16:colId xmlns:a16="http://schemas.microsoft.com/office/drawing/2014/main" val="310356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Color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Component</a:t>
                      </a:r>
                      <a:r>
                        <a:rPr lang="en-US" sz="1000" b="1" i="0" baseline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6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A1A1"/>
                          </a:solidFill>
                          <a:effectLst/>
                          <a:latin typeface="TimesNewRomanPSMT"/>
                        </a:rPr>
                        <a:t>Cyan</a:t>
                      </a:r>
                      <a:endParaRPr lang="en-US" b="1" dirty="0">
                        <a:solidFill>
                          <a:srgbClr val="00A1A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ConfigMan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78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9A99BE"/>
                          </a:solidFill>
                          <a:effectLst/>
                          <a:latin typeface="TimesNewRomanPSMT"/>
                        </a:rPr>
                        <a:t>Purple</a:t>
                      </a:r>
                      <a:endParaRPr lang="en-US" b="1" dirty="0">
                        <a:solidFill>
                          <a:srgbClr val="9A99B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SPS-SL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387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184DA"/>
                          </a:solidFill>
                          <a:effectLst/>
                          <a:latin typeface="TimesNewRomanPSMT"/>
                        </a:rPr>
                        <a:t>Light</a:t>
                      </a:r>
                      <a:r>
                        <a:rPr lang="en-US" sz="1000" b="1" i="0" baseline="0" dirty="0">
                          <a:solidFill>
                            <a:srgbClr val="1184DA"/>
                          </a:solidFill>
                          <a:effectLst/>
                          <a:latin typeface="TimesNewRomanPSMT"/>
                        </a:rPr>
                        <a:t> Blue</a:t>
                      </a:r>
                      <a:r>
                        <a:rPr lang="en-US" sz="1000" b="1" i="0" dirty="0">
                          <a:solidFill>
                            <a:srgbClr val="1184DA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lang="en-US" b="1" dirty="0">
                        <a:solidFill>
                          <a:srgbClr val="1184DA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Miscellaneous resources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772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888D50"/>
                          </a:solidFill>
                          <a:effectLst/>
                          <a:latin typeface="TimesNewRomanPSMT"/>
                        </a:rPr>
                        <a:t>Yellow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</a:t>
                      </a:r>
                      <a:r>
                        <a:rPr lang="en-US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en-US" sz="1000" b="1" i="0" baseline="0" dirty="0">
                          <a:solidFill>
                            <a:srgbClr val="A6434B"/>
                          </a:solidFill>
                          <a:effectLst/>
                          <a:latin typeface="TimesNewRomanPSMT"/>
                        </a:rPr>
                        <a:t>Red</a:t>
                      </a:r>
                      <a:r>
                        <a:rPr lang="en-US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</a:t>
                      </a:r>
                      <a:r>
                        <a:rPr lang="en-US" sz="1000" b="1" i="0" baseline="0" dirty="0">
                          <a:solidFill>
                            <a:srgbClr val="030CD7"/>
                          </a:solidFill>
                          <a:effectLst/>
                          <a:latin typeface="TimesNewRomanPSMT"/>
                        </a:rPr>
                        <a:t>Blue</a:t>
                      </a:r>
                      <a:endParaRPr lang="en-US" b="1" dirty="0">
                        <a:solidFill>
                          <a:srgbClr val="030CD7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MicroBlaze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PRMs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09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15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499992" y="1571874"/>
          <a:ext cx="4380244" cy="1554480"/>
        </p:xfrm>
        <a:graphic>
          <a:graphicData uri="http://schemas.openxmlformats.org/drawingml/2006/table">
            <a:tbl>
              <a:tblPr/>
              <a:tblGrid>
                <a:gridCol w="2327737">
                  <a:extLst>
                    <a:ext uri="{9D8B030D-6E8A-4147-A177-3AD203B41FA5}">
                      <a16:colId xmlns:a16="http://schemas.microsoft.com/office/drawing/2014/main" val="716487787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663937360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2881818300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23075475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Processor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Computational Density</a:t>
                      </a:r>
                      <a:b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(GOPS)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071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INT8 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INT16 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INT32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80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ARM Cortex-A9 Dual-Core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32.02 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16.01 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8.00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6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ARM Cortex-A9 Single-Core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16.01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8.00 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4.00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1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MicroBlaze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Processor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0.125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0.125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0.125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70701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57793" y="1160748"/>
            <a:ext cx="1847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7584" y="4254852"/>
          <a:ext cx="3393835" cy="1524000"/>
        </p:xfrm>
        <a:graphic>
          <a:graphicData uri="http://schemas.openxmlformats.org/drawingml/2006/table">
            <a:tbl>
              <a:tblPr/>
              <a:tblGrid>
                <a:gridCol w="2013224">
                  <a:extLst>
                    <a:ext uri="{9D8B030D-6E8A-4147-A177-3AD203B41FA5}">
                      <a16:colId xmlns:a16="http://schemas.microsoft.com/office/drawing/2014/main" val="94863413"/>
                    </a:ext>
                  </a:extLst>
                </a:gridCol>
                <a:gridCol w="1380611">
                  <a:extLst>
                    <a:ext uri="{9D8B030D-6E8A-4147-A177-3AD203B41FA5}">
                      <a16:colId xmlns:a16="http://schemas.microsoft.com/office/drawing/2014/main" val="683749730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Operation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Duration (sec)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5122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Readback (Entire FPGA)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222222"/>
                          </a:solidFill>
                          <a:effectLst/>
                          <a:latin typeface="TimesNewRomanPSMT"/>
                        </a:rPr>
                        <a:t>14.5246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3321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Readback (Frame)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222222"/>
                          </a:solidFill>
                          <a:effectLst/>
                          <a:latin typeface="TimesNewRomanPSMT"/>
                        </a:rPr>
                        <a:t>0.001888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62451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Writeback (Entire FPGA)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222222"/>
                          </a:solidFill>
                          <a:effectLst/>
                          <a:latin typeface="TimesNewRomanPSMT"/>
                        </a:rPr>
                        <a:t>19.9478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61973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Writeback (Frame)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222222"/>
                          </a:solidFill>
                          <a:effectLst/>
                          <a:latin typeface="TimesNewRomanPSMT"/>
                        </a:rPr>
                        <a:t>0.002593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09074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40406" y="3912717"/>
            <a:ext cx="1847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99992" y="4262028"/>
          <a:ext cx="4380243" cy="1219200"/>
        </p:xfrm>
        <a:graphic>
          <a:graphicData uri="http://schemas.openxmlformats.org/drawingml/2006/table">
            <a:tbl>
              <a:tblPr/>
              <a:tblGrid>
                <a:gridCol w="3089464">
                  <a:extLst>
                    <a:ext uri="{9D8B030D-6E8A-4147-A177-3AD203B41FA5}">
                      <a16:colId xmlns:a16="http://schemas.microsoft.com/office/drawing/2014/main" val="3051956929"/>
                    </a:ext>
                  </a:extLst>
                </a:gridCol>
                <a:gridCol w="1290779">
                  <a:extLst>
                    <a:ext uri="{9D8B030D-6E8A-4147-A177-3AD203B41FA5}">
                      <a16:colId xmlns:a16="http://schemas.microsoft.com/office/drawing/2014/main" val="3286193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Configuration </a:t>
                      </a:r>
                      <a:endParaRPr lang="en-US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Iterations/sec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34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HPS (ARM) with Caches Single-Core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1993.6778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462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HPS (ARM) w/o L2 Cache Single-Core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1971.2254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86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SPS (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MicroBlaze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) 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9.5975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03238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244560" y="2839026"/>
            <a:ext cx="1847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8245" y="1211334"/>
            <a:ext cx="4281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Computational Density Device Metrics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3897232"/>
            <a:ext cx="3393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FPGA Scrubbing Duration</a:t>
            </a:r>
            <a:endParaRPr lang="en-US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8245" y="3906639"/>
            <a:ext cx="4281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CoreMark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Benchmarking</a:t>
            </a:r>
            <a:endParaRPr lang="en-US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29444" y="1173593"/>
            <a:ext cx="4168801" cy="2969332"/>
          </a:xfrm>
        </p:spPr>
        <p:txBody>
          <a:bodyPr/>
          <a:lstStyle/>
          <a:p>
            <a:r>
              <a:rPr lang="en-US" sz="2000" dirty="0"/>
              <a:t>Processor Performance</a:t>
            </a:r>
          </a:p>
          <a:p>
            <a:pPr lvl="1"/>
            <a:r>
              <a:rPr lang="en-US" sz="1600" dirty="0"/>
              <a:t>Dual-core ARM &gt; single-core ARM</a:t>
            </a:r>
          </a:p>
          <a:p>
            <a:pPr lvl="1"/>
            <a:r>
              <a:rPr lang="en-US" sz="1600" dirty="0"/>
              <a:t>Single-core ARM &gt; </a:t>
            </a:r>
            <a:r>
              <a:rPr lang="en-US" sz="1600" dirty="0" err="1"/>
              <a:t>MicroBlaze</a:t>
            </a:r>
            <a:r>
              <a:rPr lang="en-US" sz="1600" dirty="0"/>
              <a:t> core</a:t>
            </a:r>
          </a:p>
          <a:p>
            <a:pPr lvl="1"/>
            <a:r>
              <a:rPr lang="en-US" sz="1600" dirty="0"/>
              <a:t>Benchmark may not be large enough to fully leverage L2 cache memory</a:t>
            </a:r>
          </a:p>
          <a:p>
            <a:r>
              <a:rPr lang="en-US" sz="2000" dirty="0"/>
              <a:t>Configuration Memory Scrubbing is Relatively Faster than Upset Rates in LEO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53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Need for modeling from system, not component, perspective </a:t>
            </a:r>
          </a:p>
          <a:p>
            <a:pPr lvl="1"/>
            <a:r>
              <a:rPr lang="en-US" dirty="0"/>
              <a:t>Clear and practical methodology for assessing design with COTS</a:t>
            </a:r>
          </a:p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4-stage methodology for estimating </a:t>
            </a:r>
            <a:br>
              <a:rPr lang="en-US" dirty="0"/>
            </a:br>
            <a:r>
              <a:rPr lang="en-US" dirty="0"/>
              <a:t>reliability of computers for small </a:t>
            </a:r>
            <a:br>
              <a:rPr lang="en-US" dirty="0"/>
            </a:br>
            <a:r>
              <a:rPr lang="en-US" dirty="0"/>
              <a:t>satellites from system-level </a:t>
            </a:r>
            <a:br>
              <a:rPr lang="en-US" dirty="0"/>
            </a:br>
            <a:r>
              <a:rPr lang="en-US" dirty="0"/>
              <a:t>perspective due to radiation</a:t>
            </a:r>
          </a:p>
          <a:p>
            <a:pPr lvl="1"/>
            <a:r>
              <a:rPr lang="en-US" dirty="0"/>
              <a:t>Reviewed with NASA GSFC </a:t>
            </a:r>
            <a:br>
              <a:rPr lang="en-US" dirty="0"/>
            </a:br>
            <a:r>
              <a:rPr lang="en-US" dirty="0"/>
              <a:t>radiation effects branch</a:t>
            </a:r>
          </a:p>
          <a:p>
            <a:r>
              <a:rPr lang="en-US" dirty="0"/>
              <a:t>Key Usage Features</a:t>
            </a:r>
          </a:p>
          <a:p>
            <a:pPr lvl="1"/>
            <a:r>
              <a:rPr lang="en-US" dirty="0"/>
              <a:t>Gauge general board reliability to provide first-order estimates</a:t>
            </a:r>
          </a:p>
          <a:p>
            <a:pPr lvl="1"/>
            <a:r>
              <a:rPr lang="en-US" dirty="0"/>
              <a:t>Help compare reliability of different boards designs   </a:t>
            </a:r>
          </a:p>
          <a:p>
            <a:pPr lvl="1"/>
            <a:r>
              <a:rPr lang="en-US" dirty="0"/>
              <a:t>See how each component effects affects overall design reliability </a:t>
            </a:r>
          </a:p>
          <a:p>
            <a:pPr lvl="1"/>
            <a:r>
              <a:rPr lang="en-US" dirty="0"/>
              <a:t>Evaluate FTC mechanisms of within given design</a:t>
            </a:r>
          </a:p>
          <a:p>
            <a:pPr lvl="1"/>
            <a:r>
              <a:rPr lang="en-US" dirty="0"/>
              <a:t>Relies on state-of-the-art tools (CRÈME, RHA, SECCA etc…)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51720" y="624840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C. Wilson, A. George, and B. </a:t>
            </a:r>
            <a:r>
              <a:rPr lang="en-US" sz="700" dirty="0" err="1"/>
              <a:t>Klamm</a:t>
            </a:r>
            <a:r>
              <a:rPr lang="en-US" sz="700" dirty="0"/>
              <a:t> “A Methodology</a:t>
            </a:r>
          </a:p>
          <a:p>
            <a:r>
              <a:rPr lang="en-US" sz="700" dirty="0"/>
              <a:t>for Estimating Reliability of </a:t>
            </a:r>
            <a:r>
              <a:rPr lang="en-US" sz="700" dirty="0" err="1"/>
              <a:t>SmallSat</a:t>
            </a:r>
            <a:r>
              <a:rPr lang="en-US" sz="700" dirty="0"/>
              <a:t> Computers in</a:t>
            </a:r>
          </a:p>
          <a:p>
            <a:r>
              <a:rPr lang="en-US" sz="700" dirty="0"/>
              <a:t>Radiation Environments,” 2016 IEEE Aerospace Conf.,</a:t>
            </a:r>
          </a:p>
          <a:p>
            <a:r>
              <a:rPr lang="en-US" sz="700" dirty="0"/>
              <a:t>Big Sky, MT, Mar 5 - 12, 2016.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095" y="3753373"/>
            <a:ext cx="2928490" cy="64773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29000">
                <a:srgbClr val="638FC5"/>
              </a:gs>
              <a:gs pos="97000">
                <a:srgbClr val="4371A8">
                  <a:alpha val="0"/>
                </a:srgbClr>
              </a:gs>
              <a:gs pos="67000">
                <a:srgbClr val="4070AA">
                  <a:alpha val="72941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rbel"/>
              </a:rPr>
              <a:t>Component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5245" y="3314066"/>
            <a:ext cx="2648755" cy="444350"/>
          </a:xfrm>
          <a:prstGeom prst="rect">
            <a:avLst/>
          </a:prstGeom>
          <a:gradFill flip="none" rotWithShape="1">
            <a:gsLst>
              <a:gs pos="7000">
                <a:srgbClr val="FFFFFF"/>
              </a:gs>
              <a:gs pos="33000">
                <a:srgbClr val="F79646">
                  <a:lumMod val="60000"/>
                  <a:lumOff val="40000"/>
                </a:srgbClr>
              </a:gs>
              <a:gs pos="97000">
                <a:srgbClr val="F79646">
                  <a:alpha val="0"/>
                </a:srgbClr>
              </a:gs>
              <a:gs pos="67000">
                <a:srgbClr val="F5770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rbel"/>
              </a:rPr>
              <a:t>Radiation Data Collection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0868" y="2893217"/>
            <a:ext cx="2663131" cy="420848"/>
          </a:xfrm>
          <a:prstGeom prst="rect">
            <a:avLst/>
          </a:prstGeom>
          <a:gradFill flip="none" rotWithShape="1">
            <a:gsLst>
              <a:gs pos="5000">
                <a:srgbClr val="FFFFFF"/>
              </a:gs>
              <a:gs pos="22000">
                <a:srgbClr val="9BBB59">
                  <a:lumMod val="40000"/>
                  <a:lumOff val="60000"/>
                </a:srgbClr>
              </a:gs>
              <a:gs pos="97000">
                <a:srgbClr val="4371A8">
                  <a:alpha val="0"/>
                </a:srgbClr>
              </a:gs>
              <a:gs pos="67000">
                <a:srgbClr val="88A945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rbel"/>
              </a:rPr>
              <a:t>Mission Parameters, RTRP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5244" y="2491824"/>
            <a:ext cx="2648755" cy="4039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0504D">
                  <a:lumMod val="60000"/>
                  <a:lumOff val="40000"/>
                </a:srgbClr>
              </a:gs>
              <a:gs pos="97000">
                <a:srgbClr val="4371A8">
                  <a:alpha val="0"/>
                </a:srgbClr>
              </a:gs>
              <a:gs pos="67000">
                <a:srgbClr val="CA6E6C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/>
              </a:rPr>
              <a:t>Fault-Tree Construction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76076" y="3248980"/>
            <a:ext cx="2197038" cy="1152128"/>
            <a:chOff x="-3131052" y="5477311"/>
            <a:chExt cx="2524899" cy="1324060"/>
          </a:xfrm>
        </p:grpSpPr>
        <p:grpSp>
          <p:nvGrpSpPr>
            <p:cNvPr id="14" name="Group 13"/>
            <p:cNvGrpSpPr/>
            <p:nvPr/>
          </p:nvGrpSpPr>
          <p:grpSpPr>
            <a:xfrm>
              <a:off x="-3124200" y="5522606"/>
              <a:ext cx="2503472" cy="1278765"/>
              <a:chOff x="-1350143" y="4379583"/>
              <a:chExt cx="2503472" cy="127876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-1350143" y="4764154"/>
                <a:ext cx="2503472" cy="894194"/>
              </a:xfrm>
              <a:prstGeom prst="ellipse">
                <a:avLst/>
              </a:prstGeom>
              <a:solidFill>
                <a:srgbClr val="8CADD4">
                  <a:alpha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pic>
            <p:nvPicPr>
              <p:cNvPr id="17" name="Picture 2" descr="http://www.prevention.com/sites/prevention.com/files/images/news/featured_images/checklist-628x36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31742" y="4477701"/>
                <a:ext cx="1645244" cy="95099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-1350143" y="4810880"/>
                <a:ext cx="2503472" cy="400371"/>
              </a:xfrm>
              <a:prstGeom prst="rect">
                <a:avLst/>
              </a:prstGeom>
              <a:solidFill>
                <a:srgbClr val="4F81BD">
                  <a:alpha val="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-1350143" y="4379583"/>
                <a:ext cx="2503472" cy="894194"/>
              </a:xfrm>
              <a:prstGeom prst="ellipse">
                <a:avLst/>
              </a:prstGeom>
              <a:solidFill>
                <a:srgbClr val="4F81BD">
                  <a:alpha val="2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-1350143" y="4828025"/>
                <a:ext cx="0" cy="384571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153329" y="4852900"/>
                <a:ext cx="0" cy="384571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-3131052" y="5477311"/>
              <a:ext cx="2524899" cy="110115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122247"/>
                </a:avLst>
              </a:prstTxWarp>
              <a:spAutoFit/>
            </a:bodyPr>
            <a:lstStyle/>
            <a:p>
              <a:pPr algn="ctr"/>
              <a:r>
                <a:rPr lang="en-US" sz="800" b="1" dirty="0"/>
                <a:t>Component          Radiation</a:t>
              </a:r>
            </a:p>
            <a:p>
              <a:pPr algn="ctr"/>
              <a:r>
                <a:rPr lang="en-US" sz="800" b="1" dirty="0"/>
                <a:t> List                         Concerns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65435" y="2758862"/>
            <a:ext cx="2197038" cy="1150285"/>
            <a:chOff x="-2821835" y="4069572"/>
            <a:chExt cx="2524899" cy="1321942"/>
          </a:xfrm>
        </p:grpSpPr>
        <p:grpSp>
          <p:nvGrpSpPr>
            <p:cNvPr id="29" name="Group 28"/>
            <p:cNvGrpSpPr/>
            <p:nvPr/>
          </p:nvGrpSpPr>
          <p:grpSpPr>
            <a:xfrm>
              <a:off x="-2578707" y="4273790"/>
              <a:ext cx="2107652" cy="1117724"/>
              <a:chOff x="-2578707" y="4273790"/>
              <a:chExt cx="2107652" cy="111772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-2578707" y="4280159"/>
                <a:ext cx="2107652" cy="1111355"/>
                <a:chOff x="739140" y="2359792"/>
                <a:chExt cx="2819400" cy="152560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739140" y="2818597"/>
                  <a:ext cx="2819400" cy="1066800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  <a:alpha val="9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39140" y="2874342"/>
                  <a:ext cx="2819400" cy="477655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  <a:alpha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39140" y="2359792"/>
                  <a:ext cx="2819400" cy="1066800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  <a:alpha val="2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39140" y="2894797"/>
                  <a:ext cx="0" cy="458805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58540" y="2924474"/>
                  <a:ext cx="0" cy="458805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pic>
            <p:nvPicPr>
              <p:cNvPr id="32" name="Picture 8" descr="http://us.cdn3.123rf.com/168nwm/almoond/almoond1207/almoond120700075/14557645-books-flying-in-a-tablet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541" l="2381" r="100000">
                            <a14:foregroundMark x1="38690" y1="18852" x2="38690" y2="18852"/>
                            <a14:foregroundMark x1="40476" y1="37705" x2="33333" y2="163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35283" y="4273790"/>
                <a:ext cx="1197223" cy="869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http://www.iconshock.com/img/product/IS_clean_database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5166" y="4387422"/>
                <a:ext cx="619573" cy="619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-2821835" y="4069572"/>
              <a:ext cx="2524899" cy="110115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122247"/>
                </a:avLst>
              </a:prstTxWarp>
              <a:spAutoFit/>
            </a:bodyPr>
            <a:lstStyle/>
            <a:p>
              <a:pPr algn="ctr"/>
              <a:r>
                <a:rPr lang="en-US" sz="800" b="1" dirty="0"/>
                <a:t>Radiation      Literature</a:t>
              </a:r>
              <a:br>
                <a:rPr lang="en-US" sz="800" b="1" dirty="0"/>
              </a:br>
              <a:r>
                <a:rPr lang="en-US" sz="800" b="1" dirty="0"/>
                <a:t>Database        Survey    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71743" y="2362817"/>
            <a:ext cx="2197038" cy="1061734"/>
            <a:chOff x="-3318547" y="3970013"/>
            <a:chExt cx="2524899" cy="1220173"/>
          </a:xfrm>
        </p:grpSpPr>
        <p:sp>
          <p:nvSpPr>
            <p:cNvPr id="46" name="Oval 45"/>
            <p:cNvSpPr/>
            <p:nvPr/>
          </p:nvSpPr>
          <p:spPr>
            <a:xfrm>
              <a:off x="-2868952" y="4520246"/>
              <a:ext cx="1694073" cy="66994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2868952" y="4555253"/>
              <a:ext cx="1694073" cy="299963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2868952" y="4568098"/>
              <a:ext cx="0" cy="288125"/>
            </a:xfrm>
            <a:prstGeom prst="line">
              <a:avLst/>
            </a:prstGeom>
            <a:solidFill>
              <a:srgbClr val="9BBB59">
                <a:lumMod val="40000"/>
                <a:lumOff val="60000"/>
              </a:srgbClr>
            </a:solidFill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-1174879" y="4586735"/>
              <a:ext cx="0" cy="288125"/>
            </a:xfrm>
            <a:prstGeom prst="line">
              <a:avLst/>
            </a:prstGeom>
            <a:solidFill>
              <a:srgbClr val="9BBB59">
                <a:lumMod val="40000"/>
                <a:lumOff val="60000"/>
              </a:srgbClr>
            </a:solidFill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50" name="Picture 1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" t="57013" r="52905" b="19770"/>
            <a:stretch/>
          </p:blipFill>
          <p:spPr bwMode="auto">
            <a:xfrm>
              <a:off x="-2115572" y="4342250"/>
              <a:ext cx="761201" cy="338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30" t="58706" r="9514" b="18077"/>
            <a:stretch/>
          </p:blipFill>
          <p:spPr bwMode="auto">
            <a:xfrm>
              <a:off x="-2153153" y="4529092"/>
              <a:ext cx="736422" cy="3272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84367" y="4335992"/>
              <a:ext cx="576419" cy="519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-3318547" y="3970013"/>
              <a:ext cx="2524899" cy="110115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122247"/>
                </a:avLst>
              </a:prstTxWarp>
              <a:spAutoFit/>
            </a:bodyPr>
            <a:lstStyle/>
            <a:p>
              <a:pPr algn="ctr"/>
              <a:r>
                <a:rPr lang="en-US" sz="800" b="1" dirty="0"/>
                <a:t>Established Tools</a:t>
              </a:r>
            </a:p>
          </p:txBody>
        </p:sp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98599" y="4613624"/>
              <a:ext cx="238708" cy="35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54"/>
            <p:cNvSpPr/>
            <p:nvPr/>
          </p:nvSpPr>
          <p:spPr>
            <a:xfrm>
              <a:off x="-2868952" y="4232121"/>
              <a:ext cx="1694073" cy="66994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4806957" y="1888015"/>
            <a:ext cx="2197038" cy="1120202"/>
            <a:chOff x="-3329147" y="2295489"/>
            <a:chExt cx="2524899" cy="1287368"/>
          </a:xfrm>
        </p:grpSpPr>
        <p:sp>
          <p:nvSpPr>
            <p:cNvPr id="63" name="Oval 62"/>
            <p:cNvSpPr/>
            <p:nvPr/>
          </p:nvSpPr>
          <p:spPr>
            <a:xfrm>
              <a:off x="-2760226" y="3015651"/>
              <a:ext cx="1387059" cy="567206"/>
            </a:xfrm>
            <a:prstGeom prst="ellipse">
              <a:avLst/>
            </a:prstGeom>
            <a:solidFill>
              <a:srgbClr val="FF8181">
                <a:alpha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2760226" y="3045291"/>
              <a:ext cx="1387059" cy="253964"/>
            </a:xfrm>
            <a:prstGeom prst="rect">
              <a:avLst/>
            </a:prstGeom>
            <a:solidFill>
              <a:srgbClr val="C000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65" name="Picture 64" descr="http://www.edrawsoft.com/images/galleryicons/business_diagrams/faulttree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"/>
            <a:stretch/>
          </p:blipFill>
          <p:spPr bwMode="auto">
            <a:xfrm>
              <a:off x="-2443207" y="2725997"/>
              <a:ext cx="779330" cy="752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Oval 65"/>
            <p:cNvSpPr/>
            <p:nvPr/>
          </p:nvSpPr>
          <p:spPr>
            <a:xfrm>
              <a:off x="-2760226" y="2771711"/>
              <a:ext cx="1387059" cy="567206"/>
            </a:xfrm>
            <a:prstGeom prst="ellipse">
              <a:avLst/>
            </a:prstGeom>
            <a:solidFill>
              <a:srgbClr val="FFA7A7">
                <a:alpha val="27843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-2760226" y="3056167"/>
              <a:ext cx="0" cy="243941"/>
            </a:xfrm>
            <a:prstGeom prst="line">
              <a:avLst/>
            </a:prstGeom>
            <a:solidFill>
              <a:srgbClr val="C0504D">
                <a:lumMod val="60000"/>
                <a:lumOff val="40000"/>
              </a:srgbClr>
            </a:solidFill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-1373167" y="3071946"/>
              <a:ext cx="0" cy="243941"/>
            </a:xfrm>
            <a:prstGeom prst="line">
              <a:avLst/>
            </a:prstGeom>
            <a:solidFill>
              <a:srgbClr val="C0504D">
                <a:lumMod val="60000"/>
                <a:lumOff val="40000"/>
              </a:srgbClr>
            </a:solidFill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 flipH="1">
              <a:off x="-3329147" y="2295489"/>
              <a:ext cx="2524899" cy="116415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366040"/>
                </a:avLst>
              </a:prstTxWarp>
              <a:spAutoFit/>
            </a:bodyPr>
            <a:lstStyle/>
            <a:p>
              <a:pPr algn="ctr"/>
              <a:r>
                <a:rPr lang="en-US" sz="800" b="1" dirty="0"/>
                <a:t>Dynamic Fault Tree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 flipH="1">
            <a:off x="5608965" y="2206029"/>
            <a:ext cx="535770" cy="384198"/>
            <a:chOff x="3124200" y="2286000"/>
            <a:chExt cx="693420" cy="526759"/>
          </a:xfrm>
        </p:grpSpPr>
        <p:grpSp>
          <p:nvGrpSpPr>
            <p:cNvPr id="81" name="Group 80"/>
            <p:cNvGrpSpPr/>
            <p:nvPr/>
          </p:nvGrpSpPr>
          <p:grpSpPr>
            <a:xfrm>
              <a:off x="3124200" y="2362201"/>
              <a:ext cx="685800" cy="450558"/>
              <a:chOff x="739140" y="2359793"/>
              <a:chExt cx="2819400" cy="1525604"/>
            </a:xfrm>
            <a:solidFill>
              <a:srgbClr val="C0504D">
                <a:lumMod val="50000"/>
              </a:srgbClr>
            </a:solidFill>
          </p:grpSpPr>
          <p:sp>
            <p:nvSpPr>
              <p:cNvPr id="83" name="Oval 82"/>
              <p:cNvSpPr/>
              <p:nvPr/>
            </p:nvSpPr>
            <p:spPr>
              <a:xfrm>
                <a:off x="739140" y="2818597"/>
                <a:ext cx="2819400" cy="1066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39140" y="2874342"/>
                <a:ext cx="2819400" cy="47765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39140" y="2359793"/>
                <a:ext cx="2819400" cy="1066801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739140" y="2894797"/>
                <a:ext cx="0" cy="458805"/>
              </a:xfrm>
              <a:prstGeom prst="line">
                <a:avLst/>
              </a:prstGeom>
              <a:grp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558540" y="2924474"/>
                <a:ext cx="0" cy="458805"/>
              </a:xfrm>
              <a:prstGeom prst="line">
                <a:avLst/>
              </a:prstGeom>
              <a:grp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82" name="TextBox 81"/>
            <p:cNvSpPr txBox="1"/>
            <p:nvPr/>
          </p:nvSpPr>
          <p:spPr>
            <a:xfrm flipH="1">
              <a:off x="3131820" y="2286000"/>
              <a:ext cx="685800" cy="30881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864717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anose="020F0704030504030204" pitchFamily="34" charset="0"/>
                  <a:cs typeface="+mn-cs"/>
                </a:rPr>
                <a:t>ESTIMATE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6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0"/>
                            </p:stCondLst>
                            <p:childTnLst>
                              <p:par>
                                <p:cTn id="76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3276" y="2059351"/>
            <a:ext cx="4286302" cy="27177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63988" y="2059351"/>
            <a:ext cx="4532506" cy="27177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103" y="4853732"/>
            <a:ext cx="3754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HARFT Reliability with L2 Cache Disabled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3966" y="4853732"/>
            <a:ext cx="3692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HARFT Reliability with L2 Cache Enabled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2112" y="559139"/>
            <a:ext cx="2603598" cy="523220"/>
          </a:xfrm>
          <a:prstGeom prst="rect">
            <a:avLst/>
          </a:prstGeom>
          <a:noFill/>
          <a:ln w="12700">
            <a:solidFill>
              <a:srgbClr val="8FCF4C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“FPGA” – If every bit on FPGA</a:t>
            </a:r>
            <a:br>
              <a:rPr lang="en-US" sz="1400" dirty="0"/>
            </a:br>
            <a:r>
              <a:rPr lang="en-US" sz="1400" dirty="0"/>
              <a:t>was essential for reference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2094" y="5223657"/>
            <a:ext cx="8534400" cy="797632"/>
          </a:xfrm>
        </p:spPr>
        <p:txBody>
          <a:bodyPr/>
          <a:lstStyle/>
          <a:p>
            <a:r>
              <a:rPr lang="en-US" sz="2000" dirty="0"/>
              <a:t>Upset Rates Calculated for LEO </a:t>
            </a:r>
          </a:p>
          <a:p>
            <a:r>
              <a:rPr lang="en-US" sz="2000" dirty="0"/>
              <a:t>L2 Cache is Responsible for Majority of Upsets in Processing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76" y="1219200"/>
            <a:ext cx="3844066" cy="523220"/>
          </a:xfrm>
          <a:prstGeom prst="rect">
            <a:avLst/>
          </a:prstGeom>
          <a:noFill/>
          <a:ln w="12700">
            <a:solidFill>
              <a:srgbClr val="7894A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FEFT-TMR reliability near 1 because scrubber</a:t>
            </a:r>
            <a:br>
              <a:rPr lang="en-US" sz="1400" dirty="0"/>
            </a:br>
            <a:r>
              <a:rPr lang="en-US" sz="1400" dirty="0"/>
              <a:t>correction rate is higher than LEO upset rate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 flipH="1">
            <a:off x="1907704" y="1742420"/>
            <a:ext cx="147605" cy="606460"/>
          </a:xfrm>
          <a:prstGeom prst="straightConnector1">
            <a:avLst/>
          </a:prstGeom>
          <a:noFill/>
          <a:ln w="9525" cap="flat" cmpd="sng" algn="ctr">
            <a:solidFill>
              <a:srgbClr val="7894A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555776" y="2552468"/>
            <a:ext cx="1346779" cy="307777"/>
          </a:xfrm>
          <a:prstGeom prst="rect">
            <a:avLst/>
          </a:prstGeom>
          <a:noFill/>
          <a:ln w="12700">
            <a:solidFill>
              <a:srgbClr val="844CA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AMP next best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flipH="1">
            <a:off x="3200556" y="2860245"/>
            <a:ext cx="28610" cy="462339"/>
          </a:xfrm>
          <a:prstGeom prst="straightConnector1">
            <a:avLst/>
          </a:prstGeom>
          <a:noFill/>
          <a:ln w="9525" cap="flat" cmpd="sng" algn="ctr">
            <a:solidFill>
              <a:srgbClr val="844CA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830409" y="1295845"/>
            <a:ext cx="2249334" cy="523220"/>
          </a:xfrm>
          <a:prstGeom prst="rect">
            <a:avLst/>
          </a:prstGeom>
          <a:noFill/>
          <a:ln w="12700">
            <a:solidFill>
              <a:srgbClr val="844CA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PS modes become worse with L2 cache enabled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 flipH="1">
            <a:off x="5364088" y="1819065"/>
            <a:ext cx="590988" cy="1681943"/>
          </a:xfrm>
          <a:prstGeom prst="straightConnector1">
            <a:avLst/>
          </a:prstGeom>
          <a:noFill/>
          <a:ln w="9525" cap="flat" cmpd="sng" algn="ctr">
            <a:solidFill>
              <a:srgbClr val="844CAD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2" idx="2"/>
          </p:cNvCxnSpPr>
          <p:nvPr/>
        </p:nvCxnSpPr>
        <p:spPr bwMode="auto">
          <a:xfrm flipH="1">
            <a:off x="6914160" y="1082359"/>
            <a:ext cx="689751" cy="2618043"/>
          </a:xfrm>
          <a:prstGeom prst="straightConnector1">
            <a:avLst/>
          </a:prstGeom>
          <a:noFill/>
          <a:ln w="9525" cap="flat" cmpd="sng" algn="ctr">
            <a:solidFill>
              <a:srgbClr val="8FCF4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18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uiExpand="1" build="p"/>
      <p:bldP spid="14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Upsets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7005" y="1894863"/>
            <a:ext cx="4286302" cy="251576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01501" y="1894863"/>
            <a:ext cx="4286302" cy="251576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094" y="5223657"/>
            <a:ext cx="8534400" cy="797632"/>
          </a:xfrm>
        </p:spPr>
        <p:txBody>
          <a:bodyPr/>
          <a:lstStyle/>
          <a:p>
            <a:r>
              <a:rPr lang="en-US" sz="2000" dirty="0"/>
              <a:t>Upset Rates Calculated for LEO </a:t>
            </a:r>
          </a:p>
          <a:p>
            <a:r>
              <a:rPr lang="en-US" sz="2000" dirty="0"/>
              <a:t>Calculations for SMP Estimated by Doubling Single-Core Results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76" y="1219200"/>
            <a:ext cx="3844066" cy="523220"/>
          </a:xfrm>
          <a:prstGeom prst="rect">
            <a:avLst/>
          </a:prstGeom>
          <a:noFill/>
          <a:ln w="12700">
            <a:solidFill>
              <a:srgbClr val="EEAC8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Only useful to switch between AMP, SMP,</a:t>
            </a:r>
          </a:p>
          <a:p>
            <a:r>
              <a:rPr lang="en-US" sz="1400" dirty="0"/>
              <a:t>and FEFT-Triplex when L2 cache is disabled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2055309" y="1742420"/>
            <a:ext cx="608479" cy="1290536"/>
          </a:xfrm>
          <a:prstGeom prst="straightConnector1">
            <a:avLst/>
          </a:prstGeom>
          <a:noFill/>
          <a:ln w="9525" cap="flat" cmpd="sng" algn="ctr">
            <a:solidFill>
              <a:srgbClr val="EEAC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816822" y="4426431"/>
            <a:ext cx="2926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Upsets Per Day vs. Performance </a:t>
            </a:r>
            <a:b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with L2 Cache Disabled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3500" y="4426431"/>
            <a:ext cx="2942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Upsets Per Day vs. Performance </a:t>
            </a:r>
            <a:b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with L2 Cache Enabled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8068" y="1218919"/>
            <a:ext cx="3588347" cy="523220"/>
          </a:xfrm>
          <a:prstGeom prst="rect">
            <a:avLst/>
          </a:prstGeom>
          <a:noFill/>
          <a:ln w="12700">
            <a:solidFill>
              <a:srgbClr val="5F9CD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HPS shows drastically higher performance </a:t>
            </a:r>
            <a:br>
              <a:rPr lang="en-US" sz="1400" dirty="0"/>
            </a:br>
            <a:r>
              <a:rPr lang="en-US" sz="1400" dirty="0"/>
              <a:t>but much more prone to upsets</a:t>
            </a: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 bwMode="auto">
          <a:xfrm>
            <a:off x="6522242" y="1742139"/>
            <a:ext cx="222410" cy="645549"/>
          </a:xfrm>
          <a:prstGeom prst="straightConnector1">
            <a:avLst/>
          </a:prstGeom>
          <a:noFill/>
          <a:ln w="9525" cap="flat" cmpd="sng" algn="ctr">
            <a:solidFill>
              <a:srgbClr val="5F9CD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5" idx="2"/>
          </p:cNvCxnSpPr>
          <p:nvPr/>
        </p:nvCxnSpPr>
        <p:spPr bwMode="auto">
          <a:xfrm>
            <a:off x="6522242" y="1742139"/>
            <a:ext cx="1614154" cy="570737"/>
          </a:xfrm>
          <a:prstGeom prst="straightConnector1">
            <a:avLst/>
          </a:prstGeom>
          <a:noFill/>
          <a:ln w="9525" cap="flat" cmpd="sng" algn="ctr">
            <a:solidFill>
              <a:srgbClr val="5F9CD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04442" y="2847166"/>
            <a:ext cx="1582358" cy="738664"/>
          </a:xfrm>
          <a:prstGeom prst="rect">
            <a:avLst/>
          </a:prstGeom>
          <a:noFill/>
          <a:ln w="12700">
            <a:solidFill>
              <a:srgbClr val="5F9CD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FEFT-Duplex and FEFT-Simplex are viable options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>
            <a:off x="5351752" y="3216498"/>
            <a:ext cx="1752690" cy="437643"/>
          </a:xfrm>
          <a:prstGeom prst="straightConnector1">
            <a:avLst/>
          </a:prstGeom>
          <a:noFill/>
          <a:ln w="9525" cap="flat" cmpd="sng" algn="ctr">
            <a:solidFill>
              <a:srgbClr val="5F9CD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05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3" grpId="0"/>
      <p:bldP spid="14" grpId="0"/>
      <p:bldP spid="15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0408"/>
            <a:ext cx="8534400" cy="4911725"/>
          </a:xfrm>
        </p:spPr>
        <p:txBody>
          <a:bodyPr/>
          <a:lstStyle/>
          <a:p>
            <a:r>
              <a:rPr lang="en-US" dirty="0"/>
              <a:t>Major Challenges Lie Ahead…</a:t>
            </a:r>
          </a:p>
          <a:p>
            <a:pPr lvl="1"/>
            <a:r>
              <a:rPr lang="en-US" dirty="0"/>
              <a:t>Small missions are becoming more prevalent</a:t>
            </a:r>
          </a:p>
          <a:p>
            <a:pPr lvl="2"/>
            <a:r>
              <a:rPr lang="en-US" dirty="0" err="1"/>
              <a:t>SoC</a:t>
            </a:r>
            <a:r>
              <a:rPr lang="en-US" dirty="0"/>
              <a:t> and hybrid devices will become more common on spacecraft</a:t>
            </a:r>
          </a:p>
          <a:p>
            <a:pPr lvl="1"/>
            <a:r>
              <a:rPr lang="en-US" dirty="0"/>
              <a:t>Radiation will have different effects on architectures and hybrid fault-tolerance techniques will be needed</a:t>
            </a:r>
          </a:p>
          <a:p>
            <a:r>
              <a:rPr lang="en-US" dirty="0"/>
              <a:t>Hybrid Adaptive Reconfigurable Fault Tolerance</a:t>
            </a:r>
          </a:p>
          <a:p>
            <a:pPr lvl="1"/>
            <a:r>
              <a:rPr lang="en-US" dirty="0"/>
              <a:t>Novel, hybrid fault-tolerant framework (HARFT) designed to adapt to dual architecture needs of </a:t>
            </a:r>
            <a:r>
              <a:rPr lang="en-US" dirty="0" err="1"/>
              <a:t>SoC</a:t>
            </a:r>
            <a:r>
              <a:rPr lang="en-US" dirty="0"/>
              <a:t> device</a:t>
            </a:r>
          </a:p>
          <a:p>
            <a:pPr lvl="1"/>
            <a:r>
              <a:rPr lang="en-US" dirty="0"/>
              <a:t>Prototype demonstrated 3 configurable modes</a:t>
            </a:r>
          </a:p>
          <a:p>
            <a:pPr lvl="2"/>
            <a:r>
              <a:rPr lang="en-US" dirty="0"/>
              <a:t>(1) Symmetric Multiprocessing (SMP) + Accelerators </a:t>
            </a:r>
          </a:p>
          <a:p>
            <a:pPr lvl="2"/>
            <a:r>
              <a:rPr lang="en-US" dirty="0"/>
              <a:t>(2) Asymmetric Multiprocessing (AMP) + Accelerators </a:t>
            </a:r>
          </a:p>
          <a:p>
            <a:pPr lvl="2"/>
            <a:r>
              <a:rPr lang="en-US" dirty="0"/>
              <a:t>(3) FPGA Enhanced FT + Sub-configurations (TMR, duplex, etc…)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E459DCBB-0AEB-4CBA-B8FF-8B115616BF9A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3125" l="0" r="99167">
                        <a14:foregroundMark x1="10208" y1="52917" x2="37917" y2="39792"/>
                        <a14:foregroundMark x1="27500" y1="74375" x2="32917" y2="52708"/>
                        <a14:foregroundMark x1="51250" y1="47083" x2="86250" y2="50417"/>
                        <a14:foregroundMark x1="92708" y1="47083" x2="45833" y2="57917"/>
                        <a14:foregroundMark x1="80208" y1="63125" x2="43750" y2="47917"/>
                        <a14:foregroundMark x1="9167" y1="44583" x2="26458" y2="39792"/>
                        <a14:foregroundMark x1="3125" y1="47083" x2="3958" y2="50208"/>
                        <a14:foregroundMark x1="2083" y1="45833" x2="2083" y2="48750"/>
                        <a14:foregroundMark x1="49375" y1="21875" x2="48542" y2="37292"/>
                        <a14:foregroundMark x1="46250" y1="34583" x2="50000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78" y="24765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6211245" cy="4911725"/>
          </a:xfrm>
        </p:spPr>
        <p:txBody>
          <a:bodyPr/>
          <a:lstStyle/>
          <a:p>
            <a:r>
              <a:rPr lang="en-US" sz="2400" dirty="0"/>
              <a:t>Evolving HARFT</a:t>
            </a:r>
          </a:p>
          <a:p>
            <a:pPr lvl="1"/>
            <a:r>
              <a:rPr lang="en-US" sz="2000" dirty="0"/>
              <a:t>Mature HARFT prototype into user-</a:t>
            </a:r>
            <a:br>
              <a:rPr lang="en-US" sz="2000" dirty="0"/>
            </a:br>
            <a:r>
              <a:rPr lang="en-US" sz="2000" dirty="0"/>
              <a:t>defined framework</a:t>
            </a:r>
          </a:p>
          <a:p>
            <a:pPr lvl="1"/>
            <a:r>
              <a:rPr lang="en-US" sz="2000" dirty="0"/>
              <a:t>Extend experimentation and analysis with fault injection and radiation beam testing</a:t>
            </a:r>
          </a:p>
          <a:p>
            <a:pPr lvl="1"/>
            <a:r>
              <a:rPr lang="en-US" sz="2000" dirty="0"/>
              <a:t>Map HARFT on </a:t>
            </a:r>
            <a:r>
              <a:rPr lang="en-US" sz="2000" dirty="0" err="1"/>
              <a:t>Zynq</a:t>
            </a:r>
            <a:r>
              <a:rPr lang="en-US" sz="2000" dirty="0"/>
              <a:t> </a:t>
            </a:r>
            <a:r>
              <a:rPr lang="en-US" sz="2000" dirty="0" err="1"/>
              <a:t>UltraScale</a:t>
            </a:r>
            <a:r>
              <a:rPr lang="en-US" sz="2000" dirty="0"/>
              <a:t>+ </a:t>
            </a:r>
            <a:r>
              <a:rPr lang="en-US" sz="2000" dirty="0" err="1"/>
              <a:t>MPSoC</a:t>
            </a:r>
            <a:endParaRPr lang="en-US" sz="2000" dirty="0"/>
          </a:p>
          <a:p>
            <a:pPr lvl="2"/>
            <a:r>
              <a:rPr lang="en-US" sz="1800" dirty="0"/>
              <a:t>FT modes for quad-core ARM Cortex-A53 (HPS)</a:t>
            </a:r>
          </a:p>
          <a:p>
            <a:pPr lvl="2"/>
            <a:r>
              <a:rPr lang="en-US" sz="1800" dirty="0"/>
              <a:t>FT modes for </a:t>
            </a:r>
            <a:r>
              <a:rPr lang="en-US" sz="1800" dirty="0" err="1"/>
              <a:t>UltraScale</a:t>
            </a:r>
            <a:r>
              <a:rPr lang="en-US" sz="1800" dirty="0"/>
              <a:t> Architecture PL (SPS clusters + high-performance HW acceleration)</a:t>
            </a:r>
          </a:p>
          <a:p>
            <a:pPr lvl="2"/>
            <a:r>
              <a:rPr lang="en-US" sz="1800" dirty="0" err="1"/>
              <a:t>Lockstepped</a:t>
            </a:r>
            <a:r>
              <a:rPr lang="en-US" sz="1800" dirty="0"/>
              <a:t> ARM Cortex-R5 (</a:t>
            </a:r>
            <a:r>
              <a:rPr lang="en-US" sz="1800" dirty="0" err="1"/>
              <a:t>ConfigMan</a:t>
            </a:r>
            <a:r>
              <a:rPr lang="en-US" sz="1800" dirty="0"/>
              <a:t>)</a:t>
            </a:r>
          </a:p>
          <a:p>
            <a:r>
              <a:rPr lang="en-US" sz="2400" dirty="0"/>
              <a:t>HARFT in Flight</a:t>
            </a:r>
          </a:p>
          <a:p>
            <a:pPr lvl="1"/>
            <a:r>
              <a:rPr lang="en-US" sz="2000" dirty="0"/>
              <a:t>Derivative of HARFT framework is planned for Space Supercomputing for Image and Video Processing (SSIVP) on STP-H6 mission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" r="100000">
                        <a14:foregroundMark x1="88400" y1="98881" x2="93600" y2="94776"/>
                        <a14:foregroundMark x1="35800" y1="1679" x2="36400" y2="2799"/>
                        <a14:foregroundMark x1="48000" y1="1119" x2="46600" y2="2799"/>
                        <a14:foregroundMark x1="48400" y1="4291" x2="47800" y2="2052"/>
                        <a14:foregroundMark x1="91400" y1="7276" x2="93800" y2="5037"/>
                        <a14:foregroundMark x1="94200" y1="6903" x2="91000" y2="4851"/>
                        <a14:foregroundMark x1="95600" y1="5410" x2="98000" y2="5410"/>
                        <a14:foregroundMark x1="91000" y1="5410" x2="90000" y2="6343"/>
                        <a14:foregroundMark x1="91400" y1="4851" x2="94000" y2="48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570" y="3607551"/>
            <a:ext cx="1997981" cy="2141836"/>
          </a:xfrm>
          <a:prstGeom prst="rect">
            <a:avLst/>
          </a:prstGeom>
        </p:spPr>
      </p:pic>
      <p:pic>
        <p:nvPicPr>
          <p:cNvPr id="250" name="Picture 8" descr="Image result for zynq ultrascale+ block diagr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82" b="74270" l="37562" r="70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0" t="25815" r="28597" b="26707"/>
          <a:stretch/>
        </p:blipFill>
        <p:spPr bwMode="auto">
          <a:xfrm>
            <a:off x="7644530" y="4665326"/>
            <a:ext cx="1283954" cy="1283954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" name="Picture 502"/>
          <p:cNvPicPr>
            <a:picLocks noChangeAspect="1"/>
          </p:cNvPicPr>
          <p:nvPr/>
        </p:nvPicPr>
        <p:blipFill rotWithShape="1">
          <a:blip r:embed="rId6"/>
          <a:srcRect t="44529"/>
          <a:stretch/>
        </p:blipFill>
        <p:spPr>
          <a:xfrm>
            <a:off x="7468052" y="2780432"/>
            <a:ext cx="420660" cy="676359"/>
          </a:xfrm>
          <a:prstGeom prst="rect">
            <a:avLst/>
          </a:prstGeom>
        </p:spPr>
      </p:pic>
      <p:pic>
        <p:nvPicPr>
          <p:cNvPr id="504" name="Picture 503"/>
          <p:cNvPicPr>
            <a:picLocks noChangeAspect="1"/>
          </p:cNvPicPr>
          <p:nvPr/>
        </p:nvPicPr>
        <p:blipFill rotWithShape="1">
          <a:blip r:embed="rId7"/>
          <a:srcRect t="31304"/>
          <a:stretch/>
        </p:blipFill>
        <p:spPr>
          <a:xfrm>
            <a:off x="7988791" y="2619176"/>
            <a:ext cx="426757" cy="837615"/>
          </a:xfrm>
          <a:prstGeom prst="rect">
            <a:avLst/>
          </a:prstGeom>
        </p:spPr>
      </p:pic>
      <p:pic>
        <p:nvPicPr>
          <p:cNvPr id="505" name="Picture 504"/>
          <p:cNvPicPr>
            <a:picLocks noChangeAspect="1"/>
          </p:cNvPicPr>
          <p:nvPr/>
        </p:nvPicPr>
        <p:blipFill rotWithShape="1">
          <a:blip r:embed="rId8"/>
          <a:srcRect t="40162"/>
          <a:stretch/>
        </p:blipFill>
        <p:spPr>
          <a:xfrm>
            <a:off x="8509530" y="2727188"/>
            <a:ext cx="420660" cy="729603"/>
          </a:xfrm>
          <a:prstGeom prst="rect">
            <a:avLst/>
          </a:prstGeom>
        </p:spPr>
      </p:pic>
      <p:pic>
        <p:nvPicPr>
          <p:cNvPr id="506" name="Picture 505"/>
          <p:cNvPicPr>
            <a:picLocks noChangeAspect="1"/>
          </p:cNvPicPr>
          <p:nvPr/>
        </p:nvPicPr>
        <p:blipFill rotWithShape="1">
          <a:blip r:embed="rId6"/>
          <a:srcRect b="55471"/>
          <a:stretch/>
        </p:blipFill>
        <p:spPr>
          <a:xfrm>
            <a:off x="7468052" y="2237485"/>
            <a:ext cx="420660" cy="542947"/>
          </a:xfrm>
          <a:prstGeom prst="rect">
            <a:avLst/>
          </a:prstGeom>
        </p:spPr>
      </p:pic>
      <p:pic>
        <p:nvPicPr>
          <p:cNvPr id="507" name="Picture 506"/>
          <p:cNvPicPr>
            <a:picLocks noChangeAspect="1"/>
          </p:cNvPicPr>
          <p:nvPr/>
        </p:nvPicPr>
        <p:blipFill rotWithShape="1">
          <a:blip r:embed="rId7"/>
          <a:srcRect b="68696"/>
          <a:stretch/>
        </p:blipFill>
        <p:spPr>
          <a:xfrm>
            <a:off x="7989047" y="2237486"/>
            <a:ext cx="426757" cy="381691"/>
          </a:xfrm>
          <a:prstGeom prst="rect">
            <a:avLst/>
          </a:prstGeom>
        </p:spPr>
      </p:pic>
      <p:pic>
        <p:nvPicPr>
          <p:cNvPr id="508" name="Picture 507"/>
          <p:cNvPicPr>
            <a:picLocks noChangeAspect="1"/>
          </p:cNvPicPr>
          <p:nvPr/>
        </p:nvPicPr>
        <p:blipFill rotWithShape="1">
          <a:blip r:embed="rId8"/>
          <a:srcRect b="59837"/>
          <a:stretch/>
        </p:blipFill>
        <p:spPr>
          <a:xfrm>
            <a:off x="8509530" y="2237486"/>
            <a:ext cx="420660" cy="489703"/>
          </a:xfrm>
          <a:prstGeom prst="rect">
            <a:avLst/>
          </a:prstGeom>
        </p:spPr>
      </p:pic>
      <p:grpSp>
        <p:nvGrpSpPr>
          <p:cNvPr id="509" name="Group 508"/>
          <p:cNvGrpSpPr/>
          <p:nvPr/>
        </p:nvGrpSpPr>
        <p:grpSpPr>
          <a:xfrm>
            <a:off x="7442019" y="2144915"/>
            <a:ext cx="1520299" cy="1271031"/>
            <a:chOff x="7515497" y="2112712"/>
            <a:chExt cx="1520299" cy="1271031"/>
          </a:xfrm>
        </p:grpSpPr>
        <p:pic>
          <p:nvPicPr>
            <p:cNvPr id="510" name="Picture 2" descr="Image result for performance spe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497" y="2904772"/>
              <a:ext cx="478971" cy="47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5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7578" r="7226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56225">
              <a:off x="8057120" y="2878572"/>
              <a:ext cx="478971" cy="478971"/>
            </a:xfrm>
            <a:prstGeom prst="rect">
              <a:avLst/>
            </a:prstGeom>
          </p:spPr>
        </p:pic>
        <p:pic>
          <p:nvPicPr>
            <p:cNvPr id="512" name="Picture 8" descr="Image result for shiel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825" y="2899383"/>
              <a:ext cx="478971" cy="47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" name="TextBox 512"/>
            <p:cNvSpPr txBox="1"/>
            <p:nvPr/>
          </p:nvSpPr>
          <p:spPr>
            <a:xfrm rot="18394297">
              <a:off x="7305235" y="2468258"/>
              <a:ext cx="9156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Performance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 rot="18394297">
              <a:off x="8002249" y="2489421"/>
              <a:ext cx="5469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Power</a:t>
              </a:r>
            </a:p>
          </p:txBody>
        </p:sp>
        <p:sp>
          <p:nvSpPr>
            <p:cNvPr id="515" name="TextBox 514"/>
            <p:cNvSpPr txBox="1"/>
            <p:nvPr/>
          </p:nvSpPr>
          <p:spPr>
            <a:xfrm rot="18394297">
              <a:off x="8321645" y="2468258"/>
              <a:ext cx="95731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Dependability</a:t>
              </a:r>
            </a:p>
          </p:txBody>
        </p:sp>
      </p:grpSp>
      <p:sp>
        <p:nvSpPr>
          <p:cNvPr id="544" name="CustomShape 184"/>
          <p:cNvSpPr/>
          <p:nvPr/>
        </p:nvSpPr>
        <p:spPr>
          <a:xfrm>
            <a:off x="6117992" y="1186181"/>
            <a:ext cx="1391904" cy="455010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360" tIns="54360" rIns="99360" bIns="5436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5" name="CustomShape 184"/>
          <p:cNvSpPr/>
          <p:nvPr/>
        </p:nvSpPr>
        <p:spPr>
          <a:xfrm>
            <a:off x="6114610" y="684235"/>
            <a:ext cx="1391904" cy="455010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360" tIns="54360" rIns="99360" bIns="5436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6" name="CustomShape 184"/>
          <p:cNvSpPr/>
          <p:nvPr/>
        </p:nvSpPr>
        <p:spPr>
          <a:xfrm>
            <a:off x="6120188" y="1695260"/>
            <a:ext cx="1386326" cy="455010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360" tIns="54360" rIns="99360" bIns="5436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47" name="Group 546"/>
          <p:cNvGrpSpPr/>
          <p:nvPr/>
        </p:nvGrpSpPr>
        <p:grpSpPr>
          <a:xfrm>
            <a:off x="6122727" y="1695854"/>
            <a:ext cx="1389602" cy="460158"/>
            <a:chOff x="4508832" y="2463671"/>
            <a:chExt cx="1389602" cy="460158"/>
          </a:xfrm>
        </p:grpSpPr>
        <p:sp>
          <p:nvSpPr>
            <p:cNvPr id="548" name="CustomShape 184"/>
            <p:cNvSpPr/>
            <p:nvPr/>
          </p:nvSpPr>
          <p:spPr>
            <a:xfrm>
              <a:off x="4511594" y="2468820"/>
              <a:ext cx="1386840" cy="455009"/>
            </a:xfrm>
            <a:prstGeom prst="rect">
              <a:avLst/>
            </a:prstGeom>
            <a:gradFill>
              <a:gsLst>
                <a:gs pos="0">
                  <a:srgbClr val="5BFF5B"/>
                </a:gs>
                <a:gs pos="100000">
                  <a:srgbClr val="D5FFD5"/>
                </a:gs>
              </a:gsLst>
              <a:lin ang="5400000" scaled="0"/>
            </a:gradFill>
            <a:ln w="19080">
              <a:solidFill>
                <a:srgbClr val="00CC0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549" name="Group 548"/>
            <p:cNvGrpSpPr/>
            <p:nvPr/>
          </p:nvGrpSpPr>
          <p:grpSpPr>
            <a:xfrm>
              <a:off x="5023783" y="2518046"/>
              <a:ext cx="460060" cy="356555"/>
              <a:chOff x="5760720" y="3627421"/>
              <a:chExt cx="640080" cy="640260"/>
            </a:xfrm>
            <a:solidFill>
              <a:schemeClr val="bg1">
                <a:lumMod val="95000"/>
              </a:schemeClr>
            </a:solidFill>
          </p:grpSpPr>
          <p:sp>
            <p:nvSpPr>
              <p:cNvPr id="551" name="CustomShape 218"/>
              <p:cNvSpPr/>
              <p:nvPr/>
            </p:nvSpPr>
            <p:spPr>
              <a:xfrm>
                <a:off x="5760720" y="371184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" name="CustomShape 219"/>
              <p:cNvSpPr/>
              <p:nvPr/>
            </p:nvSpPr>
            <p:spPr>
              <a:xfrm>
                <a:off x="5760720" y="37939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" name="CustomShape 220"/>
              <p:cNvSpPr/>
              <p:nvPr/>
            </p:nvSpPr>
            <p:spPr>
              <a:xfrm>
                <a:off x="5760720" y="387636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" name="CustomShape 221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" name="CustomShape 222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" name="CustomShape 223"/>
              <p:cNvSpPr/>
              <p:nvPr/>
            </p:nvSpPr>
            <p:spPr>
              <a:xfrm>
                <a:off x="5760720" y="40426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" name="CustomShape 224"/>
              <p:cNvSpPr/>
              <p:nvPr/>
            </p:nvSpPr>
            <p:spPr>
              <a:xfrm>
                <a:off x="5760720" y="412692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" name="CustomShape 225"/>
              <p:cNvSpPr/>
              <p:nvPr/>
            </p:nvSpPr>
            <p:spPr>
              <a:xfrm>
                <a:off x="6328800" y="371184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" name="CustomShape 226"/>
              <p:cNvSpPr/>
              <p:nvPr/>
            </p:nvSpPr>
            <p:spPr>
              <a:xfrm>
                <a:off x="6328800" y="3793921"/>
                <a:ext cx="7200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" name="CustomShape 227"/>
              <p:cNvSpPr/>
              <p:nvPr/>
            </p:nvSpPr>
            <p:spPr>
              <a:xfrm>
                <a:off x="6328800" y="387636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" name="CustomShape 228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" name="CustomShape 229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" name="CustomShape 230"/>
              <p:cNvSpPr/>
              <p:nvPr/>
            </p:nvSpPr>
            <p:spPr>
              <a:xfrm>
                <a:off x="6328800" y="404268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" name="CustomShape 231"/>
              <p:cNvSpPr/>
              <p:nvPr/>
            </p:nvSpPr>
            <p:spPr>
              <a:xfrm>
                <a:off x="6328800" y="412692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" name="CustomShape 232"/>
              <p:cNvSpPr/>
              <p:nvPr/>
            </p:nvSpPr>
            <p:spPr>
              <a:xfrm rot="16200000">
                <a:off x="584388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" name="CustomShape 233"/>
              <p:cNvSpPr/>
              <p:nvPr/>
            </p:nvSpPr>
            <p:spPr>
              <a:xfrm rot="16200000">
                <a:off x="5925960" y="4209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" name="CustomShape 234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" name="CustomShape 235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" name="CustomShape 236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" name="CustomShape 237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" name="CustomShape 238"/>
              <p:cNvSpPr/>
              <p:nvPr/>
            </p:nvSpPr>
            <p:spPr>
              <a:xfrm rot="16200000">
                <a:off x="617472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" name="CustomShape 239"/>
              <p:cNvSpPr/>
              <p:nvPr/>
            </p:nvSpPr>
            <p:spPr>
              <a:xfrm rot="16200000">
                <a:off x="625896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" name="CustomShape 240"/>
              <p:cNvSpPr/>
              <p:nvPr/>
            </p:nvSpPr>
            <p:spPr>
              <a:xfrm rot="16200000">
                <a:off x="584388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241"/>
              <p:cNvSpPr/>
              <p:nvPr/>
            </p:nvSpPr>
            <p:spPr>
              <a:xfrm rot="16200000">
                <a:off x="5925960" y="3633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242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243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244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245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246"/>
              <p:cNvSpPr/>
              <p:nvPr/>
            </p:nvSpPr>
            <p:spPr>
              <a:xfrm rot="16200000">
                <a:off x="617472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247"/>
              <p:cNvSpPr/>
              <p:nvPr/>
            </p:nvSpPr>
            <p:spPr>
              <a:xfrm rot="16200000">
                <a:off x="625896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248"/>
              <p:cNvSpPr/>
              <p:nvPr/>
            </p:nvSpPr>
            <p:spPr>
              <a:xfrm>
                <a:off x="5824800" y="3691681"/>
                <a:ext cx="511920" cy="511920"/>
              </a:xfrm>
              <a:prstGeom prst="rect">
                <a:avLst/>
              </a:prstGeom>
              <a:solidFill>
                <a:srgbClr val="E0E0E0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249"/>
              <p:cNvSpPr/>
              <p:nvPr/>
            </p:nvSpPr>
            <p:spPr>
              <a:xfrm>
                <a:off x="5837400" y="4152481"/>
                <a:ext cx="38520" cy="38520"/>
              </a:xfrm>
              <a:prstGeom prst="rtTriangle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50" name="CustomShape 184"/>
            <p:cNvSpPr/>
            <p:nvPr/>
          </p:nvSpPr>
          <p:spPr>
            <a:xfrm>
              <a:off x="4508832" y="2463671"/>
              <a:ext cx="1386840" cy="45500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Redundant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Soft Core</a:t>
              </a:r>
            </a:p>
          </p:txBody>
        </p:sp>
      </p:grpSp>
      <p:grpSp>
        <p:nvGrpSpPr>
          <p:cNvPr id="583" name="Group 582"/>
          <p:cNvGrpSpPr/>
          <p:nvPr/>
        </p:nvGrpSpPr>
        <p:grpSpPr>
          <a:xfrm>
            <a:off x="6119767" y="685439"/>
            <a:ext cx="1389602" cy="460158"/>
            <a:chOff x="4508832" y="2463671"/>
            <a:chExt cx="1389602" cy="460158"/>
          </a:xfrm>
        </p:grpSpPr>
        <p:sp>
          <p:nvSpPr>
            <p:cNvPr id="584" name="CustomShape 184"/>
            <p:cNvSpPr/>
            <p:nvPr/>
          </p:nvSpPr>
          <p:spPr>
            <a:xfrm>
              <a:off x="4511594" y="2468820"/>
              <a:ext cx="1386840" cy="455009"/>
            </a:xfrm>
            <a:prstGeom prst="rect">
              <a:avLst/>
            </a:prstGeom>
            <a:gradFill>
              <a:gsLst>
                <a:gs pos="0">
                  <a:srgbClr val="5BFF5B"/>
                </a:gs>
                <a:gs pos="100000">
                  <a:srgbClr val="D5FFD5"/>
                </a:gs>
              </a:gsLst>
              <a:lin ang="5400000" scaled="0"/>
            </a:gradFill>
            <a:ln w="19080">
              <a:solidFill>
                <a:srgbClr val="00CC0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585" name="Group 584"/>
            <p:cNvGrpSpPr/>
            <p:nvPr/>
          </p:nvGrpSpPr>
          <p:grpSpPr>
            <a:xfrm>
              <a:off x="5023783" y="2518046"/>
              <a:ext cx="460060" cy="356555"/>
              <a:chOff x="5760720" y="3627421"/>
              <a:chExt cx="640080" cy="640260"/>
            </a:xfrm>
            <a:solidFill>
              <a:schemeClr val="bg1">
                <a:lumMod val="95000"/>
              </a:schemeClr>
            </a:solidFill>
          </p:grpSpPr>
          <p:sp>
            <p:nvSpPr>
              <p:cNvPr id="587" name="CustomShape 218"/>
              <p:cNvSpPr/>
              <p:nvPr/>
            </p:nvSpPr>
            <p:spPr>
              <a:xfrm>
                <a:off x="5760720" y="371184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19"/>
              <p:cNvSpPr/>
              <p:nvPr/>
            </p:nvSpPr>
            <p:spPr>
              <a:xfrm>
                <a:off x="5760720" y="37939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20"/>
              <p:cNvSpPr/>
              <p:nvPr/>
            </p:nvSpPr>
            <p:spPr>
              <a:xfrm>
                <a:off x="5760720" y="387636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21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22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23"/>
              <p:cNvSpPr/>
              <p:nvPr/>
            </p:nvSpPr>
            <p:spPr>
              <a:xfrm>
                <a:off x="5760720" y="40426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24"/>
              <p:cNvSpPr/>
              <p:nvPr/>
            </p:nvSpPr>
            <p:spPr>
              <a:xfrm>
                <a:off x="5760720" y="412692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225"/>
              <p:cNvSpPr/>
              <p:nvPr/>
            </p:nvSpPr>
            <p:spPr>
              <a:xfrm>
                <a:off x="6328800" y="371184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226"/>
              <p:cNvSpPr/>
              <p:nvPr/>
            </p:nvSpPr>
            <p:spPr>
              <a:xfrm>
                <a:off x="6328800" y="3793921"/>
                <a:ext cx="7200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227"/>
              <p:cNvSpPr/>
              <p:nvPr/>
            </p:nvSpPr>
            <p:spPr>
              <a:xfrm>
                <a:off x="6328800" y="387636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228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229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230"/>
              <p:cNvSpPr/>
              <p:nvPr/>
            </p:nvSpPr>
            <p:spPr>
              <a:xfrm>
                <a:off x="6328800" y="404268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231"/>
              <p:cNvSpPr/>
              <p:nvPr/>
            </p:nvSpPr>
            <p:spPr>
              <a:xfrm>
                <a:off x="6328800" y="412692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232"/>
              <p:cNvSpPr/>
              <p:nvPr/>
            </p:nvSpPr>
            <p:spPr>
              <a:xfrm rot="16200000">
                <a:off x="584388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233"/>
              <p:cNvSpPr/>
              <p:nvPr/>
            </p:nvSpPr>
            <p:spPr>
              <a:xfrm rot="16200000">
                <a:off x="5925960" y="4209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234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235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236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237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238"/>
              <p:cNvSpPr/>
              <p:nvPr/>
            </p:nvSpPr>
            <p:spPr>
              <a:xfrm rot="16200000">
                <a:off x="617472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239"/>
              <p:cNvSpPr/>
              <p:nvPr/>
            </p:nvSpPr>
            <p:spPr>
              <a:xfrm rot="16200000">
                <a:off x="625896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240"/>
              <p:cNvSpPr/>
              <p:nvPr/>
            </p:nvSpPr>
            <p:spPr>
              <a:xfrm rot="16200000">
                <a:off x="584388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241"/>
              <p:cNvSpPr/>
              <p:nvPr/>
            </p:nvSpPr>
            <p:spPr>
              <a:xfrm rot="16200000">
                <a:off x="5925960" y="3633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242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243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244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245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246"/>
              <p:cNvSpPr/>
              <p:nvPr/>
            </p:nvSpPr>
            <p:spPr>
              <a:xfrm rot="16200000">
                <a:off x="617472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247"/>
              <p:cNvSpPr/>
              <p:nvPr/>
            </p:nvSpPr>
            <p:spPr>
              <a:xfrm rot="16200000">
                <a:off x="625896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248"/>
              <p:cNvSpPr/>
              <p:nvPr/>
            </p:nvSpPr>
            <p:spPr>
              <a:xfrm>
                <a:off x="5824800" y="3691681"/>
                <a:ext cx="511920" cy="511920"/>
              </a:xfrm>
              <a:prstGeom prst="rect">
                <a:avLst/>
              </a:prstGeom>
              <a:solidFill>
                <a:srgbClr val="E0E0E0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249"/>
              <p:cNvSpPr/>
              <p:nvPr/>
            </p:nvSpPr>
            <p:spPr>
              <a:xfrm>
                <a:off x="5837400" y="4152481"/>
                <a:ext cx="38520" cy="38520"/>
              </a:xfrm>
              <a:prstGeom prst="rtTriangle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86" name="CustomShape 184"/>
            <p:cNvSpPr/>
            <p:nvPr/>
          </p:nvSpPr>
          <p:spPr>
            <a:xfrm>
              <a:off x="4508832" y="2463671"/>
              <a:ext cx="1386840" cy="45500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Redundant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Soft Core</a:t>
              </a:r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6121148" y="1186108"/>
            <a:ext cx="1389602" cy="460158"/>
            <a:chOff x="4508832" y="2463671"/>
            <a:chExt cx="1389602" cy="460158"/>
          </a:xfrm>
        </p:grpSpPr>
        <p:sp>
          <p:nvSpPr>
            <p:cNvPr id="620" name="CustomShape 184"/>
            <p:cNvSpPr/>
            <p:nvPr/>
          </p:nvSpPr>
          <p:spPr>
            <a:xfrm>
              <a:off x="4511594" y="2468820"/>
              <a:ext cx="1386840" cy="455009"/>
            </a:xfrm>
            <a:prstGeom prst="rect">
              <a:avLst/>
            </a:prstGeom>
            <a:gradFill>
              <a:gsLst>
                <a:gs pos="0">
                  <a:srgbClr val="5BFF5B"/>
                </a:gs>
                <a:gs pos="100000">
                  <a:srgbClr val="D5FFD5"/>
                </a:gs>
              </a:gsLst>
              <a:lin ang="5400000" scaled="0"/>
            </a:gradFill>
            <a:ln w="19080">
              <a:solidFill>
                <a:srgbClr val="00CC00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621" name="Group 620"/>
            <p:cNvGrpSpPr/>
            <p:nvPr/>
          </p:nvGrpSpPr>
          <p:grpSpPr>
            <a:xfrm>
              <a:off x="5023783" y="2518046"/>
              <a:ext cx="460060" cy="356555"/>
              <a:chOff x="5760720" y="3627421"/>
              <a:chExt cx="640080" cy="640260"/>
            </a:xfrm>
            <a:solidFill>
              <a:schemeClr val="bg1">
                <a:lumMod val="95000"/>
              </a:schemeClr>
            </a:solidFill>
          </p:grpSpPr>
          <p:sp>
            <p:nvSpPr>
              <p:cNvPr id="623" name="CustomShape 218"/>
              <p:cNvSpPr/>
              <p:nvPr/>
            </p:nvSpPr>
            <p:spPr>
              <a:xfrm>
                <a:off x="5760720" y="371184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219"/>
              <p:cNvSpPr/>
              <p:nvPr/>
            </p:nvSpPr>
            <p:spPr>
              <a:xfrm>
                <a:off x="5760720" y="37939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220"/>
              <p:cNvSpPr/>
              <p:nvPr/>
            </p:nvSpPr>
            <p:spPr>
              <a:xfrm>
                <a:off x="5760720" y="387636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221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222"/>
              <p:cNvSpPr/>
              <p:nvPr/>
            </p:nvSpPr>
            <p:spPr>
              <a:xfrm>
                <a:off x="5760720" y="396060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223"/>
              <p:cNvSpPr/>
              <p:nvPr/>
            </p:nvSpPr>
            <p:spPr>
              <a:xfrm>
                <a:off x="5760720" y="40426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224"/>
              <p:cNvSpPr/>
              <p:nvPr/>
            </p:nvSpPr>
            <p:spPr>
              <a:xfrm>
                <a:off x="5760720" y="412692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225"/>
              <p:cNvSpPr/>
              <p:nvPr/>
            </p:nvSpPr>
            <p:spPr>
              <a:xfrm>
                <a:off x="6328800" y="371184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226"/>
              <p:cNvSpPr/>
              <p:nvPr/>
            </p:nvSpPr>
            <p:spPr>
              <a:xfrm>
                <a:off x="6328800" y="3793921"/>
                <a:ext cx="7200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227"/>
              <p:cNvSpPr/>
              <p:nvPr/>
            </p:nvSpPr>
            <p:spPr>
              <a:xfrm>
                <a:off x="6328800" y="387636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228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229"/>
              <p:cNvSpPr/>
              <p:nvPr/>
            </p:nvSpPr>
            <p:spPr>
              <a:xfrm>
                <a:off x="6328800" y="396060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230"/>
              <p:cNvSpPr/>
              <p:nvPr/>
            </p:nvSpPr>
            <p:spPr>
              <a:xfrm>
                <a:off x="6328800" y="404268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231"/>
              <p:cNvSpPr/>
              <p:nvPr/>
            </p:nvSpPr>
            <p:spPr>
              <a:xfrm>
                <a:off x="6328800" y="4126921"/>
                <a:ext cx="7200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232"/>
              <p:cNvSpPr/>
              <p:nvPr/>
            </p:nvSpPr>
            <p:spPr>
              <a:xfrm rot="16200000">
                <a:off x="584388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233"/>
              <p:cNvSpPr/>
              <p:nvPr/>
            </p:nvSpPr>
            <p:spPr>
              <a:xfrm rot="16200000">
                <a:off x="5925960" y="4209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234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235"/>
              <p:cNvSpPr/>
              <p:nvPr/>
            </p:nvSpPr>
            <p:spPr>
              <a:xfrm rot="16200000">
                <a:off x="600840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236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237"/>
              <p:cNvSpPr/>
              <p:nvPr/>
            </p:nvSpPr>
            <p:spPr>
              <a:xfrm rot="16200000">
                <a:off x="609264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238"/>
              <p:cNvSpPr/>
              <p:nvPr/>
            </p:nvSpPr>
            <p:spPr>
              <a:xfrm rot="16200000">
                <a:off x="617472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239"/>
              <p:cNvSpPr/>
              <p:nvPr/>
            </p:nvSpPr>
            <p:spPr>
              <a:xfrm rot="16200000">
                <a:off x="6258960" y="4210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240"/>
              <p:cNvSpPr/>
              <p:nvPr/>
            </p:nvSpPr>
            <p:spPr>
              <a:xfrm rot="16200000">
                <a:off x="584388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241"/>
              <p:cNvSpPr/>
              <p:nvPr/>
            </p:nvSpPr>
            <p:spPr>
              <a:xfrm rot="16200000">
                <a:off x="5925960" y="3633721"/>
                <a:ext cx="64080" cy="5148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242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243"/>
              <p:cNvSpPr/>
              <p:nvPr/>
            </p:nvSpPr>
            <p:spPr>
              <a:xfrm rot="16200000">
                <a:off x="600840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244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245"/>
              <p:cNvSpPr/>
              <p:nvPr/>
            </p:nvSpPr>
            <p:spPr>
              <a:xfrm rot="16200000">
                <a:off x="609264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246"/>
              <p:cNvSpPr/>
              <p:nvPr/>
            </p:nvSpPr>
            <p:spPr>
              <a:xfrm rot="16200000">
                <a:off x="617472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247"/>
              <p:cNvSpPr/>
              <p:nvPr/>
            </p:nvSpPr>
            <p:spPr>
              <a:xfrm rot="16200000">
                <a:off x="6258960" y="3634081"/>
                <a:ext cx="64080" cy="51120"/>
              </a:xfrm>
              <a:prstGeom prst="rect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248"/>
              <p:cNvSpPr/>
              <p:nvPr/>
            </p:nvSpPr>
            <p:spPr>
              <a:xfrm>
                <a:off x="5824800" y="3691681"/>
                <a:ext cx="511920" cy="511920"/>
              </a:xfrm>
              <a:prstGeom prst="rect">
                <a:avLst/>
              </a:prstGeom>
              <a:solidFill>
                <a:srgbClr val="E0E0E0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249"/>
              <p:cNvSpPr/>
              <p:nvPr/>
            </p:nvSpPr>
            <p:spPr>
              <a:xfrm>
                <a:off x="5837400" y="4152481"/>
                <a:ext cx="38520" cy="38520"/>
              </a:xfrm>
              <a:prstGeom prst="rtTriangle">
                <a:avLst/>
              </a:prstGeom>
              <a:grpFill/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2" name="CustomShape 184"/>
            <p:cNvSpPr/>
            <p:nvPr/>
          </p:nvSpPr>
          <p:spPr>
            <a:xfrm>
              <a:off x="4508832" y="2463671"/>
              <a:ext cx="1386840" cy="45500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Redundant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Soft Core</a:t>
              </a:r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6121546" y="1184462"/>
            <a:ext cx="1387563" cy="459834"/>
            <a:chOff x="5025327" y="1604538"/>
            <a:chExt cx="1387563" cy="600661"/>
          </a:xfrm>
        </p:grpSpPr>
        <p:sp>
          <p:nvSpPr>
            <p:cNvPr id="656" name="CustomShape 184"/>
            <p:cNvSpPr/>
            <p:nvPr/>
          </p:nvSpPr>
          <p:spPr>
            <a:xfrm>
              <a:off x="5026050" y="1610840"/>
              <a:ext cx="1386840" cy="594359"/>
            </a:xfrm>
            <a:prstGeom prst="rect">
              <a:avLst/>
            </a:prstGeom>
            <a:gradFill>
              <a:gsLst>
                <a:gs pos="0">
                  <a:srgbClr val="47CFFF"/>
                </a:gs>
                <a:gs pos="100000">
                  <a:srgbClr val="D1F3FF"/>
                </a:gs>
              </a:gsLst>
              <a:lin ang="5400000" scaled="0"/>
            </a:gradFill>
            <a:ln w="19080">
              <a:solidFill>
                <a:srgbClr val="00B3F2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657" name="Group 656"/>
            <p:cNvGrpSpPr/>
            <p:nvPr/>
          </p:nvGrpSpPr>
          <p:grpSpPr>
            <a:xfrm>
              <a:off x="5183770" y="1672219"/>
              <a:ext cx="1068480" cy="471600"/>
              <a:chOff x="5654040" y="2011680"/>
              <a:chExt cx="1068480" cy="471600"/>
            </a:xfrm>
          </p:grpSpPr>
          <p:sp>
            <p:nvSpPr>
              <p:cNvPr id="659" name="CustomShape 114"/>
              <p:cNvSpPr/>
              <p:nvPr/>
            </p:nvSpPr>
            <p:spPr>
              <a:xfrm>
                <a:off x="5654040" y="201168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115"/>
              <p:cNvSpPr/>
              <p:nvPr/>
            </p:nvSpPr>
            <p:spPr>
              <a:xfrm>
                <a:off x="5654040" y="212940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116"/>
              <p:cNvSpPr/>
              <p:nvPr/>
            </p:nvSpPr>
            <p:spPr>
              <a:xfrm>
                <a:off x="5654040" y="224748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117"/>
              <p:cNvSpPr/>
              <p:nvPr/>
            </p:nvSpPr>
            <p:spPr>
              <a:xfrm>
                <a:off x="5654040" y="236556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118"/>
              <p:cNvSpPr/>
              <p:nvPr/>
            </p:nvSpPr>
            <p:spPr>
              <a:xfrm>
                <a:off x="5762040" y="2011680"/>
                <a:ext cx="1076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19"/>
              <p:cNvSpPr/>
              <p:nvPr/>
            </p:nvSpPr>
            <p:spPr>
              <a:xfrm>
                <a:off x="5762040" y="2129400"/>
                <a:ext cx="107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20"/>
              <p:cNvSpPr/>
              <p:nvPr/>
            </p:nvSpPr>
            <p:spPr>
              <a:xfrm>
                <a:off x="5762040" y="2247480"/>
                <a:ext cx="107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21"/>
              <p:cNvSpPr/>
              <p:nvPr/>
            </p:nvSpPr>
            <p:spPr>
              <a:xfrm>
                <a:off x="5762040" y="2365560"/>
                <a:ext cx="1076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22"/>
              <p:cNvSpPr/>
              <p:nvPr/>
            </p:nvSpPr>
            <p:spPr>
              <a:xfrm>
                <a:off x="5869680" y="2011680"/>
                <a:ext cx="10836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23"/>
              <p:cNvSpPr/>
              <p:nvPr/>
            </p:nvSpPr>
            <p:spPr>
              <a:xfrm>
                <a:off x="5869680" y="2129400"/>
                <a:ext cx="108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24"/>
              <p:cNvSpPr/>
              <p:nvPr/>
            </p:nvSpPr>
            <p:spPr>
              <a:xfrm>
                <a:off x="5869680" y="2247480"/>
                <a:ext cx="108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25"/>
              <p:cNvSpPr/>
              <p:nvPr/>
            </p:nvSpPr>
            <p:spPr>
              <a:xfrm>
                <a:off x="5869680" y="2365560"/>
                <a:ext cx="10836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26"/>
              <p:cNvSpPr/>
              <p:nvPr/>
            </p:nvSpPr>
            <p:spPr>
              <a:xfrm>
                <a:off x="5978040" y="201168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27"/>
              <p:cNvSpPr/>
              <p:nvPr/>
            </p:nvSpPr>
            <p:spPr>
              <a:xfrm>
                <a:off x="5978040" y="212940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28"/>
              <p:cNvSpPr/>
              <p:nvPr/>
            </p:nvSpPr>
            <p:spPr>
              <a:xfrm>
                <a:off x="5978040" y="2247480"/>
                <a:ext cx="108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29"/>
              <p:cNvSpPr/>
              <p:nvPr/>
            </p:nvSpPr>
            <p:spPr>
              <a:xfrm>
                <a:off x="5978040" y="2365560"/>
                <a:ext cx="10800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30"/>
              <p:cNvSpPr/>
              <p:nvPr/>
            </p:nvSpPr>
            <p:spPr>
              <a:xfrm>
                <a:off x="6150480" y="201168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31"/>
              <p:cNvSpPr/>
              <p:nvPr/>
            </p:nvSpPr>
            <p:spPr>
              <a:xfrm>
                <a:off x="6172080" y="2436120"/>
                <a:ext cx="4320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Line 132"/>
              <p:cNvSpPr/>
              <p:nvPr/>
            </p:nvSpPr>
            <p:spPr>
              <a:xfrm>
                <a:off x="6085680" y="207036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78" name="Line 133"/>
              <p:cNvSpPr/>
              <p:nvPr/>
            </p:nvSpPr>
            <p:spPr>
              <a:xfrm>
                <a:off x="6085680" y="218844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79" name="Line 134"/>
              <p:cNvSpPr/>
              <p:nvPr/>
            </p:nvSpPr>
            <p:spPr>
              <a:xfrm>
                <a:off x="6085680" y="230652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0" name="Line 135"/>
              <p:cNvSpPr/>
              <p:nvPr/>
            </p:nvSpPr>
            <p:spPr>
              <a:xfrm>
                <a:off x="6085680" y="242424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1" name="Line 136"/>
              <p:cNvSpPr/>
              <p:nvPr/>
            </p:nvSpPr>
            <p:spPr>
              <a:xfrm>
                <a:off x="6236880" y="207036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2" name="Line 137"/>
              <p:cNvSpPr/>
              <p:nvPr/>
            </p:nvSpPr>
            <p:spPr>
              <a:xfrm>
                <a:off x="6236880" y="218844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3" name="Line 138"/>
              <p:cNvSpPr/>
              <p:nvPr/>
            </p:nvSpPr>
            <p:spPr>
              <a:xfrm>
                <a:off x="6236880" y="230652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4" name="Line 139"/>
              <p:cNvSpPr/>
              <p:nvPr/>
            </p:nvSpPr>
            <p:spPr>
              <a:xfrm>
                <a:off x="6236880" y="242424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5" name="Line 140"/>
              <p:cNvSpPr/>
              <p:nvPr/>
            </p:nvSpPr>
            <p:spPr>
              <a:xfrm flipV="1">
                <a:off x="6301680" y="236556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6" name="Line 141"/>
              <p:cNvSpPr/>
              <p:nvPr/>
            </p:nvSpPr>
            <p:spPr>
              <a:xfrm flipV="1">
                <a:off x="6301680" y="212940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7" name="Line 142"/>
              <p:cNvSpPr/>
              <p:nvPr/>
            </p:nvSpPr>
            <p:spPr>
              <a:xfrm>
                <a:off x="6301680" y="207036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8" name="Line 143"/>
              <p:cNvSpPr/>
              <p:nvPr/>
            </p:nvSpPr>
            <p:spPr>
              <a:xfrm>
                <a:off x="6301680" y="2306520"/>
                <a:ext cx="4320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89" name="Line 144"/>
              <p:cNvSpPr/>
              <p:nvPr/>
            </p:nvSpPr>
            <p:spPr>
              <a:xfrm>
                <a:off x="6344880" y="236556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0" name="Line 145"/>
              <p:cNvSpPr/>
              <p:nvPr/>
            </p:nvSpPr>
            <p:spPr>
              <a:xfrm>
                <a:off x="6344880" y="212940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1" name="CustomShape 146"/>
              <p:cNvSpPr/>
              <p:nvPr/>
            </p:nvSpPr>
            <p:spPr>
              <a:xfrm>
                <a:off x="6442080" y="201168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47"/>
              <p:cNvSpPr/>
              <p:nvPr/>
            </p:nvSpPr>
            <p:spPr>
              <a:xfrm>
                <a:off x="6463320" y="2436120"/>
                <a:ext cx="4356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Line 148"/>
              <p:cNvSpPr/>
              <p:nvPr/>
            </p:nvSpPr>
            <p:spPr>
              <a:xfrm>
                <a:off x="6525960" y="218844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4" name="Line 149"/>
              <p:cNvSpPr/>
              <p:nvPr/>
            </p:nvSpPr>
            <p:spPr>
              <a:xfrm>
                <a:off x="6525960" y="2306520"/>
                <a:ext cx="648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5" name="Line 150"/>
              <p:cNvSpPr/>
              <p:nvPr/>
            </p:nvSpPr>
            <p:spPr>
              <a:xfrm flipV="1">
                <a:off x="6590760" y="2247480"/>
                <a:ext cx="4572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6" name="Line 151"/>
              <p:cNvSpPr/>
              <p:nvPr/>
            </p:nvSpPr>
            <p:spPr>
              <a:xfrm>
                <a:off x="6590760" y="2188440"/>
                <a:ext cx="4572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7" name="Line 152"/>
              <p:cNvSpPr/>
              <p:nvPr/>
            </p:nvSpPr>
            <p:spPr>
              <a:xfrm>
                <a:off x="6625320" y="2247480"/>
                <a:ext cx="972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698" name="CustomShape 153"/>
              <p:cNvSpPr/>
              <p:nvPr/>
            </p:nvSpPr>
            <p:spPr>
              <a:xfrm>
                <a:off x="6312480" y="2094120"/>
                <a:ext cx="64800" cy="7092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54"/>
              <p:cNvSpPr/>
              <p:nvPr/>
            </p:nvSpPr>
            <p:spPr>
              <a:xfrm>
                <a:off x="6312480" y="2330640"/>
                <a:ext cx="64800" cy="7092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55"/>
              <p:cNvSpPr/>
              <p:nvPr/>
            </p:nvSpPr>
            <p:spPr>
              <a:xfrm>
                <a:off x="6601200" y="2212560"/>
                <a:ext cx="64800" cy="71280"/>
              </a:xfrm>
              <a:prstGeom prst="flowChartSummingJunction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8" name="CustomShape 184"/>
            <p:cNvSpPr/>
            <p:nvPr/>
          </p:nvSpPr>
          <p:spPr>
            <a:xfrm>
              <a:off x="5025327" y="1604538"/>
              <a:ext cx="1386840" cy="59435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Accelerator</a:t>
              </a:r>
              <a:r>
                <a:rPr kumimoji="0" lang="en-US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1</a:t>
              </a: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6123486" y="688812"/>
            <a:ext cx="1387563" cy="460157"/>
            <a:chOff x="5025327" y="963020"/>
            <a:chExt cx="1387563" cy="601083"/>
          </a:xfrm>
        </p:grpSpPr>
        <p:sp>
          <p:nvSpPr>
            <p:cNvPr id="702" name="CustomShape 184"/>
            <p:cNvSpPr/>
            <p:nvPr/>
          </p:nvSpPr>
          <p:spPr>
            <a:xfrm>
              <a:off x="5026050" y="963020"/>
              <a:ext cx="1386840" cy="594359"/>
            </a:xfrm>
            <a:prstGeom prst="rect">
              <a:avLst/>
            </a:prstGeom>
            <a:gradFill>
              <a:gsLst>
                <a:gs pos="0">
                  <a:srgbClr val="47CFFF"/>
                </a:gs>
                <a:gs pos="100000">
                  <a:srgbClr val="D1F3FF"/>
                </a:gs>
              </a:gsLst>
              <a:lin ang="5400000" scaled="0"/>
            </a:gradFill>
            <a:ln w="19080">
              <a:solidFill>
                <a:srgbClr val="00B3F2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703" name="Group 702"/>
            <p:cNvGrpSpPr/>
            <p:nvPr/>
          </p:nvGrpSpPr>
          <p:grpSpPr>
            <a:xfrm>
              <a:off x="5180640" y="1026367"/>
              <a:ext cx="1066680" cy="473760"/>
              <a:chOff x="5654040" y="1188720"/>
              <a:chExt cx="1066680" cy="473760"/>
            </a:xfrm>
          </p:grpSpPr>
          <p:sp>
            <p:nvSpPr>
              <p:cNvPr id="705" name="CustomShape 76"/>
              <p:cNvSpPr/>
              <p:nvPr/>
            </p:nvSpPr>
            <p:spPr>
              <a:xfrm>
                <a:off x="5654040" y="11887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77"/>
              <p:cNvSpPr/>
              <p:nvPr/>
            </p:nvSpPr>
            <p:spPr>
              <a:xfrm>
                <a:off x="5654040" y="12830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78"/>
              <p:cNvSpPr/>
              <p:nvPr/>
            </p:nvSpPr>
            <p:spPr>
              <a:xfrm>
                <a:off x="5654040" y="13773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79"/>
              <p:cNvSpPr/>
              <p:nvPr/>
            </p:nvSpPr>
            <p:spPr>
              <a:xfrm>
                <a:off x="5654040" y="14716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80"/>
              <p:cNvSpPr/>
              <p:nvPr/>
            </p:nvSpPr>
            <p:spPr>
              <a:xfrm>
                <a:off x="5654040" y="15660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81"/>
              <p:cNvSpPr/>
              <p:nvPr/>
            </p:nvSpPr>
            <p:spPr>
              <a:xfrm>
                <a:off x="5740440" y="11887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82"/>
              <p:cNvSpPr/>
              <p:nvPr/>
            </p:nvSpPr>
            <p:spPr>
              <a:xfrm>
                <a:off x="5740440" y="12830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83"/>
              <p:cNvSpPr/>
              <p:nvPr/>
            </p:nvSpPr>
            <p:spPr>
              <a:xfrm>
                <a:off x="5740440" y="13773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84"/>
              <p:cNvSpPr/>
              <p:nvPr/>
            </p:nvSpPr>
            <p:spPr>
              <a:xfrm>
                <a:off x="5740440" y="14716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85"/>
              <p:cNvSpPr/>
              <p:nvPr/>
            </p:nvSpPr>
            <p:spPr>
              <a:xfrm>
                <a:off x="5740440" y="15660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86"/>
              <p:cNvSpPr/>
              <p:nvPr/>
            </p:nvSpPr>
            <p:spPr>
              <a:xfrm>
                <a:off x="5826840" y="11887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87"/>
              <p:cNvSpPr/>
              <p:nvPr/>
            </p:nvSpPr>
            <p:spPr>
              <a:xfrm>
                <a:off x="5826840" y="12830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88"/>
              <p:cNvSpPr/>
              <p:nvPr/>
            </p:nvSpPr>
            <p:spPr>
              <a:xfrm>
                <a:off x="5826840" y="13773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89"/>
              <p:cNvSpPr/>
              <p:nvPr/>
            </p:nvSpPr>
            <p:spPr>
              <a:xfrm>
                <a:off x="5826840" y="14716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90"/>
              <p:cNvSpPr/>
              <p:nvPr/>
            </p:nvSpPr>
            <p:spPr>
              <a:xfrm>
                <a:off x="5826840" y="15660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91"/>
              <p:cNvSpPr/>
              <p:nvPr/>
            </p:nvSpPr>
            <p:spPr>
              <a:xfrm>
                <a:off x="5913240" y="118872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92"/>
              <p:cNvSpPr/>
              <p:nvPr/>
            </p:nvSpPr>
            <p:spPr>
              <a:xfrm>
                <a:off x="5913240" y="128304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93"/>
              <p:cNvSpPr/>
              <p:nvPr/>
            </p:nvSpPr>
            <p:spPr>
              <a:xfrm>
                <a:off x="5913240" y="137736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94"/>
              <p:cNvSpPr/>
              <p:nvPr/>
            </p:nvSpPr>
            <p:spPr>
              <a:xfrm>
                <a:off x="5913240" y="147168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95"/>
              <p:cNvSpPr/>
              <p:nvPr/>
            </p:nvSpPr>
            <p:spPr>
              <a:xfrm>
                <a:off x="5913240" y="1566000"/>
                <a:ext cx="8604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96"/>
              <p:cNvSpPr/>
              <p:nvPr/>
            </p:nvSpPr>
            <p:spPr>
              <a:xfrm>
                <a:off x="5999280" y="118872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97"/>
              <p:cNvSpPr/>
              <p:nvPr/>
            </p:nvSpPr>
            <p:spPr>
              <a:xfrm>
                <a:off x="5999280" y="128304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98"/>
              <p:cNvSpPr/>
              <p:nvPr/>
            </p:nvSpPr>
            <p:spPr>
              <a:xfrm>
                <a:off x="5999280" y="137736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99"/>
              <p:cNvSpPr/>
              <p:nvPr/>
            </p:nvSpPr>
            <p:spPr>
              <a:xfrm>
                <a:off x="5999280" y="147168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00"/>
              <p:cNvSpPr/>
              <p:nvPr/>
            </p:nvSpPr>
            <p:spPr>
              <a:xfrm>
                <a:off x="5999280" y="1566000"/>
                <a:ext cx="86400" cy="943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Line 101"/>
              <p:cNvSpPr/>
              <p:nvPr/>
            </p:nvSpPr>
            <p:spPr>
              <a:xfrm>
                <a:off x="6086040" y="123588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1" name="Line 102"/>
              <p:cNvSpPr/>
              <p:nvPr/>
            </p:nvSpPr>
            <p:spPr>
              <a:xfrm>
                <a:off x="6086040" y="133020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2" name="Line 103"/>
              <p:cNvSpPr/>
              <p:nvPr/>
            </p:nvSpPr>
            <p:spPr>
              <a:xfrm>
                <a:off x="6086040" y="142452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3" name="Line 104"/>
              <p:cNvSpPr/>
              <p:nvPr/>
            </p:nvSpPr>
            <p:spPr>
              <a:xfrm>
                <a:off x="6086040" y="151884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4" name="Line 105"/>
              <p:cNvSpPr/>
              <p:nvPr/>
            </p:nvSpPr>
            <p:spPr>
              <a:xfrm>
                <a:off x="6086040" y="1613160"/>
                <a:ext cx="63468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5" name="CustomShape 106"/>
              <p:cNvSpPr/>
              <p:nvPr/>
            </p:nvSpPr>
            <p:spPr>
              <a:xfrm>
                <a:off x="6299520" y="1402920"/>
                <a:ext cx="172800" cy="2595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07"/>
              <p:cNvSpPr/>
              <p:nvPr/>
            </p:nvSpPr>
            <p:spPr>
              <a:xfrm>
                <a:off x="6333720" y="1226160"/>
                <a:ext cx="96840" cy="117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Line 108"/>
              <p:cNvSpPr/>
              <p:nvPr/>
            </p:nvSpPr>
            <p:spPr>
              <a:xfrm>
                <a:off x="6385920" y="1344240"/>
                <a:ext cx="0" cy="5904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38" name="CustomShape 109"/>
              <p:cNvSpPr/>
              <p:nvPr/>
            </p:nvSpPr>
            <p:spPr>
              <a:xfrm>
                <a:off x="6150480" y="1188720"/>
                <a:ext cx="8640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10"/>
              <p:cNvSpPr/>
              <p:nvPr/>
            </p:nvSpPr>
            <p:spPr>
              <a:xfrm>
                <a:off x="6172440" y="1613160"/>
                <a:ext cx="43200" cy="4716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11"/>
              <p:cNvSpPr/>
              <p:nvPr/>
            </p:nvSpPr>
            <p:spPr>
              <a:xfrm>
                <a:off x="6533160" y="1189080"/>
                <a:ext cx="86040" cy="4716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12"/>
              <p:cNvSpPr/>
              <p:nvPr/>
            </p:nvSpPr>
            <p:spPr>
              <a:xfrm>
                <a:off x="6554760" y="1613160"/>
                <a:ext cx="43200" cy="47520"/>
              </a:xfrm>
              <a:prstGeom prst="flowChartExtra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04" name="CustomShape 184"/>
            <p:cNvSpPr/>
            <p:nvPr/>
          </p:nvSpPr>
          <p:spPr>
            <a:xfrm>
              <a:off x="5025327" y="969744"/>
              <a:ext cx="1386840" cy="59435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Accelerator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0</a:t>
              </a:r>
            </a:p>
          </p:txBody>
        </p:sp>
      </p:grpSp>
      <p:grpSp>
        <p:nvGrpSpPr>
          <p:cNvPr id="742" name="Group 741"/>
          <p:cNvGrpSpPr/>
          <p:nvPr/>
        </p:nvGrpSpPr>
        <p:grpSpPr>
          <a:xfrm>
            <a:off x="6121059" y="1694682"/>
            <a:ext cx="1389990" cy="459834"/>
            <a:chOff x="5261673" y="2197437"/>
            <a:chExt cx="1389990" cy="600661"/>
          </a:xfrm>
        </p:grpSpPr>
        <p:sp>
          <p:nvSpPr>
            <p:cNvPr id="743" name="CustomShape 184"/>
            <p:cNvSpPr/>
            <p:nvPr/>
          </p:nvSpPr>
          <p:spPr>
            <a:xfrm>
              <a:off x="5261673" y="2203739"/>
              <a:ext cx="1386840" cy="594359"/>
            </a:xfrm>
            <a:prstGeom prst="rect">
              <a:avLst/>
            </a:prstGeom>
            <a:gradFill>
              <a:gsLst>
                <a:gs pos="0">
                  <a:srgbClr val="47CFFF"/>
                </a:gs>
                <a:gs pos="100000">
                  <a:srgbClr val="D1F3FF"/>
                </a:gs>
              </a:gsLst>
              <a:lin ang="5400000" scaled="0"/>
            </a:gradFill>
            <a:ln w="19080">
              <a:solidFill>
                <a:srgbClr val="00B3F2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</a:endParaRPr>
            </a:p>
          </p:txBody>
        </p:sp>
        <p:grpSp>
          <p:nvGrpSpPr>
            <p:cNvPr id="744" name="Group 743"/>
            <p:cNvGrpSpPr/>
            <p:nvPr/>
          </p:nvGrpSpPr>
          <p:grpSpPr>
            <a:xfrm>
              <a:off x="5413113" y="2344550"/>
              <a:ext cx="1072440" cy="306720"/>
              <a:chOff x="5654040" y="2926080"/>
              <a:chExt cx="1072440" cy="306720"/>
            </a:xfrm>
          </p:grpSpPr>
          <p:sp>
            <p:nvSpPr>
              <p:cNvPr id="746" name="CustomShape 157"/>
              <p:cNvSpPr/>
              <p:nvPr/>
            </p:nvSpPr>
            <p:spPr>
              <a:xfrm>
                <a:off x="565404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58"/>
              <p:cNvSpPr/>
              <p:nvPr/>
            </p:nvSpPr>
            <p:spPr>
              <a:xfrm>
                <a:off x="570804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59"/>
              <p:cNvSpPr/>
              <p:nvPr/>
            </p:nvSpPr>
            <p:spPr>
              <a:xfrm>
                <a:off x="5762040" y="2926080"/>
                <a:ext cx="53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60"/>
              <p:cNvSpPr/>
              <p:nvPr/>
            </p:nvSpPr>
            <p:spPr>
              <a:xfrm>
                <a:off x="581568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61"/>
              <p:cNvSpPr/>
              <p:nvPr/>
            </p:nvSpPr>
            <p:spPr>
              <a:xfrm>
                <a:off x="586968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62"/>
              <p:cNvSpPr/>
              <p:nvPr/>
            </p:nvSpPr>
            <p:spPr>
              <a:xfrm>
                <a:off x="5923680" y="2926080"/>
                <a:ext cx="54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63"/>
              <p:cNvSpPr/>
              <p:nvPr/>
            </p:nvSpPr>
            <p:spPr>
              <a:xfrm>
                <a:off x="597804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64"/>
              <p:cNvSpPr/>
              <p:nvPr/>
            </p:nvSpPr>
            <p:spPr>
              <a:xfrm>
                <a:off x="6032040" y="292608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65"/>
              <p:cNvSpPr/>
              <p:nvPr/>
            </p:nvSpPr>
            <p:spPr>
              <a:xfrm>
                <a:off x="565404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66"/>
              <p:cNvSpPr/>
              <p:nvPr/>
            </p:nvSpPr>
            <p:spPr>
              <a:xfrm>
                <a:off x="570804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67"/>
              <p:cNvSpPr/>
              <p:nvPr/>
            </p:nvSpPr>
            <p:spPr>
              <a:xfrm>
                <a:off x="5762040" y="3108960"/>
                <a:ext cx="5364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68"/>
              <p:cNvSpPr/>
              <p:nvPr/>
            </p:nvSpPr>
            <p:spPr>
              <a:xfrm>
                <a:off x="581568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69"/>
              <p:cNvSpPr/>
              <p:nvPr/>
            </p:nvSpPr>
            <p:spPr>
              <a:xfrm>
                <a:off x="586968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70"/>
              <p:cNvSpPr/>
              <p:nvPr/>
            </p:nvSpPr>
            <p:spPr>
              <a:xfrm>
                <a:off x="5923680" y="3108960"/>
                <a:ext cx="5436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71"/>
              <p:cNvSpPr/>
              <p:nvPr/>
            </p:nvSpPr>
            <p:spPr>
              <a:xfrm>
                <a:off x="597804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72"/>
              <p:cNvSpPr/>
              <p:nvPr/>
            </p:nvSpPr>
            <p:spPr>
              <a:xfrm>
                <a:off x="6032040" y="3108960"/>
                <a:ext cx="54000" cy="11808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Line 173"/>
              <p:cNvSpPr/>
              <p:nvPr/>
            </p:nvSpPr>
            <p:spPr>
              <a:xfrm>
                <a:off x="5654040" y="2985120"/>
                <a:ext cx="49644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  <a:tailEnd type="triangle" w="med" len="med"/>
              </a:ln>
            </p:spPr>
          </p:sp>
          <p:sp>
            <p:nvSpPr>
              <p:cNvPr id="763" name="Line 174"/>
              <p:cNvSpPr/>
              <p:nvPr/>
            </p:nvSpPr>
            <p:spPr>
              <a:xfrm flipH="1">
                <a:off x="5654040" y="3171240"/>
                <a:ext cx="49644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  <a:tailEnd type="triangle" w="med" len="med"/>
              </a:ln>
            </p:spPr>
          </p:sp>
          <p:sp>
            <p:nvSpPr>
              <p:cNvPr id="764" name="Line 175"/>
              <p:cNvSpPr/>
              <p:nvPr/>
            </p:nvSpPr>
            <p:spPr>
              <a:xfrm flipH="1">
                <a:off x="6420480" y="3020400"/>
                <a:ext cx="1080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65" name="Line 176"/>
              <p:cNvSpPr/>
              <p:nvPr/>
            </p:nvSpPr>
            <p:spPr>
              <a:xfrm flipH="1">
                <a:off x="6420480" y="3067560"/>
                <a:ext cx="1296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66" name="Line 177"/>
              <p:cNvSpPr/>
              <p:nvPr/>
            </p:nvSpPr>
            <p:spPr>
              <a:xfrm flipH="1">
                <a:off x="6420480" y="3114720"/>
                <a:ext cx="1296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67" name="Line 178"/>
              <p:cNvSpPr/>
              <p:nvPr/>
            </p:nvSpPr>
            <p:spPr>
              <a:xfrm flipH="1">
                <a:off x="6420480" y="3161880"/>
                <a:ext cx="108000" cy="0"/>
              </a:xfrm>
              <a:prstGeom prst="line">
                <a:avLst/>
              </a:prstGeom>
              <a:ln w="19080">
                <a:solidFill>
                  <a:srgbClr val="CCCCCC"/>
                </a:solidFill>
                <a:prstDash val="solid"/>
                <a:round/>
              </a:ln>
            </p:spPr>
          </p:sp>
          <p:sp>
            <p:nvSpPr>
              <p:cNvPr id="768" name="CustomShape 179"/>
              <p:cNvSpPr/>
              <p:nvPr/>
            </p:nvSpPr>
            <p:spPr>
              <a:xfrm>
                <a:off x="6488880" y="3012840"/>
                <a:ext cx="2376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180"/>
              <p:cNvSpPr/>
              <p:nvPr/>
            </p:nvSpPr>
            <p:spPr>
              <a:xfrm>
                <a:off x="6532080" y="3060360"/>
                <a:ext cx="194400" cy="2340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181"/>
              <p:cNvSpPr/>
              <p:nvPr/>
            </p:nvSpPr>
            <p:spPr>
              <a:xfrm>
                <a:off x="6532080" y="3107160"/>
                <a:ext cx="1944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182"/>
              <p:cNvSpPr/>
              <p:nvPr/>
            </p:nvSpPr>
            <p:spPr>
              <a:xfrm>
                <a:off x="6488880" y="3154320"/>
                <a:ext cx="237600" cy="2376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183"/>
              <p:cNvSpPr/>
              <p:nvPr/>
            </p:nvSpPr>
            <p:spPr>
              <a:xfrm>
                <a:off x="6151920" y="2926080"/>
                <a:ext cx="270000" cy="306720"/>
              </a:xfrm>
              <a:prstGeom prst="rect">
                <a:avLst/>
              </a:prstGeom>
              <a:solidFill>
                <a:srgbClr val="EEEEEE"/>
              </a:solidFill>
              <a:ln>
                <a:solidFill>
                  <a:srgbClr val="CCCCCC"/>
                </a:solidFill>
                <a:prstDash val="soli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45" name="CustomShape 184"/>
            <p:cNvSpPr/>
            <p:nvPr/>
          </p:nvSpPr>
          <p:spPr>
            <a:xfrm>
              <a:off x="5264823" y="2197437"/>
              <a:ext cx="1386840" cy="594359"/>
            </a:xfrm>
            <a:prstGeom prst="rect">
              <a:avLst/>
            </a:prstGeom>
            <a:noFill/>
            <a:ln w="1908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Accelerator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</a:rPr>
                <a:t>2</a:t>
              </a: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7506514" y="911740"/>
            <a:ext cx="1217117" cy="1011025"/>
            <a:chOff x="7290240" y="1318627"/>
            <a:chExt cx="1217117" cy="1011025"/>
          </a:xfrm>
        </p:grpSpPr>
        <p:sp>
          <p:nvSpPr>
            <p:cNvPr id="774" name="Oval 773"/>
            <p:cNvSpPr/>
            <p:nvPr/>
          </p:nvSpPr>
          <p:spPr bwMode="auto">
            <a:xfrm>
              <a:off x="7539448" y="1546132"/>
              <a:ext cx="548640" cy="54864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FC89"/>
                </a:gs>
              </a:gsLst>
              <a:lin ang="5400000" scaled="0"/>
            </a:gradFill>
            <a:ln w="9525" cap="flat" cmpd="sng" algn="ctr">
              <a:solidFill>
                <a:srgbClr val="EEB5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775" name="Elbow Connector 29"/>
            <p:cNvCxnSpPr>
              <a:stCxn id="545" idx="3"/>
              <a:endCxn id="784" idx="1"/>
            </p:cNvCxnSpPr>
            <p:nvPr/>
          </p:nvCxnSpPr>
          <p:spPr bwMode="auto">
            <a:xfrm>
              <a:off x="7290240" y="1318627"/>
              <a:ext cx="292428" cy="364258"/>
            </a:xfrm>
            <a:prstGeom prst="bentConnector3">
              <a:avLst>
                <a:gd name="adj1" fmla="val 50000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76" name="Elbow Connector 30"/>
            <p:cNvCxnSpPr>
              <a:cxnSpLocks/>
              <a:stCxn id="546" idx="3"/>
              <a:endCxn id="785" idx="1"/>
            </p:cNvCxnSpPr>
            <p:nvPr/>
          </p:nvCxnSpPr>
          <p:spPr bwMode="auto">
            <a:xfrm flipV="1">
              <a:off x="7290240" y="1958019"/>
              <a:ext cx="292428" cy="371633"/>
            </a:xfrm>
            <a:prstGeom prst="bentConnector3">
              <a:avLst>
                <a:gd name="adj1" fmla="val 50000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77" name="Straight Arrow Connector 776"/>
            <p:cNvCxnSpPr>
              <a:cxnSpLocks/>
              <a:stCxn id="544" idx="3"/>
              <a:endCxn id="774" idx="2"/>
            </p:cNvCxnSpPr>
            <p:nvPr/>
          </p:nvCxnSpPr>
          <p:spPr bwMode="auto">
            <a:xfrm flipV="1">
              <a:off x="7293622" y="1820452"/>
              <a:ext cx="245826" cy="121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78" name="Rectangle 777"/>
            <p:cNvSpPr/>
            <p:nvPr/>
          </p:nvSpPr>
          <p:spPr bwMode="auto">
            <a:xfrm>
              <a:off x="8053253" y="1546132"/>
              <a:ext cx="454104" cy="27350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79" name="Rectangle 778"/>
            <p:cNvSpPr/>
            <p:nvPr/>
          </p:nvSpPr>
          <p:spPr bwMode="auto">
            <a:xfrm>
              <a:off x="8053253" y="1822473"/>
              <a:ext cx="454104" cy="27350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80" name="Rectangle 779"/>
            <p:cNvSpPr/>
            <p:nvPr/>
          </p:nvSpPr>
          <p:spPr bwMode="auto">
            <a:xfrm>
              <a:off x="8053253" y="1546132"/>
              <a:ext cx="454104" cy="5486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781" name="Straight Arrow Connector 780"/>
            <p:cNvCxnSpPr>
              <a:stCxn id="778" idx="1"/>
              <a:endCxn id="778" idx="3"/>
            </p:cNvCxnSpPr>
            <p:nvPr/>
          </p:nvCxnSpPr>
          <p:spPr bwMode="auto">
            <a:xfrm>
              <a:off x="8053253" y="1682885"/>
              <a:ext cx="454104" cy="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82" name="Straight Arrow Connector 781"/>
            <p:cNvCxnSpPr>
              <a:stCxn id="780" idx="3"/>
              <a:endCxn id="774" idx="6"/>
            </p:cNvCxnSpPr>
            <p:nvPr/>
          </p:nvCxnSpPr>
          <p:spPr bwMode="auto">
            <a:xfrm flipH="1">
              <a:off x="8088088" y="1820452"/>
              <a:ext cx="419269" cy="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83" name="Straight Arrow Connector 782"/>
            <p:cNvCxnSpPr>
              <a:stCxn id="779" idx="1"/>
              <a:endCxn id="779" idx="3"/>
            </p:cNvCxnSpPr>
            <p:nvPr/>
          </p:nvCxnSpPr>
          <p:spPr bwMode="auto">
            <a:xfrm>
              <a:off x="8053253" y="1959226"/>
              <a:ext cx="454104" cy="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84" name="Rectangle 783"/>
            <p:cNvSpPr/>
            <p:nvPr/>
          </p:nvSpPr>
          <p:spPr bwMode="auto">
            <a:xfrm>
              <a:off x="7582668" y="1546132"/>
              <a:ext cx="149304" cy="27350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7582668" y="1821266"/>
              <a:ext cx="149304" cy="27350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7544943" y="1696723"/>
              <a:ext cx="538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787" name="TextBox 786"/>
          <p:cNvSpPr txBox="1"/>
          <p:nvPr/>
        </p:nvSpPr>
        <p:spPr>
          <a:xfrm>
            <a:off x="7664321" y="1294130"/>
            <a:ext cx="7314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Voter</a:t>
            </a:r>
          </a:p>
        </p:txBody>
      </p:sp>
      <p:sp>
        <p:nvSpPr>
          <p:cNvPr id="788" name="Oval 787"/>
          <p:cNvSpPr/>
          <p:nvPr/>
        </p:nvSpPr>
        <p:spPr bwMode="auto">
          <a:xfrm>
            <a:off x="7755508" y="1143106"/>
            <a:ext cx="548640" cy="54864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FC89"/>
              </a:gs>
            </a:gsLst>
            <a:lin ang="5400000" scaled="0"/>
          </a:gradFill>
          <a:ln w="9525" cap="flat" cmpd="sng" algn="ctr">
            <a:solidFill>
              <a:srgbClr val="EEB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678382" y="1289396"/>
            <a:ext cx="7314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Arbiter</a:t>
            </a:r>
          </a:p>
        </p:txBody>
      </p:sp>
    </p:spTree>
    <p:extLst>
      <p:ext uri="{BB962C8B-B14F-4D97-AF65-F5344CB8AC3E}">
        <p14:creationId xmlns:p14="http://schemas.microsoft.com/office/powerpoint/2010/main" val="17888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787" grpId="0"/>
      <p:bldP spid="788" grpId="0" animBg="1"/>
      <p:bldP spid="789" grpId="0"/>
      <p:bldP spid="78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800100"/>
            <a:ext cx="5029200" cy="154305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58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Research Project at CHREC</a:t>
            </a:r>
          </a:p>
          <a:p>
            <a:pPr lvl="1"/>
            <a:r>
              <a:rPr lang="en-US" dirty="0"/>
              <a:t>NSF Center for High-Performance </a:t>
            </a:r>
            <a:br>
              <a:rPr lang="en-US" dirty="0"/>
            </a:br>
            <a:r>
              <a:rPr lang="en-US" dirty="0"/>
              <a:t>Reconfigurable Computing (CHREC)</a:t>
            </a:r>
          </a:p>
          <a:p>
            <a:pPr lvl="2"/>
            <a:r>
              <a:rPr lang="en-US" dirty="0"/>
              <a:t>Founded in 2007</a:t>
            </a:r>
          </a:p>
          <a:p>
            <a:pPr lvl="2"/>
            <a:r>
              <a:rPr lang="en-US" dirty="0"/>
              <a:t>Comprised of 4 university sites and</a:t>
            </a:r>
            <a:br>
              <a:rPr lang="en-US" dirty="0"/>
            </a:br>
            <a:r>
              <a:rPr lang="en-US" dirty="0"/>
              <a:t>30+ industry and government partners</a:t>
            </a:r>
          </a:p>
          <a:p>
            <a:pPr lvl="2"/>
            <a:r>
              <a:rPr lang="en-US" dirty="0"/>
              <a:t>3 main research domains</a:t>
            </a:r>
          </a:p>
          <a:p>
            <a:pPr lvl="2"/>
            <a:endParaRPr lang="en-US" dirty="0"/>
          </a:p>
          <a:p>
            <a:r>
              <a:rPr lang="en-US" dirty="0"/>
              <a:t> I/UCRC Program at NSF</a:t>
            </a:r>
          </a:p>
          <a:p>
            <a:pPr lvl="1"/>
            <a:r>
              <a:rPr lang="en-US" dirty="0"/>
              <a:t>Industry/University Cooperative </a:t>
            </a:r>
            <a:br>
              <a:rPr lang="en-US" dirty="0"/>
            </a:br>
            <a:r>
              <a:rPr lang="en-US" dirty="0"/>
              <a:t>Research Center</a:t>
            </a:r>
          </a:p>
          <a:p>
            <a:pPr lvl="2"/>
            <a:r>
              <a:rPr lang="en-US" dirty="0"/>
              <a:t>CHREC is both National Research </a:t>
            </a:r>
            <a:br>
              <a:rPr lang="en-US" dirty="0"/>
            </a:br>
            <a:r>
              <a:rPr lang="en-US" dirty="0"/>
              <a:t>Center and Consortium</a:t>
            </a:r>
          </a:p>
          <a:p>
            <a:pPr lvl="2"/>
            <a:r>
              <a:rPr lang="en-US" dirty="0"/>
              <a:t>Basic and applied R&amp;D in advanced</a:t>
            </a:r>
            <a:br>
              <a:rPr lang="en-US" dirty="0"/>
            </a:br>
            <a:r>
              <a:rPr lang="en-US" dirty="0"/>
              <a:t>computing in three major domains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F51952FF-4C81-4129-9FA0-646FA36DB7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203" y="6001620"/>
            <a:ext cx="5410200" cy="361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normAutofit fontScale="85000" lnSpcReduction="20000"/>
          </a:bodyPr>
          <a:lstStyle/>
          <a:p>
            <a:pPr algn="ctr"/>
            <a:r>
              <a:rPr lang="en-US" sz="2400" dirty="0"/>
              <a:t>See </a:t>
            </a:r>
            <a:r>
              <a:rPr lang="en-US" sz="2400" b="1" dirty="0"/>
              <a:t>www.chrec.org</a:t>
            </a:r>
            <a:r>
              <a:rPr lang="en-US" sz="2400" dirty="0"/>
              <a:t> for more info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33" y="3177230"/>
            <a:ext cx="3578140" cy="2338272"/>
          </a:xfrm>
          <a:prstGeom prst="rect">
            <a:avLst/>
          </a:prstGeom>
        </p:spPr>
      </p:pic>
      <p:pic>
        <p:nvPicPr>
          <p:cNvPr id="21" name="Picture 2" descr="http://www.cmu.edu/qolt/images/nsf_logo_color_transparen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190759"/>
            <a:ext cx="1259819" cy="12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U-Turn Arrow 29"/>
          <p:cNvSpPr/>
          <p:nvPr/>
        </p:nvSpPr>
        <p:spPr bwMode="auto">
          <a:xfrm rot="16200000" flipH="1">
            <a:off x="6732623" y="177427"/>
            <a:ext cx="1242742" cy="298929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8221"/>
            </a:avLst>
          </a:prstGeom>
          <a:gradFill>
            <a:gsLst>
              <a:gs pos="0">
                <a:srgbClr val="0070C0"/>
              </a:gs>
              <a:gs pos="50000">
                <a:srgbClr val="0070C0">
                  <a:alpha val="89000"/>
                </a:srgbClr>
              </a:gs>
              <a:gs pos="100000">
                <a:srgbClr val="00B0F0">
                  <a:alpha val="30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U-Turn Arrow 30"/>
          <p:cNvSpPr/>
          <p:nvPr/>
        </p:nvSpPr>
        <p:spPr bwMode="auto">
          <a:xfrm rot="5400000" flipH="1">
            <a:off x="6686101" y="799422"/>
            <a:ext cx="1242742" cy="298929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8221"/>
            </a:avLst>
          </a:prstGeom>
          <a:gradFill>
            <a:gsLst>
              <a:gs pos="0">
                <a:srgbClr val="9A3130"/>
              </a:gs>
              <a:gs pos="50000">
                <a:srgbClr val="C00000">
                  <a:alpha val="76000"/>
                </a:srgbClr>
              </a:gs>
              <a:gs pos="100000">
                <a:srgbClr val="FF0000">
                  <a:alpha val="34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96236" y="1556130"/>
            <a:ext cx="1296144" cy="791632"/>
          </a:xfrm>
          <a:prstGeom prst="rect">
            <a:avLst/>
          </a:prstGeom>
          <a:gradFill flip="none" rotWithShape="1">
            <a:gsLst>
              <a:gs pos="0">
                <a:srgbClr val="CA78FF"/>
              </a:gs>
              <a:gs pos="68000">
                <a:srgbClr val="B834D2">
                  <a:alpha val="0"/>
                </a:srgbClr>
              </a:gs>
              <a:gs pos="100000">
                <a:srgbClr val="CC3AC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9347" y="1076475"/>
            <a:ext cx="2979853" cy="338554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Universities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12825" y="2614840"/>
            <a:ext cx="2989294" cy="338554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Industry &amp; Government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9812" y="1348997"/>
            <a:ext cx="134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Research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50728" y="2239308"/>
            <a:ext cx="134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Applied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R&amp;D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12260" y="1796036"/>
            <a:ext cx="82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CHREC</a:t>
            </a:r>
          </a:p>
        </p:txBody>
      </p:sp>
    </p:spTree>
    <p:extLst>
      <p:ext uri="{BB962C8B-B14F-4D97-AF65-F5344CB8AC3E}">
        <p14:creationId xmlns:p14="http://schemas.microsoft.com/office/powerpoint/2010/main" val="16121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B4396-281B-46DC-8533-9466036CB08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59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Harsh Space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Challenging Environment</a:t>
            </a:r>
          </a:p>
          <a:p>
            <a:pPr lvl="1"/>
            <a:r>
              <a:rPr lang="en-US" dirty="0"/>
              <a:t>Designers must consider hazards of </a:t>
            </a:r>
            <a:br>
              <a:rPr lang="en-US" dirty="0"/>
            </a:br>
            <a:r>
              <a:rPr lang="en-US" dirty="0"/>
              <a:t>radiation effects</a:t>
            </a:r>
          </a:p>
          <a:p>
            <a:r>
              <a:rPr lang="en-US" dirty="0"/>
              <a:t>Radiation Particles and Sources</a:t>
            </a:r>
          </a:p>
          <a:p>
            <a:pPr lvl="1"/>
            <a:r>
              <a:rPr lang="en-US" dirty="0"/>
              <a:t>Solar flares &amp; coronal mass ejections </a:t>
            </a:r>
          </a:p>
          <a:p>
            <a:pPr lvl="1"/>
            <a:r>
              <a:rPr lang="en-US" dirty="0"/>
              <a:t>Galactic cosmic rays</a:t>
            </a:r>
          </a:p>
          <a:p>
            <a:pPr lvl="1"/>
            <a:r>
              <a:rPr lang="en-US" dirty="0"/>
              <a:t>Trapped protons &amp; high-energy ions </a:t>
            </a:r>
          </a:p>
          <a:p>
            <a:r>
              <a:rPr lang="en-US" dirty="0"/>
              <a:t>Radiation Effects </a:t>
            </a:r>
          </a:p>
          <a:p>
            <a:pPr lvl="1"/>
            <a:r>
              <a:rPr lang="en-US" dirty="0"/>
              <a:t>Temporal effects</a:t>
            </a:r>
          </a:p>
          <a:p>
            <a:pPr lvl="2"/>
            <a:r>
              <a:rPr lang="en-US" dirty="0"/>
              <a:t>Single Event Effects (</a:t>
            </a:r>
            <a:r>
              <a:rPr lang="en-US" b="1" dirty="0">
                <a:solidFill>
                  <a:srgbClr val="00B050"/>
                </a:solidFill>
              </a:rPr>
              <a:t>SEE</a:t>
            </a:r>
            <a:r>
              <a:rPr lang="en-US" dirty="0"/>
              <a:t>): Upset (SEU), </a:t>
            </a:r>
            <a:br>
              <a:rPr lang="en-US" dirty="0"/>
            </a:br>
            <a:r>
              <a:rPr lang="en-US" dirty="0"/>
              <a:t>Transient (SET), Latch-up (SEL), Burnout (SEB), </a:t>
            </a:r>
            <a:br>
              <a:rPr lang="en-US" dirty="0"/>
            </a:br>
            <a:r>
              <a:rPr lang="en-US" dirty="0"/>
              <a:t>Gate Rupture (SEGR),Functional Interrupt (SEFI)</a:t>
            </a:r>
          </a:p>
          <a:p>
            <a:pPr lvl="1"/>
            <a:r>
              <a:rPr lang="en-US" dirty="0"/>
              <a:t>Cumulative effects </a:t>
            </a:r>
          </a:p>
          <a:p>
            <a:pPr lvl="2"/>
            <a:r>
              <a:rPr lang="en-US" dirty="0"/>
              <a:t>Total Ionizing Dose Levels (</a:t>
            </a:r>
            <a:r>
              <a:rPr lang="en-US" b="1" dirty="0">
                <a:solidFill>
                  <a:srgbClr val="00B050"/>
                </a:solidFill>
              </a:rPr>
              <a:t>TID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Enhanced low-dose-rate sensitivity (ELDRS)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F51952FF-4C81-4129-9FA0-646FA36DB7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24" y="1775244"/>
            <a:ext cx="2600453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4"/>
          <a:stretch>
            <a:fillRect/>
          </a:stretch>
        </p:blipFill>
        <p:spPr bwMode="auto">
          <a:xfrm>
            <a:off x="6841808" y="3991175"/>
            <a:ext cx="1844992" cy="1814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0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Limited downlink bandwidth</a:t>
            </a:r>
          </a:p>
          <a:p>
            <a:pPr lvl="1"/>
            <a:r>
              <a:rPr lang="en-US" dirty="0"/>
              <a:t>Escalating demands for high-performance on-board </a:t>
            </a:r>
            <a:br>
              <a:rPr lang="en-US" dirty="0"/>
            </a:br>
            <a:r>
              <a:rPr lang="en-US" dirty="0"/>
              <a:t>sensor-data and autonomous processing</a:t>
            </a:r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Space environments have strict </a:t>
            </a:r>
            <a:br>
              <a:rPr lang="en-US" dirty="0"/>
            </a:br>
            <a:r>
              <a:rPr lang="en-US" dirty="0"/>
              <a:t>requirements and restrictions</a:t>
            </a:r>
          </a:p>
          <a:p>
            <a:pPr lvl="1"/>
            <a:r>
              <a:rPr lang="en-US" dirty="0"/>
              <a:t>Performance (throughput and real-time)</a:t>
            </a:r>
          </a:p>
          <a:p>
            <a:pPr lvl="1"/>
            <a:r>
              <a:rPr lang="en-US" dirty="0"/>
              <a:t>Size, Weight, Power, Cost (</a:t>
            </a:r>
            <a:r>
              <a:rPr lang="en-US" dirty="0" err="1"/>
              <a:t>SWaP</a:t>
            </a:r>
            <a:r>
              <a:rPr lang="en-US" dirty="0"/>
              <a:t>-C) &amp; Reliability</a:t>
            </a:r>
          </a:p>
          <a:p>
            <a:r>
              <a:rPr lang="en-US" dirty="0"/>
              <a:t>Radiation Effects</a:t>
            </a:r>
          </a:p>
          <a:p>
            <a:pPr lvl="1"/>
            <a:r>
              <a:rPr lang="en-US" dirty="0"/>
              <a:t>Radiation from space is harmful to electronic devices</a:t>
            </a:r>
          </a:p>
          <a:p>
            <a:pPr lvl="1"/>
            <a:r>
              <a:rPr lang="en-US" dirty="0"/>
              <a:t>Radiation commonly manifests as SEEs</a:t>
            </a:r>
          </a:p>
          <a:p>
            <a:pPr lvl="2"/>
            <a:r>
              <a:rPr lang="en-US" dirty="0"/>
              <a:t>Occurs when particle strikes device causing deposit or </a:t>
            </a:r>
            <a:br>
              <a:rPr lang="en-US" dirty="0"/>
            </a:br>
            <a:r>
              <a:rPr lang="en-US" dirty="0"/>
              <a:t>removal of energy which inverts transistor state</a:t>
            </a:r>
          </a:p>
          <a:p>
            <a:pPr lvl="2"/>
            <a:r>
              <a:rPr lang="en-US" dirty="0"/>
              <a:t>Usually observed as bit-flip in memory cell and can </a:t>
            </a:r>
            <a:br>
              <a:rPr lang="en-US" dirty="0"/>
            </a:br>
            <a:r>
              <a:rPr lang="en-US" dirty="0"/>
              <a:t>result in several upset modes (i.e. reset of device, silent </a:t>
            </a:r>
            <a:br>
              <a:rPr lang="en-US" dirty="0"/>
            </a:br>
            <a:r>
              <a:rPr lang="en-US" dirty="0"/>
              <a:t>data error, system crash, system hang etc…) on general-purpose processor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F51952FF-4C81-4129-9FA0-646FA36DB72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03683" y="2736637"/>
            <a:ext cx="2352744" cy="1395806"/>
            <a:chOff x="6669336" y="1423594"/>
            <a:chExt cx="2352744" cy="1395806"/>
          </a:xfrm>
        </p:grpSpPr>
        <p:sp>
          <p:nvSpPr>
            <p:cNvPr id="6" name="Rectangle 5"/>
            <p:cNvSpPr/>
            <p:nvPr/>
          </p:nvSpPr>
          <p:spPr bwMode="auto">
            <a:xfrm>
              <a:off x="6669336" y="1423594"/>
              <a:ext cx="2352744" cy="9107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3412" y="2410229"/>
              <a:ext cx="259006" cy="3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http://www.public-domain-photos.com/free-cliparts-1-big/electronics/battery/battery_jean-victor_bali_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491" y="2380531"/>
              <a:ext cx="313631" cy="43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6939" y="2420169"/>
              <a:ext cx="359591" cy="35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3564" y="2413771"/>
              <a:ext cx="299132" cy="37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0731" y="2421830"/>
              <a:ext cx="415536" cy="36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6603682" y="3419692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603682" y="3192007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603682" y="2964322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880532" y="3419692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880532" y="3192007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880532" y="2964322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8501057" y="2840106"/>
            <a:ext cx="303580" cy="52754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6297" y="2766784"/>
            <a:ext cx="302968" cy="652906"/>
          </a:xfrm>
          <a:prstGeom prst="rect">
            <a:avLst/>
          </a:prstGeom>
          <a:solidFill>
            <a:srgbClr val="E6A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755473" y="2945182"/>
            <a:ext cx="303580" cy="702195"/>
          </a:xfrm>
          <a:prstGeom prst="rect">
            <a:avLst/>
          </a:prstGeom>
          <a:solidFill>
            <a:srgbClr val="5BBD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167864" y="2905983"/>
            <a:ext cx="303580" cy="7413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99292" y="2994468"/>
            <a:ext cx="302545" cy="65290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046971" y="3419691"/>
            <a:ext cx="302296" cy="227685"/>
          </a:xfrm>
          <a:prstGeom prst="rect">
            <a:avLst/>
          </a:prstGeom>
          <a:solidFill>
            <a:srgbClr val="E6A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501057" y="3367648"/>
            <a:ext cx="303580" cy="2797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569217" y="2994470"/>
            <a:ext cx="361660" cy="231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38823" y="2905984"/>
            <a:ext cx="361660" cy="4149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725748" y="2945182"/>
            <a:ext cx="361660" cy="4083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67863" y="2994469"/>
            <a:ext cx="303580" cy="32652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599045" y="3066589"/>
            <a:ext cx="302792" cy="1590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017257" y="2766784"/>
            <a:ext cx="361660" cy="3227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55473" y="3066590"/>
            <a:ext cx="303580" cy="286940"/>
          </a:xfrm>
          <a:prstGeom prst="rect">
            <a:avLst/>
          </a:prstGeom>
          <a:solidFill>
            <a:srgbClr val="5BBD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472016" y="2840107"/>
            <a:ext cx="361660" cy="226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03683" y="3119655"/>
            <a:ext cx="2352744" cy="0"/>
          </a:xfrm>
          <a:prstGeom prst="line">
            <a:avLst/>
          </a:prstGeom>
          <a:noFill/>
          <a:ln w="9525" cap="flat" cmpd="sng" algn="ctr">
            <a:solidFill>
              <a:srgbClr val="E8958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783468" y="2736637"/>
            <a:ext cx="1992490" cy="911730"/>
            <a:chOff x="4619820" y="3124432"/>
            <a:chExt cx="1992490" cy="911730"/>
          </a:xfrm>
        </p:grpSpPr>
        <p:sp>
          <p:nvSpPr>
            <p:cNvPr id="35" name="TextBox 34"/>
            <p:cNvSpPr txBox="1"/>
            <p:nvPr/>
          </p:nvSpPr>
          <p:spPr>
            <a:xfrm rot="16200000">
              <a:off x="4700636" y="3380736"/>
              <a:ext cx="910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Low Power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287561" y="3457679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Low Cost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5132065" y="3456692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Speed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578460" y="3379747"/>
              <a:ext cx="910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Depend-ability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6033830" y="3457682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Lifetime</a:t>
              </a:r>
            </a:p>
          </p:txBody>
        </p:sp>
      </p:grpSp>
      <p:sp>
        <p:nvSpPr>
          <p:cNvPr id="50" name="Oval 49"/>
          <p:cNvSpPr/>
          <p:nvPr/>
        </p:nvSpPr>
        <p:spPr bwMode="auto">
          <a:xfrm>
            <a:off x="8053551" y="832535"/>
            <a:ext cx="506402" cy="506394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415677" y="1363489"/>
            <a:ext cx="491298" cy="491292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415677" y="1363489"/>
            <a:ext cx="491298" cy="491292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415677" y="1363489"/>
            <a:ext cx="491298" cy="491292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618081" y="1509236"/>
            <a:ext cx="152400" cy="152400"/>
          </a:xfrm>
          <a:prstGeom prst="ellipse">
            <a:avLst/>
          </a:prstGeom>
          <a:gradFill flip="none" rotWithShape="1">
            <a:gsLst>
              <a:gs pos="90000">
                <a:srgbClr val="FF9900">
                  <a:alpha val="0"/>
                </a:srgbClr>
              </a:gs>
              <a:gs pos="2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053551" y="832535"/>
            <a:ext cx="506402" cy="506394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246951" y="1021566"/>
            <a:ext cx="152400" cy="152400"/>
          </a:xfrm>
          <a:prstGeom prst="ellipse">
            <a:avLst/>
          </a:prstGeom>
          <a:gradFill flip="none" rotWithShape="1">
            <a:gsLst>
              <a:gs pos="90000">
                <a:srgbClr val="FF9900">
                  <a:alpha val="0"/>
                </a:srgbClr>
              </a:gs>
              <a:gs pos="2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593961" y="1532425"/>
            <a:ext cx="152400" cy="152400"/>
          </a:xfrm>
          <a:prstGeom prst="ellipse">
            <a:avLst/>
          </a:prstGeom>
          <a:gradFill flip="none" rotWithShape="1">
            <a:gsLst>
              <a:gs pos="90000">
                <a:srgbClr val="FF9900">
                  <a:alpha val="0"/>
                </a:srgbClr>
              </a:gs>
              <a:gs pos="2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415677" y="1363489"/>
            <a:ext cx="491298" cy="491292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15677" y="1363489"/>
            <a:ext cx="491298" cy="491292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053551" y="832535"/>
            <a:ext cx="506402" cy="506394"/>
          </a:xfrm>
          <a:prstGeom prst="ellipse">
            <a:avLst/>
          </a:prstGeom>
          <a:gradFill flip="none" rotWithShape="1">
            <a:gsLst>
              <a:gs pos="71000">
                <a:srgbClr val="00B0F0"/>
              </a:gs>
              <a:gs pos="4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8236912" y="1022556"/>
            <a:ext cx="152400" cy="152400"/>
          </a:xfrm>
          <a:prstGeom prst="ellipse">
            <a:avLst/>
          </a:prstGeom>
          <a:gradFill flip="none" rotWithShape="1">
            <a:gsLst>
              <a:gs pos="90000">
                <a:srgbClr val="FF9900">
                  <a:alpha val="0"/>
                </a:srgbClr>
              </a:gs>
              <a:gs pos="2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31496" y="581868"/>
            <a:ext cx="1905000" cy="171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s://encrypted-tbn1.gstatic.com/images?q=tbn:ANd9GcTmw6-GPxMvpcRwXh6bbQyoF9Oh11iNmJNIyGJg5NIZqQPMEbO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39">
                        <a14:foregroundMark x1="10784" y1="15686" x2="50980" y2="23039"/>
                        <a14:foregroundMark x1="21078" y1="7843" x2="49510" y2="7843"/>
                        <a14:foregroundMark x1="15686" y1="9314" x2="19118" y2="6863"/>
                        <a14:foregroundMark x1="19608" y1="5882" x2="14216" y2="7843"/>
                        <a14:backgroundMark x1="17157" y1="3431" x2="28922" y2="980"/>
                        <a14:backgroundMark x1="51471" y1="2451" x2="29412" y2="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46266" y="1521748"/>
            <a:ext cx="695390" cy="733974"/>
          </a:xfrm>
          <a:prstGeom prst="rect">
            <a:avLst/>
          </a:prstGeom>
          <a:noFill/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38916">
            <a:off x="8125870" y="519487"/>
            <a:ext cx="740572" cy="540646"/>
          </a:xfrm>
          <a:prstGeom prst="rect">
            <a:avLst/>
          </a:prstGeom>
        </p:spPr>
      </p:pic>
      <p:grpSp>
        <p:nvGrpSpPr>
          <p:cNvPr id="4105" name="Group 4104"/>
          <p:cNvGrpSpPr/>
          <p:nvPr/>
        </p:nvGrpSpPr>
        <p:grpSpPr>
          <a:xfrm>
            <a:off x="6755473" y="4802523"/>
            <a:ext cx="2061006" cy="885602"/>
            <a:chOff x="6755473" y="4802523"/>
            <a:chExt cx="2061006" cy="885602"/>
          </a:xfrm>
        </p:grpSpPr>
        <p:grpSp>
          <p:nvGrpSpPr>
            <p:cNvPr id="4104" name="Group 4103"/>
            <p:cNvGrpSpPr/>
            <p:nvPr/>
          </p:nvGrpSpPr>
          <p:grpSpPr>
            <a:xfrm>
              <a:off x="6755473" y="4802523"/>
              <a:ext cx="2061006" cy="885602"/>
              <a:chOff x="6755473" y="4802523"/>
              <a:chExt cx="2061006" cy="885602"/>
            </a:xfrm>
          </p:grpSpPr>
          <p:pic>
            <p:nvPicPr>
              <p:cNvPr id="4098" name="Picture 2" descr="Image result for IC clip ar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0877" y="4802523"/>
                <a:ext cx="885602" cy="885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Image result for energy ball firing clip art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172061" y="5217613"/>
                <a:ext cx="139952" cy="139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03" name="Lightning Bolt 4102"/>
              <p:cNvSpPr/>
              <p:nvPr/>
            </p:nvSpPr>
            <p:spPr bwMode="auto">
              <a:xfrm rot="19836667">
                <a:off x="6755473" y="5085184"/>
                <a:ext cx="1467187" cy="596458"/>
              </a:xfrm>
              <a:prstGeom prst="lightningBol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103468" y="5023517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0011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7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79 -0.25556 L 0.78681 -0.341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4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5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00"/>
                            </p:stCondLst>
                            <p:childTnLst>
                              <p:par>
                                <p:cTn id="81" presetID="42" presetClass="pat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2 L -0.07135 0.07453 " pathEditMode="relative" rAng="0" ptsTypes="AA">
                                      <p:cBhvr>
                                        <p:cTn id="8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4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6302 -0.0856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4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450"/>
                            </p:stCondLst>
                            <p:childTnLst>
                              <p:par>
                                <p:cTn id="1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450"/>
                            </p:stCondLst>
                            <p:childTnLst>
                              <p:par>
                                <p:cTn id="120" presetID="42" presetClass="pat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2 L -0.07031 0.0743 " pathEditMode="relative" rAng="0" ptsTypes="AA">
                                      <p:cBhvr>
                                        <p:cTn id="121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4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 rot="10800000">
            <a:off x="331096" y="3696376"/>
            <a:ext cx="6096000" cy="2117439"/>
          </a:xfrm>
          <a:prstGeom prst="rect">
            <a:avLst/>
          </a:prstGeom>
          <a:gradFill flip="none" rotWithShape="1">
            <a:gsLst>
              <a:gs pos="31000">
                <a:srgbClr val="FFF0E1"/>
              </a:gs>
              <a:gs pos="49000">
                <a:srgbClr val="FFDEBD"/>
              </a:gs>
              <a:gs pos="8000">
                <a:schemeClr val="bg1"/>
              </a:gs>
              <a:gs pos="65000">
                <a:srgbClr val="FFB66D"/>
              </a:gs>
              <a:gs pos="83000">
                <a:srgbClr val="FF9933"/>
              </a:gs>
              <a:gs pos="100000">
                <a:srgbClr val="FF66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81486" y="1219200"/>
            <a:ext cx="6096000" cy="2117439"/>
          </a:xfrm>
          <a:prstGeom prst="rect">
            <a:avLst/>
          </a:prstGeom>
          <a:gradFill flip="none" rotWithShape="1">
            <a:gsLst>
              <a:gs pos="31000">
                <a:srgbClr val="D9F5FF"/>
              </a:gs>
              <a:gs pos="49000">
                <a:srgbClr val="71DAFF"/>
              </a:gs>
              <a:gs pos="8000">
                <a:schemeClr val="bg1"/>
              </a:gs>
              <a:gs pos="65000">
                <a:srgbClr val="00B0F0"/>
              </a:gs>
              <a:gs pos="8300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CHREC Space Processor (CSP)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  <a:latin typeface="Garamond"/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8046" y="790565"/>
            <a:ext cx="263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512" y="5421414"/>
            <a:ext cx="263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Concept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4748" y="1925258"/>
            <a:ext cx="556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Create high-performance and reliable space computing platform to fulfill variety of demands in mission requirements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66514" y="922535"/>
            <a:ext cx="2901720" cy="2734546"/>
            <a:chOff x="266514" y="922535"/>
            <a:chExt cx="2901720" cy="2734546"/>
          </a:xfrm>
        </p:grpSpPr>
        <p:grpSp>
          <p:nvGrpSpPr>
            <p:cNvPr id="18" name="Group 17"/>
            <p:cNvGrpSpPr/>
            <p:nvPr/>
          </p:nvGrpSpPr>
          <p:grpSpPr>
            <a:xfrm>
              <a:off x="266514" y="922535"/>
              <a:ext cx="2901720" cy="2734546"/>
              <a:chOff x="152400" y="923822"/>
              <a:chExt cx="3238500" cy="3051924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152400" y="923822"/>
                <a:ext cx="3238500" cy="305192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 bwMode="auto">
              <a:xfrm>
                <a:off x="304800" y="1066799"/>
                <a:ext cx="2933700" cy="2764683"/>
              </a:xfrm>
              <a:prstGeom prst="roundRect">
                <a:avLst/>
              </a:prstGeom>
              <a:solidFill>
                <a:srgbClr val="0070C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04" y="1228460"/>
              <a:ext cx="2490071" cy="2121541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97705" y="4229959"/>
            <a:ext cx="6172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Hybrid system </a:t>
            </a:r>
            <a:b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(COTS + </a:t>
            </a:r>
            <a:r>
              <a:rPr lang="en-US" sz="20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RadHard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technology)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Hybrid processor (</a:t>
            </a:r>
            <a:r>
              <a:rPr lang="en-US" sz="2000" b="1" dirty="0">
                <a:solidFill>
                  <a:srgbClr val="00B05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Xilinx Zynq-7020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b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(Fixed + Reconfigurable logic subsystems)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3681" y="1434830"/>
            <a:ext cx="258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Motivation</a:t>
            </a:r>
            <a:endParaRPr lang="en-US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395" y="3720506"/>
            <a:ext cx="538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Multifaceted hybrid space computer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204366" y="3348720"/>
            <a:ext cx="2901720" cy="2734546"/>
            <a:chOff x="6204366" y="3348720"/>
            <a:chExt cx="2901720" cy="2734546"/>
          </a:xfrm>
        </p:grpSpPr>
        <p:grpSp>
          <p:nvGrpSpPr>
            <p:cNvPr id="23" name="Group 22"/>
            <p:cNvGrpSpPr/>
            <p:nvPr/>
          </p:nvGrpSpPr>
          <p:grpSpPr>
            <a:xfrm>
              <a:off x="6204366" y="3348720"/>
              <a:ext cx="2901720" cy="2734546"/>
              <a:chOff x="152400" y="923822"/>
              <a:chExt cx="3238500" cy="3051924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152400" y="923822"/>
                <a:ext cx="3238500" cy="305192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304800" y="1066799"/>
                <a:ext cx="2933700" cy="2764683"/>
              </a:xfrm>
              <a:prstGeom prst="roundRect">
                <a:avLst/>
              </a:prstGeom>
              <a:solidFill>
                <a:srgbClr val="FF9933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730" y="3464747"/>
              <a:ext cx="2746633" cy="2448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4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9" grpId="0"/>
      <p:bldP spid="27" grpId="0"/>
      <p:bldP spid="29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CSPv1 Onboard ISS on STP-H5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23284" cy="4911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Successfully Installed on ISS with Space Test Program – Houston 5 (</a:t>
            </a:r>
            <a:r>
              <a:rPr lang="en-US" b="1" dirty="0">
                <a:solidFill>
                  <a:srgbClr val="00B050"/>
                </a:solidFill>
              </a:rPr>
              <a:t>STP-H5</a:t>
            </a:r>
            <a:r>
              <a:rPr lang="en-US" dirty="0"/>
              <a:t>) as part of ISS </a:t>
            </a:r>
            <a:r>
              <a:rPr lang="en-US" dirty="0" err="1"/>
              <a:t>SpaceCube</a:t>
            </a:r>
            <a:r>
              <a:rPr lang="en-US" dirty="0"/>
              <a:t> Experiment Mini (</a:t>
            </a:r>
            <a:r>
              <a:rPr lang="en-US" b="1" dirty="0">
                <a:solidFill>
                  <a:srgbClr val="00B050"/>
                </a:solidFill>
              </a:rPr>
              <a:t>ISEM</a:t>
            </a:r>
            <a:r>
              <a:rPr lang="en-US" dirty="0"/>
              <a:t>)</a:t>
            </a:r>
          </a:p>
          <a:p>
            <a:r>
              <a:rPr lang="en-US" dirty="0"/>
              <a:t>Features 2 CSPv1 </a:t>
            </a:r>
            <a:br>
              <a:rPr lang="en-US" dirty="0"/>
            </a:br>
            <a:r>
              <a:rPr lang="en-US" dirty="0"/>
              <a:t>Computing Cards</a:t>
            </a:r>
          </a:p>
          <a:p>
            <a:r>
              <a:rPr lang="en-US" dirty="0"/>
              <a:t>Launched in Feb </a:t>
            </a:r>
            <a:br>
              <a:rPr lang="en-US" dirty="0"/>
            </a:br>
            <a:r>
              <a:rPr lang="en-US" dirty="0"/>
              <a:t>19 on </a:t>
            </a:r>
            <a:r>
              <a:rPr lang="en-US" dirty="0" err="1"/>
              <a:t>SpaceX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CRS-10</a:t>
            </a:r>
          </a:p>
          <a:p>
            <a:r>
              <a:rPr lang="en-US" dirty="0"/>
              <a:t>Preliminary Functional Checkout </a:t>
            </a:r>
            <a:r>
              <a:rPr lang="en-US" b="1" dirty="0">
                <a:solidFill>
                  <a:srgbClr val="00B050"/>
                </a:solidFill>
              </a:rPr>
              <a:t>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-2734" r="-4282" b="-1933"/>
          <a:stretch>
            <a:fillRect/>
          </a:stretch>
        </p:blipFill>
        <p:spPr bwMode="auto">
          <a:xfrm>
            <a:off x="3141980" y="2852936"/>
            <a:ext cx="2860040" cy="23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 result for crs-10 lau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6" y="1143777"/>
            <a:ext cx="3337314" cy="186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2003" y="3082498"/>
            <a:ext cx="1937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entury Gothic" panose="020B0502020202020204" pitchFamily="34" charset="0"/>
              </a:rPr>
              <a:t>SpaceX</a:t>
            </a:r>
            <a:r>
              <a:rPr lang="en-US" sz="1200" b="1" dirty="0">
                <a:latin typeface="Century Gothic" panose="020B0502020202020204" pitchFamily="34" charset="0"/>
              </a:rPr>
              <a:t> CRS-10 Launch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387" y="3717567"/>
            <a:ext cx="2644344" cy="1759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678781" y="5553236"/>
            <a:ext cx="151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STP-H5 Installation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7180" y="4996600"/>
            <a:ext cx="151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CSPv1 Flight Unit</a:t>
            </a:r>
          </a:p>
        </p:txBody>
      </p:sp>
    </p:spTree>
    <p:extLst>
      <p:ext uri="{BB962C8B-B14F-4D97-AF65-F5344CB8AC3E}">
        <p14:creationId xmlns:p14="http://schemas.microsoft.com/office/powerpoint/2010/main" val="6220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SoC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 descr="Image result for zynq architecture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088740"/>
            <a:ext cx="6174907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70919" y="1268760"/>
            <a:ext cx="4437385" cy="3492388"/>
          </a:xfrm>
          <a:prstGeom prst="rect">
            <a:avLst/>
          </a:prstGeom>
          <a:solidFill>
            <a:srgbClr val="B74747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70" y="1215970"/>
            <a:ext cx="2441694" cy="646331"/>
          </a:xfrm>
          <a:prstGeom prst="rect">
            <a:avLst/>
          </a:prstGeom>
          <a:solidFill>
            <a:srgbClr val="B74747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Fixed logic: dual-core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ARM® Cortex™-A9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868" y="3644015"/>
            <a:ext cx="233910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Reconfigurable logic: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Artix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®-7 FPGA</a:t>
            </a:r>
          </a:p>
        </p:txBody>
      </p:sp>
      <p:cxnSp>
        <p:nvCxnSpPr>
          <p:cNvPr id="11" name="Elbow Connector 10"/>
          <p:cNvCxnSpPr>
            <a:cxnSpLocks/>
            <a:stCxn id="6" idx="2"/>
            <a:endCxn id="5" idx="1"/>
          </p:cNvCxnSpPr>
          <p:nvPr/>
        </p:nvCxnSpPr>
        <p:spPr bwMode="auto">
          <a:xfrm rot="16200000" flipH="1">
            <a:off x="1586092" y="1730126"/>
            <a:ext cx="1152653" cy="1417002"/>
          </a:xfrm>
          <a:prstGeom prst="bentConnector2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cxnSpLocks/>
            <a:stCxn id="8" idx="2"/>
          </p:cNvCxnSpPr>
          <p:nvPr/>
        </p:nvCxnSpPr>
        <p:spPr bwMode="auto">
          <a:xfrm rot="16200000" flipH="1">
            <a:off x="1635041" y="4109723"/>
            <a:ext cx="1055259" cy="1416503"/>
          </a:xfrm>
          <a:prstGeom prst="bentConnector2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L-Shape 2"/>
          <p:cNvSpPr/>
          <p:nvPr/>
        </p:nvSpPr>
        <p:spPr bwMode="auto">
          <a:xfrm rot="16200000">
            <a:off x="3541441" y="598241"/>
            <a:ext cx="4572508" cy="5913546"/>
          </a:xfrm>
          <a:prstGeom prst="corner">
            <a:avLst>
              <a:gd name="adj1" fmla="val 32248"/>
              <a:gd name="adj2" fmla="val 23578"/>
            </a:avLst>
          </a:prstGeom>
          <a:solidFill>
            <a:srgbClr val="2C467B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Edge">
  <a:themeElements>
    <a:clrScheme name="Dylan's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C0C0C"/>
      </a:accent1>
      <a:accent2>
        <a:srgbClr val="3A5DA4"/>
      </a:accent2>
      <a:accent3>
        <a:srgbClr val="9B5796"/>
      </a:accent3>
      <a:accent4>
        <a:srgbClr val="B74747"/>
      </a:accent4>
      <a:accent5>
        <a:srgbClr val="E29700"/>
      </a:accent5>
      <a:accent6>
        <a:srgbClr val="6BA123"/>
      </a:accent6>
      <a:hlink>
        <a:srgbClr val="000099"/>
      </a:hlink>
      <a:folHlink>
        <a:srgbClr val="800080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23804</TotalTime>
  <Words>1311</Words>
  <Application>Microsoft Office PowerPoint</Application>
  <PresentationFormat>On-screen Show (4:3)</PresentationFormat>
  <Paragraphs>490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Malgun Gothic</vt:lpstr>
      <vt:lpstr>Microsoft YaHei</vt:lpstr>
      <vt:lpstr>Aharoni</vt:lpstr>
      <vt:lpstr>Arial</vt:lpstr>
      <vt:lpstr>Arial Black</vt:lpstr>
      <vt:lpstr>Arial Narrow</vt:lpstr>
      <vt:lpstr>Arial Rounded MT Bold</vt:lpstr>
      <vt:lpstr>Britannic Bold</vt:lpstr>
      <vt:lpstr>Calibri</vt:lpstr>
      <vt:lpstr>Century Gothic</vt:lpstr>
      <vt:lpstr>Consolas</vt:lpstr>
      <vt:lpstr>Corbel</vt:lpstr>
      <vt:lpstr>Courier New</vt:lpstr>
      <vt:lpstr>Eras Demi ITC</vt:lpstr>
      <vt:lpstr>Franklin Gothic Book</vt:lpstr>
      <vt:lpstr>Garamond</vt:lpstr>
      <vt:lpstr>Gautami</vt:lpstr>
      <vt:lpstr>Impact</vt:lpstr>
      <vt:lpstr>Liberation Sans</vt:lpstr>
      <vt:lpstr>Mangal</vt:lpstr>
      <vt:lpstr>Times New Roman</vt:lpstr>
      <vt:lpstr>TimesNewRomanPS-BoldMT</vt:lpstr>
      <vt:lpstr>TimesNewRomanPSMT</vt:lpstr>
      <vt:lpstr>Verdana</vt:lpstr>
      <vt:lpstr>Wingdings</vt:lpstr>
      <vt:lpstr>Edge</vt:lpstr>
      <vt:lpstr>1_Office Theme</vt:lpstr>
      <vt:lpstr>PowerPoint Presentation</vt:lpstr>
      <vt:lpstr>Outline</vt:lpstr>
      <vt:lpstr>Acknowledgements</vt:lpstr>
      <vt:lpstr>Background</vt:lpstr>
      <vt:lpstr>Harsh Space Environment</vt:lpstr>
      <vt:lpstr>Design Challenges</vt:lpstr>
      <vt:lpstr>CHREC Space Processor (CSP)</vt:lpstr>
      <vt:lpstr>CSPv1 Onboard ISS on STP-H5</vt:lpstr>
      <vt:lpstr>Zynq SoC Architecture</vt:lpstr>
      <vt:lpstr>Effects of SEE on FPGAs</vt:lpstr>
      <vt:lpstr>Intro. to Partial Reconfiguration</vt:lpstr>
      <vt:lpstr>Introduction to AMP  </vt:lpstr>
      <vt:lpstr>Approach</vt:lpstr>
      <vt:lpstr>Introduction to Hybrid Adaptive Reconfigurable Fault Tolerance</vt:lpstr>
      <vt:lpstr>Fault-Tolerant Computing Facet</vt:lpstr>
      <vt:lpstr>HARFT Modes of Operation</vt:lpstr>
      <vt:lpstr>HARFT Architecture Overview</vt:lpstr>
      <vt:lpstr>ConfigMan Features</vt:lpstr>
      <vt:lpstr>Concept of Operation</vt:lpstr>
      <vt:lpstr>Prototype Description</vt:lpstr>
      <vt:lpstr>Resource Utilization</vt:lpstr>
      <vt:lpstr>Performance Modeling</vt:lpstr>
      <vt:lpstr>Reliability Modeling</vt:lpstr>
      <vt:lpstr>Reliability Over Time</vt:lpstr>
      <vt:lpstr>Performance vs Upsets Per Day</vt:lpstr>
      <vt:lpstr>Conclusions</vt:lpstr>
      <vt:lpstr>Future Plans </vt:lpstr>
      <vt:lpstr>Questions?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George;Dylan Rudolph</dc:creator>
  <cp:lastModifiedBy>Sabogal, Sebastian</cp:lastModifiedBy>
  <cp:revision>2721</cp:revision>
  <dcterms:created xsi:type="dcterms:W3CDTF">2003-07-12T15:21:27Z</dcterms:created>
  <dcterms:modified xsi:type="dcterms:W3CDTF">2017-03-08T23:20:19Z</dcterms:modified>
</cp:coreProperties>
</file>