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slides/slide28.xml" ContentType="application/vnd.openxmlformats-officedocument.presentationml.slide+xml"/>
  <Override PartName="/ppt/charts/chart5.xml" ContentType="application/vnd.openxmlformats-officedocument.drawingml.chart+xml"/>
  <Override PartName="/ppt/slides/slide21.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theme/themeOverride2.xml" ContentType="application/vnd.openxmlformats-officedocument.themeOverr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Layouts/slideLayout15.xml" ContentType="application/vnd.openxmlformats-officedocument.presentationml.slideLayout+xml"/>
  <Override PartName="/ppt/slides/slide27.xml" ContentType="application/vnd.openxmlformats-officedocument.presentationml.slide+xml"/>
  <Default Extension="vml" ContentType="application/vnd.openxmlformats-officedocument.vmlDrawing"/>
  <Override PartName="/ppt/charts/chart4.xml" ContentType="application/vnd.openxmlformats-officedocument.drawingml.chart+xml"/>
  <Override PartName="/ppt/slides/slide20.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theme/themeOverride1.xml" ContentType="application/vnd.openxmlformats-officedocument.themeOverr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slideLayouts/slideLayout14.xml" ContentType="application/vnd.openxmlformats-officedocument.presentationml.slideLayout+xml"/>
  <Override PartName="/ppt/charts/chart3.xml" ContentType="application/vnd.openxmlformats-officedocument.drawingml.chart+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theme/themeOverride8.xml" ContentType="application/vnd.openxmlformats-officedocument.themeOverride+xml"/>
  <Override PartName="/ppt/notesSlides/notesSlide5.xml" ContentType="application/vnd.openxmlformats-officedocument.presentationml.notesSlide+xml"/>
  <Override PartName="/ppt/slideLayouts/slideLayout13.xml" ContentType="application/vnd.openxmlformats-officedocument.presentationml.slideLayout+xml"/>
  <Override PartName="/ppt/slides/slide25.xml" ContentType="application/vnd.openxmlformats-officedocument.presentationml.slide+xml"/>
  <Override PartName="/ppt/charts/chart2.xml" ContentType="application/vnd.openxmlformats-officedocument.drawingml.chart+xml"/>
  <Override PartName="/ppt/slides/slide9.xml" ContentType="application/vnd.openxmlformats-officedocument.presentationml.slide+xml"/>
  <Override PartName="/ppt/slideLayouts/slideLayout9.xml" ContentType="application/vnd.openxmlformats-officedocument.presentationml.slideLayout+xml"/>
  <Override PartName="/ppt/notesSlides/notesSlide20.xml" ContentType="application/vnd.openxmlformats-officedocument.presentationml.notesSlide+xml"/>
  <Override PartName="/ppt/slides/slide2.xml" ContentType="application/vnd.openxmlformats-officedocument.presentationml.slide+xml"/>
  <Default Extension="xls" ContentType="application/vnd.ms-exce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Default Extension="wmf" ContentType="image/x-wmf"/>
  <Override PartName="/docProps/app.xml" ContentType="application/vnd.openxmlformats-officedocument.extended-properties+xml"/>
  <Override PartName="/ppt/theme/themeOverride7.xml" ContentType="application/vnd.openxmlformats-officedocument.themeOverride+xml"/>
  <Override PartName="/ppt/notesSlides/notesSlide4.xml" ContentType="application/vnd.openxmlformats-officedocument.presentationml.notesSlide+xml"/>
  <Override PartName="/ppt/slideLayouts/slideLayout19.xml" ContentType="application/vnd.openxmlformats-officedocument.presentationml.slideLayout+xml"/>
  <Override PartName="/ppt/charts/chart8.xml" ContentType="application/vnd.openxmlformats-officedocument.drawingml.chart+xml"/>
  <Override PartName="/ppt/slideLayouts/slideLayout12.xml" ContentType="application/vnd.openxmlformats-officedocument.presentationml.slideLayout+xml"/>
  <Override PartName="/ppt/charts/chart1.xml" ContentType="application/vnd.openxmlformats-officedocument.drawingml.chart+xml"/>
  <Override PartName="/ppt/slides/slide24.xml" ContentType="application/vnd.openxmlformats-officedocument.presentationml.slide+xml"/>
  <Override PartName="/ppt/slides/slide8.xml" ContentType="application/vnd.openxmlformats-officedocument.presentationml.slide+xml"/>
  <Override PartName="/ppt/notesSlides/notesSlide10.xml" ContentType="application/vnd.openxmlformats-officedocument.presentationml.notesSlide+xml"/>
  <Override PartName="/ppt/slideLayouts/slideLayout8.xml" ContentType="application/vnd.openxmlformats-officedocument.presentationml.slideLayout+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commentAuthors.xml" ContentType="application/vnd.openxmlformats-officedocument.presentationml.commentAuthors+xml"/>
  <Override PartName="/ppt/viewProps.xml" ContentType="application/vnd.openxmlformats-officedocument.presentationml.viewProps+xml"/>
  <Override PartName="/ppt/notesSlides/notesSlide11.xml" ContentType="application/vnd.openxmlformats-officedocument.presentationml.notesSlide+xml"/>
  <Override PartName="/ppt/drawings/drawing2.xml" ContentType="application/vnd.openxmlformats-officedocument.drawingml.chartshapes+xml"/>
  <Override PartName="/ppt/theme/themeOverride6.xml" ContentType="application/vnd.openxmlformats-officedocument.themeOverride+xml"/>
  <Override PartName="/ppt/notesSlides/notesSlide3.xml" ContentType="application/vnd.openxmlformats-officedocument.presentationml.notesSlide+xml"/>
  <Override PartName="/ppt/slideLayouts/slideLayout18.xml" ContentType="application/vnd.openxmlformats-officedocument.presentationml.slideLayout+xml"/>
  <Override PartName="/ppt/charts/chart7.xml" ContentType="application/vnd.openxmlformats-officedocument.drawingml.chart+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slides/slide7.xml" ContentType="application/vnd.openxmlformats-officedocument.presentationml.slide+xml"/>
  <Override PartName="/ppt/theme/themeOverride4.xml" ContentType="application/vnd.openxmlformats-officedocument.themeOverride+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drawings/drawing1.xml" ContentType="application/vnd.openxmlformats-officedocument.drawingml.chartshapes+xml"/>
  <Override PartName="/ppt/theme/themeOverride5.xml" ContentType="application/vnd.openxmlformats-officedocument.themeOverride+xml"/>
  <Override PartName="/ppt/notesSlides/notesSlide2.xml" ContentType="application/vnd.openxmlformats-officedocument.presentationml.notesSlide+xml"/>
  <Override PartName="/ppt/slideLayouts/slideLayout17.xml" ContentType="application/vnd.openxmlformats-officedocument.presentationml.slideLayout+xml"/>
  <Override PartName="/ppt/slides/slide29.xml" ContentType="application/vnd.openxmlformats-officedocument.presentationml.slide+xml"/>
  <Override PartName="/ppt/theme/theme1.xml" ContentType="application/vnd.openxmlformats-officedocument.theme+xml"/>
  <Override PartName="/ppt/charts/chart6.xml" ContentType="application/vnd.openxmlformats-officedocument.drawingml.chart+xml"/>
  <Override PartName="/ppt/slides/slide22.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s/slide6.xml" ContentType="application/vnd.openxmlformats-officedocument.presentationml.slide+xml"/>
  <Default Extension="bin" ContentType="application/vnd.openxmlformats-officedocument.presentationml.printerSettings"/>
  <Override PartName="/ppt/slideLayouts/slideLayout6.xml" ContentType="application/vnd.openxmlformats-officedocument.presentationml.slideLayout+xml"/>
  <Override PartName="/ppt/slides/slide31.xml" ContentType="application/vnd.openxmlformats-officedocument.presentationml.slide+xml"/>
  <Override PartName="/ppt/theme/themeOverride3.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p:sldMasterIdLst>
    <p:sldMasterId id="2147483687" r:id="rId1"/>
  </p:sldMasterIdLst>
  <p:notesMasterIdLst>
    <p:notesMasterId r:id="rId33"/>
  </p:notesMasterIdLst>
  <p:sldIdLst>
    <p:sldId id="256" r:id="rId2"/>
    <p:sldId id="355" r:id="rId3"/>
    <p:sldId id="393" r:id="rId4"/>
    <p:sldId id="358" r:id="rId5"/>
    <p:sldId id="390" r:id="rId6"/>
    <p:sldId id="389" r:id="rId7"/>
    <p:sldId id="356" r:id="rId8"/>
    <p:sldId id="365" r:id="rId9"/>
    <p:sldId id="391" r:id="rId10"/>
    <p:sldId id="359" r:id="rId11"/>
    <p:sldId id="367" r:id="rId12"/>
    <p:sldId id="368" r:id="rId13"/>
    <p:sldId id="369" r:id="rId14"/>
    <p:sldId id="392" r:id="rId15"/>
    <p:sldId id="395" r:id="rId16"/>
    <p:sldId id="370" r:id="rId17"/>
    <p:sldId id="394" r:id="rId18"/>
    <p:sldId id="371" r:id="rId19"/>
    <p:sldId id="372" r:id="rId20"/>
    <p:sldId id="373" r:id="rId21"/>
    <p:sldId id="374" r:id="rId22"/>
    <p:sldId id="385" r:id="rId23"/>
    <p:sldId id="386" r:id="rId24"/>
    <p:sldId id="387" r:id="rId25"/>
    <p:sldId id="379" r:id="rId26"/>
    <p:sldId id="380" r:id="rId27"/>
    <p:sldId id="381" r:id="rId28"/>
    <p:sldId id="382" r:id="rId29"/>
    <p:sldId id="383" r:id="rId30"/>
    <p:sldId id="388" r:id="rId31"/>
    <p:sldId id="384" r:id="rId32"/>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chemeClr val="tx1"/>
        </a:solidFill>
        <a:latin typeface="Arial" charset="0"/>
        <a:ea typeface="+mn-ea"/>
        <a:cs typeface="+mn-cs"/>
      </a:defRPr>
    </a:lvl1pPr>
    <a:lvl2pPr marL="457200" algn="ctr" rtl="0" eaLnBrk="0" fontAlgn="base" hangingPunct="0">
      <a:spcBef>
        <a:spcPct val="0"/>
      </a:spcBef>
      <a:spcAft>
        <a:spcPct val="0"/>
      </a:spcAft>
      <a:defRPr sz="2400" kern="1200">
        <a:solidFill>
          <a:schemeClr val="tx1"/>
        </a:solidFill>
        <a:latin typeface="Arial" charset="0"/>
        <a:ea typeface="+mn-ea"/>
        <a:cs typeface="+mn-cs"/>
      </a:defRPr>
    </a:lvl2pPr>
    <a:lvl3pPr marL="914400" algn="ctr" rtl="0" eaLnBrk="0" fontAlgn="base" hangingPunct="0">
      <a:spcBef>
        <a:spcPct val="0"/>
      </a:spcBef>
      <a:spcAft>
        <a:spcPct val="0"/>
      </a:spcAft>
      <a:defRPr sz="2400" kern="1200">
        <a:solidFill>
          <a:schemeClr val="tx1"/>
        </a:solidFill>
        <a:latin typeface="Arial" charset="0"/>
        <a:ea typeface="+mn-ea"/>
        <a:cs typeface="+mn-cs"/>
      </a:defRPr>
    </a:lvl3pPr>
    <a:lvl4pPr marL="1371600" algn="ctr" rtl="0" eaLnBrk="0" fontAlgn="base" hangingPunct="0">
      <a:spcBef>
        <a:spcPct val="0"/>
      </a:spcBef>
      <a:spcAft>
        <a:spcPct val="0"/>
      </a:spcAft>
      <a:defRPr sz="2400" kern="1200">
        <a:solidFill>
          <a:schemeClr val="tx1"/>
        </a:solidFill>
        <a:latin typeface="Arial" charset="0"/>
        <a:ea typeface="+mn-ea"/>
        <a:cs typeface="+mn-cs"/>
      </a:defRPr>
    </a:lvl4pPr>
    <a:lvl5pPr marL="1828800" algn="ctr"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marisha" initials="m" lastIdx="0"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91E38D"/>
    <a:srgbClr val="D5E467"/>
    <a:srgbClr val="DEA900"/>
    <a:srgbClr val="F2917E"/>
    <a:srgbClr val="FFFF00"/>
    <a:srgbClr val="CCECFF"/>
    <a:srgbClr val="CCFFFF"/>
    <a:srgbClr val="008000"/>
    <a:srgbClr val="FFFF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354" autoAdjust="0"/>
    <p:restoredTop sz="84000" autoAdjust="0"/>
  </p:normalViewPr>
  <p:slideViewPr>
    <p:cSldViewPr snapToGrid="0">
      <p:cViewPr varScale="1">
        <p:scale>
          <a:sx n="112" d="100"/>
          <a:sy n="112" d="100"/>
        </p:scale>
        <p:origin x="-64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Marisha\Documents\Research\myPapers\loop_cache\excel\alc+cconfig.xlsx" TargetMode="External"/><Relationship Id="rId3"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C:\Users\Marisha\Documents\Research\myPapers\loop_cache\excel\alc+cconfig.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oleObject" Target="file:///C:\Users\Marisha\Documents\Research\myPapers\loop_cache\excel\alc+cconfig.xlsx" TargetMode="External"/></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oleObject" Target="file:///C:\Users\Marisha\Documents\Research\myPapers\loop_cache\excel\alc+cconfig.xlsx" TargetMode="External"/><Relationship Id="rId3"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oleObject" Target="file:///C:\Users\Marisha\Documents\Research\myPapers\loop_cache\excel\comp_tuneL1+256BLC.xlsx" TargetMode="External"/></Relationships>
</file>

<file path=ppt/charts/_rels/chart6.xml.rels><?xml version="1.0" encoding="UTF-8" standalone="yes"?>
<Relationships xmlns="http://schemas.openxmlformats.org/package/2006/relationships"><Relationship Id="rId1" Type="http://schemas.openxmlformats.org/officeDocument/2006/relationships/themeOverride" Target="../theme/themeOverride6.xml"/><Relationship Id="rId2" Type="http://schemas.openxmlformats.org/officeDocument/2006/relationships/oleObject" Target="file:///C:\Users\Marisha\Documents\Research\myPapers\loop_cache\excel\comp_tuneL1+256BLC.xlsx" TargetMode="External"/></Relationships>
</file>

<file path=ppt/charts/_rels/chart7.xml.rels><?xml version="1.0" encoding="UTF-8" standalone="yes"?>
<Relationships xmlns="http://schemas.openxmlformats.org/package/2006/relationships"><Relationship Id="rId1" Type="http://schemas.openxmlformats.org/officeDocument/2006/relationships/themeOverride" Target="../theme/themeOverride7.xml"/><Relationship Id="rId2" Type="http://schemas.openxmlformats.org/officeDocument/2006/relationships/oleObject" Target="file:///C:\Users\Marisha\Documents\Research\myPapers\loop_cache\excel\comp_tuneL1+256BLC.xlsx" TargetMode="External"/></Relationships>
</file>

<file path=ppt/charts/_rels/chart8.xml.rels><?xml version="1.0" encoding="UTF-8" standalone="yes"?>
<Relationships xmlns="http://schemas.openxmlformats.org/package/2006/relationships"><Relationship Id="rId1" Type="http://schemas.openxmlformats.org/officeDocument/2006/relationships/themeOverride" Target="../theme/themeOverride8.xml"/><Relationship Id="rId2" Type="http://schemas.openxmlformats.org/officeDocument/2006/relationships/oleObject" Target="file:///C:\Users\Marisha\Documents\Research\myPapers\loop_cache\excel\comp_tuneL1+256BLC.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plotArea>
      <c:layout>
        <c:manualLayout>
          <c:layoutTarget val="inner"/>
          <c:xMode val="edge"/>
          <c:yMode val="edge"/>
          <c:x val="0.0658231598000068"/>
          <c:y val="0.0509259259259263"/>
          <c:w val="0.921146144970699"/>
          <c:h val="0.620804563307131"/>
        </c:manualLayout>
      </c:layout>
      <c:barChart>
        <c:barDir val="col"/>
        <c:grouping val="clustered"/>
        <c:ser>
          <c:idx val="0"/>
          <c:order val="0"/>
          <c:tx>
            <c:strRef>
              <c:f>ASPDAC_ppt!$A$10</c:f>
              <c:strCache>
                <c:ptCount val="1"/>
                <c:pt idx="0">
                  <c:v>tuneALC+base</c:v>
                </c:pt>
              </c:strCache>
            </c:strRef>
          </c:tx>
          <c:cat>
            <c:strRef>
              <c:f>ASPDAC_ppt!$B$9:$AK$9</c:f>
              <c:strCache>
                <c:ptCount val="36"/>
                <c:pt idx="0">
                  <c:v>A2TIME01</c:v>
                </c:pt>
                <c:pt idx="1">
                  <c:v>AIFFTR01</c:v>
                </c:pt>
                <c:pt idx="2">
                  <c:v>AIFIRF01</c:v>
                </c:pt>
                <c:pt idx="3">
                  <c:v>AIIFFT01</c:v>
                </c:pt>
                <c:pt idx="4">
                  <c:v>BaseFP01</c:v>
                </c:pt>
                <c:pt idx="5">
                  <c:v>BITMNP01</c:v>
                </c:pt>
                <c:pt idx="6">
                  <c:v>CACHEB01</c:v>
                </c:pt>
                <c:pt idx="7">
                  <c:v>CANRDR01</c:v>
                </c:pt>
                <c:pt idx="8">
                  <c:v>IDCTRN01</c:v>
                </c:pt>
                <c:pt idx="9">
                  <c:v>IIRFLT01</c:v>
                </c:pt>
                <c:pt idx="10">
                  <c:v>PNTRCH01</c:v>
                </c:pt>
                <c:pt idx="11">
                  <c:v>PUWMOD01</c:v>
                </c:pt>
                <c:pt idx="12">
                  <c:v>RSPEED01</c:v>
                </c:pt>
                <c:pt idx="13">
                  <c:v>TBLOOK01</c:v>
                </c:pt>
                <c:pt idx="14">
                  <c:v>TTSPRK01</c:v>
                </c:pt>
                <c:pt idx="15">
                  <c:v>EEMBC-Avg</c:v>
                </c:pt>
                <c:pt idx="17">
                  <c:v>bcnt</c:v>
                </c:pt>
                <c:pt idx="18">
                  <c:v>bilv</c:v>
                </c:pt>
                <c:pt idx="19">
                  <c:v>blit</c:v>
                </c:pt>
                <c:pt idx="20">
                  <c:v>brev</c:v>
                </c:pt>
                <c:pt idx="21">
                  <c:v>fir</c:v>
                </c:pt>
                <c:pt idx="22">
                  <c:v>Powerstone-Avg</c:v>
                </c:pt>
                <c:pt idx="24">
                  <c:v>dijkstra</c:v>
                </c:pt>
                <c:pt idx="25">
                  <c:v>adpcm-e</c:v>
                </c:pt>
                <c:pt idx="26">
                  <c:v>adpcm-d</c:v>
                </c:pt>
                <c:pt idx="27">
                  <c:v>CRC32</c:v>
                </c:pt>
                <c:pt idx="28">
                  <c:v>FFT</c:v>
                </c:pt>
                <c:pt idx="29">
                  <c:v>FFT-inv</c:v>
                </c:pt>
                <c:pt idx="30">
                  <c:v>qsort</c:v>
                </c:pt>
                <c:pt idx="31">
                  <c:v>sha</c:v>
                </c:pt>
                <c:pt idx="32">
                  <c:v>stringsearch</c:v>
                </c:pt>
                <c:pt idx="33">
                  <c:v>rijndael-e</c:v>
                </c:pt>
                <c:pt idx="34">
                  <c:v>rijndael-d</c:v>
                </c:pt>
                <c:pt idx="35">
                  <c:v>MiBench-Avg</c:v>
                </c:pt>
              </c:strCache>
            </c:strRef>
          </c:cat>
          <c:val>
            <c:numRef>
              <c:f>ASPDAC_ppt!$B$10:$AK$10</c:f>
              <c:numCache>
                <c:formatCode>0.00%</c:formatCode>
                <c:ptCount val="36"/>
                <c:pt idx="0">
                  <c:v>-0.0345050575045679</c:v>
                </c:pt>
                <c:pt idx="1">
                  <c:v>0.319058607432732</c:v>
                </c:pt>
                <c:pt idx="2">
                  <c:v>0.574326973969825</c:v>
                </c:pt>
                <c:pt idx="3">
                  <c:v>0.32788151200953</c:v>
                </c:pt>
                <c:pt idx="4">
                  <c:v>0.369103624453356</c:v>
                </c:pt>
                <c:pt idx="5">
                  <c:v>0.157916842489571</c:v>
                </c:pt>
                <c:pt idx="6">
                  <c:v>-0.0355758297318748</c:v>
                </c:pt>
                <c:pt idx="7">
                  <c:v>0.186167754801508</c:v>
                </c:pt>
                <c:pt idx="8">
                  <c:v>0.335746125843501</c:v>
                </c:pt>
                <c:pt idx="9">
                  <c:v>-0.0570500407543074</c:v>
                </c:pt>
                <c:pt idx="10">
                  <c:v>0.672310427061756</c:v>
                </c:pt>
                <c:pt idx="11">
                  <c:v>-0.0392665161946806</c:v>
                </c:pt>
                <c:pt idx="12">
                  <c:v>-0.0358090592839452</c:v>
                </c:pt>
                <c:pt idx="13">
                  <c:v>0.467193734601959</c:v>
                </c:pt>
                <c:pt idx="14">
                  <c:v>0.304170753093099</c:v>
                </c:pt>
                <c:pt idx="15">
                  <c:v>0.23411132348583</c:v>
                </c:pt>
                <c:pt idx="17">
                  <c:v>0.530722145222974</c:v>
                </c:pt>
                <c:pt idx="18">
                  <c:v>0.423817280869891</c:v>
                </c:pt>
                <c:pt idx="19">
                  <c:v>0.686196048891905</c:v>
                </c:pt>
                <c:pt idx="20">
                  <c:v>0.532410609088172</c:v>
                </c:pt>
                <c:pt idx="21">
                  <c:v>0.104297891147177</c:v>
                </c:pt>
                <c:pt idx="22">
                  <c:v>0.455488795044026</c:v>
                </c:pt>
                <c:pt idx="24">
                  <c:v>0.521962854242158</c:v>
                </c:pt>
                <c:pt idx="25">
                  <c:v>0.675222178633538</c:v>
                </c:pt>
                <c:pt idx="26">
                  <c:v>0.673522178633538</c:v>
                </c:pt>
                <c:pt idx="27">
                  <c:v>0.688149872737658</c:v>
                </c:pt>
                <c:pt idx="28">
                  <c:v>-0.124636989846458</c:v>
                </c:pt>
                <c:pt idx="29">
                  <c:v>-0.135472163773146</c:v>
                </c:pt>
                <c:pt idx="30">
                  <c:v>0.211599290446473</c:v>
                </c:pt>
                <c:pt idx="31">
                  <c:v>0.601221864371938</c:v>
                </c:pt>
                <c:pt idx="32">
                  <c:v>0.121438654118686</c:v>
                </c:pt>
                <c:pt idx="33">
                  <c:v>-0.184668262426421</c:v>
                </c:pt>
                <c:pt idx="34">
                  <c:v>-0.184468262426423</c:v>
                </c:pt>
                <c:pt idx="35">
                  <c:v>0.260351928610139</c:v>
                </c:pt>
              </c:numCache>
            </c:numRef>
          </c:val>
        </c:ser>
        <c:ser>
          <c:idx val="1"/>
          <c:order val="1"/>
          <c:tx>
            <c:strRef>
              <c:f>ASPDAC_ppt!$A$11</c:f>
              <c:strCache>
                <c:ptCount val="1"/>
                <c:pt idx="0">
                  <c:v>noLC</c:v>
                </c:pt>
              </c:strCache>
            </c:strRef>
          </c:tx>
          <c:cat>
            <c:strRef>
              <c:f>ASPDAC_ppt!$B$9:$AK$9</c:f>
              <c:strCache>
                <c:ptCount val="36"/>
                <c:pt idx="0">
                  <c:v>A2TIME01</c:v>
                </c:pt>
                <c:pt idx="1">
                  <c:v>AIFFTR01</c:v>
                </c:pt>
                <c:pt idx="2">
                  <c:v>AIFIRF01</c:v>
                </c:pt>
                <c:pt idx="3">
                  <c:v>AIIFFT01</c:v>
                </c:pt>
                <c:pt idx="4">
                  <c:v>BaseFP01</c:v>
                </c:pt>
                <c:pt idx="5">
                  <c:v>BITMNP01</c:v>
                </c:pt>
                <c:pt idx="6">
                  <c:v>CACHEB01</c:v>
                </c:pt>
                <c:pt idx="7">
                  <c:v>CANRDR01</c:v>
                </c:pt>
                <c:pt idx="8">
                  <c:v>IDCTRN01</c:v>
                </c:pt>
                <c:pt idx="9">
                  <c:v>IIRFLT01</c:v>
                </c:pt>
                <c:pt idx="10">
                  <c:v>PNTRCH01</c:v>
                </c:pt>
                <c:pt idx="11">
                  <c:v>PUWMOD01</c:v>
                </c:pt>
                <c:pt idx="12">
                  <c:v>RSPEED01</c:v>
                </c:pt>
                <c:pt idx="13">
                  <c:v>TBLOOK01</c:v>
                </c:pt>
                <c:pt idx="14">
                  <c:v>TTSPRK01</c:v>
                </c:pt>
                <c:pt idx="15">
                  <c:v>EEMBC-Avg</c:v>
                </c:pt>
                <c:pt idx="17">
                  <c:v>bcnt</c:v>
                </c:pt>
                <c:pt idx="18">
                  <c:v>bilv</c:v>
                </c:pt>
                <c:pt idx="19">
                  <c:v>blit</c:v>
                </c:pt>
                <c:pt idx="20">
                  <c:v>brev</c:v>
                </c:pt>
                <c:pt idx="21">
                  <c:v>fir</c:v>
                </c:pt>
                <c:pt idx="22">
                  <c:v>Powerstone-Avg</c:v>
                </c:pt>
                <c:pt idx="24">
                  <c:v>dijkstra</c:v>
                </c:pt>
                <c:pt idx="25">
                  <c:v>adpcm-e</c:v>
                </c:pt>
                <c:pt idx="26">
                  <c:v>adpcm-d</c:v>
                </c:pt>
                <c:pt idx="27">
                  <c:v>CRC32</c:v>
                </c:pt>
                <c:pt idx="28">
                  <c:v>FFT</c:v>
                </c:pt>
                <c:pt idx="29">
                  <c:v>FFT-inv</c:v>
                </c:pt>
                <c:pt idx="30">
                  <c:v>qsort</c:v>
                </c:pt>
                <c:pt idx="31">
                  <c:v>sha</c:v>
                </c:pt>
                <c:pt idx="32">
                  <c:v>stringsearch</c:v>
                </c:pt>
                <c:pt idx="33">
                  <c:v>rijndael-e</c:v>
                </c:pt>
                <c:pt idx="34">
                  <c:v>rijndael-d</c:v>
                </c:pt>
                <c:pt idx="35">
                  <c:v>MiBench-Avg</c:v>
                </c:pt>
              </c:strCache>
            </c:strRef>
          </c:cat>
          <c:val>
            <c:numRef>
              <c:f>ASPDAC_ppt!$B$11:$AK$11</c:f>
              <c:numCache>
                <c:formatCode>0.00%</c:formatCode>
                <c:ptCount val="36"/>
                <c:pt idx="0">
                  <c:v>0.495410015261502</c:v>
                </c:pt>
                <c:pt idx="1">
                  <c:v>0.497309207072734</c:v>
                </c:pt>
                <c:pt idx="2">
                  <c:v>0.57795760301925</c:v>
                </c:pt>
                <c:pt idx="3">
                  <c:v>0.576621564070422</c:v>
                </c:pt>
                <c:pt idx="4">
                  <c:v>0.571354568820606</c:v>
                </c:pt>
                <c:pt idx="5">
                  <c:v>0.494619050360574</c:v>
                </c:pt>
                <c:pt idx="6">
                  <c:v>0.495468253380653</c:v>
                </c:pt>
                <c:pt idx="7">
                  <c:v>0.577296860177972</c:v>
                </c:pt>
                <c:pt idx="8">
                  <c:v>0.550734771104869</c:v>
                </c:pt>
                <c:pt idx="9">
                  <c:v>0.44423489068706</c:v>
                </c:pt>
                <c:pt idx="10">
                  <c:v>0.607712426552699</c:v>
                </c:pt>
                <c:pt idx="11">
                  <c:v>0.576342716145294</c:v>
                </c:pt>
                <c:pt idx="12">
                  <c:v>0.575470967521041</c:v>
                </c:pt>
                <c:pt idx="13">
                  <c:v>0.574419994197386</c:v>
                </c:pt>
                <c:pt idx="14">
                  <c:v>0.427970583202662</c:v>
                </c:pt>
                <c:pt idx="15">
                  <c:v>0.536194898104983</c:v>
                </c:pt>
                <c:pt idx="17">
                  <c:v>0.620004206029172</c:v>
                </c:pt>
                <c:pt idx="18">
                  <c:v>0.579772482371422</c:v>
                </c:pt>
                <c:pt idx="19">
                  <c:v>0.614352623680481</c:v>
                </c:pt>
                <c:pt idx="20">
                  <c:v>0.591713688356245</c:v>
                </c:pt>
                <c:pt idx="21">
                  <c:v>0.579791748018956</c:v>
                </c:pt>
                <c:pt idx="22">
                  <c:v>0.597126949691253</c:v>
                </c:pt>
                <c:pt idx="24">
                  <c:v>0.278352759146052</c:v>
                </c:pt>
                <c:pt idx="25">
                  <c:v>0.614054992214823</c:v>
                </c:pt>
                <c:pt idx="26">
                  <c:v>0.612822653245053</c:v>
                </c:pt>
                <c:pt idx="27">
                  <c:v>0.61188860330506</c:v>
                </c:pt>
                <c:pt idx="28">
                  <c:v>0.15672480502775</c:v>
                </c:pt>
                <c:pt idx="29">
                  <c:v>0.154428810707358</c:v>
                </c:pt>
                <c:pt idx="30">
                  <c:v>0.18331072944077</c:v>
                </c:pt>
                <c:pt idx="31">
                  <c:v>0.570558019242034</c:v>
                </c:pt>
                <c:pt idx="32">
                  <c:v>0.0684873381719711</c:v>
                </c:pt>
                <c:pt idx="33">
                  <c:v>0.401539987572238</c:v>
                </c:pt>
                <c:pt idx="34">
                  <c:v>0.422439011520847</c:v>
                </c:pt>
                <c:pt idx="35">
                  <c:v>0.370418882690361</c:v>
                </c:pt>
              </c:numCache>
            </c:numRef>
          </c:val>
        </c:ser>
        <c:axId val="412797560"/>
        <c:axId val="412788904"/>
      </c:barChart>
      <c:catAx>
        <c:axId val="412797560"/>
        <c:scaling>
          <c:orientation val="minMax"/>
        </c:scaling>
        <c:axPos val="b"/>
        <c:tickLblPos val="nextTo"/>
        <c:txPr>
          <a:bodyPr/>
          <a:lstStyle/>
          <a:p>
            <a:pPr>
              <a:defRPr sz="600">
                <a:latin typeface="Times New Roman" pitchFamily="18" charset="0"/>
                <a:cs typeface="Times New Roman" pitchFamily="18" charset="0"/>
              </a:defRPr>
            </a:pPr>
            <a:endParaRPr lang="en-US"/>
          </a:p>
        </c:txPr>
        <c:crossAx val="412788904"/>
        <c:crosses val="autoZero"/>
        <c:auto val="1"/>
        <c:lblAlgn val="ctr"/>
        <c:lblOffset val="100"/>
      </c:catAx>
      <c:valAx>
        <c:axId val="412788904"/>
        <c:scaling>
          <c:orientation val="minMax"/>
          <c:max val="1.0"/>
          <c:min val="0.0"/>
        </c:scaling>
        <c:axPos val="l"/>
        <c:majorGridlines/>
        <c:title>
          <c:tx>
            <c:rich>
              <a:bodyPr rot="-5400000" vert="horz"/>
              <a:lstStyle/>
              <a:p>
                <a:pPr>
                  <a:defRPr/>
                </a:pPr>
                <a:r>
                  <a:rPr lang="en-US" sz="800" b="0" dirty="0" smtClean="0">
                    <a:latin typeface="Times New Roman" pitchFamily="18" charset="0"/>
                    <a:cs typeface="Times New Roman" pitchFamily="18" charset="0"/>
                  </a:rPr>
                  <a:t>Energy Savings</a:t>
                </a:r>
                <a:endParaRPr lang="en-US" sz="800" b="0" dirty="0">
                  <a:latin typeface="Times New Roman" pitchFamily="18" charset="0"/>
                  <a:cs typeface="Times New Roman" pitchFamily="18" charset="0"/>
                </a:endParaRPr>
              </a:p>
            </c:rich>
          </c:tx>
          <c:layout/>
        </c:title>
        <c:numFmt formatCode="0%" sourceLinked="0"/>
        <c:tickLblPos val="nextTo"/>
        <c:txPr>
          <a:bodyPr/>
          <a:lstStyle/>
          <a:p>
            <a:pPr>
              <a:defRPr sz="600">
                <a:latin typeface="Times New Roman" pitchFamily="18" charset="0"/>
                <a:cs typeface="Times New Roman" pitchFamily="18" charset="0"/>
              </a:defRPr>
            </a:pPr>
            <a:endParaRPr lang="en-US"/>
          </a:p>
        </c:txPr>
        <c:crossAx val="412797560"/>
        <c:crosses val="autoZero"/>
        <c:crossBetween val="between"/>
      </c:valAx>
      <c:spPr>
        <a:noFill/>
        <a:ln w="25400">
          <a:noFill/>
        </a:ln>
      </c:spPr>
    </c:plotArea>
    <c:legend>
      <c:legendPos val="r"/>
      <c:layout>
        <c:manualLayout>
          <c:xMode val="edge"/>
          <c:yMode val="edge"/>
          <c:x val="0.379282313050135"/>
          <c:y val="0.0575069262175566"/>
          <c:w val="0.309436284483476"/>
          <c:h val="0.0655417031204435"/>
        </c:manualLayout>
      </c:layout>
      <c:txPr>
        <a:bodyPr/>
        <a:lstStyle/>
        <a:p>
          <a:pPr>
            <a:defRPr sz="800">
              <a:latin typeface="Times New Roman" pitchFamily="18" charset="0"/>
              <a:cs typeface="Times New Roman" pitchFamily="18" charset="0"/>
            </a:defRPr>
          </a:pPr>
          <a:endParaRPr lang="en-US"/>
        </a:p>
      </c:txPr>
    </c:legend>
    <c:plotVisOnly val="1"/>
  </c:chart>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plotArea>
      <c:layout>
        <c:manualLayout>
          <c:layoutTarget val="inner"/>
          <c:xMode val="edge"/>
          <c:yMode val="edge"/>
          <c:x val="0.0673798488943529"/>
          <c:y val="0.0509259259259259"/>
          <c:w val="0.912018785755865"/>
          <c:h val="0.603155494676127"/>
        </c:manualLayout>
      </c:layout>
      <c:barChart>
        <c:barDir val="col"/>
        <c:grouping val="clustered"/>
        <c:ser>
          <c:idx val="0"/>
          <c:order val="0"/>
          <c:tx>
            <c:strRef>
              <c:f>ASPDAC_ppt!$A$31</c:f>
              <c:strCache>
                <c:ptCount val="1"/>
                <c:pt idx="0">
                  <c:v>tuneL1+ALC</c:v>
                </c:pt>
              </c:strCache>
            </c:strRef>
          </c:tx>
          <c:cat>
            <c:strRef>
              <c:f>ASPDAC_ppt!$B$30:$AK$30</c:f>
              <c:strCache>
                <c:ptCount val="36"/>
                <c:pt idx="0">
                  <c:v>A2TIME01</c:v>
                </c:pt>
                <c:pt idx="1">
                  <c:v>AIFFTR01</c:v>
                </c:pt>
                <c:pt idx="2">
                  <c:v>AIFIRF01</c:v>
                </c:pt>
                <c:pt idx="3">
                  <c:v>AIIFFT01</c:v>
                </c:pt>
                <c:pt idx="4">
                  <c:v>BaseFP01</c:v>
                </c:pt>
                <c:pt idx="5">
                  <c:v>BITMNP01</c:v>
                </c:pt>
                <c:pt idx="6">
                  <c:v>CACHEB01</c:v>
                </c:pt>
                <c:pt idx="7">
                  <c:v>CANRDR01</c:v>
                </c:pt>
                <c:pt idx="8">
                  <c:v>IDCTRN01</c:v>
                </c:pt>
                <c:pt idx="9">
                  <c:v>IIRFLT01</c:v>
                </c:pt>
                <c:pt idx="10">
                  <c:v>PNTRCH01</c:v>
                </c:pt>
                <c:pt idx="11">
                  <c:v>PUWMOD01</c:v>
                </c:pt>
                <c:pt idx="12">
                  <c:v>RSPEED01</c:v>
                </c:pt>
                <c:pt idx="13">
                  <c:v>TBLOOK01</c:v>
                </c:pt>
                <c:pt idx="14">
                  <c:v>TTSPRK01</c:v>
                </c:pt>
                <c:pt idx="15">
                  <c:v>EEMBC-Avg</c:v>
                </c:pt>
                <c:pt idx="17">
                  <c:v>bcnt</c:v>
                </c:pt>
                <c:pt idx="18">
                  <c:v>bilv</c:v>
                </c:pt>
                <c:pt idx="19">
                  <c:v>blit</c:v>
                </c:pt>
                <c:pt idx="20">
                  <c:v>brev</c:v>
                </c:pt>
                <c:pt idx="21">
                  <c:v>fir</c:v>
                </c:pt>
                <c:pt idx="22">
                  <c:v>Powerstone-Avg</c:v>
                </c:pt>
                <c:pt idx="24">
                  <c:v>dijkstra</c:v>
                </c:pt>
                <c:pt idx="25">
                  <c:v>adpcm-e</c:v>
                </c:pt>
                <c:pt idx="26">
                  <c:v>adpcm-d</c:v>
                </c:pt>
                <c:pt idx="27">
                  <c:v>CRC32</c:v>
                </c:pt>
                <c:pt idx="28">
                  <c:v>FFT</c:v>
                </c:pt>
                <c:pt idx="29">
                  <c:v>FFT-inv</c:v>
                </c:pt>
                <c:pt idx="30">
                  <c:v>qsort</c:v>
                </c:pt>
                <c:pt idx="31">
                  <c:v>sha</c:v>
                </c:pt>
                <c:pt idx="32">
                  <c:v>stringsearch</c:v>
                </c:pt>
                <c:pt idx="33">
                  <c:v>rijndael-e</c:v>
                </c:pt>
                <c:pt idx="34">
                  <c:v>rijndael-d</c:v>
                </c:pt>
                <c:pt idx="35">
                  <c:v>MiBench-Avg</c:v>
                </c:pt>
              </c:strCache>
            </c:strRef>
          </c:cat>
          <c:val>
            <c:numRef>
              <c:f>ASPDAC_ppt!$B$31:$AK$31</c:f>
              <c:numCache>
                <c:formatCode>0.00%</c:formatCode>
                <c:ptCount val="36"/>
                <c:pt idx="0">
                  <c:v>0.427154444806458</c:v>
                </c:pt>
                <c:pt idx="1">
                  <c:v>0.527970499262931</c:v>
                </c:pt>
                <c:pt idx="2">
                  <c:v>0.680229761518152</c:v>
                </c:pt>
                <c:pt idx="3">
                  <c:v>0.58637779552245</c:v>
                </c:pt>
                <c:pt idx="4">
                  <c:v>0.607989386493327</c:v>
                </c:pt>
                <c:pt idx="5">
                  <c:v>0.474314736809578</c:v>
                </c:pt>
                <c:pt idx="6">
                  <c:v>0.451736351765768</c:v>
                </c:pt>
                <c:pt idx="7">
                  <c:v>0.572038180051097</c:v>
                </c:pt>
                <c:pt idx="8">
                  <c:v>0.556048645897444</c:v>
                </c:pt>
                <c:pt idx="9">
                  <c:v>0.403521127564247</c:v>
                </c:pt>
                <c:pt idx="10">
                  <c:v>0.718323934336747</c:v>
                </c:pt>
                <c:pt idx="11">
                  <c:v>0.515616726329712</c:v>
                </c:pt>
                <c:pt idx="12">
                  <c:v>0.478348500842894</c:v>
                </c:pt>
                <c:pt idx="13">
                  <c:v>0.651254514864303</c:v>
                </c:pt>
                <c:pt idx="14">
                  <c:v>0.484431506674891</c:v>
                </c:pt>
                <c:pt idx="15">
                  <c:v>0.542357074182664</c:v>
                </c:pt>
                <c:pt idx="17">
                  <c:v>0.644194605018491</c:v>
                </c:pt>
                <c:pt idx="18">
                  <c:v>0.593341742609033</c:v>
                </c:pt>
                <c:pt idx="19">
                  <c:v>0.703603007557711</c:v>
                </c:pt>
                <c:pt idx="20">
                  <c:v>0.599141571242879</c:v>
                </c:pt>
                <c:pt idx="21">
                  <c:v>0.489140254407628</c:v>
                </c:pt>
                <c:pt idx="22">
                  <c:v>0.60588423616715</c:v>
                </c:pt>
                <c:pt idx="24">
                  <c:v>0.456360596321698</c:v>
                </c:pt>
                <c:pt idx="25">
                  <c:v>0.66317438031272</c:v>
                </c:pt>
                <c:pt idx="26">
                  <c:v>0.662029176014196</c:v>
                </c:pt>
                <c:pt idx="27">
                  <c:v>0.728869020745826</c:v>
                </c:pt>
                <c:pt idx="28">
                  <c:v>0.0994409142389769</c:v>
                </c:pt>
                <c:pt idx="29">
                  <c:v>0.100045666732256</c:v>
                </c:pt>
                <c:pt idx="30">
                  <c:v>0.26905448376023</c:v>
                </c:pt>
                <c:pt idx="31">
                  <c:v>0.681129602674698</c:v>
                </c:pt>
                <c:pt idx="32">
                  <c:v>0.217576239988583</c:v>
                </c:pt>
                <c:pt idx="33">
                  <c:v>0.363319137255227</c:v>
                </c:pt>
                <c:pt idx="34">
                  <c:v>0.386013027142548</c:v>
                </c:pt>
                <c:pt idx="35">
                  <c:v>0.420637476835176</c:v>
                </c:pt>
              </c:numCache>
            </c:numRef>
          </c:val>
        </c:ser>
        <c:ser>
          <c:idx val="1"/>
          <c:order val="1"/>
          <c:tx>
            <c:strRef>
              <c:f>ASPDAC_ppt!$A$32</c:f>
              <c:strCache>
                <c:ptCount val="1"/>
                <c:pt idx="0">
                  <c:v>tuneALC+base</c:v>
                </c:pt>
              </c:strCache>
            </c:strRef>
          </c:tx>
          <c:cat>
            <c:strRef>
              <c:f>ASPDAC_ppt!$B$30:$AK$30</c:f>
              <c:strCache>
                <c:ptCount val="36"/>
                <c:pt idx="0">
                  <c:v>A2TIME01</c:v>
                </c:pt>
                <c:pt idx="1">
                  <c:v>AIFFTR01</c:v>
                </c:pt>
                <c:pt idx="2">
                  <c:v>AIFIRF01</c:v>
                </c:pt>
                <c:pt idx="3">
                  <c:v>AIIFFT01</c:v>
                </c:pt>
                <c:pt idx="4">
                  <c:v>BaseFP01</c:v>
                </c:pt>
                <c:pt idx="5">
                  <c:v>BITMNP01</c:v>
                </c:pt>
                <c:pt idx="6">
                  <c:v>CACHEB01</c:v>
                </c:pt>
                <c:pt idx="7">
                  <c:v>CANRDR01</c:v>
                </c:pt>
                <c:pt idx="8">
                  <c:v>IDCTRN01</c:v>
                </c:pt>
                <c:pt idx="9">
                  <c:v>IIRFLT01</c:v>
                </c:pt>
                <c:pt idx="10">
                  <c:v>PNTRCH01</c:v>
                </c:pt>
                <c:pt idx="11">
                  <c:v>PUWMOD01</c:v>
                </c:pt>
                <c:pt idx="12">
                  <c:v>RSPEED01</c:v>
                </c:pt>
                <c:pt idx="13">
                  <c:v>TBLOOK01</c:v>
                </c:pt>
                <c:pt idx="14">
                  <c:v>TTSPRK01</c:v>
                </c:pt>
                <c:pt idx="15">
                  <c:v>EEMBC-Avg</c:v>
                </c:pt>
                <c:pt idx="17">
                  <c:v>bcnt</c:v>
                </c:pt>
                <c:pt idx="18">
                  <c:v>bilv</c:v>
                </c:pt>
                <c:pt idx="19">
                  <c:v>blit</c:v>
                </c:pt>
                <c:pt idx="20">
                  <c:v>brev</c:v>
                </c:pt>
                <c:pt idx="21">
                  <c:v>fir</c:v>
                </c:pt>
                <c:pt idx="22">
                  <c:v>Powerstone-Avg</c:v>
                </c:pt>
                <c:pt idx="24">
                  <c:v>dijkstra</c:v>
                </c:pt>
                <c:pt idx="25">
                  <c:v>adpcm-e</c:v>
                </c:pt>
                <c:pt idx="26">
                  <c:v>adpcm-d</c:v>
                </c:pt>
                <c:pt idx="27">
                  <c:v>CRC32</c:v>
                </c:pt>
                <c:pt idx="28">
                  <c:v>FFT</c:v>
                </c:pt>
                <c:pt idx="29">
                  <c:v>FFT-inv</c:v>
                </c:pt>
                <c:pt idx="30">
                  <c:v>qsort</c:v>
                </c:pt>
                <c:pt idx="31">
                  <c:v>sha</c:v>
                </c:pt>
                <c:pt idx="32">
                  <c:v>stringsearch</c:v>
                </c:pt>
                <c:pt idx="33">
                  <c:v>rijndael-e</c:v>
                </c:pt>
                <c:pt idx="34">
                  <c:v>rijndael-d</c:v>
                </c:pt>
                <c:pt idx="35">
                  <c:v>MiBench-Avg</c:v>
                </c:pt>
              </c:strCache>
            </c:strRef>
          </c:cat>
          <c:val>
            <c:numRef>
              <c:f>ASPDAC_ppt!$B$32:$AK$32</c:f>
              <c:numCache>
                <c:formatCode>0.00%</c:formatCode>
                <c:ptCount val="36"/>
                <c:pt idx="0">
                  <c:v>-0.0345050575045678</c:v>
                </c:pt>
                <c:pt idx="1">
                  <c:v>0.319058607432732</c:v>
                </c:pt>
                <c:pt idx="2">
                  <c:v>0.574326973969825</c:v>
                </c:pt>
                <c:pt idx="3">
                  <c:v>0.32788151200953</c:v>
                </c:pt>
                <c:pt idx="4">
                  <c:v>0.369103624453356</c:v>
                </c:pt>
                <c:pt idx="5">
                  <c:v>0.157916842489571</c:v>
                </c:pt>
                <c:pt idx="6">
                  <c:v>-0.0355758297318748</c:v>
                </c:pt>
                <c:pt idx="7">
                  <c:v>0.186167754801508</c:v>
                </c:pt>
                <c:pt idx="8">
                  <c:v>0.335746125843501</c:v>
                </c:pt>
                <c:pt idx="9">
                  <c:v>-0.0570500407543073</c:v>
                </c:pt>
                <c:pt idx="10">
                  <c:v>0.672310427061756</c:v>
                </c:pt>
                <c:pt idx="11">
                  <c:v>-0.0392665161946806</c:v>
                </c:pt>
                <c:pt idx="12">
                  <c:v>-0.0358090592839451</c:v>
                </c:pt>
                <c:pt idx="13">
                  <c:v>0.467193734601959</c:v>
                </c:pt>
                <c:pt idx="14">
                  <c:v>0.304170753093099</c:v>
                </c:pt>
                <c:pt idx="15">
                  <c:v>0.23411132348583</c:v>
                </c:pt>
                <c:pt idx="17">
                  <c:v>0.530722145222974</c:v>
                </c:pt>
                <c:pt idx="18">
                  <c:v>0.423817280869891</c:v>
                </c:pt>
                <c:pt idx="19">
                  <c:v>0.686196048891903</c:v>
                </c:pt>
                <c:pt idx="20">
                  <c:v>0.532410609088172</c:v>
                </c:pt>
                <c:pt idx="21">
                  <c:v>0.104297891147177</c:v>
                </c:pt>
                <c:pt idx="22">
                  <c:v>0.455488795044026</c:v>
                </c:pt>
                <c:pt idx="24">
                  <c:v>0.521962854242158</c:v>
                </c:pt>
                <c:pt idx="25">
                  <c:v>0.675222178633538</c:v>
                </c:pt>
                <c:pt idx="26">
                  <c:v>0.673522178633538</c:v>
                </c:pt>
                <c:pt idx="27">
                  <c:v>0.688149872737655</c:v>
                </c:pt>
                <c:pt idx="28">
                  <c:v>-0.124636989846458</c:v>
                </c:pt>
                <c:pt idx="29">
                  <c:v>-0.135472163773146</c:v>
                </c:pt>
                <c:pt idx="30">
                  <c:v>0.211599290446473</c:v>
                </c:pt>
                <c:pt idx="31">
                  <c:v>0.601221864371938</c:v>
                </c:pt>
                <c:pt idx="32">
                  <c:v>0.121438654118686</c:v>
                </c:pt>
                <c:pt idx="33">
                  <c:v>-0.184668262426421</c:v>
                </c:pt>
                <c:pt idx="34">
                  <c:v>-0.184468262426423</c:v>
                </c:pt>
                <c:pt idx="35">
                  <c:v>0.260351928610139</c:v>
                </c:pt>
              </c:numCache>
            </c:numRef>
          </c:val>
        </c:ser>
        <c:ser>
          <c:idx val="2"/>
          <c:order val="2"/>
          <c:tx>
            <c:strRef>
              <c:f>ASPDAC_ppt!$A$33</c:f>
              <c:strCache>
                <c:ptCount val="1"/>
                <c:pt idx="0">
                  <c:v>noLC</c:v>
                </c:pt>
              </c:strCache>
            </c:strRef>
          </c:tx>
          <c:cat>
            <c:strRef>
              <c:f>ASPDAC_ppt!$B$30:$AK$30</c:f>
              <c:strCache>
                <c:ptCount val="36"/>
                <c:pt idx="0">
                  <c:v>A2TIME01</c:v>
                </c:pt>
                <c:pt idx="1">
                  <c:v>AIFFTR01</c:v>
                </c:pt>
                <c:pt idx="2">
                  <c:v>AIFIRF01</c:v>
                </c:pt>
                <c:pt idx="3">
                  <c:v>AIIFFT01</c:v>
                </c:pt>
                <c:pt idx="4">
                  <c:v>BaseFP01</c:v>
                </c:pt>
                <c:pt idx="5">
                  <c:v>BITMNP01</c:v>
                </c:pt>
                <c:pt idx="6">
                  <c:v>CACHEB01</c:v>
                </c:pt>
                <c:pt idx="7">
                  <c:v>CANRDR01</c:v>
                </c:pt>
                <c:pt idx="8">
                  <c:v>IDCTRN01</c:v>
                </c:pt>
                <c:pt idx="9">
                  <c:v>IIRFLT01</c:v>
                </c:pt>
                <c:pt idx="10">
                  <c:v>PNTRCH01</c:v>
                </c:pt>
                <c:pt idx="11">
                  <c:v>PUWMOD01</c:v>
                </c:pt>
                <c:pt idx="12">
                  <c:v>RSPEED01</c:v>
                </c:pt>
                <c:pt idx="13">
                  <c:v>TBLOOK01</c:v>
                </c:pt>
                <c:pt idx="14">
                  <c:v>TTSPRK01</c:v>
                </c:pt>
                <c:pt idx="15">
                  <c:v>EEMBC-Avg</c:v>
                </c:pt>
                <c:pt idx="17">
                  <c:v>bcnt</c:v>
                </c:pt>
                <c:pt idx="18">
                  <c:v>bilv</c:v>
                </c:pt>
                <c:pt idx="19">
                  <c:v>blit</c:v>
                </c:pt>
                <c:pt idx="20">
                  <c:v>brev</c:v>
                </c:pt>
                <c:pt idx="21">
                  <c:v>fir</c:v>
                </c:pt>
                <c:pt idx="22">
                  <c:v>Powerstone-Avg</c:v>
                </c:pt>
                <c:pt idx="24">
                  <c:v>dijkstra</c:v>
                </c:pt>
                <c:pt idx="25">
                  <c:v>adpcm-e</c:v>
                </c:pt>
                <c:pt idx="26">
                  <c:v>adpcm-d</c:v>
                </c:pt>
                <c:pt idx="27">
                  <c:v>CRC32</c:v>
                </c:pt>
                <c:pt idx="28">
                  <c:v>FFT</c:v>
                </c:pt>
                <c:pt idx="29">
                  <c:v>FFT-inv</c:v>
                </c:pt>
                <c:pt idx="30">
                  <c:v>qsort</c:v>
                </c:pt>
                <c:pt idx="31">
                  <c:v>sha</c:v>
                </c:pt>
                <c:pt idx="32">
                  <c:v>stringsearch</c:v>
                </c:pt>
                <c:pt idx="33">
                  <c:v>rijndael-e</c:v>
                </c:pt>
                <c:pt idx="34">
                  <c:v>rijndael-d</c:v>
                </c:pt>
                <c:pt idx="35">
                  <c:v>MiBench-Avg</c:v>
                </c:pt>
              </c:strCache>
            </c:strRef>
          </c:cat>
          <c:val>
            <c:numRef>
              <c:f>ASPDAC_ppt!$B$33:$AK$33</c:f>
              <c:numCache>
                <c:formatCode>0.00%</c:formatCode>
                <c:ptCount val="36"/>
                <c:pt idx="0">
                  <c:v>0.495410015261502</c:v>
                </c:pt>
                <c:pt idx="1">
                  <c:v>0.497309207072734</c:v>
                </c:pt>
                <c:pt idx="2">
                  <c:v>0.57795760301925</c:v>
                </c:pt>
                <c:pt idx="3">
                  <c:v>0.576621564070422</c:v>
                </c:pt>
                <c:pt idx="4">
                  <c:v>0.571354568820606</c:v>
                </c:pt>
                <c:pt idx="5">
                  <c:v>0.494619050360574</c:v>
                </c:pt>
                <c:pt idx="6">
                  <c:v>0.495468253380653</c:v>
                </c:pt>
                <c:pt idx="7">
                  <c:v>0.577296860177972</c:v>
                </c:pt>
                <c:pt idx="8">
                  <c:v>0.550734771104869</c:v>
                </c:pt>
                <c:pt idx="9">
                  <c:v>0.444234890687059</c:v>
                </c:pt>
                <c:pt idx="10">
                  <c:v>0.607712426552699</c:v>
                </c:pt>
                <c:pt idx="11">
                  <c:v>0.576342716145294</c:v>
                </c:pt>
                <c:pt idx="12">
                  <c:v>0.575470967521041</c:v>
                </c:pt>
                <c:pt idx="13">
                  <c:v>0.574419994197386</c:v>
                </c:pt>
                <c:pt idx="14">
                  <c:v>0.427970583202662</c:v>
                </c:pt>
                <c:pt idx="15">
                  <c:v>0.536194898104983</c:v>
                </c:pt>
                <c:pt idx="17">
                  <c:v>0.620004206029172</c:v>
                </c:pt>
                <c:pt idx="18">
                  <c:v>0.579772482371422</c:v>
                </c:pt>
                <c:pt idx="19">
                  <c:v>0.614352623680481</c:v>
                </c:pt>
                <c:pt idx="20">
                  <c:v>0.591713688356243</c:v>
                </c:pt>
                <c:pt idx="21">
                  <c:v>0.579791748018956</c:v>
                </c:pt>
                <c:pt idx="22">
                  <c:v>0.597126949691248</c:v>
                </c:pt>
                <c:pt idx="24">
                  <c:v>0.278352759146052</c:v>
                </c:pt>
                <c:pt idx="25">
                  <c:v>0.614054992214823</c:v>
                </c:pt>
                <c:pt idx="26">
                  <c:v>0.612822653245053</c:v>
                </c:pt>
                <c:pt idx="27">
                  <c:v>0.61188860330506</c:v>
                </c:pt>
                <c:pt idx="28">
                  <c:v>0.15672480502775</c:v>
                </c:pt>
                <c:pt idx="29">
                  <c:v>0.154428810707358</c:v>
                </c:pt>
                <c:pt idx="30">
                  <c:v>0.18331072944077</c:v>
                </c:pt>
                <c:pt idx="31">
                  <c:v>0.570558019242034</c:v>
                </c:pt>
                <c:pt idx="32">
                  <c:v>0.0684873381719711</c:v>
                </c:pt>
                <c:pt idx="33">
                  <c:v>0.401539987572238</c:v>
                </c:pt>
                <c:pt idx="34">
                  <c:v>0.422439011520847</c:v>
                </c:pt>
                <c:pt idx="35">
                  <c:v>0.370418882690361</c:v>
                </c:pt>
              </c:numCache>
            </c:numRef>
          </c:val>
        </c:ser>
        <c:axId val="331323000"/>
        <c:axId val="331316376"/>
      </c:barChart>
      <c:catAx>
        <c:axId val="331323000"/>
        <c:scaling>
          <c:orientation val="minMax"/>
        </c:scaling>
        <c:axPos val="b"/>
        <c:tickLblPos val="nextTo"/>
        <c:txPr>
          <a:bodyPr/>
          <a:lstStyle/>
          <a:p>
            <a:pPr>
              <a:defRPr sz="600">
                <a:latin typeface="Times New Roman" pitchFamily="18" charset="0"/>
                <a:cs typeface="Times New Roman" pitchFamily="18" charset="0"/>
              </a:defRPr>
            </a:pPr>
            <a:endParaRPr lang="en-US"/>
          </a:p>
        </c:txPr>
        <c:crossAx val="331316376"/>
        <c:crosses val="autoZero"/>
        <c:auto val="1"/>
        <c:lblAlgn val="ctr"/>
        <c:lblOffset val="100"/>
      </c:catAx>
      <c:valAx>
        <c:axId val="331316376"/>
        <c:scaling>
          <c:orientation val="minMax"/>
          <c:max val="1.0"/>
          <c:min val="0.0"/>
        </c:scaling>
        <c:axPos val="l"/>
        <c:majorGridlines/>
        <c:title>
          <c:tx>
            <c:rich>
              <a:bodyPr rot="-5400000" vert="horz"/>
              <a:lstStyle/>
              <a:p>
                <a:pPr>
                  <a:defRPr/>
                </a:pPr>
                <a:r>
                  <a:rPr lang="en-US" sz="800" b="0" dirty="0" smtClean="0">
                    <a:latin typeface="Times New Roman" pitchFamily="18" charset="0"/>
                    <a:cs typeface="Times New Roman" pitchFamily="18" charset="0"/>
                  </a:rPr>
                  <a:t>Energy Savings</a:t>
                </a:r>
                <a:endParaRPr lang="en-US" sz="800" b="0" dirty="0">
                  <a:latin typeface="Times New Roman" pitchFamily="18" charset="0"/>
                  <a:cs typeface="Times New Roman" pitchFamily="18" charset="0"/>
                </a:endParaRPr>
              </a:p>
            </c:rich>
          </c:tx>
          <c:layout/>
        </c:title>
        <c:numFmt formatCode="0%" sourceLinked="0"/>
        <c:tickLblPos val="nextTo"/>
        <c:txPr>
          <a:bodyPr/>
          <a:lstStyle/>
          <a:p>
            <a:pPr>
              <a:defRPr sz="600">
                <a:latin typeface="Times New Roman" pitchFamily="18" charset="0"/>
                <a:cs typeface="Times New Roman" pitchFamily="18" charset="0"/>
              </a:defRPr>
            </a:pPr>
            <a:endParaRPr lang="en-US"/>
          </a:p>
        </c:txPr>
        <c:crossAx val="331323000"/>
        <c:crosses val="autoZero"/>
        <c:crossBetween val="between"/>
      </c:valAx>
    </c:plotArea>
    <c:legend>
      <c:legendPos val="r"/>
      <c:layout>
        <c:manualLayout>
          <c:xMode val="edge"/>
          <c:yMode val="edge"/>
          <c:x val="0.232599769487784"/>
          <c:y val="0.103406065512087"/>
          <c:w val="0.570787238955726"/>
          <c:h val="0.0708971274424036"/>
        </c:manualLayout>
      </c:layout>
      <c:txPr>
        <a:bodyPr/>
        <a:lstStyle/>
        <a:p>
          <a:pPr>
            <a:defRPr sz="800">
              <a:latin typeface="Times New Roman" pitchFamily="18" charset="0"/>
              <a:cs typeface="Times New Roman" pitchFamily="18" charset="0"/>
            </a:defRPr>
          </a:pPr>
          <a:endParaRPr lang="en-US"/>
        </a:p>
      </c:txPr>
    </c:legend>
    <c:plotVisOnly val="1"/>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plotArea>
      <c:layout>
        <c:manualLayout>
          <c:layoutTarget val="inner"/>
          <c:xMode val="edge"/>
          <c:yMode val="edge"/>
          <c:x val="0.0691534781967028"/>
          <c:y val="0.0509259259259259"/>
          <c:w val="0.914802512971435"/>
          <c:h val="0.580350994775929"/>
        </c:manualLayout>
      </c:layout>
      <c:barChart>
        <c:barDir val="col"/>
        <c:grouping val="clustered"/>
        <c:ser>
          <c:idx val="0"/>
          <c:order val="0"/>
          <c:tx>
            <c:strRef>
              <c:f>ASPDAC_ppt!$A$55</c:f>
              <c:strCache>
                <c:ptCount val="1"/>
                <c:pt idx="0">
                  <c:v>tuneL1+tuneALC</c:v>
                </c:pt>
              </c:strCache>
            </c:strRef>
          </c:tx>
          <c:cat>
            <c:strRef>
              <c:f>ASPDAC_ppt!$B$54:$AK$54</c:f>
              <c:strCache>
                <c:ptCount val="36"/>
                <c:pt idx="0">
                  <c:v>A2TIME01</c:v>
                </c:pt>
                <c:pt idx="1">
                  <c:v>AIFFTR01</c:v>
                </c:pt>
                <c:pt idx="2">
                  <c:v>AIFIRF01</c:v>
                </c:pt>
                <c:pt idx="3">
                  <c:v>AIIFFT01</c:v>
                </c:pt>
                <c:pt idx="4">
                  <c:v>BaseFP01</c:v>
                </c:pt>
                <c:pt idx="5">
                  <c:v>BITMNP01</c:v>
                </c:pt>
                <c:pt idx="6">
                  <c:v>CACHEB01</c:v>
                </c:pt>
                <c:pt idx="7">
                  <c:v>CANRDR01</c:v>
                </c:pt>
                <c:pt idx="8">
                  <c:v>IDCTRN01</c:v>
                </c:pt>
                <c:pt idx="9">
                  <c:v>IIRFLT01</c:v>
                </c:pt>
                <c:pt idx="10">
                  <c:v>PNTRCH01</c:v>
                </c:pt>
                <c:pt idx="11">
                  <c:v>PUWMOD01</c:v>
                </c:pt>
                <c:pt idx="12">
                  <c:v>RSPEED01</c:v>
                </c:pt>
                <c:pt idx="13">
                  <c:v>TBLOOK01</c:v>
                </c:pt>
                <c:pt idx="14">
                  <c:v>TTSPRK01</c:v>
                </c:pt>
                <c:pt idx="15">
                  <c:v>EEMBC-Avg</c:v>
                </c:pt>
                <c:pt idx="17">
                  <c:v>bcnt</c:v>
                </c:pt>
                <c:pt idx="18">
                  <c:v>bilv</c:v>
                </c:pt>
                <c:pt idx="19">
                  <c:v>blit</c:v>
                </c:pt>
                <c:pt idx="20">
                  <c:v>brev</c:v>
                </c:pt>
                <c:pt idx="21">
                  <c:v>fir</c:v>
                </c:pt>
                <c:pt idx="22">
                  <c:v>Powerstone-Avg</c:v>
                </c:pt>
                <c:pt idx="24">
                  <c:v>dijkstra</c:v>
                </c:pt>
                <c:pt idx="25">
                  <c:v>adpcm-e</c:v>
                </c:pt>
                <c:pt idx="26">
                  <c:v>adpcm-d</c:v>
                </c:pt>
                <c:pt idx="27">
                  <c:v>CRC32</c:v>
                </c:pt>
                <c:pt idx="28">
                  <c:v>FFT</c:v>
                </c:pt>
                <c:pt idx="29">
                  <c:v>FFT-inv</c:v>
                </c:pt>
                <c:pt idx="30">
                  <c:v>qsort</c:v>
                </c:pt>
                <c:pt idx="31">
                  <c:v>sha</c:v>
                </c:pt>
                <c:pt idx="32">
                  <c:v>stringsearch</c:v>
                </c:pt>
                <c:pt idx="33">
                  <c:v>rijndael-e</c:v>
                </c:pt>
                <c:pt idx="34">
                  <c:v>rijndael-d</c:v>
                </c:pt>
                <c:pt idx="35">
                  <c:v>MiBench-Avg</c:v>
                </c:pt>
              </c:strCache>
            </c:strRef>
          </c:cat>
          <c:val>
            <c:numRef>
              <c:f>ASPDAC_ppt!$B$55:$AK$55</c:f>
              <c:numCache>
                <c:formatCode>0.00%</c:formatCode>
                <c:ptCount val="36"/>
                <c:pt idx="0">
                  <c:v>0.495410015261502</c:v>
                </c:pt>
                <c:pt idx="1">
                  <c:v>0.546286512359192</c:v>
                </c:pt>
                <c:pt idx="2">
                  <c:v>0.680229761518152</c:v>
                </c:pt>
                <c:pt idx="3">
                  <c:v>0.597802585799987</c:v>
                </c:pt>
                <c:pt idx="4">
                  <c:v>0.617445438516852</c:v>
                </c:pt>
                <c:pt idx="5">
                  <c:v>0.494619050360574</c:v>
                </c:pt>
                <c:pt idx="6">
                  <c:v>0.495468253380653</c:v>
                </c:pt>
                <c:pt idx="7">
                  <c:v>0.585154436881036</c:v>
                </c:pt>
                <c:pt idx="8">
                  <c:v>0.559588323353696</c:v>
                </c:pt>
                <c:pt idx="9">
                  <c:v>0.444234890687059</c:v>
                </c:pt>
                <c:pt idx="10">
                  <c:v>0.718323934336747</c:v>
                </c:pt>
                <c:pt idx="11">
                  <c:v>0.576342716145294</c:v>
                </c:pt>
                <c:pt idx="12">
                  <c:v>0.575470967521041</c:v>
                </c:pt>
                <c:pt idx="13">
                  <c:v>0.655816587466684</c:v>
                </c:pt>
                <c:pt idx="14">
                  <c:v>0.489422577085231</c:v>
                </c:pt>
                <c:pt idx="15">
                  <c:v>0.568774403378249</c:v>
                </c:pt>
                <c:pt idx="17">
                  <c:v>0.65118337732808</c:v>
                </c:pt>
                <c:pt idx="18">
                  <c:v>0.625462760670334</c:v>
                </c:pt>
                <c:pt idx="19">
                  <c:v>0.729584694631363</c:v>
                </c:pt>
                <c:pt idx="20">
                  <c:v>0.631789865994483</c:v>
                </c:pt>
                <c:pt idx="21">
                  <c:v>0.579791748018956</c:v>
                </c:pt>
                <c:pt idx="22">
                  <c:v>0.64356248932864</c:v>
                </c:pt>
                <c:pt idx="24">
                  <c:v>0.541382095840617</c:v>
                </c:pt>
                <c:pt idx="25">
                  <c:v>0.71982712185724</c:v>
                </c:pt>
                <c:pt idx="26">
                  <c:v>0.717958484560412</c:v>
                </c:pt>
                <c:pt idx="27">
                  <c:v>0.728869020745826</c:v>
                </c:pt>
                <c:pt idx="28">
                  <c:v>0.15672480502775</c:v>
                </c:pt>
                <c:pt idx="29">
                  <c:v>0.154428810707358</c:v>
                </c:pt>
                <c:pt idx="30">
                  <c:v>0.26905448376023</c:v>
                </c:pt>
                <c:pt idx="31">
                  <c:v>0.681129602674698</c:v>
                </c:pt>
                <c:pt idx="32">
                  <c:v>0.217973316198715</c:v>
                </c:pt>
                <c:pt idx="33">
                  <c:v>0.401539987572238</c:v>
                </c:pt>
                <c:pt idx="34">
                  <c:v>0.422439011520847</c:v>
                </c:pt>
                <c:pt idx="35">
                  <c:v>0.455575158224175</c:v>
                </c:pt>
              </c:numCache>
            </c:numRef>
          </c:val>
        </c:ser>
        <c:ser>
          <c:idx val="1"/>
          <c:order val="1"/>
          <c:tx>
            <c:strRef>
              <c:f>ASPDAC_ppt!$A$56</c:f>
              <c:strCache>
                <c:ptCount val="1"/>
                <c:pt idx="0">
                  <c:v>tuneL1+ALC</c:v>
                </c:pt>
              </c:strCache>
            </c:strRef>
          </c:tx>
          <c:cat>
            <c:strRef>
              <c:f>ASPDAC_ppt!$B$54:$AK$54</c:f>
              <c:strCache>
                <c:ptCount val="36"/>
                <c:pt idx="0">
                  <c:v>A2TIME01</c:v>
                </c:pt>
                <c:pt idx="1">
                  <c:v>AIFFTR01</c:v>
                </c:pt>
                <c:pt idx="2">
                  <c:v>AIFIRF01</c:v>
                </c:pt>
                <c:pt idx="3">
                  <c:v>AIIFFT01</c:v>
                </c:pt>
                <c:pt idx="4">
                  <c:v>BaseFP01</c:v>
                </c:pt>
                <c:pt idx="5">
                  <c:v>BITMNP01</c:v>
                </c:pt>
                <c:pt idx="6">
                  <c:v>CACHEB01</c:v>
                </c:pt>
                <c:pt idx="7">
                  <c:v>CANRDR01</c:v>
                </c:pt>
                <c:pt idx="8">
                  <c:v>IDCTRN01</c:v>
                </c:pt>
                <c:pt idx="9">
                  <c:v>IIRFLT01</c:v>
                </c:pt>
                <c:pt idx="10">
                  <c:v>PNTRCH01</c:v>
                </c:pt>
                <c:pt idx="11">
                  <c:v>PUWMOD01</c:v>
                </c:pt>
                <c:pt idx="12">
                  <c:v>RSPEED01</c:v>
                </c:pt>
                <c:pt idx="13">
                  <c:v>TBLOOK01</c:v>
                </c:pt>
                <c:pt idx="14">
                  <c:v>TTSPRK01</c:v>
                </c:pt>
                <c:pt idx="15">
                  <c:v>EEMBC-Avg</c:v>
                </c:pt>
                <c:pt idx="17">
                  <c:v>bcnt</c:v>
                </c:pt>
                <c:pt idx="18">
                  <c:v>bilv</c:v>
                </c:pt>
                <c:pt idx="19">
                  <c:v>blit</c:v>
                </c:pt>
                <c:pt idx="20">
                  <c:v>brev</c:v>
                </c:pt>
                <c:pt idx="21">
                  <c:v>fir</c:v>
                </c:pt>
                <c:pt idx="22">
                  <c:v>Powerstone-Avg</c:v>
                </c:pt>
                <c:pt idx="24">
                  <c:v>dijkstra</c:v>
                </c:pt>
                <c:pt idx="25">
                  <c:v>adpcm-e</c:v>
                </c:pt>
                <c:pt idx="26">
                  <c:v>adpcm-d</c:v>
                </c:pt>
                <c:pt idx="27">
                  <c:v>CRC32</c:v>
                </c:pt>
                <c:pt idx="28">
                  <c:v>FFT</c:v>
                </c:pt>
                <c:pt idx="29">
                  <c:v>FFT-inv</c:v>
                </c:pt>
                <c:pt idx="30">
                  <c:v>qsort</c:v>
                </c:pt>
                <c:pt idx="31">
                  <c:v>sha</c:v>
                </c:pt>
                <c:pt idx="32">
                  <c:v>stringsearch</c:v>
                </c:pt>
                <c:pt idx="33">
                  <c:v>rijndael-e</c:v>
                </c:pt>
                <c:pt idx="34">
                  <c:v>rijndael-d</c:v>
                </c:pt>
                <c:pt idx="35">
                  <c:v>MiBench-Avg</c:v>
                </c:pt>
              </c:strCache>
            </c:strRef>
          </c:cat>
          <c:val>
            <c:numRef>
              <c:f>ASPDAC_ppt!$B$56:$AK$56</c:f>
              <c:numCache>
                <c:formatCode>0.00%</c:formatCode>
                <c:ptCount val="36"/>
                <c:pt idx="0">
                  <c:v>0.427154444806458</c:v>
                </c:pt>
                <c:pt idx="1">
                  <c:v>0.527970499262931</c:v>
                </c:pt>
                <c:pt idx="2">
                  <c:v>0.680229761518152</c:v>
                </c:pt>
                <c:pt idx="3">
                  <c:v>0.58637779552245</c:v>
                </c:pt>
                <c:pt idx="4">
                  <c:v>0.607989386493327</c:v>
                </c:pt>
                <c:pt idx="5">
                  <c:v>0.474314736809578</c:v>
                </c:pt>
                <c:pt idx="6">
                  <c:v>0.451736351765768</c:v>
                </c:pt>
                <c:pt idx="7">
                  <c:v>0.572038180051097</c:v>
                </c:pt>
                <c:pt idx="8">
                  <c:v>0.556048645897444</c:v>
                </c:pt>
                <c:pt idx="9">
                  <c:v>0.403521127564247</c:v>
                </c:pt>
                <c:pt idx="10">
                  <c:v>0.718323934336747</c:v>
                </c:pt>
                <c:pt idx="11">
                  <c:v>0.515616726329712</c:v>
                </c:pt>
                <c:pt idx="12">
                  <c:v>0.478348500842894</c:v>
                </c:pt>
                <c:pt idx="13">
                  <c:v>0.651254514864303</c:v>
                </c:pt>
                <c:pt idx="14">
                  <c:v>0.484431506674891</c:v>
                </c:pt>
                <c:pt idx="15">
                  <c:v>0.542357074182664</c:v>
                </c:pt>
                <c:pt idx="17">
                  <c:v>0.644194605018491</c:v>
                </c:pt>
                <c:pt idx="18">
                  <c:v>0.593341742609033</c:v>
                </c:pt>
                <c:pt idx="19">
                  <c:v>0.703603007557711</c:v>
                </c:pt>
                <c:pt idx="20">
                  <c:v>0.599141571242879</c:v>
                </c:pt>
                <c:pt idx="21">
                  <c:v>0.489140254407628</c:v>
                </c:pt>
                <c:pt idx="22">
                  <c:v>0.60588423616715</c:v>
                </c:pt>
                <c:pt idx="24">
                  <c:v>0.456360596321698</c:v>
                </c:pt>
                <c:pt idx="25">
                  <c:v>0.66317438031272</c:v>
                </c:pt>
                <c:pt idx="26">
                  <c:v>0.662029176014196</c:v>
                </c:pt>
                <c:pt idx="27">
                  <c:v>0.728869020745826</c:v>
                </c:pt>
                <c:pt idx="28">
                  <c:v>0.0994409142389769</c:v>
                </c:pt>
                <c:pt idx="29">
                  <c:v>0.100045666732256</c:v>
                </c:pt>
                <c:pt idx="30">
                  <c:v>0.26905448376023</c:v>
                </c:pt>
                <c:pt idx="31">
                  <c:v>0.681129602674698</c:v>
                </c:pt>
                <c:pt idx="32">
                  <c:v>0.217576239988583</c:v>
                </c:pt>
                <c:pt idx="33">
                  <c:v>0.363319137255227</c:v>
                </c:pt>
                <c:pt idx="34">
                  <c:v>0.386013027142548</c:v>
                </c:pt>
                <c:pt idx="35">
                  <c:v>0.420637476835176</c:v>
                </c:pt>
              </c:numCache>
            </c:numRef>
          </c:val>
        </c:ser>
        <c:ser>
          <c:idx val="2"/>
          <c:order val="2"/>
          <c:tx>
            <c:strRef>
              <c:f>ASPDAC_ppt!$A$57</c:f>
              <c:strCache>
                <c:ptCount val="1"/>
                <c:pt idx="0">
                  <c:v>noLC</c:v>
                </c:pt>
              </c:strCache>
            </c:strRef>
          </c:tx>
          <c:spPr>
            <a:solidFill>
              <a:schemeClr val="accent3"/>
            </a:solidFill>
          </c:spPr>
          <c:cat>
            <c:strRef>
              <c:f>ASPDAC_ppt!$B$54:$AK$54</c:f>
              <c:strCache>
                <c:ptCount val="36"/>
                <c:pt idx="0">
                  <c:v>A2TIME01</c:v>
                </c:pt>
                <c:pt idx="1">
                  <c:v>AIFFTR01</c:v>
                </c:pt>
                <c:pt idx="2">
                  <c:v>AIFIRF01</c:v>
                </c:pt>
                <c:pt idx="3">
                  <c:v>AIIFFT01</c:v>
                </c:pt>
                <c:pt idx="4">
                  <c:v>BaseFP01</c:v>
                </c:pt>
                <c:pt idx="5">
                  <c:v>BITMNP01</c:v>
                </c:pt>
                <c:pt idx="6">
                  <c:v>CACHEB01</c:v>
                </c:pt>
                <c:pt idx="7">
                  <c:v>CANRDR01</c:v>
                </c:pt>
                <c:pt idx="8">
                  <c:v>IDCTRN01</c:v>
                </c:pt>
                <c:pt idx="9">
                  <c:v>IIRFLT01</c:v>
                </c:pt>
                <c:pt idx="10">
                  <c:v>PNTRCH01</c:v>
                </c:pt>
                <c:pt idx="11">
                  <c:v>PUWMOD01</c:v>
                </c:pt>
                <c:pt idx="12">
                  <c:v>RSPEED01</c:v>
                </c:pt>
                <c:pt idx="13">
                  <c:v>TBLOOK01</c:v>
                </c:pt>
                <c:pt idx="14">
                  <c:v>TTSPRK01</c:v>
                </c:pt>
                <c:pt idx="15">
                  <c:v>EEMBC-Avg</c:v>
                </c:pt>
                <c:pt idx="17">
                  <c:v>bcnt</c:v>
                </c:pt>
                <c:pt idx="18">
                  <c:v>bilv</c:v>
                </c:pt>
                <c:pt idx="19">
                  <c:v>blit</c:v>
                </c:pt>
                <c:pt idx="20">
                  <c:v>brev</c:v>
                </c:pt>
                <c:pt idx="21">
                  <c:v>fir</c:v>
                </c:pt>
                <c:pt idx="22">
                  <c:v>Powerstone-Avg</c:v>
                </c:pt>
                <c:pt idx="24">
                  <c:v>dijkstra</c:v>
                </c:pt>
                <c:pt idx="25">
                  <c:v>adpcm-e</c:v>
                </c:pt>
                <c:pt idx="26">
                  <c:v>adpcm-d</c:v>
                </c:pt>
                <c:pt idx="27">
                  <c:v>CRC32</c:v>
                </c:pt>
                <c:pt idx="28">
                  <c:v>FFT</c:v>
                </c:pt>
                <c:pt idx="29">
                  <c:v>FFT-inv</c:v>
                </c:pt>
                <c:pt idx="30">
                  <c:v>qsort</c:v>
                </c:pt>
                <c:pt idx="31">
                  <c:v>sha</c:v>
                </c:pt>
                <c:pt idx="32">
                  <c:v>stringsearch</c:v>
                </c:pt>
                <c:pt idx="33">
                  <c:v>rijndael-e</c:v>
                </c:pt>
                <c:pt idx="34">
                  <c:v>rijndael-d</c:v>
                </c:pt>
                <c:pt idx="35">
                  <c:v>MiBench-Avg</c:v>
                </c:pt>
              </c:strCache>
            </c:strRef>
          </c:cat>
          <c:val>
            <c:numRef>
              <c:f>ASPDAC_ppt!$B$57:$AK$57</c:f>
              <c:numCache>
                <c:formatCode>0.00%</c:formatCode>
                <c:ptCount val="36"/>
                <c:pt idx="0">
                  <c:v>0.495410015261502</c:v>
                </c:pt>
                <c:pt idx="1">
                  <c:v>0.497309207072734</c:v>
                </c:pt>
                <c:pt idx="2">
                  <c:v>0.57795760301925</c:v>
                </c:pt>
                <c:pt idx="3">
                  <c:v>0.576621564070422</c:v>
                </c:pt>
                <c:pt idx="4">
                  <c:v>0.571354568820606</c:v>
                </c:pt>
                <c:pt idx="5">
                  <c:v>0.494619050360574</c:v>
                </c:pt>
                <c:pt idx="6">
                  <c:v>0.495468253380653</c:v>
                </c:pt>
                <c:pt idx="7">
                  <c:v>0.577296860177972</c:v>
                </c:pt>
                <c:pt idx="8">
                  <c:v>0.550734771104869</c:v>
                </c:pt>
                <c:pt idx="9">
                  <c:v>0.444234890687059</c:v>
                </c:pt>
                <c:pt idx="10">
                  <c:v>0.607712426552699</c:v>
                </c:pt>
                <c:pt idx="11">
                  <c:v>0.576342716145294</c:v>
                </c:pt>
                <c:pt idx="12">
                  <c:v>0.575470967521041</c:v>
                </c:pt>
                <c:pt idx="13">
                  <c:v>0.574419994197386</c:v>
                </c:pt>
                <c:pt idx="14">
                  <c:v>0.427970583202662</c:v>
                </c:pt>
                <c:pt idx="15">
                  <c:v>0.536194898104983</c:v>
                </c:pt>
                <c:pt idx="17">
                  <c:v>0.620004206029172</c:v>
                </c:pt>
                <c:pt idx="18">
                  <c:v>0.579772482371422</c:v>
                </c:pt>
                <c:pt idx="19">
                  <c:v>0.614352623680481</c:v>
                </c:pt>
                <c:pt idx="20">
                  <c:v>0.591713688356243</c:v>
                </c:pt>
                <c:pt idx="21">
                  <c:v>0.579791748018956</c:v>
                </c:pt>
                <c:pt idx="22">
                  <c:v>0.597126949691248</c:v>
                </c:pt>
                <c:pt idx="24">
                  <c:v>0.278352759146052</c:v>
                </c:pt>
                <c:pt idx="25">
                  <c:v>0.614054992214823</c:v>
                </c:pt>
                <c:pt idx="26">
                  <c:v>0.612822653245053</c:v>
                </c:pt>
                <c:pt idx="27">
                  <c:v>0.61188860330506</c:v>
                </c:pt>
                <c:pt idx="28">
                  <c:v>0.15672480502775</c:v>
                </c:pt>
                <c:pt idx="29">
                  <c:v>0.154428810707358</c:v>
                </c:pt>
                <c:pt idx="30">
                  <c:v>0.18331072944077</c:v>
                </c:pt>
                <c:pt idx="31">
                  <c:v>0.570558019242034</c:v>
                </c:pt>
                <c:pt idx="32">
                  <c:v>0.0684873381719711</c:v>
                </c:pt>
                <c:pt idx="33">
                  <c:v>0.401539987572238</c:v>
                </c:pt>
                <c:pt idx="34">
                  <c:v>0.422439011520847</c:v>
                </c:pt>
                <c:pt idx="35">
                  <c:v>0.370418882690361</c:v>
                </c:pt>
              </c:numCache>
            </c:numRef>
          </c:val>
        </c:ser>
        <c:axId val="331128344"/>
        <c:axId val="331151864"/>
      </c:barChart>
      <c:catAx>
        <c:axId val="331128344"/>
        <c:scaling>
          <c:orientation val="minMax"/>
        </c:scaling>
        <c:axPos val="b"/>
        <c:tickLblPos val="nextTo"/>
        <c:txPr>
          <a:bodyPr/>
          <a:lstStyle/>
          <a:p>
            <a:pPr>
              <a:defRPr sz="600">
                <a:latin typeface="Times New Roman" pitchFamily="18" charset="0"/>
                <a:cs typeface="Times New Roman" pitchFamily="18" charset="0"/>
              </a:defRPr>
            </a:pPr>
            <a:endParaRPr lang="en-US"/>
          </a:p>
        </c:txPr>
        <c:crossAx val="331151864"/>
        <c:crosses val="autoZero"/>
        <c:auto val="1"/>
        <c:lblAlgn val="ctr"/>
        <c:lblOffset val="100"/>
      </c:catAx>
      <c:valAx>
        <c:axId val="331151864"/>
        <c:scaling>
          <c:orientation val="minMax"/>
          <c:max val="1.0"/>
          <c:min val="0.0"/>
        </c:scaling>
        <c:axPos val="l"/>
        <c:majorGridlines/>
        <c:title>
          <c:tx>
            <c:rich>
              <a:bodyPr rot="-5400000" vert="horz"/>
              <a:lstStyle/>
              <a:p>
                <a:pPr>
                  <a:defRPr/>
                </a:pPr>
                <a:r>
                  <a:rPr lang="en-US" sz="800" b="0" dirty="0" smtClean="0">
                    <a:latin typeface="Times New Roman" pitchFamily="18" charset="0"/>
                    <a:cs typeface="Times New Roman" pitchFamily="18" charset="0"/>
                  </a:rPr>
                  <a:t>Energy Savings</a:t>
                </a:r>
                <a:endParaRPr lang="en-US" sz="800" b="0" dirty="0">
                  <a:latin typeface="Times New Roman" pitchFamily="18" charset="0"/>
                  <a:cs typeface="Times New Roman" pitchFamily="18" charset="0"/>
                </a:endParaRPr>
              </a:p>
            </c:rich>
          </c:tx>
          <c:layout/>
        </c:title>
        <c:numFmt formatCode="0%" sourceLinked="0"/>
        <c:tickLblPos val="nextTo"/>
        <c:txPr>
          <a:bodyPr/>
          <a:lstStyle/>
          <a:p>
            <a:pPr>
              <a:defRPr sz="800">
                <a:latin typeface="Times New Roman" pitchFamily="18" charset="0"/>
                <a:cs typeface="Times New Roman" pitchFamily="18" charset="0"/>
              </a:defRPr>
            </a:pPr>
            <a:endParaRPr lang="en-US"/>
          </a:p>
        </c:txPr>
        <c:crossAx val="331128344"/>
        <c:crosses val="autoZero"/>
        <c:crossBetween val="between"/>
      </c:valAx>
    </c:plotArea>
    <c:legend>
      <c:legendPos val="r"/>
      <c:layout>
        <c:manualLayout>
          <c:xMode val="edge"/>
          <c:yMode val="edge"/>
          <c:x val="0.221001195137268"/>
          <c:y val="0.0687179206765821"/>
          <c:w val="0.574662163921899"/>
          <c:h val="0.0649817754478098"/>
        </c:manualLayout>
      </c:layout>
      <c:txPr>
        <a:bodyPr/>
        <a:lstStyle/>
        <a:p>
          <a:pPr>
            <a:defRPr sz="800">
              <a:latin typeface="Times New Roman" pitchFamily="18" charset="0"/>
              <a:cs typeface="Times New Roman" pitchFamily="18" charset="0"/>
            </a:defRPr>
          </a:pPr>
          <a:endParaRPr lang="en-US"/>
        </a:p>
      </c:txPr>
    </c:legend>
    <c:plotVisOnly val="1"/>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plotArea>
      <c:layout>
        <c:manualLayout>
          <c:layoutTarget val="inner"/>
          <c:xMode val="edge"/>
          <c:yMode val="edge"/>
          <c:x val="0.0625006184571757"/>
          <c:y val="0.0509259259259259"/>
          <c:w val="0.918895586327575"/>
          <c:h val="0.536380294280635"/>
        </c:manualLayout>
      </c:layout>
      <c:barChart>
        <c:barDir val="col"/>
        <c:grouping val="clustered"/>
        <c:ser>
          <c:idx val="0"/>
          <c:order val="0"/>
          <c:tx>
            <c:strRef>
              <c:f>ASPDAC_ppt!$A$79</c:f>
              <c:strCache>
                <c:ptCount val="1"/>
                <c:pt idx="0">
                  <c:v>tuneL1+PLC</c:v>
                </c:pt>
              </c:strCache>
            </c:strRef>
          </c:tx>
          <c:cat>
            <c:strRef>
              <c:f>ASPDAC_ppt!$B$78:$AK$78</c:f>
              <c:strCache>
                <c:ptCount val="36"/>
                <c:pt idx="0">
                  <c:v>A2TIME01</c:v>
                </c:pt>
                <c:pt idx="1">
                  <c:v>AIFFTR01</c:v>
                </c:pt>
                <c:pt idx="2">
                  <c:v>AIFIRF01</c:v>
                </c:pt>
                <c:pt idx="3">
                  <c:v>AIIFFT01</c:v>
                </c:pt>
                <c:pt idx="4">
                  <c:v>BaseFP01</c:v>
                </c:pt>
                <c:pt idx="5">
                  <c:v>BITMNP01</c:v>
                </c:pt>
                <c:pt idx="6">
                  <c:v>CACHEB01</c:v>
                </c:pt>
                <c:pt idx="7">
                  <c:v>CANRDR01</c:v>
                </c:pt>
                <c:pt idx="8">
                  <c:v>IDCTRN01</c:v>
                </c:pt>
                <c:pt idx="9">
                  <c:v>IIRFLT01</c:v>
                </c:pt>
                <c:pt idx="10">
                  <c:v>PNTRCH01</c:v>
                </c:pt>
                <c:pt idx="11">
                  <c:v>PUWMOD01</c:v>
                </c:pt>
                <c:pt idx="12">
                  <c:v>RSPEED01</c:v>
                </c:pt>
                <c:pt idx="13">
                  <c:v>TBLOOK01</c:v>
                </c:pt>
                <c:pt idx="14">
                  <c:v>TTSPRK01</c:v>
                </c:pt>
                <c:pt idx="15">
                  <c:v>EEMBC-Avg</c:v>
                </c:pt>
                <c:pt idx="17">
                  <c:v>bcnt</c:v>
                </c:pt>
                <c:pt idx="18">
                  <c:v>bilv</c:v>
                </c:pt>
                <c:pt idx="19">
                  <c:v>blit</c:v>
                </c:pt>
                <c:pt idx="20">
                  <c:v>brev</c:v>
                </c:pt>
                <c:pt idx="21">
                  <c:v>fir</c:v>
                </c:pt>
                <c:pt idx="22">
                  <c:v>Powerstone-Avg</c:v>
                </c:pt>
                <c:pt idx="24">
                  <c:v>dijkstra</c:v>
                </c:pt>
                <c:pt idx="25">
                  <c:v>adpcm-e</c:v>
                </c:pt>
                <c:pt idx="26">
                  <c:v>adpcm-d</c:v>
                </c:pt>
                <c:pt idx="27">
                  <c:v>CRC32</c:v>
                </c:pt>
                <c:pt idx="28">
                  <c:v>FFT</c:v>
                </c:pt>
                <c:pt idx="29">
                  <c:v>FFT-inv</c:v>
                </c:pt>
                <c:pt idx="30">
                  <c:v>qsort</c:v>
                </c:pt>
                <c:pt idx="31">
                  <c:v>sha</c:v>
                </c:pt>
                <c:pt idx="32">
                  <c:v>stringsearch</c:v>
                </c:pt>
                <c:pt idx="33">
                  <c:v>rijndael-e</c:v>
                </c:pt>
                <c:pt idx="34">
                  <c:v>rijndael-d</c:v>
                </c:pt>
                <c:pt idx="35">
                  <c:v>MiBench-Avg</c:v>
                </c:pt>
              </c:strCache>
            </c:strRef>
          </c:cat>
          <c:val>
            <c:numRef>
              <c:f>ASPDAC_ppt!$B$79:$AK$79</c:f>
              <c:numCache>
                <c:formatCode>0.00%</c:formatCode>
                <c:ptCount val="36"/>
                <c:pt idx="0">
                  <c:v>0.464922679823069</c:v>
                </c:pt>
                <c:pt idx="1">
                  <c:v>0.688965381422656</c:v>
                </c:pt>
                <c:pt idx="2">
                  <c:v>0.77295895799887</c:v>
                </c:pt>
                <c:pt idx="3">
                  <c:v>0.7051962411476</c:v>
                </c:pt>
                <c:pt idx="4">
                  <c:v>0.673429506814401</c:v>
                </c:pt>
                <c:pt idx="5">
                  <c:v>0.482155313897942</c:v>
                </c:pt>
                <c:pt idx="6">
                  <c:v>0.50126407084701</c:v>
                </c:pt>
                <c:pt idx="7">
                  <c:v>0.629147418543877</c:v>
                </c:pt>
                <c:pt idx="8">
                  <c:v>0.672486393698241</c:v>
                </c:pt>
                <c:pt idx="9">
                  <c:v>0.428546508932928</c:v>
                </c:pt>
                <c:pt idx="10">
                  <c:v>0.696971749118842</c:v>
                </c:pt>
                <c:pt idx="11">
                  <c:v>0.569967786835049</c:v>
                </c:pt>
                <c:pt idx="12">
                  <c:v>0.643015930138044</c:v>
                </c:pt>
                <c:pt idx="13">
                  <c:v>0.617210903380394</c:v>
                </c:pt>
                <c:pt idx="14">
                  <c:v>0.609838046115</c:v>
                </c:pt>
                <c:pt idx="15">
                  <c:v>0.610405125914258</c:v>
                </c:pt>
                <c:pt idx="17">
                  <c:v>0.716774451370624</c:v>
                </c:pt>
                <c:pt idx="18">
                  <c:v>0.658967752525294</c:v>
                </c:pt>
                <c:pt idx="19">
                  <c:v>0.690542820142658</c:v>
                </c:pt>
                <c:pt idx="20">
                  <c:v>0.683225655684494</c:v>
                </c:pt>
                <c:pt idx="21">
                  <c:v>0.717138981344879</c:v>
                </c:pt>
                <c:pt idx="22">
                  <c:v>0.693329932213594</c:v>
                </c:pt>
                <c:pt idx="24">
                  <c:v>0.548837535505153</c:v>
                </c:pt>
                <c:pt idx="25">
                  <c:v>0.458834071386389</c:v>
                </c:pt>
                <c:pt idx="26">
                  <c:v>0.457171852374091</c:v>
                </c:pt>
                <c:pt idx="27">
                  <c:v>0.461186435325326</c:v>
                </c:pt>
                <c:pt idx="28">
                  <c:v>-0.0119184234182305</c:v>
                </c:pt>
                <c:pt idx="29">
                  <c:v>-0.00394931428175329</c:v>
                </c:pt>
                <c:pt idx="30">
                  <c:v>0.340858333803592</c:v>
                </c:pt>
                <c:pt idx="31">
                  <c:v>0.457505481975554</c:v>
                </c:pt>
                <c:pt idx="32">
                  <c:v>0.338740436282568</c:v>
                </c:pt>
                <c:pt idx="33">
                  <c:v>0.0605742985532973</c:v>
                </c:pt>
                <c:pt idx="34">
                  <c:v>0.0720839313334109</c:v>
                </c:pt>
                <c:pt idx="35">
                  <c:v>0.289084058076309</c:v>
                </c:pt>
              </c:numCache>
            </c:numRef>
          </c:val>
        </c:ser>
        <c:ser>
          <c:idx val="1"/>
          <c:order val="1"/>
          <c:tx>
            <c:strRef>
              <c:f>ASPDAC_ppt!$A$80</c:f>
              <c:strCache>
                <c:ptCount val="1"/>
                <c:pt idx="0">
                  <c:v>tuneL1+ALC</c:v>
                </c:pt>
              </c:strCache>
            </c:strRef>
          </c:tx>
          <c:cat>
            <c:strRef>
              <c:f>ASPDAC_ppt!$B$78:$AK$78</c:f>
              <c:strCache>
                <c:ptCount val="36"/>
                <c:pt idx="0">
                  <c:v>A2TIME01</c:v>
                </c:pt>
                <c:pt idx="1">
                  <c:v>AIFFTR01</c:v>
                </c:pt>
                <c:pt idx="2">
                  <c:v>AIFIRF01</c:v>
                </c:pt>
                <c:pt idx="3">
                  <c:v>AIIFFT01</c:v>
                </c:pt>
                <c:pt idx="4">
                  <c:v>BaseFP01</c:v>
                </c:pt>
                <c:pt idx="5">
                  <c:v>BITMNP01</c:v>
                </c:pt>
                <c:pt idx="6">
                  <c:v>CACHEB01</c:v>
                </c:pt>
                <c:pt idx="7">
                  <c:v>CANRDR01</c:v>
                </c:pt>
                <c:pt idx="8">
                  <c:v>IDCTRN01</c:v>
                </c:pt>
                <c:pt idx="9">
                  <c:v>IIRFLT01</c:v>
                </c:pt>
                <c:pt idx="10">
                  <c:v>PNTRCH01</c:v>
                </c:pt>
                <c:pt idx="11">
                  <c:v>PUWMOD01</c:v>
                </c:pt>
                <c:pt idx="12">
                  <c:v>RSPEED01</c:v>
                </c:pt>
                <c:pt idx="13">
                  <c:v>TBLOOK01</c:v>
                </c:pt>
                <c:pt idx="14">
                  <c:v>TTSPRK01</c:v>
                </c:pt>
                <c:pt idx="15">
                  <c:v>EEMBC-Avg</c:v>
                </c:pt>
                <c:pt idx="17">
                  <c:v>bcnt</c:v>
                </c:pt>
                <c:pt idx="18">
                  <c:v>bilv</c:v>
                </c:pt>
                <c:pt idx="19">
                  <c:v>blit</c:v>
                </c:pt>
                <c:pt idx="20">
                  <c:v>brev</c:v>
                </c:pt>
                <c:pt idx="21">
                  <c:v>fir</c:v>
                </c:pt>
                <c:pt idx="22">
                  <c:v>Powerstone-Avg</c:v>
                </c:pt>
                <c:pt idx="24">
                  <c:v>dijkstra</c:v>
                </c:pt>
                <c:pt idx="25">
                  <c:v>adpcm-e</c:v>
                </c:pt>
                <c:pt idx="26">
                  <c:v>adpcm-d</c:v>
                </c:pt>
                <c:pt idx="27">
                  <c:v>CRC32</c:v>
                </c:pt>
                <c:pt idx="28">
                  <c:v>FFT</c:v>
                </c:pt>
                <c:pt idx="29">
                  <c:v>FFT-inv</c:v>
                </c:pt>
                <c:pt idx="30">
                  <c:v>qsort</c:v>
                </c:pt>
                <c:pt idx="31">
                  <c:v>sha</c:v>
                </c:pt>
                <c:pt idx="32">
                  <c:v>stringsearch</c:v>
                </c:pt>
                <c:pt idx="33">
                  <c:v>rijndael-e</c:v>
                </c:pt>
                <c:pt idx="34">
                  <c:v>rijndael-d</c:v>
                </c:pt>
                <c:pt idx="35">
                  <c:v>MiBench-Avg</c:v>
                </c:pt>
              </c:strCache>
            </c:strRef>
          </c:cat>
          <c:val>
            <c:numRef>
              <c:f>ASPDAC_ppt!$B$80:$AK$80</c:f>
              <c:numCache>
                <c:formatCode>0.00%</c:formatCode>
                <c:ptCount val="36"/>
                <c:pt idx="0">
                  <c:v>0.427154444806458</c:v>
                </c:pt>
                <c:pt idx="1">
                  <c:v>0.527970499262931</c:v>
                </c:pt>
                <c:pt idx="2">
                  <c:v>0.680229761518152</c:v>
                </c:pt>
                <c:pt idx="3">
                  <c:v>0.58637779552245</c:v>
                </c:pt>
                <c:pt idx="4">
                  <c:v>0.607989386493327</c:v>
                </c:pt>
                <c:pt idx="5">
                  <c:v>0.474314736809578</c:v>
                </c:pt>
                <c:pt idx="6">
                  <c:v>0.451736351765768</c:v>
                </c:pt>
                <c:pt idx="7">
                  <c:v>0.572038180051097</c:v>
                </c:pt>
                <c:pt idx="8">
                  <c:v>0.556048645897444</c:v>
                </c:pt>
                <c:pt idx="9">
                  <c:v>0.403521127564247</c:v>
                </c:pt>
                <c:pt idx="10">
                  <c:v>0.718323934336747</c:v>
                </c:pt>
                <c:pt idx="11">
                  <c:v>0.515616726329712</c:v>
                </c:pt>
                <c:pt idx="12">
                  <c:v>0.478348500842894</c:v>
                </c:pt>
                <c:pt idx="13">
                  <c:v>0.651254514864303</c:v>
                </c:pt>
                <c:pt idx="14">
                  <c:v>0.484431506674891</c:v>
                </c:pt>
                <c:pt idx="15">
                  <c:v>0.542357074182664</c:v>
                </c:pt>
                <c:pt idx="17">
                  <c:v>0.644194605018491</c:v>
                </c:pt>
                <c:pt idx="18">
                  <c:v>0.593341742609033</c:v>
                </c:pt>
                <c:pt idx="19">
                  <c:v>0.703603007557711</c:v>
                </c:pt>
                <c:pt idx="20">
                  <c:v>0.599141571242879</c:v>
                </c:pt>
                <c:pt idx="21">
                  <c:v>0.489140254407628</c:v>
                </c:pt>
                <c:pt idx="22">
                  <c:v>0.60588423616715</c:v>
                </c:pt>
                <c:pt idx="24">
                  <c:v>0.456360596321698</c:v>
                </c:pt>
                <c:pt idx="25">
                  <c:v>0.66317438031272</c:v>
                </c:pt>
                <c:pt idx="26">
                  <c:v>0.662029176014196</c:v>
                </c:pt>
                <c:pt idx="27">
                  <c:v>0.728869020745826</c:v>
                </c:pt>
                <c:pt idx="28">
                  <c:v>0.0994409142389769</c:v>
                </c:pt>
                <c:pt idx="29">
                  <c:v>0.100045666732256</c:v>
                </c:pt>
                <c:pt idx="30">
                  <c:v>0.26905448376023</c:v>
                </c:pt>
                <c:pt idx="31">
                  <c:v>0.681129602674698</c:v>
                </c:pt>
                <c:pt idx="32">
                  <c:v>0.217576239988583</c:v>
                </c:pt>
                <c:pt idx="33">
                  <c:v>0.363319137255227</c:v>
                </c:pt>
                <c:pt idx="34">
                  <c:v>0.386013027142548</c:v>
                </c:pt>
                <c:pt idx="35">
                  <c:v>0.420637476835176</c:v>
                </c:pt>
              </c:numCache>
            </c:numRef>
          </c:val>
        </c:ser>
        <c:ser>
          <c:idx val="2"/>
          <c:order val="2"/>
          <c:tx>
            <c:strRef>
              <c:f>ASPDAC_ppt!$A$81</c:f>
              <c:strCache>
                <c:ptCount val="1"/>
                <c:pt idx="0">
                  <c:v>noLC</c:v>
                </c:pt>
              </c:strCache>
            </c:strRef>
          </c:tx>
          <c:cat>
            <c:strRef>
              <c:f>ASPDAC_ppt!$B$78:$AK$78</c:f>
              <c:strCache>
                <c:ptCount val="36"/>
                <c:pt idx="0">
                  <c:v>A2TIME01</c:v>
                </c:pt>
                <c:pt idx="1">
                  <c:v>AIFFTR01</c:v>
                </c:pt>
                <c:pt idx="2">
                  <c:v>AIFIRF01</c:v>
                </c:pt>
                <c:pt idx="3">
                  <c:v>AIIFFT01</c:v>
                </c:pt>
                <c:pt idx="4">
                  <c:v>BaseFP01</c:v>
                </c:pt>
                <c:pt idx="5">
                  <c:v>BITMNP01</c:v>
                </c:pt>
                <c:pt idx="6">
                  <c:v>CACHEB01</c:v>
                </c:pt>
                <c:pt idx="7">
                  <c:v>CANRDR01</c:v>
                </c:pt>
                <c:pt idx="8">
                  <c:v>IDCTRN01</c:v>
                </c:pt>
                <c:pt idx="9">
                  <c:v>IIRFLT01</c:v>
                </c:pt>
                <c:pt idx="10">
                  <c:v>PNTRCH01</c:v>
                </c:pt>
                <c:pt idx="11">
                  <c:v>PUWMOD01</c:v>
                </c:pt>
                <c:pt idx="12">
                  <c:v>RSPEED01</c:v>
                </c:pt>
                <c:pt idx="13">
                  <c:v>TBLOOK01</c:v>
                </c:pt>
                <c:pt idx="14">
                  <c:v>TTSPRK01</c:v>
                </c:pt>
                <c:pt idx="15">
                  <c:v>EEMBC-Avg</c:v>
                </c:pt>
                <c:pt idx="17">
                  <c:v>bcnt</c:v>
                </c:pt>
                <c:pt idx="18">
                  <c:v>bilv</c:v>
                </c:pt>
                <c:pt idx="19">
                  <c:v>blit</c:v>
                </c:pt>
                <c:pt idx="20">
                  <c:v>brev</c:v>
                </c:pt>
                <c:pt idx="21">
                  <c:v>fir</c:v>
                </c:pt>
                <c:pt idx="22">
                  <c:v>Powerstone-Avg</c:v>
                </c:pt>
                <c:pt idx="24">
                  <c:v>dijkstra</c:v>
                </c:pt>
                <c:pt idx="25">
                  <c:v>adpcm-e</c:v>
                </c:pt>
                <c:pt idx="26">
                  <c:v>adpcm-d</c:v>
                </c:pt>
                <c:pt idx="27">
                  <c:v>CRC32</c:v>
                </c:pt>
                <c:pt idx="28">
                  <c:v>FFT</c:v>
                </c:pt>
                <c:pt idx="29">
                  <c:v>FFT-inv</c:v>
                </c:pt>
                <c:pt idx="30">
                  <c:v>qsort</c:v>
                </c:pt>
                <c:pt idx="31">
                  <c:v>sha</c:v>
                </c:pt>
                <c:pt idx="32">
                  <c:v>stringsearch</c:v>
                </c:pt>
                <c:pt idx="33">
                  <c:v>rijndael-e</c:v>
                </c:pt>
                <c:pt idx="34">
                  <c:v>rijndael-d</c:v>
                </c:pt>
                <c:pt idx="35">
                  <c:v>MiBench-Avg</c:v>
                </c:pt>
              </c:strCache>
            </c:strRef>
          </c:cat>
          <c:val>
            <c:numRef>
              <c:f>ASPDAC_ppt!$B$81:$AK$81</c:f>
              <c:numCache>
                <c:formatCode>0.00%</c:formatCode>
                <c:ptCount val="36"/>
                <c:pt idx="0">
                  <c:v>0.495410015261502</c:v>
                </c:pt>
                <c:pt idx="1">
                  <c:v>0.497309207072734</c:v>
                </c:pt>
                <c:pt idx="2">
                  <c:v>0.57795760301925</c:v>
                </c:pt>
                <c:pt idx="3">
                  <c:v>0.576621564070422</c:v>
                </c:pt>
                <c:pt idx="4">
                  <c:v>0.571354568820606</c:v>
                </c:pt>
                <c:pt idx="5">
                  <c:v>0.494619050360574</c:v>
                </c:pt>
                <c:pt idx="6">
                  <c:v>0.495468253380653</c:v>
                </c:pt>
                <c:pt idx="7">
                  <c:v>0.577296860177972</c:v>
                </c:pt>
                <c:pt idx="8">
                  <c:v>0.550734771104869</c:v>
                </c:pt>
                <c:pt idx="9">
                  <c:v>0.444234890687059</c:v>
                </c:pt>
                <c:pt idx="10">
                  <c:v>0.607712426552699</c:v>
                </c:pt>
                <c:pt idx="11">
                  <c:v>0.576342716145293</c:v>
                </c:pt>
                <c:pt idx="12">
                  <c:v>0.575470967521041</c:v>
                </c:pt>
                <c:pt idx="13">
                  <c:v>0.574419994197386</c:v>
                </c:pt>
                <c:pt idx="14">
                  <c:v>0.427970583202661</c:v>
                </c:pt>
                <c:pt idx="15">
                  <c:v>0.536194898104983</c:v>
                </c:pt>
                <c:pt idx="17">
                  <c:v>0.620004206029172</c:v>
                </c:pt>
                <c:pt idx="18">
                  <c:v>0.579772482371422</c:v>
                </c:pt>
                <c:pt idx="19">
                  <c:v>0.614352623680481</c:v>
                </c:pt>
                <c:pt idx="20">
                  <c:v>0.591713688356243</c:v>
                </c:pt>
                <c:pt idx="21">
                  <c:v>0.579791748018956</c:v>
                </c:pt>
                <c:pt idx="22">
                  <c:v>0.597126949691248</c:v>
                </c:pt>
                <c:pt idx="24">
                  <c:v>0.278352759146052</c:v>
                </c:pt>
                <c:pt idx="25">
                  <c:v>0.614054992214823</c:v>
                </c:pt>
                <c:pt idx="26">
                  <c:v>0.612822653245053</c:v>
                </c:pt>
                <c:pt idx="27">
                  <c:v>0.61188860330506</c:v>
                </c:pt>
                <c:pt idx="28">
                  <c:v>0.15672480502775</c:v>
                </c:pt>
                <c:pt idx="29">
                  <c:v>0.154428810707358</c:v>
                </c:pt>
                <c:pt idx="30">
                  <c:v>0.18331072944077</c:v>
                </c:pt>
                <c:pt idx="31">
                  <c:v>0.570558019242034</c:v>
                </c:pt>
                <c:pt idx="32">
                  <c:v>0.0684873381719711</c:v>
                </c:pt>
                <c:pt idx="33">
                  <c:v>0.401539987572238</c:v>
                </c:pt>
                <c:pt idx="34">
                  <c:v>0.422439011520846</c:v>
                </c:pt>
                <c:pt idx="35">
                  <c:v>0.370418882690361</c:v>
                </c:pt>
              </c:numCache>
            </c:numRef>
          </c:val>
        </c:ser>
        <c:axId val="413074584"/>
        <c:axId val="413075592"/>
      </c:barChart>
      <c:catAx>
        <c:axId val="413074584"/>
        <c:scaling>
          <c:orientation val="minMax"/>
        </c:scaling>
        <c:axPos val="b"/>
        <c:tickLblPos val="nextTo"/>
        <c:txPr>
          <a:bodyPr/>
          <a:lstStyle/>
          <a:p>
            <a:pPr>
              <a:defRPr sz="600">
                <a:latin typeface="Times New Roman" pitchFamily="18" charset="0"/>
                <a:cs typeface="Times New Roman" pitchFamily="18" charset="0"/>
              </a:defRPr>
            </a:pPr>
            <a:endParaRPr lang="en-US"/>
          </a:p>
        </c:txPr>
        <c:crossAx val="413075592"/>
        <c:crosses val="autoZero"/>
        <c:auto val="1"/>
        <c:lblAlgn val="ctr"/>
        <c:lblOffset val="100"/>
      </c:catAx>
      <c:valAx>
        <c:axId val="413075592"/>
        <c:scaling>
          <c:orientation val="minMax"/>
          <c:max val="1.0"/>
          <c:min val="0.0"/>
        </c:scaling>
        <c:axPos val="l"/>
        <c:majorGridlines/>
        <c:title>
          <c:tx>
            <c:rich>
              <a:bodyPr rot="-5400000" vert="horz"/>
              <a:lstStyle/>
              <a:p>
                <a:pPr>
                  <a:defRPr/>
                </a:pPr>
                <a:r>
                  <a:rPr lang="en-US" sz="800" b="0" dirty="0" smtClean="0">
                    <a:latin typeface="Times New Roman" pitchFamily="18" charset="0"/>
                    <a:cs typeface="Times New Roman" pitchFamily="18" charset="0"/>
                  </a:rPr>
                  <a:t>Normalized Energy</a:t>
                </a:r>
                <a:endParaRPr lang="en-US" sz="800" b="0" dirty="0">
                  <a:latin typeface="Times New Roman" pitchFamily="18" charset="0"/>
                  <a:cs typeface="Times New Roman" pitchFamily="18" charset="0"/>
                </a:endParaRPr>
              </a:p>
            </c:rich>
          </c:tx>
          <c:layout/>
        </c:title>
        <c:numFmt formatCode="0%" sourceLinked="0"/>
        <c:tickLblPos val="nextTo"/>
        <c:txPr>
          <a:bodyPr/>
          <a:lstStyle/>
          <a:p>
            <a:pPr>
              <a:defRPr sz="600">
                <a:latin typeface="Times New Roman" pitchFamily="18" charset="0"/>
                <a:cs typeface="Times New Roman" pitchFamily="18" charset="0"/>
              </a:defRPr>
            </a:pPr>
            <a:endParaRPr lang="en-US"/>
          </a:p>
        </c:txPr>
        <c:crossAx val="413074584"/>
        <c:crosses val="autoZero"/>
        <c:crossBetween val="between"/>
      </c:valAx>
    </c:plotArea>
    <c:legend>
      <c:legendPos val="r"/>
      <c:layout>
        <c:manualLayout>
          <c:xMode val="edge"/>
          <c:yMode val="edge"/>
          <c:x val="0.343848311402552"/>
          <c:y val="0.0817777512216782"/>
          <c:w val="0.369561649621383"/>
          <c:h val="0.0755267570720328"/>
        </c:manualLayout>
      </c:layout>
      <c:txPr>
        <a:bodyPr/>
        <a:lstStyle/>
        <a:p>
          <a:pPr>
            <a:defRPr sz="800">
              <a:latin typeface="Times New Roman" pitchFamily="18" charset="0"/>
              <a:cs typeface="Times New Roman" pitchFamily="18" charset="0"/>
            </a:defRPr>
          </a:pPr>
          <a:endParaRPr lang="en-US"/>
        </a:p>
      </c:txPr>
    </c:legend>
    <c:plotVisOnly val="1"/>
  </c:chart>
  <c:externalData r:id="rId2"/>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5214458952126"/>
          <c:y val="0.0514005540974045"/>
          <c:w val="0.724260274427722"/>
          <c:h val="0.550851288564887"/>
        </c:manualLayout>
      </c:layout>
      <c:barChart>
        <c:barDir val="col"/>
        <c:grouping val="clustered"/>
        <c:ser>
          <c:idx val="0"/>
          <c:order val="0"/>
          <c:tx>
            <c:strRef>
              <c:f>journal!$A$2</c:f>
              <c:strCache>
                <c:ptCount val="1"/>
                <c:pt idx="0">
                  <c:v>ALC</c:v>
                </c:pt>
              </c:strCache>
            </c:strRef>
          </c:tx>
          <c:cat>
            <c:strRef>
              <c:f>journal!$B$1:$H$1</c:f>
              <c:strCache>
                <c:ptCount val="7"/>
                <c:pt idx="0">
                  <c:v>EEMBC-Avg</c:v>
                </c:pt>
                <c:pt idx="1">
                  <c:v>Powerstone-Avg</c:v>
                </c:pt>
                <c:pt idx="2">
                  <c:v>MiBench-Avg</c:v>
                </c:pt>
                <c:pt idx="3">
                  <c:v>PNTRCH01</c:v>
                </c:pt>
                <c:pt idx="4">
                  <c:v>blit</c:v>
                </c:pt>
                <c:pt idx="5">
                  <c:v>dijkstra</c:v>
                </c:pt>
                <c:pt idx="6">
                  <c:v>adpcm-e</c:v>
                </c:pt>
              </c:strCache>
            </c:strRef>
          </c:cat>
          <c:val>
            <c:numRef>
              <c:f>journal!$B$2:$H$2</c:f>
              <c:numCache>
                <c:formatCode>General</c:formatCode>
                <c:ptCount val="7"/>
                <c:pt idx="0">
                  <c:v>1.35275364413396</c:v>
                </c:pt>
                <c:pt idx="1">
                  <c:v>0.7913250230381</c:v>
                </c:pt>
                <c:pt idx="2">
                  <c:v>0.806469254606063</c:v>
                </c:pt>
                <c:pt idx="3">
                  <c:v>0.316047230471185</c:v>
                </c:pt>
                <c:pt idx="4">
                  <c:v>0.269248645395643</c:v>
                </c:pt>
                <c:pt idx="5">
                  <c:v>1.1871457862002</c:v>
                </c:pt>
                <c:pt idx="6">
                  <c:v>0.660266933415463</c:v>
                </c:pt>
              </c:numCache>
            </c:numRef>
          </c:val>
        </c:ser>
        <c:axId val="331239592"/>
        <c:axId val="331278920"/>
      </c:barChart>
      <c:catAx>
        <c:axId val="331239592"/>
        <c:scaling>
          <c:orientation val="minMax"/>
        </c:scaling>
        <c:axPos val="b"/>
        <c:tickLblPos val="nextTo"/>
        <c:txPr>
          <a:bodyPr/>
          <a:lstStyle/>
          <a:p>
            <a:pPr>
              <a:defRPr sz="600">
                <a:latin typeface="Times New Roman" pitchFamily="18" charset="0"/>
                <a:cs typeface="Times New Roman" pitchFamily="18" charset="0"/>
              </a:defRPr>
            </a:pPr>
            <a:endParaRPr lang="en-US"/>
          </a:p>
        </c:txPr>
        <c:crossAx val="331278920"/>
        <c:crosses val="autoZero"/>
        <c:auto val="1"/>
        <c:lblAlgn val="ctr"/>
        <c:lblOffset val="100"/>
      </c:catAx>
      <c:valAx>
        <c:axId val="331278920"/>
        <c:scaling>
          <c:orientation val="minMax"/>
          <c:max val="1.4"/>
        </c:scaling>
        <c:axPos val="l"/>
        <c:majorGridlines/>
        <c:title>
          <c:tx>
            <c:rich>
              <a:bodyPr rot="-5400000" vert="horz"/>
              <a:lstStyle/>
              <a:p>
                <a:pPr>
                  <a:defRPr sz="600">
                    <a:latin typeface="Times New Roman" pitchFamily="18" charset="0"/>
                    <a:cs typeface="Times New Roman" pitchFamily="18" charset="0"/>
                  </a:defRPr>
                </a:pPr>
                <a:r>
                  <a:rPr lang="en-US" sz="800" b="0" dirty="0" smtClean="0">
                    <a:latin typeface="Times New Roman" pitchFamily="18" charset="0"/>
                    <a:cs typeface="Times New Roman" pitchFamily="18" charset="0"/>
                  </a:rPr>
                  <a:t>Energy Normalized to no LC</a:t>
                </a:r>
                <a:endParaRPr lang="en-US" sz="800" b="0" dirty="0">
                  <a:latin typeface="Times New Roman" pitchFamily="18" charset="0"/>
                  <a:cs typeface="Times New Roman" pitchFamily="18" charset="0"/>
                </a:endParaRPr>
              </a:p>
            </c:rich>
          </c:tx>
          <c:layout/>
        </c:title>
        <c:numFmt formatCode="0%" sourceLinked="0"/>
        <c:tickLblPos val="nextTo"/>
        <c:txPr>
          <a:bodyPr/>
          <a:lstStyle/>
          <a:p>
            <a:pPr>
              <a:defRPr sz="600">
                <a:latin typeface="Times New Roman" pitchFamily="18" charset="0"/>
                <a:cs typeface="Times New Roman" pitchFamily="18" charset="0"/>
              </a:defRPr>
            </a:pPr>
            <a:endParaRPr lang="en-US"/>
          </a:p>
        </c:txPr>
        <c:crossAx val="331239592"/>
        <c:crosses val="autoZero"/>
        <c:crossBetween val="between"/>
      </c:valAx>
    </c:plotArea>
    <c:legend>
      <c:legendPos val="r"/>
      <c:layout/>
      <c:txPr>
        <a:bodyPr/>
        <a:lstStyle/>
        <a:p>
          <a:pPr>
            <a:defRPr sz="600">
              <a:latin typeface="Times New Roman" pitchFamily="18" charset="0"/>
              <a:cs typeface="Times New Roman" pitchFamily="18" charset="0"/>
            </a:defRPr>
          </a:pPr>
          <a:endParaRPr lang="en-US"/>
        </a:p>
      </c:txPr>
    </c:legend>
    <c:plotVisOnly val="1"/>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5214458952126"/>
          <c:y val="0.0514005540974045"/>
          <c:w val="0.724260274427722"/>
          <c:h val="0.550851288564887"/>
        </c:manualLayout>
      </c:layout>
      <c:barChart>
        <c:barDir val="col"/>
        <c:grouping val="clustered"/>
        <c:ser>
          <c:idx val="0"/>
          <c:order val="0"/>
          <c:tx>
            <c:strRef>
              <c:f>journal!$A$2</c:f>
              <c:strCache>
                <c:ptCount val="1"/>
                <c:pt idx="0">
                  <c:v>ALC</c:v>
                </c:pt>
              </c:strCache>
            </c:strRef>
          </c:tx>
          <c:cat>
            <c:strRef>
              <c:f>journal!$B$1:$H$1</c:f>
              <c:strCache>
                <c:ptCount val="7"/>
                <c:pt idx="0">
                  <c:v>EEMBC-Avg</c:v>
                </c:pt>
                <c:pt idx="1">
                  <c:v>Powerstone-Avg</c:v>
                </c:pt>
                <c:pt idx="2">
                  <c:v>MiBench-Avg</c:v>
                </c:pt>
                <c:pt idx="3">
                  <c:v>PNTRCH01</c:v>
                </c:pt>
                <c:pt idx="4">
                  <c:v>blit</c:v>
                </c:pt>
                <c:pt idx="5">
                  <c:v>dijkstra</c:v>
                </c:pt>
                <c:pt idx="6">
                  <c:v>adpcm-e</c:v>
                </c:pt>
              </c:strCache>
            </c:strRef>
          </c:cat>
          <c:val>
            <c:numRef>
              <c:f>journal!$B$2:$H$2</c:f>
              <c:numCache>
                <c:formatCode>General</c:formatCode>
                <c:ptCount val="7"/>
                <c:pt idx="0">
                  <c:v>1.35275364413396</c:v>
                </c:pt>
                <c:pt idx="1">
                  <c:v>0.7913250230381</c:v>
                </c:pt>
                <c:pt idx="2">
                  <c:v>0.806469254606063</c:v>
                </c:pt>
                <c:pt idx="3">
                  <c:v>0.316047230471185</c:v>
                </c:pt>
                <c:pt idx="4">
                  <c:v>0.269248645395643</c:v>
                </c:pt>
                <c:pt idx="5">
                  <c:v>1.1871457862002</c:v>
                </c:pt>
                <c:pt idx="6">
                  <c:v>0.660266933415462</c:v>
                </c:pt>
              </c:numCache>
            </c:numRef>
          </c:val>
        </c:ser>
        <c:ser>
          <c:idx val="1"/>
          <c:order val="1"/>
          <c:tx>
            <c:strRef>
              <c:f>journal!$A$3</c:f>
              <c:strCache>
                <c:ptCount val="1"/>
                <c:pt idx="0">
                  <c:v>PLC</c:v>
                </c:pt>
              </c:strCache>
            </c:strRef>
          </c:tx>
          <c:cat>
            <c:strRef>
              <c:f>journal!$B$1:$H$1</c:f>
              <c:strCache>
                <c:ptCount val="7"/>
                <c:pt idx="0">
                  <c:v>EEMBC-Avg</c:v>
                </c:pt>
                <c:pt idx="1">
                  <c:v>Powerstone-Avg</c:v>
                </c:pt>
                <c:pt idx="2">
                  <c:v>MiBench-Avg</c:v>
                </c:pt>
                <c:pt idx="3">
                  <c:v>PNTRCH01</c:v>
                </c:pt>
                <c:pt idx="4">
                  <c:v>blit</c:v>
                </c:pt>
                <c:pt idx="5">
                  <c:v>dijkstra</c:v>
                </c:pt>
                <c:pt idx="6">
                  <c:v>adpcm-e</c:v>
                </c:pt>
              </c:strCache>
            </c:strRef>
          </c:cat>
          <c:val>
            <c:numRef>
              <c:f>journal!$B$3:$H$3</c:f>
              <c:numCache>
                <c:formatCode>General</c:formatCode>
                <c:ptCount val="7"/>
                <c:pt idx="0">
                  <c:v>1.416211962037736</c:v>
                </c:pt>
                <c:pt idx="1">
                  <c:v>0.691794987710673</c:v>
                </c:pt>
                <c:pt idx="2">
                  <c:v>0.695126486122714</c:v>
                </c:pt>
                <c:pt idx="3">
                  <c:v>1.649074972822913</c:v>
                </c:pt>
                <c:pt idx="4">
                  <c:v>0.277011551439555</c:v>
                </c:pt>
                <c:pt idx="5">
                  <c:v>0.624027507717135</c:v>
                </c:pt>
                <c:pt idx="6">
                  <c:v>0.279814413892276</c:v>
                </c:pt>
              </c:numCache>
            </c:numRef>
          </c:val>
        </c:ser>
        <c:axId val="413383208"/>
        <c:axId val="413386744"/>
      </c:barChart>
      <c:catAx>
        <c:axId val="413383208"/>
        <c:scaling>
          <c:orientation val="minMax"/>
        </c:scaling>
        <c:axPos val="b"/>
        <c:tickLblPos val="nextTo"/>
        <c:txPr>
          <a:bodyPr/>
          <a:lstStyle/>
          <a:p>
            <a:pPr>
              <a:defRPr sz="600">
                <a:latin typeface="Times New Roman" pitchFamily="18" charset="0"/>
                <a:cs typeface="Times New Roman" pitchFamily="18" charset="0"/>
              </a:defRPr>
            </a:pPr>
            <a:endParaRPr lang="en-US"/>
          </a:p>
        </c:txPr>
        <c:crossAx val="413386744"/>
        <c:crosses val="autoZero"/>
        <c:auto val="1"/>
        <c:lblAlgn val="ctr"/>
        <c:lblOffset val="100"/>
      </c:catAx>
      <c:valAx>
        <c:axId val="413386744"/>
        <c:scaling>
          <c:orientation val="minMax"/>
          <c:max val="1.4"/>
        </c:scaling>
        <c:axPos val="l"/>
        <c:majorGridlines/>
        <c:title>
          <c:tx>
            <c:rich>
              <a:bodyPr rot="-5400000" vert="horz"/>
              <a:lstStyle/>
              <a:p>
                <a:pPr>
                  <a:defRPr sz="600">
                    <a:latin typeface="Times New Roman" pitchFamily="18" charset="0"/>
                    <a:cs typeface="Times New Roman" pitchFamily="18" charset="0"/>
                  </a:defRPr>
                </a:pPr>
                <a:r>
                  <a:rPr lang="en-US" sz="800" b="0" dirty="0" smtClean="0">
                    <a:latin typeface="Times New Roman" pitchFamily="18" charset="0"/>
                    <a:cs typeface="Times New Roman" pitchFamily="18" charset="0"/>
                  </a:rPr>
                  <a:t>Energy Normalized to no</a:t>
                </a:r>
                <a:r>
                  <a:rPr lang="en-US" sz="800" b="0" baseline="0" dirty="0" smtClean="0">
                    <a:latin typeface="Times New Roman" pitchFamily="18" charset="0"/>
                    <a:cs typeface="Times New Roman" pitchFamily="18" charset="0"/>
                  </a:rPr>
                  <a:t> LC</a:t>
                </a:r>
                <a:endParaRPr lang="en-US" sz="800" b="0" dirty="0">
                  <a:latin typeface="Times New Roman" pitchFamily="18" charset="0"/>
                  <a:cs typeface="Times New Roman" pitchFamily="18" charset="0"/>
                </a:endParaRPr>
              </a:p>
            </c:rich>
          </c:tx>
          <c:layout/>
        </c:title>
        <c:numFmt formatCode="0%" sourceLinked="0"/>
        <c:tickLblPos val="nextTo"/>
        <c:txPr>
          <a:bodyPr/>
          <a:lstStyle/>
          <a:p>
            <a:pPr>
              <a:defRPr sz="600">
                <a:latin typeface="Times New Roman" pitchFamily="18" charset="0"/>
                <a:cs typeface="Times New Roman" pitchFamily="18" charset="0"/>
              </a:defRPr>
            </a:pPr>
            <a:endParaRPr lang="en-US"/>
          </a:p>
        </c:txPr>
        <c:crossAx val="413383208"/>
        <c:crosses val="autoZero"/>
        <c:crossBetween val="between"/>
      </c:valAx>
    </c:plotArea>
    <c:legend>
      <c:legendPos val="r"/>
      <c:layout/>
      <c:txPr>
        <a:bodyPr/>
        <a:lstStyle/>
        <a:p>
          <a:pPr>
            <a:defRPr sz="600">
              <a:latin typeface="Times New Roman" pitchFamily="18" charset="0"/>
              <a:cs typeface="Times New Roman" pitchFamily="18" charset="0"/>
            </a:defRPr>
          </a:pPr>
          <a:endParaRPr lang="en-US"/>
        </a:p>
      </c:txPr>
    </c:legend>
    <c:plotVisOnly val="1"/>
  </c:chart>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5214458952126"/>
          <c:y val="0.0514005540974045"/>
          <c:w val="0.724260274427722"/>
          <c:h val="0.550851288564887"/>
        </c:manualLayout>
      </c:layout>
      <c:barChart>
        <c:barDir val="col"/>
        <c:grouping val="clustered"/>
        <c:ser>
          <c:idx val="0"/>
          <c:order val="0"/>
          <c:tx>
            <c:strRef>
              <c:f>journal!$A$2</c:f>
              <c:strCache>
                <c:ptCount val="1"/>
                <c:pt idx="0">
                  <c:v>ALC</c:v>
                </c:pt>
              </c:strCache>
            </c:strRef>
          </c:tx>
          <c:cat>
            <c:strRef>
              <c:f>journal!$B$1:$H$1</c:f>
              <c:strCache>
                <c:ptCount val="7"/>
                <c:pt idx="0">
                  <c:v>EEMBC-Avg</c:v>
                </c:pt>
                <c:pt idx="1">
                  <c:v>Powerstone-Avg</c:v>
                </c:pt>
                <c:pt idx="2">
                  <c:v>MiBench-Avg</c:v>
                </c:pt>
                <c:pt idx="3">
                  <c:v>PNTRCH01</c:v>
                </c:pt>
                <c:pt idx="4">
                  <c:v>blit</c:v>
                </c:pt>
                <c:pt idx="5">
                  <c:v>dijkstra</c:v>
                </c:pt>
                <c:pt idx="6">
                  <c:v>adpcm-e</c:v>
                </c:pt>
              </c:strCache>
            </c:strRef>
          </c:cat>
          <c:val>
            <c:numRef>
              <c:f>journal!$B$2:$H$2</c:f>
              <c:numCache>
                <c:formatCode>General</c:formatCode>
                <c:ptCount val="7"/>
                <c:pt idx="0">
                  <c:v>1.35275364413396</c:v>
                </c:pt>
                <c:pt idx="1">
                  <c:v>0.7913250230381</c:v>
                </c:pt>
                <c:pt idx="2">
                  <c:v>0.806469254606063</c:v>
                </c:pt>
                <c:pt idx="3">
                  <c:v>0.316047230471185</c:v>
                </c:pt>
                <c:pt idx="4">
                  <c:v>0.269248645395643</c:v>
                </c:pt>
                <c:pt idx="5">
                  <c:v>1.1871457862002</c:v>
                </c:pt>
                <c:pt idx="6">
                  <c:v>0.660266933415462</c:v>
                </c:pt>
              </c:numCache>
            </c:numRef>
          </c:val>
        </c:ser>
        <c:ser>
          <c:idx val="1"/>
          <c:order val="1"/>
          <c:tx>
            <c:strRef>
              <c:f>journal!$A$3</c:f>
              <c:strCache>
                <c:ptCount val="1"/>
                <c:pt idx="0">
                  <c:v>PLC</c:v>
                </c:pt>
              </c:strCache>
            </c:strRef>
          </c:tx>
          <c:cat>
            <c:strRef>
              <c:f>journal!$B$1:$H$1</c:f>
              <c:strCache>
                <c:ptCount val="7"/>
                <c:pt idx="0">
                  <c:v>EEMBC-Avg</c:v>
                </c:pt>
                <c:pt idx="1">
                  <c:v>Powerstone-Avg</c:v>
                </c:pt>
                <c:pt idx="2">
                  <c:v>MiBench-Avg</c:v>
                </c:pt>
                <c:pt idx="3">
                  <c:v>PNTRCH01</c:v>
                </c:pt>
                <c:pt idx="4">
                  <c:v>blit</c:v>
                </c:pt>
                <c:pt idx="5">
                  <c:v>dijkstra</c:v>
                </c:pt>
                <c:pt idx="6">
                  <c:v>adpcm-e</c:v>
                </c:pt>
              </c:strCache>
            </c:strRef>
          </c:cat>
          <c:val>
            <c:numRef>
              <c:f>journal!$B$3:$H$3</c:f>
              <c:numCache>
                <c:formatCode>General</c:formatCode>
                <c:ptCount val="7"/>
                <c:pt idx="0">
                  <c:v>1.416211962037736</c:v>
                </c:pt>
                <c:pt idx="1">
                  <c:v>0.691794987710673</c:v>
                </c:pt>
                <c:pt idx="2">
                  <c:v>0.695126486122714</c:v>
                </c:pt>
                <c:pt idx="3">
                  <c:v>1.649074972822913</c:v>
                </c:pt>
                <c:pt idx="4">
                  <c:v>0.277011551439555</c:v>
                </c:pt>
                <c:pt idx="5">
                  <c:v>0.624027507717135</c:v>
                </c:pt>
                <c:pt idx="6">
                  <c:v>0.279814413892276</c:v>
                </c:pt>
              </c:numCache>
            </c:numRef>
          </c:val>
        </c:ser>
        <c:axId val="413551208"/>
        <c:axId val="413554504"/>
      </c:barChart>
      <c:catAx>
        <c:axId val="413551208"/>
        <c:scaling>
          <c:orientation val="minMax"/>
        </c:scaling>
        <c:axPos val="b"/>
        <c:tickLblPos val="nextTo"/>
        <c:txPr>
          <a:bodyPr/>
          <a:lstStyle/>
          <a:p>
            <a:pPr>
              <a:defRPr sz="600">
                <a:latin typeface="Times New Roman" pitchFamily="18" charset="0"/>
                <a:cs typeface="Times New Roman" pitchFamily="18" charset="0"/>
              </a:defRPr>
            </a:pPr>
            <a:endParaRPr lang="en-US"/>
          </a:p>
        </c:txPr>
        <c:crossAx val="413554504"/>
        <c:crosses val="autoZero"/>
        <c:auto val="1"/>
        <c:lblAlgn val="ctr"/>
        <c:lblOffset val="100"/>
      </c:catAx>
      <c:valAx>
        <c:axId val="413554504"/>
        <c:scaling>
          <c:orientation val="minMax"/>
          <c:max val="1.4"/>
        </c:scaling>
        <c:axPos val="l"/>
        <c:majorGridlines/>
        <c:title>
          <c:tx>
            <c:rich>
              <a:bodyPr rot="-5400000" vert="horz"/>
              <a:lstStyle/>
              <a:p>
                <a:pPr>
                  <a:defRPr sz="600">
                    <a:latin typeface="Times New Roman" pitchFamily="18" charset="0"/>
                    <a:cs typeface="Times New Roman" pitchFamily="18" charset="0"/>
                  </a:defRPr>
                </a:pPr>
                <a:r>
                  <a:rPr lang="en-US" sz="800" b="0" dirty="0" smtClean="0">
                    <a:latin typeface="Times New Roman" pitchFamily="18" charset="0"/>
                    <a:cs typeface="Times New Roman" pitchFamily="18" charset="0"/>
                  </a:rPr>
                  <a:t>Energy Normalized</a:t>
                </a:r>
                <a:r>
                  <a:rPr lang="en-US" sz="800" b="0" baseline="0" dirty="0" smtClean="0">
                    <a:latin typeface="Times New Roman" pitchFamily="18" charset="0"/>
                    <a:cs typeface="Times New Roman" pitchFamily="18" charset="0"/>
                  </a:rPr>
                  <a:t> to no LC</a:t>
                </a:r>
                <a:endParaRPr lang="en-US" sz="800" b="0" dirty="0">
                  <a:latin typeface="Times New Roman" pitchFamily="18" charset="0"/>
                  <a:cs typeface="Times New Roman" pitchFamily="18" charset="0"/>
                </a:endParaRPr>
              </a:p>
            </c:rich>
          </c:tx>
          <c:layout/>
        </c:title>
        <c:numFmt formatCode="0%" sourceLinked="0"/>
        <c:tickLblPos val="nextTo"/>
        <c:txPr>
          <a:bodyPr/>
          <a:lstStyle/>
          <a:p>
            <a:pPr>
              <a:defRPr sz="600">
                <a:latin typeface="Times New Roman" pitchFamily="18" charset="0"/>
                <a:cs typeface="Times New Roman" pitchFamily="18" charset="0"/>
              </a:defRPr>
            </a:pPr>
            <a:endParaRPr lang="en-US"/>
          </a:p>
        </c:txPr>
        <c:crossAx val="413551208"/>
        <c:crosses val="autoZero"/>
        <c:crossBetween val="between"/>
      </c:valAx>
    </c:plotArea>
    <c:legend>
      <c:legendPos val="r"/>
      <c:layout/>
      <c:txPr>
        <a:bodyPr/>
        <a:lstStyle/>
        <a:p>
          <a:pPr>
            <a:defRPr sz="600">
              <a:latin typeface="Times New Roman" pitchFamily="18" charset="0"/>
              <a:cs typeface="Times New Roman" pitchFamily="18" charset="0"/>
            </a:defRPr>
          </a:pPr>
          <a:endParaRPr lang="en-US"/>
        </a:p>
      </c:txPr>
    </c:legend>
    <c:plotVisOnly val="1"/>
  </c:chart>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871589312118"/>
          <c:y val="0.0509259259259259"/>
          <c:w val="0.728722538193905"/>
          <c:h val="0.543236632121148"/>
        </c:manualLayout>
      </c:layout>
      <c:barChart>
        <c:barDir val="col"/>
        <c:grouping val="clustered"/>
        <c:ser>
          <c:idx val="0"/>
          <c:order val="0"/>
          <c:tx>
            <c:strRef>
              <c:f>journal!$A$6</c:f>
              <c:strCache>
                <c:ptCount val="1"/>
                <c:pt idx="0">
                  <c:v>ALC</c:v>
                </c:pt>
              </c:strCache>
            </c:strRef>
          </c:tx>
          <c:cat>
            <c:strRef>
              <c:f>journal!$B$5:$H$5</c:f>
              <c:strCache>
                <c:ptCount val="7"/>
                <c:pt idx="0">
                  <c:v>EEMBC-Avg</c:v>
                </c:pt>
                <c:pt idx="1">
                  <c:v>Powerstone-Avg</c:v>
                </c:pt>
                <c:pt idx="2">
                  <c:v>MiBench-Avg</c:v>
                </c:pt>
                <c:pt idx="3">
                  <c:v>PNTRCH01</c:v>
                </c:pt>
                <c:pt idx="4">
                  <c:v>blit</c:v>
                </c:pt>
                <c:pt idx="5">
                  <c:v>dijkstra</c:v>
                </c:pt>
                <c:pt idx="6">
                  <c:v>adpcm-e</c:v>
                </c:pt>
              </c:strCache>
            </c:strRef>
          </c:cat>
          <c:val>
            <c:numRef>
              <c:f>journal!$B$6:$H$6</c:f>
              <c:numCache>
                <c:formatCode>General</c:formatCode>
                <c:ptCount val="7"/>
                <c:pt idx="0">
                  <c:v>4.688962765412482</c:v>
                </c:pt>
                <c:pt idx="1">
                  <c:v>3.212883446381137</c:v>
                </c:pt>
                <c:pt idx="2">
                  <c:v>2.107339274425563</c:v>
                </c:pt>
                <c:pt idx="3">
                  <c:v>1.187016468799314</c:v>
                </c:pt>
                <c:pt idx="4">
                  <c:v>1.021805587782081</c:v>
                </c:pt>
                <c:pt idx="5">
                  <c:v>3.458289911748</c:v>
                </c:pt>
                <c:pt idx="6">
                  <c:v>2.70803351456526</c:v>
                </c:pt>
              </c:numCache>
            </c:numRef>
          </c:val>
        </c:ser>
        <c:ser>
          <c:idx val="1"/>
          <c:order val="1"/>
          <c:tx>
            <c:strRef>
              <c:f>journal!$A$7</c:f>
              <c:strCache>
                <c:ptCount val="1"/>
                <c:pt idx="0">
                  <c:v>PLC</c:v>
                </c:pt>
              </c:strCache>
            </c:strRef>
          </c:tx>
          <c:cat>
            <c:strRef>
              <c:f>journal!$B$5:$H$5</c:f>
              <c:strCache>
                <c:ptCount val="7"/>
                <c:pt idx="0">
                  <c:v>EEMBC-Avg</c:v>
                </c:pt>
                <c:pt idx="1">
                  <c:v>Powerstone-Avg</c:v>
                </c:pt>
                <c:pt idx="2">
                  <c:v>MiBench-Avg</c:v>
                </c:pt>
                <c:pt idx="3">
                  <c:v>PNTRCH01</c:v>
                </c:pt>
                <c:pt idx="4">
                  <c:v>blit</c:v>
                </c:pt>
                <c:pt idx="5">
                  <c:v>dijkstra</c:v>
                </c:pt>
                <c:pt idx="6">
                  <c:v>adpcm-e</c:v>
                </c:pt>
              </c:strCache>
            </c:strRef>
          </c:cat>
          <c:val>
            <c:numRef>
              <c:f>journal!$B$7:$H$7</c:f>
              <c:numCache>
                <c:formatCode>General</c:formatCode>
                <c:ptCount val="7"/>
                <c:pt idx="0">
                  <c:v>5.088051052444598</c:v>
                </c:pt>
                <c:pt idx="1">
                  <c:v>2.807412150632106</c:v>
                </c:pt>
                <c:pt idx="2">
                  <c:v>1.708215390760693</c:v>
                </c:pt>
                <c:pt idx="3">
                  <c:v>6.369576292017196</c:v>
                </c:pt>
                <c:pt idx="4">
                  <c:v>1.014579257800716</c:v>
                </c:pt>
                <c:pt idx="5">
                  <c:v>1.852994388786248</c:v>
                </c:pt>
                <c:pt idx="6">
                  <c:v>1.021757804509138</c:v>
                </c:pt>
              </c:numCache>
            </c:numRef>
          </c:val>
        </c:ser>
        <c:axId val="413593672"/>
        <c:axId val="413597016"/>
      </c:barChart>
      <c:catAx>
        <c:axId val="413593672"/>
        <c:scaling>
          <c:orientation val="minMax"/>
        </c:scaling>
        <c:axPos val="b"/>
        <c:tickLblPos val="nextTo"/>
        <c:crossAx val="413597016"/>
        <c:crosses val="autoZero"/>
        <c:auto val="1"/>
        <c:lblAlgn val="ctr"/>
        <c:lblOffset val="100"/>
      </c:catAx>
      <c:valAx>
        <c:axId val="413597016"/>
        <c:scaling>
          <c:orientation val="minMax"/>
          <c:max val="4.0"/>
        </c:scaling>
        <c:axPos val="l"/>
        <c:majorGridlines/>
        <c:title>
          <c:tx>
            <c:rich>
              <a:bodyPr rot="-5400000" vert="horz"/>
              <a:lstStyle/>
              <a:p>
                <a:pPr>
                  <a:defRPr/>
                </a:pPr>
                <a:r>
                  <a:rPr lang="en-US" sz="800" b="0" dirty="0" smtClean="0"/>
                  <a:t>Performance Normalized</a:t>
                </a:r>
                <a:r>
                  <a:rPr lang="en-US" sz="800" b="0" baseline="0" dirty="0" smtClean="0"/>
                  <a:t> to no LC</a:t>
                </a:r>
                <a:endParaRPr lang="en-US" sz="800" b="0" dirty="0"/>
              </a:p>
            </c:rich>
          </c:tx>
          <c:layout>
            <c:manualLayout>
              <c:xMode val="edge"/>
              <c:yMode val="edge"/>
              <c:x val="0.0"/>
              <c:y val="0.0652089319755051"/>
            </c:manualLayout>
          </c:layout>
        </c:title>
        <c:numFmt formatCode="0%" sourceLinked="0"/>
        <c:tickLblPos val="nextTo"/>
        <c:crossAx val="413593672"/>
        <c:crosses val="autoZero"/>
        <c:crossBetween val="between"/>
      </c:valAx>
    </c:plotArea>
    <c:legend>
      <c:legendPos val="r"/>
      <c:layout/>
    </c:legend>
    <c:plotVisOnly val="1"/>
  </c:chart>
  <c:txPr>
    <a:bodyPr/>
    <a:lstStyle/>
    <a:p>
      <a:pPr>
        <a:defRPr sz="600">
          <a:latin typeface="Times New Roman" pitchFamily="18" charset="0"/>
          <a:cs typeface="Times New Roman" pitchFamily="18" charset="0"/>
        </a:defRPr>
      </a:pPr>
      <a:endParaRPr lang="en-US"/>
    </a:p>
  </c:tx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drawing1.xml><?xml version="1.0" encoding="utf-8"?>
<c:userShapes xmlns:c="http://schemas.openxmlformats.org/drawingml/2006/chart">
  <cdr:relSizeAnchor xmlns:cdr="http://schemas.openxmlformats.org/drawingml/2006/chartDrawing">
    <cdr:from>
      <cdr:x>0.48262</cdr:x>
      <cdr:y>0.16427</cdr:y>
    </cdr:from>
    <cdr:to>
      <cdr:x>0.48262</cdr:x>
      <cdr:y>0.89155</cdr:y>
    </cdr:to>
    <cdr:sp macro="" textlink="">
      <cdr:nvSpPr>
        <cdr:cNvPr id="3" name="Straight Connector 2"/>
        <cdr:cNvSpPr/>
      </cdr:nvSpPr>
      <cdr:spPr bwMode="auto">
        <a:xfrm xmlns:a="http://schemas.openxmlformats.org/drawingml/2006/main" rot="5400000" flipH="1" flipV="1">
          <a:off x="4098658" y="305789"/>
          <a:ext cx="1" cy="1353788"/>
        </a:xfrm>
        <a:prstGeom xmlns:a="http://schemas.openxmlformats.org/drawingml/2006/main" prst="line">
          <a:avLst/>
        </a:prstGeom>
        <a:solidFill xmlns:a="http://schemas.openxmlformats.org/drawingml/2006/main">
          <a:schemeClr val="accent1"/>
        </a:solidFill>
        <a:ln xmlns:a="http://schemas.openxmlformats.org/drawingml/2006/main" w="19050" cap="flat" cmpd="sng" algn="ctr">
          <a:solidFill>
            <a:srgbClr val="FFC000"/>
          </a:solidFill>
          <a:prstDash val="solid"/>
          <a:round/>
          <a:headEnd type="none" w="med" len="med"/>
          <a:tailEnd type="none" w="med" len="med"/>
        </a:ln>
        <a:effectLst xmlns:a="http://schemas.openxmlformats.org/drawingml/2006/main"/>
      </cdr:spPr>
      <cdr:txBody>
        <a:bodyPr xmlns:a="http://schemas.openxmlformats.org/drawingml/2006/main" vertOverflow="clip" vert="horz" wrap="none" lIns="91440" tIns="45720" rIns="91440" bIns="45720" numCol="1" anchor="ctr"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0.6672</cdr:x>
      <cdr:y>0.16427</cdr:y>
    </cdr:from>
    <cdr:to>
      <cdr:x>0.6672</cdr:x>
      <cdr:y>0.90431</cdr:y>
    </cdr:to>
    <cdr:sp macro="" textlink="">
      <cdr:nvSpPr>
        <cdr:cNvPr id="5" name="Straight Connector 4"/>
        <cdr:cNvSpPr/>
      </cdr:nvSpPr>
      <cdr:spPr bwMode="auto">
        <a:xfrm xmlns:a="http://schemas.openxmlformats.org/drawingml/2006/main" rot="5400000" flipH="1" flipV="1">
          <a:off x="4977432" y="994558"/>
          <a:ext cx="1377538" cy="0"/>
        </a:xfrm>
        <a:prstGeom xmlns:a="http://schemas.openxmlformats.org/drawingml/2006/main" prst="line">
          <a:avLst/>
        </a:prstGeom>
        <a:solidFill xmlns:a="http://schemas.openxmlformats.org/drawingml/2006/main">
          <a:schemeClr val="accent1"/>
        </a:solidFill>
        <a:ln xmlns:a="http://schemas.openxmlformats.org/drawingml/2006/main" w="19050" cap="flat" cmpd="sng" algn="ctr">
          <a:solidFill>
            <a:srgbClr val="FFC000"/>
          </a:solidFill>
          <a:prstDash val="solid"/>
          <a:round/>
          <a:headEnd type="none" w="med" len="med"/>
          <a:tailEnd type="none" w="med" len="med"/>
        </a:ln>
        <a:effectLst xmlns:a="http://schemas.openxmlformats.org/drawingml/2006/main"/>
      </cdr:spPr>
      <cdr:txBody>
        <a:bodyPr xmlns:a="http://schemas.openxmlformats.org/drawingml/2006/main" vertOverflow="clip" vert="horz" wrap="none" lIns="91440" tIns="45720" rIns="91440" bIns="45720" numCol="1" anchor="ctr" anchorCtr="0" compatLnSpc="1">
          <a:prstTxWarp prst="textNoShape">
            <a:avLst/>
          </a:prstTxWarp>
        </a:bodyPr>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0.48235</cdr:x>
      <cdr:y>0.2</cdr:y>
    </cdr:from>
    <cdr:to>
      <cdr:x>0.48235</cdr:x>
      <cdr:y>0.71478</cdr:y>
    </cdr:to>
    <cdr:sp macro="" textlink="">
      <cdr:nvSpPr>
        <cdr:cNvPr id="3" name="Straight Connector 2"/>
        <cdr:cNvSpPr/>
      </cdr:nvSpPr>
      <cdr:spPr bwMode="auto">
        <a:xfrm xmlns:a="http://schemas.openxmlformats.org/drawingml/2006/main" rot="5400000" flipH="1" flipV="1">
          <a:off x="4072123" y="341416"/>
          <a:ext cx="0" cy="878774"/>
        </a:xfrm>
        <a:prstGeom xmlns:a="http://schemas.openxmlformats.org/drawingml/2006/main" prst="line">
          <a:avLst/>
        </a:prstGeom>
        <a:solidFill xmlns:a="http://schemas.openxmlformats.org/drawingml/2006/main">
          <a:schemeClr val="accent1"/>
        </a:solidFill>
        <a:ln xmlns:a="http://schemas.openxmlformats.org/drawingml/2006/main" w="19050" cap="flat" cmpd="sng" algn="ctr">
          <a:solidFill>
            <a:srgbClr val="FFC000"/>
          </a:solidFill>
          <a:prstDash val="solid"/>
          <a:round/>
          <a:headEnd type="none" w="med" len="med"/>
          <a:tailEnd type="none" w="med" len="med"/>
        </a:ln>
        <a:effectLst xmlns:a="http://schemas.openxmlformats.org/drawingml/2006/main"/>
      </cdr:spPr>
      <cdr:txBody>
        <a:bodyPr xmlns:a="http://schemas.openxmlformats.org/drawingml/2006/main" vertOverflow="clip" vert="horz" wrap="none" lIns="91440" tIns="45720" rIns="91440" bIns="45720" numCol="1" anchor="ctr"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0.65818</cdr:x>
      <cdr:y>0.2</cdr:y>
    </cdr:from>
    <cdr:to>
      <cdr:x>0.65818</cdr:x>
      <cdr:y>0.70783</cdr:y>
    </cdr:to>
    <cdr:sp macro="" textlink="">
      <cdr:nvSpPr>
        <cdr:cNvPr id="5" name="Straight Connector 4"/>
        <cdr:cNvSpPr/>
      </cdr:nvSpPr>
      <cdr:spPr bwMode="auto">
        <a:xfrm xmlns:a="http://schemas.openxmlformats.org/drawingml/2006/main" rot="5400000" flipH="1" flipV="1">
          <a:off x="5123091" y="774865"/>
          <a:ext cx="866900" cy="1"/>
        </a:xfrm>
        <a:prstGeom xmlns:a="http://schemas.openxmlformats.org/drawingml/2006/main" prst="line">
          <a:avLst/>
        </a:prstGeom>
        <a:solidFill xmlns:a="http://schemas.openxmlformats.org/drawingml/2006/main">
          <a:schemeClr val="accent1"/>
        </a:solidFill>
        <a:ln xmlns:a="http://schemas.openxmlformats.org/drawingml/2006/main" w="19050" cap="flat" cmpd="sng" algn="ctr">
          <a:solidFill>
            <a:srgbClr val="FFC000"/>
          </a:solidFill>
          <a:prstDash val="solid"/>
          <a:round/>
          <a:headEnd type="none" w="med" len="med"/>
          <a:tailEnd type="none" w="med" len="med"/>
        </a:ln>
        <a:effectLst xmlns:a="http://schemas.openxmlformats.org/drawingml/2006/main"/>
      </cdr:spPr>
      <cdr:txBody>
        <a:bodyPr xmlns:a="http://schemas.openxmlformats.org/drawingml/2006/main" vertOverflow="clip" vert="horz" wrap="none" lIns="91440" tIns="45720" rIns="91440" bIns="45720" numCol="1" anchor="ctr" anchorCtr="0" compatLnSpc="1">
          <a:prstTxWarp prst="textNoShape">
            <a:avLst/>
          </a:prstTxWarp>
        </a:bodyPr>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a:defRPr sz="1200" smtClean="0"/>
            </a:lvl1pPr>
          </a:lstStyle>
          <a:p>
            <a:pPr>
              <a:defRPr/>
            </a:pPr>
            <a:endParaRPr lang="en-US"/>
          </a:p>
        </p:txBody>
      </p:sp>
      <p:sp>
        <p:nvSpPr>
          <p:cNvPr id="614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defRPr sz="1200" smtClean="0"/>
            </a:lvl1pPr>
          </a:lstStyle>
          <a:p>
            <a:pPr>
              <a:defRPr/>
            </a:pPr>
            <a:fld id="{3232FBF1-87A7-4C1F-95CF-22277E1CE4FA}" type="datetimeFigureOut">
              <a:rPr lang="en-US"/>
              <a:pPr>
                <a:defRPr/>
              </a:pPr>
              <a:t>1/25/11</a:t>
            </a:fld>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smtClean="0"/>
            </a:lvl1pPr>
          </a:lstStyle>
          <a:p>
            <a:pPr>
              <a:defRPr/>
            </a:pPr>
            <a:fld id="{F3EAE338-67A3-45A7-A4B9-1DBD086A037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Cache tuning</a:t>
            </a:r>
            <a:r>
              <a:rPr lang="en-US" baseline="0" dirty="0" smtClean="0"/>
              <a:t> configures the cache to fit the instruction stream</a:t>
            </a:r>
          </a:p>
          <a:p>
            <a:r>
              <a:rPr lang="en-US" baseline="0" dirty="0" smtClean="0"/>
              <a:t>- However, since applications usually contain many loops, a loop cache can be added to the architecture to store loops and reduce energy consumption</a:t>
            </a:r>
          </a:p>
          <a:p>
            <a:r>
              <a:rPr lang="en-US" baseline="0" dirty="0" smtClean="0"/>
              <a:t>- Storing instructions in the loop cache may affect the contents on the L1 cache</a:t>
            </a:r>
          </a:p>
          <a:p>
            <a:r>
              <a:rPr lang="en-US" baseline="0" dirty="0" smtClean="0"/>
              <a:t>- This could change the optimal L1 cache configuration and this new configuration consumes a different amount of energy compared to the previous L1 configuration, meaning that overall energy consumption is affected</a:t>
            </a:r>
          </a:p>
          <a:p>
            <a:pPr>
              <a:buFontTx/>
              <a:buChar char="-"/>
            </a:pPr>
            <a:r>
              <a:rPr lang="en-US" baseline="0" dirty="0" smtClean="0"/>
              <a:t> Additionally, when loops are being executed and the loop cache provides the processor with instructions, the L1 cache is idle</a:t>
            </a:r>
          </a:p>
          <a:p>
            <a:pPr>
              <a:buFontTx/>
              <a:buChar char="-"/>
            </a:pPr>
            <a:r>
              <a:rPr lang="en-US" baseline="0" dirty="0" smtClean="0"/>
              <a:t> Fetching from the smaller loop cache</a:t>
            </a:r>
            <a:endParaRPr lang="en-US" baseline="0" dirty="0"/>
          </a:p>
          <a:p>
            <a:pPr>
              <a:buFontTx/>
              <a:buChar char="-"/>
            </a:pPr>
            <a:r>
              <a:rPr lang="en-US" baseline="0" dirty="0"/>
              <a:t> </a:t>
            </a:r>
            <a:r>
              <a:rPr lang="en-US" baseline="0" dirty="0" smtClean="0"/>
              <a:t>could result in increased energy savings</a:t>
            </a:r>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p>
          <a:p>
            <a:pPr>
              <a:buFontTx/>
              <a:buChar char="-"/>
            </a:pPr>
            <a:r>
              <a:rPr lang="en-US" dirty="0" smtClean="0"/>
              <a:t> similarly, storing compressed instructions in the L1 cache could result in a new optimal</a:t>
            </a:r>
            <a:r>
              <a:rPr lang="en-US" baseline="0" dirty="0" smtClean="0"/>
              <a:t> L1 configuration which affects overall energy consumption</a:t>
            </a:r>
          </a:p>
          <a:p>
            <a:pPr>
              <a:buFontTx/>
              <a:buChar char="-"/>
            </a:pPr>
            <a:r>
              <a:rPr lang="en-US" baseline="0" dirty="0" smtClean="0"/>
              <a:t> The decompression on fetch architecture is used to achieve energy savings. The L1 cache stores compressed instructions which are decompressed when they are fetched, before they are sent to the microprocessor. Note that the decompression unit is on the critical path</a:t>
            </a:r>
          </a:p>
          <a:p>
            <a:pPr>
              <a:buFontTx/>
              <a:buChar char="-"/>
            </a:pPr>
            <a:r>
              <a:rPr lang="en-US" baseline="0" dirty="0" smtClean="0"/>
              <a:t> since applications typically contain many loops</a:t>
            </a:r>
          </a:p>
          <a:p>
            <a:pPr>
              <a:buFontTx/>
              <a:buChar char="-"/>
            </a:pPr>
            <a:r>
              <a:rPr lang="en-US" baseline="0" dirty="0" smtClean="0"/>
              <a:t> a loop cache can be added to reduce the decompression overhead</a:t>
            </a:r>
          </a:p>
          <a:p>
            <a:pPr>
              <a:buFontTx/>
              <a:buChar char="-"/>
            </a:pPr>
            <a:r>
              <a:rPr lang="en-US" baseline="0" dirty="0" smtClean="0"/>
              <a:t> since the loop cache stored Uncompressed instructions</a:t>
            </a:r>
          </a:p>
          <a:p>
            <a:pPr marL="0" marR="0" indent="0" algn="l" defTabSz="914400" rtl="0" eaLnBrk="0" fontAlgn="base" latinLnBrk="0" hangingPunct="0">
              <a:lnSpc>
                <a:spcPct val="100000"/>
              </a:lnSpc>
              <a:spcBef>
                <a:spcPct val="30000"/>
              </a:spcBef>
              <a:spcAft>
                <a:spcPct val="0"/>
              </a:spcAft>
              <a:buClrTx/>
              <a:buSzTx/>
              <a:buFontTx/>
              <a:buChar char="-"/>
              <a:tabLst/>
              <a:defRPr/>
            </a:pPr>
            <a:r>
              <a:rPr lang="en-US" baseline="0" dirty="0" smtClean="0"/>
              <a:t> decompression overhead is therefore eliminated when loops are fetched from the loop cache</a:t>
            </a:r>
          </a:p>
          <a:p>
            <a:pPr marL="0" marR="0" indent="0" algn="l" defTabSz="914400" rtl="0" eaLnBrk="0" fontAlgn="base" latinLnBrk="0" hangingPunct="0">
              <a:lnSpc>
                <a:spcPct val="100000"/>
              </a:lnSpc>
              <a:spcBef>
                <a:spcPct val="30000"/>
              </a:spcBef>
              <a:spcAft>
                <a:spcPct val="0"/>
              </a:spcAft>
              <a:buClrTx/>
              <a:buSzTx/>
              <a:buFontTx/>
              <a:buChar char="-"/>
              <a:tabLst/>
              <a:defRPr/>
            </a:pPr>
            <a:r>
              <a:rPr lang="en-US" baseline="0" dirty="0" smtClean="0"/>
              <a:t> which reduces overall energy consumption</a:t>
            </a:r>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Need to explain what is the “loop cache</a:t>
            </a:r>
            <a:r>
              <a:rPr lang="en-US" baseline="0" dirty="0" smtClean="0"/>
              <a:t> access rate” when talking about the last bullet </a:t>
            </a:r>
            <a:r>
              <a:rPr lang="en-US" baseline="0" dirty="0" smtClean="0">
                <a:sym typeface="Wingdings" pitchFamily="2" charset="2"/>
              </a:rPr>
              <a:t> high loop cache access rate means a large percentage of instructions are fetched from the smaller, more energy efficient loop cache instead of the larger L1 cache</a:t>
            </a:r>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a:t>
            </a:r>
            <a:r>
              <a:rPr lang="en-US" sz="2000" dirty="0" smtClean="0"/>
              <a:t>Loop cache energy savings level off as the loop cache size is increased</a:t>
            </a:r>
            <a:r>
              <a:rPr lang="en-US" dirty="0" smtClean="0"/>
              <a:t>” </a:t>
            </a:r>
            <a:r>
              <a:rPr lang="en-US" dirty="0" smtClean="0">
                <a:sym typeface="Wingdings" pitchFamily="2" charset="2"/>
              </a:rPr>
              <a:t> a larger</a:t>
            </a:r>
            <a:r>
              <a:rPr lang="en-US" baseline="0" dirty="0" smtClean="0">
                <a:sym typeface="Wingdings" pitchFamily="2" charset="2"/>
              </a:rPr>
              <a:t> loop cache may hold more instructions but a larger loop cache also consumes more energy</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sym typeface="Wingdings" pitchFamily="2" charset="2"/>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baseline="0" dirty="0" smtClean="0">
                <a:sym typeface="Wingdings" pitchFamily="2" charset="2"/>
              </a:rPr>
              <a:t>“</a:t>
            </a:r>
            <a:r>
              <a:rPr lang="en-US" sz="1200" dirty="0" smtClean="0"/>
              <a:t>Reduces design space exploration by a factor of 7 for dynamic tuning</a:t>
            </a:r>
            <a:r>
              <a:rPr lang="en-US" baseline="0" dirty="0" smtClean="0">
                <a:sym typeface="Wingdings" pitchFamily="2" charset="2"/>
              </a:rPr>
              <a:t>”  no need to check 7 possible loop cache sizes</a:t>
            </a:r>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23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t>
            </a:r>
            <a:r>
              <a:rPr lang="en-US" sz="1200" dirty="0" smtClean="0"/>
              <a:t>PLC results in higher energy savings compared with the ALC</a:t>
            </a:r>
            <a:r>
              <a:rPr lang="en-US" dirty="0" smtClean="0"/>
              <a:t>” </a:t>
            </a:r>
            <a:r>
              <a:rPr lang="en-US" dirty="0" smtClean="0">
                <a:sym typeface="Wingdings" pitchFamily="2" charset="2"/>
              </a:rPr>
              <a:t> no</a:t>
            </a:r>
            <a:r>
              <a:rPr lang="en-US" baseline="0" dirty="0" smtClean="0">
                <a:sym typeface="Wingdings" pitchFamily="2" charset="2"/>
              </a:rPr>
              <a:t> runtime fill cycles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sym typeface="Wingdings" pitchFamily="2" charset="2"/>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sym typeface="Wingdings" pitchFamily="2" charset="2"/>
              </a:rPr>
              <a:t>“10% Average Improvement”  compared to using a fixed sized ALC</a:t>
            </a:r>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“loop cache access rate”</a:t>
            </a:r>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27</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“Additional 10% energy savings” </a:t>
            </a:r>
            <a:r>
              <a:rPr lang="en-US" dirty="0" smtClean="0">
                <a:sym typeface="Wingdings" pitchFamily="2" charset="2"/>
              </a:rPr>
              <a:t> compared to using the ALC to store </a:t>
            </a:r>
            <a:r>
              <a:rPr lang="en-US" smtClean="0">
                <a:sym typeface="Wingdings" pitchFamily="2" charset="2"/>
              </a:rPr>
              <a:t>uncompressed instructions</a:t>
            </a:r>
            <a:endParaRPr lang="en-US"/>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28</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a:t>
            </a:r>
            <a:r>
              <a:rPr lang="en-US" sz="1800" dirty="0" smtClean="0"/>
              <a:t>Thus adding a loop cache increased the area of the system</a:t>
            </a:r>
            <a:r>
              <a:rPr lang="en-US" dirty="0" smtClean="0"/>
              <a:t>” </a:t>
            </a:r>
            <a:r>
              <a:rPr lang="en-US" dirty="0" smtClean="0">
                <a:sym typeface="Wingdings" pitchFamily="2" charset="2"/>
              </a:rPr>
              <a:t> mention only a</a:t>
            </a:r>
            <a:r>
              <a:rPr lang="en-US" baseline="0" dirty="0" smtClean="0">
                <a:sym typeface="Wingdings" pitchFamily="2" charset="2"/>
              </a:rPr>
              <a:t> problem</a:t>
            </a:r>
            <a:r>
              <a:rPr lang="en-US" dirty="0" smtClean="0">
                <a:sym typeface="Wingdings" pitchFamily="2" charset="2"/>
              </a:rPr>
              <a:t> for size constrained systems</a:t>
            </a:r>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30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Cache tuning requires a configurable cache such as the highly configurable cache proposed by Zhang …</a:t>
            </a:r>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DCR</a:t>
            </a:r>
          </a:p>
          <a:p>
            <a:pPr>
              <a:buFontTx/>
              <a:buChar char="-"/>
            </a:pPr>
            <a:r>
              <a:rPr lang="en-US" dirty="0" smtClean="0"/>
              <a:t> main memory contains compressed instructions</a:t>
            </a:r>
          </a:p>
          <a:p>
            <a:pPr>
              <a:buFontTx/>
              <a:buChar char="-"/>
            </a:pPr>
            <a:r>
              <a:rPr lang="en-US" dirty="0" smtClean="0"/>
              <a:t> instructions are decompressed as the cache is filled</a:t>
            </a:r>
          </a:p>
          <a:p>
            <a:pPr>
              <a:buFontTx/>
              <a:buChar char="-"/>
            </a:pPr>
            <a:r>
              <a:rPr lang="en-US" dirty="0" smtClean="0"/>
              <a:t>The L1 cache provides the processor with uncompressed instruction</a:t>
            </a:r>
          </a:p>
          <a:p>
            <a:pPr>
              <a:buFontTx/>
              <a:buChar char="-"/>
            </a:pPr>
            <a:r>
              <a:rPr lang="en-US" dirty="0" smtClean="0"/>
              <a:t> DF</a:t>
            </a:r>
          </a:p>
          <a:p>
            <a:pPr>
              <a:buFontTx/>
              <a:buChar char="-"/>
            </a:pPr>
            <a:r>
              <a:rPr lang="en-US" dirty="0" smtClean="0"/>
              <a:t> main memory contains compressed instructions</a:t>
            </a:r>
          </a:p>
          <a:p>
            <a:pPr>
              <a:buFontTx/>
              <a:buChar char="-"/>
            </a:pPr>
            <a:r>
              <a:rPr lang="en-US" dirty="0" smtClean="0"/>
              <a:t> L1 cache also contains compressed instructions</a:t>
            </a:r>
          </a:p>
          <a:p>
            <a:pPr>
              <a:buFontTx/>
              <a:buChar char="-"/>
            </a:pPr>
            <a:r>
              <a:rPr lang="en-US" dirty="0" smtClean="0"/>
              <a:t> the instructions are decompressed</a:t>
            </a:r>
            <a:r>
              <a:rPr lang="en-US" baseline="0" dirty="0" smtClean="0"/>
              <a:t> when they are fetched from the L1 cache</a:t>
            </a:r>
          </a:p>
          <a:p>
            <a:pPr>
              <a:buFontTx/>
              <a:buChar char="-"/>
            </a:pPr>
            <a:r>
              <a:rPr lang="en-US" dirty="0" smtClean="0"/>
              <a:t> and the microprocessor is provided with decompressed instructions</a:t>
            </a:r>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accent2"/>
                </a:solidFill>
              </a:defRPr>
            </a:lvl1pPr>
          </a:lstStyle>
          <a:p>
            <a:r>
              <a:rPr lang="en-US" smtClean="0"/>
              <a:t>Click to edit Master subtitle style</a:t>
            </a:r>
            <a:endParaRPr lang="en-US"/>
          </a:p>
        </p:txBody>
      </p:sp>
      <p:sp>
        <p:nvSpPr>
          <p:cNvPr id="5" name="Rectangle 4"/>
          <p:cNvSpPr>
            <a:spLocks noGrp="1" noChangeArrowheads="1"/>
          </p:cNvSpPr>
          <p:nvPr>
            <p:ph type="dt" sz="half" idx="10"/>
          </p:nvPr>
        </p:nvSpPr>
        <p:spPr/>
        <p:txBody>
          <a:bodyPr/>
          <a:lstStyle>
            <a:lvl1pPr>
              <a:defRPr smtClean="0"/>
            </a:lvl1pPr>
          </a:lstStyle>
          <a:p>
            <a:pPr>
              <a:defRPr/>
            </a:pPr>
            <a:endParaRPr 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4A3ECAB0-B4AC-4210-BE3A-77B157AC1065}" type="slidenum">
              <a:rPr lang="en-US" smtClean="0"/>
              <a:pPr>
                <a:defRPr/>
              </a:pPr>
              <a:t>‹#›</a:t>
            </a:fld>
            <a:r>
              <a:rPr lang="en-US" smtClean="0"/>
              <a:t> of 20</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1CD4C4-7046-4331-AA37-9114E8DD334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71B6F8-B13C-4E4F-9878-FA7DF0D1C8D1}"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38EF41-3118-4E54-914F-56B8AF4F779D}" type="slidenum">
              <a:rPr lang="en-US" smtClean="0"/>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r>
              <a:rPr lang="en-US" smtClean="0"/>
              <a:t>Click icon to add SmartArt graphic</a:t>
            </a:r>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81200"/>
            <a:ext cx="3810000" cy="4114800"/>
          </a:xfrm>
        </p:spPr>
        <p:txBody>
          <a:bodyPr/>
          <a:lstStyle/>
          <a:p>
            <a:r>
              <a:rPr lang="en-US" smtClean="0"/>
              <a:t>Click icon to add chart</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52F263-C6CE-4819-A005-BE1F77CA07BE}"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8AD5AF-7CB5-4CD4-A719-F51A283208B1}"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52CD639-039E-41F9-B932-EBE623C2FBA9}"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EA06C87-387A-4AA9-91BA-B26D04835205}"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CC14C85-D64B-497F-9A0F-DE31414A56F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4216F7E-E9DC-41A6-ADF9-82C3290AB26C}"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DB1BCF-6D3A-43DC-AA43-6A196802665B}"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4E2596C-D93F-40CD-810E-31BF3347BFD8}"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21" Type="http://schemas.openxmlformats.org/officeDocument/2006/relationships/image" Target="../media/image1.jpe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atin typeface="Time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Time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Times"/>
              </a:defRPr>
            </a:lvl1pPr>
          </a:lstStyle>
          <a:p>
            <a:pPr>
              <a:defRPr/>
            </a:pPr>
            <a:fld id="{7EAB8033-CFE3-41A8-AB19-909428247479}" type="slidenum">
              <a:rPr lang="en-US" smtClean="0"/>
              <a:pPr>
                <a:defRPr/>
              </a:pPr>
              <a:t>‹#›</a:t>
            </a:fld>
            <a:endParaRPr lang="en-US"/>
          </a:p>
        </p:txBody>
      </p:sp>
      <p:pic>
        <p:nvPicPr>
          <p:cNvPr id="2055" name="Picture 7"/>
          <p:cNvPicPr>
            <a:picLocks noChangeAspect="1" noChangeArrowheads="1"/>
          </p:cNvPicPr>
          <p:nvPr/>
        </p:nvPicPr>
        <p:blipFill>
          <a:blip r:embed="rId21" cstate="print"/>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Lst>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accent2"/>
          </a:solidFill>
          <a:latin typeface="Times"/>
        </a:defRPr>
      </a:lvl2pPr>
      <a:lvl3pPr algn="ctr" rtl="0" eaLnBrk="1" fontAlgn="base" hangingPunct="1">
        <a:spcBef>
          <a:spcPct val="0"/>
        </a:spcBef>
        <a:spcAft>
          <a:spcPct val="0"/>
        </a:spcAft>
        <a:defRPr sz="4400">
          <a:solidFill>
            <a:schemeClr val="accent2"/>
          </a:solidFill>
          <a:latin typeface="Times"/>
        </a:defRPr>
      </a:lvl3pPr>
      <a:lvl4pPr algn="ctr" rtl="0" eaLnBrk="1" fontAlgn="base" hangingPunct="1">
        <a:spcBef>
          <a:spcPct val="0"/>
        </a:spcBef>
        <a:spcAft>
          <a:spcPct val="0"/>
        </a:spcAft>
        <a:defRPr sz="4400">
          <a:solidFill>
            <a:schemeClr val="accent2"/>
          </a:solidFill>
          <a:latin typeface="Times"/>
        </a:defRPr>
      </a:lvl4pPr>
      <a:lvl5pPr algn="ctr" rtl="0" eaLnBrk="1" fontAlgn="base" hangingPunct="1">
        <a:spcBef>
          <a:spcPct val="0"/>
        </a:spcBef>
        <a:spcAft>
          <a:spcPct val="0"/>
        </a:spcAft>
        <a:defRPr sz="4400">
          <a:solidFill>
            <a:schemeClr val="accent2"/>
          </a:solidFill>
          <a:latin typeface="Times"/>
        </a:defRPr>
      </a:lvl5pPr>
      <a:lvl6pPr marL="457200" algn="ctr" rtl="0" eaLnBrk="1" fontAlgn="base" hangingPunct="1">
        <a:spcBef>
          <a:spcPct val="0"/>
        </a:spcBef>
        <a:spcAft>
          <a:spcPct val="0"/>
        </a:spcAft>
        <a:defRPr sz="4400">
          <a:solidFill>
            <a:schemeClr val="accent2"/>
          </a:solidFill>
          <a:latin typeface="Times"/>
        </a:defRPr>
      </a:lvl6pPr>
      <a:lvl7pPr marL="914400" algn="ctr" rtl="0" eaLnBrk="1" fontAlgn="base" hangingPunct="1">
        <a:spcBef>
          <a:spcPct val="0"/>
        </a:spcBef>
        <a:spcAft>
          <a:spcPct val="0"/>
        </a:spcAft>
        <a:defRPr sz="4400">
          <a:solidFill>
            <a:schemeClr val="accent2"/>
          </a:solidFill>
          <a:latin typeface="Times"/>
        </a:defRPr>
      </a:lvl7pPr>
      <a:lvl8pPr marL="1371600" algn="ctr" rtl="0" eaLnBrk="1" fontAlgn="base" hangingPunct="1">
        <a:spcBef>
          <a:spcPct val="0"/>
        </a:spcBef>
        <a:spcAft>
          <a:spcPct val="0"/>
        </a:spcAft>
        <a:defRPr sz="4400">
          <a:solidFill>
            <a:schemeClr val="accent2"/>
          </a:solidFill>
          <a:latin typeface="Times"/>
        </a:defRPr>
      </a:lvl8pPr>
      <a:lvl9pPr marL="1828800" algn="ctr" rtl="0" eaLnBrk="1" fontAlgn="base" hangingPunct="1">
        <a:spcBef>
          <a:spcPct val="0"/>
        </a:spcBef>
        <a:spcAft>
          <a:spcPct val="0"/>
        </a:spcAft>
        <a:defRPr sz="4400">
          <a:solidFill>
            <a:schemeClr val="accent2"/>
          </a:solidFill>
          <a:latin typeface="Times"/>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Microsoft_Excel_97_-_2004_Worksheet1.xls"/></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chart" Target="../charts/char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chart" Target="../charts/char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chart" Target="../charts/char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chart" Target="../charts/char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 Id="rId3" Type="http://schemas.openxmlformats.org/officeDocument/2006/relationships/chart" Target="../charts/char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7.xml"/><Relationship Id="rId3" Type="http://schemas.openxmlformats.org/officeDocument/2006/relationships/chart" Target="../charts/char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1" name="Rectangle 5"/>
          <p:cNvSpPr>
            <a:spLocks noChangeArrowheads="1"/>
          </p:cNvSpPr>
          <p:nvPr/>
        </p:nvSpPr>
        <p:spPr bwMode="auto">
          <a:xfrm>
            <a:off x="152400" y="470736"/>
            <a:ext cx="8991600" cy="1693863"/>
          </a:xfrm>
          <a:prstGeom prst="rect">
            <a:avLst/>
          </a:prstGeom>
          <a:noFill/>
          <a:ln w="9525">
            <a:noFill/>
            <a:miter lim="800000"/>
            <a:headEnd/>
            <a:tailEnd/>
          </a:ln>
        </p:spPr>
        <p:txBody>
          <a:bodyPr anchor="b"/>
          <a:lstStyle/>
          <a:p>
            <a:r>
              <a:rPr lang="en-US" sz="4000" dirty="0" smtClean="0">
                <a:solidFill>
                  <a:schemeClr val="accent2"/>
                </a:solidFill>
              </a:rPr>
              <a:t>On the Interplay of Loop Caching, Code Compression, and Cache Configuration</a:t>
            </a:r>
          </a:p>
        </p:txBody>
      </p:sp>
      <p:sp>
        <p:nvSpPr>
          <p:cNvPr id="7173" name="Text Box 9"/>
          <p:cNvSpPr txBox="1">
            <a:spLocks noChangeArrowheads="1"/>
          </p:cNvSpPr>
          <p:nvPr/>
        </p:nvSpPr>
        <p:spPr bwMode="auto">
          <a:xfrm>
            <a:off x="273050" y="5092700"/>
            <a:ext cx="184150" cy="336550"/>
          </a:xfrm>
          <a:prstGeom prst="rect">
            <a:avLst/>
          </a:prstGeom>
          <a:noFill/>
          <a:ln w="9525">
            <a:noFill/>
            <a:miter lim="800000"/>
            <a:headEnd/>
            <a:tailEnd/>
          </a:ln>
        </p:spPr>
        <p:txBody>
          <a:bodyPr wrap="none">
            <a:spAutoFit/>
          </a:bodyPr>
          <a:lstStyle/>
          <a:p>
            <a:pPr algn="l" eaLnBrk="1" hangingPunct="1"/>
            <a:endParaRPr lang="en-US" sz="1600">
              <a:latin typeface="Tahoma" pitchFamily="16" charset="0"/>
            </a:endParaRPr>
          </a:p>
        </p:txBody>
      </p:sp>
      <p:sp>
        <p:nvSpPr>
          <p:cNvPr id="7174" name="Text Box 10"/>
          <p:cNvSpPr txBox="1">
            <a:spLocks noChangeArrowheads="1"/>
          </p:cNvSpPr>
          <p:nvPr/>
        </p:nvSpPr>
        <p:spPr bwMode="auto">
          <a:xfrm>
            <a:off x="1600200" y="3798888"/>
            <a:ext cx="5029200" cy="581025"/>
          </a:xfrm>
          <a:prstGeom prst="rect">
            <a:avLst/>
          </a:prstGeom>
          <a:noFill/>
          <a:ln w="9525">
            <a:noFill/>
            <a:miter lim="800000"/>
            <a:headEnd/>
            <a:tailEnd/>
          </a:ln>
        </p:spPr>
        <p:txBody>
          <a:bodyPr>
            <a:spAutoFit/>
          </a:bodyPr>
          <a:lstStyle/>
          <a:p>
            <a:pPr algn="l" eaLnBrk="1" hangingPunct="1"/>
            <a:r>
              <a:rPr lang="en-US" sz="1600" baseline="30000" dirty="0">
                <a:latin typeface="Tahoma" pitchFamily="16" charset="0"/>
              </a:rPr>
              <a:t>+ </a:t>
            </a:r>
            <a:r>
              <a:rPr lang="en-US" sz="1600" dirty="0">
                <a:latin typeface="Tahoma" pitchFamily="16" charset="0"/>
              </a:rPr>
              <a:t>Also Affiliated with NSF Center for High-Performance Reconfigurable Computing </a:t>
            </a:r>
          </a:p>
        </p:txBody>
      </p:sp>
      <p:pic>
        <p:nvPicPr>
          <p:cNvPr id="7175" name="Picture 11"/>
          <p:cNvPicPr>
            <a:picLocks noChangeAspect="1" noChangeArrowheads="1"/>
          </p:cNvPicPr>
          <p:nvPr/>
        </p:nvPicPr>
        <p:blipFill>
          <a:blip r:embed="rId3" cstate="print"/>
          <a:srcRect/>
          <a:stretch>
            <a:fillRect/>
          </a:stretch>
        </p:blipFill>
        <p:spPr bwMode="auto">
          <a:xfrm>
            <a:off x="5486400" y="3798888"/>
            <a:ext cx="2181225" cy="619125"/>
          </a:xfrm>
          <a:prstGeom prst="rect">
            <a:avLst/>
          </a:prstGeom>
          <a:noFill/>
          <a:ln w="9525">
            <a:noFill/>
            <a:miter lim="800000"/>
            <a:headEnd/>
            <a:tailEnd/>
          </a:ln>
        </p:spPr>
      </p:pic>
      <p:sp>
        <p:nvSpPr>
          <p:cNvPr id="7176" name="Text Box 13"/>
          <p:cNvSpPr txBox="1">
            <a:spLocks noChangeArrowheads="1"/>
          </p:cNvSpPr>
          <p:nvPr/>
        </p:nvSpPr>
        <p:spPr bwMode="auto">
          <a:xfrm>
            <a:off x="1655429" y="2547269"/>
            <a:ext cx="5587582" cy="904875"/>
          </a:xfrm>
          <a:prstGeom prst="rect">
            <a:avLst/>
          </a:prstGeom>
          <a:noFill/>
          <a:ln w="9525">
            <a:noFill/>
            <a:miter lim="800000"/>
            <a:headEnd/>
            <a:tailEnd type="none" w="sm" len="sm"/>
          </a:ln>
        </p:spPr>
        <p:txBody>
          <a:bodyPr lIns="0" tIns="0" rIns="0" bIns="0"/>
          <a:lstStyle/>
          <a:p>
            <a:pPr>
              <a:spcAft>
                <a:spcPts val="400"/>
              </a:spcAft>
            </a:pPr>
            <a:r>
              <a:rPr lang="en-US" dirty="0" smtClean="0">
                <a:ea typeface="ＭＳ Ｐゴシック" pitchFamily="16" charset="-128"/>
              </a:rPr>
              <a:t>Marisha Rawlins and Ann </a:t>
            </a:r>
            <a:r>
              <a:rPr lang="en-US" dirty="0">
                <a:ea typeface="ＭＳ Ｐゴシック" pitchFamily="16" charset="-128"/>
              </a:rPr>
              <a:t>Gordon-Ross</a:t>
            </a:r>
            <a:r>
              <a:rPr lang="en-US" baseline="30000" dirty="0">
                <a:ea typeface="ＭＳ Ｐゴシック" pitchFamily="16" charset="-128"/>
              </a:rPr>
              <a:t>+</a:t>
            </a:r>
            <a:endParaRPr lang="en-US" dirty="0">
              <a:ea typeface="ＭＳ Ｐゴシック" pitchFamily="16" charset="-128"/>
            </a:endParaRPr>
          </a:p>
          <a:p>
            <a:pPr>
              <a:spcAft>
                <a:spcPts val="400"/>
              </a:spcAft>
            </a:pPr>
            <a:r>
              <a:rPr lang="en-US" sz="1400" dirty="0">
                <a:ea typeface="ＭＳ Ｐゴシック" pitchFamily="16" charset="-128"/>
              </a:rPr>
              <a:t>University of Florida</a:t>
            </a:r>
            <a:br>
              <a:rPr lang="en-US" sz="1400" dirty="0">
                <a:ea typeface="ＭＳ Ｐゴシック" pitchFamily="16" charset="-128"/>
              </a:rPr>
            </a:br>
            <a:r>
              <a:rPr lang="en-US" sz="1400" dirty="0">
                <a:latin typeface="Helvetica" pitchFamily="16" charset="0"/>
                <a:ea typeface="ＭＳ Ｐゴシック" pitchFamily="16" charset="-128"/>
              </a:rPr>
              <a:t>Department of Electrical and Computer Engineering</a:t>
            </a:r>
            <a:r>
              <a:rPr lang="en-US" sz="1400" dirty="0">
                <a:ea typeface="ＭＳ Ｐゴシック" pitchFamily="16" charset="-128"/>
              </a:rPr>
              <a:t/>
            </a:r>
            <a:br>
              <a:rPr lang="en-US" sz="1400" dirty="0">
                <a:ea typeface="ＭＳ Ｐゴシック" pitchFamily="16" charset="-128"/>
              </a:rPr>
            </a:br>
            <a:endParaRPr lang="en-US" sz="1600" dirty="0">
              <a:latin typeface="Helvetica" pitchFamily="16" charset="0"/>
              <a:ea typeface="ＭＳ Ｐゴシック" pitchFamily="16" charset="-128"/>
            </a:endParaRPr>
          </a:p>
        </p:txBody>
      </p:sp>
      <p:sp>
        <p:nvSpPr>
          <p:cNvPr id="7" name="Text Box 7"/>
          <p:cNvSpPr txBox="1">
            <a:spLocks noChangeArrowheads="1"/>
          </p:cNvSpPr>
          <p:nvPr/>
        </p:nvSpPr>
        <p:spPr bwMode="auto">
          <a:xfrm>
            <a:off x="469325" y="6051098"/>
            <a:ext cx="4092284" cy="523220"/>
          </a:xfrm>
          <a:prstGeom prst="rect">
            <a:avLst/>
          </a:prstGeom>
          <a:noFill/>
          <a:ln w="9525">
            <a:noFill/>
            <a:miter lim="800000"/>
            <a:headEnd type="none" w="sm" len="sm"/>
            <a:tailEnd type="none" w="med" len="lg"/>
          </a:ln>
          <a:effectLst/>
        </p:spPr>
        <p:txBody>
          <a:bodyPr wrap="square">
            <a:spAutoFit/>
          </a:bodyPr>
          <a:lstStyle/>
          <a:p>
            <a:r>
              <a:rPr lang="en-US" sz="1400" i="1" dirty="0" smtClean="0">
                <a:latin typeface="Times New Roman" pitchFamily="48" charset="0"/>
              </a:rPr>
              <a:t>This work was supported by National Science Foundation (NSF) grant CNS-0953447 </a:t>
            </a:r>
            <a:endParaRPr lang="en-US" sz="1400" i="1" dirty="0">
              <a:latin typeface="Times New Roman" pitchFamily="4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25710"/>
            <a:ext cx="7772400" cy="1143000"/>
          </a:xfrm>
        </p:spPr>
        <p:txBody>
          <a:bodyPr/>
          <a:lstStyle/>
          <a:p>
            <a:r>
              <a:rPr lang="en-US" dirty="0" smtClean="0"/>
              <a:t>Instruction Cache Optimization – Code Compression</a:t>
            </a:r>
            <a:endParaRPr lang="en-US" dirty="0"/>
          </a:p>
        </p:txBody>
      </p:sp>
      <p:sp>
        <p:nvSpPr>
          <p:cNvPr id="3" name="Content Placeholder 2"/>
          <p:cNvSpPr>
            <a:spLocks noGrp="1"/>
          </p:cNvSpPr>
          <p:nvPr>
            <p:ph idx="1"/>
          </p:nvPr>
        </p:nvSpPr>
        <p:spPr>
          <a:xfrm>
            <a:off x="685800" y="1965278"/>
            <a:ext cx="7772400" cy="4203509"/>
          </a:xfrm>
        </p:spPr>
        <p:txBody>
          <a:bodyPr/>
          <a:lstStyle/>
          <a:p>
            <a:r>
              <a:rPr lang="en-US" sz="2400" dirty="0" smtClean="0"/>
              <a:t>Code compression techniques were initially developed to reduce the static code size in embedded systems</a:t>
            </a:r>
          </a:p>
          <a:p>
            <a:r>
              <a:rPr lang="en-US" sz="2400" dirty="0" smtClean="0"/>
              <a:t>Code compression is typically performed off-line while decompression is performed during run-time</a:t>
            </a:r>
          </a:p>
          <a:p>
            <a:pPr lvl="1"/>
            <a:r>
              <a:rPr lang="en-US" sz="2000" dirty="0" smtClean="0"/>
              <a:t>Area savings in main memory and perhaps the level one cache, depending on decompression location</a:t>
            </a:r>
          </a:p>
          <a:p>
            <a:r>
              <a:rPr lang="en-US" sz="2400" dirty="0" smtClean="0"/>
              <a:t>Since decompression done during runtime, decompression overhead must be minimized </a:t>
            </a:r>
          </a:p>
          <a:p>
            <a:pPr lvl="1"/>
            <a:r>
              <a:rPr lang="en-US" sz="2000" dirty="0" smtClean="0"/>
              <a:t>Decompression overhead is defined as energy and performance expended while decompressing instructions</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77585"/>
            <a:ext cx="7772400" cy="768828"/>
          </a:xfrm>
        </p:spPr>
        <p:txBody>
          <a:bodyPr/>
          <a:lstStyle/>
          <a:p>
            <a:r>
              <a:rPr lang="en-US" dirty="0" smtClean="0"/>
              <a:t>Code Compression Architectures</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11</a:t>
            </a:fld>
            <a:endParaRPr lang="en-US"/>
          </a:p>
        </p:txBody>
      </p:sp>
      <p:sp>
        <p:nvSpPr>
          <p:cNvPr id="6" name="Content Placeholder 5"/>
          <p:cNvSpPr>
            <a:spLocks noGrp="1"/>
          </p:cNvSpPr>
          <p:nvPr>
            <p:ph sz="half" idx="1"/>
          </p:nvPr>
        </p:nvSpPr>
        <p:spPr>
          <a:xfrm>
            <a:off x="276367" y="1408001"/>
            <a:ext cx="7830403" cy="639170"/>
          </a:xfrm>
        </p:spPr>
        <p:txBody>
          <a:bodyPr/>
          <a:lstStyle/>
          <a:p>
            <a:r>
              <a:rPr lang="en-US" dirty="0" smtClean="0"/>
              <a:t>Decompression on Cache Refill (DCR)</a:t>
            </a:r>
            <a:endParaRPr lang="en-US" dirty="0"/>
          </a:p>
        </p:txBody>
      </p:sp>
      <p:sp>
        <p:nvSpPr>
          <p:cNvPr id="21" name="Content Placeholder 5"/>
          <p:cNvSpPr>
            <a:spLocks noGrp="1"/>
          </p:cNvSpPr>
          <p:nvPr>
            <p:ph sz="half" idx="1"/>
          </p:nvPr>
        </p:nvSpPr>
        <p:spPr>
          <a:xfrm>
            <a:off x="278639" y="3948801"/>
            <a:ext cx="7830403" cy="639170"/>
          </a:xfrm>
        </p:spPr>
        <p:txBody>
          <a:bodyPr/>
          <a:lstStyle/>
          <a:p>
            <a:r>
              <a:rPr lang="en-US" dirty="0" smtClean="0"/>
              <a:t>Decompression on Fetch (DF)</a:t>
            </a:r>
            <a:endParaRPr lang="en-US" dirty="0"/>
          </a:p>
        </p:txBody>
      </p:sp>
      <p:sp>
        <p:nvSpPr>
          <p:cNvPr id="7" name="Rectangle 6"/>
          <p:cNvSpPr/>
          <p:nvPr/>
        </p:nvSpPr>
        <p:spPr bwMode="auto">
          <a:xfrm>
            <a:off x="6572947" y="2292828"/>
            <a:ext cx="2393632" cy="1050878"/>
          </a:xfrm>
          <a:prstGeom prst="rect">
            <a:avLst/>
          </a:prstGeom>
          <a:solidFill>
            <a:srgbClr val="FF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eaLnBrk="1" hangingPunct="1"/>
            <a:r>
              <a:rPr lang="en-US" sz="1600" dirty="0" smtClean="0">
                <a:latin typeface="Trebuchet MS" pitchFamily="34" charset="0"/>
              </a:rPr>
              <a:t>Microprocessor</a:t>
            </a:r>
          </a:p>
          <a:p>
            <a:pPr eaLnBrk="1" hangingPunct="1"/>
            <a:r>
              <a:rPr lang="en-US" sz="1600" dirty="0" smtClean="0">
                <a:latin typeface="Trebuchet MS" pitchFamily="34" charset="0"/>
              </a:rPr>
              <a:t>(Uncompressed </a:t>
            </a:r>
          </a:p>
          <a:p>
            <a:pPr eaLnBrk="1" hangingPunct="1"/>
            <a:r>
              <a:rPr lang="en-US" sz="1600" dirty="0" smtClean="0">
                <a:latin typeface="Trebuchet MS" pitchFamily="34" charset="0"/>
              </a:rPr>
              <a:t>Instructions)</a:t>
            </a:r>
          </a:p>
          <a:p>
            <a:pPr eaLnBrk="1" hangingPunct="1"/>
            <a:endParaRPr lang="en-US" sz="2000" baseline="30000" dirty="0" smtClean="0">
              <a:latin typeface="Trebuchet MS" pitchFamily="34" charset="0"/>
            </a:endParaRPr>
          </a:p>
        </p:txBody>
      </p:sp>
      <p:sp>
        <p:nvSpPr>
          <p:cNvPr id="14" name="Rectangle 13"/>
          <p:cNvSpPr/>
          <p:nvPr/>
        </p:nvSpPr>
        <p:spPr bwMode="auto">
          <a:xfrm>
            <a:off x="223045" y="2130490"/>
            <a:ext cx="2506507" cy="1254159"/>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en-US" sz="1600" dirty="0" smtClean="0">
                <a:latin typeface="Trebuchet MS" pitchFamily="34" charset="0"/>
              </a:rPr>
              <a:t>Main Memory</a:t>
            </a:r>
          </a:p>
          <a:p>
            <a:pPr eaLnBrk="1" hangingPunct="1"/>
            <a:r>
              <a:rPr lang="en-US" sz="1600" dirty="0" smtClean="0">
                <a:latin typeface="Trebuchet MS" pitchFamily="34" charset="0"/>
              </a:rPr>
              <a:t>(Compressed Instructions)</a:t>
            </a:r>
          </a:p>
        </p:txBody>
      </p:sp>
      <p:sp>
        <p:nvSpPr>
          <p:cNvPr id="15" name="Rectangle 14"/>
          <p:cNvSpPr/>
          <p:nvPr/>
        </p:nvSpPr>
        <p:spPr bwMode="auto">
          <a:xfrm>
            <a:off x="3018693" y="2548592"/>
            <a:ext cx="1457772" cy="481215"/>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eaLnBrk="1" latinLnBrk="0" hangingPunct="1">
              <a:lnSpc>
                <a:spcPct val="100000"/>
              </a:lnSpc>
              <a:buClrTx/>
              <a:buSzTx/>
              <a:buFontTx/>
              <a:buNone/>
              <a:tabLst/>
            </a:pPr>
            <a:r>
              <a:rPr lang="en-US" sz="1600" dirty="0" smtClean="0">
                <a:latin typeface="Trebuchet MS" pitchFamily="34" charset="0"/>
              </a:rPr>
              <a:t>Decompression </a:t>
            </a:r>
          </a:p>
          <a:p>
            <a:pPr marL="0" marR="0" indent="0" defTabSz="914400" eaLnBrk="1" latinLnBrk="0" hangingPunct="1">
              <a:lnSpc>
                <a:spcPct val="100000"/>
              </a:lnSpc>
              <a:buClrTx/>
              <a:buSzTx/>
              <a:buFontTx/>
              <a:buNone/>
              <a:tabLst/>
            </a:pPr>
            <a:r>
              <a:rPr lang="en-US" sz="1600" dirty="0" smtClean="0">
                <a:latin typeface="Trebuchet MS" pitchFamily="34" charset="0"/>
              </a:rPr>
              <a:t>Unit</a:t>
            </a:r>
            <a:endParaRPr lang="en-US" sz="1600" i="1" baseline="30000" dirty="0" smtClean="0">
              <a:latin typeface="Trebuchet MS" pitchFamily="34" charset="0"/>
            </a:endParaRPr>
          </a:p>
        </p:txBody>
      </p:sp>
      <p:sp>
        <p:nvSpPr>
          <p:cNvPr id="16" name="Rectangle 17"/>
          <p:cNvSpPr>
            <a:spLocks noChangeArrowheads="1"/>
          </p:cNvSpPr>
          <p:nvPr/>
        </p:nvSpPr>
        <p:spPr bwMode="auto">
          <a:xfrm rot="10800000" flipV="1">
            <a:off x="4793320" y="2449269"/>
            <a:ext cx="1539240" cy="757960"/>
          </a:xfrm>
          <a:prstGeom prst="rect">
            <a:avLst/>
          </a:prstGeom>
          <a:solidFill>
            <a:srgbClr val="FFFF66"/>
          </a:solidFill>
          <a:ln w="19050">
            <a:solidFill>
              <a:schemeClr val="tx1"/>
            </a:solidFill>
            <a:miter lim="800000"/>
            <a:headEnd type="none" w="sm" len="sm"/>
            <a:tailEnd type="none" w="med" len="lg"/>
          </a:ln>
          <a:effectLst/>
        </p:spPr>
        <p:txBody>
          <a:bodyPr wrap="none" anchor="ctr"/>
          <a:lstStyle/>
          <a:p>
            <a:pPr eaLnBrk="1" hangingPunct="1"/>
            <a:r>
              <a:rPr lang="en-US" sz="1600" dirty="0" smtClean="0">
                <a:latin typeface="Trebuchet MS" pitchFamily="34" charset="0"/>
              </a:rPr>
              <a:t>L1 Cache</a:t>
            </a:r>
          </a:p>
          <a:p>
            <a:pPr eaLnBrk="1" hangingPunct="1"/>
            <a:r>
              <a:rPr lang="en-US" sz="1600" dirty="0" smtClean="0">
                <a:latin typeface="Trebuchet MS" pitchFamily="34" charset="0"/>
              </a:rPr>
              <a:t>(Uncompressed </a:t>
            </a:r>
          </a:p>
          <a:p>
            <a:pPr eaLnBrk="1" hangingPunct="1"/>
            <a:r>
              <a:rPr lang="en-US" sz="1600" dirty="0" smtClean="0">
                <a:latin typeface="Trebuchet MS" pitchFamily="34" charset="0"/>
              </a:rPr>
              <a:t>Instructions)</a:t>
            </a:r>
            <a:endParaRPr lang="en-US" sz="1600" dirty="0">
              <a:latin typeface="Trebuchet MS" pitchFamily="34" charset="0"/>
            </a:endParaRPr>
          </a:p>
        </p:txBody>
      </p:sp>
      <p:cxnSp>
        <p:nvCxnSpPr>
          <p:cNvPr id="24" name="Straight Connector 23"/>
          <p:cNvCxnSpPr/>
          <p:nvPr/>
        </p:nvCxnSpPr>
        <p:spPr bwMode="auto">
          <a:xfrm>
            <a:off x="2729552" y="2797788"/>
            <a:ext cx="286603" cy="0"/>
          </a:xfrm>
          <a:prstGeom prst="line">
            <a:avLst/>
          </a:prstGeom>
          <a:solidFill>
            <a:schemeClr val="accent1"/>
          </a:solidFill>
          <a:ln w="22225" cap="flat" cmpd="sng" algn="ctr">
            <a:solidFill>
              <a:schemeClr val="tx1"/>
            </a:solidFill>
            <a:prstDash val="solid"/>
            <a:round/>
            <a:headEnd type="none" w="med" len="med"/>
            <a:tailEnd type="arrow" w="med" len="med"/>
          </a:ln>
          <a:effectLst/>
        </p:spPr>
      </p:cxnSp>
      <p:cxnSp>
        <p:nvCxnSpPr>
          <p:cNvPr id="25" name="Straight Connector 24"/>
          <p:cNvCxnSpPr/>
          <p:nvPr/>
        </p:nvCxnSpPr>
        <p:spPr bwMode="auto">
          <a:xfrm flipV="1">
            <a:off x="4492445" y="2797791"/>
            <a:ext cx="325244" cy="2272"/>
          </a:xfrm>
          <a:prstGeom prst="line">
            <a:avLst/>
          </a:prstGeom>
          <a:solidFill>
            <a:schemeClr val="accent1"/>
          </a:solidFill>
          <a:ln w="22225" cap="flat" cmpd="sng" algn="ctr">
            <a:solidFill>
              <a:schemeClr val="tx1"/>
            </a:solidFill>
            <a:prstDash val="solid"/>
            <a:round/>
            <a:headEnd type="none" w="med" len="med"/>
            <a:tailEnd type="arrow" w="med" len="med"/>
          </a:ln>
          <a:effectLst/>
        </p:spPr>
      </p:cxnSp>
      <p:cxnSp>
        <p:nvCxnSpPr>
          <p:cNvPr id="30" name="Straight Connector 29"/>
          <p:cNvCxnSpPr/>
          <p:nvPr/>
        </p:nvCxnSpPr>
        <p:spPr bwMode="auto">
          <a:xfrm flipV="1">
            <a:off x="6337197" y="2770490"/>
            <a:ext cx="241024" cy="18197"/>
          </a:xfrm>
          <a:prstGeom prst="line">
            <a:avLst/>
          </a:prstGeom>
          <a:solidFill>
            <a:schemeClr val="accent1"/>
          </a:solidFill>
          <a:ln w="22225" cap="flat" cmpd="sng" algn="ctr">
            <a:solidFill>
              <a:schemeClr val="tx1"/>
            </a:solidFill>
            <a:prstDash val="solid"/>
            <a:round/>
            <a:headEnd type="none" w="med" len="med"/>
            <a:tailEnd type="arrow" w="med" len="med"/>
          </a:ln>
          <a:effectLst/>
        </p:spPr>
      </p:cxnSp>
      <p:sp>
        <p:nvSpPr>
          <p:cNvPr id="17" name="Rectangle 16"/>
          <p:cNvSpPr/>
          <p:nvPr/>
        </p:nvSpPr>
        <p:spPr bwMode="auto">
          <a:xfrm>
            <a:off x="6561571" y="4847276"/>
            <a:ext cx="2393632" cy="1050878"/>
          </a:xfrm>
          <a:prstGeom prst="rect">
            <a:avLst/>
          </a:prstGeom>
          <a:solidFill>
            <a:srgbClr val="FF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eaLnBrk="1" hangingPunct="1"/>
            <a:r>
              <a:rPr lang="en-US" sz="1600" dirty="0" smtClean="0">
                <a:latin typeface="Trebuchet MS" pitchFamily="34" charset="0"/>
              </a:rPr>
              <a:t>Microprocessor</a:t>
            </a:r>
          </a:p>
          <a:p>
            <a:pPr eaLnBrk="1" hangingPunct="1"/>
            <a:r>
              <a:rPr lang="en-US" sz="1600" dirty="0" smtClean="0">
                <a:latin typeface="Trebuchet MS" pitchFamily="34" charset="0"/>
              </a:rPr>
              <a:t>(Uncompressed </a:t>
            </a:r>
          </a:p>
          <a:p>
            <a:pPr eaLnBrk="1" hangingPunct="1"/>
            <a:r>
              <a:rPr lang="en-US" sz="1600" dirty="0" smtClean="0">
                <a:latin typeface="Trebuchet MS" pitchFamily="34" charset="0"/>
              </a:rPr>
              <a:t>Instructions)</a:t>
            </a:r>
          </a:p>
          <a:p>
            <a:pPr eaLnBrk="1" hangingPunct="1"/>
            <a:endParaRPr lang="en-US" sz="2000" baseline="30000" dirty="0" smtClean="0">
              <a:latin typeface="Trebuchet MS" pitchFamily="34" charset="0"/>
            </a:endParaRPr>
          </a:p>
        </p:txBody>
      </p:sp>
      <p:sp>
        <p:nvSpPr>
          <p:cNvPr id="18" name="Rectangle 17"/>
          <p:cNvSpPr/>
          <p:nvPr/>
        </p:nvSpPr>
        <p:spPr bwMode="auto">
          <a:xfrm>
            <a:off x="211669" y="4684938"/>
            <a:ext cx="2506507" cy="1254159"/>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en-US" sz="1600" dirty="0" smtClean="0">
                <a:latin typeface="Trebuchet MS" pitchFamily="34" charset="0"/>
              </a:rPr>
              <a:t>Main Memory</a:t>
            </a:r>
          </a:p>
          <a:p>
            <a:pPr eaLnBrk="1" hangingPunct="1"/>
            <a:r>
              <a:rPr lang="en-US" sz="1600" dirty="0" smtClean="0">
                <a:latin typeface="Trebuchet MS" pitchFamily="34" charset="0"/>
              </a:rPr>
              <a:t>(Compressed Instructions)</a:t>
            </a:r>
          </a:p>
        </p:txBody>
      </p:sp>
      <p:sp>
        <p:nvSpPr>
          <p:cNvPr id="19" name="Rectangle 18"/>
          <p:cNvSpPr/>
          <p:nvPr/>
        </p:nvSpPr>
        <p:spPr bwMode="auto">
          <a:xfrm>
            <a:off x="4754230" y="5116688"/>
            <a:ext cx="1457772" cy="481215"/>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eaLnBrk="1" latinLnBrk="0" hangingPunct="1">
              <a:lnSpc>
                <a:spcPct val="100000"/>
              </a:lnSpc>
              <a:buClrTx/>
              <a:buSzTx/>
              <a:buFontTx/>
              <a:buNone/>
              <a:tabLst/>
            </a:pPr>
            <a:r>
              <a:rPr lang="en-US" sz="1600" dirty="0" smtClean="0">
                <a:latin typeface="Trebuchet MS" pitchFamily="34" charset="0"/>
              </a:rPr>
              <a:t>Decompression </a:t>
            </a:r>
          </a:p>
          <a:p>
            <a:pPr marL="0" marR="0" indent="0" defTabSz="914400" eaLnBrk="1" latinLnBrk="0" hangingPunct="1">
              <a:lnSpc>
                <a:spcPct val="100000"/>
              </a:lnSpc>
              <a:buClrTx/>
              <a:buSzTx/>
              <a:buFontTx/>
              <a:buNone/>
              <a:tabLst/>
            </a:pPr>
            <a:r>
              <a:rPr lang="en-US" sz="1600" dirty="0" smtClean="0">
                <a:latin typeface="Trebuchet MS" pitchFamily="34" charset="0"/>
              </a:rPr>
              <a:t>Unit</a:t>
            </a:r>
            <a:endParaRPr lang="en-US" sz="1600" i="1" baseline="30000" dirty="0" smtClean="0">
              <a:latin typeface="Trebuchet MS" pitchFamily="34" charset="0"/>
            </a:endParaRPr>
          </a:p>
        </p:txBody>
      </p:sp>
      <p:sp>
        <p:nvSpPr>
          <p:cNvPr id="22" name="Rectangle 21"/>
          <p:cNvSpPr/>
          <p:nvPr/>
        </p:nvSpPr>
        <p:spPr bwMode="auto">
          <a:xfrm>
            <a:off x="2929850" y="4987462"/>
            <a:ext cx="1546618" cy="744602"/>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en-US" sz="1600" dirty="0" smtClean="0">
                <a:latin typeface="Trebuchet MS" pitchFamily="34" charset="0"/>
              </a:rPr>
              <a:t>L1 Cache</a:t>
            </a:r>
          </a:p>
          <a:p>
            <a:pPr eaLnBrk="1" hangingPunct="1"/>
            <a:r>
              <a:rPr lang="en-US" sz="1600" dirty="0" smtClean="0">
                <a:latin typeface="Trebuchet MS" pitchFamily="34" charset="0"/>
              </a:rPr>
              <a:t>(Compressed </a:t>
            </a:r>
          </a:p>
          <a:p>
            <a:pPr eaLnBrk="1" hangingPunct="1"/>
            <a:r>
              <a:rPr lang="en-US" sz="1600" dirty="0" smtClean="0">
                <a:latin typeface="Trebuchet MS" pitchFamily="34" charset="0"/>
              </a:rPr>
              <a:t>Instructions)</a:t>
            </a:r>
          </a:p>
        </p:txBody>
      </p:sp>
      <p:cxnSp>
        <p:nvCxnSpPr>
          <p:cNvPr id="32" name="Straight Connector 31"/>
          <p:cNvCxnSpPr/>
          <p:nvPr/>
        </p:nvCxnSpPr>
        <p:spPr bwMode="auto">
          <a:xfrm>
            <a:off x="2729552" y="5377214"/>
            <a:ext cx="234286" cy="2276"/>
          </a:xfrm>
          <a:prstGeom prst="line">
            <a:avLst/>
          </a:prstGeom>
          <a:solidFill>
            <a:schemeClr val="accent1"/>
          </a:solidFill>
          <a:ln w="22225" cap="flat" cmpd="sng" algn="ctr">
            <a:solidFill>
              <a:schemeClr val="tx1"/>
            </a:solidFill>
            <a:prstDash val="solid"/>
            <a:round/>
            <a:headEnd type="none" w="med" len="med"/>
            <a:tailEnd type="arrow" w="med" len="med"/>
          </a:ln>
          <a:effectLst/>
        </p:spPr>
      </p:cxnSp>
      <p:cxnSp>
        <p:nvCxnSpPr>
          <p:cNvPr id="35" name="Straight Connector 34"/>
          <p:cNvCxnSpPr/>
          <p:nvPr/>
        </p:nvCxnSpPr>
        <p:spPr bwMode="auto">
          <a:xfrm>
            <a:off x="4503821" y="5390864"/>
            <a:ext cx="259277" cy="1"/>
          </a:xfrm>
          <a:prstGeom prst="line">
            <a:avLst/>
          </a:prstGeom>
          <a:solidFill>
            <a:schemeClr val="accent1"/>
          </a:solidFill>
          <a:ln w="22225" cap="flat" cmpd="sng" algn="ctr">
            <a:solidFill>
              <a:schemeClr val="tx1"/>
            </a:solidFill>
            <a:prstDash val="solid"/>
            <a:round/>
            <a:headEnd type="none" w="med" len="med"/>
            <a:tailEnd type="arrow" w="med" len="med"/>
          </a:ln>
          <a:effectLst/>
        </p:spPr>
      </p:cxnSp>
      <p:cxnSp>
        <p:nvCxnSpPr>
          <p:cNvPr id="39" name="Straight Connector 38"/>
          <p:cNvCxnSpPr/>
          <p:nvPr/>
        </p:nvCxnSpPr>
        <p:spPr bwMode="auto">
          <a:xfrm flipV="1">
            <a:off x="6225685" y="5390863"/>
            <a:ext cx="338888" cy="2273"/>
          </a:xfrm>
          <a:prstGeom prst="line">
            <a:avLst/>
          </a:prstGeom>
          <a:solidFill>
            <a:schemeClr val="accent1"/>
          </a:solidFill>
          <a:ln w="22225" cap="flat" cmpd="sng" algn="ctr">
            <a:solidFill>
              <a:schemeClr val="tx1"/>
            </a:solidFill>
            <a:prstDash val="solid"/>
            <a:round/>
            <a:headEnd type="none" w="med" len="med"/>
            <a:tailEnd type="arrow" w="med" len="med"/>
          </a:ln>
          <a:effectLst/>
        </p:spPr>
      </p:cxnSp>
      <p:sp>
        <p:nvSpPr>
          <p:cNvPr id="20" name="TextBox 19"/>
          <p:cNvSpPr txBox="1"/>
          <p:nvPr/>
        </p:nvSpPr>
        <p:spPr>
          <a:xfrm>
            <a:off x="3458979" y="3391003"/>
            <a:ext cx="5358532" cy="461665"/>
          </a:xfrm>
          <a:prstGeom prst="rect">
            <a:avLst/>
          </a:prstGeom>
          <a:noFill/>
        </p:spPr>
        <p:txBody>
          <a:bodyPr wrap="none" rtlCol="0">
            <a:spAutoFit/>
          </a:bodyPr>
          <a:lstStyle/>
          <a:p>
            <a:r>
              <a:rPr lang="en-US" b="1" i="1" u="sng" dirty="0" smtClean="0">
                <a:solidFill>
                  <a:srgbClr val="FF0000"/>
                </a:solidFill>
              </a:rPr>
              <a:t>Less overhead, no L1 area savings</a:t>
            </a:r>
            <a:endParaRPr lang="en-US" b="1" i="1" u="sng" dirty="0">
              <a:solidFill>
                <a:srgbClr val="FF0000"/>
              </a:solidFill>
            </a:endParaRPr>
          </a:p>
        </p:txBody>
      </p:sp>
      <p:sp>
        <p:nvSpPr>
          <p:cNvPr id="23" name="TextBox 22"/>
          <p:cNvSpPr txBox="1"/>
          <p:nvPr/>
        </p:nvSpPr>
        <p:spPr>
          <a:xfrm>
            <a:off x="3597867" y="5867118"/>
            <a:ext cx="5494838" cy="461665"/>
          </a:xfrm>
          <a:prstGeom prst="rect">
            <a:avLst/>
          </a:prstGeom>
          <a:noFill/>
        </p:spPr>
        <p:txBody>
          <a:bodyPr wrap="none" rtlCol="0">
            <a:spAutoFit/>
          </a:bodyPr>
          <a:lstStyle/>
          <a:p>
            <a:r>
              <a:rPr lang="en-US" b="1" i="1" u="sng" dirty="0" smtClean="0">
                <a:solidFill>
                  <a:srgbClr val="FF0000"/>
                </a:solidFill>
              </a:rPr>
              <a:t>More overhead, but L1 area savings</a:t>
            </a:r>
            <a:endParaRPr lang="en-US" b="1" i="1" u="sng"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1" grpId="0" build="p"/>
      <p:bldP spid="7" grpId="0" animBg="1"/>
      <p:bldP spid="14" grpId="0" animBg="1"/>
      <p:bldP spid="15" grpId="0" animBg="1"/>
      <p:bldP spid="16" grpId="0" animBg="1"/>
      <p:bldP spid="17" grpId="0" animBg="1"/>
      <p:bldP spid="18" grpId="0" animBg="1"/>
      <p:bldP spid="19" grpId="0" animBg="1"/>
      <p:bldP spid="22" grpId="0" animBg="1"/>
      <p:bldP spid="20" grpId="0"/>
      <p:bldP spid="23"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63777" y="155916"/>
            <a:ext cx="8843748" cy="1143000"/>
          </a:xfrm>
        </p:spPr>
        <p:txBody>
          <a:bodyPr/>
          <a:lstStyle/>
          <a:p>
            <a:r>
              <a:rPr lang="en-US" dirty="0" smtClean="0"/>
              <a:t>Code Compression (Energy Savings)</a:t>
            </a:r>
            <a:endParaRPr lang="en-US" dirty="0"/>
          </a:p>
        </p:txBody>
      </p:sp>
      <p:sp>
        <p:nvSpPr>
          <p:cNvPr id="7" name="Content Placeholder 6"/>
          <p:cNvSpPr>
            <a:spLocks noGrp="1"/>
          </p:cNvSpPr>
          <p:nvPr>
            <p:ph idx="1"/>
          </p:nvPr>
        </p:nvSpPr>
        <p:spPr>
          <a:xfrm>
            <a:off x="218363" y="1123961"/>
            <a:ext cx="8693624" cy="911320"/>
          </a:xfrm>
        </p:spPr>
        <p:txBody>
          <a:bodyPr/>
          <a:lstStyle/>
          <a:p>
            <a:r>
              <a:rPr lang="en-US" sz="2400" dirty="0" smtClean="0"/>
              <a:t>Previous work on code compression achieved energy savings as high as 82% </a:t>
            </a:r>
            <a:r>
              <a:rPr lang="en-US" sz="1800" dirty="0" smtClean="0"/>
              <a:t>(</a:t>
            </a:r>
            <a:r>
              <a:rPr lang="en-US" sz="2000" dirty="0" err="1" smtClean="0"/>
              <a:t>Benini</a:t>
            </a:r>
            <a:r>
              <a:rPr lang="en-US" sz="2000" dirty="0" smtClean="0"/>
              <a:t> et al. 2001; </a:t>
            </a:r>
            <a:r>
              <a:rPr lang="en-US" sz="2000" dirty="0" err="1" smtClean="0"/>
              <a:t>Lekatsas</a:t>
            </a:r>
            <a:r>
              <a:rPr lang="en-US" sz="2000" dirty="0" smtClean="0"/>
              <a:t> 2000)</a:t>
            </a:r>
          </a:p>
        </p:txBody>
      </p:sp>
      <p:sp>
        <p:nvSpPr>
          <p:cNvPr id="4" name="Slide Number Placeholder 3"/>
          <p:cNvSpPr>
            <a:spLocks noGrp="1"/>
          </p:cNvSpPr>
          <p:nvPr>
            <p:ph type="sldNum" sz="quarter" idx="12"/>
          </p:nvPr>
        </p:nvSpPr>
        <p:spPr>
          <a:xfrm>
            <a:off x="6567949" y="6400800"/>
            <a:ext cx="1905000" cy="457200"/>
          </a:xfrm>
        </p:spPr>
        <p:txBody>
          <a:bodyPr/>
          <a:lstStyle/>
          <a:p>
            <a:pPr>
              <a:defRPr/>
            </a:pPr>
            <a:fld id="{6452F263-C6CE-4819-A005-BE1F77CA07BE}" type="slidenum">
              <a:rPr lang="en-US" smtClean="0"/>
              <a:pPr>
                <a:defRPr/>
              </a:pPr>
              <a:t>12</a:t>
            </a:fld>
            <a:endParaRPr lang="en-US" dirty="0"/>
          </a:p>
        </p:txBody>
      </p:sp>
      <p:grpSp>
        <p:nvGrpSpPr>
          <p:cNvPr id="14" name="Group 13"/>
          <p:cNvGrpSpPr/>
          <p:nvPr/>
        </p:nvGrpSpPr>
        <p:grpSpPr>
          <a:xfrm>
            <a:off x="1657010" y="2133471"/>
            <a:ext cx="5628692" cy="594984"/>
            <a:chOff x="211669" y="4684939"/>
            <a:chExt cx="5628692" cy="594984"/>
          </a:xfrm>
        </p:grpSpPr>
        <p:sp>
          <p:nvSpPr>
            <p:cNvPr id="6" name="Rectangle 5"/>
            <p:cNvSpPr/>
            <p:nvPr/>
          </p:nvSpPr>
          <p:spPr bwMode="auto">
            <a:xfrm>
              <a:off x="4393558" y="4729289"/>
              <a:ext cx="1446803" cy="521137"/>
            </a:xfrm>
            <a:prstGeom prst="rect">
              <a:avLst/>
            </a:prstGeom>
            <a:solidFill>
              <a:srgbClr val="FF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eaLnBrk="1" hangingPunct="1"/>
              <a:r>
                <a:rPr lang="en-US" sz="1600" dirty="0" smtClean="0">
                  <a:latin typeface="Trebuchet MS" pitchFamily="34" charset="0"/>
                </a:rPr>
                <a:t>Microprocessor</a:t>
              </a:r>
            </a:p>
            <a:p>
              <a:pPr eaLnBrk="1" hangingPunct="1"/>
              <a:endParaRPr lang="en-US" sz="2000" baseline="30000" dirty="0" smtClean="0">
                <a:latin typeface="Trebuchet MS" pitchFamily="34" charset="0"/>
              </a:endParaRPr>
            </a:p>
          </p:txBody>
        </p:sp>
        <p:sp>
          <p:nvSpPr>
            <p:cNvPr id="8" name="Rectangle 7"/>
            <p:cNvSpPr/>
            <p:nvPr/>
          </p:nvSpPr>
          <p:spPr bwMode="auto">
            <a:xfrm>
              <a:off x="211669" y="4684939"/>
              <a:ext cx="1528641" cy="594984"/>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en-US" sz="1600" dirty="0" smtClean="0">
                  <a:latin typeface="Trebuchet MS" pitchFamily="34" charset="0"/>
                </a:rPr>
                <a:t>Memory</a:t>
              </a:r>
            </a:p>
            <a:p>
              <a:pPr eaLnBrk="1" hangingPunct="1"/>
              <a:endParaRPr lang="en-US" sz="1600" dirty="0" smtClean="0">
                <a:latin typeface="Trebuchet MS" pitchFamily="34" charset="0"/>
              </a:endParaRPr>
            </a:p>
          </p:txBody>
        </p:sp>
        <p:sp>
          <p:nvSpPr>
            <p:cNvPr id="9" name="Rectangle 8"/>
            <p:cNvSpPr/>
            <p:nvPr/>
          </p:nvSpPr>
          <p:spPr bwMode="auto">
            <a:xfrm>
              <a:off x="3205648" y="4822724"/>
              <a:ext cx="850158" cy="339213"/>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eaLnBrk="1" latinLnBrk="0" hangingPunct="1">
                <a:lnSpc>
                  <a:spcPct val="100000"/>
                </a:lnSpc>
                <a:buClrTx/>
                <a:buSzTx/>
                <a:buFontTx/>
                <a:buNone/>
                <a:tabLst/>
              </a:pPr>
              <a:r>
                <a:rPr lang="en-US" sz="1600" dirty="0" smtClean="0">
                  <a:latin typeface="Trebuchet MS" pitchFamily="34" charset="0"/>
                </a:rPr>
                <a:t>Decomp.</a:t>
              </a:r>
            </a:p>
          </p:txBody>
        </p:sp>
        <p:sp>
          <p:nvSpPr>
            <p:cNvPr id="10" name="Rectangle 9"/>
            <p:cNvSpPr/>
            <p:nvPr/>
          </p:nvSpPr>
          <p:spPr bwMode="auto">
            <a:xfrm>
              <a:off x="1971204" y="4854727"/>
              <a:ext cx="993221" cy="307210"/>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en-US" sz="1600" dirty="0" smtClean="0">
                  <a:latin typeface="Trebuchet MS" pitchFamily="34" charset="0"/>
                </a:rPr>
                <a:t>L1 Cache</a:t>
              </a:r>
            </a:p>
          </p:txBody>
        </p:sp>
        <p:cxnSp>
          <p:nvCxnSpPr>
            <p:cNvPr id="11" name="Straight Connector 10"/>
            <p:cNvCxnSpPr/>
            <p:nvPr/>
          </p:nvCxnSpPr>
          <p:spPr bwMode="auto">
            <a:xfrm>
              <a:off x="1756158" y="5008504"/>
              <a:ext cx="234286" cy="2276"/>
            </a:xfrm>
            <a:prstGeom prst="line">
              <a:avLst/>
            </a:prstGeom>
            <a:solidFill>
              <a:schemeClr val="accent1"/>
            </a:solidFill>
            <a:ln w="22225" cap="flat" cmpd="sng" algn="ctr">
              <a:solidFill>
                <a:schemeClr val="tx1"/>
              </a:solidFill>
              <a:prstDash val="solid"/>
              <a:round/>
              <a:headEnd type="none" w="med" len="med"/>
              <a:tailEnd type="arrow" w="med" len="med"/>
            </a:ln>
            <a:effectLst/>
          </p:spPr>
        </p:cxnSp>
        <p:cxnSp>
          <p:nvCxnSpPr>
            <p:cNvPr id="12" name="Straight Connector 11"/>
            <p:cNvCxnSpPr/>
            <p:nvPr/>
          </p:nvCxnSpPr>
          <p:spPr bwMode="auto">
            <a:xfrm>
              <a:off x="2969988" y="4992657"/>
              <a:ext cx="259277" cy="1"/>
            </a:xfrm>
            <a:prstGeom prst="line">
              <a:avLst/>
            </a:prstGeom>
            <a:solidFill>
              <a:schemeClr val="accent1"/>
            </a:solidFill>
            <a:ln w="22225" cap="flat" cmpd="sng" algn="ctr">
              <a:solidFill>
                <a:schemeClr val="tx1"/>
              </a:solidFill>
              <a:prstDash val="solid"/>
              <a:round/>
              <a:headEnd type="none" w="med" len="med"/>
              <a:tailEnd type="arrow" w="med" len="med"/>
            </a:ln>
            <a:effectLst/>
          </p:spPr>
        </p:cxnSp>
        <p:cxnSp>
          <p:nvCxnSpPr>
            <p:cNvPr id="13" name="Straight Connector 12"/>
            <p:cNvCxnSpPr/>
            <p:nvPr/>
          </p:nvCxnSpPr>
          <p:spPr bwMode="auto">
            <a:xfrm flipV="1">
              <a:off x="4057670" y="5007405"/>
              <a:ext cx="338888" cy="2273"/>
            </a:xfrm>
            <a:prstGeom prst="line">
              <a:avLst/>
            </a:prstGeom>
            <a:solidFill>
              <a:schemeClr val="accent1"/>
            </a:solidFill>
            <a:ln w="22225" cap="flat" cmpd="sng" algn="ctr">
              <a:solidFill>
                <a:schemeClr val="tx1"/>
              </a:solidFill>
              <a:prstDash val="solid"/>
              <a:round/>
              <a:headEnd type="none" w="med" len="med"/>
              <a:tailEnd type="arrow" w="med" len="med"/>
            </a:ln>
            <a:effectLst/>
          </p:spPr>
        </p:cxnSp>
      </p:grpSp>
      <p:sp>
        <p:nvSpPr>
          <p:cNvPr id="15" name="Content Placeholder 6"/>
          <p:cNvSpPr txBox="1">
            <a:spLocks/>
          </p:cNvSpPr>
          <p:nvPr/>
        </p:nvSpPr>
        <p:spPr bwMode="auto">
          <a:xfrm>
            <a:off x="223279" y="2810211"/>
            <a:ext cx="8728992" cy="12898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Decompression on Fetch (DF) architecture consumed lower energy than the Decompression on Cache</a:t>
            </a:r>
            <a:r>
              <a:rPr kumimoji="0" lang="en-US" sz="2400" b="0" i="0" u="none" strike="noStrike" kern="0" cap="none" spc="0" normalizeH="0" noProof="0" dirty="0" smtClean="0">
                <a:ln>
                  <a:noFill/>
                </a:ln>
                <a:solidFill>
                  <a:schemeClr val="tx1"/>
                </a:solidFill>
                <a:effectLst/>
                <a:uLnTx/>
                <a:uFillTx/>
                <a:latin typeface="+mn-lt"/>
                <a:ea typeface="+mn-ea"/>
                <a:cs typeface="+mn-cs"/>
              </a:rPr>
              <a:t> Refill (D</a:t>
            </a:r>
            <a:r>
              <a:rPr kumimoji="0" lang="en-US" sz="2400" b="0" i="0" u="none" strike="noStrike" kern="0" cap="none" spc="0" normalizeH="0" baseline="0" noProof="0" dirty="0" smtClean="0">
                <a:ln>
                  <a:noFill/>
                </a:ln>
                <a:solidFill>
                  <a:schemeClr val="tx1"/>
                </a:solidFill>
                <a:effectLst/>
                <a:uLnTx/>
                <a:uFillTx/>
                <a:latin typeface="+mn-lt"/>
                <a:ea typeface="+mn-ea"/>
                <a:cs typeface="+mn-cs"/>
              </a:rPr>
              <a:t>CR) architecture</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rPr>
              <a:t>Bit toggling and energy expended on busses were reduced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rPr>
              <a:t>The L1 cache capacity was effectively increased</a:t>
            </a:r>
          </a:p>
        </p:txBody>
      </p:sp>
      <p:sp>
        <p:nvSpPr>
          <p:cNvPr id="58" name="Rectangle 57"/>
          <p:cNvSpPr/>
          <p:nvPr/>
        </p:nvSpPr>
        <p:spPr>
          <a:xfrm>
            <a:off x="206476" y="6032932"/>
            <a:ext cx="8672052" cy="369332"/>
          </a:xfrm>
          <a:prstGeom prst="rect">
            <a:avLst/>
          </a:prstGeom>
        </p:spPr>
        <p:txBody>
          <a:bodyPr wrap="square">
            <a:spAutoFit/>
          </a:bodyPr>
          <a:lstStyle/>
          <a:p>
            <a:r>
              <a:rPr lang="en-US" sz="1800" dirty="0" smtClean="0">
                <a:solidFill>
                  <a:srgbClr val="C00000"/>
                </a:solidFill>
                <a:latin typeface="Trebuchet MS" pitchFamily="34" charset="0"/>
              </a:rPr>
              <a:t>decompression unit is on the critical path </a:t>
            </a:r>
            <a:r>
              <a:rPr lang="en-US" sz="1800" dirty="0" smtClean="0">
                <a:solidFill>
                  <a:srgbClr val="C00000"/>
                </a:solidFill>
                <a:latin typeface="Trebuchet MS" pitchFamily="34" charset="0"/>
                <a:sym typeface="Wingdings" pitchFamily="2" charset="2"/>
              </a:rPr>
              <a:t></a:t>
            </a:r>
            <a:r>
              <a:rPr lang="en-US" sz="1800" dirty="0" smtClean="0">
                <a:solidFill>
                  <a:srgbClr val="C00000"/>
                </a:solidFill>
                <a:latin typeface="Trebuchet MS" pitchFamily="34" charset="0"/>
              </a:rPr>
              <a:t> need low decompression overhead</a:t>
            </a:r>
            <a:endParaRPr lang="en-US" sz="1800" dirty="0">
              <a:solidFill>
                <a:srgbClr val="C00000"/>
              </a:solidFill>
              <a:latin typeface="Trebuchet MS" pitchFamily="34" charset="0"/>
            </a:endParaRPr>
          </a:p>
        </p:txBody>
      </p:sp>
      <p:grpSp>
        <p:nvGrpSpPr>
          <p:cNvPr id="98" name="Group 97"/>
          <p:cNvGrpSpPr/>
          <p:nvPr/>
        </p:nvGrpSpPr>
        <p:grpSpPr>
          <a:xfrm>
            <a:off x="1189715" y="4395018"/>
            <a:ext cx="2797276" cy="1327356"/>
            <a:chOff x="1189715" y="4380270"/>
            <a:chExt cx="2797276" cy="1327356"/>
          </a:xfrm>
        </p:grpSpPr>
        <p:sp>
          <p:nvSpPr>
            <p:cNvPr id="59" name="Rectangle 58"/>
            <p:cNvSpPr/>
            <p:nvPr/>
          </p:nvSpPr>
          <p:spPr bwMode="auto">
            <a:xfrm>
              <a:off x="1209375" y="4380271"/>
              <a:ext cx="2772696" cy="1327355"/>
            </a:xfrm>
            <a:prstGeom prst="rect">
              <a:avLst/>
            </a:prstGeom>
            <a:solidFill>
              <a:schemeClr val="accent1"/>
            </a:solidFill>
            <a:ln w="25400" cap="rnd"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cxnSp>
          <p:nvCxnSpPr>
            <p:cNvPr id="62" name="Straight Connector 61"/>
            <p:cNvCxnSpPr>
              <a:stCxn id="59" idx="1"/>
              <a:endCxn id="59" idx="3"/>
            </p:cNvCxnSpPr>
            <p:nvPr/>
          </p:nvCxnSpPr>
          <p:spPr bwMode="auto">
            <a:xfrm rot="10800000" flipH="1">
              <a:off x="1209375" y="5043949"/>
              <a:ext cx="277269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 name="Straight Connector 62"/>
            <p:cNvCxnSpPr/>
            <p:nvPr/>
          </p:nvCxnSpPr>
          <p:spPr bwMode="auto">
            <a:xfrm rot="10800000" flipH="1">
              <a:off x="1214295" y="5402821"/>
              <a:ext cx="277269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p:cNvCxnSpPr/>
            <p:nvPr/>
          </p:nvCxnSpPr>
          <p:spPr bwMode="auto">
            <a:xfrm rot="10800000" flipH="1">
              <a:off x="1189715" y="4699815"/>
              <a:ext cx="277269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p:cNvCxnSpPr>
              <a:stCxn id="59" idx="0"/>
              <a:endCxn id="59" idx="2"/>
            </p:cNvCxnSpPr>
            <p:nvPr/>
          </p:nvCxnSpPr>
          <p:spPr bwMode="auto">
            <a:xfrm rot="16200000" flipH="1">
              <a:off x="1932045" y="5043948"/>
              <a:ext cx="132735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3" name="Group 32"/>
          <p:cNvGrpSpPr/>
          <p:nvPr/>
        </p:nvGrpSpPr>
        <p:grpSpPr>
          <a:xfrm>
            <a:off x="5250335" y="4395018"/>
            <a:ext cx="2797276" cy="1347024"/>
            <a:chOff x="5250335" y="4380270"/>
            <a:chExt cx="2797276" cy="1347024"/>
          </a:xfrm>
        </p:grpSpPr>
        <p:sp>
          <p:nvSpPr>
            <p:cNvPr id="67" name="Rectangle 66"/>
            <p:cNvSpPr/>
            <p:nvPr/>
          </p:nvSpPr>
          <p:spPr bwMode="auto">
            <a:xfrm>
              <a:off x="5269995" y="4399939"/>
              <a:ext cx="2772696" cy="1327355"/>
            </a:xfrm>
            <a:prstGeom prst="rect">
              <a:avLst/>
            </a:prstGeom>
            <a:solidFill>
              <a:schemeClr val="accent1"/>
            </a:solidFill>
            <a:ln w="25400" cap="rnd"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cxnSp>
          <p:nvCxnSpPr>
            <p:cNvPr id="68" name="Straight Connector 67"/>
            <p:cNvCxnSpPr>
              <a:stCxn id="67" idx="1"/>
              <a:endCxn id="67" idx="3"/>
            </p:cNvCxnSpPr>
            <p:nvPr/>
          </p:nvCxnSpPr>
          <p:spPr bwMode="auto">
            <a:xfrm rot="10800000" flipH="1">
              <a:off x="5269995" y="5063617"/>
              <a:ext cx="277269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 name="Straight Connector 68"/>
            <p:cNvCxnSpPr/>
            <p:nvPr/>
          </p:nvCxnSpPr>
          <p:spPr bwMode="auto">
            <a:xfrm rot="10800000" flipH="1">
              <a:off x="5274915" y="5422489"/>
              <a:ext cx="277269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 name="Straight Connector 69"/>
            <p:cNvCxnSpPr/>
            <p:nvPr/>
          </p:nvCxnSpPr>
          <p:spPr bwMode="auto">
            <a:xfrm rot="10800000" flipH="1">
              <a:off x="5250335" y="4719483"/>
              <a:ext cx="277269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p:nvPr/>
          </p:nvCxnSpPr>
          <p:spPr bwMode="auto">
            <a:xfrm rot="5400000">
              <a:off x="5759244" y="4549877"/>
              <a:ext cx="33921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rot="5400000">
              <a:off x="7219336" y="4549877"/>
              <a:ext cx="33921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rot="5400000">
              <a:off x="5751871" y="4881716"/>
              <a:ext cx="35396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rot="5400000">
              <a:off x="7344702" y="5250425"/>
              <a:ext cx="35396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a:stCxn id="67" idx="0"/>
            </p:cNvCxnSpPr>
            <p:nvPr/>
          </p:nvCxnSpPr>
          <p:spPr bwMode="auto">
            <a:xfrm rot="16200000" flipH="1" flipV="1">
              <a:off x="6324554" y="4726908"/>
              <a:ext cx="658758" cy="482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rot="5400000">
              <a:off x="6135329" y="5250425"/>
              <a:ext cx="35396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a:stCxn id="67" idx="2"/>
            </p:cNvCxnSpPr>
            <p:nvPr/>
          </p:nvCxnSpPr>
          <p:spPr bwMode="auto">
            <a:xfrm rot="5400000" flipH="1">
              <a:off x="6503989" y="5574940"/>
              <a:ext cx="299888" cy="482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4" name="Rectangle 33"/>
          <p:cNvSpPr/>
          <p:nvPr/>
        </p:nvSpPr>
        <p:spPr>
          <a:xfrm>
            <a:off x="1740310" y="5698633"/>
            <a:ext cx="1700978" cy="369332"/>
          </a:xfrm>
          <a:prstGeom prst="rect">
            <a:avLst/>
          </a:prstGeom>
        </p:spPr>
        <p:txBody>
          <a:bodyPr wrap="square">
            <a:spAutoFit/>
          </a:bodyPr>
          <a:lstStyle/>
          <a:p>
            <a:r>
              <a:rPr lang="en-US" sz="1800" dirty="0" smtClean="0">
                <a:solidFill>
                  <a:srgbClr val="008000"/>
                </a:solidFill>
                <a:latin typeface="Trebuchet MS" pitchFamily="34" charset="0"/>
              </a:rPr>
              <a:t>8 instructions</a:t>
            </a:r>
            <a:endParaRPr lang="en-US" sz="1800" dirty="0">
              <a:solidFill>
                <a:srgbClr val="008000"/>
              </a:solidFill>
              <a:latin typeface="Trebuchet MS" pitchFamily="34" charset="0"/>
            </a:endParaRPr>
          </a:p>
        </p:txBody>
      </p:sp>
      <p:sp>
        <p:nvSpPr>
          <p:cNvPr id="35" name="Rectangle 34"/>
          <p:cNvSpPr/>
          <p:nvPr/>
        </p:nvSpPr>
        <p:spPr>
          <a:xfrm>
            <a:off x="5874775" y="5703550"/>
            <a:ext cx="1700978" cy="369332"/>
          </a:xfrm>
          <a:prstGeom prst="rect">
            <a:avLst/>
          </a:prstGeom>
        </p:spPr>
        <p:txBody>
          <a:bodyPr wrap="square">
            <a:spAutoFit/>
          </a:bodyPr>
          <a:lstStyle/>
          <a:p>
            <a:r>
              <a:rPr lang="en-US" sz="1800" dirty="0" smtClean="0">
                <a:solidFill>
                  <a:srgbClr val="008000"/>
                </a:solidFill>
                <a:latin typeface="Trebuchet MS" pitchFamily="34" charset="0"/>
              </a:rPr>
              <a:t>12 instructions</a:t>
            </a:r>
            <a:endParaRPr lang="en-US" sz="1800" dirty="0">
              <a:solidFill>
                <a:srgbClr val="008000"/>
              </a:solidFill>
              <a:latin typeface="Trebuchet MS" pitchFamily="34" charset="0"/>
            </a:endParaRPr>
          </a:p>
        </p:txBody>
      </p:sp>
      <p:sp>
        <p:nvSpPr>
          <p:cNvPr id="36" name="Rectangle 35"/>
          <p:cNvSpPr/>
          <p:nvPr/>
        </p:nvSpPr>
        <p:spPr>
          <a:xfrm>
            <a:off x="373626" y="2222930"/>
            <a:ext cx="717755" cy="369332"/>
          </a:xfrm>
          <a:prstGeom prst="rect">
            <a:avLst/>
          </a:prstGeom>
        </p:spPr>
        <p:txBody>
          <a:bodyPr wrap="square">
            <a:spAutoFit/>
          </a:bodyPr>
          <a:lstStyle/>
          <a:p>
            <a:r>
              <a:rPr lang="en-US" sz="1800" dirty="0" smtClean="0">
                <a:solidFill>
                  <a:srgbClr val="008000"/>
                </a:solidFill>
                <a:latin typeface="Trebuchet MS" pitchFamily="34" charset="0"/>
              </a:rPr>
              <a:t>DF</a:t>
            </a:r>
            <a:endParaRPr lang="en-US" sz="1800" dirty="0">
              <a:solidFill>
                <a:srgbClr val="008000"/>
              </a:solidFill>
              <a:latin typeface="Trebuchet MS"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58" grpId="0"/>
      <p:bldP spid="34" grpId="0"/>
      <p:bldP spid="35" grpId="0"/>
      <p:bldP spid="36"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13095" y="363941"/>
            <a:ext cx="7772400" cy="782472"/>
          </a:xfrm>
        </p:spPr>
        <p:txBody>
          <a:bodyPr/>
          <a:lstStyle/>
          <a:p>
            <a:r>
              <a:rPr lang="en-US" dirty="0" smtClean="0"/>
              <a:t>Combining Optimizations</a:t>
            </a:r>
            <a:endParaRPr lang="en-US" dirty="0"/>
          </a:p>
        </p:txBody>
      </p:sp>
      <p:sp>
        <p:nvSpPr>
          <p:cNvPr id="3" name="Content Placeholder 2"/>
          <p:cNvSpPr>
            <a:spLocks noGrp="1"/>
          </p:cNvSpPr>
          <p:nvPr>
            <p:ph idx="1"/>
          </p:nvPr>
        </p:nvSpPr>
        <p:spPr>
          <a:xfrm>
            <a:off x="925688" y="1481880"/>
            <a:ext cx="7360357" cy="4922293"/>
          </a:xfrm>
        </p:spPr>
        <p:txBody>
          <a:bodyPr/>
          <a:lstStyle/>
          <a:p>
            <a:r>
              <a:rPr lang="en-US" sz="2400" dirty="0" smtClean="0"/>
              <a:t>Studying the interaction of existing techniques reveals the practicality of combining optimization techniques</a:t>
            </a:r>
          </a:p>
          <a:p>
            <a:pPr lvl="1"/>
            <a:r>
              <a:rPr lang="en-US" sz="2000" dirty="0" smtClean="0"/>
              <a:t>Combining certain techniques provides additional energy savings but the combination process may be non-trivial (e.g. circular dependencies for highly dependent techniques)</a:t>
            </a:r>
          </a:p>
          <a:p>
            <a:pPr lvl="1"/>
            <a:r>
              <a:rPr lang="en-US" sz="2000" dirty="0" smtClean="0"/>
              <a:t>In these cases, new design techniques must be developed to maximize savings</a:t>
            </a:r>
          </a:p>
          <a:p>
            <a:pPr lvl="1"/>
            <a:r>
              <a:rPr lang="en-US" sz="2000" dirty="0" smtClean="0"/>
              <a:t>Less dependent techniques may be easier to combine but may reveal little additional savings</a:t>
            </a:r>
          </a:p>
          <a:p>
            <a:pPr lvl="1"/>
            <a:r>
              <a:rPr lang="en-US" sz="2000" dirty="0" smtClean="0"/>
              <a:t>Some combined techniques may even degrade each other</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27908" y="748935"/>
            <a:ext cx="7772400" cy="536811"/>
          </a:xfrm>
        </p:spPr>
        <p:txBody>
          <a:bodyPr/>
          <a:lstStyle/>
          <a:p>
            <a:r>
              <a:rPr lang="en-US" dirty="0" smtClean="0"/>
              <a:t>Combining Cache Tuning and Loop Caching</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14</a:t>
            </a:fld>
            <a:endParaRPr lang="en-US"/>
          </a:p>
        </p:txBody>
      </p:sp>
      <p:grpSp>
        <p:nvGrpSpPr>
          <p:cNvPr id="18" name="Group 17"/>
          <p:cNvGrpSpPr/>
          <p:nvPr/>
        </p:nvGrpSpPr>
        <p:grpSpPr>
          <a:xfrm>
            <a:off x="6135328" y="2020529"/>
            <a:ext cx="2610465" cy="2315497"/>
            <a:chOff x="6135328" y="2020529"/>
            <a:chExt cx="2610465" cy="2315497"/>
          </a:xfrm>
        </p:grpSpPr>
        <p:sp>
          <p:nvSpPr>
            <p:cNvPr id="6" name="Rectangle 5"/>
            <p:cNvSpPr/>
            <p:nvPr/>
          </p:nvSpPr>
          <p:spPr bwMode="auto">
            <a:xfrm>
              <a:off x="6135328" y="2020529"/>
              <a:ext cx="2610465" cy="2315497"/>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 name="Text Box 4"/>
            <p:cNvSpPr txBox="1">
              <a:spLocks noChangeArrowheads="1"/>
            </p:cNvSpPr>
            <p:nvPr/>
          </p:nvSpPr>
          <p:spPr bwMode="auto">
            <a:xfrm>
              <a:off x="6366388" y="2129601"/>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L1 Instruction Cache</a:t>
              </a:r>
              <a:endParaRPr lang="en-US" sz="1400" i="1" baseline="-25000" dirty="0">
                <a:latin typeface="Trebuchet MS" pitchFamily="34" charset="0"/>
              </a:endParaRPr>
            </a:p>
          </p:txBody>
        </p:sp>
        <p:sp>
          <p:nvSpPr>
            <p:cNvPr id="8" name="Text Box 4"/>
            <p:cNvSpPr txBox="1">
              <a:spLocks noChangeArrowheads="1"/>
            </p:cNvSpPr>
            <p:nvPr/>
          </p:nvSpPr>
          <p:spPr bwMode="auto">
            <a:xfrm>
              <a:off x="6386053" y="3874826"/>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2KB, direct mapped</a:t>
              </a:r>
              <a:endParaRPr lang="en-US" sz="1400" i="1" baseline="-25000" dirty="0">
                <a:latin typeface="Trebuchet MS" pitchFamily="34" charset="0"/>
              </a:endParaRPr>
            </a:p>
          </p:txBody>
        </p:sp>
        <p:grpSp>
          <p:nvGrpSpPr>
            <p:cNvPr id="9" name="Group 8"/>
            <p:cNvGrpSpPr/>
            <p:nvPr/>
          </p:nvGrpSpPr>
          <p:grpSpPr>
            <a:xfrm>
              <a:off x="7084025" y="2537865"/>
              <a:ext cx="524352" cy="1223139"/>
              <a:chOff x="4444064" y="2626355"/>
              <a:chExt cx="524352" cy="1223139"/>
            </a:xfrm>
            <a:solidFill>
              <a:srgbClr val="92D050"/>
            </a:solidFill>
          </p:grpSpPr>
          <p:sp>
            <p:nvSpPr>
              <p:cNvPr id="10"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11"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2"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3"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4"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5"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6"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7"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grpSp>
        <p:nvGrpSpPr>
          <p:cNvPr id="46" name="Group 45"/>
          <p:cNvGrpSpPr/>
          <p:nvPr/>
        </p:nvGrpSpPr>
        <p:grpSpPr>
          <a:xfrm>
            <a:off x="6095998" y="1902542"/>
            <a:ext cx="2610465" cy="2315497"/>
            <a:chOff x="2054941" y="2187678"/>
            <a:chExt cx="2610465" cy="2315497"/>
          </a:xfrm>
        </p:grpSpPr>
        <p:sp>
          <p:nvSpPr>
            <p:cNvPr id="20" name="Rectangle 19"/>
            <p:cNvSpPr/>
            <p:nvPr/>
          </p:nvSpPr>
          <p:spPr bwMode="auto">
            <a:xfrm>
              <a:off x="2054941" y="2187678"/>
              <a:ext cx="2610465" cy="2315497"/>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 name="Text Box 4"/>
            <p:cNvSpPr txBox="1">
              <a:spLocks noChangeArrowheads="1"/>
            </p:cNvSpPr>
            <p:nvPr/>
          </p:nvSpPr>
          <p:spPr bwMode="auto">
            <a:xfrm>
              <a:off x="2286001" y="2296750"/>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L1 Instruction Cache</a:t>
              </a:r>
              <a:endParaRPr lang="en-US" sz="1400" i="1" baseline="-25000" dirty="0">
                <a:latin typeface="Trebuchet MS" pitchFamily="34" charset="0"/>
              </a:endParaRPr>
            </a:p>
          </p:txBody>
        </p:sp>
        <p:sp>
          <p:nvSpPr>
            <p:cNvPr id="22" name="Text Box 4"/>
            <p:cNvSpPr txBox="1">
              <a:spLocks noChangeArrowheads="1"/>
            </p:cNvSpPr>
            <p:nvPr/>
          </p:nvSpPr>
          <p:spPr bwMode="auto">
            <a:xfrm>
              <a:off x="2305666" y="4041975"/>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4KB, direct mapped</a:t>
              </a:r>
              <a:endParaRPr lang="en-US" sz="1400" i="1" baseline="-25000" dirty="0">
                <a:latin typeface="Trebuchet MS" pitchFamily="34" charset="0"/>
              </a:endParaRPr>
            </a:p>
          </p:txBody>
        </p:sp>
        <p:grpSp>
          <p:nvGrpSpPr>
            <p:cNvPr id="23" name="Group 22"/>
            <p:cNvGrpSpPr/>
            <p:nvPr/>
          </p:nvGrpSpPr>
          <p:grpSpPr>
            <a:xfrm>
              <a:off x="2693930" y="2705014"/>
              <a:ext cx="524352" cy="1223139"/>
              <a:chOff x="4444064" y="2626355"/>
              <a:chExt cx="524352" cy="1223139"/>
            </a:xfrm>
            <a:solidFill>
              <a:srgbClr val="FFFF66"/>
            </a:solidFill>
          </p:grpSpPr>
          <p:sp>
            <p:nvSpPr>
              <p:cNvPr id="24"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25"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26"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27"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28"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29"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0"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1"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nvGrpSpPr>
            <p:cNvPr id="32" name="Group 31"/>
            <p:cNvGrpSpPr/>
            <p:nvPr/>
          </p:nvGrpSpPr>
          <p:grpSpPr>
            <a:xfrm>
              <a:off x="3480505" y="2695181"/>
              <a:ext cx="524352" cy="1223139"/>
              <a:chOff x="4444064" y="2626355"/>
              <a:chExt cx="524352" cy="1223139"/>
            </a:xfrm>
            <a:solidFill>
              <a:srgbClr val="FFFF66"/>
            </a:solidFill>
          </p:grpSpPr>
          <p:sp>
            <p:nvSpPr>
              <p:cNvPr id="33"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34"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5"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6"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7"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8"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9"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40"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nvGrpSpPr>
            <p:cNvPr id="41" name="Group 40"/>
            <p:cNvGrpSpPr/>
            <p:nvPr/>
          </p:nvGrpSpPr>
          <p:grpSpPr>
            <a:xfrm>
              <a:off x="3113208" y="2564299"/>
              <a:ext cx="457200" cy="1523999"/>
              <a:chOff x="6018640" y="1531912"/>
              <a:chExt cx="457200" cy="1523999"/>
            </a:xfrm>
          </p:grpSpPr>
          <p:sp>
            <p:nvSpPr>
              <p:cNvPr id="42" name="Arc 41"/>
              <p:cNvSpPr/>
              <p:nvPr/>
            </p:nvSpPr>
            <p:spPr bwMode="auto">
              <a:xfrm>
                <a:off x="6247240" y="1531912"/>
                <a:ext cx="228600" cy="228600"/>
              </a:xfrm>
              <a:prstGeom prst="arc">
                <a:avLst>
                  <a:gd name="adj1" fmla="val 10641537"/>
                  <a:gd name="adj2" fmla="val 0"/>
                </a:avLst>
              </a:prstGeom>
              <a:noFill/>
              <a:ln w="25400" cap="flat" cmpd="sng" algn="ctr">
                <a:solidFill>
                  <a:srgbClr val="000080">
                    <a:lumMod val="60000"/>
                    <a:lumOff val="40000"/>
                  </a:srgb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Times"/>
                </a:endParaRPr>
              </a:p>
            </p:txBody>
          </p:sp>
          <p:sp>
            <p:nvSpPr>
              <p:cNvPr id="43" name="Arc 42"/>
              <p:cNvSpPr/>
              <p:nvPr/>
            </p:nvSpPr>
            <p:spPr bwMode="auto">
              <a:xfrm rot="10800000">
                <a:off x="6018640" y="2827311"/>
                <a:ext cx="228600" cy="228600"/>
              </a:xfrm>
              <a:prstGeom prst="arc">
                <a:avLst>
                  <a:gd name="adj1" fmla="val 10641537"/>
                  <a:gd name="adj2" fmla="val 0"/>
                </a:avLst>
              </a:prstGeom>
              <a:noFill/>
              <a:ln w="25400" cap="flat" cmpd="sng" algn="ctr">
                <a:solidFill>
                  <a:srgbClr val="000080">
                    <a:lumMod val="60000"/>
                    <a:lumOff val="4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Times"/>
                </a:endParaRPr>
              </a:p>
            </p:txBody>
          </p:sp>
          <p:cxnSp>
            <p:nvCxnSpPr>
              <p:cNvPr id="44" name="Straight Connector 43"/>
              <p:cNvCxnSpPr>
                <a:stCxn id="42" idx="0"/>
                <a:endCxn id="43" idx="0"/>
              </p:cNvCxnSpPr>
              <p:nvPr/>
            </p:nvCxnSpPr>
            <p:spPr bwMode="auto">
              <a:xfrm rot="5400000">
                <a:off x="5604808" y="2293790"/>
                <a:ext cx="1284865" cy="242"/>
              </a:xfrm>
              <a:prstGeom prst="line">
                <a:avLst/>
              </a:prstGeom>
              <a:solidFill>
                <a:srgbClr val="000080"/>
              </a:solidFill>
              <a:ln w="25400" cap="flat" cmpd="sng" algn="ctr">
                <a:solidFill>
                  <a:srgbClr val="000080">
                    <a:lumMod val="60000"/>
                    <a:lumOff val="40000"/>
                  </a:srgbClr>
                </a:solidFill>
                <a:prstDash val="solid"/>
                <a:round/>
                <a:headEnd type="none" w="med" len="med"/>
                <a:tailEnd type="none" w="med" len="med"/>
              </a:ln>
              <a:effectLst/>
            </p:spPr>
          </p:cxnSp>
        </p:grpSp>
      </p:grpSp>
      <p:grpSp>
        <p:nvGrpSpPr>
          <p:cNvPr id="73" name="Group 72"/>
          <p:cNvGrpSpPr/>
          <p:nvPr/>
        </p:nvGrpSpPr>
        <p:grpSpPr>
          <a:xfrm>
            <a:off x="6086167" y="1917290"/>
            <a:ext cx="2610465" cy="2315497"/>
            <a:chOff x="2915264" y="3800169"/>
            <a:chExt cx="2610465" cy="2315497"/>
          </a:xfrm>
        </p:grpSpPr>
        <p:sp>
          <p:nvSpPr>
            <p:cNvPr id="48" name="Rectangle 47"/>
            <p:cNvSpPr/>
            <p:nvPr/>
          </p:nvSpPr>
          <p:spPr bwMode="auto">
            <a:xfrm>
              <a:off x="2915264" y="3800169"/>
              <a:ext cx="2610465" cy="2315497"/>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9" name="Text Box 4"/>
            <p:cNvSpPr txBox="1">
              <a:spLocks noChangeArrowheads="1"/>
            </p:cNvSpPr>
            <p:nvPr/>
          </p:nvSpPr>
          <p:spPr bwMode="auto">
            <a:xfrm>
              <a:off x="3146324" y="3909241"/>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L1 Instruction Cache</a:t>
              </a:r>
              <a:endParaRPr lang="en-US" sz="1400" i="1" baseline="-25000" dirty="0">
                <a:latin typeface="Trebuchet MS" pitchFamily="34" charset="0"/>
              </a:endParaRPr>
            </a:p>
          </p:txBody>
        </p:sp>
        <p:sp>
          <p:nvSpPr>
            <p:cNvPr id="50" name="Text Box 4"/>
            <p:cNvSpPr txBox="1">
              <a:spLocks noChangeArrowheads="1"/>
            </p:cNvSpPr>
            <p:nvPr/>
          </p:nvSpPr>
          <p:spPr bwMode="auto">
            <a:xfrm>
              <a:off x="3165989" y="5654466"/>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4KB, 2-way</a:t>
              </a:r>
              <a:endParaRPr lang="en-US" sz="1400" i="1" baseline="-25000" dirty="0">
                <a:latin typeface="Trebuchet MS" pitchFamily="34" charset="0"/>
              </a:endParaRPr>
            </a:p>
          </p:txBody>
        </p:sp>
        <p:grpSp>
          <p:nvGrpSpPr>
            <p:cNvPr id="51" name="Group 22"/>
            <p:cNvGrpSpPr/>
            <p:nvPr/>
          </p:nvGrpSpPr>
          <p:grpSpPr>
            <a:xfrm>
              <a:off x="3642741" y="4317505"/>
              <a:ext cx="524352" cy="1223139"/>
              <a:chOff x="4444064" y="2626355"/>
              <a:chExt cx="524352" cy="1223139"/>
            </a:xfrm>
            <a:solidFill>
              <a:srgbClr val="F2917E"/>
            </a:solidFill>
          </p:grpSpPr>
          <p:sp>
            <p:nvSpPr>
              <p:cNvPr id="65"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66"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7"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8"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9"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70"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71"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72"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nvGrpSpPr>
            <p:cNvPr id="52" name="Group 31"/>
            <p:cNvGrpSpPr/>
            <p:nvPr/>
          </p:nvGrpSpPr>
          <p:grpSpPr>
            <a:xfrm>
              <a:off x="4252340" y="4307672"/>
              <a:ext cx="524352" cy="1223139"/>
              <a:chOff x="4444064" y="2626355"/>
              <a:chExt cx="524352" cy="1223139"/>
            </a:xfrm>
            <a:solidFill>
              <a:srgbClr val="F2917E"/>
            </a:solidFill>
          </p:grpSpPr>
          <p:sp>
            <p:nvSpPr>
              <p:cNvPr id="57"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58"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59"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0"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1"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2"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3"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4"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sp>
        <p:nvSpPr>
          <p:cNvPr id="74" name="Text Box 40"/>
          <p:cNvSpPr txBox="1">
            <a:spLocks noChangeArrowheads="1"/>
          </p:cNvSpPr>
          <p:nvPr/>
        </p:nvSpPr>
        <p:spPr bwMode="auto">
          <a:xfrm>
            <a:off x="944334" y="4275741"/>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8</a:t>
            </a:r>
            <a:endParaRPr lang="en-US" sz="1600" dirty="0">
              <a:latin typeface="Trebuchet MS" pitchFamily="34" charset="0"/>
            </a:endParaRPr>
          </a:p>
        </p:txBody>
      </p:sp>
      <p:sp>
        <p:nvSpPr>
          <p:cNvPr id="75" name="Text Box 40"/>
          <p:cNvSpPr txBox="1">
            <a:spLocks noChangeArrowheads="1"/>
          </p:cNvSpPr>
          <p:nvPr/>
        </p:nvSpPr>
        <p:spPr bwMode="auto">
          <a:xfrm>
            <a:off x="934722" y="3879808"/>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7</a:t>
            </a:r>
            <a:endParaRPr lang="en-US" sz="1600" dirty="0">
              <a:latin typeface="Trebuchet MS" pitchFamily="34" charset="0"/>
            </a:endParaRPr>
          </a:p>
        </p:txBody>
      </p:sp>
      <p:sp>
        <p:nvSpPr>
          <p:cNvPr id="76" name="Text Box 40"/>
          <p:cNvSpPr txBox="1">
            <a:spLocks noChangeArrowheads="1"/>
          </p:cNvSpPr>
          <p:nvPr/>
        </p:nvSpPr>
        <p:spPr bwMode="auto">
          <a:xfrm>
            <a:off x="956809" y="3484978"/>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6</a:t>
            </a:r>
            <a:endParaRPr lang="en-US" sz="1600" dirty="0">
              <a:latin typeface="Trebuchet MS" pitchFamily="34" charset="0"/>
            </a:endParaRPr>
          </a:p>
        </p:txBody>
      </p:sp>
      <p:sp>
        <p:nvSpPr>
          <p:cNvPr id="77" name="Text Box 40"/>
          <p:cNvSpPr txBox="1">
            <a:spLocks noChangeArrowheads="1"/>
          </p:cNvSpPr>
          <p:nvPr/>
        </p:nvSpPr>
        <p:spPr bwMode="auto">
          <a:xfrm>
            <a:off x="961945" y="3133293"/>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5</a:t>
            </a:r>
            <a:endParaRPr lang="en-US" sz="1600" dirty="0">
              <a:latin typeface="Trebuchet MS" pitchFamily="34" charset="0"/>
            </a:endParaRPr>
          </a:p>
        </p:txBody>
      </p:sp>
      <p:sp>
        <p:nvSpPr>
          <p:cNvPr id="78" name="Text Box 40"/>
          <p:cNvSpPr txBox="1">
            <a:spLocks noChangeArrowheads="1"/>
          </p:cNvSpPr>
          <p:nvPr/>
        </p:nvSpPr>
        <p:spPr bwMode="auto">
          <a:xfrm>
            <a:off x="956733" y="2738463"/>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4</a:t>
            </a:r>
            <a:endParaRPr lang="en-US" sz="1600" dirty="0">
              <a:latin typeface="Trebuchet MS" pitchFamily="34" charset="0"/>
            </a:endParaRPr>
          </a:p>
        </p:txBody>
      </p:sp>
      <p:sp>
        <p:nvSpPr>
          <p:cNvPr id="79" name="Text Box 40"/>
          <p:cNvSpPr txBox="1">
            <a:spLocks noChangeArrowheads="1"/>
          </p:cNvSpPr>
          <p:nvPr/>
        </p:nvSpPr>
        <p:spPr bwMode="auto">
          <a:xfrm>
            <a:off x="935687" y="2373129"/>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3</a:t>
            </a:r>
            <a:endParaRPr lang="en-US" sz="1600" dirty="0">
              <a:latin typeface="Trebuchet MS" pitchFamily="34" charset="0"/>
            </a:endParaRPr>
          </a:p>
        </p:txBody>
      </p:sp>
      <p:sp>
        <p:nvSpPr>
          <p:cNvPr id="80" name="Text Box 40"/>
          <p:cNvSpPr txBox="1">
            <a:spLocks noChangeArrowheads="1"/>
          </p:cNvSpPr>
          <p:nvPr/>
        </p:nvSpPr>
        <p:spPr bwMode="auto">
          <a:xfrm>
            <a:off x="947359" y="2003317"/>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2</a:t>
            </a:r>
            <a:endParaRPr lang="en-US" sz="1600" dirty="0">
              <a:latin typeface="Trebuchet MS" pitchFamily="34" charset="0"/>
            </a:endParaRPr>
          </a:p>
        </p:txBody>
      </p:sp>
      <p:sp>
        <p:nvSpPr>
          <p:cNvPr id="81" name="Text Box 40"/>
          <p:cNvSpPr txBox="1">
            <a:spLocks noChangeArrowheads="1"/>
          </p:cNvSpPr>
          <p:nvPr/>
        </p:nvSpPr>
        <p:spPr bwMode="auto">
          <a:xfrm>
            <a:off x="955810" y="1608486"/>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1</a:t>
            </a:r>
            <a:endParaRPr lang="en-US" sz="1600" dirty="0">
              <a:latin typeface="Trebuchet MS" pitchFamily="34" charset="0"/>
            </a:endParaRPr>
          </a:p>
        </p:txBody>
      </p:sp>
      <p:grpSp>
        <p:nvGrpSpPr>
          <p:cNvPr id="104" name="Group 103"/>
          <p:cNvGrpSpPr/>
          <p:nvPr/>
        </p:nvGrpSpPr>
        <p:grpSpPr>
          <a:xfrm>
            <a:off x="5368432" y="1740297"/>
            <a:ext cx="2831690" cy="2521974"/>
            <a:chOff x="2389239" y="2359743"/>
            <a:chExt cx="2831690" cy="2521974"/>
          </a:xfrm>
        </p:grpSpPr>
        <p:sp>
          <p:nvSpPr>
            <p:cNvPr id="103" name="Rectangle 102"/>
            <p:cNvSpPr/>
            <p:nvPr/>
          </p:nvSpPr>
          <p:spPr bwMode="auto">
            <a:xfrm>
              <a:off x="2389239" y="2359743"/>
              <a:ext cx="2831690" cy="2521974"/>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nvGrpSpPr>
            <p:cNvPr id="92" name="Group 37"/>
            <p:cNvGrpSpPr/>
            <p:nvPr/>
          </p:nvGrpSpPr>
          <p:grpSpPr>
            <a:xfrm>
              <a:off x="2685434" y="2523378"/>
              <a:ext cx="2273968" cy="457200"/>
              <a:chOff x="914400" y="1524000"/>
              <a:chExt cx="1905000" cy="457200"/>
            </a:xfrm>
          </p:grpSpPr>
          <p:sp>
            <p:nvSpPr>
              <p:cNvPr id="93" name="Rectangle 92"/>
              <p:cNvSpPr/>
              <p:nvPr/>
            </p:nvSpPr>
            <p:spPr bwMode="auto">
              <a:xfrm>
                <a:off x="914400" y="1524000"/>
                <a:ext cx="1905000" cy="457200"/>
              </a:xfrm>
              <a:prstGeom prst="rect">
                <a:avLst/>
              </a:prstGeom>
              <a:no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4" name="TextBox 93"/>
              <p:cNvSpPr txBox="1"/>
              <p:nvPr/>
            </p:nvSpPr>
            <p:spPr>
              <a:xfrm>
                <a:off x="914400" y="1600200"/>
                <a:ext cx="1905000" cy="307777"/>
              </a:xfrm>
              <a:prstGeom prst="rect">
                <a:avLst/>
              </a:prstGeom>
              <a:noFill/>
            </p:spPr>
            <p:txBody>
              <a:bodyPr wrap="square" rtlCol="0">
                <a:spAutoFit/>
              </a:bodyPr>
              <a:lstStyle/>
              <a:p>
                <a:pPr algn="ctr"/>
                <a:r>
                  <a:rPr lang="en-US" sz="1400" b="1" dirty="0" smtClean="0">
                    <a:solidFill>
                      <a:srgbClr val="CC9B00"/>
                    </a:solidFill>
                    <a:latin typeface="+mn-lt"/>
                  </a:rPr>
                  <a:t>Microprocessor</a:t>
                </a:r>
                <a:endParaRPr lang="en-US" sz="1400" b="1" dirty="0">
                  <a:solidFill>
                    <a:srgbClr val="CC9B00"/>
                  </a:solidFill>
                  <a:latin typeface="+mn-lt"/>
                </a:endParaRPr>
              </a:p>
            </p:txBody>
          </p:sp>
        </p:grpSp>
        <p:sp>
          <p:nvSpPr>
            <p:cNvPr id="95" name="TextBox 94"/>
            <p:cNvSpPr txBox="1"/>
            <p:nvPr/>
          </p:nvSpPr>
          <p:spPr>
            <a:xfrm>
              <a:off x="2685434" y="3449643"/>
              <a:ext cx="1284153" cy="307777"/>
            </a:xfrm>
            <a:prstGeom prst="rect">
              <a:avLst/>
            </a:prstGeom>
            <a:noFill/>
          </p:spPr>
          <p:txBody>
            <a:bodyPr wrap="square" rtlCol="0">
              <a:spAutoFit/>
            </a:bodyPr>
            <a:lstStyle/>
            <a:p>
              <a:pPr algn="ctr"/>
              <a:r>
                <a:rPr lang="en-US" sz="1400" b="1" dirty="0" smtClean="0">
                  <a:solidFill>
                    <a:srgbClr val="CC9B00"/>
                  </a:solidFill>
                  <a:latin typeface="+mn-lt"/>
                </a:rPr>
                <a:t> Loop Cache</a:t>
              </a:r>
              <a:endParaRPr lang="en-US" sz="1400" b="1" dirty="0">
                <a:solidFill>
                  <a:srgbClr val="CC9B00"/>
                </a:solidFill>
                <a:latin typeface="+mn-lt"/>
              </a:endParaRPr>
            </a:p>
          </p:txBody>
        </p:sp>
        <p:sp>
          <p:nvSpPr>
            <p:cNvPr id="96" name="Rectangle 95"/>
            <p:cNvSpPr/>
            <p:nvPr/>
          </p:nvSpPr>
          <p:spPr bwMode="auto">
            <a:xfrm>
              <a:off x="2685434" y="4123578"/>
              <a:ext cx="2273968" cy="603704"/>
            </a:xfrm>
            <a:prstGeom prst="rect">
              <a:avLst/>
            </a:prstGeom>
            <a:no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7" name="TextBox 96"/>
            <p:cNvSpPr txBox="1"/>
            <p:nvPr/>
          </p:nvSpPr>
          <p:spPr>
            <a:xfrm>
              <a:off x="2670686" y="4327945"/>
              <a:ext cx="2273968" cy="307777"/>
            </a:xfrm>
            <a:prstGeom prst="rect">
              <a:avLst/>
            </a:prstGeom>
            <a:noFill/>
          </p:spPr>
          <p:txBody>
            <a:bodyPr wrap="square" rtlCol="0">
              <a:spAutoFit/>
            </a:bodyPr>
            <a:lstStyle/>
            <a:p>
              <a:pPr algn="ctr"/>
              <a:r>
                <a:rPr lang="en-US" sz="1400" b="1" dirty="0" smtClean="0">
                  <a:solidFill>
                    <a:srgbClr val="CC9B00"/>
                  </a:solidFill>
                  <a:latin typeface="+mn-lt"/>
                </a:rPr>
                <a:t>L1 Instruction Cache</a:t>
              </a:r>
              <a:endParaRPr lang="en-US" sz="1400" b="1" dirty="0">
                <a:solidFill>
                  <a:srgbClr val="CC9B00"/>
                </a:solidFill>
                <a:latin typeface="+mn-lt"/>
              </a:endParaRPr>
            </a:p>
          </p:txBody>
        </p:sp>
        <p:cxnSp>
          <p:nvCxnSpPr>
            <p:cNvPr id="98" name="Straight Arrow Connector 97"/>
            <p:cNvCxnSpPr/>
            <p:nvPr/>
          </p:nvCxnSpPr>
          <p:spPr bwMode="auto">
            <a:xfrm rot="5400000" flipH="1" flipV="1">
              <a:off x="4024067" y="3551924"/>
              <a:ext cx="1143000" cy="1896"/>
            </a:xfrm>
            <a:prstGeom prst="straightConnector1">
              <a:avLst/>
            </a:prstGeom>
            <a:solidFill>
              <a:schemeClr val="accent1"/>
            </a:solidFill>
            <a:ln w="25400" cap="flat" cmpd="sng" algn="ctr">
              <a:solidFill>
                <a:schemeClr val="accent6"/>
              </a:solidFill>
              <a:prstDash val="solid"/>
              <a:round/>
              <a:headEnd type="none" w="med" len="med"/>
              <a:tailEnd type="arrow"/>
            </a:ln>
            <a:effectLst/>
          </p:spPr>
        </p:cxnSp>
        <p:cxnSp>
          <p:nvCxnSpPr>
            <p:cNvPr id="99" name="Straight Arrow Connector 98"/>
            <p:cNvCxnSpPr/>
            <p:nvPr/>
          </p:nvCxnSpPr>
          <p:spPr bwMode="auto">
            <a:xfrm>
              <a:off x="4049815" y="3545934"/>
              <a:ext cx="545752" cy="1588"/>
            </a:xfrm>
            <a:prstGeom prst="straightConnector1">
              <a:avLst/>
            </a:prstGeom>
            <a:solidFill>
              <a:schemeClr val="accent1"/>
            </a:solidFill>
            <a:ln w="25400" cap="flat" cmpd="sng" algn="ctr">
              <a:solidFill>
                <a:schemeClr val="accent6"/>
              </a:solidFill>
              <a:prstDash val="solid"/>
              <a:round/>
              <a:headEnd type="triangle" w="med" len="med"/>
              <a:tailEnd type="triangle"/>
            </a:ln>
            <a:effectLst/>
          </p:spPr>
        </p:cxnSp>
        <p:sp>
          <p:nvSpPr>
            <p:cNvPr id="101" name="Rectangle 100"/>
            <p:cNvSpPr/>
            <p:nvPr/>
          </p:nvSpPr>
          <p:spPr bwMode="auto">
            <a:xfrm>
              <a:off x="2655849" y="3331666"/>
              <a:ext cx="1364381" cy="533826"/>
            </a:xfrm>
            <a:prstGeom prst="rect">
              <a:avLst/>
            </a:prstGeom>
            <a:no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105" name="Left Bracket 104"/>
          <p:cNvSpPr/>
          <p:nvPr/>
        </p:nvSpPr>
        <p:spPr bwMode="auto">
          <a:xfrm>
            <a:off x="678426" y="2905432"/>
            <a:ext cx="250718" cy="1563329"/>
          </a:xfrm>
          <a:prstGeom prst="leftBracket">
            <a:avLst/>
          </a:prstGeom>
          <a:noFill/>
          <a:ln w="25400" cap="flat" cmpd="sng" algn="ctr">
            <a:solidFill>
              <a:srgbClr val="002060"/>
            </a:solidFill>
            <a:prstDash val="solid"/>
            <a:round/>
            <a:headEnd type="none" w="med" len="med"/>
            <a:tailEnd type="arrow"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6" name="Rounded Rectangle 115"/>
          <p:cNvSpPr/>
          <p:nvPr/>
        </p:nvSpPr>
        <p:spPr bwMode="auto">
          <a:xfrm>
            <a:off x="5530645" y="2654710"/>
            <a:ext cx="1578078" cy="648929"/>
          </a:xfrm>
          <a:prstGeom prst="roundRect">
            <a:avLst/>
          </a:prstGeom>
          <a:noFill/>
          <a:ln w="25400"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cxnSp>
        <p:nvCxnSpPr>
          <p:cNvPr id="120" name="Straight Connector 119"/>
          <p:cNvCxnSpPr/>
          <p:nvPr/>
        </p:nvCxnSpPr>
        <p:spPr bwMode="auto">
          <a:xfrm rot="10800000" flipV="1">
            <a:off x="3952568" y="2669456"/>
            <a:ext cx="1622322" cy="1076633"/>
          </a:xfrm>
          <a:prstGeom prst="line">
            <a:avLst/>
          </a:prstGeom>
          <a:solidFill>
            <a:schemeClr val="accent1"/>
          </a:solidFill>
          <a:ln w="25400" cap="flat" cmpd="sng" algn="ctr">
            <a:solidFill>
              <a:srgbClr val="C00000"/>
            </a:solidFill>
            <a:prstDash val="sysDash"/>
            <a:round/>
            <a:headEnd type="none" w="med" len="med"/>
            <a:tailEnd type="none" w="med" len="med"/>
          </a:ln>
          <a:effectLst/>
        </p:spPr>
      </p:cxnSp>
      <p:cxnSp>
        <p:nvCxnSpPr>
          <p:cNvPr id="122" name="Straight Connector 121"/>
          <p:cNvCxnSpPr/>
          <p:nvPr/>
        </p:nvCxnSpPr>
        <p:spPr bwMode="auto">
          <a:xfrm rot="5400000">
            <a:off x="4977582" y="3281516"/>
            <a:ext cx="604683" cy="560439"/>
          </a:xfrm>
          <a:prstGeom prst="line">
            <a:avLst/>
          </a:prstGeom>
          <a:solidFill>
            <a:schemeClr val="accent1"/>
          </a:solidFill>
          <a:ln w="25400" cap="flat" cmpd="sng" algn="ctr">
            <a:solidFill>
              <a:srgbClr val="C00000"/>
            </a:solidFill>
            <a:prstDash val="sysDash"/>
            <a:round/>
            <a:headEnd type="none" w="med" len="med"/>
            <a:tailEnd type="none" w="med" len="med"/>
          </a:ln>
          <a:effectLst/>
        </p:spPr>
      </p:cxnSp>
      <p:grpSp>
        <p:nvGrpSpPr>
          <p:cNvPr id="124" name="Group 123"/>
          <p:cNvGrpSpPr/>
          <p:nvPr/>
        </p:nvGrpSpPr>
        <p:grpSpPr>
          <a:xfrm>
            <a:off x="3864077" y="3731341"/>
            <a:ext cx="1135626" cy="2050026"/>
            <a:chOff x="3864077" y="3731341"/>
            <a:chExt cx="1135626" cy="2050026"/>
          </a:xfrm>
        </p:grpSpPr>
        <p:grpSp>
          <p:nvGrpSpPr>
            <p:cNvPr id="118" name="Group 117"/>
            <p:cNvGrpSpPr/>
            <p:nvPr/>
          </p:nvGrpSpPr>
          <p:grpSpPr>
            <a:xfrm>
              <a:off x="3864077" y="3731341"/>
              <a:ext cx="1135626" cy="2050026"/>
              <a:chOff x="3524864" y="3215148"/>
              <a:chExt cx="1135626" cy="2050026"/>
            </a:xfrm>
          </p:grpSpPr>
          <p:sp>
            <p:nvSpPr>
              <p:cNvPr id="111" name="Text Box 40"/>
              <p:cNvSpPr txBox="1">
                <a:spLocks noChangeArrowheads="1"/>
              </p:cNvSpPr>
              <p:nvPr/>
            </p:nvSpPr>
            <p:spPr bwMode="auto">
              <a:xfrm>
                <a:off x="3795689" y="4855844"/>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8</a:t>
                </a:r>
                <a:endParaRPr lang="en-US" sz="1600" dirty="0">
                  <a:latin typeface="Trebuchet MS" pitchFamily="34" charset="0"/>
                </a:endParaRPr>
              </a:p>
            </p:txBody>
          </p:sp>
          <p:sp>
            <p:nvSpPr>
              <p:cNvPr id="112" name="Text Box 40"/>
              <p:cNvSpPr txBox="1">
                <a:spLocks noChangeArrowheads="1"/>
              </p:cNvSpPr>
              <p:nvPr/>
            </p:nvSpPr>
            <p:spPr bwMode="auto">
              <a:xfrm>
                <a:off x="3786077" y="4459911"/>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7</a:t>
                </a:r>
                <a:endParaRPr lang="en-US" sz="1600" dirty="0">
                  <a:latin typeface="Trebuchet MS" pitchFamily="34" charset="0"/>
                </a:endParaRPr>
              </a:p>
            </p:txBody>
          </p:sp>
          <p:sp>
            <p:nvSpPr>
              <p:cNvPr id="113" name="Text Box 40"/>
              <p:cNvSpPr txBox="1">
                <a:spLocks noChangeArrowheads="1"/>
              </p:cNvSpPr>
              <p:nvPr/>
            </p:nvSpPr>
            <p:spPr bwMode="auto">
              <a:xfrm>
                <a:off x="3808164" y="4065081"/>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6</a:t>
                </a:r>
                <a:endParaRPr lang="en-US" sz="1600" dirty="0">
                  <a:latin typeface="Trebuchet MS" pitchFamily="34" charset="0"/>
                </a:endParaRPr>
              </a:p>
            </p:txBody>
          </p:sp>
          <p:sp>
            <p:nvSpPr>
              <p:cNvPr id="114" name="Text Box 40"/>
              <p:cNvSpPr txBox="1">
                <a:spLocks noChangeArrowheads="1"/>
              </p:cNvSpPr>
              <p:nvPr/>
            </p:nvSpPr>
            <p:spPr bwMode="auto">
              <a:xfrm>
                <a:off x="3813300" y="3713396"/>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5</a:t>
                </a:r>
                <a:endParaRPr lang="en-US" sz="1600" dirty="0">
                  <a:latin typeface="Trebuchet MS" pitchFamily="34" charset="0"/>
                </a:endParaRPr>
              </a:p>
            </p:txBody>
          </p:sp>
          <p:sp>
            <p:nvSpPr>
              <p:cNvPr id="115" name="Text Box 40"/>
              <p:cNvSpPr txBox="1">
                <a:spLocks noChangeArrowheads="1"/>
              </p:cNvSpPr>
              <p:nvPr/>
            </p:nvSpPr>
            <p:spPr bwMode="auto">
              <a:xfrm>
                <a:off x="3808088" y="3318566"/>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4</a:t>
                </a:r>
                <a:endParaRPr lang="en-US" sz="1600" dirty="0">
                  <a:latin typeface="Trebuchet MS" pitchFamily="34" charset="0"/>
                </a:endParaRPr>
              </a:p>
            </p:txBody>
          </p:sp>
          <p:sp>
            <p:nvSpPr>
              <p:cNvPr id="117" name="Rounded Rectangle 116"/>
              <p:cNvSpPr/>
              <p:nvPr/>
            </p:nvSpPr>
            <p:spPr bwMode="auto">
              <a:xfrm>
                <a:off x="3524864" y="3215148"/>
                <a:ext cx="1135626" cy="2050026"/>
              </a:xfrm>
              <a:prstGeom prst="roundRect">
                <a:avLst/>
              </a:prstGeom>
              <a:noFill/>
              <a:ln w="254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123" name="Left Bracket 122"/>
            <p:cNvSpPr/>
            <p:nvPr/>
          </p:nvSpPr>
          <p:spPr bwMode="auto">
            <a:xfrm>
              <a:off x="3957484" y="3986980"/>
              <a:ext cx="250718" cy="1563329"/>
            </a:xfrm>
            <a:prstGeom prst="leftBracket">
              <a:avLst/>
            </a:prstGeom>
            <a:noFill/>
            <a:ln w="25400" cap="flat" cmpd="sng" algn="ctr">
              <a:solidFill>
                <a:srgbClr val="002060"/>
              </a:solidFill>
              <a:prstDash val="solid"/>
              <a:round/>
              <a:headEnd type="none" w="med" len="med"/>
              <a:tailEnd type="arrow"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36" name="Group 135"/>
          <p:cNvGrpSpPr/>
          <p:nvPr/>
        </p:nvGrpSpPr>
        <p:grpSpPr>
          <a:xfrm>
            <a:off x="6430297" y="4321277"/>
            <a:ext cx="752168" cy="1533833"/>
            <a:chOff x="6430297" y="4321277"/>
            <a:chExt cx="752168" cy="1533833"/>
          </a:xfrm>
        </p:grpSpPr>
        <p:sp>
          <p:nvSpPr>
            <p:cNvPr id="126" name="Text Box 40"/>
            <p:cNvSpPr txBox="1">
              <a:spLocks noChangeArrowheads="1"/>
            </p:cNvSpPr>
            <p:nvPr/>
          </p:nvSpPr>
          <p:spPr bwMode="auto">
            <a:xfrm>
              <a:off x="6477547" y="5471830"/>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a:t>
              </a:r>
              <a:endParaRPr lang="en-US" sz="1600" dirty="0">
                <a:latin typeface="Trebuchet MS" pitchFamily="34" charset="0"/>
              </a:endParaRPr>
            </a:p>
          </p:txBody>
        </p:sp>
        <p:sp>
          <p:nvSpPr>
            <p:cNvPr id="127" name="Text Box 40"/>
            <p:cNvSpPr txBox="1">
              <a:spLocks noChangeArrowheads="1"/>
            </p:cNvSpPr>
            <p:nvPr/>
          </p:nvSpPr>
          <p:spPr bwMode="auto">
            <a:xfrm>
              <a:off x="6456501" y="5106496"/>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3</a:t>
              </a:r>
              <a:endParaRPr lang="en-US" sz="1600" dirty="0">
                <a:latin typeface="Trebuchet MS" pitchFamily="34" charset="0"/>
              </a:endParaRPr>
            </a:p>
          </p:txBody>
        </p:sp>
        <p:sp>
          <p:nvSpPr>
            <p:cNvPr id="128" name="Text Box 40"/>
            <p:cNvSpPr txBox="1">
              <a:spLocks noChangeArrowheads="1"/>
            </p:cNvSpPr>
            <p:nvPr/>
          </p:nvSpPr>
          <p:spPr bwMode="auto">
            <a:xfrm>
              <a:off x="6468173" y="4736684"/>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2</a:t>
              </a:r>
              <a:endParaRPr lang="en-US" sz="1600" dirty="0">
                <a:latin typeface="Trebuchet MS" pitchFamily="34" charset="0"/>
              </a:endParaRPr>
            </a:p>
          </p:txBody>
        </p:sp>
        <p:sp>
          <p:nvSpPr>
            <p:cNvPr id="129" name="Text Box 40"/>
            <p:cNvSpPr txBox="1">
              <a:spLocks noChangeArrowheads="1"/>
            </p:cNvSpPr>
            <p:nvPr/>
          </p:nvSpPr>
          <p:spPr bwMode="auto">
            <a:xfrm>
              <a:off x="6476624" y="4341853"/>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1</a:t>
              </a:r>
              <a:endParaRPr lang="en-US" sz="1600" dirty="0">
                <a:latin typeface="Trebuchet MS" pitchFamily="34" charset="0"/>
              </a:endParaRPr>
            </a:p>
          </p:txBody>
        </p:sp>
        <p:sp>
          <p:nvSpPr>
            <p:cNvPr id="130" name="Rounded Rectangle 129"/>
            <p:cNvSpPr/>
            <p:nvPr/>
          </p:nvSpPr>
          <p:spPr bwMode="auto">
            <a:xfrm>
              <a:off x="6430297" y="4321277"/>
              <a:ext cx="752168" cy="1533833"/>
            </a:xfrm>
            <a:prstGeom prst="roundRect">
              <a:avLst/>
            </a:prstGeom>
            <a:noFill/>
            <a:ln w="25400" cap="flat" cmpd="sng" algn="ctr">
              <a:solidFill>
                <a:srgbClr val="008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131" name="Rounded Rectangle 130"/>
          <p:cNvSpPr/>
          <p:nvPr/>
        </p:nvSpPr>
        <p:spPr bwMode="auto">
          <a:xfrm>
            <a:off x="5604387" y="3436374"/>
            <a:ext cx="2389239" cy="752168"/>
          </a:xfrm>
          <a:prstGeom prst="roundRect">
            <a:avLst/>
          </a:prstGeom>
          <a:noFill/>
          <a:ln w="25400" cap="flat" cmpd="sng" algn="ctr">
            <a:solidFill>
              <a:srgbClr val="008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cxnSp>
        <p:nvCxnSpPr>
          <p:cNvPr id="133" name="Straight Connector 132"/>
          <p:cNvCxnSpPr/>
          <p:nvPr/>
        </p:nvCxnSpPr>
        <p:spPr bwMode="auto">
          <a:xfrm>
            <a:off x="5678129" y="4203290"/>
            <a:ext cx="752168" cy="235975"/>
          </a:xfrm>
          <a:prstGeom prst="line">
            <a:avLst/>
          </a:prstGeom>
          <a:solidFill>
            <a:schemeClr val="accent1"/>
          </a:solidFill>
          <a:ln w="25400" cap="flat" cmpd="sng" algn="ctr">
            <a:solidFill>
              <a:srgbClr val="008000"/>
            </a:solidFill>
            <a:prstDash val="sysDash"/>
            <a:round/>
            <a:headEnd type="none" w="med" len="med"/>
            <a:tailEnd type="none" w="med" len="med"/>
          </a:ln>
          <a:effectLst/>
        </p:spPr>
      </p:cxnSp>
      <p:cxnSp>
        <p:nvCxnSpPr>
          <p:cNvPr id="135" name="Straight Connector 134"/>
          <p:cNvCxnSpPr/>
          <p:nvPr/>
        </p:nvCxnSpPr>
        <p:spPr bwMode="auto">
          <a:xfrm rot="10800000" flipV="1">
            <a:off x="7182465" y="4188541"/>
            <a:ext cx="796412" cy="265471"/>
          </a:xfrm>
          <a:prstGeom prst="line">
            <a:avLst/>
          </a:prstGeom>
          <a:solidFill>
            <a:schemeClr val="accent1"/>
          </a:solidFill>
          <a:ln w="25400" cap="flat" cmpd="sng" algn="ctr">
            <a:solidFill>
              <a:srgbClr val="008000"/>
            </a:solidFill>
            <a:prstDash val="sysDash"/>
            <a:round/>
            <a:headEnd type="none" w="med" len="med"/>
            <a:tailEnd type="none" w="med" len="med"/>
          </a:ln>
          <a:effectLst/>
        </p:spPr>
      </p:cxnSp>
      <p:sp>
        <p:nvSpPr>
          <p:cNvPr id="137" name="Rectangle 136"/>
          <p:cNvSpPr/>
          <p:nvPr/>
        </p:nvSpPr>
        <p:spPr>
          <a:xfrm>
            <a:off x="5176684" y="5959192"/>
            <a:ext cx="3628103" cy="369332"/>
          </a:xfrm>
          <a:prstGeom prst="rect">
            <a:avLst/>
          </a:prstGeom>
        </p:spPr>
        <p:txBody>
          <a:bodyPr wrap="square">
            <a:spAutoFit/>
          </a:bodyPr>
          <a:lstStyle/>
          <a:p>
            <a:r>
              <a:rPr lang="en-US" sz="1800" dirty="0" smtClean="0">
                <a:solidFill>
                  <a:srgbClr val="008000"/>
                </a:solidFill>
                <a:latin typeface="Trebuchet MS" pitchFamily="34" charset="0"/>
              </a:rPr>
              <a:t>New Optimal L1 configuration??</a:t>
            </a:r>
            <a:endParaRPr lang="en-US" sz="1800" dirty="0">
              <a:solidFill>
                <a:srgbClr val="008000"/>
              </a:solidFill>
              <a:latin typeface="Trebuchet MS" pitchFamily="34" charset="0"/>
            </a:endParaRPr>
          </a:p>
        </p:txBody>
      </p:sp>
      <p:sp>
        <p:nvSpPr>
          <p:cNvPr id="140" name="Rectangle 139"/>
          <p:cNvSpPr/>
          <p:nvPr/>
        </p:nvSpPr>
        <p:spPr>
          <a:xfrm>
            <a:off x="1715729" y="1716573"/>
            <a:ext cx="3628103" cy="369332"/>
          </a:xfrm>
          <a:prstGeom prst="rect">
            <a:avLst/>
          </a:prstGeom>
        </p:spPr>
        <p:txBody>
          <a:bodyPr wrap="square">
            <a:spAutoFit/>
          </a:bodyPr>
          <a:lstStyle/>
          <a:p>
            <a:r>
              <a:rPr lang="en-US" sz="1800" dirty="0" smtClean="0">
                <a:solidFill>
                  <a:srgbClr val="C00000"/>
                </a:solidFill>
                <a:latin typeface="Trebuchet MS" pitchFamily="34" charset="0"/>
              </a:rPr>
              <a:t>L1 Cache Idle</a:t>
            </a:r>
          </a:p>
        </p:txBody>
      </p:sp>
      <p:sp>
        <p:nvSpPr>
          <p:cNvPr id="141" name="Arc 140"/>
          <p:cNvSpPr/>
          <p:nvPr/>
        </p:nvSpPr>
        <p:spPr bwMode="auto">
          <a:xfrm>
            <a:off x="3010341" y="4247922"/>
            <a:ext cx="609601" cy="958800"/>
          </a:xfrm>
          <a:prstGeom prst="arc">
            <a:avLst>
              <a:gd name="adj1" fmla="val 16200000"/>
              <a:gd name="adj2" fmla="val 68511"/>
            </a:avLst>
          </a:prstGeom>
          <a:noFill/>
          <a:ln w="25400" cap="flat" cmpd="sng" algn="ctr">
            <a:solidFill>
              <a:schemeClr val="accent6">
                <a:lumMod val="60000"/>
                <a:lumOff val="40000"/>
              </a:schemeClr>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2" name="Arc 141"/>
          <p:cNvSpPr/>
          <p:nvPr/>
        </p:nvSpPr>
        <p:spPr bwMode="auto">
          <a:xfrm>
            <a:off x="2968284" y="4251764"/>
            <a:ext cx="609601" cy="958800"/>
          </a:xfrm>
          <a:prstGeom prst="arc">
            <a:avLst>
              <a:gd name="adj1" fmla="val 10469306"/>
              <a:gd name="adj2" fmla="val 16055008"/>
            </a:avLst>
          </a:prstGeom>
          <a:noFill/>
          <a:ln w="25400" cap="flat" cmpd="sng" algn="ctr">
            <a:solidFill>
              <a:schemeClr val="accent6">
                <a:lumMod val="60000"/>
                <a:lumOff val="40000"/>
              </a:schemeClr>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3" name="Arc 142"/>
          <p:cNvSpPr/>
          <p:nvPr/>
        </p:nvSpPr>
        <p:spPr bwMode="auto">
          <a:xfrm>
            <a:off x="2972143" y="4411874"/>
            <a:ext cx="609601" cy="925278"/>
          </a:xfrm>
          <a:prstGeom prst="arc">
            <a:avLst>
              <a:gd name="adj1" fmla="val 5588054"/>
              <a:gd name="adj2" fmla="val 10479545"/>
            </a:avLst>
          </a:prstGeom>
          <a:noFill/>
          <a:ln w="25400" cap="flat" cmpd="sng" algn="ctr">
            <a:solidFill>
              <a:schemeClr val="accent6">
                <a:lumMod val="60000"/>
                <a:lumOff val="40000"/>
              </a:schemeClr>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4" name="Arc 143"/>
          <p:cNvSpPr/>
          <p:nvPr/>
        </p:nvSpPr>
        <p:spPr bwMode="auto">
          <a:xfrm>
            <a:off x="2993911" y="4433642"/>
            <a:ext cx="609601" cy="925278"/>
          </a:xfrm>
          <a:prstGeom prst="arc">
            <a:avLst>
              <a:gd name="adj1" fmla="val 21465007"/>
              <a:gd name="adj2" fmla="val 5224221"/>
            </a:avLst>
          </a:prstGeom>
          <a:noFill/>
          <a:ln w="25400" cap="flat" cmpd="sng" algn="ctr">
            <a:solidFill>
              <a:schemeClr val="accent6">
                <a:lumMod val="60000"/>
                <a:lumOff val="40000"/>
              </a:schemeClr>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5" name="Rectangle 144"/>
          <p:cNvSpPr/>
          <p:nvPr/>
        </p:nvSpPr>
        <p:spPr>
          <a:xfrm>
            <a:off x="1637071" y="2296676"/>
            <a:ext cx="3628103" cy="369332"/>
          </a:xfrm>
          <a:prstGeom prst="rect">
            <a:avLst/>
          </a:prstGeom>
        </p:spPr>
        <p:txBody>
          <a:bodyPr wrap="square">
            <a:spAutoFit/>
          </a:bodyPr>
          <a:lstStyle/>
          <a:p>
            <a:r>
              <a:rPr lang="en-US" sz="1800" dirty="0" smtClean="0">
                <a:solidFill>
                  <a:srgbClr val="C00000"/>
                </a:solidFill>
                <a:latin typeface="Trebuchet MS" pitchFamily="34" charset="0"/>
              </a:rPr>
              <a:t>Increase Energy Savings</a:t>
            </a:r>
            <a:endParaRPr lang="en-US" sz="1800" dirty="0">
              <a:solidFill>
                <a:srgbClr val="C00000"/>
              </a:solidFill>
              <a:latin typeface="Trebuchet MS" pitchFamily="34" charset="0"/>
            </a:endParaRPr>
          </a:p>
        </p:txBody>
      </p:sp>
      <p:sp>
        <p:nvSpPr>
          <p:cNvPr id="146" name="Rectangle 145"/>
          <p:cNvSpPr/>
          <p:nvPr/>
        </p:nvSpPr>
        <p:spPr>
          <a:xfrm>
            <a:off x="1696062" y="2021373"/>
            <a:ext cx="3628103" cy="369332"/>
          </a:xfrm>
          <a:prstGeom prst="rect">
            <a:avLst/>
          </a:prstGeom>
        </p:spPr>
        <p:txBody>
          <a:bodyPr wrap="square">
            <a:spAutoFit/>
          </a:bodyPr>
          <a:lstStyle/>
          <a:p>
            <a:r>
              <a:rPr lang="en-US" sz="1800" dirty="0" smtClean="0">
                <a:solidFill>
                  <a:srgbClr val="C00000"/>
                </a:solidFill>
                <a:latin typeface="Trebuchet MS" pitchFamily="34" charset="0"/>
              </a:rPr>
              <a:t>Fetch from Smaller Loop Cache</a:t>
            </a:r>
          </a:p>
        </p:txBody>
      </p:sp>
      <p:cxnSp>
        <p:nvCxnSpPr>
          <p:cNvPr id="149" name="Straight Connector 148"/>
          <p:cNvCxnSpPr/>
          <p:nvPr/>
        </p:nvCxnSpPr>
        <p:spPr bwMode="auto">
          <a:xfrm flipV="1">
            <a:off x="5442155" y="3451124"/>
            <a:ext cx="2669458" cy="722670"/>
          </a:xfrm>
          <a:prstGeom prst="line">
            <a:avLst/>
          </a:prstGeom>
          <a:solidFill>
            <a:schemeClr val="accent1"/>
          </a:solidFill>
          <a:ln w="25400" cap="flat" cmpd="sng" algn="ctr">
            <a:solidFill>
              <a:srgbClr val="C00000"/>
            </a:solidFill>
            <a:prstDash val="solid"/>
            <a:round/>
            <a:headEnd type="none" w="med" len="med"/>
            <a:tailEnd type="none" w="med" len="med"/>
          </a:ln>
          <a:effectLst/>
        </p:spPr>
      </p:cxnSp>
      <p:cxnSp>
        <p:nvCxnSpPr>
          <p:cNvPr id="152" name="Straight Connector 151"/>
          <p:cNvCxnSpPr/>
          <p:nvPr/>
        </p:nvCxnSpPr>
        <p:spPr bwMode="auto">
          <a:xfrm>
            <a:off x="5589639" y="3421626"/>
            <a:ext cx="2492477" cy="781664"/>
          </a:xfrm>
          <a:prstGeom prst="line">
            <a:avLst/>
          </a:prstGeom>
          <a:solidFill>
            <a:schemeClr val="accent1"/>
          </a:solidFill>
          <a:ln w="25400" cap="flat" cmpd="sng" algn="ctr">
            <a:solidFill>
              <a:srgbClr val="C00000"/>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p:cBhvr>
                                        <p:cTn id="6" dur="500" fill="hold"/>
                                        <p:tgtEl>
                                          <p:spTgt spid="81"/>
                                        </p:tgtEl>
                                        <p:attrNameLst>
                                          <p:attrName>stroke.color</p:attrName>
                                        </p:attrNameLst>
                                      </p:cBhvr>
                                      <p:to>
                                        <a:srgbClr val="CC3300"/>
                                      </p:to>
                                    </p:animClr>
                                    <p:set>
                                      <p:cBhvr>
                                        <p:cTn id="7" dur="500" fill="hold"/>
                                        <p:tgtEl>
                                          <p:spTgt spid="81"/>
                                        </p:tgtEl>
                                        <p:attrNameLst>
                                          <p:attrName>stroke.on</p:attrName>
                                        </p:attrNameLst>
                                      </p:cBhvr>
                                      <p:to>
                                        <p:strVal val="true"/>
                                      </p:to>
                                    </p:set>
                                  </p:childTnLst>
                                </p:cTn>
                              </p:par>
                            </p:childTnLst>
                          </p:cTn>
                        </p:par>
                        <p:par>
                          <p:cTn id="8" fill="hold">
                            <p:stCondLst>
                              <p:cond delay="500"/>
                            </p:stCondLst>
                            <p:childTnLst>
                              <p:par>
                                <p:cTn id="9" presetID="7" presetClass="emph" presetSubtype="2" fill="hold" nodeType="afterEffect">
                                  <p:stCondLst>
                                    <p:cond delay="0"/>
                                  </p:stCondLst>
                                  <p:childTnLst>
                                    <p:animClr clrSpc="rgb">
                                      <p:cBhvr>
                                        <p:cTn id="10" dur="500" fill="hold"/>
                                        <p:tgtEl>
                                          <p:spTgt spid="80"/>
                                        </p:tgtEl>
                                        <p:attrNameLst>
                                          <p:attrName>stroke.color</p:attrName>
                                        </p:attrNameLst>
                                      </p:cBhvr>
                                      <p:to>
                                        <a:srgbClr val="CC3300"/>
                                      </p:to>
                                    </p:animClr>
                                    <p:set>
                                      <p:cBhvr>
                                        <p:cTn id="11" dur="500" fill="hold"/>
                                        <p:tgtEl>
                                          <p:spTgt spid="80"/>
                                        </p:tgtEl>
                                        <p:attrNameLst>
                                          <p:attrName>stroke.on</p:attrName>
                                        </p:attrNameLst>
                                      </p:cBhvr>
                                      <p:to>
                                        <p:strVal val="true"/>
                                      </p:to>
                                    </p:set>
                                  </p:childTnLst>
                                </p:cTn>
                              </p:par>
                              <p:par>
                                <p:cTn id="12" presetID="7" presetClass="emph" presetSubtype="2" fill="hold" nodeType="withEffect">
                                  <p:stCondLst>
                                    <p:cond delay="0"/>
                                  </p:stCondLst>
                                  <p:childTnLst>
                                    <p:animClr clrSpc="rgb">
                                      <p:cBhvr>
                                        <p:cTn id="13" dur="500" fill="hold"/>
                                        <p:tgtEl>
                                          <p:spTgt spid="81"/>
                                        </p:tgtEl>
                                        <p:attrNameLst>
                                          <p:attrName>stroke.color</p:attrName>
                                        </p:attrNameLst>
                                      </p:cBhvr>
                                      <p:to>
                                        <a:schemeClr val="bg1"/>
                                      </p:to>
                                    </p:animClr>
                                    <p:set>
                                      <p:cBhvr>
                                        <p:cTn id="14" dur="500" fill="hold"/>
                                        <p:tgtEl>
                                          <p:spTgt spid="81"/>
                                        </p:tgtEl>
                                        <p:attrNameLst>
                                          <p:attrName>stroke.on</p:attrName>
                                        </p:attrNameLst>
                                      </p:cBhvr>
                                      <p:to>
                                        <p:strVal val="true"/>
                                      </p:to>
                                    </p:set>
                                  </p:childTnLst>
                                </p:cTn>
                              </p:par>
                            </p:childTnLst>
                          </p:cTn>
                        </p:par>
                        <p:par>
                          <p:cTn id="15" fill="hold">
                            <p:stCondLst>
                              <p:cond delay="1000"/>
                            </p:stCondLst>
                            <p:childTnLst>
                              <p:par>
                                <p:cTn id="16" presetID="1" presetClass="exit" presetSubtype="0" fill="hold" nodeType="afterEffect">
                                  <p:stCondLst>
                                    <p:cond delay="0"/>
                                  </p:stCondLst>
                                  <p:childTnLst>
                                    <p:set>
                                      <p:cBhvr>
                                        <p:cTn id="17" dur="1" fill="hold">
                                          <p:stCondLst>
                                            <p:cond delay="0"/>
                                          </p:stCondLst>
                                        </p:cTn>
                                        <p:tgtEl>
                                          <p:spTgt spid="18"/>
                                        </p:tgtEl>
                                        <p:attrNameLst>
                                          <p:attrName>style.visibility</p:attrName>
                                        </p:attrNameLst>
                                      </p:cBhvr>
                                      <p:to>
                                        <p:strVal val="hidden"/>
                                      </p:to>
                                    </p:set>
                                  </p:childTnLst>
                                </p:cTn>
                              </p:par>
                              <p:par>
                                <p:cTn id="18" presetID="1" presetClass="entr" presetSubtype="0" fill="hold" nodeType="withEffect">
                                  <p:stCondLst>
                                    <p:cond delay="0"/>
                                  </p:stCondLst>
                                  <p:childTnLst>
                                    <p:set>
                                      <p:cBhvr>
                                        <p:cTn id="19" dur="1" fill="hold">
                                          <p:stCondLst>
                                            <p:cond delay="0"/>
                                          </p:stCondLst>
                                        </p:cTn>
                                        <p:tgtEl>
                                          <p:spTgt spid="46"/>
                                        </p:tgtEl>
                                        <p:attrNameLst>
                                          <p:attrName>style.visibility</p:attrName>
                                        </p:attrNameLst>
                                      </p:cBhvr>
                                      <p:to>
                                        <p:strVal val="visible"/>
                                      </p:to>
                                    </p:set>
                                  </p:childTnLst>
                                </p:cTn>
                              </p:par>
                              <p:par>
                                <p:cTn id="20" presetID="7" presetClass="emph" presetSubtype="2" fill="hold" nodeType="withEffect">
                                  <p:stCondLst>
                                    <p:cond delay="0"/>
                                  </p:stCondLst>
                                  <p:childTnLst>
                                    <p:animClr clrSpc="rgb">
                                      <p:cBhvr>
                                        <p:cTn id="21" dur="500" fill="hold"/>
                                        <p:tgtEl>
                                          <p:spTgt spid="80"/>
                                        </p:tgtEl>
                                        <p:attrNameLst>
                                          <p:attrName>stroke.color</p:attrName>
                                        </p:attrNameLst>
                                      </p:cBhvr>
                                      <p:to>
                                        <a:schemeClr val="bg1"/>
                                      </p:to>
                                    </p:animClr>
                                    <p:set>
                                      <p:cBhvr>
                                        <p:cTn id="22" dur="500" fill="hold"/>
                                        <p:tgtEl>
                                          <p:spTgt spid="80"/>
                                        </p:tgtEl>
                                        <p:attrNameLst>
                                          <p:attrName>stroke.on</p:attrName>
                                        </p:attrNameLst>
                                      </p:cBhvr>
                                      <p:to>
                                        <p:strVal val="true"/>
                                      </p:to>
                                    </p:set>
                                  </p:childTnLst>
                                </p:cTn>
                              </p:par>
                              <p:par>
                                <p:cTn id="23" presetID="7" presetClass="emph" presetSubtype="2" fill="hold" nodeType="withEffect">
                                  <p:stCondLst>
                                    <p:cond delay="0"/>
                                  </p:stCondLst>
                                  <p:childTnLst>
                                    <p:animClr clrSpc="rgb">
                                      <p:cBhvr>
                                        <p:cTn id="24" dur="500" fill="hold"/>
                                        <p:tgtEl>
                                          <p:spTgt spid="79"/>
                                        </p:tgtEl>
                                        <p:attrNameLst>
                                          <p:attrName>stroke.color</p:attrName>
                                        </p:attrNameLst>
                                      </p:cBhvr>
                                      <p:to>
                                        <a:srgbClr val="CC3300"/>
                                      </p:to>
                                    </p:animClr>
                                    <p:set>
                                      <p:cBhvr>
                                        <p:cTn id="25" dur="500" fill="hold"/>
                                        <p:tgtEl>
                                          <p:spTgt spid="79"/>
                                        </p:tgtEl>
                                        <p:attrNameLst>
                                          <p:attrName>stroke.on</p:attrName>
                                        </p:attrNameLst>
                                      </p:cBhvr>
                                      <p:to>
                                        <p:strVal val="true"/>
                                      </p:to>
                                    </p:set>
                                  </p:childTnLst>
                                </p:cTn>
                              </p:par>
                            </p:childTnLst>
                          </p:cTn>
                        </p:par>
                        <p:par>
                          <p:cTn id="26" fill="hold">
                            <p:stCondLst>
                              <p:cond delay="1500"/>
                            </p:stCondLst>
                            <p:childTnLst>
                              <p:par>
                                <p:cTn id="27" presetID="7" presetClass="emph" presetSubtype="2" fill="hold" nodeType="afterEffect">
                                  <p:stCondLst>
                                    <p:cond delay="0"/>
                                  </p:stCondLst>
                                  <p:childTnLst>
                                    <p:animClr clrSpc="rgb">
                                      <p:cBhvr>
                                        <p:cTn id="28" dur="500" fill="hold"/>
                                        <p:tgtEl>
                                          <p:spTgt spid="78"/>
                                        </p:tgtEl>
                                        <p:attrNameLst>
                                          <p:attrName>stroke.color</p:attrName>
                                        </p:attrNameLst>
                                      </p:cBhvr>
                                      <p:to>
                                        <a:srgbClr val="CC3300"/>
                                      </p:to>
                                    </p:animClr>
                                    <p:set>
                                      <p:cBhvr>
                                        <p:cTn id="29" dur="500" fill="hold"/>
                                        <p:tgtEl>
                                          <p:spTgt spid="78"/>
                                        </p:tgtEl>
                                        <p:attrNameLst>
                                          <p:attrName>stroke.on</p:attrName>
                                        </p:attrNameLst>
                                      </p:cBhvr>
                                      <p:to>
                                        <p:strVal val="true"/>
                                      </p:to>
                                    </p:set>
                                  </p:childTnLst>
                                </p:cTn>
                              </p:par>
                              <p:par>
                                <p:cTn id="30" presetID="7" presetClass="emph" presetSubtype="2" fill="hold" nodeType="withEffect">
                                  <p:stCondLst>
                                    <p:cond delay="0"/>
                                  </p:stCondLst>
                                  <p:childTnLst>
                                    <p:animClr clrSpc="rgb">
                                      <p:cBhvr>
                                        <p:cTn id="31" dur="500" fill="hold"/>
                                        <p:tgtEl>
                                          <p:spTgt spid="79"/>
                                        </p:tgtEl>
                                        <p:attrNameLst>
                                          <p:attrName>stroke.color</p:attrName>
                                        </p:attrNameLst>
                                      </p:cBhvr>
                                      <p:to>
                                        <a:schemeClr val="bg1"/>
                                      </p:to>
                                    </p:animClr>
                                    <p:set>
                                      <p:cBhvr>
                                        <p:cTn id="32" dur="500" fill="hold"/>
                                        <p:tgtEl>
                                          <p:spTgt spid="79"/>
                                        </p:tgtEl>
                                        <p:attrNameLst>
                                          <p:attrName>stroke.on</p:attrName>
                                        </p:attrNameLst>
                                      </p:cBhvr>
                                      <p:to>
                                        <p:strVal val="true"/>
                                      </p:to>
                                    </p:set>
                                  </p:childTnLst>
                                </p:cTn>
                              </p:par>
                            </p:childTnLst>
                          </p:cTn>
                        </p:par>
                        <p:par>
                          <p:cTn id="33" fill="hold">
                            <p:stCondLst>
                              <p:cond delay="2000"/>
                            </p:stCondLst>
                            <p:childTnLst>
                              <p:par>
                                <p:cTn id="34" presetID="7" presetClass="emph" presetSubtype="2" fill="hold" nodeType="afterEffect">
                                  <p:stCondLst>
                                    <p:cond delay="0"/>
                                  </p:stCondLst>
                                  <p:childTnLst>
                                    <p:animClr clrSpc="rgb">
                                      <p:cBhvr>
                                        <p:cTn id="35" dur="500" fill="hold"/>
                                        <p:tgtEl>
                                          <p:spTgt spid="77"/>
                                        </p:tgtEl>
                                        <p:attrNameLst>
                                          <p:attrName>stroke.color</p:attrName>
                                        </p:attrNameLst>
                                      </p:cBhvr>
                                      <p:to>
                                        <a:srgbClr val="CC3300"/>
                                      </p:to>
                                    </p:animClr>
                                    <p:set>
                                      <p:cBhvr>
                                        <p:cTn id="36" dur="500" fill="hold"/>
                                        <p:tgtEl>
                                          <p:spTgt spid="77"/>
                                        </p:tgtEl>
                                        <p:attrNameLst>
                                          <p:attrName>stroke.on</p:attrName>
                                        </p:attrNameLst>
                                      </p:cBhvr>
                                      <p:to>
                                        <p:strVal val="true"/>
                                      </p:to>
                                    </p:set>
                                  </p:childTnLst>
                                </p:cTn>
                              </p:par>
                              <p:par>
                                <p:cTn id="37" presetID="7" presetClass="emph" presetSubtype="2" fill="hold" nodeType="withEffect">
                                  <p:stCondLst>
                                    <p:cond delay="0"/>
                                  </p:stCondLst>
                                  <p:childTnLst>
                                    <p:animClr clrSpc="rgb">
                                      <p:cBhvr>
                                        <p:cTn id="38" dur="500" fill="hold"/>
                                        <p:tgtEl>
                                          <p:spTgt spid="78"/>
                                        </p:tgtEl>
                                        <p:attrNameLst>
                                          <p:attrName>stroke.color</p:attrName>
                                        </p:attrNameLst>
                                      </p:cBhvr>
                                      <p:to>
                                        <a:schemeClr val="bg1"/>
                                      </p:to>
                                    </p:animClr>
                                    <p:set>
                                      <p:cBhvr>
                                        <p:cTn id="39" dur="500" fill="hold"/>
                                        <p:tgtEl>
                                          <p:spTgt spid="78"/>
                                        </p:tgtEl>
                                        <p:attrNameLst>
                                          <p:attrName>stroke.on</p:attrName>
                                        </p:attrNameLst>
                                      </p:cBhvr>
                                      <p:to>
                                        <p:strVal val="true"/>
                                      </p:to>
                                    </p:set>
                                  </p:childTnLst>
                                </p:cTn>
                              </p:par>
                            </p:childTnLst>
                          </p:cTn>
                        </p:par>
                        <p:par>
                          <p:cTn id="40" fill="hold">
                            <p:stCondLst>
                              <p:cond delay="2500"/>
                            </p:stCondLst>
                            <p:childTnLst>
                              <p:par>
                                <p:cTn id="41" presetID="1" presetClass="exit" presetSubtype="0" fill="hold" nodeType="afterEffect">
                                  <p:stCondLst>
                                    <p:cond delay="0"/>
                                  </p:stCondLst>
                                  <p:childTnLst>
                                    <p:set>
                                      <p:cBhvr>
                                        <p:cTn id="42" dur="1" fill="hold">
                                          <p:stCondLst>
                                            <p:cond delay="0"/>
                                          </p:stCondLst>
                                        </p:cTn>
                                        <p:tgtEl>
                                          <p:spTgt spid="46"/>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par>
                                <p:cTn id="45" presetID="7" presetClass="emph" presetSubtype="2" fill="hold" nodeType="withEffect">
                                  <p:stCondLst>
                                    <p:cond delay="0"/>
                                  </p:stCondLst>
                                  <p:childTnLst>
                                    <p:animClr clrSpc="rgb">
                                      <p:cBhvr>
                                        <p:cTn id="46" dur="500" fill="hold"/>
                                        <p:tgtEl>
                                          <p:spTgt spid="77"/>
                                        </p:tgtEl>
                                        <p:attrNameLst>
                                          <p:attrName>stroke.color</p:attrName>
                                        </p:attrNameLst>
                                      </p:cBhvr>
                                      <p:to>
                                        <a:schemeClr val="bg1"/>
                                      </p:to>
                                    </p:animClr>
                                    <p:set>
                                      <p:cBhvr>
                                        <p:cTn id="47" dur="500" fill="hold"/>
                                        <p:tgtEl>
                                          <p:spTgt spid="77"/>
                                        </p:tgtEl>
                                        <p:attrNameLst>
                                          <p:attrName>stroke.on</p:attrName>
                                        </p:attrNameLst>
                                      </p:cBhvr>
                                      <p:to>
                                        <p:strVal val="true"/>
                                      </p:to>
                                    </p:set>
                                  </p:childTnLst>
                                </p:cTn>
                              </p:par>
                              <p:par>
                                <p:cTn id="48" presetID="7" presetClass="emph" presetSubtype="2" fill="hold" nodeType="withEffect">
                                  <p:stCondLst>
                                    <p:cond delay="0"/>
                                  </p:stCondLst>
                                  <p:childTnLst>
                                    <p:animClr clrSpc="rgb">
                                      <p:cBhvr>
                                        <p:cTn id="49" dur="500" fill="hold"/>
                                        <p:tgtEl>
                                          <p:spTgt spid="76"/>
                                        </p:tgtEl>
                                        <p:attrNameLst>
                                          <p:attrName>stroke.color</p:attrName>
                                        </p:attrNameLst>
                                      </p:cBhvr>
                                      <p:to>
                                        <a:srgbClr val="CC3300"/>
                                      </p:to>
                                    </p:animClr>
                                    <p:set>
                                      <p:cBhvr>
                                        <p:cTn id="50" dur="500" fill="hold"/>
                                        <p:tgtEl>
                                          <p:spTgt spid="76"/>
                                        </p:tgtEl>
                                        <p:attrNameLst>
                                          <p:attrName>stroke.on</p:attrName>
                                        </p:attrNameLst>
                                      </p:cBhvr>
                                      <p:to>
                                        <p:strVal val="true"/>
                                      </p:to>
                                    </p:set>
                                  </p:childTnLst>
                                </p:cTn>
                              </p:par>
                            </p:childTnLst>
                          </p:cTn>
                        </p:par>
                        <p:par>
                          <p:cTn id="51" fill="hold">
                            <p:stCondLst>
                              <p:cond delay="3000"/>
                            </p:stCondLst>
                            <p:childTnLst>
                              <p:par>
                                <p:cTn id="52" presetID="7" presetClass="emph" presetSubtype="2" fill="hold" nodeType="afterEffect">
                                  <p:stCondLst>
                                    <p:cond delay="0"/>
                                  </p:stCondLst>
                                  <p:childTnLst>
                                    <p:animClr clrSpc="rgb">
                                      <p:cBhvr>
                                        <p:cTn id="53" dur="500" fill="hold"/>
                                        <p:tgtEl>
                                          <p:spTgt spid="75"/>
                                        </p:tgtEl>
                                        <p:attrNameLst>
                                          <p:attrName>stroke.color</p:attrName>
                                        </p:attrNameLst>
                                      </p:cBhvr>
                                      <p:to>
                                        <a:srgbClr val="CC3300"/>
                                      </p:to>
                                    </p:animClr>
                                    <p:set>
                                      <p:cBhvr>
                                        <p:cTn id="54" dur="500" fill="hold"/>
                                        <p:tgtEl>
                                          <p:spTgt spid="75"/>
                                        </p:tgtEl>
                                        <p:attrNameLst>
                                          <p:attrName>stroke.on</p:attrName>
                                        </p:attrNameLst>
                                      </p:cBhvr>
                                      <p:to>
                                        <p:strVal val="true"/>
                                      </p:to>
                                    </p:set>
                                  </p:childTnLst>
                                </p:cTn>
                              </p:par>
                              <p:par>
                                <p:cTn id="55" presetID="7" presetClass="emph" presetSubtype="2" fill="hold" nodeType="withEffect">
                                  <p:stCondLst>
                                    <p:cond delay="0"/>
                                  </p:stCondLst>
                                  <p:childTnLst>
                                    <p:animClr clrSpc="rgb">
                                      <p:cBhvr>
                                        <p:cTn id="56" dur="500" fill="hold"/>
                                        <p:tgtEl>
                                          <p:spTgt spid="76"/>
                                        </p:tgtEl>
                                        <p:attrNameLst>
                                          <p:attrName>stroke.color</p:attrName>
                                        </p:attrNameLst>
                                      </p:cBhvr>
                                      <p:to>
                                        <a:schemeClr val="bg1"/>
                                      </p:to>
                                    </p:animClr>
                                    <p:set>
                                      <p:cBhvr>
                                        <p:cTn id="57" dur="500" fill="hold"/>
                                        <p:tgtEl>
                                          <p:spTgt spid="76"/>
                                        </p:tgtEl>
                                        <p:attrNameLst>
                                          <p:attrName>stroke.on</p:attrName>
                                        </p:attrNameLst>
                                      </p:cBhvr>
                                      <p:to>
                                        <p:strVal val="true"/>
                                      </p:to>
                                    </p:set>
                                  </p:childTnLst>
                                </p:cTn>
                              </p:par>
                            </p:childTnLst>
                          </p:cTn>
                        </p:par>
                        <p:par>
                          <p:cTn id="58" fill="hold">
                            <p:stCondLst>
                              <p:cond delay="3500"/>
                            </p:stCondLst>
                            <p:childTnLst>
                              <p:par>
                                <p:cTn id="59" presetID="7" presetClass="emph" presetSubtype="2" fill="hold" nodeType="afterEffect">
                                  <p:stCondLst>
                                    <p:cond delay="0"/>
                                  </p:stCondLst>
                                  <p:childTnLst>
                                    <p:animClr clrSpc="rgb">
                                      <p:cBhvr>
                                        <p:cTn id="60" dur="500" fill="hold"/>
                                        <p:tgtEl>
                                          <p:spTgt spid="74"/>
                                        </p:tgtEl>
                                        <p:attrNameLst>
                                          <p:attrName>stroke.color</p:attrName>
                                        </p:attrNameLst>
                                      </p:cBhvr>
                                      <p:to>
                                        <a:srgbClr val="CC3300"/>
                                      </p:to>
                                    </p:animClr>
                                    <p:set>
                                      <p:cBhvr>
                                        <p:cTn id="61" dur="500" fill="hold"/>
                                        <p:tgtEl>
                                          <p:spTgt spid="74"/>
                                        </p:tgtEl>
                                        <p:attrNameLst>
                                          <p:attrName>stroke.on</p:attrName>
                                        </p:attrNameLst>
                                      </p:cBhvr>
                                      <p:to>
                                        <p:strVal val="true"/>
                                      </p:to>
                                    </p:set>
                                  </p:childTnLst>
                                </p:cTn>
                              </p:par>
                              <p:par>
                                <p:cTn id="62" presetID="7" presetClass="emph" presetSubtype="2" fill="hold" nodeType="withEffect">
                                  <p:stCondLst>
                                    <p:cond delay="0"/>
                                  </p:stCondLst>
                                  <p:childTnLst>
                                    <p:animClr clrSpc="rgb">
                                      <p:cBhvr>
                                        <p:cTn id="63" dur="500" fill="hold"/>
                                        <p:tgtEl>
                                          <p:spTgt spid="75"/>
                                        </p:tgtEl>
                                        <p:attrNameLst>
                                          <p:attrName>stroke.color</p:attrName>
                                        </p:attrNameLst>
                                      </p:cBhvr>
                                      <p:to>
                                        <a:schemeClr val="bg1"/>
                                      </p:to>
                                    </p:animClr>
                                    <p:set>
                                      <p:cBhvr>
                                        <p:cTn id="64" dur="500" fill="hold"/>
                                        <p:tgtEl>
                                          <p:spTgt spid="75"/>
                                        </p:tgtEl>
                                        <p:attrNameLst>
                                          <p:attrName>stroke.on</p:attrName>
                                        </p:attrNameLst>
                                      </p:cBhvr>
                                      <p:to>
                                        <p:strVal val="true"/>
                                      </p:to>
                                    </p:set>
                                  </p:childTnLst>
                                </p:cTn>
                              </p:par>
                            </p:childTnLst>
                          </p:cTn>
                        </p:par>
                        <p:par>
                          <p:cTn id="65" fill="hold">
                            <p:stCondLst>
                              <p:cond delay="4000"/>
                            </p:stCondLst>
                            <p:childTnLst>
                              <p:par>
                                <p:cTn id="66" presetID="7" presetClass="emph" presetSubtype="2" fill="hold" nodeType="afterEffect">
                                  <p:stCondLst>
                                    <p:cond delay="0"/>
                                  </p:stCondLst>
                                  <p:childTnLst>
                                    <p:animClr clrSpc="rgb">
                                      <p:cBhvr>
                                        <p:cTn id="67" dur="500" fill="hold"/>
                                        <p:tgtEl>
                                          <p:spTgt spid="74"/>
                                        </p:tgtEl>
                                        <p:attrNameLst>
                                          <p:attrName>stroke.color</p:attrName>
                                        </p:attrNameLst>
                                      </p:cBhvr>
                                      <p:to>
                                        <a:schemeClr val="bg1"/>
                                      </p:to>
                                    </p:animClr>
                                    <p:set>
                                      <p:cBhvr>
                                        <p:cTn id="68" dur="500" fill="hold"/>
                                        <p:tgtEl>
                                          <p:spTgt spid="74"/>
                                        </p:tgtEl>
                                        <p:attrNameLst>
                                          <p:attrName>stroke.on</p:attrName>
                                        </p:attrNameLst>
                                      </p:cBhvr>
                                      <p:to>
                                        <p:strVal val="tru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0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0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16"/>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20"/>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22"/>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24"/>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36"/>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33"/>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35"/>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31"/>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37"/>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41"/>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42"/>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43"/>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4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4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152"/>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149"/>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46"/>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p:bldP spid="116" grpId="0" animBg="1"/>
      <p:bldP spid="131" grpId="0" animBg="1"/>
      <p:bldP spid="137" grpId="0"/>
      <p:bldP spid="140" grpId="0"/>
      <p:bldP spid="141" grpId="0" animBg="1"/>
      <p:bldP spid="142" grpId="0" animBg="1"/>
      <p:bldP spid="143" grpId="0" animBg="1"/>
      <p:bldP spid="144" grpId="0" animBg="1"/>
      <p:bldP spid="145" grpId="0"/>
      <p:bldP spid="146" grpId="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72152" y="748935"/>
            <a:ext cx="7772400" cy="536811"/>
          </a:xfrm>
        </p:spPr>
        <p:txBody>
          <a:bodyPr/>
          <a:lstStyle/>
          <a:p>
            <a:r>
              <a:rPr lang="en-US" dirty="0" smtClean="0">
                <a:sym typeface="Wingdings" pitchFamily="2" charset="2"/>
              </a:rPr>
              <a:t>Combining Code Compression, Cache Tuning, and Loop Caching</a:t>
            </a:r>
            <a:endParaRPr lang="en-US" dirty="0" smtClean="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15</a:t>
            </a:fld>
            <a:endParaRPr lang="en-US"/>
          </a:p>
        </p:txBody>
      </p:sp>
      <p:sp>
        <p:nvSpPr>
          <p:cNvPr id="6" name="Text Box 40"/>
          <p:cNvSpPr txBox="1">
            <a:spLocks noChangeArrowheads="1"/>
          </p:cNvSpPr>
          <p:nvPr/>
        </p:nvSpPr>
        <p:spPr bwMode="auto">
          <a:xfrm>
            <a:off x="546138" y="4718181"/>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8</a:t>
            </a:r>
            <a:endParaRPr lang="en-US" sz="1600" dirty="0">
              <a:latin typeface="Trebuchet MS" pitchFamily="34" charset="0"/>
            </a:endParaRPr>
          </a:p>
        </p:txBody>
      </p:sp>
      <p:sp>
        <p:nvSpPr>
          <p:cNvPr id="7" name="Text Box 40"/>
          <p:cNvSpPr txBox="1">
            <a:spLocks noChangeArrowheads="1"/>
          </p:cNvSpPr>
          <p:nvPr/>
        </p:nvSpPr>
        <p:spPr bwMode="auto">
          <a:xfrm>
            <a:off x="536526" y="4322248"/>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7</a:t>
            </a:r>
            <a:endParaRPr lang="en-US" sz="1600" dirty="0">
              <a:latin typeface="Trebuchet MS" pitchFamily="34" charset="0"/>
            </a:endParaRPr>
          </a:p>
        </p:txBody>
      </p:sp>
      <p:sp>
        <p:nvSpPr>
          <p:cNvPr id="8" name="Text Box 40"/>
          <p:cNvSpPr txBox="1">
            <a:spLocks noChangeArrowheads="1"/>
          </p:cNvSpPr>
          <p:nvPr/>
        </p:nvSpPr>
        <p:spPr bwMode="auto">
          <a:xfrm>
            <a:off x="558613" y="3927418"/>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6</a:t>
            </a:r>
            <a:endParaRPr lang="en-US" sz="1600" dirty="0">
              <a:latin typeface="Trebuchet MS" pitchFamily="34" charset="0"/>
            </a:endParaRPr>
          </a:p>
        </p:txBody>
      </p:sp>
      <p:sp>
        <p:nvSpPr>
          <p:cNvPr id="9" name="Text Box 40"/>
          <p:cNvSpPr txBox="1">
            <a:spLocks noChangeArrowheads="1"/>
          </p:cNvSpPr>
          <p:nvPr/>
        </p:nvSpPr>
        <p:spPr bwMode="auto">
          <a:xfrm>
            <a:off x="563749" y="3575733"/>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5</a:t>
            </a:r>
            <a:endParaRPr lang="en-US" sz="1600" dirty="0">
              <a:latin typeface="Trebuchet MS" pitchFamily="34" charset="0"/>
            </a:endParaRPr>
          </a:p>
        </p:txBody>
      </p:sp>
      <p:sp>
        <p:nvSpPr>
          <p:cNvPr id="10" name="Text Box 40"/>
          <p:cNvSpPr txBox="1">
            <a:spLocks noChangeArrowheads="1"/>
          </p:cNvSpPr>
          <p:nvPr/>
        </p:nvSpPr>
        <p:spPr bwMode="auto">
          <a:xfrm>
            <a:off x="558537" y="3180903"/>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4</a:t>
            </a:r>
            <a:endParaRPr lang="en-US" sz="1600" dirty="0">
              <a:latin typeface="Trebuchet MS" pitchFamily="34" charset="0"/>
            </a:endParaRPr>
          </a:p>
        </p:txBody>
      </p:sp>
      <p:sp>
        <p:nvSpPr>
          <p:cNvPr id="11" name="Text Box 40"/>
          <p:cNvSpPr txBox="1">
            <a:spLocks noChangeArrowheads="1"/>
          </p:cNvSpPr>
          <p:nvPr/>
        </p:nvSpPr>
        <p:spPr bwMode="auto">
          <a:xfrm>
            <a:off x="537491" y="2815569"/>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3</a:t>
            </a:r>
            <a:endParaRPr lang="en-US" sz="1600" dirty="0">
              <a:latin typeface="Trebuchet MS" pitchFamily="34" charset="0"/>
            </a:endParaRPr>
          </a:p>
        </p:txBody>
      </p:sp>
      <p:sp>
        <p:nvSpPr>
          <p:cNvPr id="12" name="Text Box 40"/>
          <p:cNvSpPr txBox="1">
            <a:spLocks noChangeArrowheads="1"/>
          </p:cNvSpPr>
          <p:nvPr/>
        </p:nvSpPr>
        <p:spPr bwMode="auto">
          <a:xfrm>
            <a:off x="549163" y="2445757"/>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2</a:t>
            </a:r>
            <a:endParaRPr lang="en-US" sz="1600" dirty="0">
              <a:latin typeface="Trebuchet MS" pitchFamily="34" charset="0"/>
            </a:endParaRPr>
          </a:p>
        </p:txBody>
      </p:sp>
      <p:sp>
        <p:nvSpPr>
          <p:cNvPr id="13" name="Text Box 40"/>
          <p:cNvSpPr txBox="1">
            <a:spLocks noChangeArrowheads="1"/>
          </p:cNvSpPr>
          <p:nvPr/>
        </p:nvSpPr>
        <p:spPr bwMode="auto">
          <a:xfrm>
            <a:off x="557614" y="2050926"/>
            <a:ext cx="702180" cy="338554"/>
          </a:xfrm>
          <a:prstGeom prst="rect">
            <a:avLst/>
          </a:prstGeom>
          <a:noFill/>
          <a:ln w="25400">
            <a:solidFill>
              <a:schemeClr val="bg1"/>
            </a:solidFill>
            <a:miter lim="800000"/>
            <a:headEnd/>
            <a:tailEnd/>
          </a:ln>
          <a:effectLst/>
        </p:spPr>
        <p:txBody>
          <a:bodyPr wrap="square" anchor="ctr">
            <a:spAutoFit/>
          </a:bodyPr>
          <a:lstStyle/>
          <a:p>
            <a:r>
              <a:rPr lang="en-US" sz="1600" dirty="0" smtClean="0">
                <a:latin typeface="Trebuchet MS" pitchFamily="34" charset="0"/>
              </a:rPr>
              <a:t>Inst 1</a:t>
            </a:r>
            <a:endParaRPr lang="en-US" sz="1600" dirty="0">
              <a:latin typeface="Trebuchet MS" pitchFamily="34" charset="0"/>
            </a:endParaRPr>
          </a:p>
        </p:txBody>
      </p:sp>
      <p:sp>
        <p:nvSpPr>
          <p:cNvPr id="14" name="Left Bracket 13"/>
          <p:cNvSpPr/>
          <p:nvPr/>
        </p:nvSpPr>
        <p:spPr bwMode="auto">
          <a:xfrm>
            <a:off x="280230" y="3347872"/>
            <a:ext cx="250718" cy="1563329"/>
          </a:xfrm>
          <a:prstGeom prst="leftBracket">
            <a:avLst/>
          </a:prstGeom>
          <a:noFill/>
          <a:ln w="25400" cap="flat" cmpd="sng" algn="ctr">
            <a:solidFill>
              <a:srgbClr val="002060"/>
            </a:solidFill>
            <a:prstDash val="solid"/>
            <a:round/>
            <a:headEnd type="none" w="med" len="med"/>
            <a:tailEnd type="arrow"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nvGrpSpPr>
          <p:cNvPr id="15" name="Group 14"/>
          <p:cNvGrpSpPr/>
          <p:nvPr/>
        </p:nvGrpSpPr>
        <p:grpSpPr>
          <a:xfrm>
            <a:off x="1971388" y="1917292"/>
            <a:ext cx="1597730" cy="766916"/>
            <a:chOff x="1189715" y="4380270"/>
            <a:chExt cx="2797276" cy="1327356"/>
          </a:xfrm>
        </p:grpSpPr>
        <p:sp>
          <p:nvSpPr>
            <p:cNvPr id="16" name="Rectangle 15"/>
            <p:cNvSpPr/>
            <p:nvPr/>
          </p:nvSpPr>
          <p:spPr bwMode="auto">
            <a:xfrm>
              <a:off x="1209375" y="4380271"/>
              <a:ext cx="2772696" cy="1327355"/>
            </a:xfrm>
            <a:prstGeom prst="rect">
              <a:avLst/>
            </a:prstGeom>
            <a:solidFill>
              <a:schemeClr val="accent1"/>
            </a:solidFill>
            <a:ln w="25400" cap="rnd"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cxnSp>
          <p:nvCxnSpPr>
            <p:cNvPr id="17" name="Straight Connector 16"/>
            <p:cNvCxnSpPr>
              <a:stCxn id="16" idx="1"/>
              <a:endCxn id="16" idx="3"/>
            </p:cNvCxnSpPr>
            <p:nvPr/>
          </p:nvCxnSpPr>
          <p:spPr bwMode="auto">
            <a:xfrm rot="10800000" flipH="1">
              <a:off x="1209375" y="5043949"/>
              <a:ext cx="277269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rot="10800000" flipH="1">
              <a:off x="1214295" y="5402821"/>
              <a:ext cx="277269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rot="10800000" flipH="1">
              <a:off x="1189715" y="4699815"/>
              <a:ext cx="277269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a:stCxn id="16" idx="0"/>
              <a:endCxn id="16" idx="2"/>
            </p:cNvCxnSpPr>
            <p:nvPr/>
          </p:nvCxnSpPr>
          <p:spPr bwMode="auto">
            <a:xfrm rot="16200000" flipH="1">
              <a:off x="1932045" y="5043948"/>
              <a:ext cx="132735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7" name="Group 46"/>
          <p:cNvGrpSpPr/>
          <p:nvPr/>
        </p:nvGrpSpPr>
        <p:grpSpPr>
          <a:xfrm>
            <a:off x="6548184" y="1902542"/>
            <a:ext cx="1618104" cy="786582"/>
            <a:chOff x="6002508" y="1902542"/>
            <a:chExt cx="1618104" cy="786582"/>
          </a:xfrm>
        </p:grpSpPr>
        <p:sp>
          <p:nvSpPr>
            <p:cNvPr id="22" name="Rectangle 21"/>
            <p:cNvSpPr/>
            <p:nvPr/>
          </p:nvSpPr>
          <p:spPr bwMode="auto">
            <a:xfrm>
              <a:off x="6013737" y="1922209"/>
              <a:ext cx="1583691" cy="766915"/>
            </a:xfrm>
            <a:prstGeom prst="rect">
              <a:avLst/>
            </a:prstGeom>
            <a:solidFill>
              <a:schemeClr val="accent1"/>
            </a:solidFill>
            <a:ln w="25400" cap="rnd"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cxnSp>
          <p:nvCxnSpPr>
            <p:cNvPr id="25" name="Straight Connector 24"/>
            <p:cNvCxnSpPr/>
            <p:nvPr/>
          </p:nvCxnSpPr>
          <p:spPr bwMode="auto">
            <a:xfrm rot="10800000" flipH="1">
              <a:off x="6002508" y="2136330"/>
              <a:ext cx="158369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9" name="Rectangle 28"/>
            <p:cNvSpPr/>
            <p:nvPr/>
          </p:nvSpPr>
          <p:spPr bwMode="auto">
            <a:xfrm>
              <a:off x="6017342" y="2359742"/>
              <a:ext cx="1578077" cy="32446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cxnSp>
          <p:nvCxnSpPr>
            <p:cNvPr id="30" name="Straight Connector 29"/>
            <p:cNvCxnSpPr/>
            <p:nvPr/>
          </p:nvCxnSpPr>
          <p:spPr bwMode="auto">
            <a:xfrm rot="10800000" flipH="1">
              <a:off x="6036921" y="2509956"/>
              <a:ext cx="158369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rot="5400000">
              <a:off x="6268064" y="2020529"/>
              <a:ext cx="20647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rot="5400000">
              <a:off x="7197213" y="2020529"/>
              <a:ext cx="2359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rot="5400000">
              <a:off x="6467168" y="2249129"/>
              <a:ext cx="22122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rot="5400000">
              <a:off x="7020233" y="2256503"/>
              <a:ext cx="206477"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p:cNvCxnSpPr>
              <a:stCxn id="22" idx="0"/>
            </p:cNvCxnSpPr>
            <p:nvPr/>
          </p:nvCxnSpPr>
          <p:spPr bwMode="auto">
            <a:xfrm rot="16200000" flipH="1" flipV="1">
              <a:off x="6694141" y="2027073"/>
              <a:ext cx="216307" cy="65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p:cNvCxnSpPr>
              <a:stCxn id="29" idx="2"/>
              <a:endCxn id="29" idx="0"/>
            </p:cNvCxnSpPr>
            <p:nvPr/>
          </p:nvCxnSpPr>
          <p:spPr bwMode="auto">
            <a:xfrm rot="5400000" flipH="1">
              <a:off x="6644149" y="2521974"/>
              <a:ext cx="3244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2" name="Group 51"/>
          <p:cNvGrpSpPr/>
          <p:nvPr/>
        </p:nvGrpSpPr>
        <p:grpSpPr>
          <a:xfrm>
            <a:off x="3716594" y="2330246"/>
            <a:ext cx="2713703" cy="408221"/>
            <a:chOff x="3716594" y="2330246"/>
            <a:chExt cx="2713703" cy="408221"/>
          </a:xfrm>
        </p:grpSpPr>
        <p:cxnSp>
          <p:nvCxnSpPr>
            <p:cNvPr id="49" name="Straight Arrow Connector 48"/>
            <p:cNvCxnSpPr/>
            <p:nvPr/>
          </p:nvCxnSpPr>
          <p:spPr bwMode="auto">
            <a:xfrm>
              <a:off x="3716594" y="2330246"/>
              <a:ext cx="2713703" cy="1588"/>
            </a:xfrm>
            <a:prstGeom prst="straightConnector1">
              <a:avLst/>
            </a:prstGeom>
            <a:solidFill>
              <a:schemeClr val="accent1"/>
            </a:solidFill>
            <a:ln w="25400" cap="flat" cmpd="sng" algn="ctr">
              <a:solidFill>
                <a:srgbClr val="92D050"/>
              </a:solidFill>
              <a:prstDash val="solid"/>
              <a:round/>
              <a:headEnd type="none" w="med" len="med"/>
              <a:tailEnd type="arrow"/>
            </a:ln>
            <a:effectLst/>
          </p:spPr>
        </p:cxnSp>
        <p:sp>
          <p:nvSpPr>
            <p:cNvPr id="50" name="Rectangle 49"/>
            <p:cNvSpPr/>
            <p:nvPr/>
          </p:nvSpPr>
          <p:spPr>
            <a:xfrm>
              <a:off x="3805085" y="2399913"/>
              <a:ext cx="2536721" cy="338554"/>
            </a:xfrm>
            <a:prstGeom prst="rect">
              <a:avLst/>
            </a:prstGeom>
          </p:spPr>
          <p:txBody>
            <a:bodyPr wrap="square">
              <a:spAutoFit/>
            </a:bodyPr>
            <a:lstStyle/>
            <a:p>
              <a:r>
                <a:rPr lang="en-US" sz="1600" b="1" dirty="0" smtClean="0">
                  <a:solidFill>
                    <a:srgbClr val="FFC000"/>
                  </a:solidFill>
                  <a:latin typeface="Trebuchet MS" pitchFamily="34" charset="0"/>
                </a:rPr>
                <a:t>Compressed Instructions</a:t>
              </a:r>
              <a:endParaRPr lang="en-US" sz="1600" b="1" dirty="0">
                <a:solidFill>
                  <a:srgbClr val="FFC000"/>
                </a:solidFill>
                <a:latin typeface="Trebuchet MS" pitchFamily="34" charset="0"/>
              </a:endParaRPr>
            </a:p>
          </p:txBody>
        </p:sp>
      </p:grpSp>
      <p:sp>
        <p:nvSpPr>
          <p:cNvPr id="51" name="Rectangle 50"/>
          <p:cNvSpPr/>
          <p:nvPr/>
        </p:nvSpPr>
        <p:spPr bwMode="auto">
          <a:xfrm>
            <a:off x="3819805" y="1902542"/>
            <a:ext cx="781664" cy="206477"/>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4" name="Rectangle 53"/>
          <p:cNvSpPr/>
          <p:nvPr/>
        </p:nvSpPr>
        <p:spPr>
          <a:xfrm>
            <a:off x="5515897" y="2788289"/>
            <a:ext cx="3628103" cy="369332"/>
          </a:xfrm>
          <a:prstGeom prst="rect">
            <a:avLst/>
          </a:prstGeom>
        </p:spPr>
        <p:txBody>
          <a:bodyPr wrap="square">
            <a:spAutoFit/>
          </a:bodyPr>
          <a:lstStyle/>
          <a:p>
            <a:r>
              <a:rPr lang="en-US" sz="1800" dirty="0" smtClean="0">
                <a:solidFill>
                  <a:srgbClr val="008000"/>
                </a:solidFill>
                <a:latin typeface="Trebuchet MS" pitchFamily="34" charset="0"/>
              </a:rPr>
              <a:t>New Optimal L1 configuration??</a:t>
            </a:r>
            <a:endParaRPr lang="en-US" sz="1800" dirty="0">
              <a:solidFill>
                <a:srgbClr val="008000"/>
              </a:solidFill>
              <a:latin typeface="Trebuchet MS" pitchFamily="34" charset="0"/>
            </a:endParaRPr>
          </a:p>
        </p:txBody>
      </p:sp>
      <p:sp>
        <p:nvSpPr>
          <p:cNvPr id="55" name="Rectangle 54"/>
          <p:cNvSpPr/>
          <p:nvPr/>
        </p:nvSpPr>
        <p:spPr bwMode="auto">
          <a:xfrm>
            <a:off x="1926964" y="3539636"/>
            <a:ext cx="1546618" cy="1469779"/>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en-US" sz="1600" dirty="0" smtClean="0">
                <a:latin typeface="Trebuchet MS" pitchFamily="34" charset="0"/>
              </a:rPr>
              <a:t>L1 Cache</a:t>
            </a:r>
          </a:p>
          <a:p>
            <a:pPr eaLnBrk="1" hangingPunct="1"/>
            <a:r>
              <a:rPr lang="en-US" sz="1600" dirty="0" smtClean="0">
                <a:latin typeface="Trebuchet MS" pitchFamily="34" charset="0"/>
              </a:rPr>
              <a:t>(Compressed </a:t>
            </a:r>
          </a:p>
          <a:p>
            <a:pPr eaLnBrk="1" hangingPunct="1"/>
            <a:r>
              <a:rPr lang="en-US" sz="1600" dirty="0" smtClean="0">
                <a:latin typeface="Trebuchet MS" pitchFamily="34" charset="0"/>
              </a:rPr>
              <a:t>Instructions)</a:t>
            </a:r>
          </a:p>
        </p:txBody>
      </p:sp>
      <p:sp>
        <p:nvSpPr>
          <p:cNvPr id="56" name="Rectangle 55"/>
          <p:cNvSpPr/>
          <p:nvPr/>
        </p:nvSpPr>
        <p:spPr bwMode="auto">
          <a:xfrm>
            <a:off x="3869330" y="3716617"/>
            <a:ext cx="1457772" cy="1106128"/>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eaLnBrk="1" latinLnBrk="0" hangingPunct="1">
              <a:lnSpc>
                <a:spcPct val="100000"/>
              </a:lnSpc>
              <a:buClrTx/>
              <a:buSzTx/>
              <a:buFontTx/>
              <a:buNone/>
              <a:tabLst/>
            </a:pPr>
            <a:r>
              <a:rPr lang="en-US" sz="1600" dirty="0" smtClean="0">
                <a:latin typeface="Trebuchet MS" pitchFamily="34" charset="0"/>
              </a:rPr>
              <a:t>Decompression </a:t>
            </a:r>
          </a:p>
          <a:p>
            <a:pPr marL="0" marR="0" indent="0" defTabSz="914400" eaLnBrk="1" latinLnBrk="0" hangingPunct="1">
              <a:lnSpc>
                <a:spcPct val="100000"/>
              </a:lnSpc>
              <a:buClrTx/>
              <a:buSzTx/>
              <a:buFontTx/>
              <a:buNone/>
              <a:tabLst/>
            </a:pPr>
            <a:r>
              <a:rPr lang="en-US" sz="1600" dirty="0" smtClean="0">
                <a:latin typeface="Trebuchet MS" pitchFamily="34" charset="0"/>
              </a:rPr>
              <a:t>Unit</a:t>
            </a:r>
            <a:endParaRPr lang="en-US" sz="1600" i="1" baseline="30000" dirty="0" smtClean="0">
              <a:latin typeface="Trebuchet MS" pitchFamily="34" charset="0"/>
            </a:endParaRPr>
          </a:p>
        </p:txBody>
      </p:sp>
      <p:sp>
        <p:nvSpPr>
          <p:cNvPr id="57" name="Rectangle 56"/>
          <p:cNvSpPr/>
          <p:nvPr/>
        </p:nvSpPr>
        <p:spPr bwMode="auto">
          <a:xfrm>
            <a:off x="7182463" y="3510134"/>
            <a:ext cx="1743242" cy="1503135"/>
          </a:xfrm>
          <a:prstGeom prst="rect">
            <a:avLst/>
          </a:prstGeom>
          <a:solidFill>
            <a:srgbClr val="FF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eaLnBrk="1" hangingPunct="1"/>
            <a:r>
              <a:rPr lang="en-US" sz="1600" dirty="0" smtClean="0">
                <a:latin typeface="Trebuchet MS" pitchFamily="34" charset="0"/>
              </a:rPr>
              <a:t>Microprocessor</a:t>
            </a:r>
          </a:p>
          <a:p>
            <a:pPr eaLnBrk="1" hangingPunct="1"/>
            <a:r>
              <a:rPr lang="en-US" sz="1600" dirty="0" smtClean="0">
                <a:latin typeface="Trebuchet MS" pitchFamily="34" charset="0"/>
              </a:rPr>
              <a:t>(Uncompressed </a:t>
            </a:r>
          </a:p>
          <a:p>
            <a:pPr eaLnBrk="1" hangingPunct="1"/>
            <a:r>
              <a:rPr lang="en-US" sz="1600" dirty="0" smtClean="0">
                <a:latin typeface="Trebuchet MS" pitchFamily="34" charset="0"/>
              </a:rPr>
              <a:t>Instructions)</a:t>
            </a:r>
          </a:p>
          <a:p>
            <a:pPr eaLnBrk="1" hangingPunct="1"/>
            <a:endParaRPr lang="en-US" sz="2000" baseline="30000" dirty="0" smtClean="0">
              <a:latin typeface="Trebuchet MS" pitchFamily="34" charset="0"/>
            </a:endParaRPr>
          </a:p>
        </p:txBody>
      </p:sp>
      <p:sp>
        <p:nvSpPr>
          <p:cNvPr id="58" name="Rectangle 57"/>
          <p:cNvSpPr/>
          <p:nvPr/>
        </p:nvSpPr>
        <p:spPr bwMode="auto">
          <a:xfrm>
            <a:off x="5668295" y="3839515"/>
            <a:ext cx="1233950" cy="408021"/>
          </a:xfrm>
          <a:prstGeom prst="rect">
            <a:avLst/>
          </a:prstGeom>
          <a:solidFill>
            <a:srgbClr val="FF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eaLnBrk="1" hangingPunct="1"/>
            <a:r>
              <a:rPr lang="en-US" sz="1600" dirty="0" smtClean="0">
                <a:latin typeface="Trebuchet MS" pitchFamily="34" charset="0"/>
              </a:rPr>
              <a:t>Loop Cache</a:t>
            </a:r>
          </a:p>
          <a:p>
            <a:pPr eaLnBrk="1" hangingPunct="1"/>
            <a:endParaRPr lang="en-US" sz="2000" baseline="30000" dirty="0" smtClean="0">
              <a:latin typeface="Trebuchet MS" pitchFamily="34" charset="0"/>
            </a:endParaRPr>
          </a:p>
        </p:txBody>
      </p:sp>
      <p:cxnSp>
        <p:nvCxnSpPr>
          <p:cNvPr id="60" name="Straight Arrow Connector 59"/>
          <p:cNvCxnSpPr>
            <a:stCxn id="55" idx="3"/>
            <a:endCxn id="56" idx="1"/>
          </p:cNvCxnSpPr>
          <p:nvPr/>
        </p:nvCxnSpPr>
        <p:spPr bwMode="auto">
          <a:xfrm flipV="1">
            <a:off x="3473582" y="4269681"/>
            <a:ext cx="395748" cy="4845"/>
          </a:xfrm>
          <a:prstGeom prst="straightConnector1">
            <a:avLst/>
          </a:prstGeom>
          <a:solidFill>
            <a:schemeClr val="accent1"/>
          </a:solidFill>
          <a:ln w="25400" cap="flat" cmpd="sng" algn="ctr">
            <a:solidFill>
              <a:schemeClr val="tx1"/>
            </a:solidFill>
            <a:prstDash val="solid"/>
            <a:round/>
            <a:headEnd type="none" w="med" len="med"/>
            <a:tailEnd type="arrow"/>
          </a:ln>
          <a:effectLst/>
        </p:spPr>
      </p:cxnSp>
      <p:cxnSp>
        <p:nvCxnSpPr>
          <p:cNvPr id="62" name="Straight Arrow Connector 61"/>
          <p:cNvCxnSpPr/>
          <p:nvPr/>
        </p:nvCxnSpPr>
        <p:spPr bwMode="auto">
          <a:xfrm>
            <a:off x="5324168" y="4409774"/>
            <a:ext cx="1858297" cy="1588"/>
          </a:xfrm>
          <a:prstGeom prst="straightConnector1">
            <a:avLst/>
          </a:prstGeom>
          <a:solidFill>
            <a:schemeClr val="accent1"/>
          </a:solidFill>
          <a:ln w="25400" cap="flat" cmpd="sng" algn="ctr">
            <a:solidFill>
              <a:schemeClr val="tx1"/>
            </a:solidFill>
            <a:prstDash val="solid"/>
            <a:round/>
            <a:headEnd type="none" w="med" len="med"/>
            <a:tailEnd type="arrow"/>
          </a:ln>
          <a:effectLst/>
        </p:spPr>
      </p:cxnSp>
      <p:cxnSp>
        <p:nvCxnSpPr>
          <p:cNvPr id="66" name="Straight Arrow Connector 65"/>
          <p:cNvCxnSpPr/>
          <p:nvPr/>
        </p:nvCxnSpPr>
        <p:spPr bwMode="auto">
          <a:xfrm>
            <a:off x="5324168" y="4011558"/>
            <a:ext cx="339213" cy="1588"/>
          </a:xfrm>
          <a:prstGeom prst="straightConnector1">
            <a:avLst/>
          </a:prstGeom>
          <a:solidFill>
            <a:schemeClr val="accent1"/>
          </a:solidFill>
          <a:ln w="25400" cap="flat" cmpd="sng" algn="ctr">
            <a:solidFill>
              <a:schemeClr val="tx1"/>
            </a:solidFill>
            <a:prstDash val="solid"/>
            <a:round/>
            <a:headEnd type="none" w="med" len="med"/>
            <a:tailEnd type="arrow"/>
          </a:ln>
          <a:effectLst/>
        </p:spPr>
      </p:cxnSp>
      <p:cxnSp>
        <p:nvCxnSpPr>
          <p:cNvPr id="70" name="Straight Arrow Connector 69"/>
          <p:cNvCxnSpPr/>
          <p:nvPr/>
        </p:nvCxnSpPr>
        <p:spPr bwMode="auto">
          <a:xfrm>
            <a:off x="6902245" y="4011558"/>
            <a:ext cx="280220" cy="1588"/>
          </a:xfrm>
          <a:prstGeom prst="straightConnector1">
            <a:avLst/>
          </a:prstGeom>
          <a:solidFill>
            <a:schemeClr val="accent1"/>
          </a:solidFill>
          <a:ln w="25400" cap="flat" cmpd="sng" algn="ctr">
            <a:solidFill>
              <a:schemeClr val="tx1"/>
            </a:solidFill>
            <a:prstDash val="solid"/>
            <a:round/>
            <a:headEnd type="none" w="med" len="med"/>
            <a:tailEnd type="arrow"/>
          </a:ln>
          <a:effectLst/>
        </p:spPr>
      </p:cxnSp>
      <p:sp>
        <p:nvSpPr>
          <p:cNvPr id="72" name="Rectangle 71"/>
          <p:cNvSpPr/>
          <p:nvPr/>
        </p:nvSpPr>
        <p:spPr>
          <a:xfrm>
            <a:off x="3288881" y="5182448"/>
            <a:ext cx="5810865" cy="369332"/>
          </a:xfrm>
          <a:prstGeom prst="rect">
            <a:avLst/>
          </a:prstGeom>
        </p:spPr>
        <p:txBody>
          <a:bodyPr wrap="square">
            <a:spAutoFit/>
          </a:bodyPr>
          <a:lstStyle/>
          <a:p>
            <a:r>
              <a:rPr lang="en-US" sz="1800" b="1" dirty="0" smtClean="0">
                <a:solidFill>
                  <a:srgbClr val="C00000"/>
                </a:solidFill>
                <a:latin typeface="Trebuchet MS" pitchFamily="34" charset="0"/>
              </a:rPr>
              <a:t>Loop Cache stores Uncompressed loop instructions</a:t>
            </a:r>
            <a:endParaRPr lang="en-US" sz="1800" b="1" dirty="0">
              <a:solidFill>
                <a:srgbClr val="C00000"/>
              </a:solidFill>
              <a:latin typeface="Trebuchet MS" pitchFamily="34" charset="0"/>
            </a:endParaRPr>
          </a:p>
        </p:txBody>
      </p:sp>
      <p:sp>
        <p:nvSpPr>
          <p:cNvPr id="73" name="Rounded Rectangle 72"/>
          <p:cNvSpPr/>
          <p:nvPr/>
        </p:nvSpPr>
        <p:spPr bwMode="auto">
          <a:xfrm>
            <a:off x="5589639" y="3731342"/>
            <a:ext cx="1386348" cy="589935"/>
          </a:xfrm>
          <a:prstGeom prst="roundRect">
            <a:avLst/>
          </a:prstGeom>
          <a:noFill/>
          <a:ln w="25400"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4" name="Rounded Rectangle 73"/>
          <p:cNvSpPr/>
          <p:nvPr/>
        </p:nvSpPr>
        <p:spPr bwMode="auto">
          <a:xfrm>
            <a:off x="29496" y="3229897"/>
            <a:ext cx="1327355" cy="1828800"/>
          </a:xfrm>
          <a:prstGeom prst="roundRect">
            <a:avLst/>
          </a:prstGeom>
          <a:noFill/>
          <a:ln w="254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5" name="Rectangle 74"/>
          <p:cNvSpPr/>
          <p:nvPr/>
        </p:nvSpPr>
        <p:spPr>
          <a:xfrm>
            <a:off x="88488" y="5600321"/>
            <a:ext cx="8952271" cy="369332"/>
          </a:xfrm>
          <a:prstGeom prst="rect">
            <a:avLst/>
          </a:prstGeom>
        </p:spPr>
        <p:txBody>
          <a:bodyPr wrap="square">
            <a:spAutoFit/>
          </a:bodyPr>
          <a:lstStyle/>
          <a:p>
            <a:r>
              <a:rPr lang="en-US" sz="1800" b="1" dirty="0" smtClean="0">
                <a:solidFill>
                  <a:srgbClr val="008000"/>
                </a:solidFill>
                <a:latin typeface="Trebuchet MS" pitchFamily="34" charset="0"/>
              </a:rPr>
              <a:t>Decompression overhead eliminated when loops are fetched from the loop cache</a:t>
            </a:r>
            <a:endParaRPr lang="en-US" sz="1800" b="1" dirty="0">
              <a:solidFill>
                <a:srgbClr val="008000"/>
              </a:solidFill>
              <a:latin typeface="Trebuchet MS" pitchFamily="34" charset="0"/>
            </a:endParaRPr>
          </a:p>
        </p:txBody>
      </p:sp>
      <p:sp>
        <p:nvSpPr>
          <p:cNvPr id="76" name="Rectangle 75"/>
          <p:cNvSpPr/>
          <p:nvPr/>
        </p:nvSpPr>
        <p:spPr>
          <a:xfrm>
            <a:off x="884903" y="6018193"/>
            <a:ext cx="4837471" cy="369332"/>
          </a:xfrm>
          <a:prstGeom prst="rect">
            <a:avLst/>
          </a:prstGeom>
        </p:spPr>
        <p:txBody>
          <a:bodyPr wrap="square">
            <a:spAutoFit/>
          </a:bodyPr>
          <a:lstStyle/>
          <a:p>
            <a:r>
              <a:rPr lang="en-US" sz="1800" b="1" dirty="0" smtClean="0">
                <a:solidFill>
                  <a:srgbClr val="008000"/>
                </a:solidFill>
                <a:latin typeface="Trebuchet MS" pitchFamily="34" charset="0"/>
              </a:rPr>
              <a:t>Reduces overall energy consumption</a:t>
            </a:r>
            <a:endParaRPr lang="en-US" sz="1800" b="1" dirty="0">
              <a:solidFill>
                <a:srgbClr val="008000"/>
              </a:solidFill>
              <a:latin typeface="Trebuchet MS"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par>
                                <p:cTn id="15" presetID="63" presetClass="path" presetSubtype="0" accel="50000" decel="50000" fill="hold" grpId="1" nodeType="withEffect">
                                  <p:stCondLst>
                                    <p:cond delay="0"/>
                                  </p:stCondLst>
                                  <p:childTnLst>
                                    <p:animMotion origin="layout" path="M 3.33333E-6 -1.11111E-6 L 0.24496 -0.0044 " pathEditMode="relative" rAng="0" ptsTypes="AA">
                                      <p:cBhvr>
                                        <p:cTn id="16" dur="2000" fill="hold"/>
                                        <p:tgtEl>
                                          <p:spTgt spid="51"/>
                                        </p:tgtEl>
                                        <p:attrNameLst>
                                          <p:attrName>ppt_x</p:attrName>
                                          <p:attrName>ppt_y</p:attrName>
                                        </p:attrNameLst>
                                      </p:cBhvr>
                                      <p:rCtr x="122" y="-2"/>
                                    </p:animMotion>
                                  </p:childTnLst>
                                </p:cTn>
                              </p:par>
                              <p:par>
                                <p:cTn id="17" presetID="6" presetClass="emph" presetSubtype="0" fill="hold" grpId="2" nodeType="withEffect">
                                  <p:stCondLst>
                                    <p:cond delay="0"/>
                                  </p:stCondLst>
                                  <p:childTnLst>
                                    <p:animScale>
                                      <p:cBhvr>
                                        <p:cTn id="18" dur="500" fill="hold"/>
                                        <p:tgtEl>
                                          <p:spTgt spid="51"/>
                                        </p:tgtEl>
                                      </p:cBhvr>
                                      <p:by x="25000" y="100000"/>
                                    </p:animScale>
                                  </p:childTnLst>
                                </p:cTn>
                              </p:par>
                            </p:childTnLst>
                          </p:cTn>
                        </p:par>
                        <p:par>
                          <p:cTn id="19" fill="hold">
                            <p:stCondLst>
                              <p:cond delay="2000"/>
                            </p:stCondLst>
                            <p:childTnLst>
                              <p:par>
                                <p:cTn id="20" presetID="1" presetClass="exit" presetSubtype="0" fill="hold" grpId="3" nodeType="afterEffect">
                                  <p:stCondLst>
                                    <p:cond delay="0"/>
                                  </p:stCondLst>
                                  <p:childTnLst>
                                    <p:set>
                                      <p:cBhvr>
                                        <p:cTn id="21" dur="1" fill="hold">
                                          <p:stCondLst>
                                            <p:cond delay="0"/>
                                          </p:stCondLst>
                                        </p:cTn>
                                        <p:tgtEl>
                                          <p:spTgt spid="51"/>
                                        </p:tgtEl>
                                        <p:attrNameLst>
                                          <p:attrName>style.visibility</p:attrName>
                                        </p:attrNameLst>
                                      </p:cBhvr>
                                      <p:to>
                                        <p:strVal val="hidden"/>
                                      </p:to>
                                    </p:set>
                                  </p:childTnLst>
                                </p:cTn>
                              </p:par>
                            </p:childTnLst>
                          </p:cTn>
                        </p:par>
                        <p:par>
                          <p:cTn id="22" fill="hold">
                            <p:stCondLst>
                              <p:cond delay="2000"/>
                            </p:stCondLst>
                            <p:childTnLst>
                              <p:par>
                                <p:cTn id="23" presetID="1" presetClass="entr" presetSubtype="0" fill="hold" grpId="0" nodeType="afterEffect">
                                  <p:stCondLst>
                                    <p:cond delay="0"/>
                                  </p:stCondLst>
                                  <p:childTnLst>
                                    <p:set>
                                      <p:cBhvr>
                                        <p:cTn id="24" dur="1" fill="hold">
                                          <p:stCondLst>
                                            <p:cond delay="0"/>
                                          </p:stCondLst>
                                        </p:cTn>
                                        <p:tgtEl>
                                          <p:spTgt spid="5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51" grpId="0" animBg="1"/>
      <p:bldP spid="51" grpId="1" animBg="1"/>
      <p:bldP spid="51" grpId="2" animBg="1"/>
      <p:bldP spid="51" grpId="3" animBg="1"/>
      <p:bldP spid="54" grpId="0"/>
      <p:bldP spid="55" grpId="0" animBg="1"/>
      <p:bldP spid="56" grpId="0" animBg="1"/>
      <p:bldP spid="57" grpId="0" animBg="1"/>
      <p:bldP spid="58" grpId="0" animBg="1"/>
      <p:bldP spid="72" grpId="0"/>
      <p:bldP spid="73" grpId="0" animBg="1"/>
      <p:bldP spid="74" grpId="0" animBg="1"/>
      <p:bldP spid="75" grpId="0"/>
      <p:bldP spid="76" grpId="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8876"/>
            <a:ext cx="7772400" cy="1143000"/>
          </a:xfrm>
        </p:spPr>
        <p:txBody>
          <a:bodyPr/>
          <a:lstStyle/>
          <a:p>
            <a:r>
              <a:rPr lang="en-US" dirty="0" smtClean="0"/>
              <a:t>Contribution</a:t>
            </a:r>
            <a:endParaRPr lang="en-US" dirty="0"/>
          </a:p>
        </p:txBody>
      </p:sp>
      <p:sp>
        <p:nvSpPr>
          <p:cNvPr id="6" name="Content Placeholder 5"/>
          <p:cNvSpPr>
            <a:spLocks noGrp="1"/>
          </p:cNvSpPr>
          <p:nvPr>
            <p:ph idx="1"/>
          </p:nvPr>
        </p:nvSpPr>
        <p:spPr>
          <a:xfrm>
            <a:off x="283744" y="1389784"/>
            <a:ext cx="8647448" cy="5058416"/>
          </a:xfrm>
        </p:spPr>
        <p:txBody>
          <a:bodyPr/>
          <a:lstStyle/>
          <a:p>
            <a:r>
              <a:rPr lang="en-US" sz="2400" dirty="0" smtClean="0"/>
              <a:t>Combining optimization techniques with respect to additional energy savings, desired designer effort, and dynamic flexibility</a:t>
            </a:r>
          </a:p>
          <a:p>
            <a:pPr lvl="1"/>
            <a:r>
              <a:rPr lang="en-US" sz="2000" dirty="0" smtClean="0"/>
              <a:t>Adaptive Loop Cache (ALC) – No designer effort, most flexible</a:t>
            </a:r>
          </a:p>
          <a:p>
            <a:pPr lvl="1"/>
            <a:r>
              <a:rPr lang="en-US" sz="2000" dirty="0" smtClean="0"/>
              <a:t>Preloaded Loop Cache (PLC) – Designer effort, less flexible but greater savings (no fill cycles)</a:t>
            </a:r>
          </a:p>
          <a:p>
            <a:r>
              <a:rPr lang="en-US" sz="2400" dirty="0" smtClean="0"/>
              <a:t>Interaction of cache tuning, loop caching, and code compression</a:t>
            </a:r>
          </a:p>
          <a:p>
            <a:pPr lvl="1"/>
            <a:r>
              <a:rPr lang="en-US" sz="2000" dirty="0" smtClean="0"/>
              <a:t>Additional energy savings from combining loop caching and cache tuning</a:t>
            </a:r>
          </a:p>
          <a:p>
            <a:pPr lvl="1"/>
            <a:r>
              <a:rPr lang="en-US" sz="2000" dirty="0" smtClean="0"/>
              <a:t>Identify benchmark characteristics and situations where combining loop caching and cache tuning are most effective</a:t>
            </a:r>
          </a:p>
          <a:p>
            <a:pPr lvl="1"/>
            <a:r>
              <a:rPr lang="en-US" sz="2000" dirty="0" smtClean="0"/>
              <a:t>Investigate the practicality of using a loop cache to reduce decompression overhead</a:t>
            </a:r>
          </a:p>
          <a:p>
            <a:pPr lvl="1"/>
            <a:r>
              <a:rPr lang="en-US" sz="2000" dirty="0" smtClean="0"/>
              <a:t>Indentify side effects from combining loop caching, code compression, and cache tuning</a:t>
            </a:r>
          </a:p>
        </p:txBody>
      </p:sp>
      <p:sp>
        <p:nvSpPr>
          <p:cNvPr id="5" name="Slide Number Placeholder 4"/>
          <p:cNvSpPr>
            <a:spLocks noGrp="1"/>
          </p:cNvSpPr>
          <p:nvPr>
            <p:ph type="sldNum" sz="quarter" idx="12"/>
          </p:nvPr>
        </p:nvSpPr>
        <p:spPr/>
        <p:txBody>
          <a:bodyPr/>
          <a:lstStyle/>
          <a:p>
            <a:pPr>
              <a:defRPr/>
            </a:pPr>
            <a:fld id="{552CD639-039E-41F9-B932-EBE623C2FBA9}" type="slidenum">
              <a:rPr lang="en-US" smtClean="0"/>
              <a:pPr>
                <a:defRPr/>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671052" y="1681315"/>
            <a:ext cx="7772400" cy="4630995"/>
          </a:xfrm>
        </p:spPr>
        <p:txBody>
          <a:bodyPr/>
          <a:lstStyle/>
          <a:p>
            <a:r>
              <a:rPr lang="en-US" sz="2400" dirty="0" smtClean="0"/>
              <a:t>Combining Loop Caching and L1 Cache Tuning</a:t>
            </a:r>
          </a:p>
          <a:p>
            <a:pPr lvl="1"/>
            <a:r>
              <a:rPr lang="en-US" sz="2000" dirty="0" smtClean="0"/>
              <a:t>Cache tuning &amp; loop caching applied individually</a:t>
            </a:r>
          </a:p>
          <a:p>
            <a:pPr lvl="1"/>
            <a:r>
              <a:rPr lang="en-US" sz="2000" dirty="0" smtClean="0"/>
              <a:t>Combining a fixed sized loop cache with L1 cache tuning</a:t>
            </a:r>
          </a:p>
          <a:p>
            <a:pPr lvl="2"/>
            <a:r>
              <a:rPr lang="en-US" sz="1800" dirty="0" smtClean="0"/>
              <a:t>ALC</a:t>
            </a:r>
          </a:p>
          <a:p>
            <a:pPr lvl="2"/>
            <a:r>
              <a:rPr lang="en-US" sz="1800" dirty="0" smtClean="0"/>
              <a:t>PLC</a:t>
            </a:r>
          </a:p>
          <a:p>
            <a:pPr lvl="1"/>
            <a:r>
              <a:rPr lang="en-US" sz="2000" dirty="0" smtClean="0"/>
              <a:t>Combining loop cache tuning and L1 cache tuning</a:t>
            </a:r>
          </a:p>
          <a:p>
            <a:r>
              <a:rPr lang="en-US" sz="2400" dirty="0" smtClean="0"/>
              <a:t>Combining Code Compression, Loop Caching, and L1 Cache Tuning</a:t>
            </a:r>
          </a:p>
          <a:p>
            <a:pPr lvl="1"/>
            <a:r>
              <a:rPr lang="en-US" sz="2000" dirty="0" smtClean="0"/>
              <a:t>Combining code compression with L1 cache tuning</a:t>
            </a:r>
          </a:p>
          <a:p>
            <a:pPr lvl="2"/>
            <a:r>
              <a:rPr lang="en-US" sz="1800" dirty="0" smtClean="0"/>
              <a:t>Using the ALC to store uncompressed instructions</a:t>
            </a:r>
          </a:p>
          <a:p>
            <a:pPr lvl="2"/>
            <a:r>
              <a:rPr lang="en-US" sz="1800" dirty="0" smtClean="0"/>
              <a:t>Using the PLC  to store uncompressed instructions</a:t>
            </a:r>
          </a:p>
          <a:p>
            <a:pPr lvl="1"/>
            <a:endParaRPr lang="en-US" sz="2000" dirty="0" smtClean="0"/>
          </a:p>
          <a:p>
            <a:endParaRPr lang="en-US" sz="2400"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17</a:t>
            </a:fld>
            <a:endParaRPr lang="en-US"/>
          </a:p>
        </p:txBody>
      </p:sp>
      <p:sp>
        <p:nvSpPr>
          <p:cNvPr id="5" name="Rectangle 4"/>
          <p:cNvSpPr/>
          <p:nvPr/>
        </p:nvSpPr>
        <p:spPr>
          <a:xfrm>
            <a:off x="6474543" y="2955438"/>
            <a:ext cx="2433484" cy="523220"/>
          </a:xfrm>
          <a:prstGeom prst="rect">
            <a:avLst/>
          </a:prstGeom>
          <a:ln w="22225">
            <a:solidFill>
              <a:srgbClr val="C00000"/>
            </a:solidFill>
          </a:ln>
        </p:spPr>
        <p:txBody>
          <a:bodyPr wrap="square">
            <a:spAutoFit/>
          </a:bodyPr>
          <a:lstStyle/>
          <a:p>
            <a:pPr algn="l"/>
            <a:r>
              <a:rPr lang="en-US" sz="1400" dirty="0" smtClean="0">
                <a:solidFill>
                  <a:srgbClr val="C00000"/>
                </a:solidFill>
                <a:latin typeface="Trebuchet MS" pitchFamily="34" charset="0"/>
              </a:rPr>
              <a:t>ALC - Adaptive Loop Cache</a:t>
            </a:r>
          </a:p>
          <a:p>
            <a:pPr algn="l"/>
            <a:r>
              <a:rPr lang="en-US" sz="1400" dirty="0" smtClean="0">
                <a:solidFill>
                  <a:srgbClr val="C00000"/>
                </a:solidFill>
                <a:latin typeface="Trebuchet MS" pitchFamily="34" charset="0"/>
              </a:rPr>
              <a:t>PLC - Preloaded Loop Cache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814592" y="2385153"/>
            <a:ext cx="7772400" cy="1362075"/>
          </a:xfrm>
        </p:spPr>
        <p:txBody>
          <a:bodyPr/>
          <a:lstStyle/>
          <a:p>
            <a:pPr algn="ctr"/>
            <a:r>
              <a:rPr lang="en-US" sz="4400" b="0" cap="none" dirty="0" smtClean="0">
                <a:solidFill>
                  <a:srgbClr val="333399"/>
                </a:solidFill>
              </a:rPr>
              <a:t>Loop Cache and Level One Cache Tuning</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0608"/>
            <a:ext cx="7772400" cy="1143000"/>
          </a:xfrm>
        </p:spPr>
        <p:txBody>
          <a:bodyPr/>
          <a:lstStyle/>
          <a:p>
            <a:r>
              <a:rPr lang="en-US" dirty="0" smtClean="0"/>
              <a:t>Experimental Setup</a:t>
            </a:r>
            <a:endParaRPr lang="en-US" dirty="0"/>
          </a:p>
        </p:txBody>
      </p:sp>
      <p:sp>
        <p:nvSpPr>
          <p:cNvPr id="3" name="Content Placeholder 2"/>
          <p:cNvSpPr>
            <a:spLocks noGrp="1"/>
          </p:cNvSpPr>
          <p:nvPr>
            <p:ph idx="1"/>
          </p:nvPr>
        </p:nvSpPr>
        <p:spPr>
          <a:xfrm>
            <a:off x="685800" y="1700536"/>
            <a:ext cx="7772400" cy="3629890"/>
          </a:xfrm>
        </p:spPr>
        <p:txBody>
          <a:bodyPr/>
          <a:lstStyle/>
          <a:p>
            <a:r>
              <a:rPr lang="en-US" sz="2400" dirty="0" smtClean="0"/>
              <a:t>Modified SimpleScalar</a:t>
            </a:r>
            <a:r>
              <a:rPr lang="en-US" sz="2400" baseline="30000" dirty="0" smtClean="0"/>
              <a:t>1</a:t>
            </a:r>
            <a:r>
              <a:rPr lang="en-US" sz="2400" dirty="0" smtClean="0">
                <a:solidFill>
                  <a:srgbClr val="92D050"/>
                </a:solidFill>
              </a:rPr>
              <a:t> </a:t>
            </a:r>
            <a:r>
              <a:rPr lang="en-US" sz="2400" dirty="0" smtClean="0"/>
              <a:t>to implement the Adaptive Loop Cache (ALC) and Preloaded Loop Cache (PLC)</a:t>
            </a:r>
          </a:p>
          <a:p>
            <a:r>
              <a:rPr lang="en-US" sz="2400" dirty="0" smtClean="0"/>
              <a:t>31 benchmarks from the EEMBC</a:t>
            </a:r>
            <a:r>
              <a:rPr lang="en-US" sz="2400" baseline="30000" dirty="0" smtClean="0"/>
              <a:t>2</a:t>
            </a:r>
            <a:r>
              <a:rPr lang="en-US" sz="2400" dirty="0" smtClean="0"/>
              <a:t>, Powerstone</a:t>
            </a:r>
            <a:r>
              <a:rPr lang="en-US" sz="2400" baseline="30000" dirty="0" smtClean="0"/>
              <a:t>3</a:t>
            </a:r>
            <a:r>
              <a:rPr lang="en-US" sz="2400" dirty="0" smtClean="0"/>
              <a:t>, and MiBench</a:t>
            </a:r>
            <a:r>
              <a:rPr lang="en-US" sz="2400" baseline="30000" dirty="0" smtClean="0"/>
              <a:t>4</a:t>
            </a:r>
            <a:r>
              <a:rPr lang="en-US" sz="2400" dirty="0" smtClean="0"/>
              <a:t> suites</a:t>
            </a:r>
          </a:p>
          <a:p>
            <a:r>
              <a:rPr lang="en-US" sz="2400" dirty="0" smtClean="0"/>
              <a:t>Energy model based on access and miss statistics, (SimpleScalar) and energy values (CACTI</a:t>
            </a:r>
            <a:r>
              <a:rPr lang="en-US" sz="2400" baseline="30000" dirty="0" smtClean="0"/>
              <a:t>5</a:t>
            </a:r>
            <a:r>
              <a:rPr lang="en-US" sz="2400" dirty="0" smtClean="0"/>
              <a:t>)</a:t>
            </a:r>
          </a:p>
          <a:p>
            <a:r>
              <a:rPr lang="en-US" sz="2400" dirty="0" smtClean="0"/>
              <a:t>Energy savings calculated with respect to our base system (an 8kB, 4-way associative, 32 byte line size L1 cache</a:t>
            </a:r>
            <a:r>
              <a:rPr lang="en-US" sz="2400" baseline="30000" dirty="0" smtClean="0"/>
              <a:t>6</a:t>
            </a:r>
            <a:r>
              <a:rPr lang="en-US" sz="2400" dirty="0" smtClean="0"/>
              <a:t> with no loop cache)</a:t>
            </a:r>
            <a:endParaRPr lang="en-US" sz="2000" dirty="0" smtClean="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19</a:t>
            </a:fld>
            <a:endParaRPr lang="en-US"/>
          </a:p>
        </p:txBody>
      </p:sp>
      <p:sp>
        <p:nvSpPr>
          <p:cNvPr id="5" name="TextBox 4"/>
          <p:cNvSpPr txBox="1"/>
          <p:nvPr/>
        </p:nvSpPr>
        <p:spPr>
          <a:xfrm>
            <a:off x="1084172" y="5361353"/>
            <a:ext cx="6885369" cy="830997"/>
          </a:xfrm>
          <a:prstGeom prst="rect">
            <a:avLst/>
          </a:prstGeom>
          <a:noFill/>
        </p:spPr>
        <p:txBody>
          <a:bodyPr wrap="square" rtlCol="0">
            <a:spAutoFit/>
          </a:bodyPr>
          <a:lstStyle/>
          <a:p>
            <a:r>
              <a:rPr lang="en-US" sz="1600" baseline="30000" dirty="0" smtClean="0">
                <a:latin typeface="+mn-lt"/>
              </a:rPr>
              <a:t>1</a:t>
            </a:r>
            <a:r>
              <a:rPr lang="en-US" sz="1600" dirty="0" smtClean="0">
                <a:latin typeface="+mn-lt"/>
              </a:rPr>
              <a:t> (Burger/Austin/</a:t>
            </a:r>
            <a:r>
              <a:rPr lang="en-US" sz="1600" dirty="0" err="1" smtClean="0">
                <a:latin typeface="+mn-lt"/>
              </a:rPr>
              <a:t>Bennet</a:t>
            </a:r>
            <a:r>
              <a:rPr lang="en-US" sz="1600" dirty="0" smtClean="0">
                <a:latin typeface="+mn-lt"/>
              </a:rPr>
              <a:t> 96), </a:t>
            </a:r>
            <a:r>
              <a:rPr lang="en-US" sz="1600" baseline="30000" dirty="0" smtClean="0">
                <a:latin typeface="+mn-lt"/>
              </a:rPr>
              <a:t>2</a:t>
            </a:r>
            <a:r>
              <a:rPr lang="en-US" sz="1600" dirty="0" smtClean="0">
                <a:latin typeface="+mn-lt"/>
              </a:rPr>
              <a:t>(http://www.eembc.org/), </a:t>
            </a:r>
            <a:r>
              <a:rPr lang="en-US" sz="1600" baseline="30000" dirty="0" smtClean="0">
                <a:latin typeface="+mn-lt"/>
              </a:rPr>
              <a:t>3</a:t>
            </a:r>
            <a:r>
              <a:rPr lang="en-US" sz="1600" dirty="0" smtClean="0">
                <a:latin typeface="+mn-lt"/>
              </a:rPr>
              <a:t>(Lee/</a:t>
            </a:r>
            <a:r>
              <a:rPr lang="en-US" sz="1600" dirty="0" err="1" smtClean="0">
                <a:latin typeface="+mn-lt"/>
              </a:rPr>
              <a:t>Arends</a:t>
            </a:r>
            <a:r>
              <a:rPr lang="en-US" sz="1600" dirty="0" smtClean="0">
                <a:latin typeface="+mn-lt"/>
              </a:rPr>
              <a:t>/Moyer 98), </a:t>
            </a:r>
            <a:r>
              <a:rPr lang="en-US" sz="1600" baseline="30000" dirty="0" smtClean="0">
                <a:latin typeface="+mn-lt"/>
              </a:rPr>
              <a:t>4</a:t>
            </a:r>
            <a:r>
              <a:rPr lang="en-US" sz="1600" dirty="0" smtClean="0">
                <a:latin typeface="+mn-lt"/>
              </a:rPr>
              <a:t>(</a:t>
            </a:r>
            <a:r>
              <a:rPr lang="en-US" sz="1600" dirty="0" err="1" smtClean="0">
                <a:latin typeface="+mn-lt"/>
              </a:rPr>
              <a:t>Guthaus</a:t>
            </a:r>
            <a:r>
              <a:rPr lang="en-US" sz="1600" dirty="0" smtClean="0">
                <a:latin typeface="+mn-lt"/>
              </a:rPr>
              <a:t>/</a:t>
            </a:r>
            <a:r>
              <a:rPr lang="en-US" sz="1600" dirty="0" err="1" smtClean="0">
                <a:latin typeface="+mn-lt"/>
              </a:rPr>
              <a:t>Ringenberg</a:t>
            </a:r>
            <a:r>
              <a:rPr lang="en-US" sz="1600" dirty="0" smtClean="0">
                <a:latin typeface="+mn-lt"/>
              </a:rPr>
              <a:t>/Ernst/Austin/</a:t>
            </a:r>
            <a:r>
              <a:rPr lang="en-US" sz="1600" dirty="0" err="1" smtClean="0">
                <a:latin typeface="+mn-lt"/>
              </a:rPr>
              <a:t>Mudge</a:t>
            </a:r>
            <a:r>
              <a:rPr lang="en-US" sz="1600" dirty="0" smtClean="0">
                <a:latin typeface="+mn-lt"/>
              </a:rPr>
              <a:t>/Brown 01), </a:t>
            </a:r>
            <a:r>
              <a:rPr lang="en-US" sz="1600" baseline="30000" dirty="0" smtClean="0">
                <a:latin typeface="+mn-lt"/>
              </a:rPr>
              <a:t>5</a:t>
            </a:r>
            <a:r>
              <a:rPr lang="en-US" sz="1600" dirty="0" smtClean="0">
                <a:latin typeface="+mn-lt"/>
              </a:rPr>
              <a:t>(</a:t>
            </a:r>
            <a:r>
              <a:rPr lang="en-US" sz="1600" dirty="0" err="1" smtClean="0">
                <a:latin typeface="+mn-lt"/>
              </a:rPr>
              <a:t>Shivakumar</a:t>
            </a:r>
            <a:r>
              <a:rPr lang="en-US" sz="1600" dirty="0" smtClean="0">
                <a:latin typeface="+mn-lt"/>
              </a:rPr>
              <a:t>/</a:t>
            </a:r>
            <a:r>
              <a:rPr lang="en-US" sz="1600" dirty="0" err="1" smtClean="0">
                <a:latin typeface="+mn-lt"/>
              </a:rPr>
              <a:t>Jouppi</a:t>
            </a:r>
            <a:r>
              <a:rPr lang="en-US" sz="1600" dirty="0" smtClean="0">
                <a:latin typeface="+mn-lt"/>
              </a:rPr>
              <a:t> 01)</a:t>
            </a:r>
          </a:p>
          <a:p>
            <a:r>
              <a:rPr lang="en-US" sz="1600" baseline="30000" dirty="0" smtClean="0">
                <a:latin typeface="+mn-lt"/>
              </a:rPr>
              <a:t>6</a:t>
            </a:r>
            <a:r>
              <a:rPr lang="en-US" sz="1600" dirty="0" smtClean="0">
                <a:latin typeface="+mn-lt"/>
              </a:rPr>
              <a:t>(Zhang/</a:t>
            </a:r>
            <a:r>
              <a:rPr lang="en-US" sz="1600" dirty="0" err="1" smtClean="0">
                <a:latin typeface="+mn-lt"/>
              </a:rPr>
              <a:t>Vahid</a:t>
            </a:r>
            <a:r>
              <a:rPr lang="en-US" sz="1600" dirty="0" smtClean="0">
                <a:latin typeface="+mn-lt"/>
              </a:rPr>
              <a:t>/</a:t>
            </a:r>
            <a:r>
              <a:rPr lang="en-US" sz="1600" dirty="0" err="1" smtClean="0">
                <a:latin typeface="+mn-lt"/>
              </a:rPr>
              <a:t>Najjar</a:t>
            </a:r>
            <a:r>
              <a:rPr lang="en-US" sz="1600" dirty="0" smtClean="0">
                <a:latin typeface="+mn-lt"/>
              </a:rPr>
              <a:t> 00)</a:t>
            </a:r>
            <a:endParaRPr lang="en-US" sz="16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85800" y="406400"/>
            <a:ext cx="7772400" cy="1143000"/>
          </a:xfrm>
        </p:spPr>
        <p:txBody>
          <a:bodyPr/>
          <a:lstStyle/>
          <a:p>
            <a:r>
              <a:rPr lang="en-US" dirty="0" smtClean="0"/>
              <a:t>Instruction Cache Optimization</a:t>
            </a:r>
          </a:p>
        </p:txBody>
      </p:sp>
      <p:sp>
        <p:nvSpPr>
          <p:cNvPr id="8196" name="Rectangle 3"/>
          <p:cNvSpPr>
            <a:spLocks noGrp="1" noChangeArrowheads="1"/>
          </p:cNvSpPr>
          <p:nvPr>
            <p:ph idx="1"/>
          </p:nvPr>
        </p:nvSpPr>
        <p:spPr>
          <a:xfrm>
            <a:off x="430799" y="1562772"/>
            <a:ext cx="8693150" cy="1140350"/>
          </a:xfrm>
        </p:spPr>
        <p:txBody>
          <a:bodyPr/>
          <a:lstStyle/>
          <a:p>
            <a:r>
              <a:rPr lang="en-US" sz="2400" dirty="0" smtClean="0"/>
              <a:t>The instruction cache is a good candidate for optimization</a:t>
            </a:r>
          </a:p>
          <a:p>
            <a:pPr lvl="1"/>
            <a:r>
              <a:rPr lang="en-US" sz="2000" dirty="0" smtClean="0"/>
              <a:t>Large source of energy consumption</a:t>
            </a:r>
          </a:p>
          <a:p>
            <a:pPr lvl="1"/>
            <a:r>
              <a:rPr lang="en-US" sz="2000" dirty="0" smtClean="0"/>
              <a:t>Predictable spatial and temporal locality</a:t>
            </a:r>
          </a:p>
          <a:p>
            <a:pPr lvl="1">
              <a:buNone/>
            </a:pPr>
            <a:endParaRPr lang="en-US" sz="2000" dirty="0" smtClean="0"/>
          </a:p>
        </p:txBody>
      </p:sp>
      <p:sp>
        <p:nvSpPr>
          <p:cNvPr id="20" name="Slide Number Placeholder 19"/>
          <p:cNvSpPr>
            <a:spLocks noGrp="1"/>
          </p:cNvSpPr>
          <p:nvPr>
            <p:ph type="sldNum" sz="quarter" idx="12"/>
          </p:nvPr>
        </p:nvSpPr>
        <p:spPr/>
        <p:txBody>
          <a:bodyPr/>
          <a:lstStyle/>
          <a:p>
            <a:pPr>
              <a:defRPr/>
            </a:pPr>
            <a:fld id="{6452F263-C6CE-4819-A005-BE1F77CA07BE}" type="slidenum">
              <a:rPr lang="en-US" smtClean="0"/>
              <a:pPr>
                <a:defRPr/>
              </a:pPr>
              <a:t>2</a:t>
            </a:fld>
            <a:endParaRPr lang="en-US"/>
          </a:p>
        </p:txBody>
      </p:sp>
      <p:grpSp>
        <p:nvGrpSpPr>
          <p:cNvPr id="21" name="Group 20"/>
          <p:cNvGrpSpPr/>
          <p:nvPr/>
        </p:nvGrpSpPr>
        <p:grpSpPr>
          <a:xfrm>
            <a:off x="3954927" y="4330208"/>
            <a:ext cx="4648200" cy="1871213"/>
            <a:chOff x="4223375" y="4267339"/>
            <a:chExt cx="4648200" cy="1871213"/>
          </a:xfrm>
        </p:grpSpPr>
        <p:graphicFrame>
          <p:nvGraphicFramePr>
            <p:cNvPr id="1026" name="Object 11"/>
            <p:cNvGraphicFramePr>
              <a:graphicFrameLocks noChangeAspect="1"/>
            </p:cNvGraphicFramePr>
            <p:nvPr/>
          </p:nvGraphicFramePr>
          <p:xfrm>
            <a:off x="4223375" y="4401827"/>
            <a:ext cx="4648200" cy="1736725"/>
          </p:xfrm>
          <a:graphic>
            <a:graphicData uri="http://schemas.openxmlformats.org/presentationml/2006/ole">
              <p:oleObj spid="_x0000_s1026" name="Chart" r:id="rId3" imgW="3310128" imgH="1237488" progId="Excel.Sheet.8">
                <p:embed/>
              </p:oleObj>
            </a:graphicData>
          </a:graphic>
        </p:graphicFrame>
        <p:sp>
          <p:nvSpPr>
            <p:cNvPr id="13" name="Text Box 13"/>
            <p:cNvSpPr txBox="1">
              <a:spLocks noChangeArrowheads="1"/>
            </p:cNvSpPr>
            <p:nvPr/>
          </p:nvSpPr>
          <p:spPr bwMode="auto">
            <a:xfrm>
              <a:off x="6737525" y="4267339"/>
              <a:ext cx="2068513" cy="284163"/>
            </a:xfrm>
            <a:prstGeom prst="rect">
              <a:avLst/>
            </a:prstGeom>
            <a:noFill/>
            <a:ln w="9525">
              <a:noFill/>
              <a:miter lim="800000"/>
              <a:headEnd/>
              <a:tailEnd/>
            </a:ln>
          </p:spPr>
          <p:txBody>
            <a:bodyPr wrap="none">
              <a:spAutoFit/>
            </a:bodyPr>
            <a:lstStyle/>
            <a:p>
              <a:pPr lvl="1" eaLnBrk="0" hangingPunct="0">
                <a:lnSpc>
                  <a:spcPct val="90000"/>
                </a:lnSpc>
                <a:spcBef>
                  <a:spcPct val="30000"/>
                </a:spcBef>
                <a:buClr>
                  <a:schemeClr val="accent2"/>
                </a:buClr>
                <a:buSzPct val="100000"/>
              </a:pPr>
              <a:r>
                <a:rPr lang="en-US" sz="1400" b="1" i="1" dirty="0">
                  <a:latin typeface="Arial" charset="0"/>
                </a:rPr>
                <a:t>Gordon-Ross ‘04</a:t>
              </a:r>
              <a:endParaRPr lang="en-US" sz="1400" i="1" dirty="0"/>
            </a:p>
          </p:txBody>
        </p:sp>
      </p:grpSp>
      <p:sp>
        <p:nvSpPr>
          <p:cNvPr id="16" name="TextBox 15"/>
          <p:cNvSpPr txBox="1"/>
          <p:nvPr/>
        </p:nvSpPr>
        <p:spPr>
          <a:xfrm>
            <a:off x="434682" y="2707882"/>
            <a:ext cx="7190909" cy="2185214"/>
          </a:xfrm>
          <a:prstGeom prst="rect">
            <a:avLst/>
          </a:prstGeom>
          <a:noFill/>
        </p:spPr>
        <p:txBody>
          <a:bodyPr wrap="square" rtlCol="0">
            <a:spAutoFit/>
          </a:bodyPr>
          <a:lstStyle/>
          <a:p>
            <a:pPr marL="342900" lvl="0" indent="-342900" algn="l">
              <a:spcBef>
                <a:spcPct val="20000"/>
              </a:spcBef>
              <a:buFontTx/>
              <a:buChar char="•"/>
            </a:pPr>
            <a:r>
              <a:rPr lang="en-US" kern="0" dirty="0" smtClean="0">
                <a:solidFill>
                  <a:srgbClr val="000000"/>
                </a:solidFill>
                <a:latin typeface="Times"/>
              </a:rPr>
              <a:t>Several optimizations exploit the 90-10 rule</a:t>
            </a:r>
          </a:p>
          <a:p>
            <a:pPr marL="742950" lvl="1" indent="-285750" algn="l">
              <a:spcBef>
                <a:spcPct val="20000"/>
              </a:spcBef>
              <a:buFontTx/>
              <a:buChar char="–"/>
            </a:pPr>
            <a:r>
              <a:rPr lang="en-US" sz="2000" kern="0" dirty="0" smtClean="0">
                <a:solidFill>
                  <a:srgbClr val="000000"/>
                </a:solidFill>
                <a:latin typeface="Times"/>
              </a:rPr>
              <a:t>90% of execution is spent in 10% of code known as critical regions</a:t>
            </a:r>
          </a:p>
          <a:p>
            <a:pPr marL="742950" lvl="1" indent="-285750" algn="l">
              <a:spcBef>
                <a:spcPct val="20000"/>
              </a:spcBef>
              <a:buFontTx/>
              <a:buChar char="–"/>
            </a:pPr>
            <a:r>
              <a:rPr lang="en-US" sz="2000" kern="0" dirty="0" smtClean="0">
                <a:solidFill>
                  <a:srgbClr val="000000"/>
                </a:solidFill>
                <a:latin typeface="Times"/>
              </a:rPr>
              <a:t>Optimizations include loop caching, cache tuning, and code compression</a:t>
            </a:r>
          </a:p>
          <a:p>
            <a:pPr algn="l"/>
            <a:endParaRPr lang="en-US"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4640"/>
            <a:ext cx="7772400" cy="968470"/>
          </a:xfrm>
        </p:spPr>
        <p:txBody>
          <a:bodyPr/>
          <a:lstStyle/>
          <a:p>
            <a:r>
              <a:rPr lang="en-US" dirty="0" smtClean="0"/>
              <a:t>Experimental Setup</a:t>
            </a:r>
            <a:endParaRPr lang="en-US" dirty="0"/>
          </a:p>
        </p:txBody>
      </p:sp>
      <p:sp>
        <p:nvSpPr>
          <p:cNvPr id="3" name="Content Placeholder 2"/>
          <p:cNvSpPr>
            <a:spLocks noGrp="1"/>
          </p:cNvSpPr>
          <p:nvPr>
            <p:ph idx="1"/>
          </p:nvPr>
        </p:nvSpPr>
        <p:spPr>
          <a:xfrm>
            <a:off x="685800" y="1273113"/>
            <a:ext cx="7772400" cy="4674828"/>
          </a:xfrm>
        </p:spPr>
        <p:txBody>
          <a:bodyPr/>
          <a:lstStyle/>
          <a:p>
            <a:r>
              <a:rPr lang="en-US" sz="2400" dirty="0" smtClean="0"/>
              <a:t>Tunable cache parameters (based on </a:t>
            </a:r>
            <a:r>
              <a:rPr lang="en-US" sz="2400" baseline="30000" dirty="0" smtClean="0"/>
              <a:t>6, 7</a:t>
            </a:r>
            <a:r>
              <a:rPr lang="en-US" sz="2400" dirty="0" smtClean="0"/>
              <a:t>)</a:t>
            </a:r>
          </a:p>
          <a:p>
            <a:pPr lvl="1"/>
            <a:r>
              <a:rPr lang="en-US" sz="2000" dirty="0" smtClean="0"/>
              <a:t>L1 cache size: 2kB,4kB, and 8kB</a:t>
            </a:r>
          </a:p>
          <a:p>
            <a:pPr lvl="1"/>
            <a:r>
              <a:rPr lang="en-US" sz="2000" dirty="0" smtClean="0"/>
              <a:t>L1 cache line size: 16 bytes, 32 bytes, and 64 bytes</a:t>
            </a:r>
          </a:p>
          <a:p>
            <a:pPr lvl="1"/>
            <a:r>
              <a:rPr lang="en-US" sz="2000" dirty="0" smtClean="0"/>
              <a:t>L1 cache associativity: 1-, 2-, and 4-way associative</a:t>
            </a:r>
          </a:p>
          <a:p>
            <a:pPr lvl="1"/>
            <a:r>
              <a:rPr lang="en-US" sz="2000" dirty="0" smtClean="0"/>
              <a:t>Loop cache sizes: 4 – 256 entries</a:t>
            </a:r>
            <a:endParaRPr lang="en-US" sz="2400" dirty="0" smtClean="0"/>
          </a:p>
          <a:p>
            <a:r>
              <a:rPr lang="en-US" sz="2400" dirty="0" smtClean="0"/>
              <a:t>Experiments</a:t>
            </a:r>
          </a:p>
          <a:p>
            <a:pPr lvl="1"/>
            <a:r>
              <a:rPr lang="en-US" sz="2000" dirty="0" smtClean="0"/>
              <a:t>Tuned the L1 cache with a fixed size ALC</a:t>
            </a:r>
          </a:p>
          <a:p>
            <a:pPr lvl="1"/>
            <a:r>
              <a:rPr lang="en-US" sz="2000" dirty="0" smtClean="0"/>
              <a:t>Tuned both the L1 cache the ALC</a:t>
            </a:r>
          </a:p>
          <a:p>
            <a:pPr lvl="1"/>
            <a:r>
              <a:rPr lang="en-US" sz="2000" dirty="0" smtClean="0"/>
              <a:t>Tuned the L1 cache with fixed size PLC</a:t>
            </a:r>
          </a:p>
          <a:p>
            <a:r>
              <a:rPr lang="en-US" sz="2400" dirty="0" smtClean="0"/>
              <a:t>For comparison purposes we reported</a:t>
            </a:r>
          </a:p>
          <a:p>
            <a:pPr lvl="1"/>
            <a:r>
              <a:rPr lang="en-US" sz="2000" dirty="0" smtClean="0"/>
              <a:t>Tuned ALC with a fixed L1 base cache</a:t>
            </a:r>
          </a:p>
          <a:p>
            <a:pPr lvl="1"/>
            <a:r>
              <a:rPr lang="en-US" sz="2000" dirty="0" smtClean="0"/>
              <a:t>Tuned the L1 cache in a system with no loop cache</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20</a:t>
            </a:fld>
            <a:endParaRPr lang="en-US" dirty="0"/>
          </a:p>
        </p:txBody>
      </p:sp>
      <p:sp>
        <p:nvSpPr>
          <p:cNvPr id="5" name="Rectangle 4"/>
          <p:cNvSpPr/>
          <p:nvPr/>
        </p:nvSpPr>
        <p:spPr>
          <a:xfrm>
            <a:off x="6400800" y="4061567"/>
            <a:ext cx="2433484" cy="523220"/>
          </a:xfrm>
          <a:prstGeom prst="rect">
            <a:avLst/>
          </a:prstGeom>
          <a:ln w="22225">
            <a:solidFill>
              <a:srgbClr val="C00000"/>
            </a:solidFill>
          </a:ln>
        </p:spPr>
        <p:txBody>
          <a:bodyPr wrap="square">
            <a:spAutoFit/>
          </a:bodyPr>
          <a:lstStyle/>
          <a:p>
            <a:pPr algn="l"/>
            <a:r>
              <a:rPr lang="en-US" sz="1400" dirty="0" smtClean="0">
                <a:solidFill>
                  <a:srgbClr val="C00000"/>
                </a:solidFill>
                <a:latin typeface="Trebuchet MS" pitchFamily="34" charset="0"/>
              </a:rPr>
              <a:t>ALC - Adaptive Loop Cache</a:t>
            </a:r>
          </a:p>
          <a:p>
            <a:pPr algn="l"/>
            <a:r>
              <a:rPr lang="en-US" sz="1400" dirty="0" smtClean="0">
                <a:solidFill>
                  <a:srgbClr val="C00000"/>
                </a:solidFill>
                <a:latin typeface="Trebuchet MS" pitchFamily="34" charset="0"/>
              </a:rPr>
              <a:t>PLC - Preloaded Loop Cache</a:t>
            </a:r>
          </a:p>
        </p:txBody>
      </p:sp>
      <p:sp>
        <p:nvSpPr>
          <p:cNvPr id="7" name="TextBox 6"/>
          <p:cNvSpPr txBox="1"/>
          <p:nvPr/>
        </p:nvSpPr>
        <p:spPr>
          <a:xfrm>
            <a:off x="1039927" y="6054521"/>
            <a:ext cx="6885369" cy="584775"/>
          </a:xfrm>
          <a:prstGeom prst="rect">
            <a:avLst/>
          </a:prstGeom>
          <a:noFill/>
        </p:spPr>
        <p:txBody>
          <a:bodyPr wrap="square" rtlCol="0">
            <a:spAutoFit/>
          </a:bodyPr>
          <a:lstStyle/>
          <a:p>
            <a:r>
              <a:rPr lang="en-US" sz="1600" baseline="30000" dirty="0" smtClean="0">
                <a:latin typeface="+mn-lt"/>
              </a:rPr>
              <a:t>6</a:t>
            </a:r>
            <a:r>
              <a:rPr lang="en-US" sz="1600" dirty="0" smtClean="0">
                <a:latin typeface="+mn-lt"/>
              </a:rPr>
              <a:t>(Zhang/</a:t>
            </a:r>
            <a:r>
              <a:rPr lang="en-US" sz="1600" dirty="0" err="1" smtClean="0">
                <a:latin typeface="+mn-lt"/>
              </a:rPr>
              <a:t>Vahid</a:t>
            </a:r>
            <a:r>
              <a:rPr lang="en-US" sz="1600" dirty="0" smtClean="0">
                <a:latin typeface="+mn-lt"/>
              </a:rPr>
              <a:t>/</a:t>
            </a:r>
            <a:r>
              <a:rPr lang="en-US" sz="1600" dirty="0" err="1" smtClean="0">
                <a:latin typeface="+mn-lt"/>
              </a:rPr>
              <a:t>Najjar</a:t>
            </a:r>
            <a:r>
              <a:rPr lang="en-US" sz="1600" dirty="0" smtClean="0">
                <a:latin typeface="+mn-lt"/>
              </a:rPr>
              <a:t> 00), </a:t>
            </a:r>
            <a:r>
              <a:rPr lang="en-US" sz="1600" baseline="30000" dirty="0" smtClean="0">
                <a:latin typeface="+mn-lt"/>
              </a:rPr>
              <a:t>7</a:t>
            </a:r>
            <a:r>
              <a:rPr lang="en-US" sz="1600" dirty="0" smtClean="0">
                <a:latin typeface="+mn-lt"/>
              </a:rPr>
              <a:t>(Rawlins/Gordon-Ross 10)</a:t>
            </a:r>
          </a:p>
          <a:p>
            <a:endParaRPr lang="en-US" sz="16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73805"/>
            <a:ext cx="7772400" cy="889750"/>
          </a:xfrm>
        </p:spPr>
        <p:txBody>
          <a:bodyPr/>
          <a:lstStyle/>
          <a:p>
            <a:r>
              <a:rPr lang="en-US" sz="4000" dirty="0" smtClean="0"/>
              <a:t>Energy Savings</a:t>
            </a:r>
            <a:r>
              <a:rPr lang="en-US" dirty="0" smtClean="0"/>
              <a:t/>
            </a:r>
            <a:br>
              <a:rPr lang="en-US" dirty="0" smtClean="0"/>
            </a:br>
            <a:r>
              <a:rPr lang="en-US" sz="2800" dirty="0" smtClean="0"/>
              <a:t>Cache Tuning &amp; Loop Caching Applied Individually</a:t>
            </a:r>
            <a:r>
              <a:rPr lang="en-US" dirty="0" smtClean="0"/>
              <a:t/>
            </a:r>
            <a:br>
              <a:rPr lang="en-US" dirty="0" smtClean="0"/>
            </a:br>
            <a:endParaRPr lang="en-US" dirty="0"/>
          </a:p>
        </p:txBody>
      </p:sp>
      <p:sp>
        <p:nvSpPr>
          <p:cNvPr id="5" name="Content Placeholder 4"/>
          <p:cNvSpPr>
            <a:spLocks noGrp="1"/>
          </p:cNvSpPr>
          <p:nvPr>
            <p:ph sz="half" idx="1"/>
          </p:nvPr>
        </p:nvSpPr>
        <p:spPr>
          <a:xfrm>
            <a:off x="540465" y="4038026"/>
            <a:ext cx="8007917" cy="1703714"/>
          </a:xfrm>
        </p:spPr>
        <p:txBody>
          <a:bodyPr/>
          <a:lstStyle/>
          <a:p>
            <a:endParaRPr lang="en-US" sz="2400" dirty="0" smtClean="0"/>
          </a:p>
          <a:p>
            <a:r>
              <a:rPr lang="en-US" sz="2400" dirty="0" smtClean="0"/>
              <a:t>In general, loop caching alone does not match cache tuning alone</a:t>
            </a:r>
          </a:p>
          <a:p>
            <a:endParaRPr lang="en-US" sz="2400" dirty="0" smtClean="0"/>
          </a:p>
          <a:p>
            <a:endParaRPr lang="en-US" sz="1800" dirty="0" smtClean="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21</a:t>
            </a:fld>
            <a:endParaRPr lang="en-US"/>
          </a:p>
        </p:txBody>
      </p:sp>
      <p:graphicFrame>
        <p:nvGraphicFramePr>
          <p:cNvPr id="7" name="Chart 6"/>
          <p:cNvGraphicFramePr/>
          <p:nvPr/>
        </p:nvGraphicFramePr>
        <p:xfrm>
          <a:off x="247711" y="2336879"/>
          <a:ext cx="8492528" cy="186145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790335" y="2592678"/>
            <a:ext cx="575188" cy="339212"/>
          </a:xfrm>
          <a:prstGeom prst="rect">
            <a:avLst/>
          </a:prstGeom>
          <a:noFill/>
        </p:spPr>
        <p:txBody>
          <a:bodyPr wrap="square" rtlCol="0">
            <a:spAutoFit/>
          </a:bodyPr>
          <a:lstStyle/>
          <a:p>
            <a:r>
              <a:rPr lang="en-US" sz="1600" dirty="0" smtClean="0">
                <a:solidFill>
                  <a:srgbClr val="002060"/>
                </a:solidFill>
                <a:latin typeface="Trebuchet MS" pitchFamily="34" charset="0"/>
              </a:rPr>
              <a:t>23</a:t>
            </a:r>
            <a:r>
              <a:rPr lang="en-US" sz="1600" b="1" dirty="0" smtClean="0">
                <a:solidFill>
                  <a:srgbClr val="002060"/>
                </a:solidFill>
                <a:latin typeface="Trebuchet MS" pitchFamily="34" charset="0"/>
              </a:rPr>
              <a:t>%</a:t>
            </a:r>
            <a:endParaRPr lang="en-US" sz="1600" b="1" dirty="0">
              <a:solidFill>
                <a:srgbClr val="002060"/>
              </a:solidFill>
              <a:latin typeface="Trebuchet MS" pitchFamily="34" charset="0"/>
            </a:endParaRPr>
          </a:p>
        </p:txBody>
      </p:sp>
      <p:sp>
        <p:nvSpPr>
          <p:cNvPr id="8" name="TextBox 7"/>
          <p:cNvSpPr txBox="1"/>
          <p:nvPr/>
        </p:nvSpPr>
        <p:spPr>
          <a:xfrm>
            <a:off x="5329087" y="2597593"/>
            <a:ext cx="575188" cy="339212"/>
          </a:xfrm>
          <a:prstGeom prst="rect">
            <a:avLst/>
          </a:prstGeom>
          <a:noFill/>
        </p:spPr>
        <p:txBody>
          <a:bodyPr wrap="square" rtlCol="0">
            <a:spAutoFit/>
          </a:bodyPr>
          <a:lstStyle/>
          <a:p>
            <a:r>
              <a:rPr lang="en-US" sz="1600" dirty="0" smtClean="0">
                <a:solidFill>
                  <a:srgbClr val="002060"/>
                </a:solidFill>
                <a:latin typeface="Trebuchet MS" pitchFamily="34" charset="0"/>
              </a:rPr>
              <a:t>46</a:t>
            </a:r>
            <a:r>
              <a:rPr lang="en-US" sz="1600" b="1" dirty="0" smtClean="0">
                <a:solidFill>
                  <a:srgbClr val="002060"/>
                </a:solidFill>
                <a:latin typeface="Trebuchet MS" pitchFamily="34" charset="0"/>
              </a:rPr>
              <a:t>%</a:t>
            </a:r>
            <a:endParaRPr lang="en-US" sz="1600" b="1" dirty="0">
              <a:solidFill>
                <a:srgbClr val="002060"/>
              </a:solidFill>
              <a:latin typeface="Trebuchet MS" pitchFamily="34" charset="0"/>
            </a:endParaRPr>
          </a:p>
        </p:txBody>
      </p:sp>
      <p:sp>
        <p:nvSpPr>
          <p:cNvPr id="9" name="TextBox 8"/>
          <p:cNvSpPr txBox="1"/>
          <p:nvPr/>
        </p:nvSpPr>
        <p:spPr>
          <a:xfrm>
            <a:off x="8087032" y="2597593"/>
            <a:ext cx="575188" cy="339212"/>
          </a:xfrm>
          <a:prstGeom prst="rect">
            <a:avLst/>
          </a:prstGeom>
          <a:noFill/>
        </p:spPr>
        <p:txBody>
          <a:bodyPr wrap="square" rtlCol="0">
            <a:spAutoFit/>
          </a:bodyPr>
          <a:lstStyle/>
          <a:p>
            <a:r>
              <a:rPr lang="en-US" sz="1600" dirty="0" smtClean="0">
                <a:solidFill>
                  <a:srgbClr val="002060"/>
                </a:solidFill>
                <a:latin typeface="Trebuchet MS" pitchFamily="34" charset="0"/>
              </a:rPr>
              <a:t>26</a:t>
            </a:r>
            <a:r>
              <a:rPr lang="en-US" sz="1600" b="1" dirty="0" smtClean="0">
                <a:solidFill>
                  <a:srgbClr val="002060"/>
                </a:solidFill>
                <a:latin typeface="Trebuchet MS" pitchFamily="34" charset="0"/>
              </a:rPr>
              <a:t>%</a:t>
            </a:r>
            <a:endParaRPr lang="en-US" sz="1600" b="1" dirty="0">
              <a:solidFill>
                <a:srgbClr val="002060"/>
              </a:solidFill>
              <a:latin typeface="Trebuchet MS" pitchFamily="34" charset="0"/>
            </a:endParaRPr>
          </a:p>
        </p:txBody>
      </p:sp>
      <p:sp>
        <p:nvSpPr>
          <p:cNvPr id="10" name="TextBox 9"/>
          <p:cNvSpPr txBox="1"/>
          <p:nvPr/>
        </p:nvSpPr>
        <p:spPr>
          <a:xfrm>
            <a:off x="4326193" y="2597594"/>
            <a:ext cx="575188" cy="339212"/>
          </a:xfrm>
          <a:prstGeom prst="rect">
            <a:avLst/>
          </a:prstGeom>
          <a:noFill/>
        </p:spPr>
        <p:txBody>
          <a:bodyPr wrap="square" rtlCol="0">
            <a:spAutoFit/>
          </a:bodyPr>
          <a:lstStyle/>
          <a:p>
            <a:r>
              <a:rPr lang="en-US" sz="1600" dirty="0" smtClean="0">
                <a:solidFill>
                  <a:srgbClr val="C00000"/>
                </a:solidFill>
                <a:latin typeface="Trebuchet MS" pitchFamily="34" charset="0"/>
              </a:rPr>
              <a:t>53</a:t>
            </a:r>
            <a:r>
              <a:rPr lang="en-US" sz="1600" b="1" dirty="0" smtClean="0">
                <a:solidFill>
                  <a:srgbClr val="C00000"/>
                </a:solidFill>
                <a:latin typeface="Trebuchet MS" pitchFamily="34" charset="0"/>
              </a:rPr>
              <a:t>%</a:t>
            </a:r>
            <a:endParaRPr lang="en-US" sz="1600" b="1" dirty="0">
              <a:solidFill>
                <a:srgbClr val="C00000"/>
              </a:solidFill>
              <a:latin typeface="Trebuchet MS" pitchFamily="34" charset="0"/>
            </a:endParaRPr>
          </a:p>
        </p:txBody>
      </p:sp>
      <p:sp>
        <p:nvSpPr>
          <p:cNvPr id="11" name="TextBox 10"/>
          <p:cNvSpPr txBox="1"/>
          <p:nvPr/>
        </p:nvSpPr>
        <p:spPr>
          <a:xfrm>
            <a:off x="5894443" y="2587761"/>
            <a:ext cx="575188" cy="339212"/>
          </a:xfrm>
          <a:prstGeom prst="rect">
            <a:avLst/>
          </a:prstGeom>
          <a:noFill/>
        </p:spPr>
        <p:txBody>
          <a:bodyPr wrap="square" rtlCol="0">
            <a:spAutoFit/>
          </a:bodyPr>
          <a:lstStyle/>
          <a:p>
            <a:r>
              <a:rPr lang="en-US" sz="1600" dirty="0" smtClean="0">
                <a:solidFill>
                  <a:srgbClr val="C00000"/>
                </a:solidFill>
                <a:latin typeface="Trebuchet MS" pitchFamily="34" charset="0"/>
              </a:rPr>
              <a:t>59</a:t>
            </a:r>
            <a:r>
              <a:rPr lang="en-US" sz="1600" b="1" dirty="0" smtClean="0">
                <a:solidFill>
                  <a:srgbClr val="C00000"/>
                </a:solidFill>
                <a:latin typeface="Trebuchet MS" pitchFamily="34" charset="0"/>
              </a:rPr>
              <a:t>%</a:t>
            </a:r>
            <a:endParaRPr lang="en-US" sz="1600" b="1" dirty="0">
              <a:solidFill>
                <a:srgbClr val="C00000"/>
              </a:solidFill>
              <a:latin typeface="Trebuchet MS" pitchFamily="34" charset="0"/>
            </a:endParaRPr>
          </a:p>
        </p:txBody>
      </p:sp>
      <p:sp>
        <p:nvSpPr>
          <p:cNvPr id="12" name="TextBox 11"/>
          <p:cNvSpPr txBox="1"/>
          <p:nvPr/>
        </p:nvSpPr>
        <p:spPr>
          <a:xfrm>
            <a:off x="8539316" y="2587762"/>
            <a:ext cx="575188" cy="339212"/>
          </a:xfrm>
          <a:prstGeom prst="rect">
            <a:avLst/>
          </a:prstGeom>
          <a:noFill/>
        </p:spPr>
        <p:txBody>
          <a:bodyPr wrap="square" rtlCol="0">
            <a:spAutoFit/>
          </a:bodyPr>
          <a:lstStyle/>
          <a:p>
            <a:r>
              <a:rPr lang="en-US" sz="1600" dirty="0" smtClean="0">
                <a:solidFill>
                  <a:srgbClr val="C00000"/>
                </a:solidFill>
                <a:latin typeface="Trebuchet MS" pitchFamily="34" charset="0"/>
              </a:rPr>
              <a:t>37</a:t>
            </a:r>
            <a:r>
              <a:rPr lang="en-US" sz="1600" b="1" dirty="0" smtClean="0">
                <a:solidFill>
                  <a:srgbClr val="C00000"/>
                </a:solidFill>
                <a:latin typeface="Trebuchet MS" pitchFamily="34" charset="0"/>
              </a:rPr>
              <a:t>%</a:t>
            </a:r>
            <a:endParaRPr lang="en-US" sz="1600" b="1" dirty="0">
              <a:solidFill>
                <a:srgbClr val="C00000"/>
              </a:solidFill>
              <a:latin typeface="Trebuchet MS" pitchFamily="34" charset="0"/>
            </a:endParaRPr>
          </a:p>
        </p:txBody>
      </p:sp>
      <p:cxnSp>
        <p:nvCxnSpPr>
          <p:cNvPr id="14" name="Straight Arrow Connector 13"/>
          <p:cNvCxnSpPr>
            <a:stCxn id="6" idx="2"/>
          </p:cNvCxnSpPr>
          <p:nvPr/>
        </p:nvCxnSpPr>
        <p:spPr bwMode="auto">
          <a:xfrm rot="16200000" flipH="1">
            <a:off x="3941505" y="3068314"/>
            <a:ext cx="324464" cy="51616"/>
          </a:xfrm>
          <a:prstGeom prst="straightConnector1">
            <a:avLst/>
          </a:prstGeom>
          <a:solidFill>
            <a:schemeClr val="accent1"/>
          </a:solidFill>
          <a:ln w="15875" cap="flat" cmpd="sng" algn="ctr">
            <a:solidFill>
              <a:schemeClr val="accent6"/>
            </a:solidFill>
            <a:prstDash val="solid"/>
            <a:round/>
            <a:headEnd type="none" w="med" len="med"/>
            <a:tailEnd type="arrow"/>
          </a:ln>
          <a:effectLst/>
        </p:spPr>
      </p:cxnSp>
      <p:cxnSp>
        <p:nvCxnSpPr>
          <p:cNvPr id="15" name="Straight Arrow Connector 14"/>
          <p:cNvCxnSpPr>
            <a:stCxn id="8" idx="2"/>
          </p:cNvCxnSpPr>
          <p:nvPr/>
        </p:nvCxnSpPr>
        <p:spPr bwMode="auto">
          <a:xfrm rot="16200000" flipH="1">
            <a:off x="5568745" y="2984741"/>
            <a:ext cx="98326" cy="2454"/>
          </a:xfrm>
          <a:prstGeom prst="straightConnector1">
            <a:avLst/>
          </a:prstGeom>
          <a:solidFill>
            <a:schemeClr val="accent1"/>
          </a:solidFill>
          <a:ln w="15875" cap="flat" cmpd="sng" algn="ctr">
            <a:solidFill>
              <a:schemeClr val="accent6"/>
            </a:solidFill>
            <a:prstDash val="solid"/>
            <a:round/>
            <a:headEnd type="none" w="med" len="med"/>
            <a:tailEnd type="arrow"/>
          </a:ln>
          <a:effectLst/>
        </p:spPr>
      </p:cxnSp>
      <p:cxnSp>
        <p:nvCxnSpPr>
          <p:cNvPr id="21" name="Straight Arrow Connector 20"/>
          <p:cNvCxnSpPr/>
          <p:nvPr/>
        </p:nvCxnSpPr>
        <p:spPr bwMode="auto">
          <a:xfrm rot="16200000" flipH="1">
            <a:off x="8220995" y="2997028"/>
            <a:ext cx="388376" cy="130278"/>
          </a:xfrm>
          <a:prstGeom prst="straightConnector1">
            <a:avLst/>
          </a:prstGeom>
          <a:solidFill>
            <a:schemeClr val="accent1"/>
          </a:solidFill>
          <a:ln w="15875" cap="flat" cmpd="sng" algn="ctr">
            <a:solidFill>
              <a:schemeClr val="accent6"/>
            </a:solidFill>
            <a:prstDash val="solid"/>
            <a:round/>
            <a:headEnd type="none" w="med" len="med"/>
            <a:tailEnd type="arrow"/>
          </a:ln>
          <a:effectLst/>
        </p:spPr>
      </p:cxnSp>
      <p:cxnSp>
        <p:nvCxnSpPr>
          <p:cNvPr id="24" name="Straight Arrow Connector 23"/>
          <p:cNvCxnSpPr/>
          <p:nvPr/>
        </p:nvCxnSpPr>
        <p:spPr bwMode="auto">
          <a:xfrm rot="10800000" flipV="1">
            <a:off x="4262285" y="2887644"/>
            <a:ext cx="206477" cy="132735"/>
          </a:xfrm>
          <a:prstGeom prst="straightConnector1">
            <a:avLst/>
          </a:prstGeom>
          <a:solidFill>
            <a:schemeClr val="accent1"/>
          </a:solidFill>
          <a:ln w="15875" cap="flat" cmpd="sng" algn="ctr">
            <a:solidFill>
              <a:srgbClr val="C00000"/>
            </a:solidFill>
            <a:prstDash val="solid"/>
            <a:round/>
            <a:headEnd type="none" w="med" len="med"/>
            <a:tailEnd type="arrow"/>
          </a:ln>
          <a:effectLst/>
        </p:spPr>
      </p:cxnSp>
      <p:cxnSp>
        <p:nvCxnSpPr>
          <p:cNvPr id="25" name="Straight Arrow Connector 24"/>
          <p:cNvCxnSpPr/>
          <p:nvPr/>
        </p:nvCxnSpPr>
        <p:spPr bwMode="auto">
          <a:xfrm rot="10800000" flipV="1">
            <a:off x="5815782" y="2833567"/>
            <a:ext cx="206477" cy="132735"/>
          </a:xfrm>
          <a:prstGeom prst="straightConnector1">
            <a:avLst/>
          </a:prstGeom>
          <a:solidFill>
            <a:schemeClr val="accent1"/>
          </a:solidFill>
          <a:ln w="15875" cap="flat" cmpd="sng" algn="ctr">
            <a:solidFill>
              <a:srgbClr val="C00000"/>
            </a:solidFill>
            <a:prstDash val="solid"/>
            <a:round/>
            <a:headEnd type="none" w="med" len="med"/>
            <a:tailEnd type="arrow"/>
          </a:ln>
          <a:effectLst/>
        </p:spPr>
      </p:cxnSp>
      <p:cxnSp>
        <p:nvCxnSpPr>
          <p:cNvPr id="26" name="Straight Arrow Connector 25"/>
          <p:cNvCxnSpPr/>
          <p:nvPr/>
        </p:nvCxnSpPr>
        <p:spPr bwMode="auto">
          <a:xfrm rot="5400000">
            <a:off x="8629038" y="2901164"/>
            <a:ext cx="172063" cy="223682"/>
          </a:xfrm>
          <a:prstGeom prst="straightConnector1">
            <a:avLst/>
          </a:prstGeom>
          <a:solidFill>
            <a:schemeClr val="accent1"/>
          </a:solidFill>
          <a:ln w="15875" cap="flat" cmpd="sng" algn="ctr">
            <a:solidFill>
              <a:srgbClr val="C00000"/>
            </a:solidFill>
            <a:prstDash val="solid"/>
            <a:round/>
            <a:headEnd type="none" w="med" len="med"/>
            <a:tailEnd type="arrow"/>
          </a:ln>
          <a:effectLst/>
        </p:spPr>
      </p:cxnSp>
      <p:sp>
        <p:nvSpPr>
          <p:cNvPr id="20" name="Rectangle 19"/>
          <p:cNvSpPr/>
          <p:nvPr/>
        </p:nvSpPr>
        <p:spPr>
          <a:xfrm>
            <a:off x="132740" y="6467513"/>
            <a:ext cx="2433484" cy="307777"/>
          </a:xfrm>
          <a:prstGeom prst="rect">
            <a:avLst/>
          </a:prstGeom>
          <a:ln w="22225">
            <a:solidFill>
              <a:srgbClr val="C00000"/>
            </a:solidFill>
          </a:ln>
        </p:spPr>
        <p:txBody>
          <a:bodyPr wrap="square">
            <a:spAutoFit/>
          </a:bodyPr>
          <a:lstStyle/>
          <a:p>
            <a:pPr algn="l"/>
            <a:r>
              <a:rPr lang="en-US" sz="1400" dirty="0" smtClean="0">
                <a:solidFill>
                  <a:srgbClr val="C00000"/>
                </a:solidFill>
                <a:latin typeface="Trebuchet MS" pitchFamily="34" charset="0"/>
              </a:rPr>
              <a:t>ALC - Adaptive Loop Cache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graphicEl>
                                              <a:chart seriesIdx="1" categoryIdx="-4" bldStep="series"/>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Graphic spid="7" grpId="0">
        <p:bldSub>
          <a:bldChart bld="series"/>
        </p:bldSub>
      </p:bldGraphic>
      <p:bldP spid="6" grpId="0"/>
      <p:bldP spid="8" grpId="0"/>
      <p:bldP spid="9" grpId="0"/>
      <p:bldP spid="10" grpId="0"/>
      <p:bldP spid="11" grpId="0"/>
      <p:bldP spid="12" grpId="0"/>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0401" y="894378"/>
            <a:ext cx="8173192" cy="889750"/>
          </a:xfrm>
        </p:spPr>
        <p:txBody>
          <a:bodyPr/>
          <a:lstStyle/>
          <a:p>
            <a:r>
              <a:rPr lang="en-US" sz="4000" dirty="0" smtClean="0"/>
              <a:t>Energy Savings</a:t>
            </a:r>
            <a:r>
              <a:rPr lang="en-US" dirty="0" smtClean="0"/>
              <a:t/>
            </a:r>
            <a:br>
              <a:rPr lang="en-US" dirty="0" smtClean="0"/>
            </a:br>
            <a:r>
              <a:rPr lang="en-US" sz="2800" dirty="0" smtClean="0"/>
              <a:t> Combining a Fixed Sized ALC with L1 Cache Tuning </a:t>
            </a:r>
            <a:r>
              <a:rPr lang="en-US" dirty="0" smtClean="0"/>
              <a:t/>
            </a:r>
            <a:br>
              <a:rPr lang="en-US" dirty="0" smtClean="0"/>
            </a:br>
            <a:endParaRPr lang="en-US" dirty="0"/>
          </a:p>
        </p:txBody>
      </p:sp>
      <p:sp>
        <p:nvSpPr>
          <p:cNvPr id="5" name="Content Placeholder 4"/>
          <p:cNvSpPr>
            <a:spLocks noGrp="1"/>
          </p:cNvSpPr>
          <p:nvPr>
            <p:ph sz="half" idx="1"/>
          </p:nvPr>
        </p:nvSpPr>
        <p:spPr>
          <a:xfrm>
            <a:off x="635466" y="3831243"/>
            <a:ext cx="7912916" cy="1910495"/>
          </a:xfrm>
        </p:spPr>
        <p:txBody>
          <a:bodyPr/>
          <a:lstStyle/>
          <a:p>
            <a:r>
              <a:rPr lang="en-US" sz="2400" dirty="0" smtClean="0"/>
              <a:t>Small average improvement in energy savings compared to cache tuning alone</a:t>
            </a:r>
          </a:p>
          <a:p>
            <a:r>
              <a:rPr lang="en-US" sz="2400" dirty="0" smtClean="0"/>
              <a:t>L1 cache tuning dominates overall energy savings</a:t>
            </a:r>
          </a:p>
          <a:p>
            <a:pPr>
              <a:buNone/>
            </a:pPr>
            <a:endParaRPr lang="en-US" sz="1600" dirty="0" smtClean="0"/>
          </a:p>
        </p:txBody>
      </p:sp>
      <p:sp>
        <p:nvSpPr>
          <p:cNvPr id="4" name="Slide Number Placeholder 3"/>
          <p:cNvSpPr>
            <a:spLocks noGrp="1"/>
          </p:cNvSpPr>
          <p:nvPr>
            <p:ph type="sldNum" sz="quarter" idx="12"/>
          </p:nvPr>
        </p:nvSpPr>
        <p:spPr>
          <a:xfrm>
            <a:off x="6541324" y="6153397"/>
            <a:ext cx="1905000" cy="457200"/>
          </a:xfrm>
        </p:spPr>
        <p:txBody>
          <a:bodyPr/>
          <a:lstStyle/>
          <a:p>
            <a:pPr>
              <a:defRPr/>
            </a:pPr>
            <a:fld id="{6452F263-C6CE-4819-A005-BE1F77CA07BE}" type="slidenum">
              <a:rPr lang="en-US" smtClean="0"/>
              <a:pPr>
                <a:defRPr/>
              </a:pPr>
              <a:t>22</a:t>
            </a:fld>
            <a:endParaRPr lang="en-US" dirty="0"/>
          </a:p>
        </p:txBody>
      </p:sp>
      <p:graphicFrame>
        <p:nvGraphicFramePr>
          <p:cNvPr id="8" name="Chart 7"/>
          <p:cNvGraphicFramePr/>
          <p:nvPr/>
        </p:nvGraphicFramePr>
        <p:xfrm>
          <a:off x="289275" y="1727294"/>
          <a:ext cx="8498465" cy="1825831"/>
        </p:xfrm>
        <a:graphic>
          <a:graphicData uri="http://schemas.openxmlformats.org/drawingml/2006/chart">
            <c:chart xmlns:c="http://schemas.openxmlformats.org/drawingml/2006/chart" xmlns:r="http://schemas.openxmlformats.org/officeDocument/2006/relationships" r:id="rId2"/>
          </a:graphicData>
        </a:graphic>
      </p:graphicFrame>
      <p:cxnSp>
        <p:nvCxnSpPr>
          <p:cNvPr id="10" name="Straight Connector 9"/>
          <p:cNvCxnSpPr/>
          <p:nvPr/>
        </p:nvCxnSpPr>
        <p:spPr bwMode="auto">
          <a:xfrm rot="5400000" flipH="1" flipV="1">
            <a:off x="3829792" y="2692166"/>
            <a:ext cx="1104405" cy="0"/>
          </a:xfrm>
          <a:prstGeom prst="line">
            <a:avLst/>
          </a:prstGeom>
          <a:solidFill>
            <a:schemeClr val="accent1"/>
          </a:solidFill>
          <a:ln w="19050" cap="flat" cmpd="sng" algn="ctr">
            <a:solidFill>
              <a:srgbClr val="FFC000"/>
            </a:solidFill>
            <a:prstDash val="solid"/>
            <a:round/>
            <a:headEnd type="none" w="med" len="med"/>
            <a:tailEnd type="none" w="med" len="med"/>
          </a:ln>
          <a:effectLst/>
        </p:spPr>
      </p:cxnSp>
      <p:cxnSp>
        <p:nvCxnSpPr>
          <p:cNvPr id="12" name="Straight Connector 11"/>
          <p:cNvCxnSpPr/>
          <p:nvPr/>
        </p:nvCxnSpPr>
        <p:spPr bwMode="auto">
          <a:xfrm rot="5400000" flipH="1" flipV="1">
            <a:off x="5337963" y="2692169"/>
            <a:ext cx="1116279" cy="11872"/>
          </a:xfrm>
          <a:prstGeom prst="line">
            <a:avLst/>
          </a:prstGeom>
          <a:solidFill>
            <a:schemeClr val="accent1"/>
          </a:solidFill>
          <a:ln w="19050" cap="flat" cmpd="sng" algn="ctr">
            <a:solidFill>
              <a:srgbClr val="FFC000"/>
            </a:solidFill>
            <a:prstDash val="solid"/>
            <a:round/>
            <a:headEnd type="none" w="med" len="med"/>
            <a:tailEnd type="none" w="med" len="med"/>
          </a:ln>
          <a:effectLst/>
        </p:spPr>
      </p:cxnSp>
      <p:sp>
        <p:nvSpPr>
          <p:cNvPr id="11" name="TextBox 10"/>
          <p:cNvSpPr txBox="1"/>
          <p:nvPr/>
        </p:nvSpPr>
        <p:spPr>
          <a:xfrm>
            <a:off x="6749850" y="1745075"/>
            <a:ext cx="1951698" cy="338554"/>
          </a:xfrm>
          <a:prstGeom prst="rect">
            <a:avLst/>
          </a:prstGeom>
          <a:noFill/>
        </p:spPr>
        <p:txBody>
          <a:bodyPr wrap="square" rtlCol="0">
            <a:spAutoFit/>
          </a:bodyPr>
          <a:lstStyle/>
          <a:p>
            <a:r>
              <a:rPr lang="en-US" sz="1600" dirty="0" smtClean="0">
                <a:solidFill>
                  <a:srgbClr val="002060"/>
                </a:solidFill>
                <a:latin typeface="Trebuchet MS" pitchFamily="34" charset="0"/>
              </a:rPr>
              <a:t>15</a:t>
            </a:r>
            <a:r>
              <a:rPr lang="en-US" sz="1600" b="1" dirty="0" smtClean="0">
                <a:solidFill>
                  <a:srgbClr val="002060"/>
                </a:solidFill>
                <a:latin typeface="Trebuchet MS" pitchFamily="34" charset="0"/>
              </a:rPr>
              <a:t>%</a:t>
            </a:r>
            <a:r>
              <a:rPr lang="en-US" sz="1600" dirty="0" smtClean="0">
                <a:solidFill>
                  <a:srgbClr val="002060"/>
                </a:solidFill>
                <a:latin typeface="Trebuchet MS" pitchFamily="34" charset="0"/>
              </a:rPr>
              <a:t> Improvement</a:t>
            </a:r>
            <a:endParaRPr lang="en-US" sz="1600" dirty="0">
              <a:solidFill>
                <a:srgbClr val="002060"/>
              </a:solidFill>
              <a:latin typeface="Trebuchet MS" pitchFamily="34" charset="0"/>
            </a:endParaRPr>
          </a:p>
        </p:txBody>
      </p:sp>
      <p:sp>
        <p:nvSpPr>
          <p:cNvPr id="16" name="Rectangle 15"/>
          <p:cNvSpPr/>
          <p:nvPr/>
        </p:nvSpPr>
        <p:spPr>
          <a:xfrm>
            <a:off x="176985" y="5980817"/>
            <a:ext cx="2433484" cy="307777"/>
          </a:xfrm>
          <a:prstGeom prst="rect">
            <a:avLst/>
          </a:prstGeom>
          <a:ln w="22225">
            <a:solidFill>
              <a:srgbClr val="C00000"/>
            </a:solidFill>
          </a:ln>
        </p:spPr>
        <p:txBody>
          <a:bodyPr wrap="square">
            <a:spAutoFit/>
          </a:bodyPr>
          <a:lstStyle/>
          <a:p>
            <a:pPr algn="l"/>
            <a:r>
              <a:rPr lang="en-US" sz="1400" dirty="0" smtClean="0">
                <a:solidFill>
                  <a:srgbClr val="C00000"/>
                </a:solidFill>
                <a:latin typeface="Trebuchet MS" pitchFamily="34" charset="0"/>
              </a:rPr>
              <a:t>ALC - Adaptive Loop Cache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chart seriesIdx="0" categoryIdx="-4" bldStep="series"/>
                                            </p:graphic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chart seriesIdx="1" categoryIdx="-4" bldStep="series"/>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graphicEl>
                                              <a:chart seriesIdx="2" categoryIdx="-4" bldStep="series"/>
                                            </p:graphic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Chart bld="series"/>
        </p:bldSub>
      </p:bldGraphic>
      <p:bldP spid="11" grpId="0"/>
      <p:bldP spid="16" grpId="0" animBg="1"/>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0401" y="961928"/>
            <a:ext cx="8173192" cy="889750"/>
          </a:xfrm>
        </p:spPr>
        <p:txBody>
          <a:bodyPr/>
          <a:lstStyle/>
          <a:p>
            <a:r>
              <a:rPr lang="en-US" sz="4000" dirty="0" smtClean="0"/>
              <a:t>Energy Savings</a:t>
            </a:r>
            <a:r>
              <a:rPr lang="en-US" dirty="0" smtClean="0"/>
              <a:t/>
            </a:r>
            <a:br>
              <a:rPr lang="en-US" dirty="0" smtClean="0"/>
            </a:br>
            <a:r>
              <a:rPr lang="en-US" sz="2800" dirty="0" smtClean="0"/>
              <a:t> Combining ALC Tuning with L1 Cache Tuning </a:t>
            </a:r>
            <a:r>
              <a:rPr lang="en-US" dirty="0" smtClean="0"/>
              <a:t/>
            </a:r>
            <a:br>
              <a:rPr lang="en-US" dirty="0" smtClean="0"/>
            </a:br>
            <a:endParaRPr lang="en-US" dirty="0"/>
          </a:p>
        </p:txBody>
      </p:sp>
      <p:sp>
        <p:nvSpPr>
          <p:cNvPr id="5" name="Content Placeholder 4"/>
          <p:cNvSpPr>
            <a:spLocks noGrp="1"/>
          </p:cNvSpPr>
          <p:nvPr>
            <p:ph sz="half" idx="1"/>
          </p:nvPr>
        </p:nvSpPr>
        <p:spPr>
          <a:xfrm>
            <a:off x="546265" y="3755771"/>
            <a:ext cx="8002117" cy="2643273"/>
          </a:xfrm>
        </p:spPr>
        <p:txBody>
          <a:bodyPr/>
          <a:lstStyle/>
          <a:p>
            <a:r>
              <a:rPr lang="en-US" sz="2400" dirty="0" smtClean="0"/>
              <a:t>Small improvement in savings</a:t>
            </a:r>
          </a:p>
          <a:p>
            <a:r>
              <a:rPr lang="en-US" sz="2400" dirty="0" smtClean="0"/>
              <a:t>L1 cache tuning therefore obviates the need for ALC tuning</a:t>
            </a:r>
          </a:p>
          <a:p>
            <a:pPr lvl="1"/>
            <a:r>
              <a:rPr lang="en-US" sz="2000" dirty="0" smtClean="0"/>
              <a:t>Adding an appropriately sized ALC is sufficient</a:t>
            </a:r>
          </a:p>
          <a:p>
            <a:pPr lvl="1"/>
            <a:r>
              <a:rPr lang="en-US" sz="2000" dirty="0" smtClean="0"/>
              <a:t>Reduces design space exploration</a:t>
            </a:r>
          </a:p>
          <a:p>
            <a:pPr lvl="2"/>
            <a:r>
              <a:rPr lang="en-US" sz="1600" dirty="0" smtClean="0"/>
              <a:t>No need to try each ALC configuration with each L1 cache configuration</a:t>
            </a:r>
          </a:p>
        </p:txBody>
      </p:sp>
      <p:sp>
        <p:nvSpPr>
          <p:cNvPr id="4" name="Slide Number Placeholder 3"/>
          <p:cNvSpPr>
            <a:spLocks noGrp="1"/>
          </p:cNvSpPr>
          <p:nvPr>
            <p:ph type="sldNum" sz="quarter" idx="12"/>
          </p:nvPr>
        </p:nvSpPr>
        <p:spPr>
          <a:xfrm>
            <a:off x="6821543" y="6212390"/>
            <a:ext cx="1905000" cy="457200"/>
          </a:xfrm>
        </p:spPr>
        <p:txBody>
          <a:bodyPr/>
          <a:lstStyle/>
          <a:p>
            <a:pPr>
              <a:defRPr/>
            </a:pPr>
            <a:fld id="{6452F263-C6CE-4819-A005-BE1F77CA07BE}" type="slidenum">
              <a:rPr lang="en-US" smtClean="0"/>
              <a:pPr>
                <a:defRPr/>
              </a:pPr>
              <a:t>23</a:t>
            </a:fld>
            <a:endParaRPr lang="en-US" dirty="0"/>
          </a:p>
        </p:txBody>
      </p:sp>
      <p:graphicFrame>
        <p:nvGraphicFramePr>
          <p:cNvPr id="11" name="Chart 10"/>
          <p:cNvGraphicFramePr/>
          <p:nvPr/>
        </p:nvGraphicFramePr>
        <p:xfrm>
          <a:off x="193035" y="1924609"/>
          <a:ext cx="8570953" cy="1742704"/>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Straight Connector 8"/>
          <p:cNvCxnSpPr/>
          <p:nvPr/>
        </p:nvCxnSpPr>
        <p:spPr bwMode="auto">
          <a:xfrm rot="5400000">
            <a:off x="3847605" y="2729162"/>
            <a:ext cx="1021278" cy="0"/>
          </a:xfrm>
          <a:prstGeom prst="line">
            <a:avLst/>
          </a:prstGeom>
          <a:solidFill>
            <a:schemeClr val="accent1"/>
          </a:solidFill>
          <a:ln w="19050" cap="flat" cmpd="sng" algn="ctr">
            <a:solidFill>
              <a:srgbClr val="FFC000"/>
            </a:solidFill>
            <a:prstDash val="solid"/>
            <a:round/>
            <a:headEnd type="none" w="med" len="med"/>
            <a:tailEnd type="none" w="med" len="med"/>
          </a:ln>
          <a:effectLst/>
        </p:spPr>
      </p:cxnSp>
      <p:cxnSp>
        <p:nvCxnSpPr>
          <p:cNvPr id="14" name="Straight Connector 13"/>
          <p:cNvCxnSpPr/>
          <p:nvPr/>
        </p:nvCxnSpPr>
        <p:spPr bwMode="auto">
          <a:xfrm rot="5400000" flipH="1" flipV="1">
            <a:off x="5343896" y="2729162"/>
            <a:ext cx="1068780" cy="0"/>
          </a:xfrm>
          <a:prstGeom prst="line">
            <a:avLst/>
          </a:prstGeom>
          <a:solidFill>
            <a:schemeClr val="accent1"/>
          </a:solidFill>
          <a:ln w="19050" cap="flat" cmpd="sng" algn="ctr">
            <a:solidFill>
              <a:srgbClr val="FFC000"/>
            </a:solidFill>
            <a:prstDash val="solid"/>
            <a:round/>
            <a:headEnd type="none" w="med" len="med"/>
            <a:tailEnd type="none" w="med" len="med"/>
          </a:ln>
          <a:effectLst/>
        </p:spPr>
      </p:cxnSp>
      <p:sp>
        <p:nvSpPr>
          <p:cNvPr id="8" name="Oval 7"/>
          <p:cNvSpPr/>
          <p:nvPr/>
        </p:nvSpPr>
        <p:spPr bwMode="auto">
          <a:xfrm>
            <a:off x="5928852" y="2404889"/>
            <a:ext cx="368709" cy="486696"/>
          </a:xfrm>
          <a:prstGeom prst="ellipse">
            <a:avLst/>
          </a:prstGeom>
          <a:noFill/>
          <a:ln w="254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0" name="TextBox 9"/>
          <p:cNvSpPr txBox="1"/>
          <p:nvPr/>
        </p:nvSpPr>
        <p:spPr>
          <a:xfrm>
            <a:off x="5746960" y="3402862"/>
            <a:ext cx="2394150" cy="344130"/>
          </a:xfrm>
          <a:prstGeom prst="rect">
            <a:avLst/>
          </a:prstGeom>
          <a:noFill/>
        </p:spPr>
        <p:txBody>
          <a:bodyPr wrap="square" rtlCol="0">
            <a:spAutoFit/>
          </a:bodyPr>
          <a:lstStyle/>
          <a:p>
            <a:r>
              <a:rPr lang="en-US" sz="1600" dirty="0" smtClean="0">
                <a:solidFill>
                  <a:srgbClr val="002060"/>
                </a:solidFill>
                <a:latin typeface="Trebuchet MS" pitchFamily="34" charset="0"/>
              </a:rPr>
              <a:t>Up to 26</a:t>
            </a:r>
            <a:r>
              <a:rPr lang="en-US" sz="1600" b="1" dirty="0" smtClean="0">
                <a:solidFill>
                  <a:srgbClr val="002060"/>
                </a:solidFill>
                <a:latin typeface="Trebuchet MS" pitchFamily="34" charset="0"/>
              </a:rPr>
              <a:t>%</a:t>
            </a:r>
            <a:r>
              <a:rPr lang="en-US" sz="1600" dirty="0" smtClean="0">
                <a:solidFill>
                  <a:srgbClr val="002060"/>
                </a:solidFill>
                <a:latin typeface="Trebuchet MS" pitchFamily="34" charset="0"/>
              </a:rPr>
              <a:t> Improvement</a:t>
            </a:r>
            <a:endParaRPr lang="en-US" sz="1600" dirty="0">
              <a:solidFill>
                <a:srgbClr val="002060"/>
              </a:solidFill>
              <a:latin typeface="Trebuchet MS" pitchFamily="34" charset="0"/>
            </a:endParaRPr>
          </a:p>
        </p:txBody>
      </p:sp>
      <p:sp>
        <p:nvSpPr>
          <p:cNvPr id="12" name="Rectangle 11"/>
          <p:cNvSpPr/>
          <p:nvPr/>
        </p:nvSpPr>
        <p:spPr>
          <a:xfrm>
            <a:off x="132740" y="6467513"/>
            <a:ext cx="2433484" cy="307777"/>
          </a:xfrm>
          <a:prstGeom prst="rect">
            <a:avLst/>
          </a:prstGeom>
          <a:ln w="22225">
            <a:solidFill>
              <a:srgbClr val="C00000"/>
            </a:solidFill>
          </a:ln>
        </p:spPr>
        <p:txBody>
          <a:bodyPr wrap="square">
            <a:spAutoFit/>
          </a:bodyPr>
          <a:lstStyle/>
          <a:p>
            <a:pPr algn="l"/>
            <a:r>
              <a:rPr lang="en-US" sz="1400" dirty="0" smtClean="0">
                <a:solidFill>
                  <a:srgbClr val="C00000"/>
                </a:solidFill>
                <a:latin typeface="Trebuchet MS" pitchFamily="34" charset="0"/>
              </a:rPr>
              <a:t>ALC - Adaptive Loop Cache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uiExpand="1">
        <p:bldAsOne/>
      </p:bldGraphic>
      <p:bldP spid="8" grpId="0" animBg="1"/>
      <p:bldP spid="10" grpId="0"/>
      <p:bldP spid="12" grpId="0" animBg="1"/>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0401" y="826829"/>
            <a:ext cx="8173192" cy="889750"/>
          </a:xfrm>
        </p:spPr>
        <p:txBody>
          <a:bodyPr/>
          <a:lstStyle/>
          <a:p>
            <a:r>
              <a:rPr lang="en-US" sz="4000" dirty="0" smtClean="0"/>
              <a:t>Energy Savings</a:t>
            </a:r>
            <a:r>
              <a:rPr lang="en-US" dirty="0" smtClean="0"/>
              <a:t/>
            </a:r>
            <a:br>
              <a:rPr lang="en-US" dirty="0" smtClean="0"/>
            </a:br>
            <a:r>
              <a:rPr lang="en-US" sz="2800" dirty="0" smtClean="0"/>
              <a:t> Combining a Fixed Sized PLC with L1 Cache Tuning </a:t>
            </a:r>
            <a:r>
              <a:rPr lang="en-US" dirty="0" smtClean="0"/>
              <a:t/>
            </a:r>
            <a:br>
              <a:rPr lang="en-US" dirty="0" smtClean="0"/>
            </a:br>
            <a:endParaRPr lang="en-US" dirty="0"/>
          </a:p>
        </p:txBody>
      </p:sp>
      <p:sp>
        <p:nvSpPr>
          <p:cNvPr id="5" name="Content Placeholder 4"/>
          <p:cNvSpPr>
            <a:spLocks noGrp="1"/>
          </p:cNvSpPr>
          <p:nvPr>
            <p:ph sz="half" idx="1"/>
          </p:nvPr>
        </p:nvSpPr>
        <p:spPr>
          <a:xfrm>
            <a:off x="546265" y="3864089"/>
            <a:ext cx="8384927" cy="2993911"/>
          </a:xfrm>
        </p:spPr>
        <p:txBody>
          <a:bodyPr/>
          <a:lstStyle/>
          <a:p>
            <a:r>
              <a:rPr lang="en-US" sz="2400" dirty="0" smtClean="0"/>
              <a:t>PLC results in higher energy savings compared with the ALC</a:t>
            </a:r>
          </a:p>
          <a:p>
            <a:r>
              <a:rPr lang="en-US" sz="2400" dirty="0" smtClean="0"/>
              <a:t>Using a PLC can result in a different optimal L1 configuration</a:t>
            </a:r>
          </a:p>
          <a:p>
            <a:pPr lvl="1"/>
            <a:r>
              <a:rPr lang="en-US" sz="2000" dirty="0" smtClean="0"/>
              <a:t>PLC removes instructions from instruction stream</a:t>
            </a:r>
          </a:p>
          <a:p>
            <a:pPr lvl="1"/>
            <a:r>
              <a:rPr lang="en-US" sz="2000" dirty="0" smtClean="0"/>
              <a:t>Achieves area savings up to 33% for 14 benchmarks</a:t>
            </a:r>
          </a:p>
        </p:txBody>
      </p:sp>
      <p:sp>
        <p:nvSpPr>
          <p:cNvPr id="4" name="Slide Number Placeholder 3"/>
          <p:cNvSpPr>
            <a:spLocks noGrp="1"/>
          </p:cNvSpPr>
          <p:nvPr>
            <p:ph type="sldNum" sz="quarter" idx="12"/>
          </p:nvPr>
        </p:nvSpPr>
        <p:spPr>
          <a:xfrm>
            <a:off x="6541324" y="6153397"/>
            <a:ext cx="1905000" cy="457200"/>
          </a:xfrm>
        </p:spPr>
        <p:txBody>
          <a:bodyPr/>
          <a:lstStyle/>
          <a:p>
            <a:pPr>
              <a:defRPr/>
            </a:pPr>
            <a:fld id="{6452F263-C6CE-4819-A005-BE1F77CA07BE}" type="slidenum">
              <a:rPr lang="en-US" smtClean="0"/>
              <a:pPr>
                <a:defRPr/>
              </a:pPr>
              <a:t>24</a:t>
            </a:fld>
            <a:endParaRPr lang="en-US" dirty="0"/>
          </a:p>
        </p:txBody>
      </p:sp>
      <p:graphicFrame>
        <p:nvGraphicFramePr>
          <p:cNvPr id="9" name="Chart 8"/>
          <p:cNvGraphicFramePr/>
          <p:nvPr/>
        </p:nvGraphicFramePr>
        <p:xfrm>
          <a:off x="286121" y="1818162"/>
          <a:ext cx="8442243" cy="170707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29269" y="3278794"/>
            <a:ext cx="2394150" cy="344130"/>
          </a:xfrm>
          <a:prstGeom prst="rect">
            <a:avLst/>
          </a:prstGeom>
          <a:noFill/>
        </p:spPr>
        <p:txBody>
          <a:bodyPr wrap="square" rtlCol="0">
            <a:spAutoFit/>
          </a:bodyPr>
          <a:lstStyle/>
          <a:p>
            <a:r>
              <a:rPr lang="en-US" sz="1600" dirty="0" smtClean="0">
                <a:solidFill>
                  <a:srgbClr val="002060"/>
                </a:solidFill>
                <a:latin typeface="Trebuchet MS" pitchFamily="34" charset="0"/>
              </a:rPr>
              <a:t>Up to 27</a:t>
            </a:r>
            <a:r>
              <a:rPr lang="en-US" sz="1600" b="1" dirty="0" smtClean="0">
                <a:solidFill>
                  <a:srgbClr val="002060"/>
                </a:solidFill>
                <a:latin typeface="Trebuchet MS" pitchFamily="34" charset="0"/>
              </a:rPr>
              <a:t>%</a:t>
            </a:r>
            <a:r>
              <a:rPr lang="en-US" sz="1600" dirty="0" smtClean="0">
                <a:solidFill>
                  <a:srgbClr val="002060"/>
                </a:solidFill>
                <a:latin typeface="Trebuchet MS" pitchFamily="34" charset="0"/>
              </a:rPr>
              <a:t> Improvement</a:t>
            </a:r>
            <a:endParaRPr lang="en-US" sz="1600" dirty="0">
              <a:solidFill>
                <a:srgbClr val="002060"/>
              </a:solidFill>
              <a:latin typeface="Trebuchet MS" pitchFamily="34" charset="0"/>
            </a:endParaRPr>
          </a:p>
        </p:txBody>
      </p:sp>
      <p:sp>
        <p:nvSpPr>
          <p:cNvPr id="7" name="Oval 6"/>
          <p:cNvSpPr/>
          <p:nvPr/>
        </p:nvSpPr>
        <p:spPr bwMode="auto">
          <a:xfrm>
            <a:off x="988142" y="2103840"/>
            <a:ext cx="265471" cy="486697"/>
          </a:xfrm>
          <a:prstGeom prst="ellipse">
            <a:avLst/>
          </a:prstGeom>
          <a:noFill/>
          <a:ln w="254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 name="TextBox 7"/>
          <p:cNvSpPr txBox="1"/>
          <p:nvPr/>
        </p:nvSpPr>
        <p:spPr>
          <a:xfrm>
            <a:off x="2964430" y="3313207"/>
            <a:ext cx="3657596" cy="338554"/>
          </a:xfrm>
          <a:prstGeom prst="rect">
            <a:avLst/>
          </a:prstGeom>
          <a:noFill/>
        </p:spPr>
        <p:txBody>
          <a:bodyPr wrap="square" rtlCol="0">
            <a:spAutoFit/>
          </a:bodyPr>
          <a:lstStyle/>
          <a:p>
            <a:r>
              <a:rPr lang="en-US" sz="1600" dirty="0" smtClean="0">
                <a:solidFill>
                  <a:srgbClr val="002060"/>
                </a:solidFill>
                <a:latin typeface="Trebuchet MS" pitchFamily="34" charset="0"/>
              </a:rPr>
              <a:t>10</a:t>
            </a:r>
            <a:r>
              <a:rPr lang="en-US" sz="1600" b="1" dirty="0" smtClean="0">
                <a:solidFill>
                  <a:srgbClr val="002060"/>
                </a:solidFill>
                <a:latin typeface="Trebuchet MS" pitchFamily="34" charset="0"/>
              </a:rPr>
              <a:t>% </a:t>
            </a:r>
            <a:r>
              <a:rPr lang="en-US" sz="1600" dirty="0" smtClean="0">
                <a:solidFill>
                  <a:srgbClr val="002060"/>
                </a:solidFill>
                <a:latin typeface="Trebuchet MS" pitchFamily="34" charset="0"/>
              </a:rPr>
              <a:t>Average Improvement</a:t>
            </a:r>
            <a:endParaRPr lang="en-US" sz="1600" dirty="0">
              <a:solidFill>
                <a:srgbClr val="002060"/>
              </a:solidFill>
              <a:latin typeface="Trebuchet MS" pitchFamily="34" charset="0"/>
            </a:endParaRPr>
          </a:p>
        </p:txBody>
      </p:sp>
      <p:sp>
        <p:nvSpPr>
          <p:cNvPr id="11" name="Rectangle 10"/>
          <p:cNvSpPr/>
          <p:nvPr/>
        </p:nvSpPr>
        <p:spPr>
          <a:xfrm>
            <a:off x="176981" y="6155837"/>
            <a:ext cx="2433484" cy="523220"/>
          </a:xfrm>
          <a:prstGeom prst="rect">
            <a:avLst/>
          </a:prstGeom>
          <a:ln w="22225">
            <a:solidFill>
              <a:srgbClr val="C00000"/>
            </a:solidFill>
          </a:ln>
        </p:spPr>
        <p:txBody>
          <a:bodyPr wrap="square">
            <a:spAutoFit/>
          </a:bodyPr>
          <a:lstStyle/>
          <a:p>
            <a:pPr algn="l"/>
            <a:r>
              <a:rPr lang="en-US" sz="1400" dirty="0" smtClean="0">
                <a:solidFill>
                  <a:srgbClr val="C00000"/>
                </a:solidFill>
                <a:latin typeface="Trebuchet MS" pitchFamily="34" charset="0"/>
              </a:rPr>
              <a:t>ALC - Adaptive Loop Cache</a:t>
            </a:r>
          </a:p>
          <a:p>
            <a:pPr algn="l"/>
            <a:r>
              <a:rPr lang="en-US" sz="1400" dirty="0" smtClean="0">
                <a:solidFill>
                  <a:srgbClr val="C00000"/>
                </a:solidFill>
                <a:latin typeface="Trebuchet MS" pitchFamily="34" charset="0"/>
              </a:rPr>
              <a:t>PLC - Preloaded Loop Cache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8"/>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6" grpId="0"/>
      <p:bldP spid="7" grpId="0" animBg="1"/>
      <p:bldP spid="8" grpId="0"/>
      <p:bldP spid="8" grpId="1"/>
      <p:bldP spid="11" grpId="0" animBg="1"/>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814592" y="2385153"/>
            <a:ext cx="7772400" cy="1362075"/>
          </a:xfrm>
        </p:spPr>
        <p:txBody>
          <a:bodyPr/>
          <a:lstStyle/>
          <a:p>
            <a:pPr algn="ctr"/>
            <a:r>
              <a:rPr lang="en-US" sz="4400" b="0" cap="none" dirty="0" smtClean="0">
                <a:solidFill>
                  <a:srgbClr val="333399"/>
                </a:solidFill>
              </a:rPr>
              <a:t>Code Compression, Loop Caching, and Cache Tuning</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Setup</a:t>
            </a:r>
            <a:br>
              <a:rPr lang="en-US" dirty="0" smtClean="0"/>
            </a:br>
            <a:endParaRPr lang="en-US" dirty="0" smtClean="0"/>
          </a:p>
        </p:txBody>
      </p:sp>
      <p:sp>
        <p:nvSpPr>
          <p:cNvPr id="3" name="Content Placeholder 2"/>
          <p:cNvSpPr>
            <a:spLocks noGrp="1"/>
          </p:cNvSpPr>
          <p:nvPr>
            <p:ph idx="1"/>
          </p:nvPr>
        </p:nvSpPr>
        <p:spPr>
          <a:xfrm>
            <a:off x="685800" y="1763758"/>
            <a:ext cx="7772400" cy="4268907"/>
          </a:xfrm>
        </p:spPr>
        <p:txBody>
          <a:bodyPr/>
          <a:lstStyle/>
          <a:p>
            <a:r>
              <a:rPr lang="en-US" sz="2400" dirty="0" smtClean="0"/>
              <a:t>Decompression on Fetch architecture with Huffman encoding</a:t>
            </a:r>
          </a:p>
          <a:p>
            <a:r>
              <a:rPr lang="en-US" sz="2400" dirty="0" smtClean="0"/>
              <a:t>32 entry ALC; 64 entry PLC (based on </a:t>
            </a:r>
            <a:r>
              <a:rPr lang="en-US" sz="2400" baseline="30000" dirty="0" smtClean="0"/>
              <a:t>7</a:t>
            </a:r>
            <a:r>
              <a:rPr lang="en-US" sz="2400" dirty="0" smtClean="0"/>
              <a:t>)</a:t>
            </a:r>
          </a:p>
          <a:p>
            <a:r>
              <a:rPr lang="en-US" sz="2400" dirty="0" smtClean="0"/>
              <a:t>Decompression unit, Line Address Table, ALC, and PLC implemented in </a:t>
            </a:r>
            <a:r>
              <a:rPr lang="en-US" sz="2400" dirty="0" err="1" smtClean="0"/>
              <a:t>SimpleScalar</a:t>
            </a:r>
            <a:r>
              <a:rPr lang="en-US" sz="2400" dirty="0" smtClean="0"/>
              <a:t> </a:t>
            </a:r>
          </a:p>
          <a:p>
            <a:r>
              <a:rPr lang="en-US" sz="2400" dirty="0" smtClean="0"/>
              <a:t>Branch targets were byte aligned for random access</a:t>
            </a:r>
          </a:p>
          <a:p>
            <a:r>
              <a:rPr lang="en-US" sz="2400" dirty="0" smtClean="0"/>
              <a:t>Energy model modified for decompression energy </a:t>
            </a:r>
          </a:p>
          <a:p>
            <a:r>
              <a:rPr lang="en-US" sz="2400" dirty="0" smtClean="0"/>
              <a:t>Measured performance ( # cycles needed to complete execution)</a:t>
            </a:r>
            <a:endParaRPr lang="en-US" sz="2400"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26</a:t>
            </a:fld>
            <a:endParaRPr lang="en-US"/>
          </a:p>
        </p:txBody>
      </p:sp>
      <p:sp>
        <p:nvSpPr>
          <p:cNvPr id="5" name="TextBox 4"/>
          <p:cNvSpPr txBox="1"/>
          <p:nvPr/>
        </p:nvSpPr>
        <p:spPr>
          <a:xfrm>
            <a:off x="1060422" y="6085734"/>
            <a:ext cx="6885369" cy="338554"/>
          </a:xfrm>
          <a:prstGeom prst="rect">
            <a:avLst/>
          </a:prstGeom>
          <a:noFill/>
        </p:spPr>
        <p:txBody>
          <a:bodyPr wrap="square" rtlCol="0">
            <a:spAutoFit/>
          </a:bodyPr>
          <a:lstStyle/>
          <a:p>
            <a:r>
              <a:rPr lang="en-US" sz="1600" baseline="30000" dirty="0" smtClean="0">
                <a:latin typeface="+mn-lt"/>
              </a:rPr>
              <a:t>7</a:t>
            </a:r>
            <a:r>
              <a:rPr lang="en-US" sz="1600" dirty="0" smtClean="0">
                <a:latin typeface="+mn-lt"/>
              </a:rPr>
              <a:t>(Rawlins/Gordon-Ross 10)</a:t>
            </a:r>
            <a:endParaRPr lang="en-US" sz="1600" dirty="0">
              <a:latin typeface="+mn-lt"/>
            </a:endParaRPr>
          </a:p>
        </p:txBody>
      </p:sp>
      <p:sp>
        <p:nvSpPr>
          <p:cNvPr id="6" name="Rectangle 5"/>
          <p:cNvSpPr/>
          <p:nvPr/>
        </p:nvSpPr>
        <p:spPr>
          <a:xfrm>
            <a:off x="235975" y="5890367"/>
            <a:ext cx="2433484" cy="523220"/>
          </a:xfrm>
          <a:prstGeom prst="rect">
            <a:avLst/>
          </a:prstGeom>
          <a:ln w="22225">
            <a:solidFill>
              <a:srgbClr val="C00000"/>
            </a:solidFill>
          </a:ln>
        </p:spPr>
        <p:txBody>
          <a:bodyPr wrap="square">
            <a:spAutoFit/>
          </a:bodyPr>
          <a:lstStyle/>
          <a:p>
            <a:pPr algn="l"/>
            <a:r>
              <a:rPr lang="en-US" sz="1400" dirty="0" smtClean="0">
                <a:solidFill>
                  <a:srgbClr val="C00000"/>
                </a:solidFill>
                <a:latin typeface="Trebuchet MS" pitchFamily="34" charset="0"/>
              </a:rPr>
              <a:t>ALC - Adaptive Loop Cache</a:t>
            </a:r>
          </a:p>
          <a:p>
            <a:pPr algn="l"/>
            <a:r>
              <a:rPr lang="en-US" sz="1400" dirty="0" smtClean="0">
                <a:solidFill>
                  <a:srgbClr val="C00000"/>
                </a:solidFill>
                <a:latin typeface="Trebuchet MS" pitchFamily="34" charset="0"/>
              </a:rPr>
              <a:t>PLC - Preloaded Loop Cache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42449" y="3782835"/>
            <a:ext cx="8194421" cy="3075165"/>
          </a:xfrm>
        </p:spPr>
        <p:txBody>
          <a:bodyPr/>
          <a:lstStyle/>
          <a:p>
            <a:pPr>
              <a:buNone/>
            </a:pPr>
            <a:endParaRPr lang="en-US" sz="2400" dirty="0" smtClean="0"/>
          </a:p>
          <a:p>
            <a:pPr lvl="1"/>
            <a:r>
              <a:rPr lang="en-US" sz="2000" dirty="0" err="1" smtClean="0"/>
              <a:t>Powerstone</a:t>
            </a:r>
            <a:r>
              <a:rPr lang="en-US" sz="2000" dirty="0" smtClean="0"/>
              <a:t> and </a:t>
            </a:r>
            <a:r>
              <a:rPr lang="en-US" sz="2000" dirty="0" err="1" smtClean="0"/>
              <a:t>MiBench</a:t>
            </a:r>
            <a:r>
              <a:rPr lang="en-US" sz="2000" dirty="0" smtClean="0"/>
              <a:t> benchmarks contain few loops which iterate several times</a:t>
            </a:r>
          </a:p>
          <a:p>
            <a:pPr lvl="1"/>
            <a:r>
              <a:rPr lang="en-US" sz="2000" dirty="0" smtClean="0"/>
              <a:t>EEMBC benchmarks contain several loops which iterate fewer times than </a:t>
            </a:r>
            <a:r>
              <a:rPr lang="en-US" sz="2000" dirty="0" err="1" smtClean="0"/>
              <a:t>Powerstone</a:t>
            </a:r>
            <a:r>
              <a:rPr lang="en-US" sz="2000" dirty="0" smtClean="0"/>
              <a:t>/</a:t>
            </a:r>
            <a:r>
              <a:rPr lang="en-US" sz="2000" dirty="0" err="1" smtClean="0"/>
              <a:t>MiBench</a:t>
            </a:r>
            <a:endParaRPr lang="en-US" sz="2000" dirty="0" smtClean="0"/>
          </a:p>
          <a:p>
            <a:pPr lvl="2"/>
            <a:r>
              <a:rPr lang="en-US" sz="1800" dirty="0" smtClean="0"/>
              <a:t>EEMBC benchmarks spend little time fetching uncompressed instructions from the ALC before the decompression unit is invoked again</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27</a:t>
            </a:fld>
            <a:endParaRPr lang="en-US"/>
          </a:p>
        </p:txBody>
      </p:sp>
      <p:sp>
        <p:nvSpPr>
          <p:cNvPr id="9" name="Title 1"/>
          <p:cNvSpPr>
            <a:spLocks noGrp="1"/>
          </p:cNvSpPr>
          <p:nvPr>
            <p:ph type="title"/>
          </p:nvPr>
        </p:nvSpPr>
        <p:spPr>
          <a:xfrm>
            <a:off x="500401" y="880869"/>
            <a:ext cx="8173192" cy="889750"/>
          </a:xfrm>
        </p:spPr>
        <p:txBody>
          <a:bodyPr/>
          <a:lstStyle/>
          <a:p>
            <a:r>
              <a:rPr lang="en-US" sz="4000" dirty="0" smtClean="0"/>
              <a:t>Energy Savings (ALC)</a:t>
            </a:r>
            <a:r>
              <a:rPr lang="en-US" dirty="0" smtClean="0"/>
              <a:t/>
            </a:r>
            <a:br>
              <a:rPr lang="en-US" dirty="0" smtClean="0"/>
            </a:br>
            <a:r>
              <a:rPr lang="en-US" sz="2800" dirty="0" smtClean="0"/>
              <a:t> Combining Code Compression with L1 Cache Tuning </a:t>
            </a:r>
            <a:r>
              <a:rPr lang="en-US" dirty="0" smtClean="0"/>
              <a:t/>
            </a:r>
            <a:br>
              <a:rPr lang="en-US" dirty="0" smtClean="0"/>
            </a:br>
            <a:endParaRPr lang="en-US" dirty="0"/>
          </a:p>
        </p:txBody>
      </p:sp>
      <p:graphicFrame>
        <p:nvGraphicFramePr>
          <p:cNvPr id="20" name="Chart 19"/>
          <p:cNvGraphicFramePr/>
          <p:nvPr/>
        </p:nvGraphicFramePr>
        <p:xfrm>
          <a:off x="2304157" y="1996296"/>
          <a:ext cx="4070020" cy="1813956"/>
        </p:xfrm>
        <a:graphic>
          <a:graphicData uri="http://schemas.openxmlformats.org/drawingml/2006/chart">
            <c:chart xmlns:c="http://schemas.openxmlformats.org/drawingml/2006/chart" xmlns:r="http://schemas.openxmlformats.org/officeDocument/2006/relationships" r:id="rId3"/>
          </a:graphicData>
        </a:graphic>
      </p:graphicFrame>
      <p:cxnSp>
        <p:nvCxnSpPr>
          <p:cNvPr id="24" name="Straight Connector 23"/>
          <p:cNvCxnSpPr/>
          <p:nvPr/>
        </p:nvCxnSpPr>
        <p:spPr bwMode="auto">
          <a:xfrm>
            <a:off x="2873829" y="2373334"/>
            <a:ext cx="2909455" cy="0"/>
          </a:xfrm>
          <a:prstGeom prst="line">
            <a:avLst/>
          </a:prstGeom>
          <a:solidFill>
            <a:schemeClr val="accent1"/>
          </a:solidFill>
          <a:ln w="19050" cap="flat" cmpd="sng" algn="ctr">
            <a:solidFill>
              <a:srgbClr val="92D050"/>
            </a:solidFill>
            <a:prstDash val="solid"/>
            <a:round/>
            <a:headEnd type="none" w="med" len="med"/>
            <a:tailEnd type="none" w="med" len="med"/>
          </a:ln>
          <a:effectLst/>
        </p:spPr>
      </p:cxnSp>
      <p:sp>
        <p:nvSpPr>
          <p:cNvPr id="7" name="TextBox 6"/>
          <p:cNvSpPr txBox="1"/>
          <p:nvPr/>
        </p:nvSpPr>
        <p:spPr>
          <a:xfrm>
            <a:off x="2546560" y="1708003"/>
            <a:ext cx="1170034" cy="338554"/>
          </a:xfrm>
          <a:prstGeom prst="rect">
            <a:avLst/>
          </a:prstGeom>
          <a:noFill/>
        </p:spPr>
        <p:txBody>
          <a:bodyPr wrap="square" rtlCol="0">
            <a:spAutoFit/>
          </a:bodyPr>
          <a:lstStyle/>
          <a:p>
            <a:r>
              <a:rPr lang="en-US" sz="1600" dirty="0" smtClean="0">
                <a:solidFill>
                  <a:srgbClr val="C00000"/>
                </a:solidFill>
                <a:latin typeface="Trebuchet MS" pitchFamily="34" charset="0"/>
              </a:rPr>
              <a:t>no savings</a:t>
            </a:r>
            <a:endParaRPr lang="en-US" sz="1600" dirty="0">
              <a:solidFill>
                <a:srgbClr val="C00000"/>
              </a:solidFill>
              <a:latin typeface="Trebuchet MS" pitchFamily="34" charset="0"/>
            </a:endParaRPr>
          </a:p>
        </p:txBody>
      </p:sp>
      <p:sp>
        <p:nvSpPr>
          <p:cNvPr id="8" name="TextBox 7"/>
          <p:cNvSpPr txBox="1"/>
          <p:nvPr/>
        </p:nvSpPr>
        <p:spPr>
          <a:xfrm>
            <a:off x="3215152" y="2214360"/>
            <a:ext cx="619429" cy="338554"/>
          </a:xfrm>
          <a:prstGeom prst="rect">
            <a:avLst/>
          </a:prstGeom>
          <a:noFill/>
        </p:spPr>
        <p:txBody>
          <a:bodyPr wrap="square" rtlCol="0">
            <a:spAutoFit/>
          </a:bodyPr>
          <a:lstStyle/>
          <a:p>
            <a:r>
              <a:rPr lang="en-US" sz="1600" dirty="0" smtClean="0">
                <a:solidFill>
                  <a:srgbClr val="C00000"/>
                </a:solidFill>
                <a:latin typeface="Trebuchet MS" pitchFamily="34" charset="0"/>
              </a:rPr>
              <a:t>20</a:t>
            </a:r>
            <a:r>
              <a:rPr lang="en-US" sz="1600" b="1" dirty="0" smtClean="0">
                <a:solidFill>
                  <a:srgbClr val="C00000"/>
                </a:solidFill>
                <a:latin typeface="Trebuchet MS" pitchFamily="34" charset="0"/>
              </a:rPr>
              <a:t>%</a:t>
            </a:r>
            <a:endParaRPr lang="en-US" sz="1600" b="1" dirty="0">
              <a:solidFill>
                <a:srgbClr val="C00000"/>
              </a:solidFill>
              <a:latin typeface="Trebuchet MS" pitchFamily="34" charset="0"/>
            </a:endParaRPr>
          </a:p>
        </p:txBody>
      </p:sp>
      <p:sp>
        <p:nvSpPr>
          <p:cNvPr id="10" name="TextBox 9"/>
          <p:cNvSpPr txBox="1"/>
          <p:nvPr/>
        </p:nvSpPr>
        <p:spPr>
          <a:xfrm>
            <a:off x="3647774" y="2234025"/>
            <a:ext cx="644008" cy="338554"/>
          </a:xfrm>
          <a:prstGeom prst="rect">
            <a:avLst/>
          </a:prstGeom>
          <a:noFill/>
        </p:spPr>
        <p:txBody>
          <a:bodyPr wrap="square" rtlCol="0">
            <a:spAutoFit/>
          </a:bodyPr>
          <a:lstStyle/>
          <a:p>
            <a:r>
              <a:rPr lang="en-US" sz="1600" dirty="0" smtClean="0">
                <a:solidFill>
                  <a:srgbClr val="C00000"/>
                </a:solidFill>
                <a:latin typeface="Trebuchet MS" pitchFamily="34" charset="0"/>
              </a:rPr>
              <a:t>19</a:t>
            </a:r>
            <a:r>
              <a:rPr lang="en-US" sz="1600" b="1" dirty="0" smtClean="0">
                <a:solidFill>
                  <a:srgbClr val="C00000"/>
                </a:solidFill>
                <a:latin typeface="Trebuchet MS" pitchFamily="34" charset="0"/>
              </a:rPr>
              <a:t>%</a:t>
            </a:r>
            <a:endParaRPr lang="en-US" sz="1600" b="1" dirty="0">
              <a:solidFill>
                <a:srgbClr val="C00000"/>
              </a:solidFill>
              <a:latin typeface="Trebuchet MS" pitchFamily="34" charset="0"/>
            </a:endParaRPr>
          </a:p>
        </p:txBody>
      </p:sp>
      <p:sp>
        <p:nvSpPr>
          <p:cNvPr id="11" name="Rectangle 10"/>
          <p:cNvSpPr/>
          <p:nvPr/>
        </p:nvSpPr>
        <p:spPr>
          <a:xfrm>
            <a:off x="6386051" y="2244710"/>
            <a:ext cx="2580967" cy="923330"/>
          </a:xfrm>
          <a:prstGeom prst="rect">
            <a:avLst/>
          </a:prstGeom>
        </p:spPr>
        <p:txBody>
          <a:bodyPr wrap="square">
            <a:spAutoFit/>
          </a:bodyPr>
          <a:lstStyle/>
          <a:p>
            <a:r>
              <a:rPr lang="en-US" sz="1800" dirty="0" smtClean="0">
                <a:solidFill>
                  <a:srgbClr val="008000"/>
                </a:solidFill>
                <a:latin typeface="Trebuchet MS" pitchFamily="34" charset="0"/>
              </a:rPr>
              <a:t>Using the ALC to store uncompressed instructions</a:t>
            </a:r>
            <a:endParaRPr lang="en-US" sz="1800" dirty="0">
              <a:solidFill>
                <a:srgbClr val="008000"/>
              </a:solidFill>
              <a:latin typeface="Trebuchet MS" pitchFamily="34" charset="0"/>
            </a:endParaRPr>
          </a:p>
        </p:txBody>
      </p:sp>
      <p:grpSp>
        <p:nvGrpSpPr>
          <p:cNvPr id="47" name="Group 46"/>
          <p:cNvGrpSpPr/>
          <p:nvPr/>
        </p:nvGrpSpPr>
        <p:grpSpPr>
          <a:xfrm>
            <a:off x="427703" y="1853088"/>
            <a:ext cx="1578078" cy="1850864"/>
            <a:chOff x="427703" y="1452775"/>
            <a:chExt cx="1578078" cy="1885280"/>
          </a:xfrm>
        </p:grpSpPr>
        <p:sp>
          <p:nvSpPr>
            <p:cNvPr id="23" name="Rectangle 22"/>
            <p:cNvSpPr/>
            <p:nvPr/>
          </p:nvSpPr>
          <p:spPr bwMode="auto">
            <a:xfrm>
              <a:off x="519643" y="2816918"/>
              <a:ext cx="1446803" cy="521137"/>
            </a:xfrm>
            <a:prstGeom prst="rect">
              <a:avLst/>
            </a:prstGeom>
            <a:solidFill>
              <a:srgbClr val="FF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eaLnBrk="1" hangingPunct="1"/>
              <a:r>
                <a:rPr lang="en-US" sz="1600" dirty="0" smtClean="0">
                  <a:latin typeface="Trebuchet MS" pitchFamily="34" charset="0"/>
                </a:rPr>
                <a:t>Microprocessor</a:t>
              </a:r>
            </a:p>
            <a:p>
              <a:pPr eaLnBrk="1" hangingPunct="1"/>
              <a:endParaRPr lang="en-US" sz="2000" baseline="30000" dirty="0" smtClean="0">
                <a:latin typeface="Trebuchet MS" pitchFamily="34" charset="0"/>
              </a:endParaRPr>
            </a:p>
          </p:txBody>
        </p:sp>
        <p:sp>
          <p:nvSpPr>
            <p:cNvPr id="25" name="Rectangle 24"/>
            <p:cNvSpPr/>
            <p:nvPr/>
          </p:nvSpPr>
          <p:spPr bwMode="auto">
            <a:xfrm>
              <a:off x="442452" y="1892724"/>
              <a:ext cx="1494491" cy="290037"/>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eaLnBrk="1" latinLnBrk="0" hangingPunct="1">
                <a:lnSpc>
                  <a:spcPct val="100000"/>
                </a:lnSpc>
                <a:buClrTx/>
                <a:buSzTx/>
                <a:buFontTx/>
                <a:buNone/>
                <a:tabLst/>
              </a:pPr>
              <a:r>
                <a:rPr lang="en-US" sz="1600" dirty="0" smtClean="0">
                  <a:latin typeface="Trebuchet MS" pitchFamily="34" charset="0"/>
                </a:rPr>
                <a:t>Decomp.</a:t>
              </a:r>
            </a:p>
          </p:txBody>
        </p:sp>
        <p:sp>
          <p:nvSpPr>
            <p:cNvPr id="26" name="Rectangle 25"/>
            <p:cNvSpPr/>
            <p:nvPr/>
          </p:nvSpPr>
          <p:spPr bwMode="auto">
            <a:xfrm>
              <a:off x="427703" y="1452775"/>
              <a:ext cx="1578078" cy="287536"/>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en-US" sz="1600" dirty="0" smtClean="0">
                  <a:latin typeface="Trebuchet MS" pitchFamily="34" charset="0"/>
                </a:rPr>
                <a:t>L1 Cache</a:t>
              </a:r>
            </a:p>
          </p:txBody>
        </p:sp>
        <p:sp>
          <p:nvSpPr>
            <p:cNvPr id="34" name="Rectangle 33"/>
            <p:cNvSpPr/>
            <p:nvPr/>
          </p:nvSpPr>
          <p:spPr bwMode="auto">
            <a:xfrm>
              <a:off x="450817" y="2335139"/>
              <a:ext cx="566822" cy="334317"/>
            </a:xfrm>
            <a:prstGeom prst="rect">
              <a:avLst/>
            </a:prstGeom>
            <a:solidFill>
              <a:srgbClr val="FF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eaLnBrk="1" hangingPunct="1"/>
              <a:r>
                <a:rPr lang="en-US" sz="1600" dirty="0" smtClean="0">
                  <a:latin typeface="Trebuchet MS" pitchFamily="34" charset="0"/>
                </a:rPr>
                <a:t>ALC</a:t>
              </a:r>
            </a:p>
            <a:p>
              <a:pPr eaLnBrk="1" hangingPunct="1"/>
              <a:endParaRPr lang="en-US" sz="2000" baseline="30000" dirty="0" smtClean="0">
                <a:latin typeface="Trebuchet MS" pitchFamily="34" charset="0"/>
              </a:endParaRPr>
            </a:p>
          </p:txBody>
        </p:sp>
        <p:cxnSp>
          <p:nvCxnSpPr>
            <p:cNvPr id="38" name="Straight Arrow Connector 37"/>
            <p:cNvCxnSpPr/>
            <p:nvPr/>
          </p:nvCxnSpPr>
          <p:spPr bwMode="auto">
            <a:xfrm rot="5400000">
              <a:off x="1120889" y="1814052"/>
              <a:ext cx="147484"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0" name="Straight Arrow Connector 39"/>
            <p:cNvCxnSpPr/>
            <p:nvPr/>
          </p:nvCxnSpPr>
          <p:spPr bwMode="auto">
            <a:xfrm rot="5400000">
              <a:off x="1327355" y="2492477"/>
              <a:ext cx="648929"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2" name="Straight Arrow Connector 41"/>
            <p:cNvCxnSpPr>
              <a:endCxn id="34" idx="0"/>
            </p:cNvCxnSpPr>
            <p:nvPr/>
          </p:nvCxnSpPr>
          <p:spPr bwMode="auto">
            <a:xfrm rot="5400000">
              <a:off x="652261" y="2249981"/>
              <a:ext cx="167126" cy="31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 name="Straight Arrow Connector 45"/>
            <p:cNvCxnSpPr>
              <a:stCxn id="34" idx="2"/>
            </p:cNvCxnSpPr>
            <p:nvPr/>
          </p:nvCxnSpPr>
          <p:spPr bwMode="auto">
            <a:xfrm rot="16200000" flipH="1">
              <a:off x="662080" y="2741603"/>
              <a:ext cx="147486" cy="31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27" name="Rectangle 26"/>
          <p:cNvSpPr/>
          <p:nvPr/>
        </p:nvSpPr>
        <p:spPr>
          <a:xfrm>
            <a:off x="6504044" y="3283968"/>
            <a:ext cx="2433484" cy="307777"/>
          </a:xfrm>
          <a:prstGeom prst="rect">
            <a:avLst/>
          </a:prstGeom>
          <a:ln w="22225">
            <a:solidFill>
              <a:srgbClr val="C00000"/>
            </a:solidFill>
          </a:ln>
        </p:spPr>
        <p:txBody>
          <a:bodyPr wrap="square">
            <a:spAutoFit/>
          </a:bodyPr>
          <a:lstStyle/>
          <a:p>
            <a:pPr algn="l"/>
            <a:r>
              <a:rPr lang="en-US" sz="1400" dirty="0" smtClean="0">
                <a:solidFill>
                  <a:srgbClr val="C00000"/>
                </a:solidFill>
                <a:latin typeface="Trebuchet MS" pitchFamily="34" charset="0"/>
              </a:rPr>
              <a:t>ALC - Adaptive Loop Cache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p:bldAsOne/>
      </p:bldGraphic>
      <p:bldP spid="7" grpId="0"/>
      <p:bldP spid="8" grpId="0"/>
      <p:bldP spid="10" grpId="0"/>
      <p:bldP spid="11" grpId="0"/>
      <p:bldP spid="27" grpId="0" animBg="1"/>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0" y="4144078"/>
            <a:ext cx="8501391" cy="1577001"/>
          </a:xfrm>
        </p:spPr>
        <p:txBody>
          <a:bodyPr/>
          <a:lstStyle/>
          <a:p>
            <a:pPr>
              <a:buNone/>
            </a:pPr>
            <a:endParaRPr lang="en-US" sz="2400" dirty="0" smtClean="0"/>
          </a:p>
          <a:p>
            <a:pPr lvl="1"/>
            <a:r>
              <a:rPr lang="en-US" sz="2000" dirty="0" smtClean="0"/>
              <a:t>Eliminates the decompression overhead (energy) which would have been consumed while filling the ALC</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28</a:t>
            </a:fld>
            <a:endParaRPr lang="en-US"/>
          </a:p>
        </p:txBody>
      </p:sp>
      <p:graphicFrame>
        <p:nvGraphicFramePr>
          <p:cNvPr id="8" name="Chart 7"/>
          <p:cNvGraphicFramePr/>
          <p:nvPr/>
        </p:nvGraphicFramePr>
        <p:xfrm>
          <a:off x="2307029" y="2026495"/>
          <a:ext cx="4070020" cy="1528265"/>
        </p:xfrm>
        <a:graphic>
          <a:graphicData uri="http://schemas.openxmlformats.org/drawingml/2006/chart">
            <c:chart xmlns:c="http://schemas.openxmlformats.org/drawingml/2006/chart" xmlns:r="http://schemas.openxmlformats.org/officeDocument/2006/relationships" r:id="rId3"/>
          </a:graphicData>
        </a:graphic>
      </p:graphicFrame>
      <p:sp>
        <p:nvSpPr>
          <p:cNvPr id="10" name="Title 1"/>
          <p:cNvSpPr>
            <a:spLocks noGrp="1"/>
          </p:cNvSpPr>
          <p:nvPr>
            <p:ph type="title"/>
          </p:nvPr>
        </p:nvSpPr>
        <p:spPr>
          <a:xfrm>
            <a:off x="473377" y="934908"/>
            <a:ext cx="8173192" cy="889750"/>
          </a:xfrm>
        </p:spPr>
        <p:txBody>
          <a:bodyPr/>
          <a:lstStyle/>
          <a:p>
            <a:r>
              <a:rPr lang="en-US" sz="4000" dirty="0" smtClean="0"/>
              <a:t>Energy Savings (PLC)</a:t>
            </a:r>
            <a:r>
              <a:rPr lang="en-US" dirty="0" smtClean="0"/>
              <a:t/>
            </a:r>
            <a:br>
              <a:rPr lang="en-US" dirty="0" smtClean="0"/>
            </a:br>
            <a:r>
              <a:rPr lang="en-US" sz="2800" dirty="0" smtClean="0"/>
              <a:t> Combining Code Compression with L1 Cache Tuning </a:t>
            </a:r>
            <a:r>
              <a:rPr lang="en-US" dirty="0" smtClean="0"/>
              <a:t/>
            </a:r>
            <a:br>
              <a:rPr lang="en-US" dirty="0" smtClean="0"/>
            </a:br>
            <a:endParaRPr lang="en-US" dirty="0"/>
          </a:p>
        </p:txBody>
      </p:sp>
      <p:cxnSp>
        <p:nvCxnSpPr>
          <p:cNvPr id="12" name="Straight Connector 11"/>
          <p:cNvCxnSpPr/>
          <p:nvPr/>
        </p:nvCxnSpPr>
        <p:spPr bwMode="auto">
          <a:xfrm>
            <a:off x="2856428" y="2340097"/>
            <a:ext cx="2921330" cy="1588"/>
          </a:xfrm>
          <a:prstGeom prst="line">
            <a:avLst/>
          </a:prstGeom>
          <a:solidFill>
            <a:schemeClr val="accent1"/>
          </a:solidFill>
          <a:ln w="19050" cap="flat" cmpd="sng" algn="ctr">
            <a:solidFill>
              <a:srgbClr val="92D050"/>
            </a:solidFill>
            <a:prstDash val="solid"/>
            <a:round/>
            <a:headEnd type="none" w="med" len="med"/>
            <a:tailEnd type="none" w="med" len="med"/>
          </a:ln>
          <a:effectLst/>
        </p:spPr>
      </p:cxnSp>
      <p:sp>
        <p:nvSpPr>
          <p:cNvPr id="7" name="Rectangle 6"/>
          <p:cNvSpPr/>
          <p:nvPr/>
        </p:nvSpPr>
        <p:spPr>
          <a:xfrm>
            <a:off x="6341806" y="2017960"/>
            <a:ext cx="2580967" cy="923330"/>
          </a:xfrm>
          <a:prstGeom prst="rect">
            <a:avLst/>
          </a:prstGeom>
        </p:spPr>
        <p:txBody>
          <a:bodyPr wrap="square">
            <a:spAutoFit/>
          </a:bodyPr>
          <a:lstStyle/>
          <a:p>
            <a:r>
              <a:rPr lang="en-US" sz="1800" dirty="0" smtClean="0">
                <a:solidFill>
                  <a:srgbClr val="008000"/>
                </a:solidFill>
                <a:latin typeface="Trebuchet MS" pitchFamily="34" charset="0"/>
              </a:rPr>
              <a:t>Using the PLC to store uncompressed instructions</a:t>
            </a:r>
            <a:endParaRPr lang="en-US" sz="1800" dirty="0">
              <a:solidFill>
                <a:srgbClr val="008000"/>
              </a:solidFill>
              <a:latin typeface="Trebuchet MS" pitchFamily="34" charset="0"/>
            </a:endParaRPr>
          </a:p>
        </p:txBody>
      </p:sp>
      <p:sp>
        <p:nvSpPr>
          <p:cNvPr id="9" name="TextBox 8"/>
          <p:cNvSpPr txBox="1"/>
          <p:nvPr/>
        </p:nvSpPr>
        <p:spPr>
          <a:xfrm>
            <a:off x="2546560" y="1563000"/>
            <a:ext cx="1170034" cy="338554"/>
          </a:xfrm>
          <a:prstGeom prst="rect">
            <a:avLst/>
          </a:prstGeom>
          <a:noFill/>
        </p:spPr>
        <p:txBody>
          <a:bodyPr wrap="square" rtlCol="0">
            <a:spAutoFit/>
          </a:bodyPr>
          <a:lstStyle/>
          <a:p>
            <a:r>
              <a:rPr lang="en-US" sz="1600" dirty="0" smtClean="0">
                <a:solidFill>
                  <a:srgbClr val="C00000"/>
                </a:solidFill>
                <a:latin typeface="Trebuchet MS" pitchFamily="34" charset="0"/>
              </a:rPr>
              <a:t>no savings</a:t>
            </a:r>
            <a:endParaRPr lang="en-US" sz="1600" dirty="0">
              <a:solidFill>
                <a:srgbClr val="C00000"/>
              </a:solidFill>
              <a:latin typeface="Trebuchet MS" pitchFamily="34" charset="0"/>
            </a:endParaRPr>
          </a:p>
        </p:txBody>
      </p:sp>
      <p:sp>
        <p:nvSpPr>
          <p:cNvPr id="11" name="TextBox 10"/>
          <p:cNvSpPr txBox="1"/>
          <p:nvPr/>
        </p:nvSpPr>
        <p:spPr>
          <a:xfrm>
            <a:off x="3215152" y="2054609"/>
            <a:ext cx="619429" cy="338554"/>
          </a:xfrm>
          <a:prstGeom prst="rect">
            <a:avLst/>
          </a:prstGeom>
          <a:noFill/>
        </p:spPr>
        <p:txBody>
          <a:bodyPr wrap="square" rtlCol="0">
            <a:spAutoFit/>
          </a:bodyPr>
          <a:lstStyle/>
          <a:p>
            <a:r>
              <a:rPr lang="en-US" sz="1600" dirty="0" smtClean="0">
                <a:solidFill>
                  <a:srgbClr val="C00000"/>
                </a:solidFill>
                <a:latin typeface="Trebuchet MS" pitchFamily="34" charset="0"/>
              </a:rPr>
              <a:t>30</a:t>
            </a:r>
            <a:r>
              <a:rPr lang="en-US" sz="1600" b="1" dirty="0" smtClean="0">
                <a:solidFill>
                  <a:srgbClr val="C00000"/>
                </a:solidFill>
                <a:latin typeface="Trebuchet MS" pitchFamily="34" charset="0"/>
              </a:rPr>
              <a:t>%</a:t>
            </a:r>
            <a:endParaRPr lang="en-US" sz="1600" b="1" dirty="0">
              <a:solidFill>
                <a:srgbClr val="C00000"/>
              </a:solidFill>
              <a:latin typeface="Trebuchet MS" pitchFamily="34" charset="0"/>
            </a:endParaRPr>
          </a:p>
        </p:txBody>
      </p:sp>
      <p:sp>
        <p:nvSpPr>
          <p:cNvPr id="13" name="TextBox 12"/>
          <p:cNvSpPr txBox="1"/>
          <p:nvPr/>
        </p:nvSpPr>
        <p:spPr>
          <a:xfrm>
            <a:off x="3706766" y="2059526"/>
            <a:ext cx="644008" cy="338554"/>
          </a:xfrm>
          <a:prstGeom prst="rect">
            <a:avLst/>
          </a:prstGeom>
          <a:noFill/>
        </p:spPr>
        <p:txBody>
          <a:bodyPr wrap="square" rtlCol="0">
            <a:spAutoFit/>
          </a:bodyPr>
          <a:lstStyle/>
          <a:p>
            <a:r>
              <a:rPr lang="en-US" sz="1600" dirty="0" smtClean="0">
                <a:solidFill>
                  <a:srgbClr val="C00000"/>
                </a:solidFill>
                <a:latin typeface="Trebuchet MS" pitchFamily="34" charset="0"/>
              </a:rPr>
              <a:t>30</a:t>
            </a:r>
            <a:r>
              <a:rPr lang="en-US" sz="1600" b="1" dirty="0" smtClean="0">
                <a:solidFill>
                  <a:srgbClr val="C00000"/>
                </a:solidFill>
                <a:latin typeface="Trebuchet MS" pitchFamily="34" charset="0"/>
              </a:rPr>
              <a:t>%</a:t>
            </a:r>
            <a:endParaRPr lang="en-US" sz="1600" b="1" dirty="0">
              <a:solidFill>
                <a:srgbClr val="C00000"/>
              </a:solidFill>
              <a:latin typeface="Trebuchet MS" pitchFamily="34" charset="0"/>
            </a:endParaRPr>
          </a:p>
        </p:txBody>
      </p:sp>
      <p:sp>
        <p:nvSpPr>
          <p:cNvPr id="14" name="Rectangle 13"/>
          <p:cNvSpPr/>
          <p:nvPr/>
        </p:nvSpPr>
        <p:spPr>
          <a:xfrm>
            <a:off x="240891" y="2081003"/>
            <a:ext cx="1853380" cy="646331"/>
          </a:xfrm>
          <a:prstGeom prst="rect">
            <a:avLst/>
          </a:prstGeom>
        </p:spPr>
        <p:txBody>
          <a:bodyPr wrap="square">
            <a:spAutoFit/>
          </a:bodyPr>
          <a:lstStyle/>
          <a:p>
            <a:r>
              <a:rPr lang="en-US" sz="1800" dirty="0" smtClean="0">
                <a:solidFill>
                  <a:srgbClr val="C00000"/>
                </a:solidFill>
                <a:latin typeface="Trebuchet MS" pitchFamily="34" charset="0"/>
              </a:rPr>
              <a:t>Additional 10</a:t>
            </a:r>
            <a:r>
              <a:rPr lang="en-US" sz="1800" b="1" dirty="0" smtClean="0">
                <a:solidFill>
                  <a:srgbClr val="C00000"/>
                </a:solidFill>
                <a:latin typeface="Trebuchet MS" pitchFamily="34" charset="0"/>
              </a:rPr>
              <a:t>%</a:t>
            </a:r>
            <a:r>
              <a:rPr lang="en-US" sz="1800" dirty="0" smtClean="0">
                <a:solidFill>
                  <a:srgbClr val="C00000"/>
                </a:solidFill>
                <a:latin typeface="Trebuchet MS" pitchFamily="34" charset="0"/>
              </a:rPr>
              <a:t> energy savings</a:t>
            </a:r>
            <a:endParaRPr lang="en-US" sz="1800" dirty="0">
              <a:solidFill>
                <a:srgbClr val="C00000"/>
              </a:solidFill>
              <a:latin typeface="Trebuchet MS" pitchFamily="34" charset="0"/>
            </a:endParaRPr>
          </a:p>
        </p:txBody>
      </p:sp>
      <p:sp>
        <p:nvSpPr>
          <p:cNvPr id="15" name="Rectangle 14"/>
          <p:cNvSpPr/>
          <p:nvPr/>
        </p:nvSpPr>
        <p:spPr>
          <a:xfrm>
            <a:off x="4124633" y="3146939"/>
            <a:ext cx="2025444" cy="369332"/>
          </a:xfrm>
          <a:prstGeom prst="rect">
            <a:avLst/>
          </a:prstGeom>
        </p:spPr>
        <p:txBody>
          <a:bodyPr wrap="square">
            <a:spAutoFit/>
          </a:bodyPr>
          <a:lstStyle/>
          <a:p>
            <a:r>
              <a:rPr lang="en-US" sz="1800" dirty="0" smtClean="0">
                <a:solidFill>
                  <a:srgbClr val="C00000"/>
                </a:solidFill>
                <a:latin typeface="Trebuchet MS" pitchFamily="34" charset="0"/>
              </a:rPr>
              <a:t>56% improvement</a:t>
            </a:r>
            <a:endParaRPr lang="en-US" sz="1800" dirty="0">
              <a:solidFill>
                <a:srgbClr val="C00000"/>
              </a:solidFill>
              <a:latin typeface="Trebuchet MS" pitchFamily="34" charset="0"/>
            </a:endParaRPr>
          </a:p>
        </p:txBody>
      </p:sp>
      <p:sp>
        <p:nvSpPr>
          <p:cNvPr id="16" name="Rectangle 15"/>
          <p:cNvSpPr/>
          <p:nvPr/>
        </p:nvSpPr>
        <p:spPr>
          <a:xfrm>
            <a:off x="4763730" y="3476320"/>
            <a:ext cx="2025444" cy="369332"/>
          </a:xfrm>
          <a:prstGeom prst="rect">
            <a:avLst/>
          </a:prstGeom>
        </p:spPr>
        <p:txBody>
          <a:bodyPr wrap="square">
            <a:spAutoFit/>
          </a:bodyPr>
          <a:lstStyle/>
          <a:p>
            <a:r>
              <a:rPr lang="en-US" sz="1800" dirty="0" smtClean="0">
                <a:solidFill>
                  <a:srgbClr val="C00000"/>
                </a:solidFill>
                <a:latin typeface="Trebuchet MS" pitchFamily="34" charset="0"/>
              </a:rPr>
              <a:t>38% improvement</a:t>
            </a:r>
            <a:endParaRPr lang="en-US" sz="1800" dirty="0">
              <a:solidFill>
                <a:srgbClr val="C00000"/>
              </a:solidFill>
              <a:latin typeface="Trebuchet MS" pitchFamily="34" charset="0"/>
            </a:endParaRPr>
          </a:p>
        </p:txBody>
      </p:sp>
      <p:sp>
        <p:nvSpPr>
          <p:cNvPr id="17" name="Oval 16"/>
          <p:cNvSpPr/>
          <p:nvPr/>
        </p:nvSpPr>
        <p:spPr bwMode="auto">
          <a:xfrm>
            <a:off x="4970206" y="2033984"/>
            <a:ext cx="412955" cy="894641"/>
          </a:xfrm>
          <a:prstGeom prst="ellipse">
            <a:avLst/>
          </a:prstGeom>
          <a:noFill/>
          <a:ln w="254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 name="Oval 17"/>
          <p:cNvSpPr/>
          <p:nvPr/>
        </p:nvSpPr>
        <p:spPr bwMode="auto">
          <a:xfrm>
            <a:off x="5412658" y="2329873"/>
            <a:ext cx="339213" cy="584002"/>
          </a:xfrm>
          <a:prstGeom prst="ellipse">
            <a:avLst/>
          </a:prstGeom>
          <a:noFill/>
          <a:ln w="254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 name="Rectangle 19"/>
          <p:cNvSpPr/>
          <p:nvPr/>
        </p:nvSpPr>
        <p:spPr>
          <a:xfrm>
            <a:off x="6445046" y="2901607"/>
            <a:ext cx="2433484" cy="523220"/>
          </a:xfrm>
          <a:prstGeom prst="rect">
            <a:avLst/>
          </a:prstGeom>
          <a:ln w="22225">
            <a:solidFill>
              <a:srgbClr val="C00000"/>
            </a:solidFill>
          </a:ln>
        </p:spPr>
        <p:txBody>
          <a:bodyPr wrap="square">
            <a:spAutoFit/>
          </a:bodyPr>
          <a:lstStyle/>
          <a:p>
            <a:pPr algn="l"/>
            <a:r>
              <a:rPr lang="en-US" sz="1400" dirty="0" smtClean="0">
                <a:solidFill>
                  <a:srgbClr val="C00000"/>
                </a:solidFill>
                <a:latin typeface="Trebuchet MS" pitchFamily="34" charset="0"/>
              </a:rPr>
              <a:t>ALC - Adaptive Loop Cache</a:t>
            </a:r>
          </a:p>
          <a:p>
            <a:pPr algn="l"/>
            <a:r>
              <a:rPr lang="en-US" sz="1400" dirty="0" smtClean="0">
                <a:solidFill>
                  <a:srgbClr val="C00000"/>
                </a:solidFill>
                <a:latin typeface="Trebuchet MS" pitchFamily="34" charset="0"/>
              </a:rPr>
              <a:t>PLC - Preloaded Loop Cache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8"/>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16"/>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17"/>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7" grpId="0"/>
      <p:bldP spid="9" grpId="0"/>
      <p:bldP spid="11" grpId="0"/>
      <p:bldP spid="13" grpId="0"/>
      <p:bldP spid="14" grpId="0"/>
      <p:bldP spid="15" grpId="0"/>
      <p:bldP spid="15" grpId="1"/>
      <p:bldP spid="16" grpId="0"/>
      <p:bldP spid="16" grpId="1"/>
      <p:bldP spid="17" grpId="0" animBg="1"/>
      <p:bldP spid="17" grpId="1" animBg="1"/>
      <p:bldP spid="18" grpId="0" animBg="1"/>
      <p:bldP spid="18" grpId="1" animBg="1"/>
      <p:bldP spid="20" grpId="0" animBg="1"/>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17275" y="3618496"/>
            <a:ext cx="7897087" cy="2477715"/>
          </a:xfrm>
        </p:spPr>
        <p:txBody>
          <a:bodyPr/>
          <a:lstStyle/>
          <a:p>
            <a:pPr>
              <a:buNone/>
            </a:pPr>
            <a:endParaRPr lang="en-US" sz="2400" dirty="0" smtClean="0"/>
          </a:p>
          <a:p>
            <a:pPr lvl="1"/>
            <a:r>
              <a:rPr lang="en-US" sz="2000" dirty="0" smtClean="0"/>
              <a:t>PLC smaller performance penalty than ALC</a:t>
            </a:r>
          </a:p>
          <a:p>
            <a:pPr lvl="1"/>
            <a:r>
              <a:rPr lang="en-US" sz="2000" dirty="0" smtClean="0"/>
              <a:t>Combining code compression and L1 cache tuning is possible when loop caching eliminates decompression overhead</a:t>
            </a:r>
          </a:p>
          <a:p>
            <a:pPr lvl="1"/>
            <a:r>
              <a:rPr lang="en-US" sz="2000" dirty="0" smtClean="0"/>
              <a:t>In some cases, combining code compression and L1 cache tuning is only possible using the PLC</a:t>
            </a:r>
          </a:p>
        </p:txBody>
      </p:sp>
      <p:sp>
        <p:nvSpPr>
          <p:cNvPr id="4" name="Slide Number Placeholder 3"/>
          <p:cNvSpPr>
            <a:spLocks noGrp="1"/>
          </p:cNvSpPr>
          <p:nvPr>
            <p:ph type="sldNum" sz="quarter" idx="12"/>
          </p:nvPr>
        </p:nvSpPr>
        <p:spPr>
          <a:xfrm>
            <a:off x="6553200" y="6400800"/>
            <a:ext cx="1905000" cy="457200"/>
          </a:xfrm>
        </p:spPr>
        <p:txBody>
          <a:bodyPr/>
          <a:lstStyle/>
          <a:p>
            <a:pPr>
              <a:defRPr/>
            </a:pPr>
            <a:fld id="{6452F263-C6CE-4819-A005-BE1F77CA07BE}" type="slidenum">
              <a:rPr lang="en-US" smtClean="0"/>
              <a:pPr>
                <a:defRPr/>
              </a:pPr>
              <a:t>29</a:t>
            </a:fld>
            <a:endParaRPr lang="en-US"/>
          </a:p>
        </p:txBody>
      </p:sp>
      <p:sp>
        <p:nvSpPr>
          <p:cNvPr id="11" name="Title 1"/>
          <p:cNvSpPr>
            <a:spLocks noGrp="1"/>
          </p:cNvSpPr>
          <p:nvPr>
            <p:ph type="title"/>
          </p:nvPr>
        </p:nvSpPr>
        <p:spPr>
          <a:xfrm>
            <a:off x="486889" y="840339"/>
            <a:ext cx="8173192" cy="889750"/>
          </a:xfrm>
        </p:spPr>
        <p:txBody>
          <a:bodyPr/>
          <a:lstStyle/>
          <a:p>
            <a:r>
              <a:rPr lang="en-US" sz="4000" dirty="0" smtClean="0"/>
              <a:t>Performance (ALC &amp; PLC)</a:t>
            </a:r>
            <a:r>
              <a:rPr lang="en-US" dirty="0" smtClean="0"/>
              <a:t/>
            </a:r>
            <a:br>
              <a:rPr lang="en-US" dirty="0" smtClean="0"/>
            </a:br>
            <a:r>
              <a:rPr lang="en-US" sz="2800" dirty="0" smtClean="0"/>
              <a:t> Combining Code Compression with L1 Cache Tuning </a:t>
            </a:r>
            <a:r>
              <a:rPr lang="en-US" dirty="0" smtClean="0"/>
              <a:t/>
            </a:r>
            <a:br>
              <a:rPr lang="en-US" dirty="0" smtClean="0"/>
            </a:br>
            <a:endParaRPr lang="en-US" dirty="0"/>
          </a:p>
        </p:txBody>
      </p:sp>
      <p:graphicFrame>
        <p:nvGraphicFramePr>
          <p:cNvPr id="13" name="Chart 12"/>
          <p:cNvGraphicFramePr/>
          <p:nvPr/>
        </p:nvGraphicFramePr>
        <p:xfrm>
          <a:off x="335725" y="1666023"/>
          <a:ext cx="4070020" cy="18139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p:cNvGraphicFramePr/>
          <p:nvPr/>
        </p:nvGraphicFramePr>
        <p:xfrm>
          <a:off x="4346369" y="1737275"/>
          <a:ext cx="3930732" cy="1778330"/>
        </p:xfrm>
        <a:graphic>
          <a:graphicData uri="http://schemas.openxmlformats.org/drawingml/2006/chart">
            <c:chart xmlns:c="http://schemas.openxmlformats.org/drawingml/2006/chart" xmlns:r="http://schemas.openxmlformats.org/officeDocument/2006/relationships" r:id="rId3"/>
          </a:graphicData>
        </a:graphic>
      </p:graphicFrame>
      <p:cxnSp>
        <p:nvCxnSpPr>
          <p:cNvPr id="17" name="Straight Connector 16"/>
          <p:cNvCxnSpPr/>
          <p:nvPr/>
        </p:nvCxnSpPr>
        <p:spPr bwMode="auto">
          <a:xfrm flipV="1">
            <a:off x="878774" y="2043065"/>
            <a:ext cx="2909455" cy="11875"/>
          </a:xfrm>
          <a:prstGeom prst="line">
            <a:avLst/>
          </a:prstGeom>
          <a:solidFill>
            <a:schemeClr val="accent1"/>
          </a:solidFill>
          <a:ln w="19050" cap="flat" cmpd="sng" algn="ctr">
            <a:solidFill>
              <a:srgbClr val="92D050"/>
            </a:solidFill>
            <a:prstDash val="solid"/>
            <a:round/>
            <a:headEnd type="none" w="med" len="med"/>
            <a:tailEnd type="none" w="med" len="med"/>
          </a:ln>
          <a:effectLst/>
        </p:spPr>
      </p:cxnSp>
      <p:cxnSp>
        <p:nvCxnSpPr>
          <p:cNvPr id="21" name="Straight Connector 20"/>
          <p:cNvCxnSpPr/>
          <p:nvPr/>
        </p:nvCxnSpPr>
        <p:spPr bwMode="auto">
          <a:xfrm flipV="1">
            <a:off x="4880758" y="2541828"/>
            <a:ext cx="2814452" cy="11876"/>
          </a:xfrm>
          <a:prstGeom prst="line">
            <a:avLst/>
          </a:prstGeom>
          <a:solidFill>
            <a:schemeClr val="accent1"/>
          </a:solidFill>
          <a:ln w="19050" cap="flat" cmpd="sng" algn="ctr">
            <a:solidFill>
              <a:srgbClr val="92D050"/>
            </a:solidFill>
            <a:prstDash val="solid"/>
            <a:round/>
            <a:headEnd type="none" w="med" len="med"/>
            <a:tailEnd type="none" w="med" len="med"/>
          </a:ln>
          <a:effectLst/>
        </p:spPr>
      </p:cxnSp>
      <p:sp>
        <p:nvSpPr>
          <p:cNvPr id="9" name="Rectangle 8"/>
          <p:cNvSpPr/>
          <p:nvPr/>
        </p:nvSpPr>
        <p:spPr>
          <a:xfrm>
            <a:off x="575188" y="3343814"/>
            <a:ext cx="7772399" cy="646331"/>
          </a:xfrm>
          <a:prstGeom prst="rect">
            <a:avLst/>
          </a:prstGeom>
        </p:spPr>
        <p:txBody>
          <a:bodyPr wrap="square">
            <a:spAutoFit/>
          </a:bodyPr>
          <a:lstStyle/>
          <a:p>
            <a:r>
              <a:rPr lang="en-US" sz="1800" dirty="0" smtClean="0">
                <a:solidFill>
                  <a:srgbClr val="C00000"/>
                </a:solidFill>
                <a:latin typeface="Trebuchet MS" pitchFamily="34" charset="0"/>
              </a:rPr>
              <a:t>Average increase in execution time (decompression overhead): </a:t>
            </a:r>
          </a:p>
          <a:p>
            <a:r>
              <a:rPr lang="en-US" sz="1800" dirty="0" smtClean="0">
                <a:solidFill>
                  <a:srgbClr val="C00000"/>
                </a:solidFill>
                <a:latin typeface="Trebuchet MS" pitchFamily="34" charset="0"/>
              </a:rPr>
              <a:t>1.7x – 4.7x </a:t>
            </a:r>
          </a:p>
        </p:txBody>
      </p:sp>
      <p:sp>
        <p:nvSpPr>
          <p:cNvPr id="10" name="Rectangle 9"/>
          <p:cNvSpPr/>
          <p:nvPr/>
        </p:nvSpPr>
        <p:spPr>
          <a:xfrm>
            <a:off x="4439288" y="1490436"/>
            <a:ext cx="2925096" cy="369332"/>
          </a:xfrm>
          <a:prstGeom prst="rect">
            <a:avLst/>
          </a:prstGeom>
        </p:spPr>
        <p:txBody>
          <a:bodyPr wrap="square">
            <a:spAutoFit/>
          </a:bodyPr>
          <a:lstStyle/>
          <a:p>
            <a:r>
              <a:rPr lang="en-US" sz="1800" dirty="0" smtClean="0">
                <a:solidFill>
                  <a:srgbClr val="C00000"/>
                </a:solidFill>
                <a:latin typeface="Trebuchet MS" pitchFamily="34" charset="0"/>
              </a:rPr>
              <a:t>40</a:t>
            </a:r>
            <a:r>
              <a:rPr lang="en-US" sz="1800" b="1" dirty="0" smtClean="0">
                <a:solidFill>
                  <a:srgbClr val="C00000"/>
                </a:solidFill>
                <a:latin typeface="Trebuchet MS" pitchFamily="34" charset="0"/>
              </a:rPr>
              <a:t>%</a:t>
            </a:r>
            <a:r>
              <a:rPr lang="en-US" sz="1800" dirty="0" smtClean="0">
                <a:solidFill>
                  <a:srgbClr val="C00000"/>
                </a:solidFill>
                <a:latin typeface="Trebuchet MS" pitchFamily="34" charset="0"/>
              </a:rPr>
              <a:t> reduction using PLC</a:t>
            </a:r>
          </a:p>
        </p:txBody>
      </p:sp>
      <p:cxnSp>
        <p:nvCxnSpPr>
          <p:cNvPr id="14" name="Straight Arrow Connector 13"/>
          <p:cNvCxnSpPr/>
          <p:nvPr/>
        </p:nvCxnSpPr>
        <p:spPr bwMode="auto">
          <a:xfrm rot="5400000">
            <a:off x="5397910" y="1936955"/>
            <a:ext cx="280220" cy="14749"/>
          </a:xfrm>
          <a:prstGeom prst="straightConnector1">
            <a:avLst/>
          </a:prstGeom>
          <a:solidFill>
            <a:schemeClr val="accent1"/>
          </a:solidFill>
          <a:ln w="15875" cap="flat" cmpd="sng" algn="ctr">
            <a:solidFill>
              <a:srgbClr val="C00000"/>
            </a:solidFill>
            <a:prstDash val="solid"/>
            <a:round/>
            <a:headEnd type="none" w="med" len="med"/>
            <a:tailEnd type="arrow"/>
          </a:ln>
          <a:effectLst/>
        </p:spPr>
      </p:cxnSp>
      <p:cxnSp>
        <p:nvCxnSpPr>
          <p:cNvPr id="18" name="Straight Arrow Connector 17"/>
          <p:cNvCxnSpPr/>
          <p:nvPr/>
        </p:nvCxnSpPr>
        <p:spPr bwMode="auto">
          <a:xfrm rot="5400000">
            <a:off x="5825613" y="1907459"/>
            <a:ext cx="501446" cy="294967"/>
          </a:xfrm>
          <a:prstGeom prst="straightConnector1">
            <a:avLst/>
          </a:prstGeom>
          <a:solidFill>
            <a:schemeClr val="accent1"/>
          </a:solidFill>
          <a:ln w="15875" cap="flat" cmpd="sng" algn="ctr">
            <a:solidFill>
              <a:srgbClr val="C00000"/>
            </a:solidFill>
            <a:prstDash val="solid"/>
            <a:round/>
            <a:headEnd type="none" w="med" len="med"/>
            <a:tailEnd type="arrow"/>
          </a:ln>
          <a:effectLst/>
        </p:spPr>
      </p:cxnSp>
      <p:sp>
        <p:nvSpPr>
          <p:cNvPr id="20" name="TextBox 19"/>
          <p:cNvSpPr txBox="1"/>
          <p:nvPr/>
        </p:nvSpPr>
        <p:spPr>
          <a:xfrm>
            <a:off x="3559279" y="2207339"/>
            <a:ext cx="644008" cy="338554"/>
          </a:xfrm>
          <a:prstGeom prst="rect">
            <a:avLst/>
          </a:prstGeom>
          <a:noFill/>
        </p:spPr>
        <p:txBody>
          <a:bodyPr wrap="square" rtlCol="0">
            <a:spAutoFit/>
          </a:bodyPr>
          <a:lstStyle/>
          <a:p>
            <a:r>
              <a:rPr lang="en-US" sz="1600" dirty="0" smtClean="0">
                <a:solidFill>
                  <a:srgbClr val="C00000"/>
                </a:solidFill>
                <a:latin typeface="Trebuchet MS" pitchFamily="34" charset="0"/>
              </a:rPr>
              <a:t>73</a:t>
            </a:r>
            <a:r>
              <a:rPr lang="en-US" sz="1600" b="1" dirty="0" smtClean="0">
                <a:solidFill>
                  <a:srgbClr val="C00000"/>
                </a:solidFill>
                <a:latin typeface="Trebuchet MS" pitchFamily="34" charset="0"/>
              </a:rPr>
              <a:t>%</a:t>
            </a:r>
            <a:endParaRPr lang="en-US" sz="1600" b="1" dirty="0">
              <a:solidFill>
                <a:srgbClr val="C00000"/>
              </a:solidFill>
              <a:latin typeface="Trebuchet MS" pitchFamily="34" charset="0"/>
            </a:endParaRPr>
          </a:p>
        </p:txBody>
      </p:sp>
      <p:sp>
        <p:nvSpPr>
          <p:cNvPr id="22" name="TextBox 21"/>
          <p:cNvSpPr txBox="1"/>
          <p:nvPr/>
        </p:nvSpPr>
        <p:spPr>
          <a:xfrm>
            <a:off x="7428278" y="2197508"/>
            <a:ext cx="644008" cy="338554"/>
          </a:xfrm>
          <a:prstGeom prst="rect">
            <a:avLst/>
          </a:prstGeom>
          <a:noFill/>
        </p:spPr>
        <p:txBody>
          <a:bodyPr wrap="square" rtlCol="0">
            <a:spAutoFit/>
          </a:bodyPr>
          <a:lstStyle/>
          <a:p>
            <a:r>
              <a:rPr lang="en-US" sz="1600" dirty="0" smtClean="0">
                <a:solidFill>
                  <a:srgbClr val="C00000"/>
                </a:solidFill>
                <a:latin typeface="Trebuchet MS" pitchFamily="34" charset="0"/>
              </a:rPr>
              <a:t>2</a:t>
            </a:r>
            <a:r>
              <a:rPr lang="en-US" sz="1600" b="1" dirty="0" smtClean="0">
                <a:solidFill>
                  <a:srgbClr val="C00000"/>
                </a:solidFill>
                <a:latin typeface="Trebuchet MS" pitchFamily="34" charset="0"/>
              </a:rPr>
              <a:t>%</a:t>
            </a:r>
            <a:endParaRPr lang="en-US" sz="1600" b="1" dirty="0">
              <a:solidFill>
                <a:srgbClr val="C00000"/>
              </a:solidFill>
              <a:latin typeface="Trebuchet MS" pitchFamily="34" charset="0"/>
            </a:endParaRPr>
          </a:p>
        </p:txBody>
      </p:sp>
      <p:sp>
        <p:nvSpPr>
          <p:cNvPr id="23" name="Oval 22"/>
          <p:cNvSpPr/>
          <p:nvPr/>
        </p:nvSpPr>
        <p:spPr bwMode="auto">
          <a:xfrm>
            <a:off x="7521678" y="2467897"/>
            <a:ext cx="176980" cy="412955"/>
          </a:xfrm>
          <a:prstGeom prst="ellipse">
            <a:avLst/>
          </a:prstGeom>
          <a:noFill/>
          <a:ln w="254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 name="Oval 23"/>
          <p:cNvSpPr/>
          <p:nvPr/>
        </p:nvSpPr>
        <p:spPr bwMode="auto">
          <a:xfrm>
            <a:off x="3583858" y="2497394"/>
            <a:ext cx="191729" cy="368709"/>
          </a:xfrm>
          <a:prstGeom prst="ellipse">
            <a:avLst/>
          </a:prstGeom>
          <a:noFill/>
          <a:ln w="254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 name="Oval 24"/>
          <p:cNvSpPr/>
          <p:nvPr/>
        </p:nvSpPr>
        <p:spPr bwMode="auto">
          <a:xfrm>
            <a:off x="2595716" y="2438400"/>
            <a:ext cx="368710" cy="412955"/>
          </a:xfrm>
          <a:prstGeom prst="ellipse">
            <a:avLst/>
          </a:prstGeom>
          <a:noFill/>
          <a:ln w="254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 name="Oval 25"/>
          <p:cNvSpPr/>
          <p:nvPr/>
        </p:nvSpPr>
        <p:spPr bwMode="auto">
          <a:xfrm>
            <a:off x="6563032" y="2467897"/>
            <a:ext cx="353962" cy="486697"/>
          </a:xfrm>
          <a:prstGeom prst="ellipse">
            <a:avLst/>
          </a:prstGeom>
          <a:noFill/>
          <a:ln w="254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 name="Rectangle 18"/>
          <p:cNvSpPr/>
          <p:nvPr/>
        </p:nvSpPr>
        <p:spPr>
          <a:xfrm>
            <a:off x="176981" y="6116509"/>
            <a:ext cx="2433484" cy="523220"/>
          </a:xfrm>
          <a:prstGeom prst="rect">
            <a:avLst/>
          </a:prstGeom>
          <a:ln w="22225">
            <a:solidFill>
              <a:srgbClr val="C00000"/>
            </a:solidFill>
          </a:ln>
        </p:spPr>
        <p:txBody>
          <a:bodyPr wrap="square">
            <a:spAutoFit/>
          </a:bodyPr>
          <a:lstStyle/>
          <a:p>
            <a:pPr algn="l"/>
            <a:r>
              <a:rPr lang="en-US" sz="1400" dirty="0" smtClean="0">
                <a:solidFill>
                  <a:srgbClr val="C00000"/>
                </a:solidFill>
                <a:latin typeface="Trebuchet MS" pitchFamily="34" charset="0"/>
              </a:rPr>
              <a:t>ALC - Adaptive Loop Cache</a:t>
            </a:r>
          </a:p>
          <a:p>
            <a:pPr algn="l"/>
            <a:r>
              <a:rPr lang="en-US" sz="1400" dirty="0" smtClean="0">
                <a:solidFill>
                  <a:srgbClr val="C00000"/>
                </a:solidFill>
                <a:latin typeface="Trebuchet MS" pitchFamily="34" charset="0"/>
              </a:rPr>
              <a:t>PLC - Preloaded Loop Cache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4"/>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0"/>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8"/>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xEl>
                                              <p:pRg st="3" end="3"/>
                                            </p:txEl>
                                          </p:spTgt>
                                        </p:tgtEl>
                                        <p:attrNameLst>
                                          <p:attrName>style.visibility</p:attrName>
                                        </p:attrNameLst>
                                      </p:cBhvr>
                                      <p:to>
                                        <p:strVal val="visible"/>
                                      </p:to>
                                    </p:set>
                                  </p:childTnLst>
                                </p:cTn>
                              </p:par>
                              <p:par>
                                <p:cTn id="45" presetID="1" presetClass="exit" presetSubtype="0" fill="hold" grpId="1" nodeType="withEffect">
                                  <p:stCondLst>
                                    <p:cond delay="0"/>
                                  </p:stCondLst>
                                  <p:childTnLst>
                                    <p:set>
                                      <p:cBhvr>
                                        <p:cTn id="46" dur="1" fill="hold">
                                          <p:stCondLst>
                                            <p:cond delay="0"/>
                                          </p:stCondLst>
                                        </p:cTn>
                                        <p:tgtEl>
                                          <p:spTgt spid="25"/>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26"/>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Graphic spid="15" grpId="0">
        <p:bldAsOne/>
      </p:bldGraphic>
      <p:bldP spid="9" grpId="0"/>
      <p:bldP spid="10" grpId="0"/>
      <p:bldP spid="10" grpId="1"/>
      <p:bldP spid="20" grpId="0"/>
      <p:bldP spid="22" grpId="0"/>
      <p:bldP spid="23" grpId="0" animBg="1"/>
      <p:bldP spid="24" grpId="0" animBg="1"/>
      <p:bldP spid="25" grpId="0" animBg="1"/>
      <p:bldP spid="25" grpId="1" animBg="1"/>
      <p:bldP spid="26" grpId="0" animBg="1"/>
      <p:bldP spid="26" grpId="1" animBg="1"/>
      <p:bldP spid="19" grpId="0" animBg="1"/>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15296" y="403120"/>
            <a:ext cx="7772400" cy="776747"/>
          </a:xfrm>
        </p:spPr>
        <p:txBody>
          <a:bodyPr/>
          <a:lstStyle/>
          <a:p>
            <a:r>
              <a:rPr lang="en-US" dirty="0" smtClean="0"/>
              <a:t>Instruction Cache Optimizations</a:t>
            </a:r>
            <a:endParaRPr lang="en-US" dirty="0"/>
          </a:p>
        </p:txBody>
      </p:sp>
      <p:sp>
        <p:nvSpPr>
          <p:cNvPr id="4" name="Slide Number Placeholder 3"/>
          <p:cNvSpPr>
            <a:spLocks noGrp="1"/>
          </p:cNvSpPr>
          <p:nvPr>
            <p:ph type="sldNum" sz="quarter" idx="12"/>
          </p:nvPr>
        </p:nvSpPr>
        <p:spPr>
          <a:xfrm>
            <a:off x="6553200" y="6381132"/>
            <a:ext cx="1905000" cy="457200"/>
          </a:xfrm>
        </p:spPr>
        <p:txBody>
          <a:bodyPr/>
          <a:lstStyle/>
          <a:p>
            <a:pPr>
              <a:defRPr/>
            </a:pPr>
            <a:fld id="{6452F263-C6CE-4819-A005-BE1F77CA07BE}" type="slidenum">
              <a:rPr lang="en-US" smtClean="0"/>
              <a:pPr>
                <a:defRPr/>
              </a:pPr>
              <a:t>3</a:t>
            </a:fld>
            <a:endParaRPr lang="en-US" dirty="0"/>
          </a:p>
        </p:txBody>
      </p:sp>
      <p:grpSp>
        <p:nvGrpSpPr>
          <p:cNvPr id="49" name="Group 48"/>
          <p:cNvGrpSpPr/>
          <p:nvPr/>
        </p:nvGrpSpPr>
        <p:grpSpPr>
          <a:xfrm>
            <a:off x="319563" y="2639961"/>
            <a:ext cx="2610465" cy="1976284"/>
            <a:chOff x="5569987" y="1917291"/>
            <a:chExt cx="2610465" cy="1976284"/>
          </a:xfrm>
        </p:grpSpPr>
        <p:sp>
          <p:nvSpPr>
            <p:cNvPr id="7" name="Rectangle 6"/>
            <p:cNvSpPr/>
            <p:nvPr/>
          </p:nvSpPr>
          <p:spPr bwMode="auto">
            <a:xfrm>
              <a:off x="5569987" y="1917291"/>
              <a:ext cx="2610465" cy="1976284"/>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 name="Text Box 4"/>
            <p:cNvSpPr txBox="1">
              <a:spLocks noChangeArrowheads="1"/>
            </p:cNvSpPr>
            <p:nvPr/>
          </p:nvSpPr>
          <p:spPr bwMode="auto">
            <a:xfrm>
              <a:off x="5796116" y="1952622"/>
              <a:ext cx="2349922" cy="369332"/>
            </a:xfrm>
            <a:prstGeom prst="rect">
              <a:avLst/>
            </a:prstGeom>
            <a:solidFill>
              <a:schemeClr val="bg1"/>
            </a:solidFill>
            <a:ln w="28575">
              <a:noFill/>
              <a:miter lim="800000"/>
              <a:headEnd/>
              <a:tailEnd/>
            </a:ln>
            <a:effectLst/>
          </p:spPr>
          <p:txBody>
            <a:bodyPr wrap="square">
              <a:spAutoFit/>
            </a:bodyPr>
            <a:lstStyle/>
            <a:p>
              <a:pPr eaLnBrk="1" hangingPunct="1"/>
              <a:r>
                <a:rPr lang="pt-BR" sz="1800" dirty="0" smtClean="0">
                  <a:latin typeface="Trebuchet MS" pitchFamily="34" charset="0"/>
                </a:rPr>
                <a:t>L1 Instruction Cache</a:t>
              </a:r>
              <a:endParaRPr lang="en-US" sz="1800" i="1" baseline="-25000" dirty="0">
                <a:latin typeface="Trebuchet MS" pitchFamily="34" charset="0"/>
              </a:endParaRPr>
            </a:p>
          </p:txBody>
        </p:sp>
        <p:grpSp>
          <p:nvGrpSpPr>
            <p:cNvPr id="10" name="Group 22"/>
            <p:cNvGrpSpPr/>
            <p:nvPr/>
          </p:nvGrpSpPr>
          <p:grpSpPr>
            <a:xfrm>
              <a:off x="6902145" y="2434626"/>
              <a:ext cx="524352" cy="1223139"/>
              <a:chOff x="4444064" y="2626355"/>
              <a:chExt cx="524352" cy="1223139"/>
            </a:xfrm>
            <a:solidFill>
              <a:srgbClr val="D5E467"/>
            </a:solidFill>
          </p:grpSpPr>
          <p:sp>
            <p:nvSpPr>
              <p:cNvPr id="20"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21"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22"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23"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24"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25"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26"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27"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nvGrpSpPr>
            <p:cNvPr id="11" name="Group 31"/>
            <p:cNvGrpSpPr/>
            <p:nvPr/>
          </p:nvGrpSpPr>
          <p:grpSpPr>
            <a:xfrm>
              <a:off x="7511744" y="2424793"/>
              <a:ext cx="524352" cy="1223139"/>
              <a:chOff x="4444064" y="2626355"/>
              <a:chExt cx="524352" cy="1223139"/>
            </a:xfrm>
            <a:solidFill>
              <a:srgbClr val="D5E467"/>
            </a:solidFill>
          </p:grpSpPr>
          <p:sp>
            <p:nvSpPr>
              <p:cNvPr id="12"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13"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4"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5"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6"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7"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8"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9"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nvGrpSpPr>
            <p:cNvPr id="28" name="Group 22"/>
            <p:cNvGrpSpPr/>
            <p:nvPr/>
          </p:nvGrpSpPr>
          <p:grpSpPr>
            <a:xfrm>
              <a:off x="5682945" y="2439542"/>
              <a:ext cx="524352" cy="1223139"/>
              <a:chOff x="4444064" y="2626355"/>
              <a:chExt cx="524352" cy="1223139"/>
            </a:xfrm>
            <a:solidFill>
              <a:srgbClr val="D5E467"/>
            </a:solidFill>
          </p:grpSpPr>
          <p:sp>
            <p:nvSpPr>
              <p:cNvPr id="29"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30"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1"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2"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3"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4"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5"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36"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nvGrpSpPr>
            <p:cNvPr id="37" name="Group 31"/>
            <p:cNvGrpSpPr/>
            <p:nvPr/>
          </p:nvGrpSpPr>
          <p:grpSpPr>
            <a:xfrm>
              <a:off x="6292544" y="2429709"/>
              <a:ext cx="524352" cy="1223139"/>
              <a:chOff x="4444064" y="2626355"/>
              <a:chExt cx="524352" cy="1223139"/>
            </a:xfrm>
            <a:solidFill>
              <a:srgbClr val="D5E467"/>
            </a:solidFill>
          </p:grpSpPr>
          <p:sp>
            <p:nvSpPr>
              <p:cNvPr id="38"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39"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40"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41"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42"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43"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44"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45"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sp>
          <p:nvSpPr>
            <p:cNvPr id="48" name="Rounded Rectangle 47"/>
            <p:cNvSpPr/>
            <p:nvPr/>
          </p:nvSpPr>
          <p:spPr bwMode="auto">
            <a:xfrm>
              <a:off x="5574890" y="2330245"/>
              <a:ext cx="2595716" cy="1445342"/>
            </a:xfrm>
            <a:prstGeom prst="roundRect">
              <a:avLst/>
            </a:prstGeom>
            <a:noFill/>
            <a:ln w="254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50" name="Rectangle 49"/>
          <p:cNvSpPr/>
          <p:nvPr/>
        </p:nvSpPr>
        <p:spPr>
          <a:xfrm>
            <a:off x="2890690" y="2626056"/>
            <a:ext cx="1696066" cy="369332"/>
          </a:xfrm>
          <a:prstGeom prst="rect">
            <a:avLst/>
          </a:prstGeom>
          <a:noFill/>
        </p:spPr>
        <p:txBody>
          <a:bodyPr wrap="square">
            <a:spAutoFit/>
          </a:bodyPr>
          <a:lstStyle/>
          <a:p>
            <a:r>
              <a:rPr lang="en-US" sz="1800" dirty="0" smtClean="0">
                <a:solidFill>
                  <a:schemeClr val="bg2">
                    <a:lumMod val="60000"/>
                    <a:lumOff val="40000"/>
                  </a:schemeClr>
                </a:solidFill>
                <a:latin typeface="Trebuchet MS" pitchFamily="34" charset="0"/>
              </a:rPr>
              <a:t>loop caching</a:t>
            </a:r>
            <a:endParaRPr lang="en-US" sz="1800" dirty="0">
              <a:solidFill>
                <a:schemeClr val="bg2">
                  <a:lumMod val="60000"/>
                  <a:lumOff val="40000"/>
                </a:schemeClr>
              </a:solidFill>
              <a:latin typeface="Trebuchet MS" pitchFamily="34" charset="0"/>
            </a:endParaRPr>
          </a:p>
        </p:txBody>
      </p:sp>
      <p:sp>
        <p:nvSpPr>
          <p:cNvPr id="51" name="Rectangle 50"/>
          <p:cNvSpPr/>
          <p:nvPr/>
        </p:nvSpPr>
        <p:spPr>
          <a:xfrm>
            <a:off x="2880858" y="3294649"/>
            <a:ext cx="2227007" cy="369332"/>
          </a:xfrm>
          <a:prstGeom prst="rect">
            <a:avLst/>
          </a:prstGeom>
        </p:spPr>
        <p:txBody>
          <a:bodyPr wrap="square">
            <a:spAutoFit/>
          </a:bodyPr>
          <a:lstStyle/>
          <a:p>
            <a:r>
              <a:rPr lang="en-US" sz="1800" dirty="0" smtClean="0">
                <a:solidFill>
                  <a:schemeClr val="bg2">
                    <a:lumMod val="60000"/>
                    <a:lumOff val="40000"/>
                  </a:schemeClr>
                </a:solidFill>
                <a:latin typeface="Trebuchet MS" pitchFamily="34" charset="0"/>
              </a:rPr>
              <a:t>cache tuning</a:t>
            </a:r>
            <a:endParaRPr lang="en-US" sz="1800" dirty="0">
              <a:solidFill>
                <a:schemeClr val="bg2">
                  <a:lumMod val="60000"/>
                  <a:lumOff val="40000"/>
                </a:schemeClr>
              </a:solidFill>
              <a:latin typeface="Trebuchet MS" pitchFamily="34" charset="0"/>
            </a:endParaRPr>
          </a:p>
        </p:txBody>
      </p:sp>
      <p:sp>
        <p:nvSpPr>
          <p:cNvPr id="52" name="Rectangle 51"/>
          <p:cNvSpPr/>
          <p:nvPr/>
        </p:nvSpPr>
        <p:spPr>
          <a:xfrm>
            <a:off x="2059865" y="2149187"/>
            <a:ext cx="2227007" cy="369332"/>
          </a:xfrm>
          <a:prstGeom prst="rect">
            <a:avLst/>
          </a:prstGeom>
        </p:spPr>
        <p:txBody>
          <a:bodyPr wrap="square">
            <a:spAutoFit/>
          </a:bodyPr>
          <a:lstStyle/>
          <a:p>
            <a:r>
              <a:rPr lang="en-US" sz="1800" dirty="0" smtClean="0">
                <a:solidFill>
                  <a:srgbClr val="C00000"/>
                </a:solidFill>
                <a:latin typeface="Trebuchet MS" pitchFamily="34" charset="0"/>
              </a:rPr>
              <a:t>code compression</a:t>
            </a:r>
            <a:endParaRPr lang="en-US" sz="1800" dirty="0">
              <a:solidFill>
                <a:srgbClr val="C00000"/>
              </a:solidFill>
              <a:latin typeface="Trebuchet MS" pitchFamily="34" charset="0"/>
            </a:endParaRPr>
          </a:p>
        </p:txBody>
      </p:sp>
      <p:sp>
        <p:nvSpPr>
          <p:cNvPr id="53" name="Rectangle 52"/>
          <p:cNvSpPr/>
          <p:nvPr/>
        </p:nvSpPr>
        <p:spPr>
          <a:xfrm>
            <a:off x="103246" y="1991869"/>
            <a:ext cx="2227007" cy="369332"/>
          </a:xfrm>
          <a:prstGeom prst="rect">
            <a:avLst/>
          </a:prstGeom>
        </p:spPr>
        <p:txBody>
          <a:bodyPr wrap="square">
            <a:spAutoFit/>
          </a:bodyPr>
          <a:lstStyle/>
          <a:p>
            <a:r>
              <a:rPr lang="en-US" sz="1800" dirty="0" smtClean="0">
                <a:solidFill>
                  <a:srgbClr val="C00000"/>
                </a:solidFill>
                <a:latin typeface="Trebuchet MS" pitchFamily="34" charset="0"/>
              </a:rPr>
              <a:t>code reordering</a:t>
            </a:r>
            <a:endParaRPr lang="en-US" sz="1800" dirty="0">
              <a:solidFill>
                <a:srgbClr val="C00000"/>
              </a:solidFill>
              <a:latin typeface="Trebuchet MS" pitchFamily="34" charset="0"/>
            </a:endParaRPr>
          </a:p>
        </p:txBody>
      </p:sp>
      <p:sp>
        <p:nvSpPr>
          <p:cNvPr id="54" name="Rectangle 53"/>
          <p:cNvSpPr/>
          <p:nvPr/>
        </p:nvSpPr>
        <p:spPr>
          <a:xfrm>
            <a:off x="373632" y="4739995"/>
            <a:ext cx="1971369" cy="369332"/>
          </a:xfrm>
          <a:prstGeom prst="rect">
            <a:avLst/>
          </a:prstGeom>
        </p:spPr>
        <p:txBody>
          <a:bodyPr wrap="square">
            <a:spAutoFit/>
          </a:bodyPr>
          <a:lstStyle/>
          <a:p>
            <a:r>
              <a:rPr lang="en-US" sz="1800" dirty="0" smtClean="0">
                <a:solidFill>
                  <a:srgbClr val="C00000"/>
                </a:solidFill>
                <a:latin typeface="Trebuchet MS" pitchFamily="34" charset="0"/>
              </a:rPr>
              <a:t>filter caching</a:t>
            </a:r>
            <a:endParaRPr lang="en-US" sz="1800" dirty="0">
              <a:solidFill>
                <a:srgbClr val="C00000"/>
              </a:solidFill>
              <a:latin typeface="Trebuchet MS" pitchFamily="34" charset="0"/>
            </a:endParaRPr>
          </a:p>
        </p:txBody>
      </p:sp>
      <p:sp>
        <p:nvSpPr>
          <p:cNvPr id="55" name="Rectangle 54"/>
          <p:cNvSpPr/>
          <p:nvPr/>
        </p:nvSpPr>
        <p:spPr>
          <a:xfrm>
            <a:off x="2566235" y="2616223"/>
            <a:ext cx="2330231" cy="369332"/>
          </a:xfrm>
          <a:prstGeom prst="rect">
            <a:avLst/>
          </a:prstGeom>
          <a:noFill/>
        </p:spPr>
        <p:txBody>
          <a:bodyPr wrap="square">
            <a:spAutoFit/>
          </a:bodyPr>
          <a:lstStyle/>
          <a:p>
            <a:r>
              <a:rPr lang="en-US" sz="1800" dirty="0" smtClean="0">
                <a:solidFill>
                  <a:srgbClr val="C00000"/>
                </a:solidFill>
                <a:latin typeface="Trebuchet MS" pitchFamily="34" charset="0"/>
              </a:rPr>
              <a:t>loop caching</a:t>
            </a:r>
            <a:endParaRPr lang="en-US" sz="1800" dirty="0">
              <a:solidFill>
                <a:srgbClr val="C00000"/>
              </a:solidFill>
              <a:latin typeface="Trebuchet MS" pitchFamily="34" charset="0"/>
            </a:endParaRPr>
          </a:p>
        </p:txBody>
      </p:sp>
      <p:sp>
        <p:nvSpPr>
          <p:cNvPr id="56" name="Rectangle 55"/>
          <p:cNvSpPr/>
          <p:nvPr/>
        </p:nvSpPr>
        <p:spPr>
          <a:xfrm>
            <a:off x="2885780" y="3299565"/>
            <a:ext cx="2227007" cy="369332"/>
          </a:xfrm>
          <a:prstGeom prst="rect">
            <a:avLst/>
          </a:prstGeom>
        </p:spPr>
        <p:txBody>
          <a:bodyPr wrap="square">
            <a:spAutoFit/>
          </a:bodyPr>
          <a:lstStyle/>
          <a:p>
            <a:r>
              <a:rPr lang="en-US" sz="1800" dirty="0" smtClean="0">
                <a:solidFill>
                  <a:srgbClr val="C00000"/>
                </a:solidFill>
                <a:latin typeface="Trebuchet MS" pitchFamily="34" charset="0"/>
              </a:rPr>
              <a:t>cache tuning</a:t>
            </a:r>
            <a:endParaRPr lang="en-US" sz="1800" dirty="0">
              <a:solidFill>
                <a:srgbClr val="C00000"/>
              </a:solidFill>
              <a:latin typeface="Trebuchet MS" pitchFamily="34" charset="0"/>
            </a:endParaRPr>
          </a:p>
        </p:txBody>
      </p:sp>
      <p:sp>
        <p:nvSpPr>
          <p:cNvPr id="60" name="Rectangle 59"/>
          <p:cNvSpPr/>
          <p:nvPr/>
        </p:nvSpPr>
        <p:spPr>
          <a:xfrm>
            <a:off x="1902549" y="4646587"/>
            <a:ext cx="2595716" cy="369332"/>
          </a:xfrm>
          <a:prstGeom prst="rect">
            <a:avLst/>
          </a:prstGeom>
        </p:spPr>
        <p:txBody>
          <a:bodyPr wrap="square">
            <a:spAutoFit/>
          </a:bodyPr>
          <a:lstStyle/>
          <a:p>
            <a:r>
              <a:rPr lang="en-US" sz="1800" dirty="0" smtClean="0">
                <a:solidFill>
                  <a:srgbClr val="C00000"/>
                </a:solidFill>
                <a:latin typeface="Trebuchet MS" pitchFamily="34" charset="0"/>
              </a:rPr>
              <a:t>cache partitioning</a:t>
            </a:r>
            <a:endParaRPr lang="en-US" sz="1800" dirty="0">
              <a:solidFill>
                <a:srgbClr val="C00000"/>
              </a:solidFill>
              <a:latin typeface="Trebuchet MS" pitchFamily="34" charset="0"/>
            </a:endParaRPr>
          </a:p>
        </p:txBody>
      </p:sp>
      <p:sp>
        <p:nvSpPr>
          <p:cNvPr id="61" name="Rectangle 60"/>
          <p:cNvSpPr/>
          <p:nvPr/>
        </p:nvSpPr>
        <p:spPr>
          <a:xfrm>
            <a:off x="14763" y="5079208"/>
            <a:ext cx="4218038" cy="400110"/>
          </a:xfrm>
          <a:prstGeom prst="rect">
            <a:avLst/>
          </a:prstGeom>
        </p:spPr>
        <p:txBody>
          <a:bodyPr wrap="square">
            <a:spAutoFit/>
          </a:bodyPr>
          <a:lstStyle/>
          <a:p>
            <a:r>
              <a:rPr lang="en-US" sz="2000" dirty="0" smtClean="0">
                <a:solidFill>
                  <a:schemeClr val="accent6"/>
                </a:solidFill>
                <a:latin typeface="Trebuchet MS" pitchFamily="34" charset="0"/>
              </a:rPr>
              <a:t>Which technique should we apply?</a:t>
            </a:r>
            <a:endParaRPr lang="en-US" sz="2000" dirty="0">
              <a:solidFill>
                <a:schemeClr val="accent6"/>
              </a:solidFill>
              <a:latin typeface="Trebuchet MS" pitchFamily="34" charset="0"/>
            </a:endParaRPr>
          </a:p>
        </p:txBody>
      </p:sp>
      <p:sp>
        <p:nvSpPr>
          <p:cNvPr id="62" name="Rectangle 61"/>
          <p:cNvSpPr/>
          <p:nvPr/>
        </p:nvSpPr>
        <p:spPr>
          <a:xfrm>
            <a:off x="2875945" y="3992739"/>
            <a:ext cx="1779646" cy="369332"/>
          </a:xfrm>
          <a:prstGeom prst="rect">
            <a:avLst/>
          </a:prstGeom>
        </p:spPr>
        <p:txBody>
          <a:bodyPr wrap="square">
            <a:spAutoFit/>
          </a:bodyPr>
          <a:lstStyle/>
          <a:p>
            <a:r>
              <a:rPr lang="en-US" sz="1800" dirty="0" smtClean="0">
                <a:solidFill>
                  <a:srgbClr val="C00000"/>
                </a:solidFill>
                <a:latin typeface="Trebuchet MS" pitchFamily="34" charset="0"/>
              </a:rPr>
              <a:t>trace caching</a:t>
            </a:r>
            <a:endParaRPr lang="en-US" sz="1800" dirty="0">
              <a:solidFill>
                <a:srgbClr val="C00000"/>
              </a:solidFill>
              <a:latin typeface="Trebuchet MS" pitchFamily="34" charset="0"/>
            </a:endParaRPr>
          </a:p>
        </p:txBody>
      </p:sp>
      <p:sp>
        <p:nvSpPr>
          <p:cNvPr id="63" name="Rectangle 62"/>
          <p:cNvSpPr/>
          <p:nvPr/>
        </p:nvSpPr>
        <p:spPr>
          <a:xfrm>
            <a:off x="5157003" y="1338032"/>
            <a:ext cx="3986997" cy="400110"/>
          </a:xfrm>
          <a:prstGeom prst="rect">
            <a:avLst/>
          </a:prstGeom>
        </p:spPr>
        <p:txBody>
          <a:bodyPr wrap="square">
            <a:spAutoFit/>
          </a:bodyPr>
          <a:lstStyle/>
          <a:p>
            <a:r>
              <a:rPr lang="en-US" sz="2000" dirty="0" smtClean="0">
                <a:solidFill>
                  <a:srgbClr val="008000"/>
                </a:solidFill>
                <a:latin typeface="Trebuchet MS" pitchFamily="34" charset="0"/>
              </a:rPr>
              <a:t>Can optimizations be combined?</a:t>
            </a:r>
            <a:endParaRPr lang="en-US" sz="2000" dirty="0">
              <a:solidFill>
                <a:srgbClr val="008000"/>
              </a:solidFill>
              <a:latin typeface="Trebuchet MS" pitchFamily="34" charset="0"/>
            </a:endParaRPr>
          </a:p>
        </p:txBody>
      </p:sp>
      <p:sp>
        <p:nvSpPr>
          <p:cNvPr id="64" name="Rectangle 63"/>
          <p:cNvSpPr/>
          <p:nvPr/>
        </p:nvSpPr>
        <p:spPr>
          <a:xfrm>
            <a:off x="6744927" y="3186491"/>
            <a:ext cx="806244" cy="707886"/>
          </a:xfrm>
          <a:prstGeom prst="rect">
            <a:avLst/>
          </a:prstGeom>
        </p:spPr>
        <p:txBody>
          <a:bodyPr wrap="square">
            <a:spAutoFit/>
          </a:bodyPr>
          <a:lstStyle/>
          <a:p>
            <a:r>
              <a:rPr lang="en-US" sz="4000" dirty="0" smtClean="0">
                <a:solidFill>
                  <a:srgbClr val="C00000"/>
                </a:solidFill>
                <a:latin typeface="Trebuchet MS" pitchFamily="34" charset="0"/>
              </a:rPr>
              <a:t>+</a:t>
            </a:r>
            <a:endParaRPr lang="en-US" sz="4000" dirty="0">
              <a:solidFill>
                <a:srgbClr val="C00000"/>
              </a:solidFill>
              <a:latin typeface="Trebuchet MS" pitchFamily="34" charset="0"/>
            </a:endParaRPr>
          </a:p>
        </p:txBody>
      </p:sp>
      <p:grpSp>
        <p:nvGrpSpPr>
          <p:cNvPr id="67" name="Group 66"/>
          <p:cNvGrpSpPr/>
          <p:nvPr/>
        </p:nvGrpSpPr>
        <p:grpSpPr>
          <a:xfrm>
            <a:off x="5815760" y="3052916"/>
            <a:ext cx="2620318" cy="1032383"/>
            <a:chOff x="1273278" y="5840361"/>
            <a:chExt cx="2782527" cy="1017639"/>
          </a:xfrm>
        </p:grpSpPr>
        <p:sp>
          <p:nvSpPr>
            <p:cNvPr id="66" name="Rectangle 65"/>
            <p:cNvSpPr/>
            <p:nvPr/>
          </p:nvSpPr>
          <p:spPr bwMode="auto">
            <a:xfrm>
              <a:off x="1415849" y="5840361"/>
              <a:ext cx="2507226" cy="1017639"/>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65" name="Rectangle 64"/>
            <p:cNvSpPr/>
            <p:nvPr/>
          </p:nvSpPr>
          <p:spPr>
            <a:xfrm>
              <a:off x="1273278" y="5842336"/>
              <a:ext cx="2782527" cy="1015663"/>
            </a:xfrm>
            <a:prstGeom prst="rect">
              <a:avLst/>
            </a:prstGeom>
          </p:spPr>
          <p:txBody>
            <a:bodyPr wrap="square">
              <a:spAutoFit/>
            </a:bodyPr>
            <a:lstStyle/>
            <a:p>
              <a:r>
                <a:rPr lang="en-US" sz="2000" dirty="0" smtClean="0">
                  <a:solidFill>
                    <a:srgbClr val="DEA900"/>
                  </a:solidFill>
                  <a:latin typeface="Trebuchet MS" pitchFamily="34" charset="0"/>
                </a:rPr>
                <a:t>Which optimization should be applied first?</a:t>
              </a:r>
              <a:endParaRPr lang="en-US" sz="2000" dirty="0">
                <a:solidFill>
                  <a:srgbClr val="DEA900"/>
                </a:solidFill>
                <a:latin typeface="Trebuchet MS" pitchFamily="34" charset="0"/>
              </a:endParaRPr>
            </a:p>
          </p:txBody>
        </p:sp>
      </p:grpSp>
      <p:sp>
        <p:nvSpPr>
          <p:cNvPr id="74" name="Rectangle 73"/>
          <p:cNvSpPr/>
          <p:nvPr/>
        </p:nvSpPr>
        <p:spPr>
          <a:xfrm>
            <a:off x="5083254" y="4660375"/>
            <a:ext cx="3987001" cy="400110"/>
          </a:xfrm>
          <a:prstGeom prst="rect">
            <a:avLst/>
          </a:prstGeom>
        </p:spPr>
        <p:txBody>
          <a:bodyPr wrap="square">
            <a:spAutoFit/>
          </a:bodyPr>
          <a:lstStyle/>
          <a:p>
            <a:r>
              <a:rPr lang="en-US" sz="2000" dirty="0" smtClean="0">
                <a:solidFill>
                  <a:srgbClr val="7030A0"/>
                </a:solidFill>
                <a:latin typeface="Trebuchet MS" pitchFamily="34" charset="0"/>
              </a:rPr>
              <a:t>How do optimizations interact?</a:t>
            </a:r>
            <a:endParaRPr lang="en-US" sz="2000" dirty="0">
              <a:solidFill>
                <a:srgbClr val="7030A0"/>
              </a:solidFill>
              <a:latin typeface="Trebuchet MS" pitchFamily="34" charset="0"/>
            </a:endParaRPr>
          </a:p>
        </p:txBody>
      </p:sp>
      <p:sp>
        <p:nvSpPr>
          <p:cNvPr id="75" name="Rectangle 74"/>
          <p:cNvSpPr/>
          <p:nvPr/>
        </p:nvSpPr>
        <p:spPr>
          <a:xfrm>
            <a:off x="6066470" y="5005472"/>
            <a:ext cx="2118844" cy="400110"/>
          </a:xfrm>
          <a:prstGeom prst="rect">
            <a:avLst/>
          </a:prstGeom>
        </p:spPr>
        <p:txBody>
          <a:bodyPr wrap="square">
            <a:spAutoFit/>
          </a:bodyPr>
          <a:lstStyle/>
          <a:p>
            <a:r>
              <a:rPr lang="en-US" sz="2000" dirty="0" smtClean="0">
                <a:solidFill>
                  <a:srgbClr val="7030A0"/>
                </a:solidFill>
                <a:latin typeface="Trebuchet MS" pitchFamily="34" charset="0"/>
              </a:rPr>
              <a:t>Complement</a:t>
            </a:r>
            <a:endParaRPr lang="en-US" sz="2000" dirty="0">
              <a:solidFill>
                <a:srgbClr val="7030A0"/>
              </a:solidFill>
              <a:latin typeface="Trebuchet MS" pitchFamily="34" charset="0"/>
            </a:endParaRPr>
          </a:p>
        </p:txBody>
      </p:sp>
      <p:sp>
        <p:nvSpPr>
          <p:cNvPr id="76" name="Rectangle 75"/>
          <p:cNvSpPr/>
          <p:nvPr/>
        </p:nvSpPr>
        <p:spPr>
          <a:xfrm>
            <a:off x="6971038" y="5364350"/>
            <a:ext cx="1420754" cy="400110"/>
          </a:xfrm>
          <a:prstGeom prst="rect">
            <a:avLst/>
          </a:prstGeom>
        </p:spPr>
        <p:txBody>
          <a:bodyPr wrap="square">
            <a:spAutoFit/>
          </a:bodyPr>
          <a:lstStyle/>
          <a:p>
            <a:r>
              <a:rPr lang="en-US" sz="2000" dirty="0" smtClean="0">
                <a:solidFill>
                  <a:srgbClr val="7030A0"/>
                </a:solidFill>
                <a:latin typeface="Trebuchet MS" pitchFamily="34" charset="0"/>
              </a:rPr>
              <a:t>Degrade</a:t>
            </a:r>
            <a:endParaRPr lang="en-US" sz="2000" dirty="0">
              <a:solidFill>
                <a:srgbClr val="7030A0"/>
              </a:solidFill>
              <a:latin typeface="Trebuchet MS" pitchFamily="34" charset="0"/>
            </a:endParaRPr>
          </a:p>
        </p:txBody>
      </p:sp>
      <p:sp>
        <p:nvSpPr>
          <p:cNvPr id="77" name="Rectangle 76"/>
          <p:cNvSpPr/>
          <p:nvPr/>
        </p:nvSpPr>
        <p:spPr>
          <a:xfrm>
            <a:off x="7020193" y="5767471"/>
            <a:ext cx="2118844" cy="400110"/>
          </a:xfrm>
          <a:prstGeom prst="rect">
            <a:avLst/>
          </a:prstGeom>
        </p:spPr>
        <p:txBody>
          <a:bodyPr wrap="square">
            <a:spAutoFit/>
          </a:bodyPr>
          <a:lstStyle/>
          <a:p>
            <a:r>
              <a:rPr lang="en-US" sz="2000" dirty="0" smtClean="0">
                <a:solidFill>
                  <a:srgbClr val="7030A0"/>
                </a:solidFill>
                <a:latin typeface="Trebuchet MS" pitchFamily="34" charset="0"/>
              </a:rPr>
              <a:t>Obviate</a:t>
            </a:r>
            <a:endParaRPr lang="en-US" sz="2000" dirty="0">
              <a:solidFill>
                <a:srgbClr val="7030A0"/>
              </a:solidFill>
              <a:latin typeface="Trebuchet MS" pitchFamily="34" charset="0"/>
            </a:endParaRPr>
          </a:p>
        </p:txBody>
      </p:sp>
      <p:sp>
        <p:nvSpPr>
          <p:cNvPr id="69" name="Curved Left Arrow 68"/>
          <p:cNvSpPr/>
          <p:nvPr/>
        </p:nvSpPr>
        <p:spPr bwMode="auto">
          <a:xfrm>
            <a:off x="7949387" y="2389239"/>
            <a:ext cx="870151" cy="2374490"/>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0" name="Curved Left Arrow 69"/>
          <p:cNvSpPr/>
          <p:nvPr/>
        </p:nvSpPr>
        <p:spPr bwMode="auto">
          <a:xfrm rot="10800000">
            <a:off x="5343825" y="2320414"/>
            <a:ext cx="870151" cy="2374490"/>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9" name="Rectangle 78"/>
          <p:cNvSpPr/>
          <p:nvPr/>
        </p:nvSpPr>
        <p:spPr>
          <a:xfrm>
            <a:off x="0" y="1279034"/>
            <a:ext cx="3288890" cy="707886"/>
          </a:xfrm>
          <a:prstGeom prst="rect">
            <a:avLst/>
          </a:prstGeom>
        </p:spPr>
        <p:txBody>
          <a:bodyPr wrap="square">
            <a:spAutoFit/>
          </a:bodyPr>
          <a:lstStyle/>
          <a:p>
            <a:r>
              <a:rPr lang="en-US" sz="2000" dirty="0" smtClean="0">
                <a:solidFill>
                  <a:schemeClr val="accent6"/>
                </a:solidFill>
                <a:latin typeface="Trebuchet MS" pitchFamily="34" charset="0"/>
              </a:rPr>
              <a:t>Many instruction cache optimizations exist</a:t>
            </a:r>
            <a:endParaRPr lang="en-US" sz="2000" dirty="0">
              <a:solidFill>
                <a:schemeClr val="accent6"/>
              </a:solidFill>
              <a:latin typeface="Trebuchet MS" pitchFamily="34" charset="0"/>
            </a:endParaRPr>
          </a:p>
        </p:txBody>
      </p:sp>
      <p:sp>
        <p:nvSpPr>
          <p:cNvPr id="81" name="Rectangle 80"/>
          <p:cNvSpPr/>
          <p:nvPr/>
        </p:nvSpPr>
        <p:spPr>
          <a:xfrm>
            <a:off x="201557" y="5998523"/>
            <a:ext cx="2595716" cy="369332"/>
          </a:xfrm>
          <a:prstGeom prst="rect">
            <a:avLst/>
          </a:prstGeom>
        </p:spPr>
        <p:txBody>
          <a:bodyPr wrap="square">
            <a:spAutoFit/>
          </a:bodyPr>
          <a:lstStyle/>
          <a:p>
            <a:r>
              <a:rPr lang="en-US" sz="1800" dirty="0" smtClean="0">
                <a:solidFill>
                  <a:srgbClr val="C00000"/>
                </a:solidFill>
                <a:latin typeface="Trebuchet MS" pitchFamily="34" charset="0"/>
              </a:rPr>
              <a:t>apply optimization 1</a:t>
            </a:r>
            <a:endParaRPr lang="en-US" sz="1800" dirty="0">
              <a:solidFill>
                <a:srgbClr val="C00000"/>
              </a:solidFill>
              <a:latin typeface="Trebuchet MS" pitchFamily="34" charset="0"/>
            </a:endParaRPr>
          </a:p>
        </p:txBody>
      </p:sp>
      <p:sp>
        <p:nvSpPr>
          <p:cNvPr id="82" name="Rectangle 81"/>
          <p:cNvSpPr/>
          <p:nvPr/>
        </p:nvSpPr>
        <p:spPr>
          <a:xfrm>
            <a:off x="2521979" y="5988691"/>
            <a:ext cx="2595716" cy="369332"/>
          </a:xfrm>
          <a:prstGeom prst="rect">
            <a:avLst/>
          </a:prstGeom>
        </p:spPr>
        <p:txBody>
          <a:bodyPr wrap="square">
            <a:spAutoFit/>
          </a:bodyPr>
          <a:lstStyle/>
          <a:p>
            <a:r>
              <a:rPr lang="en-US" sz="1800" dirty="0" smtClean="0">
                <a:solidFill>
                  <a:srgbClr val="C00000"/>
                </a:solidFill>
                <a:latin typeface="Trebuchet MS" pitchFamily="34" charset="0"/>
              </a:rPr>
              <a:t>apply optimization 2</a:t>
            </a:r>
            <a:endParaRPr lang="en-US" sz="1800" dirty="0">
              <a:solidFill>
                <a:srgbClr val="C00000"/>
              </a:solidFill>
              <a:latin typeface="Trebuchet MS" pitchFamily="34" charset="0"/>
            </a:endParaRPr>
          </a:p>
        </p:txBody>
      </p:sp>
      <p:sp>
        <p:nvSpPr>
          <p:cNvPr id="83" name="Right Arrow 82"/>
          <p:cNvSpPr/>
          <p:nvPr/>
        </p:nvSpPr>
        <p:spPr bwMode="auto">
          <a:xfrm>
            <a:off x="191728" y="5574899"/>
            <a:ext cx="5014453" cy="353954"/>
          </a:xfrm>
          <a:prstGeom prst="rightArrow">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4" name="Rectangle 83"/>
          <p:cNvSpPr/>
          <p:nvPr/>
        </p:nvSpPr>
        <p:spPr>
          <a:xfrm>
            <a:off x="4827647" y="5359429"/>
            <a:ext cx="1691144" cy="646331"/>
          </a:xfrm>
          <a:prstGeom prst="rect">
            <a:avLst/>
          </a:prstGeom>
        </p:spPr>
        <p:txBody>
          <a:bodyPr wrap="square">
            <a:spAutoFit/>
          </a:bodyPr>
          <a:lstStyle/>
          <a:p>
            <a:r>
              <a:rPr lang="en-US" sz="1800" dirty="0" smtClean="0">
                <a:solidFill>
                  <a:schemeClr val="accent2">
                    <a:lumMod val="75000"/>
                  </a:schemeClr>
                </a:solidFill>
                <a:latin typeface="Trebuchet MS" pitchFamily="34" charset="0"/>
              </a:rPr>
              <a:t>Increased Savings</a:t>
            </a:r>
            <a:endParaRPr lang="en-US" sz="1800" dirty="0">
              <a:solidFill>
                <a:schemeClr val="accent2">
                  <a:lumMod val="75000"/>
                </a:schemeClr>
              </a:solidFill>
              <a:latin typeface="Trebuchet MS" pitchFamily="34" charset="0"/>
            </a:endParaRPr>
          </a:p>
        </p:txBody>
      </p:sp>
      <p:sp>
        <p:nvSpPr>
          <p:cNvPr id="85" name="Rounded Rectangle 84"/>
          <p:cNvSpPr/>
          <p:nvPr/>
        </p:nvSpPr>
        <p:spPr bwMode="auto">
          <a:xfrm>
            <a:off x="1194641" y="5560142"/>
            <a:ext cx="324465" cy="368710"/>
          </a:xfrm>
          <a:prstGeom prst="roundRect">
            <a:avLst/>
          </a:prstGeom>
          <a:noFill/>
          <a:ln w="254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cxnSp>
        <p:nvCxnSpPr>
          <p:cNvPr id="87" name="Straight Connector 86"/>
          <p:cNvCxnSpPr/>
          <p:nvPr/>
        </p:nvCxnSpPr>
        <p:spPr bwMode="auto">
          <a:xfrm flipV="1">
            <a:off x="2698955" y="6179574"/>
            <a:ext cx="2300748" cy="14749"/>
          </a:xfrm>
          <a:prstGeom prst="line">
            <a:avLst/>
          </a:prstGeom>
          <a:solidFill>
            <a:schemeClr val="accent1"/>
          </a:solidFill>
          <a:ln w="19050" cap="flat" cmpd="sng" algn="ctr">
            <a:solidFill>
              <a:srgbClr val="C00000"/>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9">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300"/>
                                  </p:stCondLst>
                                  <p:childTnLst>
                                    <p:set>
                                      <p:cBhvr>
                                        <p:cTn id="11" dur="1" fill="hold">
                                          <p:stCondLst>
                                            <p:cond delay="0"/>
                                          </p:stCondLst>
                                        </p:cTn>
                                        <p:tgtEl>
                                          <p:spTgt spid="53"/>
                                        </p:tgtEl>
                                        <p:attrNameLst>
                                          <p:attrName>style.visibility</p:attrName>
                                        </p:attrNameLst>
                                      </p:cBhvr>
                                      <p:to>
                                        <p:strVal val="visible"/>
                                      </p:to>
                                    </p:set>
                                  </p:childTnLst>
                                </p:cTn>
                              </p:par>
                              <p:par>
                                <p:cTn id="12" presetID="1" presetClass="entr" presetSubtype="0" fill="hold" grpId="0" nodeType="withEffect">
                                  <p:stCondLst>
                                    <p:cond delay="300"/>
                                  </p:stCondLst>
                                  <p:childTnLst>
                                    <p:set>
                                      <p:cBhvr>
                                        <p:cTn id="13" dur="1" fill="hold">
                                          <p:stCondLst>
                                            <p:cond delay="0"/>
                                          </p:stCondLst>
                                        </p:cTn>
                                        <p:tgtEl>
                                          <p:spTgt spid="60"/>
                                        </p:tgtEl>
                                        <p:attrNameLst>
                                          <p:attrName>style.visibility</p:attrName>
                                        </p:attrNameLst>
                                      </p:cBhvr>
                                      <p:to>
                                        <p:strVal val="visible"/>
                                      </p:to>
                                    </p:set>
                                  </p:childTnLst>
                                </p:cTn>
                              </p:par>
                            </p:childTnLst>
                          </p:cTn>
                        </p:par>
                        <p:par>
                          <p:cTn id="14" fill="hold">
                            <p:stCondLst>
                              <p:cond delay="300"/>
                            </p:stCondLst>
                            <p:childTnLst>
                              <p:par>
                                <p:cTn id="15" presetID="1" presetClass="entr" presetSubtype="0" fill="hold" grpId="0" nodeType="afterEffect">
                                  <p:stCondLst>
                                    <p:cond delay="100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grpId="0" nodeType="withEffect">
                                  <p:stCondLst>
                                    <p:cond delay="100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grpId="0" nodeType="withEffect">
                                  <p:stCondLst>
                                    <p:cond delay="1000"/>
                                  </p:stCondLst>
                                  <p:childTnLst>
                                    <p:set>
                                      <p:cBhvr>
                                        <p:cTn id="20" dur="1" fill="hold">
                                          <p:stCondLst>
                                            <p:cond delay="0"/>
                                          </p:stCondLst>
                                        </p:cTn>
                                        <p:tgtEl>
                                          <p:spTgt spid="54"/>
                                        </p:tgtEl>
                                        <p:attrNameLst>
                                          <p:attrName>style.visibility</p:attrName>
                                        </p:attrNameLst>
                                      </p:cBhvr>
                                      <p:to>
                                        <p:strVal val="visible"/>
                                      </p:to>
                                    </p:set>
                                  </p:childTnLst>
                                </p:cTn>
                              </p:par>
                            </p:childTnLst>
                          </p:cTn>
                        </p:par>
                        <p:par>
                          <p:cTn id="21" fill="hold">
                            <p:stCondLst>
                              <p:cond delay="1300"/>
                            </p:stCondLst>
                            <p:childTnLst>
                              <p:par>
                                <p:cTn id="22" presetID="1" presetClass="entr" presetSubtype="0" fill="hold" grpId="0" nodeType="afterEffect">
                                  <p:stCondLst>
                                    <p:cond delay="1000"/>
                                  </p:stCondLst>
                                  <p:childTnLst>
                                    <p:set>
                                      <p:cBhvr>
                                        <p:cTn id="23" dur="1" fill="hold">
                                          <p:stCondLst>
                                            <p:cond delay="0"/>
                                          </p:stCondLst>
                                        </p:cTn>
                                        <p:tgtEl>
                                          <p:spTgt spid="62"/>
                                        </p:tgtEl>
                                        <p:attrNameLst>
                                          <p:attrName>style.visibility</p:attrName>
                                        </p:attrNameLst>
                                      </p:cBhvr>
                                      <p:to>
                                        <p:strVal val="visible"/>
                                      </p:to>
                                    </p:set>
                                  </p:childTnLst>
                                </p:cTn>
                              </p:par>
                              <p:par>
                                <p:cTn id="24" presetID="1" presetClass="entr" presetSubtype="0" fill="hold" grpId="0" nodeType="withEffect">
                                  <p:stCondLst>
                                    <p:cond delay="1000"/>
                                  </p:stCondLst>
                                  <p:childTnLst>
                                    <p:set>
                                      <p:cBhvr>
                                        <p:cTn id="25" dur="1" fill="hold">
                                          <p:stCondLst>
                                            <p:cond delay="0"/>
                                          </p:stCondLst>
                                        </p:cTn>
                                        <p:tgtEl>
                                          <p:spTgt spid="52"/>
                                        </p:tgtEl>
                                        <p:attrNameLst>
                                          <p:attrName>style.visibility</p:attrName>
                                        </p:attrNameLst>
                                      </p:cBhvr>
                                      <p:to>
                                        <p:strVal val="visible"/>
                                      </p:to>
                                    </p:set>
                                  </p:childTnLst>
                                </p:cTn>
                              </p:par>
                            </p:childTnLst>
                          </p:cTn>
                        </p:par>
                        <p:par>
                          <p:cTn id="26" fill="hold">
                            <p:stCondLst>
                              <p:cond delay="2300"/>
                            </p:stCondLst>
                            <p:childTnLst>
                              <p:par>
                                <p:cTn id="27" presetID="1" presetClass="entr" presetSubtype="0" fill="hold" grpId="0" nodeType="afterEffect">
                                  <p:stCondLst>
                                    <p:cond delay="1000"/>
                                  </p:stCondLst>
                                  <p:childTnLst>
                                    <p:set>
                                      <p:cBhvr>
                                        <p:cTn id="28" dur="1" fill="hold">
                                          <p:stCondLst>
                                            <p:cond delay="0"/>
                                          </p:stCondLst>
                                        </p:cTn>
                                        <p:tgtEl>
                                          <p:spTgt spid="50"/>
                                        </p:tgtEl>
                                        <p:attrNameLst>
                                          <p:attrName>style.visibility</p:attrName>
                                        </p:attrNameLst>
                                      </p:cBhvr>
                                      <p:to>
                                        <p:strVal val="visible"/>
                                      </p:to>
                                    </p:set>
                                  </p:childTnLst>
                                </p:cTn>
                              </p:par>
                              <p:par>
                                <p:cTn id="29" presetID="1" presetClass="entr" presetSubtype="0" fill="hold" grpId="0" nodeType="withEffect">
                                  <p:stCondLst>
                                    <p:cond delay="1000"/>
                                  </p:stCondLst>
                                  <p:iterate type="lt">
                                    <p:tmAbs val="0"/>
                                  </p:iterate>
                                  <p:childTnLst>
                                    <p:set>
                                      <p:cBhvr>
                                        <p:cTn id="30" dur="1" fill="hold">
                                          <p:stCondLst>
                                            <p:cond delay="0"/>
                                          </p:stCondLst>
                                        </p:cTn>
                                        <p:tgtEl>
                                          <p:spTgt spid="55"/>
                                        </p:tgtEl>
                                        <p:attrNameLst>
                                          <p:attrName>style.visibility</p:attrName>
                                        </p:attrNameLst>
                                      </p:cBhvr>
                                      <p:to>
                                        <p:strVal val="visible"/>
                                      </p:to>
                                    </p:set>
                                  </p:childTnLst>
                                </p:cTn>
                              </p:par>
                            </p:childTnLst>
                          </p:cTn>
                        </p:par>
                        <p:par>
                          <p:cTn id="31" fill="hold">
                            <p:stCondLst>
                              <p:cond delay="3300"/>
                            </p:stCondLst>
                            <p:childTnLst>
                              <p:par>
                                <p:cTn id="32" presetID="1" presetClass="entr" presetSubtype="0" fill="hold" grpId="0" nodeType="afterEffect">
                                  <p:stCondLst>
                                    <p:cond delay="1000"/>
                                  </p:stCondLst>
                                  <p:childTnLst>
                                    <p:set>
                                      <p:cBhvr>
                                        <p:cTn id="33" dur="1" fill="hold">
                                          <p:stCondLst>
                                            <p:cond delay="0"/>
                                          </p:stCondLst>
                                        </p:cTn>
                                        <p:tgtEl>
                                          <p:spTgt spid="6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61"/>
                                        </p:tgtEl>
                                        <p:attrNameLst>
                                          <p:attrName>style.visibility</p:attrName>
                                        </p:attrNameLst>
                                      </p:cBhvr>
                                      <p:to>
                                        <p:strVal val="hidden"/>
                                      </p:to>
                                    </p:set>
                                  </p:childTnLst>
                                </p:cTn>
                              </p:par>
                              <p:par>
                                <p:cTn id="38" presetID="4" presetClass="emph" presetSubtype="2" fill="hold" grpId="3" nodeType="withEffect">
                                  <p:stCondLst>
                                    <p:cond delay="0"/>
                                  </p:stCondLst>
                                  <p:iterate type="lt">
                                    <p:tmPct val="0"/>
                                  </p:iterate>
                                  <p:childTnLst>
                                    <p:anim to="1.25" calcmode="lin" valueType="num">
                                      <p:cBhvr override="childStyle">
                                        <p:cTn id="39" dur="1000" fill="hold"/>
                                        <p:tgtEl>
                                          <p:spTgt spid="55"/>
                                        </p:tgtEl>
                                        <p:attrNameLst>
                                          <p:attrName>style.fontSize</p:attrName>
                                        </p:attrNameLst>
                                      </p:cBhvr>
                                    </p:anim>
                                  </p:childTnLst>
                                </p:cTn>
                              </p:par>
                              <p:par>
                                <p:cTn id="40" presetID="0" presetClass="path" presetSubtype="0" accel="50000" decel="50000" fill="hold" grpId="1" nodeType="withEffect">
                                  <p:stCondLst>
                                    <p:cond delay="0"/>
                                  </p:stCondLst>
                                  <p:iterate type="lt">
                                    <p:tmPct val="0"/>
                                  </p:iterate>
                                  <p:childTnLst>
                                    <p:animMotion origin="layout" path="M 0.00972 -3.33333E-6 L 0.37431 0.0625 " pathEditMode="relative" rAng="0" ptsTypes="AA">
                                      <p:cBhvr>
                                        <p:cTn id="41" dur="1000" fill="hold"/>
                                        <p:tgtEl>
                                          <p:spTgt spid="55"/>
                                        </p:tgtEl>
                                        <p:attrNameLst>
                                          <p:attrName>ppt_x</p:attrName>
                                          <p:attrName>ppt_y</p:attrName>
                                        </p:attrNameLst>
                                      </p:cBhvr>
                                      <p:rCtr x="182" y="31"/>
                                    </p:animMotion>
                                  </p:childTnLst>
                                </p:cTn>
                              </p:par>
                              <p:par>
                                <p:cTn id="42" presetID="4" presetClass="emph" presetSubtype="2" fill="hold" grpId="3" nodeType="withEffect">
                                  <p:stCondLst>
                                    <p:cond delay="0"/>
                                  </p:stCondLst>
                                  <p:childTnLst>
                                    <p:anim to="1.25" calcmode="lin" valueType="num">
                                      <p:cBhvr override="childStyle">
                                        <p:cTn id="43" dur="1000" fill="hold"/>
                                        <p:tgtEl>
                                          <p:spTgt spid="56"/>
                                        </p:tgtEl>
                                        <p:attrNameLst>
                                          <p:attrName>style.fontSize</p:attrName>
                                        </p:attrNameLst>
                                      </p:cBhvr>
                                    </p:anim>
                                  </p:childTnLst>
                                </p:cTn>
                              </p:par>
                              <p:par>
                                <p:cTn id="44" presetID="49" presetClass="path" presetSubtype="0" accel="50000" decel="50000" fill="hold" grpId="1" nodeType="withEffect">
                                  <p:stCondLst>
                                    <p:cond delay="0"/>
                                  </p:stCondLst>
                                  <p:childTnLst>
                                    <p:animMotion origin="layout" path="M 3.61111E-6 -3.7037E-7 L 0.3434 0.04306 " pathEditMode="relative" rAng="0" ptsTypes="AA">
                                      <p:cBhvr>
                                        <p:cTn id="45" dur="1000" fill="hold"/>
                                        <p:tgtEl>
                                          <p:spTgt spid="56"/>
                                        </p:tgtEl>
                                        <p:attrNameLst>
                                          <p:attrName>ppt_x</p:attrName>
                                          <p:attrName>ppt_y</p:attrName>
                                        </p:attrNameLst>
                                      </p:cBhvr>
                                      <p:rCtr x="172" y="22"/>
                                    </p:animMotion>
                                  </p:childTnLst>
                                </p:cTn>
                              </p:par>
                            </p:childTnLst>
                          </p:cTn>
                        </p:par>
                        <p:par>
                          <p:cTn id="46" fill="hold">
                            <p:stCondLst>
                              <p:cond delay="1000"/>
                            </p:stCondLst>
                            <p:childTnLst>
                              <p:par>
                                <p:cTn id="47" presetID="1" presetClass="entr" presetSubtype="0" fill="hold" grpId="0" nodeType="afterEffect">
                                  <p:stCondLst>
                                    <p:cond delay="0"/>
                                  </p:stCondLst>
                                  <p:childTnLst>
                                    <p:set>
                                      <p:cBhvr>
                                        <p:cTn id="48" dur="1" fill="hold">
                                          <p:stCondLst>
                                            <p:cond delay="0"/>
                                          </p:stCondLst>
                                        </p:cTn>
                                        <p:tgtEl>
                                          <p:spTgt spid="6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3"/>
                                        </p:tgtEl>
                                        <p:attrNameLst>
                                          <p:attrName>style.visibility</p:attrName>
                                        </p:attrNameLst>
                                      </p:cBhvr>
                                      <p:to>
                                        <p:strVal val="visible"/>
                                      </p:to>
                                    </p:set>
                                  </p:childTnLst>
                                </p:cTn>
                              </p:par>
                              <p:par>
                                <p:cTn id="51" presetID="3" presetClass="emph" presetSubtype="2" fill="hold" nodeType="withEffect">
                                  <p:stCondLst>
                                    <p:cond delay="0"/>
                                  </p:stCondLst>
                                  <p:childTnLst>
                                    <p:animClr clrSpc="rgb">
                                      <p:cBhvr override="childStyle">
                                        <p:cTn id="52" dur="1000" fill="hold"/>
                                        <p:tgtEl>
                                          <p:spTgt spid="79">
                                            <p:txEl>
                                              <p:pRg st="0" end="0"/>
                                            </p:txEl>
                                          </p:spTgt>
                                        </p:tgtEl>
                                        <p:attrNameLst>
                                          <p:attrName>style.color</p:attrName>
                                        </p:attrNameLst>
                                      </p:cBhvr>
                                      <p:to>
                                        <a:srgbClr val="F2F2F2"/>
                                      </p:to>
                                    </p:animClr>
                                  </p:childTnLst>
                                </p:cTn>
                              </p:par>
                              <p:par>
                                <p:cTn id="53" presetID="3" presetClass="emph" presetSubtype="2" fill="hold" grpId="1" nodeType="withEffect">
                                  <p:stCondLst>
                                    <p:cond delay="0"/>
                                  </p:stCondLst>
                                  <p:childTnLst>
                                    <p:animClr clrSpc="rgb">
                                      <p:cBhvr override="childStyle">
                                        <p:cTn id="54" dur="1000" fill="hold"/>
                                        <p:tgtEl>
                                          <p:spTgt spid="62"/>
                                        </p:tgtEl>
                                        <p:attrNameLst>
                                          <p:attrName>style.color</p:attrName>
                                        </p:attrNameLst>
                                      </p:cBhvr>
                                      <p:to>
                                        <a:srgbClr val="F2F2F2"/>
                                      </p:to>
                                    </p:animClr>
                                  </p:childTnLst>
                                </p:cTn>
                              </p:par>
                              <p:par>
                                <p:cTn id="55" presetID="3" presetClass="emph" presetSubtype="2" fill="hold" grpId="1" nodeType="withEffect">
                                  <p:stCondLst>
                                    <p:cond delay="0"/>
                                  </p:stCondLst>
                                  <p:childTnLst>
                                    <p:animClr clrSpc="rgb">
                                      <p:cBhvr override="childStyle">
                                        <p:cTn id="56" dur="1000" fill="hold"/>
                                        <p:tgtEl>
                                          <p:spTgt spid="60"/>
                                        </p:tgtEl>
                                        <p:attrNameLst>
                                          <p:attrName>style.color</p:attrName>
                                        </p:attrNameLst>
                                      </p:cBhvr>
                                      <p:to>
                                        <a:srgbClr val="F2F2F2"/>
                                      </p:to>
                                    </p:animClr>
                                  </p:childTnLst>
                                </p:cTn>
                              </p:par>
                              <p:par>
                                <p:cTn id="57" presetID="3" presetClass="emph" presetSubtype="2" fill="hold" grpId="1" nodeType="withEffect">
                                  <p:stCondLst>
                                    <p:cond delay="0"/>
                                  </p:stCondLst>
                                  <p:childTnLst>
                                    <p:animClr clrSpc="rgb">
                                      <p:cBhvr override="childStyle">
                                        <p:cTn id="58" dur="1000" fill="hold"/>
                                        <p:tgtEl>
                                          <p:spTgt spid="54"/>
                                        </p:tgtEl>
                                        <p:attrNameLst>
                                          <p:attrName>style.color</p:attrName>
                                        </p:attrNameLst>
                                      </p:cBhvr>
                                      <p:to>
                                        <a:srgbClr val="F2F2F2"/>
                                      </p:to>
                                    </p:animClr>
                                  </p:childTnLst>
                                </p:cTn>
                              </p:par>
                              <p:par>
                                <p:cTn id="59" presetID="3" presetClass="emph" presetSubtype="2" fill="hold" grpId="1" nodeType="withEffect">
                                  <p:stCondLst>
                                    <p:cond delay="0"/>
                                  </p:stCondLst>
                                  <p:childTnLst>
                                    <p:animClr clrSpc="rgb">
                                      <p:cBhvr override="childStyle">
                                        <p:cTn id="60" dur="1000" fill="hold"/>
                                        <p:tgtEl>
                                          <p:spTgt spid="52"/>
                                        </p:tgtEl>
                                        <p:attrNameLst>
                                          <p:attrName>style.color</p:attrName>
                                        </p:attrNameLst>
                                      </p:cBhvr>
                                      <p:to>
                                        <a:srgbClr val="F2F2F2"/>
                                      </p:to>
                                    </p:animClr>
                                  </p:childTnLst>
                                </p:cTn>
                              </p:par>
                              <p:par>
                                <p:cTn id="61" presetID="3" presetClass="emph" presetSubtype="2" fill="hold" grpId="1" nodeType="withEffect">
                                  <p:stCondLst>
                                    <p:cond delay="0"/>
                                  </p:stCondLst>
                                  <p:childTnLst>
                                    <p:animClr clrSpc="rgb">
                                      <p:cBhvr override="childStyle">
                                        <p:cTn id="62" dur="1000" fill="hold"/>
                                        <p:tgtEl>
                                          <p:spTgt spid="53"/>
                                        </p:tgtEl>
                                        <p:attrNameLst>
                                          <p:attrName>style.color</p:attrName>
                                        </p:attrNameLst>
                                      </p:cBhvr>
                                      <p:to>
                                        <a:srgbClr val="F2F2F2"/>
                                      </p:to>
                                    </p:animClr>
                                  </p:childTnLst>
                                </p:cTn>
                              </p:par>
                            </p:childTnLst>
                          </p:cTn>
                        </p:par>
                      </p:childTnLst>
                    </p:cTn>
                  </p:par>
                  <p:par>
                    <p:cTn id="63" fill="hold">
                      <p:stCondLst>
                        <p:cond delay="indefinite"/>
                      </p:stCondLst>
                      <p:childTnLst>
                        <p:par>
                          <p:cTn id="64" fill="hold">
                            <p:stCondLst>
                              <p:cond delay="0"/>
                            </p:stCondLst>
                            <p:childTnLst>
                              <p:par>
                                <p:cTn id="65" presetID="64" presetClass="path" presetSubtype="0" accel="50000" decel="50000" fill="hold" grpId="2" nodeType="clickEffect">
                                  <p:stCondLst>
                                    <p:cond delay="0"/>
                                  </p:stCondLst>
                                  <p:iterate type="lt">
                                    <p:tmPct val="0"/>
                                  </p:iterate>
                                  <p:childTnLst>
                                    <p:animMotion origin="layout" path="M 0.37431 0.0625 L 0.36458 -0.05578 " pathEditMode="relative" rAng="0" ptsTypes="AA">
                                      <p:cBhvr>
                                        <p:cTn id="66" dur="1000" fill="hold"/>
                                        <p:tgtEl>
                                          <p:spTgt spid="55"/>
                                        </p:tgtEl>
                                        <p:attrNameLst>
                                          <p:attrName>ppt_x</p:attrName>
                                          <p:attrName>ppt_y</p:attrName>
                                        </p:attrNameLst>
                                      </p:cBhvr>
                                      <p:rCtr x="-5" y="-59"/>
                                    </p:animMotion>
                                  </p:childTnLst>
                                </p:cTn>
                              </p:par>
                              <p:par>
                                <p:cTn id="67" presetID="42" presetClass="path" presetSubtype="0" accel="50000" decel="50000" fill="hold" grpId="2" nodeType="withEffect">
                                  <p:stCondLst>
                                    <p:cond delay="0"/>
                                  </p:stCondLst>
                                  <p:childTnLst>
                                    <p:animMotion origin="layout" path="M 0.3434 0.04306 L 0.33993 0.14838 " pathEditMode="relative" rAng="0" ptsTypes="AA">
                                      <p:cBhvr>
                                        <p:cTn id="68" dur="1000" fill="hold"/>
                                        <p:tgtEl>
                                          <p:spTgt spid="56"/>
                                        </p:tgtEl>
                                        <p:attrNameLst>
                                          <p:attrName>ppt_x</p:attrName>
                                          <p:attrName>ppt_y</p:attrName>
                                        </p:attrNameLst>
                                      </p:cBhvr>
                                      <p:rCtr x="-2" y="53"/>
                                    </p:animMotion>
                                  </p:childTnLst>
                                </p:cTn>
                              </p:par>
                            </p:childTnLst>
                          </p:cTn>
                        </p:par>
                        <p:par>
                          <p:cTn id="69" fill="hold">
                            <p:stCondLst>
                              <p:cond delay="1000"/>
                            </p:stCondLst>
                            <p:childTnLst>
                              <p:par>
                                <p:cTn id="70" presetID="1" presetClass="exit" presetSubtype="0" fill="hold" grpId="1" nodeType="afterEffect">
                                  <p:stCondLst>
                                    <p:cond delay="300"/>
                                  </p:stCondLst>
                                  <p:childTnLst>
                                    <p:set>
                                      <p:cBhvr>
                                        <p:cTn id="71" dur="1" fill="hold">
                                          <p:stCondLst>
                                            <p:cond delay="0"/>
                                          </p:stCondLst>
                                        </p:cTn>
                                        <p:tgtEl>
                                          <p:spTgt spid="64"/>
                                        </p:tgtEl>
                                        <p:attrNameLst>
                                          <p:attrName>style.visibility</p:attrName>
                                        </p:attrNameLst>
                                      </p:cBhvr>
                                      <p:to>
                                        <p:strVal val="hidden"/>
                                      </p:to>
                                    </p:set>
                                  </p:childTnLst>
                                </p:cTn>
                              </p:par>
                            </p:childTnLst>
                          </p:cTn>
                        </p:par>
                        <p:par>
                          <p:cTn id="72" fill="hold">
                            <p:stCondLst>
                              <p:cond delay="1300"/>
                            </p:stCondLst>
                            <p:childTnLst>
                              <p:par>
                                <p:cTn id="73" presetID="1" presetClass="exit" presetSubtype="0" fill="hold" grpId="4" nodeType="afterEffect">
                                  <p:stCondLst>
                                    <p:cond delay="500"/>
                                  </p:stCondLst>
                                  <p:iterate type="lt">
                                    <p:tmAbs val="0"/>
                                  </p:iterate>
                                  <p:childTnLst>
                                    <p:set>
                                      <p:cBhvr>
                                        <p:cTn id="74" dur="1" fill="hold">
                                          <p:stCondLst>
                                            <p:cond delay="0"/>
                                          </p:stCondLst>
                                        </p:cTn>
                                        <p:tgtEl>
                                          <p:spTgt spid="55"/>
                                        </p:tgtEl>
                                        <p:attrNameLst>
                                          <p:attrName>style.visibility</p:attrName>
                                        </p:attrNameLst>
                                      </p:cBhvr>
                                      <p:to>
                                        <p:strVal val="hidden"/>
                                      </p:to>
                                    </p:set>
                                  </p:childTnLst>
                                </p:cTn>
                              </p:par>
                            </p:childTnLst>
                          </p:cTn>
                        </p:par>
                        <p:par>
                          <p:cTn id="75" fill="hold">
                            <p:stCondLst>
                              <p:cond delay="1800"/>
                            </p:stCondLst>
                            <p:childTnLst>
                              <p:par>
                                <p:cTn id="76" presetID="1" presetClass="entr" presetSubtype="0" fill="hold" grpId="5" nodeType="afterEffect">
                                  <p:stCondLst>
                                    <p:cond delay="300"/>
                                  </p:stCondLst>
                                  <p:iterate type="lt">
                                    <p:tmAbs val="0"/>
                                  </p:iterate>
                                  <p:childTnLst>
                                    <p:set>
                                      <p:cBhvr>
                                        <p:cTn id="77" dur="1" fill="hold">
                                          <p:stCondLst>
                                            <p:cond delay="0"/>
                                          </p:stCondLst>
                                        </p:cTn>
                                        <p:tgtEl>
                                          <p:spTgt spid="55"/>
                                        </p:tgtEl>
                                        <p:attrNameLst>
                                          <p:attrName>style.visibility</p:attrName>
                                        </p:attrNameLst>
                                      </p:cBhvr>
                                      <p:to>
                                        <p:strVal val="visible"/>
                                      </p:to>
                                    </p:set>
                                  </p:childTnLst>
                                </p:cTn>
                              </p:par>
                            </p:childTnLst>
                          </p:cTn>
                        </p:par>
                        <p:par>
                          <p:cTn id="78" fill="hold">
                            <p:stCondLst>
                              <p:cond delay="2100"/>
                            </p:stCondLst>
                            <p:childTnLst>
                              <p:par>
                                <p:cTn id="79" presetID="1" presetClass="exit" presetSubtype="0" fill="hold" grpId="6" nodeType="afterEffect">
                                  <p:stCondLst>
                                    <p:cond delay="300"/>
                                  </p:stCondLst>
                                  <p:iterate type="lt">
                                    <p:tmAbs val="0"/>
                                  </p:iterate>
                                  <p:childTnLst>
                                    <p:set>
                                      <p:cBhvr>
                                        <p:cTn id="80" dur="1" fill="hold">
                                          <p:stCondLst>
                                            <p:cond delay="0"/>
                                          </p:stCondLst>
                                        </p:cTn>
                                        <p:tgtEl>
                                          <p:spTgt spid="55"/>
                                        </p:tgtEl>
                                        <p:attrNameLst>
                                          <p:attrName>style.visibility</p:attrName>
                                        </p:attrNameLst>
                                      </p:cBhvr>
                                      <p:to>
                                        <p:strVal val="hidden"/>
                                      </p:to>
                                    </p:set>
                                  </p:childTnLst>
                                </p:cTn>
                              </p:par>
                            </p:childTnLst>
                          </p:cTn>
                        </p:par>
                        <p:par>
                          <p:cTn id="81" fill="hold">
                            <p:stCondLst>
                              <p:cond delay="2400"/>
                            </p:stCondLst>
                            <p:childTnLst>
                              <p:par>
                                <p:cTn id="82" presetID="1" presetClass="entr" presetSubtype="0" fill="hold" grpId="7" nodeType="afterEffect">
                                  <p:stCondLst>
                                    <p:cond delay="300"/>
                                  </p:stCondLst>
                                  <p:iterate type="lt">
                                    <p:tmAbs val="0"/>
                                  </p:iterate>
                                  <p:childTnLst>
                                    <p:set>
                                      <p:cBhvr>
                                        <p:cTn id="83" dur="1" fill="hold">
                                          <p:stCondLst>
                                            <p:cond delay="0"/>
                                          </p:stCondLst>
                                        </p:cTn>
                                        <p:tgtEl>
                                          <p:spTgt spid="55"/>
                                        </p:tgtEl>
                                        <p:attrNameLst>
                                          <p:attrName>style.visibility</p:attrName>
                                        </p:attrNameLst>
                                      </p:cBhvr>
                                      <p:to>
                                        <p:strVal val="visible"/>
                                      </p:to>
                                    </p:set>
                                  </p:childTnLst>
                                </p:cTn>
                              </p:par>
                            </p:childTnLst>
                          </p:cTn>
                        </p:par>
                        <p:par>
                          <p:cTn id="84" fill="hold">
                            <p:stCondLst>
                              <p:cond delay="2700"/>
                            </p:stCondLst>
                            <p:childTnLst>
                              <p:par>
                                <p:cTn id="85" presetID="1" presetClass="entr" presetSubtype="0" fill="hold" grpId="0" nodeType="afterEffect">
                                  <p:stCondLst>
                                    <p:cond delay="300"/>
                                  </p:stCondLst>
                                  <p:childTnLst>
                                    <p:set>
                                      <p:cBhvr>
                                        <p:cTn id="86" dur="1" fill="hold">
                                          <p:stCondLst>
                                            <p:cond delay="0"/>
                                          </p:stCondLst>
                                        </p:cTn>
                                        <p:tgtEl>
                                          <p:spTgt spid="69"/>
                                        </p:tgtEl>
                                        <p:attrNameLst>
                                          <p:attrName>style.visibility</p:attrName>
                                        </p:attrNameLst>
                                      </p:cBhvr>
                                      <p:to>
                                        <p:strVal val="visible"/>
                                      </p:to>
                                    </p:set>
                                  </p:childTnLst>
                                </p:cTn>
                              </p:par>
                            </p:childTnLst>
                          </p:cTn>
                        </p:par>
                        <p:par>
                          <p:cTn id="87" fill="hold">
                            <p:stCondLst>
                              <p:cond delay="3000"/>
                            </p:stCondLst>
                            <p:childTnLst>
                              <p:par>
                                <p:cTn id="88" presetID="1" presetClass="exit" presetSubtype="0" fill="hold" grpId="4" nodeType="afterEffect">
                                  <p:stCondLst>
                                    <p:cond delay="300"/>
                                  </p:stCondLst>
                                  <p:childTnLst>
                                    <p:set>
                                      <p:cBhvr>
                                        <p:cTn id="89" dur="1" fill="hold">
                                          <p:stCondLst>
                                            <p:cond delay="0"/>
                                          </p:stCondLst>
                                        </p:cTn>
                                        <p:tgtEl>
                                          <p:spTgt spid="56"/>
                                        </p:tgtEl>
                                        <p:attrNameLst>
                                          <p:attrName>style.visibility</p:attrName>
                                        </p:attrNameLst>
                                      </p:cBhvr>
                                      <p:to>
                                        <p:strVal val="hidden"/>
                                      </p:to>
                                    </p:set>
                                  </p:childTnLst>
                                </p:cTn>
                              </p:par>
                            </p:childTnLst>
                          </p:cTn>
                        </p:par>
                        <p:par>
                          <p:cTn id="90" fill="hold">
                            <p:stCondLst>
                              <p:cond delay="3300"/>
                            </p:stCondLst>
                            <p:childTnLst>
                              <p:par>
                                <p:cTn id="91" presetID="1" presetClass="entr" presetSubtype="0" fill="hold" grpId="5" nodeType="afterEffect">
                                  <p:stCondLst>
                                    <p:cond delay="300"/>
                                  </p:stCondLst>
                                  <p:childTnLst>
                                    <p:set>
                                      <p:cBhvr>
                                        <p:cTn id="92" dur="1" fill="hold">
                                          <p:stCondLst>
                                            <p:cond delay="0"/>
                                          </p:stCondLst>
                                        </p:cTn>
                                        <p:tgtEl>
                                          <p:spTgt spid="56"/>
                                        </p:tgtEl>
                                        <p:attrNameLst>
                                          <p:attrName>style.visibility</p:attrName>
                                        </p:attrNameLst>
                                      </p:cBhvr>
                                      <p:to>
                                        <p:strVal val="visible"/>
                                      </p:to>
                                    </p:set>
                                  </p:childTnLst>
                                </p:cTn>
                              </p:par>
                            </p:childTnLst>
                          </p:cTn>
                        </p:par>
                        <p:par>
                          <p:cTn id="93" fill="hold">
                            <p:stCondLst>
                              <p:cond delay="3600"/>
                            </p:stCondLst>
                            <p:childTnLst>
                              <p:par>
                                <p:cTn id="94" presetID="1" presetClass="exit" presetSubtype="0" fill="hold" grpId="6" nodeType="afterEffect">
                                  <p:stCondLst>
                                    <p:cond delay="300"/>
                                  </p:stCondLst>
                                  <p:childTnLst>
                                    <p:set>
                                      <p:cBhvr>
                                        <p:cTn id="95" dur="1" fill="hold">
                                          <p:stCondLst>
                                            <p:cond delay="0"/>
                                          </p:stCondLst>
                                        </p:cTn>
                                        <p:tgtEl>
                                          <p:spTgt spid="56"/>
                                        </p:tgtEl>
                                        <p:attrNameLst>
                                          <p:attrName>style.visibility</p:attrName>
                                        </p:attrNameLst>
                                      </p:cBhvr>
                                      <p:to>
                                        <p:strVal val="hidden"/>
                                      </p:to>
                                    </p:set>
                                  </p:childTnLst>
                                </p:cTn>
                              </p:par>
                            </p:childTnLst>
                          </p:cTn>
                        </p:par>
                        <p:par>
                          <p:cTn id="96" fill="hold">
                            <p:stCondLst>
                              <p:cond delay="3900"/>
                            </p:stCondLst>
                            <p:childTnLst>
                              <p:par>
                                <p:cTn id="97" presetID="1" presetClass="entr" presetSubtype="0" fill="hold" grpId="7" nodeType="afterEffect">
                                  <p:stCondLst>
                                    <p:cond delay="300"/>
                                  </p:stCondLst>
                                  <p:childTnLst>
                                    <p:set>
                                      <p:cBhvr>
                                        <p:cTn id="98" dur="1" fill="hold">
                                          <p:stCondLst>
                                            <p:cond delay="0"/>
                                          </p:stCondLst>
                                        </p:cTn>
                                        <p:tgtEl>
                                          <p:spTgt spid="56"/>
                                        </p:tgtEl>
                                        <p:attrNameLst>
                                          <p:attrName>style.visibility</p:attrName>
                                        </p:attrNameLst>
                                      </p:cBhvr>
                                      <p:to>
                                        <p:strVal val="visible"/>
                                      </p:to>
                                    </p:set>
                                  </p:childTnLst>
                                </p:cTn>
                              </p:par>
                            </p:childTnLst>
                          </p:cTn>
                        </p:par>
                        <p:par>
                          <p:cTn id="99" fill="hold">
                            <p:stCondLst>
                              <p:cond delay="4200"/>
                            </p:stCondLst>
                            <p:childTnLst>
                              <p:par>
                                <p:cTn id="100" presetID="1" presetClass="entr" presetSubtype="0" fill="hold" nodeType="afterEffect">
                                  <p:stCondLst>
                                    <p:cond delay="300"/>
                                  </p:stCondLst>
                                  <p:childTnLst>
                                    <p:set>
                                      <p:cBhvr>
                                        <p:cTn id="101" dur="1" fill="hold">
                                          <p:stCondLst>
                                            <p:cond delay="0"/>
                                          </p:stCondLst>
                                        </p:cTn>
                                        <p:tgtEl>
                                          <p:spTgt spid="67"/>
                                        </p:tgtEl>
                                        <p:attrNameLst>
                                          <p:attrName>style.visibility</p:attrName>
                                        </p:attrNameLst>
                                      </p:cBhvr>
                                      <p:to>
                                        <p:strVal val="visible"/>
                                      </p:to>
                                    </p:set>
                                  </p:childTnLst>
                                </p:cTn>
                              </p:par>
                              <p:par>
                                <p:cTn id="102" presetID="1" presetClass="exit" presetSubtype="0" fill="hold" grpId="2" nodeType="withEffect">
                                  <p:stCondLst>
                                    <p:cond delay="300"/>
                                  </p:stCondLst>
                                  <p:childTnLst>
                                    <p:set>
                                      <p:cBhvr>
                                        <p:cTn id="103" dur="1" fill="hold">
                                          <p:stCondLst>
                                            <p:cond delay="0"/>
                                          </p:stCondLst>
                                        </p:cTn>
                                        <p:tgtEl>
                                          <p:spTgt spid="63"/>
                                        </p:tgtEl>
                                        <p:attrNameLst>
                                          <p:attrName>style.visibility</p:attrName>
                                        </p:attrNameLst>
                                      </p:cBhvr>
                                      <p:to>
                                        <p:strVal val="hidden"/>
                                      </p:to>
                                    </p:set>
                                  </p:childTnLst>
                                </p:cTn>
                              </p:par>
                            </p:childTnLst>
                          </p:cTn>
                        </p:par>
                        <p:par>
                          <p:cTn id="104" fill="hold">
                            <p:stCondLst>
                              <p:cond delay="4500"/>
                            </p:stCondLst>
                            <p:childTnLst>
                              <p:par>
                                <p:cTn id="105" presetID="1" presetClass="exit" presetSubtype="0" fill="hold" grpId="8" nodeType="afterEffect">
                                  <p:stCondLst>
                                    <p:cond delay="300"/>
                                  </p:stCondLst>
                                  <p:childTnLst>
                                    <p:set>
                                      <p:cBhvr>
                                        <p:cTn id="106" dur="1" fill="hold">
                                          <p:stCondLst>
                                            <p:cond delay="0"/>
                                          </p:stCondLst>
                                        </p:cTn>
                                        <p:tgtEl>
                                          <p:spTgt spid="56"/>
                                        </p:tgtEl>
                                        <p:attrNameLst>
                                          <p:attrName>style.visibility</p:attrName>
                                        </p:attrNameLst>
                                      </p:cBhvr>
                                      <p:to>
                                        <p:strVal val="hidden"/>
                                      </p:to>
                                    </p:set>
                                  </p:childTnLst>
                                </p:cTn>
                              </p:par>
                            </p:childTnLst>
                          </p:cTn>
                        </p:par>
                        <p:par>
                          <p:cTn id="107" fill="hold">
                            <p:stCondLst>
                              <p:cond delay="4800"/>
                            </p:stCondLst>
                            <p:childTnLst>
                              <p:par>
                                <p:cTn id="108" presetID="1" presetClass="entr" presetSubtype="0" fill="hold" grpId="9" nodeType="afterEffect">
                                  <p:stCondLst>
                                    <p:cond delay="300"/>
                                  </p:stCondLst>
                                  <p:childTnLst>
                                    <p:set>
                                      <p:cBhvr>
                                        <p:cTn id="109" dur="1" fill="hold">
                                          <p:stCondLst>
                                            <p:cond delay="0"/>
                                          </p:stCondLst>
                                        </p:cTn>
                                        <p:tgtEl>
                                          <p:spTgt spid="56"/>
                                        </p:tgtEl>
                                        <p:attrNameLst>
                                          <p:attrName>style.visibility</p:attrName>
                                        </p:attrNameLst>
                                      </p:cBhvr>
                                      <p:to>
                                        <p:strVal val="visible"/>
                                      </p:to>
                                    </p:set>
                                  </p:childTnLst>
                                </p:cTn>
                              </p:par>
                            </p:childTnLst>
                          </p:cTn>
                        </p:par>
                        <p:par>
                          <p:cTn id="110" fill="hold">
                            <p:stCondLst>
                              <p:cond delay="5100"/>
                            </p:stCondLst>
                            <p:childTnLst>
                              <p:par>
                                <p:cTn id="111" presetID="1" presetClass="exit" presetSubtype="0" fill="hold" grpId="10" nodeType="afterEffect">
                                  <p:stCondLst>
                                    <p:cond delay="300"/>
                                  </p:stCondLst>
                                  <p:childTnLst>
                                    <p:set>
                                      <p:cBhvr>
                                        <p:cTn id="112" dur="1" fill="hold">
                                          <p:stCondLst>
                                            <p:cond delay="0"/>
                                          </p:stCondLst>
                                        </p:cTn>
                                        <p:tgtEl>
                                          <p:spTgt spid="56"/>
                                        </p:tgtEl>
                                        <p:attrNameLst>
                                          <p:attrName>style.visibility</p:attrName>
                                        </p:attrNameLst>
                                      </p:cBhvr>
                                      <p:to>
                                        <p:strVal val="hidden"/>
                                      </p:to>
                                    </p:set>
                                  </p:childTnLst>
                                </p:cTn>
                              </p:par>
                            </p:childTnLst>
                          </p:cTn>
                        </p:par>
                        <p:par>
                          <p:cTn id="113" fill="hold">
                            <p:stCondLst>
                              <p:cond delay="5400"/>
                            </p:stCondLst>
                            <p:childTnLst>
                              <p:par>
                                <p:cTn id="114" presetID="1" presetClass="entr" presetSubtype="0" fill="hold" grpId="11" nodeType="afterEffect">
                                  <p:stCondLst>
                                    <p:cond delay="300"/>
                                  </p:stCondLst>
                                  <p:childTnLst>
                                    <p:set>
                                      <p:cBhvr>
                                        <p:cTn id="115" dur="1" fill="hold">
                                          <p:stCondLst>
                                            <p:cond delay="0"/>
                                          </p:stCondLst>
                                        </p:cTn>
                                        <p:tgtEl>
                                          <p:spTgt spid="56"/>
                                        </p:tgtEl>
                                        <p:attrNameLst>
                                          <p:attrName>style.visibility</p:attrName>
                                        </p:attrNameLst>
                                      </p:cBhvr>
                                      <p:to>
                                        <p:strVal val="visible"/>
                                      </p:to>
                                    </p:set>
                                  </p:childTnLst>
                                </p:cTn>
                              </p:par>
                            </p:childTnLst>
                          </p:cTn>
                        </p:par>
                        <p:par>
                          <p:cTn id="116" fill="hold">
                            <p:stCondLst>
                              <p:cond delay="5700"/>
                            </p:stCondLst>
                            <p:childTnLst>
                              <p:par>
                                <p:cTn id="117" presetID="1" presetClass="entr" presetSubtype="0" fill="hold" grpId="0" nodeType="afterEffect">
                                  <p:stCondLst>
                                    <p:cond delay="300"/>
                                  </p:stCondLst>
                                  <p:childTnLst>
                                    <p:set>
                                      <p:cBhvr>
                                        <p:cTn id="118" dur="1" fill="hold">
                                          <p:stCondLst>
                                            <p:cond delay="0"/>
                                          </p:stCondLst>
                                        </p:cTn>
                                        <p:tgtEl>
                                          <p:spTgt spid="70"/>
                                        </p:tgtEl>
                                        <p:attrNameLst>
                                          <p:attrName>style.visibility</p:attrName>
                                        </p:attrNameLst>
                                      </p:cBhvr>
                                      <p:to>
                                        <p:strVal val="visible"/>
                                      </p:to>
                                    </p:set>
                                  </p:childTnLst>
                                </p:cTn>
                              </p:par>
                            </p:childTnLst>
                          </p:cTn>
                        </p:par>
                        <p:par>
                          <p:cTn id="119" fill="hold">
                            <p:stCondLst>
                              <p:cond delay="6000"/>
                            </p:stCondLst>
                            <p:childTnLst>
                              <p:par>
                                <p:cTn id="120" presetID="1" presetClass="exit" presetSubtype="0" fill="hold" grpId="8" nodeType="afterEffect">
                                  <p:stCondLst>
                                    <p:cond delay="300"/>
                                  </p:stCondLst>
                                  <p:iterate type="lt">
                                    <p:tmAbs val="0"/>
                                  </p:iterate>
                                  <p:childTnLst>
                                    <p:set>
                                      <p:cBhvr>
                                        <p:cTn id="121" dur="1" fill="hold">
                                          <p:stCondLst>
                                            <p:cond delay="0"/>
                                          </p:stCondLst>
                                        </p:cTn>
                                        <p:tgtEl>
                                          <p:spTgt spid="55"/>
                                        </p:tgtEl>
                                        <p:attrNameLst>
                                          <p:attrName>style.visibility</p:attrName>
                                        </p:attrNameLst>
                                      </p:cBhvr>
                                      <p:to>
                                        <p:strVal val="hidden"/>
                                      </p:to>
                                    </p:set>
                                  </p:childTnLst>
                                </p:cTn>
                              </p:par>
                            </p:childTnLst>
                          </p:cTn>
                        </p:par>
                        <p:par>
                          <p:cTn id="122" fill="hold">
                            <p:stCondLst>
                              <p:cond delay="6300"/>
                            </p:stCondLst>
                            <p:childTnLst>
                              <p:par>
                                <p:cTn id="123" presetID="1" presetClass="entr" presetSubtype="0" fill="hold" grpId="9" nodeType="afterEffect">
                                  <p:stCondLst>
                                    <p:cond delay="300"/>
                                  </p:stCondLst>
                                  <p:iterate type="lt">
                                    <p:tmAbs val="0"/>
                                  </p:iterate>
                                  <p:childTnLst>
                                    <p:set>
                                      <p:cBhvr>
                                        <p:cTn id="124" dur="1" fill="hold">
                                          <p:stCondLst>
                                            <p:cond delay="0"/>
                                          </p:stCondLst>
                                        </p:cTn>
                                        <p:tgtEl>
                                          <p:spTgt spid="55"/>
                                        </p:tgtEl>
                                        <p:attrNameLst>
                                          <p:attrName>style.visibility</p:attrName>
                                        </p:attrNameLst>
                                      </p:cBhvr>
                                      <p:to>
                                        <p:strVal val="visible"/>
                                      </p:to>
                                    </p:set>
                                  </p:childTnLst>
                                </p:cTn>
                              </p:par>
                            </p:childTnLst>
                          </p:cTn>
                        </p:par>
                        <p:par>
                          <p:cTn id="125" fill="hold">
                            <p:stCondLst>
                              <p:cond delay="6600"/>
                            </p:stCondLst>
                            <p:childTnLst>
                              <p:par>
                                <p:cTn id="126" presetID="1" presetClass="exit" presetSubtype="0" fill="hold" grpId="10" nodeType="afterEffect">
                                  <p:stCondLst>
                                    <p:cond delay="300"/>
                                  </p:stCondLst>
                                  <p:iterate type="lt">
                                    <p:tmAbs val="0"/>
                                  </p:iterate>
                                  <p:childTnLst>
                                    <p:set>
                                      <p:cBhvr>
                                        <p:cTn id="127" dur="1" fill="hold">
                                          <p:stCondLst>
                                            <p:cond delay="0"/>
                                          </p:stCondLst>
                                        </p:cTn>
                                        <p:tgtEl>
                                          <p:spTgt spid="55"/>
                                        </p:tgtEl>
                                        <p:attrNameLst>
                                          <p:attrName>style.visibility</p:attrName>
                                        </p:attrNameLst>
                                      </p:cBhvr>
                                      <p:to>
                                        <p:strVal val="hidden"/>
                                      </p:to>
                                    </p:set>
                                  </p:childTnLst>
                                </p:cTn>
                              </p:par>
                            </p:childTnLst>
                          </p:cTn>
                        </p:par>
                        <p:par>
                          <p:cTn id="128" fill="hold">
                            <p:stCondLst>
                              <p:cond delay="6900"/>
                            </p:stCondLst>
                            <p:childTnLst>
                              <p:par>
                                <p:cTn id="129" presetID="1" presetClass="entr" presetSubtype="0" fill="hold" grpId="11" nodeType="afterEffect">
                                  <p:stCondLst>
                                    <p:cond delay="300"/>
                                  </p:stCondLst>
                                  <p:iterate type="lt">
                                    <p:tmAbs val="0"/>
                                  </p:iterate>
                                  <p:childTnLst>
                                    <p:set>
                                      <p:cBhvr>
                                        <p:cTn id="130" dur="1" fill="hold">
                                          <p:stCondLst>
                                            <p:cond delay="0"/>
                                          </p:stCondLst>
                                        </p:cTn>
                                        <p:tgtEl>
                                          <p:spTgt spid="55"/>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1" nodeType="clickEffect">
                                  <p:stCondLst>
                                    <p:cond delay="0"/>
                                  </p:stCondLst>
                                  <p:childTnLst>
                                    <p:set>
                                      <p:cBhvr>
                                        <p:cTn id="134" dur="1" fill="hold">
                                          <p:stCondLst>
                                            <p:cond delay="0"/>
                                          </p:stCondLst>
                                        </p:cTn>
                                        <p:tgtEl>
                                          <p:spTgt spid="63"/>
                                        </p:tgtEl>
                                        <p:attrNameLst>
                                          <p:attrName>style.visibility</p:attrName>
                                        </p:attrNameLst>
                                      </p:cBhvr>
                                      <p:to>
                                        <p:strVal val="hidden"/>
                                      </p:to>
                                    </p:set>
                                  </p:childTnLst>
                                </p:cTn>
                              </p:par>
                              <p:par>
                                <p:cTn id="135" presetID="1" presetClass="entr" presetSubtype="0" fill="hold" grpId="0" nodeType="withEffect">
                                  <p:stCondLst>
                                    <p:cond delay="0"/>
                                  </p:stCondLst>
                                  <p:childTnLst>
                                    <p:set>
                                      <p:cBhvr>
                                        <p:cTn id="136" dur="1" fill="hold">
                                          <p:stCondLst>
                                            <p:cond delay="0"/>
                                          </p:stCondLst>
                                        </p:cTn>
                                        <p:tgtEl>
                                          <p:spTgt spid="74"/>
                                        </p:tgtEl>
                                        <p:attrNameLst>
                                          <p:attrName>style.visibility</p:attrName>
                                        </p:attrNameLst>
                                      </p:cBhvr>
                                      <p:to>
                                        <p:strVal val="visible"/>
                                      </p:to>
                                    </p:set>
                                  </p:childTnLst>
                                </p:cTn>
                              </p:par>
                              <p:par>
                                <p:cTn id="137" presetID="1" presetClass="exit" presetSubtype="0" fill="hold" nodeType="withEffect">
                                  <p:stCondLst>
                                    <p:cond delay="0"/>
                                  </p:stCondLst>
                                  <p:childTnLst>
                                    <p:set>
                                      <p:cBhvr>
                                        <p:cTn id="138" dur="1" fill="hold">
                                          <p:stCondLst>
                                            <p:cond delay="0"/>
                                          </p:stCondLst>
                                        </p:cTn>
                                        <p:tgtEl>
                                          <p:spTgt spid="67"/>
                                        </p:tgtEl>
                                        <p:attrNameLst>
                                          <p:attrName>style.visibility</p:attrName>
                                        </p:attrNameLst>
                                      </p:cBhvr>
                                      <p:to>
                                        <p:strVal val="hidden"/>
                                      </p:to>
                                    </p:set>
                                  </p:childTnLst>
                                </p:cTn>
                              </p:par>
                              <p:par>
                                <p:cTn id="139" presetID="1" presetClass="exit" presetSubtype="0" fill="hold" grpId="13" nodeType="withEffect">
                                  <p:stCondLst>
                                    <p:cond delay="0"/>
                                  </p:stCondLst>
                                  <p:iterate type="lt">
                                    <p:tmAbs val="0"/>
                                  </p:iterate>
                                  <p:childTnLst>
                                    <p:set>
                                      <p:cBhvr>
                                        <p:cTn id="140" dur="1" fill="hold">
                                          <p:stCondLst>
                                            <p:cond delay="0"/>
                                          </p:stCondLst>
                                        </p:cTn>
                                        <p:tgtEl>
                                          <p:spTgt spid="55"/>
                                        </p:tgtEl>
                                        <p:attrNameLst>
                                          <p:attrName>style.visibility</p:attrName>
                                        </p:attrNameLst>
                                      </p:cBhvr>
                                      <p:to>
                                        <p:strVal val="hidden"/>
                                      </p:to>
                                    </p:set>
                                  </p:childTnLst>
                                </p:cTn>
                              </p:par>
                              <p:par>
                                <p:cTn id="141" presetID="1" presetClass="exit" presetSubtype="0" fill="hold" grpId="13" nodeType="withEffect">
                                  <p:stCondLst>
                                    <p:cond delay="0"/>
                                  </p:stCondLst>
                                  <p:childTnLst>
                                    <p:set>
                                      <p:cBhvr>
                                        <p:cTn id="142" dur="1" fill="hold">
                                          <p:stCondLst>
                                            <p:cond delay="0"/>
                                          </p:stCondLst>
                                        </p:cTn>
                                        <p:tgtEl>
                                          <p:spTgt spid="56"/>
                                        </p:tgtEl>
                                        <p:attrNameLst>
                                          <p:attrName>style.visibility</p:attrName>
                                        </p:attrNameLst>
                                      </p:cBhvr>
                                      <p:to>
                                        <p:strVal val="hidden"/>
                                      </p:to>
                                    </p:set>
                                  </p:childTnLst>
                                </p:cTn>
                              </p:par>
                              <p:par>
                                <p:cTn id="143" presetID="1" presetClass="exit" presetSubtype="0" fill="hold" grpId="2" nodeType="withEffect">
                                  <p:stCondLst>
                                    <p:cond delay="0"/>
                                  </p:stCondLst>
                                  <p:childTnLst>
                                    <p:set>
                                      <p:cBhvr>
                                        <p:cTn id="144" dur="1" fill="hold">
                                          <p:stCondLst>
                                            <p:cond delay="0"/>
                                          </p:stCondLst>
                                        </p:cTn>
                                        <p:tgtEl>
                                          <p:spTgt spid="70"/>
                                        </p:tgtEl>
                                        <p:attrNameLst>
                                          <p:attrName>style.visibility</p:attrName>
                                        </p:attrNameLst>
                                      </p:cBhvr>
                                      <p:to>
                                        <p:strVal val="hidden"/>
                                      </p:to>
                                    </p:set>
                                  </p:childTnLst>
                                </p:cTn>
                              </p:par>
                              <p:par>
                                <p:cTn id="145" presetID="1" presetClass="exit" presetSubtype="0" fill="hold" grpId="2" nodeType="withEffect">
                                  <p:stCondLst>
                                    <p:cond delay="0"/>
                                  </p:stCondLst>
                                  <p:childTnLst>
                                    <p:set>
                                      <p:cBhvr>
                                        <p:cTn id="146" dur="1" fill="hold">
                                          <p:stCondLst>
                                            <p:cond delay="0"/>
                                          </p:stCondLst>
                                        </p:cTn>
                                        <p:tgtEl>
                                          <p:spTgt spid="69"/>
                                        </p:tgtEl>
                                        <p:attrNameLst>
                                          <p:attrName>style.visibility</p:attrName>
                                        </p:attrNameLst>
                                      </p:cBhvr>
                                      <p:to>
                                        <p:strVal val="hidden"/>
                                      </p:to>
                                    </p:set>
                                  </p:childTnLst>
                                </p:cTn>
                              </p:par>
                              <p:par>
                                <p:cTn id="147" presetID="1" presetClass="entr" presetSubtype="0" fill="hold" grpId="0" nodeType="withEffect">
                                  <p:stCondLst>
                                    <p:cond delay="0"/>
                                  </p:stCondLst>
                                  <p:childTnLst>
                                    <p:set>
                                      <p:cBhvr>
                                        <p:cTn id="148" dur="1" fill="hold">
                                          <p:stCondLst>
                                            <p:cond delay="0"/>
                                          </p:stCondLst>
                                        </p:cTn>
                                        <p:tgtEl>
                                          <p:spTgt spid="85"/>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83"/>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84"/>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75"/>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81"/>
                                        </p:tgtEl>
                                        <p:attrNameLst>
                                          <p:attrName>style.visibility</p:attrName>
                                        </p:attrNameLst>
                                      </p:cBhvr>
                                      <p:to>
                                        <p:strVal val="visible"/>
                                      </p:to>
                                    </p:set>
                                  </p:childTnLst>
                                </p:cTn>
                              </p:par>
                            </p:childTnLst>
                          </p:cTn>
                        </p:par>
                        <p:par>
                          <p:cTn id="159" fill="hold">
                            <p:stCondLst>
                              <p:cond delay="0"/>
                            </p:stCondLst>
                            <p:childTnLst>
                              <p:par>
                                <p:cTn id="160" presetID="63" presetClass="path" presetSubtype="0" accel="50000" decel="50000" fill="hold" grpId="1" nodeType="afterEffect">
                                  <p:stCondLst>
                                    <p:cond delay="0"/>
                                  </p:stCondLst>
                                  <p:childTnLst>
                                    <p:animMotion origin="layout" path="M 2.5E-6 0 L 0.13073 0 " pathEditMode="relative" rAng="0" ptsTypes="AA">
                                      <p:cBhvr>
                                        <p:cTn id="161" dur="1000" fill="hold"/>
                                        <p:tgtEl>
                                          <p:spTgt spid="85"/>
                                        </p:tgtEl>
                                        <p:attrNameLst>
                                          <p:attrName>ppt_x</p:attrName>
                                          <p:attrName>ppt_y</p:attrName>
                                        </p:attrNameLst>
                                      </p:cBhvr>
                                      <p:rCtr x="65" y="0"/>
                                    </p:animMotion>
                                  </p:childTnLst>
                                </p:cTn>
                              </p:par>
                            </p:childTnLst>
                          </p:cTn>
                        </p:par>
                        <p:par>
                          <p:cTn id="162" fill="hold">
                            <p:stCondLst>
                              <p:cond delay="1000"/>
                            </p:stCondLst>
                            <p:childTnLst>
                              <p:par>
                                <p:cTn id="163" presetID="1" presetClass="entr" presetSubtype="0" fill="hold" grpId="0" nodeType="afterEffect">
                                  <p:stCondLst>
                                    <p:cond delay="0"/>
                                  </p:stCondLst>
                                  <p:childTnLst>
                                    <p:set>
                                      <p:cBhvr>
                                        <p:cTn id="164" dur="1" fill="hold">
                                          <p:stCondLst>
                                            <p:cond delay="0"/>
                                          </p:stCondLst>
                                        </p:cTn>
                                        <p:tgtEl>
                                          <p:spTgt spid="82"/>
                                        </p:tgtEl>
                                        <p:attrNameLst>
                                          <p:attrName>style.visibility</p:attrName>
                                        </p:attrNameLst>
                                      </p:cBhvr>
                                      <p:to>
                                        <p:strVal val="visible"/>
                                      </p:to>
                                    </p:set>
                                  </p:childTnLst>
                                </p:cTn>
                              </p:par>
                            </p:childTnLst>
                          </p:cTn>
                        </p:par>
                        <p:par>
                          <p:cTn id="165" fill="hold">
                            <p:stCondLst>
                              <p:cond delay="1000"/>
                            </p:stCondLst>
                            <p:childTnLst>
                              <p:par>
                                <p:cTn id="166" presetID="63" presetClass="path" presetSubtype="0" accel="50000" decel="50000" fill="hold" grpId="2" nodeType="afterEffect">
                                  <p:stCondLst>
                                    <p:cond delay="0"/>
                                  </p:stCondLst>
                                  <p:childTnLst>
                                    <p:animMotion origin="layout" path="M 0.13073 0 L 0.30798 0.00023 " pathEditMode="relative" rAng="0" ptsTypes="AA">
                                      <p:cBhvr>
                                        <p:cTn id="167" dur="1000" fill="hold"/>
                                        <p:tgtEl>
                                          <p:spTgt spid="85"/>
                                        </p:tgtEl>
                                        <p:attrNameLst>
                                          <p:attrName>ppt_x</p:attrName>
                                          <p:attrName>ppt_y</p:attrName>
                                        </p:attrNameLst>
                                      </p:cBhvr>
                                      <p:rCtr x="89" y="0"/>
                                    </p:animMotion>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grpId="0" nodeType="clickEffect">
                                  <p:stCondLst>
                                    <p:cond delay="0"/>
                                  </p:stCondLst>
                                  <p:childTnLst>
                                    <p:set>
                                      <p:cBhvr>
                                        <p:cTn id="171" dur="1" fill="hold">
                                          <p:stCondLst>
                                            <p:cond delay="0"/>
                                          </p:stCondLst>
                                        </p:cTn>
                                        <p:tgtEl>
                                          <p:spTgt spid="76"/>
                                        </p:tgtEl>
                                        <p:attrNameLst>
                                          <p:attrName>style.visibility</p:attrName>
                                        </p:attrNameLst>
                                      </p:cBhvr>
                                      <p:to>
                                        <p:strVal val="visible"/>
                                      </p:to>
                                    </p:set>
                                  </p:childTnLst>
                                </p:cTn>
                              </p:par>
                              <p:par>
                                <p:cTn id="172" presetID="1" presetClass="exit" presetSubtype="0" fill="hold" grpId="1" nodeType="withEffect">
                                  <p:stCondLst>
                                    <p:cond delay="0"/>
                                  </p:stCondLst>
                                  <p:childTnLst>
                                    <p:set>
                                      <p:cBhvr>
                                        <p:cTn id="173" dur="1" fill="hold">
                                          <p:stCondLst>
                                            <p:cond delay="0"/>
                                          </p:stCondLst>
                                        </p:cTn>
                                        <p:tgtEl>
                                          <p:spTgt spid="82"/>
                                        </p:tgtEl>
                                        <p:attrNameLst>
                                          <p:attrName>style.visibility</p:attrName>
                                        </p:attrNameLst>
                                      </p:cBhvr>
                                      <p:to>
                                        <p:strVal val="hidden"/>
                                      </p:to>
                                    </p:set>
                                  </p:childTnLst>
                                </p:cTn>
                              </p:par>
                            </p:childTnLst>
                          </p:cTn>
                        </p:par>
                        <p:par>
                          <p:cTn id="174" fill="hold">
                            <p:stCondLst>
                              <p:cond delay="0"/>
                            </p:stCondLst>
                            <p:childTnLst>
                              <p:par>
                                <p:cTn id="175" presetID="63" presetClass="path" presetSubtype="0" accel="50000" decel="50000" fill="hold" grpId="3" nodeType="afterEffect">
                                  <p:stCondLst>
                                    <p:cond delay="300"/>
                                  </p:stCondLst>
                                  <p:childTnLst>
                                    <p:animMotion origin="layout" path="M 0 0  L 0.25 0  E" pathEditMode="relative" ptsTypes="">
                                      <p:cBhvr>
                                        <p:cTn id="176" dur="1000" fill="hold"/>
                                        <p:tgtEl>
                                          <p:spTgt spid="85"/>
                                        </p:tgtEl>
                                        <p:attrNameLst>
                                          <p:attrName>ppt_x</p:attrName>
                                          <p:attrName>ppt_y</p:attrName>
                                        </p:attrNameLst>
                                      </p:cBhvr>
                                    </p:animMotion>
                                  </p:childTnLst>
                                </p:cTn>
                              </p:par>
                            </p:childTnLst>
                          </p:cTn>
                        </p:par>
                        <p:par>
                          <p:cTn id="177" fill="hold">
                            <p:stCondLst>
                              <p:cond delay="1300"/>
                            </p:stCondLst>
                            <p:childTnLst>
                              <p:par>
                                <p:cTn id="178" presetID="1" presetClass="entr" presetSubtype="0" fill="hold" grpId="2" nodeType="afterEffect">
                                  <p:stCondLst>
                                    <p:cond delay="0"/>
                                  </p:stCondLst>
                                  <p:childTnLst>
                                    <p:set>
                                      <p:cBhvr>
                                        <p:cTn id="179" dur="1" fill="hold">
                                          <p:stCondLst>
                                            <p:cond delay="0"/>
                                          </p:stCondLst>
                                        </p:cTn>
                                        <p:tgtEl>
                                          <p:spTgt spid="82"/>
                                        </p:tgtEl>
                                        <p:attrNameLst>
                                          <p:attrName>style.visibility</p:attrName>
                                        </p:attrNameLst>
                                      </p:cBhvr>
                                      <p:to>
                                        <p:strVal val="visible"/>
                                      </p:to>
                                    </p:set>
                                  </p:childTnLst>
                                </p:cTn>
                              </p:par>
                            </p:childTnLst>
                          </p:cTn>
                        </p:par>
                        <p:par>
                          <p:cTn id="180" fill="hold">
                            <p:stCondLst>
                              <p:cond delay="1300"/>
                            </p:stCondLst>
                            <p:childTnLst>
                              <p:par>
                                <p:cTn id="181" presetID="35" presetClass="path" presetSubtype="0" accel="50000" decel="50000" fill="hold" grpId="4" nodeType="afterEffect">
                                  <p:stCondLst>
                                    <p:cond delay="0"/>
                                  </p:stCondLst>
                                  <p:childTnLst>
                                    <p:animMotion origin="layout" path="M 0.30798 0.00023 L 0.0934 0.00023 " pathEditMode="relative" rAng="0" ptsTypes="AA">
                                      <p:cBhvr>
                                        <p:cTn id="182" dur="1000" fill="hold"/>
                                        <p:tgtEl>
                                          <p:spTgt spid="85"/>
                                        </p:tgtEl>
                                        <p:attrNameLst>
                                          <p:attrName>ppt_x</p:attrName>
                                          <p:attrName>ppt_y</p:attrName>
                                        </p:attrNameLst>
                                      </p:cBhvr>
                                      <p:rCtr x="-107" y="0"/>
                                    </p:animMotion>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77"/>
                                        </p:tgtEl>
                                        <p:attrNameLst>
                                          <p:attrName>style.visibility</p:attrName>
                                        </p:attrNameLst>
                                      </p:cBhvr>
                                      <p:to>
                                        <p:strVal val="visible"/>
                                      </p:to>
                                    </p:set>
                                  </p:childTnLst>
                                </p:cTn>
                              </p:par>
                              <p:par>
                                <p:cTn id="187" presetID="1" presetClass="exit" presetSubtype="0" fill="hold" grpId="3" nodeType="withEffect">
                                  <p:stCondLst>
                                    <p:cond delay="0"/>
                                  </p:stCondLst>
                                  <p:childTnLst>
                                    <p:set>
                                      <p:cBhvr>
                                        <p:cTn id="188" dur="1" fill="hold">
                                          <p:stCondLst>
                                            <p:cond delay="0"/>
                                          </p:stCondLst>
                                        </p:cTn>
                                        <p:tgtEl>
                                          <p:spTgt spid="82"/>
                                        </p:tgtEl>
                                        <p:attrNameLst>
                                          <p:attrName>style.visibility</p:attrName>
                                        </p:attrNameLst>
                                      </p:cBhvr>
                                      <p:to>
                                        <p:strVal val="hidden"/>
                                      </p:to>
                                    </p:set>
                                  </p:childTnLst>
                                </p:cTn>
                              </p:par>
                            </p:childTnLst>
                          </p:cTn>
                        </p:par>
                        <p:par>
                          <p:cTn id="189" fill="hold">
                            <p:stCondLst>
                              <p:cond delay="0"/>
                            </p:stCondLst>
                            <p:childTnLst>
                              <p:par>
                                <p:cTn id="190" presetID="63" presetClass="path" presetSubtype="0" accel="50000" decel="50000" fill="hold" grpId="5" nodeType="afterEffect">
                                  <p:stCondLst>
                                    <p:cond delay="300"/>
                                  </p:stCondLst>
                                  <p:childTnLst>
                                    <p:animMotion origin="layout" path="M 2.5E-6 0 L 0.19045 0 " pathEditMode="relative" rAng="0" ptsTypes="AA">
                                      <p:cBhvr>
                                        <p:cTn id="191" dur="1000" fill="hold"/>
                                        <p:tgtEl>
                                          <p:spTgt spid="85"/>
                                        </p:tgtEl>
                                        <p:attrNameLst>
                                          <p:attrName>ppt_x</p:attrName>
                                          <p:attrName>ppt_y</p:attrName>
                                        </p:attrNameLst>
                                      </p:cBhvr>
                                      <p:rCtr x="95" y="0"/>
                                    </p:animMotion>
                                  </p:childTnLst>
                                </p:cTn>
                              </p:par>
                            </p:childTnLst>
                          </p:cTn>
                        </p:par>
                        <p:par>
                          <p:cTn id="192" fill="hold">
                            <p:stCondLst>
                              <p:cond delay="1300"/>
                            </p:stCondLst>
                            <p:childTnLst>
                              <p:par>
                                <p:cTn id="193" presetID="1" presetClass="entr" presetSubtype="0" fill="hold" grpId="4" nodeType="afterEffect">
                                  <p:stCondLst>
                                    <p:cond delay="0"/>
                                  </p:stCondLst>
                                  <p:childTnLst>
                                    <p:set>
                                      <p:cBhvr>
                                        <p:cTn id="194" dur="1" fill="hold">
                                          <p:stCondLst>
                                            <p:cond delay="0"/>
                                          </p:stCondLst>
                                        </p:cTn>
                                        <p:tgtEl>
                                          <p:spTgt spid="82"/>
                                        </p:tgtEl>
                                        <p:attrNameLst>
                                          <p:attrName>style.visibility</p:attrName>
                                        </p:attrNameLst>
                                      </p:cBhvr>
                                      <p:to>
                                        <p:strVal val="visible"/>
                                      </p:to>
                                    </p:set>
                                  </p:childTnLst>
                                </p:cTn>
                              </p:par>
                            </p:childTnLst>
                          </p:cTn>
                        </p:par>
                        <p:par>
                          <p:cTn id="195" fill="hold">
                            <p:stCondLst>
                              <p:cond delay="1300"/>
                            </p:stCondLst>
                            <p:childTnLst>
                              <p:par>
                                <p:cTn id="196" presetID="63" presetClass="path" presetSubtype="0" accel="50000" decel="50000" fill="hold" grpId="6" nodeType="afterEffect">
                                  <p:stCondLst>
                                    <p:cond delay="0"/>
                                  </p:stCondLst>
                                  <p:childTnLst>
                                    <p:animMotion origin="layout" path="M 0.19045 0 L 0.20173 0 " pathEditMode="relative" rAng="0" ptsTypes="AA">
                                      <p:cBhvr>
                                        <p:cTn id="197" dur="1000" fill="hold"/>
                                        <p:tgtEl>
                                          <p:spTgt spid="85"/>
                                        </p:tgtEl>
                                        <p:attrNameLst>
                                          <p:attrName>ppt_x</p:attrName>
                                          <p:attrName>ppt_y</p:attrName>
                                        </p:attrNameLst>
                                      </p:cBhvr>
                                      <p:rCtr x="6" y="0"/>
                                    </p:animMotion>
                                  </p:childTnLst>
                                </p:cTn>
                              </p:par>
                            </p:childTnLst>
                          </p:cTn>
                        </p:par>
                        <p:par>
                          <p:cTn id="198" fill="hold">
                            <p:stCondLst>
                              <p:cond delay="2300"/>
                            </p:stCondLst>
                            <p:childTnLst>
                              <p:par>
                                <p:cTn id="199" presetID="1" presetClass="entr" presetSubtype="0" fill="hold" nodeType="afterEffect">
                                  <p:stCondLst>
                                    <p:cond delay="0"/>
                                  </p:stCondLst>
                                  <p:childTnLst>
                                    <p:set>
                                      <p:cBhvr>
                                        <p:cTn id="200" dur="1" fill="hold">
                                          <p:stCondLst>
                                            <p:cond delay="0"/>
                                          </p:stCondLst>
                                        </p:cTn>
                                        <p:tgtEl>
                                          <p:spTgt spid="87"/>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2" nodeType="clickEffect">
                                  <p:stCondLst>
                                    <p:cond delay="0"/>
                                  </p:stCondLst>
                                  <p:childTnLst>
                                    <p:set>
                                      <p:cBhvr>
                                        <p:cTn id="204" dur="1" fill="hold">
                                          <p:stCondLst>
                                            <p:cond delay="0"/>
                                          </p:stCondLst>
                                        </p:cTn>
                                        <p:tgtEl>
                                          <p:spTgt spid="61"/>
                                        </p:tgtEl>
                                        <p:attrNameLst>
                                          <p:attrName>style.visibility</p:attrName>
                                        </p:attrNameLst>
                                      </p:cBhvr>
                                      <p:to>
                                        <p:strVal val="visible"/>
                                      </p:to>
                                    </p:set>
                                  </p:childTnLst>
                                </p:cTn>
                              </p:par>
                              <p:par>
                                <p:cTn id="205" presetID="1" presetClass="entr" presetSubtype="0" fill="hold" grpId="14" nodeType="withEffect">
                                  <p:stCondLst>
                                    <p:cond delay="0"/>
                                  </p:stCondLst>
                                  <p:iterate type="lt">
                                    <p:tmAbs val="0"/>
                                  </p:iterate>
                                  <p:childTnLst>
                                    <p:set>
                                      <p:cBhvr>
                                        <p:cTn id="206" dur="1" fill="hold">
                                          <p:stCondLst>
                                            <p:cond delay="0"/>
                                          </p:stCondLst>
                                        </p:cTn>
                                        <p:tgtEl>
                                          <p:spTgt spid="55"/>
                                        </p:tgtEl>
                                        <p:attrNameLst>
                                          <p:attrName>style.visibility</p:attrName>
                                        </p:attrNameLst>
                                      </p:cBhvr>
                                      <p:to>
                                        <p:strVal val="visible"/>
                                      </p:to>
                                    </p:set>
                                  </p:childTnLst>
                                </p:cTn>
                              </p:par>
                              <p:par>
                                <p:cTn id="207" presetID="1" presetClass="entr" presetSubtype="0" fill="hold" grpId="14" nodeType="withEffect">
                                  <p:stCondLst>
                                    <p:cond delay="0"/>
                                  </p:stCondLst>
                                  <p:childTnLst>
                                    <p:set>
                                      <p:cBhvr>
                                        <p:cTn id="208" dur="1" fill="hold">
                                          <p:stCondLst>
                                            <p:cond delay="0"/>
                                          </p:stCondLst>
                                        </p:cTn>
                                        <p:tgtEl>
                                          <p:spTgt spid="56"/>
                                        </p:tgtEl>
                                        <p:attrNameLst>
                                          <p:attrName>style.visibility</p:attrName>
                                        </p:attrNameLst>
                                      </p:cBhvr>
                                      <p:to>
                                        <p:strVal val="visible"/>
                                      </p:to>
                                    </p:set>
                                  </p:childTnLst>
                                </p:cTn>
                              </p:par>
                              <p:par>
                                <p:cTn id="209" presetID="1" presetClass="entr" presetSubtype="0" fill="hold" grpId="3" nodeType="withEffect">
                                  <p:stCondLst>
                                    <p:cond delay="0"/>
                                  </p:stCondLst>
                                  <p:childTnLst>
                                    <p:set>
                                      <p:cBhvr>
                                        <p:cTn id="210" dur="1" fill="hold">
                                          <p:stCondLst>
                                            <p:cond delay="0"/>
                                          </p:stCondLst>
                                        </p:cTn>
                                        <p:tgtEl>
                                          <p:spTgt spid="70"/>
                                        </p:tgtEl>
                                        <p:attrNameLst>
                                          <p:attrName>style.visibility</p:attrName>
                                        </p:attrNameLst>
                                      </p:cBhvr>
                                      <p:to>
                                        <p:strVal val="visible"/>
                                      </p:to>
                                    </p:set>
                                  </p:childTnLst>
                                </p:cTn>
                              </p:par>
                              <p:par>
                                <p:cTn id="211" presetID="1" presetClass="entr" presetSubtype="0" fill="hold" grpId="3" nodeType="withEffect">
                                  <p:stCondLst>
                                    <p:cond delay="0"/>
                                  </p:stCondLst>
                                  <p:childTnLst>
                                    <p:set>
                                      <p:cBhvr>
                                        <p:cTn id="212" dur="1" fill="hold">
                                          <p:stCondLst>
                                            <p:cond delay="0"/>
                                          </p:stCondLst>
                                        </p:cTn>
                                        <p:tgtEl>
                                          <p:spTgt spid="69"/>
                                        </p:tgtEl>
                                        <p:attrNameLst>
                                          <p:attrName>style.visibility</p:attrName>
                                        </p:attrNameLst>
                                      </p:cBhvr>
                                      <p:to>
                                        <p:strVal val="visible"/>
                                      </p:to>
                                    </p:set>
                                  </p:childTnLst>
                                </p:cTn>
                              </p:par>
                              <p:par>
                                <p:cTn id="213" presetID="1" presetClass="entr" presetSubtype="0" fill="hold" grpId="3" nodeType="withEffect">
                                  <p:stCondLst>
                                    <p:cond delay="0"/>
                                  </p:stCondLst>
                                  <p:childTnLst>
                                    <p:set>
                                      <p:cBhvr>
                                        <p:cTn id="214" dur="1" fill="hold">
                                          <p:stCondLst>
                                            <p:cond delay="0"/>
                                          </p:stCondLst>
                                        </p:cTn>
                                        <p:tgtEl>
                                          <p:spTgt spid="63"/>
                                        </p:tgtEl>
                                        <p:attrNameLst>
                                          <p:attrName>style.visibility</p:attrName>
                                        </p:attrNameLst>
                                      </p:cBhvr>
                                      <p:to>
                                        <p:strVal val="visible"/>
                                      </p:to>
                                    </p:set>
                                  </p:childTnLst>
                                </p:cTn>
                              </p:par>
                              <p:par>
                                <p:cTn id="215" presetID="1" presetClass="entr" presetSubtype="0" fill="hold" grpId="1" nodeType="withEffect">
                                  <p:stCondLst>
                                    <p:cond delay="0"/>
                                  </p:stCondLst>
                                  <p:childTnLst>
                                    <p:set>
                                      <p:cBhvr>
                                        <p:cTn id="216" dur="1" fill="hold">
                                          <p:stCondLst>
                                            <p:cond delay="0"/>
                                          </p:stCondLst>
                                        </p:cTn>
                                        <p:tgtEl>
                                          <p:spTgt spid="74"/>
                                        </p:tgtEl>
                                        <p:attrNameLst>
                                          <p:attrName>style.visibility</p:attrName>
                                        </p:attrNameLst>
                                      </p:cBhvr>
                                      <p:to>
                                        <p:strVal val="visible"/>
                                      </p:to>
                                    </p:set>
                                  </p:childTnLst>
                                </p:cTn>
                              </p:par>
                              <p:par>
                                <p:cTn id="217" presetID="1" presetClass="entr" presetSubtype="0" fill="hold" nodeType="withEffect">
                                  <p:stCondLst>
                                    <p:cond delay="0"/>
                                  </p:stCondLst>
                                  <p:childTnLst>
                                    <p:set>
                                      <p:cBhvr>
                                        <p:cTn id="218" dur="1" fill="hold">
                                          <p:stCondLst>
                                            <p:cond delay="0"/>
                                          </p:stCondLst>
                                        </p:cTn>
                                        <p:tgtEl>
                                          <p:spTgt spid="67"/>
                                        </p:tgtEl>
                                        <p:attrNameLst>
                                          <p:attrName>style.visibility</p:attrName>
                                        </p:attrNameLst>
                                      </p:cBhvr>
                                      <p:to>
                                        <p:strVal val="visible"/>
                                      </p:to>
                                    </p:set>
                                  </p:childTnLst>
                                </p:cTn>
                              </p:par>
                              <p:par>
                                <p:cTn id="219" presetID="3" presetClass="emph" presetSubtype="2" fill="hold" grpId="1" nodeType="withEffect">
                                  <p:stCondLst>
                                    <p:cond delay="0"/>
                                  </p:stCondLst>
                                  <p:childTnLst>
                                    <p:animClr clrSpc="rgb">
                                      <p:cBhvr override="childStyle">
                                        <p:cTn id="220" dur="500" fill="hold"/>
                                        <p:tgtEl>
                                          <p:spTgt spid="77"/>
                                        </p:tgtEl>
                                        <p:attrNameLst>
                                          <p:attrName>style.color</p:attrName>
                                        </p:attrNameLst>
                                      </p:cBhvr>
                                      <p:to>
                                        <a:srgbClr val="F2F2F2"/>
                                      </p:to>
                                    </p:animClr>
                                  </p:childTnLst>
                                </p:cTn>
                              </p:par>
                              <p:par>
                                <p:cTn id="221" presetID="3" presetClass="emph" presetSubtype="2" fill="hold" grpId="1" nodeType="withEffect">
                                  <p:stCondLst>
                                    <p:cond delay="0"/>
                                  </p:stCondLst>
                                  <p:childTnLst>
                                    <p:animClr clrSpc="rgb">
                                      <p:cBhvr override="childStyle">
                                        <p:cTn id="222" dur="500" fill="hold"/>
                                        <p:tgtEl>
                                          <p:spTgt spid="76"/>
                                        </p:tgtEl>
                                        <p:attrNameLst>
                                          <p:attrName>style.color</p:attrName>
                                        </p:attrNameLst>
                                      </p:cBhvr>
                                      <p:to>
                                        <a:srgbClr val="F2F2F2"/>
                                      </p:to>
                                    </p:animClr>
                                  </p:childTnLst>
                                </p:cTn>
                              </p:par>
                              <p:par>
                                <p:cTn id="223" presetID="3" presetClass="emph" presetSubtype="2" fill="hold" grpId="1" nodeType="withEffect">
                                  <p:stCondLst>
                                    <p:cond delay="0"/>
                                  </p:stCondLst>
                                  <p:childTnLst>
                                    <p:animClr clrSpc="rgb">
                                      <p:cBhvr override="childStyle">
                                        <p:cTn id="224" dur="500" fill="hold"/>
                                        <p:tgtEl>
                                          <p:spTgt spid="75"/>
                                        </p:tgtEl>
                                        <p:attrNameLst>
                                          <p:attrName>style.color</p:attrName>
                                        </p:attrNameLst>
                                      </p:cBhvr>
                                      <p:to>
                                        <a:srgbClr val="F2F2F2"/>
                                      </p:to>
                                    </p:animClr>
                                  </p:childTnLst>
                                </p:cTn>
                              </p:par>
                              <p:par>
                                <p:cTn id="225" presetID="3" presetClass="emph" presetSubtype="2" fill="hold" grpId="1" nodeType="withEffect">
                                  <p:stCondLst>
                                    <p:cond delay="0"/>
                                  </p:stCondLst>
                                  <p:childTnLst>
                                    <p:animClr clrSpc="rgb">
                                      <p:cBhvr override="childStyle">
                                        <p:cTn id="226" dur="500" fill="hold"/>
                                        <p:tgtEl>
                                          <p:spTgt spid="81"/>
                                        </p:tgtEl>
                                        <p:attrNameLst>
                                          <p:attrName>style.color</p:attrName>
                                        </p:attrNameLst>
                                      </p:cBhvr>
                                      <p:to>
                                        <a:srgbClr val="F2F2F2"/>
                                      </p:to>
                                    </p:animClr>
                                  </p:childTnLst>
                                </p:cTn>
                              </p:par>
                              <p:par>
                                <p:cTn id="227" presetID="3" presetClass="emph" presetSubtype="2" fill="hold" grpId="5" nodeType="withEffect">
                                  <p:stCondLst>
                                    <p:cond delay="0"/>
                                  </p:stCondLst>
                                  <p:childTnLst>
                                    <p:animClr clrSpc="rgb">
                                      <p:cBhvr override="childStyle">
                                        <p:cTn id="228" dur="500" fill="hold"/>
                                        <p:tgtEl>
                                          <p:spTgt spid="82"/>
                                        </p:tgtEl>
                                        <p:attrNameLst>
                                          <p:attrName>style.color</p:attrName>
                                        </p:attrNameLst>
                                      </p:cBhvr>
                                      <p:to>
                                        <a:srgbClr val="F2F2F2"/>
                                      </p:to>
                                    </p:animClr>
                                  </p:childTnLst>
                                </p:cTn>
                              </p:par>
                              <p:par>
                                <p:cTn id="229" presetID="1" presetClass="exit" presetSubtype="0" fill="hold" nodeType="withEffect">
                                  <p:stCondLst>
                                    <p:cond delay="0"/>
                                  </p:stCondLst>
                                  <p:childTnLst>
                                    <p:set>
                                      <p:cBhvr>
                                        <p:cTn id="230" dur="1" fill="hold">
                                          <p:stCondLst>
                                            <p:cond delay="0"/>
                                          </p:stCondLst>
                                        </p:cTn>
                                        <p:tgtEl>
                                          <p:spTgt spid="87"/>
                                        </p:tgtEl>
                                        <p:attrNameLst>
                                          <p:attrName>style.visibility</p:attrName>
                                        </p:attrNameLst>
                                      </p:cBhvr>
                                      <p:to>
                                        <p:strVal val="hidden"/>
                                      </p:to>
                                    </p:set>
                                  </p:childTnLst>
                                </p:cTn>
                              </p:par>
                              <p:par>
                                <p:cTn id="231" presetID="3" presetClass="emph" presetSubtype="2" fill="hold" grpId="1" nodeType="withEffect">
                                  <p:stCondLst>
                                    <p:cond delay="0"/>
                                  </p:stCondLst>
                                  <p:childTnLst>
                                    <p:animClr clrSpc="rgb">
                                      <p:cBhvr override="childStyle">
                                        <p:cTn id="232" dur="500" fill="hold"/>
                                        <p:tgtEl>
                                          <p:spTgt spid="84"/>
                                        </p:tgtEl>
                                        <p:attrNameLst>
                                          <p:attrName>style.color</p:attrName>
                                        </p:attrNameLst>
                                      </p:cBhvr>
                                      <p:to>
                                        <a:srgbClr val="F2F2F2"/>
                                      </p:to>
                                    </p:animClr>
                                  </p:childTnLst>
                                </p:cTn>
                              </p:par>
                              <p:par>
                                <p:cTn id="233" presetID="9" presetClass="emph" presetSubtype="0" grpId="7" nodeType="withEffect">
                                  <p:stCondLst>
                                    <p:cond delay="0"/>
                                  </p:stCondLst>
                                  <p:childTnLst>
                                    <p:set>
                                      <p:cBhvr rctx="PPT">
                                        <p:cTn id="234" dur="indefinite"/>
                                        <p:tgtEl>
                                          <p:spTgt spid="85"/>
                                        </p:tgtEl>
                                        <p:attrNameLst>
                                          <p:attrName>style.opacity</p:attrName>
                                        </p:attrNameLst>
                                      </p:cBhvr>
                                      <p:to>
                                        <p:strVal val="0.05"/>
                                      </p:to>
                                    </p:set>
                                    <p:animEffect filter="image" prLst="opacity: 0.05">
                                      <p:cBhvr rctx="IE">
                                        <p:cTn id="235" dur="indefinite"/>
                                        <p:tgtEl>
                                          <p:spTgt spid="85"/>
                                        </p:tgtEl>
                                      </p:cBhvr>
                                    </p:animEffect>
                                  </p:childTnLst>
                                </p:cTn>
                              </p:par>
                              <p:par>
                                <p:cTn id="236" presetID="9" presetClass="emph" presetSubtype="0" grpId="1" nodeType="withEffect">
                                  <p:stCondLst>
                                    <p:cond delay="0"/>
                                  </p:stCondLst>
                                  <p:childTnLst>
                                    <p:set>
                                      <p:cBhvr rctx="PPT">
                                        <p:cTn id="237" dur="indefinite"/>
                                        <p:tgtEl>
                                          <p:spTgt spid="83"/>
                                        </p:tgtEl>
                                        <p:attrNameLst>
                                          <p:attrName>style.opacity</p:attrName>
                                        </p:attrNameLst>
                                      </p:cBhvr>
                                      <p:to>
                                        <p:strVal val="0.05"/>
                                      </p:to>
                                    </p:set>
                                    <p:animEffect filter="image" prLst="opacity: 0.05">
                                      <p:cBhvr rctx="IE">
                                        <p:cTn id="238" dur="indefinite"/>
                                        <p:tgtEl>
                                          <p:spTgt spid="83"/>
                                        </p:tgtEl>
                                      </p:cBhvr>
                                    </p:animEffect>
                                  </p:childTnLst>
                                </p:cTn>
                              </p:par>
                              <p:par>
                                <p:cTn id="239" presetID="9" presetClass="emph" presetSubtype="0" grpId="1" nodeType="withEffect">
                                  <p:stCondLst>
                                    <p:cond delay="0"/>
                                  </p:stCondLst>
                                  <p:childTnLst>
                                    <p:set>
                                      <p:cBhvr rctx="PPT">
                                        <p:cTn id="240" dur="indefinite"/>
                                        <p:tgtEl>
                                          <p:spTgt spid="70"/>
                                        </p:tgtEl>
                                        <p:attrNameLst>
                                          <p:attrName>style.opacity</p:attrName>
                                        </p:attrNameLst>
                                      </p:cBhvr>
                                      <p:to>
                                        <p:strVal val="0.05"/>
                                      </p:to>
                                    </p:set>
                                    <p:animEffect filter="image" prLst="opacity: 0.05">
                                      <p:cBhvr rctx="IE">
                                        <p:cTn id="241" dur="indefinite"/>
                                        <p:tgtEl>
                                          <p:spTgt spid="70"/>
                                        </p:tgtEl>
                                      </p:cBhvr>
                                    </p:animEffect>
                                  </p:childTnLst>
                                </p:cTn>
                              </p:par>
                              <p:par>
                                <p:cTn id="242" presetID="9" presetClass="emph" presetSubtype="0" grpId="1" nodeType="withEffect">
                                  <p:stCondLst>
                                    <p:cond delay="0"/>
                                  </p:stCondLst>
                                  <p:childTnLst>
                                    <p:set>
                                      <p:cBhvr rctx="PPT">
                                        <p:cTn id="243" dur="indefinite"/>
                                        <p:tgtEl>
                                          <p:spTgt spid="69"/>
                                        </p:tgtEl>
                                        <p:attrNameLst>
                                          <p:attrName>style.opacity</p:attrName>
                                        </p:attrNameLst>
                                      </p:cBhvr>
                                      <p:to>
                                        <p:strVal val="0.05"/>
                                      </p:to>
                                    </p:set>
                                    <p:animEffect filter="image" prLst="opacity: 0.05">
                                      <p:cBhvr rctx="IE">
                                        <p:cTn id="244" dur="indefinite"/>
                                        <p:tgtEl>
                                          <p:spTgt spid="69"/>
                                        </p:tgtEl>
                                      </p:cBhvr>
                                    </p:animEffect>
                                  </p:childTnLst>
                                </p:cTn>
                              </p:par>
                              <p:par>
                                <p:cTn id="245" presetID="9" presetClass="emph" presetSubtype="0" nodeType="withEffect">
                                  <p:stCondLst>
                                    <p:cond delay="0"/>
                                  </p:stCondLst>
                                  <p:childTnLst>
                                    <p:set>
                                      <p:cBhvr rctx="PPT">
                                        <p:cTn id="246" dur="indefinite"/>
                                        <p:tgtEl>
                                          <p:spTgt spid="49"/>
                                        </p:tgtEl>
                                        <p:attrNameLst>
                                          <p:attrName>style.opacity</p:attrName>
                                        </p:attrNameLst>
                                      </p:cBhvr>
                                      <p:to>
                                        <p:strVal val="0.5"/>
                                      </p:to>
                                    </p:set>
                                    <p:animEffect filter="image" prLst="opacity: 0.5">
                                      <p:cBhvr rctx="IE">
                                        <p:cTn id="247" dur="indefinite"/>
                                        <p:tgtEl>
                                          <p:spTgt spid="49"/>
                                        </p:tgtEl>
                                      </p:cBhvr>
                                    </p:animEffect>
                                  </p:childTnLst>
                                </p:cTn>
                              </p:par>
                              <p:par>
                                <p:cTn id="248" presetID="3" presetClass="emph" presetSubtype="2" fill="hold" grpId="12" nodeType="withEffect">
                                  <p:stCondLst>
                                    <p:cond delay="0"/>
                                  </p:stCondLst>
                                  <p:iterate type="lt">
                                    <p:tmPct val="0"/>
                                  </p:iterate>
                                  <p:childTnLst>
                                    <p:animClr clrSpc="rgb">
                                      <p:cBhvr override="childStyle">
                                        <p:cTn id="249" dur="500" fill="hold"/>
                                        <p:tgtEl>
                                          <p:spTgt spid="55"/>
                                        </p:tgtEl>
                                        <p:attrNameLst>
                                          <p:attrName>style.color</p:attrName>
                                        </p:attrNameLst>
                                      </p:cBhvr>
                                      <p:to>
                                        <a:srgbClr val="F2F2F2"/>
                                      </p:to>
                                    </p:animClr>
                                  </p:childTnLst>
                                </p:cTn>
                              </p:par>
                              <p:par>
                                <p:cTn id="250" presetID="3" presetClass="emph" presetSubtype="2" fill="hold" grpId="12" nodeType="withEffect">
                                  <p:stCondLst>
                                    <p:cond delay="0"/>
                                  </p:stCondLst>
                                  <p:childTnLst>
                                    <p:animClr clrSpc="rgb">
                                      <p:cBhvr override="childStyle">
                                        <p:cTn id="251" dur="500" fill="hold"/>
                                        <p:tgtEl>
                                          <p:spTgt spid="56"/>
                                        </p:tgtEl>
                                        <p:attrNameLst>
                                          <p:attrName>style.color</p:attrName>
                                        </p:attrNameLst>
                                      </p:cBhvr>
                                      <p:to>
                                        <a:srgbClr val="F2F2F2"/>
                                      </p:to>
                                    </p:animClr>
                                  </p:childTnLst>
                                </p:cTn>
                              </p:par>
                              <p:par>
                                <p:cTn id="252" presetID="3" presetClass="emph" presetSubtype="2" fill="hold" grpId="2" nodeType="withEffect">
                                  <p:stCondLst>
                                    <p:cond delay="0"/>
                                  </p:stCondLst>
                                  <p:childTnLst>
                                    <p:animClr clrSpc="rgb">
                                      <p:cBhvr override="childStyle">
                                        <p:cTn id="253" dur="500" fill="hold"/>
                                        <p:tgtEl>
                                          <p:spTgt spid="54"/>
                                        </p:tgtEl>
                                        <p:attrNameLst>
                                          <p:attrName>style.color</p:attrName>
                                        </p:attrNameLst>
                                      </p:cBhvr>
                                      <p:to>
                                        <a:srgbClr val="F2F2F2"/>
                                      </p:to>
                                    </p:animClr>
                                  </p:childTnLst>
                                </p:cTn>
                              </p:par>
                              <p:par>
                                <p:cTn id="254" presetID="3" presetClass="emph" presetSubtype="2" fill="hold" grpId="2" nodeType="withEffect">
                                  <p:stCondLst>
                                    <p:cond delay="0"/>
                                  </p:stCondLst>
                                  <p:childTnLst>
                                    <p:animClr clrSpc="rgb">
                                      <p:cBhvr override="childStyle">
                                        <p:cTn id="255" dur="500" fill="hold"/>
                                        <p:tgtEl>
                                          <p:spTgt spid="60"/>
                                        </p:tgtEl>
                                        <p:attrNameLst>
                                          <p:attrName>style.color</p:attrName>
                                        </p:attrNameLst>
                                      </p:cBhvr>
                                      <p:to>
                                        <a:srgbClr val="F2F2F2"/>
                                      </p:to>
                                    </p:animClr>
                                  </p:childTnLst>
                                </p:cTn>
                              </p:par>
                              <p:par>
                                <p:cTn id="256" presetID="3" presetClass="emph" presetSubtype="2" fill="hold" grpId="2" nodeType="withEffect">
                                  <p:stCondLst>
                                    <p:cond delay="0"/>
                                  </p:stCondLst>
                                  <p:childTnLst>
                                    <p:animClr clrSpc="rgb">
                                      <p:cBhvr override="childStyle">
                                        <p:cTn id="257" dur="500" fill="hold"/>
                                        <p:tgtEl>
                                          <p:spTgt spid="62"/>
                                        </p:tgtEl>
                                        <p:attrNameLst>
                                          <p:attrName>style.color</p:attrName>
                                        </p:attrNameLst>
                                      </p:cBhvr>
                                      <p:to>
                                        <a:srgbClr val="F2F2F2"/>
                                      </p:to>
                                    </p:animClr>
                                  </p:childTnLst>
                                </p:cTn>
                              </p:par>
                              <p:par>
                                <p:cTn id="258" presetID="3" presetClass="emph" presetSubtype="2" fill="hold" grpId="2" nodeType="withEffect">
                                  <p:stCondLst>
                                    <p:cond delay="0"/>
                                  </p:stCondLst>
                                  <p:childTnLst>
                                    <p:animClr clrSpc="rgb">
                                      <p:cBhvr override="childStyle">
                                        <p:cTn id="259" dur="500" fill="hold"/>
                                        <p:tgtEl>
                                          <p:spTgt spid="52"/>
                                        </p:tgtEl>
                                        <p:attrNameLst>
                                          <p:attrName>style.color</p:attrName>
                                        </p:attrNameLst>
                                      </p:cBhvr>
                                      <p:to>
                                        <a:srgbClr val="F2F2F2"/>
                                      </p:to>
                                    </p:animClr>
                                  </p:childTnLst>
                                </p:cTn>
                              </p:par>
                              <p:par>
                                <p:cTn id="260" presetID="3" presetClass="emph" presetSubtype="2" fill="hold" grpId="2" nodeType="withEffect">
                                  <p:stCondLst>
                                    <p:cond delay="0"/>
                                  </p:stCondLst>
                                  <p:childTnLst>
                                    <p:animClr clrSpc="rgb">
                                      <p:cBhvr override="childStyle">
                                        <p:cTn id="261" dur="500" fill="hold"/>
                                        <p:tgtEl>
                                          <p:spTgt spid="53"/>
                                        </p:tgtEl>
                                        <p:attrNameLst>
                                          <p:attrName>style.color</p:attrName>
                                        </p:attrNameLst>
                                      </p:cBhvr>
                                      <p:to>
                                        <a:srgbClr val="F2F2F2"/>
                                      </p:to>
                                    </p:animClr>
                                  </p:childTnLst>
                                </p:cTn>
                              </p:par>
                              <p:par>
                                <p:cTn id="262" presetID="3" presetClass="emph" presetSubtype="2" fill="hold" grpId="1" nodeType="withEffect">
                                  <p:stCondLst>
                                    <p:cond delay="0"/>
                                  </p:stCondLst>
                                  <p:childTnLst>
                                    <p:animClr clrSpc="rgb">
                                      <p:cBhvr override="childStyle">
                                        <p:cTn id="263" dur="500" fill="hold"/>
                                        <p:tgtEl>
                                          <p:spTgt spid="51"/>
                                        </p:tgtEl>
                                        <p:attrNameLst>
                                          <p:attrName>style.color</p:attrName>
                                        </p:attrNameLst>
                                      </p:cBhvr>
                                      <p:to>
                                        <a:srgbClr val="F2F2F2"/>
                                      </p:to>
                                    </p:animClr>
                                  </p:childTnLst>
                                </p:cTn>
                              </p:par>
                              <p:par>
                                <p:cTn id="264" presetID="3" presetClass="emph" presetSubtype="2" fill="hold" grpId="1" nodeType="withEffect">
                                  <p:stCondLst>
                                    <p:cond delay="0"/>
                                  </p:stCondLst>
                                  <p:childTnLst>
                                    <p:animClr clrSpc="rgb">
                                      <p:cBhvr override="childStyle">
                                        <p:cTn id="265" dur="500" fill="hold"/>
                                        <p:tgtEl>
                                          <p:spTgt spid="50"/>
                                        </p:tgtEl>
                                        <p:attrNameLst>
                                          <p:attrName>style.color</p:attrName>
                                        </p:attrNameLst>
                                      </p:cBhvr>
                                      <p:to>
                                        <a:srgbClr val="F2F2F2"/>
                                      </p:to>
                                    </p:animClr>
                                  </p:childTnLst>
                                </p:cTn>
                              </p:par>
                              <p:par>
                                <p:cTn id="266" presetID="3" presetClass="emph" presetSubtype="2" fill="hold" grpId="1" nodeType="withEffect">
                                  <p:stCondLst>
                                    <p:cond delay="0"/>
                                  </p:stCondLst>
                                  <p:childTnLst>
                                    <p:animClr clrSpc="rgb">
                                      <p:cBhvr override="childStyle">
                                        <p:cTn id="267" dur="500" fill="hold"/>
                                        <p:tgtEl>
                                          <p:spTgt spid="79">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0" grpId="1"/>
      <p:bldP spid="51" grpId="0"/>
      <p:bldP spid="51" grpId="1"/>
      <p:bldP spid="52" grpId="0"/>
      <p:bldP spid="52" grpId="1"/>
      <p:bldP spid="52" grpId="2"/>
      <p:bldP spid="53" grpId="0"/>
      <p:bldP spid="53" grpId="1"/>
      <p:bldP spid="53" grpId="2"/>
      <p:bldP spid="54" grpId="0"/>
      <p:bldP spid="54" grpId="1"/>
      <p:bldP spid="54" grpId="2"/>
      <p:bldP spid="55" grpId="0"/>
      <p:bldP spid="55" grpId="1"/>
      <p:bldP spid="55" grpId="2"/>
      <p:bldP spid="55" grpId="3"/>
      <p:bldP spid="55" grpId="4"/>
      <p:bldP spid="55" grpId="5"/>
      <p:bldP spid="55" grpId="6"/>
      <p:bldP spid="55" grpId="7"/>
      <p:bldP spid="55" grpId="8"/>
      <p:bldP spid="55" grpId="9"/>
      <p:bldP spid="55" grpId="10"/>
      <p:bldP spid="55" grpId="11"/>
      <p:bldP spid="55" grpId="12"/>
      <p:bldP spid="55" grpId="13"/>
      <p:bldP spid="55" grpId="14"/>
      <p:bldP spid="56" grpId="0"/>
      <p:bldP spid="56" grpId="1"/>
      <p:bldP spid="56" grpId="2"/>
      <p:bldP spid="56" grpId="3"/>
      <p:bldP spid="56" grpId="4"/>
      <p:bldP spid="56" grpId="5"/>
      <p:bldP spid="56" grpId="6"/>
      <p:bldP spid="56" grpId="7"/>
      <p:bldP spid="56" grpId="8"/>
      <p:bldP spid="56" grpId="9"/>
      <p:bldP spid="56" grpId="10"/>
      <p:bldP spid="56" grpId="11"/>
      <p:bldP spid="56" grpId="12"/>
      <p:bldP spid="56" grpId="13"/>
      <p:bldP spid="56" grpId="14"/>
      <p:bldP spid="60" grpId="0"/>
      <p:bldP spid="60" grpId="1"/>
      <p:bldP spid="60" grpId="2"/>
      <p:bldP spid="61" grpId="0"/>
      <p:bldP spid="61" grpId="1"/>
      <p:bldP spid="61" grpId="2"/>
      <p:bldP spid="62" grpId="0"/>
      <p:bldP spid="62" grpId="1"/>
      <p:bldP spid="62" grpId="2"/>
      <p:bldP spid="63" grpId="0"/>
      <p:bldP spid="63" grpId="1"/>
      <p:bldP spid="63" grpId="2"/>
      <p:bldP spid="63" grpId="3"/>
      <p:bldP spid="64" grpId="0"/>
      <p:bldP spid="64" grpId="1"/>
      <p:bldP spid="74" grpId="0"/>
      <p:bldP spid="74" grpId="1"/>
      <p:bldP spid="75" grpId="0"/>
      <p:bldP spid="75" grpId="1"/>
      <p:bldP spid="76" grpId="0"/>
      <p:bldP spid="76" grpId="1"/>
      <p:bldP spid="77" grpId="0"/>
      <p:bldP spid="77" grpId="1"/>
      <p:bldP spid="69" grpId="0" animBg="1"/>
      <p:bldP spid="69" grpId="1" animBg="1"/>
      <p:bldP spid="69" grpId="2" animBg="1"/>
      <p:bldP spid="69" grpId="3" animBg="1"/>
      <p:bldP spid="70" grpId="0" animBg="1"/>
      <p:bldP spid="70" grpId="1" animBg="1"/>
      <p:bldP spid="70" grpId="2" animBg="1"/>
      <p:bldP spid="70" grpId="3" animBg="1"/>
      <p:bldP spid="79" grpId="0" build="allAtOnce"/>
      <p:bldP spid="79" grpId="1" build="allAtOnce"/>
      <p:bldP spid="81" grpId="0"/>
      <p:bldP spid="81" grpId="1"/>
      <p:bldP spid="82" grpId="0"/>
      <p:bldP spid="82" grpId="1"/>
      <p:bldP spid="82" grpId="2"/>
      <p:bldP spid="82" grpId="3"/>
      <p:bldP spid="82" grpId="4"/>
      <p:bldP spid="82" grpId="5"/>
      <p:bldP spid="83" grpId="0" animBg="1"/>
      <p:bldP spid="83" grpId="1" animBg="1"/>
      <p:bldP spid="84" grpId="0"/>
      <p:bldP spid="84" grpId="1"/>
      <p:bldP spid="85" grpId="0" animBg="1"/>
      <p:bldP spid="85" grpId="1" animBg="1"/>
      <p:bldP spid="85" grpId="2" animBg="1"/>
      <p:bldP spid="85" grpId="3" animBg="1"/>
      <p:bldP spid="85" grpId="4" animBg="1"/>
      <p:bldP spid="85" grpId="5" animBg="1"/>
      <p:bldP spid="85" grpId="6" animBg="1"/>
      <p:bldP spid="85" grpId="7" animBg="1"/>
    </p:bld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213757" y="1634227"/>
            <a:ext cx="8692738" cy="688770"/>
          </a:xfrm>
        </p:spPr>
        <p:txBody>
          <a:bodyPr/>
          <a:lstStyle/>
          <a:p>
            <a:r>
              <a:rPr lang="en-US" sz="2000" dirty="0" smtClean="0"/>
              <a:t>Storing compressed instructions in the L1 cache resulted in smaller optimal L1 configurations for 12 benchmarks</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30</a:t>
            </a:fld>
            <a:endParaRPr lang="en-US"/>
          </a:p>
        </p:txBody>
      </p:sp>
      <p:sp>
        <p:nvSpPr>
          <p:cNvPr id="11" name="Title 1"/>
          <p:cNvSpPr>
            <a:spLocks noGrp="1"/>
          </p:cNvSpPr>
          <p:nvPr>
            <p:ph type="title"/>
          </p:nvPr>
        </p:nvSpPr>
        <p:spPr>
          <a:xfrm>
            <a:off x="486889" y="880869"/>
            <a:ext cx="8173192" cy="889750"/>
          </a:xfrm>
        </p:spPr>
        <p:txBody>
          <a:bodyPr/>
          <a:lstStyle/>
          <a:p>
            <a:r>
              <a:rPr lang="en-US" sz="4000" dirty="0" smtClean="0"/>
              <a:t>Area (ALC &amp; PLC)</a:t>
            </a:r>
            <a:r>
              <a:rPr lang="en-US" dirty="0" smtClean="0"/>
              <a:t/>
            </a:r>
            <a:br>
              <a:rPr lang="en-US" dirty="0" smtClean="0"/>
            </a:br>
            <a:r>
              <a:rPr lang="en-US" sz="2800" dirty="0" smtClean="0"/>
              <a:t> Combining Code Compression with L1 Cache Tuning </a:t>
            </a:r>
            <a:r>
              <a:rPr lang="en-US" dirty="0" smtClean="0"/>
              <a:t/>
            </a:r>
            <a:br>
              <a:rPr lang="en-US" dirty="0" smtClean="0"/>
            </a:br>
            <a:endParaRPr lang="en-US" dirty="0"/>
          </a:p>
        </p:txBody>
      </p:sp>
      <p:graphicFrame>
        <p:nvGraphicFramePr>
          <p:cNvPr id="9" name="Table 8"/>
          <p:cNvGraphicFramePr>
            <a:graphicFrameLocks noGrp="1"/>
          </p:cNvGraphicFramePr>
          <p:nvPr/>
        </p:nvGraphicFramePr>
        <p:xfrm>
          <a:off x="332509" y="2378998"/>
          <a:ext cx="8419606" cy="1341120"/>
        </p:xfrm>
        <a:graphic>
          <a:graphicData uri="http://schemas.openxmlformats.org/drawingml/2006/table">
            <a:tbl>
              <a:tblPr firstRow="1" bandRow="1">
                <a:tableStyleId>{FABFCF23-3B69-468F-B69F-88F6DE6A72F2}</a:tableStyleId>
              </a:tblPr>
              <a:tblGrid>
                <a:gridCol w="3070427"/>
                <a:gridCol w="3983516"/>
                <a:gridCol w="1365663"/>
              </a:tblGrid>
              <a:tr h="294005">
                <a:tc>
                  <a:txBody>
                    <a:bodyPr/>
                    <a:lstStyle/>
                    <a:p>
                      <a:r>
                        <a:rPr lang="en-US" sz="1600" b="0" kern="1200" dirty="0" smtClean="0">
                          <a:solidFill>
                            <a:schemeClr val="accent6">
                              <a:lumMod val="75000"/>
                            </a:schemeClr>
                          </a:solidFill>
                          <a:latin typeface="Trebuchet MS" pitchFamily="34" charset="0"/>
                          <a:ea typeface="+mn-ea"/>
                          <a:cs typeface="+mn-cs"/>
                        </a:rPr>
                        <a:t>Original Optimal L1 Cache Size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pPr algn="ctr"/>
                      <a:r>
                        <a:rPr lang="en-US" sz="1600" b="0" kern="1200" dirty="0" smtClean="0">
                          <a:solidFill>
                            <a:schemeClr val="accent6">
                              <a:lumMod val="75000"/>
                            </a:schemeClr>
                          </a:solidFill>
                          <a:latin typeface="Trebuchet MS" pitchFamily="34" charset="0"/>
                          <a:ea typeface="+mn-ea"/>
                          <a:cs typeface="+mn-cs"/>
                        </a:rPr>
                        <a:t>New Optimal L1 Cache Size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FFFF"/>
                    </a:solidFill>
                  </a:tcPr>
                </a:tc>
                <a:tc>
                  <a:txBody>
                    <a:bodyPr/>
                    <a:lstStyle/>
                    <a:p>
                      <a:r>
                        <a:rPr lang="en-US" sz="1600" b="0" kern="1200" dirty="0" smtClean="0">
                          <a:solidFill>
                            <a:schemeClr val="accent6">
                              <a:lumMod val="75000"/>
                            </a:schemeClr>
                          </a:solidFill>
                          <a:latin typeface="Trebuchet MS" pitchFamily="34" charset="0"/>
                          <a:ea typeface="+mn-ea"/>
                          <a:cs typeface="+mn-cs"/>
                        </a:rPr>
                        <a:t>Area Savings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FFFF"/>
                    </a:solidFill>
                  </a:tcPr>
                </a:tc>
              </a:tr>
              <a:tr h="324657">
                <a:tc>
                  <a:txBody>
                    <a:bodyPr/>
                    <a:lstStyle/>
                    <a:p>
                      <a:pPr algn="ctr"/>
                      <a:r>
                        <a:rPr lang="en-US" sz="1600" dirty="0" smtClean="0"/>
                        <a:t>8KB</a:t>
                      </a:r>
                      <a:endParaRPr lang="en-US" sz="1600" kern="1200" dirty="0" smtClean="0">
                        <a:solidFill>
                          <a:schemeClr val="tx1"/>
                        </a:solidFill>
                        <a:latin typeface="Trebuchet MS"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t>2KB</a:t>
                      </a:r>
                      <a:endParaRPr lang="en-US" sz="1600" kern="1200" dirty="0" smtClean="0">
                        <a:solidFill>
                          <a:schemeClr val="tx1"/>
                        </a:solidFill>
                        <a:latin typeface="Trebuchet MS"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t>50%</a:t>
                      </a:r>
                      <a:endParaRPr lang="en-US" sz="1600" kern="1200" dirty="0" smtClean="0">
                        <a:solidFill>
                          <a:schemeClr val="tx1"/>
                        </a:solidFill>
                        <a:latin typeface="Trebuchet MS"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24657">
                <a:tc>
                  <a:txBody>
                    <a:bodyPr/>
                    <a:lstStyle/>
                    <a:p>
                      <a:pPr algn="ctr"/>
                      <a:r>
                        <a:rPr lang="en-US" sz="1600" dirty="0" smtClean="0"/>
                        <a:t>8KB</a:t>
                      </a:r>
                      <a:endParaRPr lang="en-US" sz="1600" kern="1200" dirty="0" smtClean="0">
                        <a:solidFill>
                          <a:schemeClr val="tx1"/>
                        </a:solidFill>
                        <a:latin typeface="Trebuchet MS"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t>4KB</a:t>
                      </a:r>
                      <a:endParaRPr lang="en-US" sz="1600" kern="1200" dirty="0" smtClean="0">
                        <a:solidFill>
                          <a:schemeClr val="tx1"/>
                        </a:solidFill>
                        <a:latin typeface="Trebuchet MS"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t>30%</a:t>
                      </a:r>
                      <a:endParaRPr lang="en-US" sz="1600" kern="1200" dirty="0" smtClean="0">
                        <a:solidFill>
                          <a:schemeClr val="tx1"/>
                        </a:solidFill>
                        <a:latin typeface="Trebuchet MS"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24657">
                <a:tc>
                  <a:txBody>
                    <a:bodyPr/>
                    <a:lstStyle/>
                    <a:p>
                      <a:pPr algn="ctr"/>
                      <a:r>
                        <a:rPr lang="en-US" sz="1600" dirty="0" smtClean="0"/>
                        <a:t>4KB</a:t>
                      </a:r>
                      <a:endParaRPr lang="en-US" sz="1600" kern="1200" dirty="0" smtClean="0">
                        <a:solidFill>
                          <a:schemeClr val="tx1"/>
                        </a:solidFill>
                        <a:latin typeface="Trebuchet MS"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t>2KB</a:t>
                      </a:r>
                      <a:endParaRPr lang="en-US" sz="1600" kern="1200" dirty="0" smtClean="0">
                        <a:solidFill>
                          <a:schemeClr val="tx1"/>
                        </a:solidFill>
                        <a:latin typeface="Trebuchet MS"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t>20%</a:t>
                      </a:r>
                      <a:endParaRPr lang="en-US" sz="1600" kern="1200" dirty="0" smtClean="0">
                        <a:solidFill>
                          <a:schemeClr val="tx1"/>
                        </a:solidFill>
                        <a:latin typeface="Trebuchet MS"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Content Placeholder 4"/>
          <p:cNvSpPr>
            <a:spLocks noGrp="1"/>
          </p:cNvSpPr>
          <p:nvPr>
            <p:ph sz="half" idx="1"/>
          </p:nvPr>
        </p:nvSpPr>
        <p:spPr>
          <a:xfrm>
            <a:off x="308757" y="4431272"/>
            <a:ext cx="8609611" cy="1946006"/>
          </a:xfrm>
        </p:spPr>
        <p:txBody>
          <a:bodyPr/>
          <a:lstStyle/>
          <a:p>
            <a:r>
              <a:rPr lang="en-US" sz="2000" dirty="0" smtClean="0"/>
              <a:t>For the remaining benchmarks the L1 cache configuration did not change</a:t>
            </a:r>
          </a:p>
          <a:p>
            <a:pPr lvl="1"/>
            <a:r>
              <a:rPr lang="en-US" sz="1800" dirty="0" smtClean="0"/>
              <a:t>Thus adding a loop cache increased the area of the system</a:t>
            </a:r>
          </a:p>
          <a:p>
            <a:r>
              <a:rPr lang="en-US" sz="2000" dirty="0" smtClean="0"/>
              <a:t>Some benchmarks achieved energy savings but not area savings</a:t>
            </a:r>
          </a:p>
        </p:txBody>
      </p:sp>
      <p:sp>
        <p:nvSpPr>
          <p:cNvPr id="7" name="Rectangle 6"/>
          <p:cNvSpPr/>
          <p:nvPr/>
        </p:nvSpPr>
        <p:spPr>
          <a:xfrm>
            <a:off x="73740" y="6216796"/>
            <a:ext cx="2433484" cy="523220"/>
          </a:xfrm>
          <a:prstGeom prst="rect">
            <a:avLst/>
          </a:prstGeom>
          <a:ln w="22225">
            <a:solidFill>
              <a:srgbClr val="C00000"/>
            </a:solidFill>
          </a:ln>
        </p:spPr>
        <p:txBody>
          <a:bodyPr wrap="square">
            <a:spAutoFit/>
          </a:bodyPr>
          <a:lstStyle/>
          <a:p>
            <a:pPr algn="l"/>
            <a:r>
              <a:rPr lang="en-US" sz="1400" dirty="0" smtClean="0">
                <a:solidFill>
                  <a:srgbClr val="C00000"/>
                </a:solidFill>
                <a:latin typeface="Trebuchet MS" pitchFamily="34" charset="0"/>
              </a:rPr>
              <a:t>ALC - Adaptive Loop Cache</a:t>
            </a:r>
          </a:p>
          <a:p>
            <a:pPr algn="l"/>
            <a:r>
              <a:rPr lang="en-US" sz="1400" dirty="0" smtClean="0">
                <a:solidFill>
                  <a:srgbClr val="C00000"/>
                </a:solidFill>
                <a:latin typeface="Trebuchet MS" pitchFamily="34" charset="0"/>
              </a:rPr>
              <a:t>PLC - Preloaded Loop Cache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58504" y="432180"/>
            <a:ext cx="7772400" cy="796119"/>
          </a:xfrm>
        </p:spPr>
        <p:txBody>
          <a:bodyPr/>
          <a:lstStyle/>
          <a:p>
            <a:r>
              <a:rPr lang="en-US" dirty="0" smtClean="0"/>
              <a:t>Conclusions</a:t>
            </a:r>
            <a:endParaRPr lang="en-US" dirty="0"/>
          </a:p>
        </p:txBody>
      </p:sp>
      <p:sp>
        <p:nvSpPr>
          <p:cNvPr id="3" name="Content Placeholder 2"/>
          <p:cNvSpPr>
            <a:spLocks noGrp="1"/>
          </p:cNvSpPr>
          <p:nvPr>
            <p:ph idx="1"/>
          </p:nvPr>
        </p:nvSpPr>
        <p:spPr>
          <a:xfrm>
            <a:off x="436727" y="1364776"/>
            <a:ext cx="8297839" cy="5063320"/>
          </a:xfrm>
        </p:spPr>
        <p:txBody>
          <a:bodyPr/>
          <a:lstStyle/>
          <a:p>
            <a:r>
              <a:rPr lang="en-US" sz="2400" dirty="0" smtClean="0"/>
              <a:t>We investigated the effects of combining loop caching with level one cache tuning</a:t>
            </a:r>
          </a:p>
          <a:p>
            <a:pPr lvl="1"/>
            <a:r>
              <a:rPr lang="en-US" sz="2000" dirty="0" smtClean="0"/>
              <a:t>In general, cache tuning dominates overall energy savings  indicating that cache tuning is sufficient for energy savings</a:t>
            </a:r>
          </a:p>
          <a:p>
            <a:pPr lvl="1"/>
            <a:r>
              <a:rPr lang="en-US" sz="2000" dirty="0" smtClean="0"/>
              <a:t>However, we observed that adding a loop cache to an optimal (lowest energy) level one cache can increase energy savings by as much as 26%</a:t>
            </a:r>
          </a:p>
          <a:p>
            <a:r>
              <a:rPr lang="en-US" sz="2400" dirty="0" smtClean="0"/>
              <a:t>We investigated the possibility of using a loop cache to minimize run-time decompression overhead and quantified the effects of combining code compression with cache tuning</a:t>
            </a:r>
            <a:endParaRPr lang="en-US" sz="2000" dirty="0" smtClean="0"/>
          </a:p>
          <a:p>
            <a:pPr lvl="1"/>
            <a:r>
              <a:rPr lang="en-US" sz="2000" dirty="0" smtClean="0"/>
              <a:t>Our results showed that a loop cache effectively reduces the decompression overhead resulting in energy savings of up to 73%</a:t>
            </a:r>
          </a:p>
          <a:p>
            <a:pPr lvl="1"/>
            <a:r>
              <a:rPr lang="en-US" sz="2000" dirty="0" smtClean="0"/>
              <a:t>However, to fully exploit combining cache tuning, code compression, and loop caching, a compression/decompression algorithm with a lower overhead than the Huffman encoding technique is required</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723"/>
            <a:ext cx="7772400" cy="1143000"/>
          </a:xfrm>
        </p:spPr>
        <p:txBody>
          <a:bodyPr/>
          <a:lstStyle/>
          <a:p>
            <a:r>
              <a:rPr lang="en-US" dirty="0" smtClean="0"/>
              <a:t>Instruction Cache Optimization – Loop Caching</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4</a:t>
            </a:fld>
            <a:endParaRPr lang="en-US" dirty="0"/>
          </a:p>
        </p:txBody>
      </p:sp>
      <p:grpSp>
        <p:nvGrpSpPr>
          <p:cNvPr id="22" name="Group 37"/>
          <p:cNvGrpSpPr/>
          <p:nvPr/>
        </p:nvGrpSpPr>
        <p:grpSpPr>
          <a:xfrm>
            <a:off x="6454032" y="2348780"/>
            <a:ext cx="2273968" cy="439707"/>
            <a:chOff x="914400" y="1524000"/>
            <a:chExt cx="1905000" cy="457200"/>
          </a:xfrm>
        </p:grpSpPr>
        <p:sp>
          <p:nvSpPr>
            <p:cNvPr id="31" name="Rectangle 30"/>
            <p:cNvSpPr/>
            <p:nvPr/>
          </p:nvSpPr>
          <p:spPr bwMode="auto">
            <a:xfrm>
              <a:off x="914400" y="1524000"/>
              <a:ext cx="1905000" cy="457200"/>
            </a:xfrm>
            <a:prstGeom prst="rect">
              <a:avLst/>
            </a:prstGeom>
            <a:no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 name="TextBox 31"/>
            <p:cNvSpPr txBox="1"/>
            <p:nvPr/>
          </p:nvSpPr>
          <p:spPr>
            <a:xfrm>
              <a:off x="914400" y="1600200"/>
              <a:ext cx="1905000" cy="307777"/>
            </a:xfrm>
            <a:prstGeom prst="rect">
              <a:avLst/>
            </a:prstGeom>
            <a:noFill/>
          </p:spPr>
          <p:txBody>
            <a:bodyPr wrap="square" rtlCol="0">
              <a:spAutoFit/>
            </a:bodyPr>
            <a:lstStyle/>
            <a:p>
              <a:pPr algn="ctr"/>
              <a:r>
                <a:rPr lang="en-US" sz="1400" b="1" dirty="0" smtClean="0">
                  <a:solidFill>
                    <a:srgbClr val="CC9B00"/>
                  </a:solidFill>
                  <a:latin typeface="+mn-lt"/>
                </a:rPr>
                <a:t>Microprocessor</a:t>
              </a:r>
              <a:endParaRPr lang="en-US" sz="1400" b="1" dirty="0">
                <a:solidFill>
                  <a:srgbClr val="CC9B00"/>
                </a:solidFill>
                <a:latin typeface="+mn-lt"/>
              </a:endParaRPr>
            </a:p>
          </p:txBody>
        </p:sp>
      </p:grpSp>
      <p:sp>
        <p:nvSpPr>
          <p:cNvPr id="29" name="Rectangle 28"/>
          <p:cNvSpPr/>
          <p:nvPr/>
        </p:nvSpPr>
        <p:spPr bwMode="auto">
          <a:xfrm>
            <a:off x="6454032" y="3007539"/>
            <a:ext cx="1364381" cy="513401"/>
          </a:xfrm>
          <a:prstGeom prst="rect">
            <a:avLst/>
          </a:prstGeom>
          <a:no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 name="TextBox 29"/>
          <p:cNvSpPr txBox="1"/>
          <p:nvPr/>
        </p:nvSpPr>
        <p:spPr>
          <a:xfrm>
            <a:off x="6454032" y="3098906"/>
            <a:ext cx="1364381" cy="307777"/>
          </a:xfrm>
          <a:prstGeom prst="rect">
            <a:avLst/>
          </a:prstGeom>
          <a:noFill/>
        </p:spPr>
        <p:txBody>
          <a:bodyPr wrap="square" rtlCol="0">
            <a:spAutoFit/>
          </a:bodyPr>
          <a:lstStyle/>
          <a:p>
            <a:pPr algn="ctr"/>
            <a:r>
              <a:rPr lang="en-US" sz="1400" b="1" dirty="0" smtClean="0">
                <a:solidFill>
                  <a:srgbClr val="CC9B00"/>
                </a:solidFill>
                <a:latin typeface="+mn-lt"/>
              </a:rPr>
              <a:t>Loop Cache</a:t>
            </a:r>
            <a:endParaRPr lang="en-US" sz="1400" b="1" dirty="0">
              <a:solidFill>
                <a:srgbClr val="CC9B00"/>
              </a:solidFill>
              <a:latin typeface="+mn-lt"/>
            </a:endParaRPr>
          </a:p>
        </p:txBody>
      </p:sp>
      <p:sp>
        <p:nvSpPr>
          <p:cNvPr id="27" name="Rectangle 26"/>
          <p:cNvSpPr/>
          <p:nvPr/>
        </p:nvSpPr>
        <p:spPr bwMode="auto">
          <a:xfrm>
            <a:off x="6454032" y="3708123"/>
            <a:ext cx="2273968" cy="580605"/>
          </a:xfrm>
          <a:prstGeom prst="rect">
            <a:avLst/>
          </a:prstGeom>
          <a:solidFill>
            <a:srgbClr val="CCECFF"/>
          </a:solid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 name="TextBox 27"/>
          <p:cNvSpPr txBox="1"/>
          <p:nvPr/>
        </p:nvSpPr>
        <p:spPr>
          <a:xfrm>
            <a:off x="6454032" y="3758541"/>
            <a:ext cx="2273968" cy="503200"/>
          </a:xfrm>
          <a:prstGeom prst="rect">
            <a:avLst/>
          </a:prstGeom>
          <a:noFill/>
        </p:spPr>
        <p:txBody>
          <a:bodyPr wrap="square" rtlCol="0">
            <a:spAutoFit/>
          </a:bodyPr>
          <a:lstStyle/>
          <a:p>
            <a:pPr algn="ctr"/>
            <a:r>
              <a:rPr lang="en-US" sz="1400" b="1" dirty="0" smtClean="0">
                <a:solidFill>
                  <a:srgbClr val="CC9B00"/>
                </a:solidFill>
                <a:latin typeface="+mn-lt"/>
              </a:rPr>
              <a:t>L1 Instruction Cache or Main Memory</a:t>
            </a:r>
            <a:endParaRPr lang="en-US" sz="1400" b="1" dirty="0">
              <a:solidFill>
                <a:srgbClr val="CC9B00"/>
              </a:solidFill>
              <a:latin typeface="+mn-lt"/>
            </a:endParaRPr>
          </a:p>
        </p:txBody>
      </p:sp>
      <p:cxnSp>
        <p:nvCxnSpPr>
          <p:cNvPr id="25" name="Straight Arrow Connector 24"/>
          <p:cNvCxnSpPr/>
          <p:nvPr/>
        </p:nvCxnSpPr>
        <p:spPr bwMode="auto">
          <a:xfrm rot="5400000" flipH="1" flipV="1">
            <a:off x="7912168" y="3237300"/>
            <a:ext cx="901006" cy="4884"/>
          </a:xfrm>
          <a:prstGeom prst="straightConnector1">
            <a:avLst/>
          </a:prstGeom>
          <a:solidFill>
            <a:schemeClr val="accent1"/>
          </a:solidFill>
          <a:ln w="25400" cap="flat" cmpd="sng" algn="ctr">
            <a:solidFill>
              <a:schemeClr val="accent6"/>
            </a:solidFill>
            <a:prstDash val="solid"/>
            <a:round/>
            <a:headEnd type="none" w="med" len="med"/>
            <a:tailEnd type="arrow"/>
          </a:ln>
          <a:effectLst/>
        </p:spPr>
      </p:cxnSp>
      <p:cxnSp>
        <p:nvCxnSpPr>
          <p:cNvPr id="26" name="Straight Arrow Connector 25"/>
          <p:cNvCxnSpPr/>
          <p:nvPr/>
        </p:nvCxnSpPr>
        <p:spPr bwMode="auto">
          <a:xfrm>
            <a:off x="7818413" y="3227802"/>
            <a:ext cx="545752" cy="1527"/>
          </a:xfrm>
          <a:prstGeom prst="straightConnector1">
            <a:avLst/>
          </a:prstGeom>
          <a:solidFill>
            <a:schemeClr val="accent1"/>
          </a:solidFill>
          <a:ln w="25400" cap="flat" cmpd="sng" algn="ctr">
            <a:solidFill>
              <a:schemeClr val="accent6"/>
            </a:solidFill>
            <a:prstDash val="solid"/>
            <a:round/>
            <a:headEnd type="none" w="med" len="med"/>
            <a:tailEnd type="triangle"/>
          </a:ln>
          <a:effectLst/>
        </p:spPr>
      </p:cxnSp>
      <p:sp>
        <p:nvSpPr>
          <p:cNvPr id="33" name="TextBox 32"/>
          <p:cNvSpPr txBox="1"/>
          <p:nvPr/>
        </p:nvSpPr>
        <p:spPr>
          <a:xfrm>
            <a:off x="7086611" y="4686008"/>
            <a:ext cx="1779813" cy="1169551"/>
          </a:xfrm>
          <a:prstGeom prst="rect">
            <a:avLst/>
          </a:prstGeom>
          <a:noFill/>
        </p:spPr>
        <p:txBody>
          <a:bodyPr wrap="square" rtlCol="0">
            <a:spAutoFit/>
          </a:bodyPr>
          <a:lstStyle/>
          <a:p>
            <a:pPr algn="l"/>
            <a:r>
              <a:rPr lang="en-US" sz="1400" dirty="0" smtClean="0">
                <a:solidFill>
                  <a:schemeClr val="tx2"/>
                </a:solidFill>
                <a:latin typeface="Trebuchet MS" pitchFamily="34" charset="0"/>
              </a:rPr>
              <a:t>[0]  </a:t>
            </a:r>
            <a:r>
              <a:rPr lang="en-US" sz="1400" dirty="0" err="1" smtClean="0">
                <a:solidFill>
                  <a:schemeClr val="tx2"/>
                </a:solidFill>
                <a:latin typeface="Trebuchet MS" pitchFamily="34" charset="0"/>
              </a:rPr>
              <a:t>lw</a:t>
            </a:r>
            <a:r>
              <a:rPr lang="en-US" sz="1400" dirty="0" smtClean="0">
                <a:solidFill>
                  <a:schemeClr val="tx2"/>
                </a:solidFill>
                <a:latin typeface="Trebuchet MS" pitchFamily="34" charset="0"/>
              </a:rPr>
              <a:t> r1, 100(r2)</a:t>
            </a:r>
          </a:p>
          <a:p>
            <a:pPr algn="l"/>
            <a:r>
              <a:rPr lang="en-US" sz="1400" dirty="0" smtClean="0">
                <a:solidFill>
                  <a:schemeClr val="tx2"/>
                </a:solidFill>
                <a:latin typeface="Trebuchet MS" pitchFamily="34" charset="0"/>
              </a:rPr>
              <a:t>[1]  </a:t>
            </a:r>
            <a:r>
              <a:rPr lang="en-US" sz="1400" dirty="0" err="1" smtClean="0">
                <a:solidFill>
                  <a:schemeClr val="tx2"/>
                </a:solidFill>
                <a:latin typeface="Trebuchet MS" pitchFamily="34" charset="0"/>
              </a:rPr>
              <a:t>addi</a:t>
            </a:r>
            <a:r>
              <a:rPr lang="en-US" sz="1400" dirty="0" smtClean="0">
                <a:solidFill>
                  <a:schemeClr val="tx2"/>
                </a:solidFill>
                <a:latin typeface="Trebuchet MS" pitchFamily="34" charset="0"/>
              </a:rPr>
              <a:t> r3, r1, 1</a:t>
            </a:r>
          </a:p>
          <a:p>
            <a:pPr algn="l"/>
            <a:r>
              <a:rPr lang="en-US" sz="1400" dirty="0" smtClean="0">
                <a:solidFill>
                  <a:schemeClr val="tx2"/>
                </a:solidFill>
                <a:latin typeface="Trebuchet MS" pitchFamily="34" charset="0"/>
              </a:rPr>
              <a:t>[2]  </a:t>
            </a:r>
            <a:r>
              <a:rPr lang="en-US" sz="1400" dirty="0" err="1" smtClean="0">
                <a:solidFill>
                  <a:schemeClr val="tx2"/>
                </a:solidFill>
                <a:latin typeface="Trebuchet MS" pitchFamily="34" charset="0"/>
              </a:rPr>
              <a:t>sw</a:t>
            </a:r>
            <a:r>
              <a:rPr lang="en-US" sz="1400" dirty="0" smtClean="0">
                <a:solidFill>
                  <a:schemeClr val="tx2"/>
                </a:solidFill>
                <a:latin typeface="Trebuchet MS" pitchFamily="34" charset="0"/>
              </a:rPr>
              <a:t> r3, 500(r2)</a:t>
            </a:r>
          </a:p>
          <a:p>
            <a:pPr algn="l"/>
            <a:r>
              <a:rPr lang="en-US" sz="1400" dirty="0" smtClean="0">
                <a:solidFill>
                  <a:schemeClr val="tx2"/>
                </a:solidFill>
                <a:latin typeface="Trebuchet MS" pitchFamily="34" charset="0"/>
              </a:rPr>
              <a:t>[3]  </a:t>
            </a:r>
            <a:r>
              <a:rPr lang="en-US" sz="1400" dirty="0" err="1" smtClean="0">
                <a:solidFill>
                  <a:schemeClr val="tx2"/>
                </a:solidFill>
                <a:latin typeface="Trebuchet MS" pitchFamily="34" charset="0"/>
              </a:rPr>
              <a:t>addi</a:t>
            </a:r>
            <a:r>
              <a:rPr lang="en-US" sz="1400" dirty="0" smtClean="0">
                <a:solidFill>
                  <a:schemeClr val="tx2"/>
                </a:solidFill>
                <a:latin typeface="Trebuchet MS" pitchFamily="34" charset="0"/>
              </a:rPr>
              <a:t> r2, r2, 1</a:t>
            </a:r>
          </a:p>
          <a:p>
            <a:pPr algn="l"/>
            <a:r>
              <a:rPr lang="en-US" sz="1400" dirty="0" smtClean="0">
                <a:solidFill>
                  <a:schemeClr val="tx2"/>
                </a:solidFill>
                <a:latin typeface="Trebuchet MS" pitchFamily="34" charset="0"/>
              </a:rPr>
              <a:t>[4]  sbb -4</a:t>
            </a:r>
            <a:endParaRPr lang="en-US" sz="1400" dirty="0">
              <a:solidFill>
                <a:schemeClr val="tx2"/>
              </a:solidFill>
              <a:latin typeface="Trebuchet MS" pitchFamily="34" charset="0"/>
            </a:endParaRPr>
          </a:p>
        </p:txBody>
      </p:sp>
      <p:sp>
        <p:nvSpPr>
          <p:cNvPr id="36" name="Rectangle 4"/>
          <p:cNvSpPr>
            <a:spLocks noGrp="1" noChangeArrowheads="1"/>
          </p:cNvSpPr>
          <p:nvPr>
            <p:ph idx="1"/>
          </p:nvPr>
        </p:nvSpPr>
        <p:spPr>
          <a:xfrm>
            <a:off x="130804" y="2376910"/>
            <a:ext cx="6314243" cy="3669929"/>
          </a:xfrm>
          <a:noFill/>
        </p:spPr>
        <p:txBody>
          <a:bodyPr/>
          <a:lstStyle/>
          <a:p>
            <a:r>
              <a:rPr lang="en-US" sz="2400" dirty="0" smtClean="0"/>
              <a:t>Operation</a:t>
            </a:r>
          </a:p>
          <a:p>
            <a:pPr lvl="1"/>
            <a:r>
              <a:rPr lang="en-US" sz="2000" dirty="0" smtClean="0"/>
              <a:t>Filled when a short backward branch is detected in the instruction stream</a:t>
            </a:r>
          </a:p>
          <a:p>
            <a:pPr lvl="1"/>
            <a:r>
              <a:rPr lang="en-US" sz="2000" dirty="0" smtClean="0"/>
              <a:t>Provides the processor with instructions on the next loop iteration</a:t>
            </a:r>
          </a:p>
          <a:p>
            <a:r>
              <a:rPr lang="en-US" sz="2400" dirty="0" smtClean="0"/>
              <a:t>Benefits</a:t>
            </a:r>
          </a:p>
          <a:p>
            <a:pPr lvl="1"/>
            <a:r>
              <a:rPr lang="en-US" sz="2000" dirty="0" smtClean="0"/>
              <a:t>Smaller, </a:t>
            </a:r>
            <a:r>
              <a:rPr lang="en-US" sz="2000" dirty="0" err="1" smtClean="0"/>
              <a:t>tagless</a:t>
            </a:r>
            <a:r>
              <a:rPr lang="en-US" sz="2000" dirty="0" smtClean="0"/>
              <a:t> device </a:t>
            </a:r>
            <a:r>
              <a:rPr lang="en-US" sz="2000" dirty="0" smtClean="0">
                <a:sym typeface="Wingdings" pitchFamily="2" charset="2"/>
              </a:rPr>
              <a:t> energy savings</a:t>
            </a:r>
            <a:endParaRPr lang="en-US" sz="2000" dirty="0" smtClean="0"/>
          </a:p>
          <a:p>
            <a:pPr lvl="1"/>
            <a:r>
              <a:rPr lang="en-US" sz="2000" dirty="0" smtClean="0">
                <a:sym typeface="Wingdings" pitchFamily="2" charset="2"/>
              </a:rPr>
              <a:t>Miss-less device  no performance penalty</a:t>
            </a:r>
          </a:p>
          <a:p>
            <a:pPr lvl="2"/>
            <a:r>
              <a:rPr lang="en-US" sz="1800" dirty="0" smtClean="0">
                <a:sym typeface="Wingdings" pitchFamily="2" charset="2"/>
              </a:rPr>
              <a:t>Loop cache operation must guarantee a 100% hit rate</a:t>
            </a:r>
          </a:p>
          <a:p>
            <a:pPr lvl="1"/>
            <a:r>
              <a:rPr lang="en-US" sz="2000" dirty="0" smtClean="0">
                <a:sym typeface="Wingdings" pitchFamily="2" charset="2"/>
              </a:rPr>
              <a:t>Loop cache operation invisible to user</a:t>
            </a:r>
            <a:endParaRPr lang="en-US" sz="2000" dirty="0" smtClean="0"/>
          </a:p>
          <a:p>
            <a:pPr lvl="1"/>
            <a:endParaRPr lang="en-US" sz="1600" dirty="0" smtClean="0"/>
          </a:p>
          <a:p>
            <a:pPr lvl="1"/>
            <a:endParaRPr lang="en-US" sz="1600" dirty="0" smtClean="0"/>
          </a:p>
        </p:txBody>
      </p:sp>
      <p:sp>
        <p:nvSpPr>
          <p:cNvPr id="37" name="Content Placeholder 6"/>
          <p:cNvSpPr txBox="1">
            <a:spLocks/>
          </p:cNvSpPr>
          <p:nvPr/>
        </p:nvSpPr>
        <p:spPr bwMode="auto">
          <a:xfrm>
            <a:off x="122208" y="1659570"/>
            <a:ext cx="8553188" cy="806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The loop cache achieves energy savings by storing loops in a smaller device than the L1 cache</a:t>
            </a:r>
          </a:p>
        </p:txBody>
      </p:sp>
      <p:sp>
        <p:nvSpPr>
          <p:cNvPr id="38" name="Arc 37"/>
          <p:cNvSpPr/>
          <p:nvPr/>
        </p:nvSpPr>
        <p:spPr bwMode="auto">
          <a:xfrm>
            <a:off x="8360239" y="4832402"/>
            <a:ext cx="653143" cy="931585"/>
          </a:xfrm>
          <a:prstGeom prst="arc">
            <a:avLst>
              <a:gd name="adj1" fmla="val 16200000"/>
              <a:gd name="adj2" fmla="val 5474718"/>
            </a:avLst>
          </a:prstGeom>
          <a:noFill/>
          <a:ln w="25400" cap="flat" cmpd="sng" algn="ctr">
            <a:solidFill>
              <a:schemeClr val="accent6">
                <a:lumMod val="60000"/>
                <a:lumOff val="40000"/>
              </a:schemeClr>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9" name="Arc 38"/>
          <p:cNvSpPr/>
          <p:nvPr/>
        </p:nvSpPr>
        <p:spPr bwMode="auto">
          <a:xfrm>
            <a:off x="6417129" y="4837842"/>
            <a:ext cx="609601" cy="958800"/>
          </a:xfrm>
          <a:prstGeom prst="arc">
            <a:avLst>
              <a:gd name="adj1" fmla="val 16200000"/>
              <a:gd name="adj2" fmla="val 68511"/>
            </a:avLst>
          </a:prstGeom>
          <a:noFill/>
          <a:ln w="25400" cap="flat" cmpd="sng" algn="ctr">
            <a:solidFill>
              <a:schemeClr val="accent6">
                <a:lumMod val="60000"/>
                <a:lumOff val="40000"/>
              </a:schemeClr>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2" name="Arc 41"/>
          <p:cNvSpPr/>
          <p:nvPr/>
        </p:nvSpPr>
        <p:spPr bwMode="auto">
          <a:xfrm>
            <a:off x="6389910" y="4826952"/>
            <a:ext cx="609601" cy="958800"/>
          </a:xfrm>
          <a:prstGeom prst="arc">
            <a:avLst>
              <a:gd name="adj1" fmla="val 10469306"/>
              <a:gd name="adj2" fmla="val 16055008"/>
            </a:avLst>
          </a:prstGeom>
          <a:noFill/>
          <a:ln w="25400" cap="flat" cmpd="sng" algn="ctr">
            <a:solidFill>
              <a:schemeClr val="accent6">
                <a:lumMod val="60000"/>
                <a:lumOff val="40000"/>
              </a:schemeClr>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3" name="Arc 42"/>
          <p:cNvSpPr/>
          <p:nvPr/>
        </p:nvSpPr>
        <p:spPr bwMode="auto">
          <a:xfrm>
            <a:off x="6379020" y="4898571"/>
            <a:ext cx="609601" cy="925278"/>
          </a:xfrm>
          <a:prstGeom prst="arc">
            <a:avLst>
              <a:gd name="adj1" fmla="val 5588054"/>
              <a:gd name="adj2" fmla="val 10479545"/>
            </a:avLst>
          </a:prstGeom>
          <a:noFill/>
          <a:ln w="25400" cap="flat" cmpd="sng" algn="ctr">
            <a:solidFill>
              <a:schemeClr val="accent6">
                <a:lumMod val="60000"/>
                <a:lumOff val="40000"/>
              </a:schemeClr>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4" name="Arc 43"/>
          <p:cNvSpPr/>
          <p:nvPr/>
        </p:nvSpPr>
        <p:spPr bwMode="auto">
          <a:xfrm>
            <a:off x="6400788" y="4920339"/>
            <a:ext cx="609601" cy="925278"/>
          </a:xfrm>
          <a:prstGeom prst="arc">
            <a:avLst>
              <a:gd name="adj1" fmla="val 21465007"/>
              <a:gd name="adj2" fmla="val 5224221"/>
            </a:avLst>
          </a:prstGeom>
          <a:noFill/>
          <a:ln w="25400" cap="flat" cmpd="sng" algn="ctr">
            <a:solidFill>
              <a:schemeClr val="accent6">
                <a:lumMod val="60000"/>
                <a:lumOff val="40000"/>
              </a:schemeClr>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5" name="Rectangle 44"/>
          <p:cNvSpPr/>
          <p:nvPr/>
        </p:nvSpPr>
        <p:spPr>
          <a:xfrm>
            <a:off x="32658" y="5982472"/>
            <a:ext cx="6736852" cy="523220"/>
          </a:xfrm>
          <a:prstGeom prst="rect">
            <a:avLst/>
          </a:prstGeom>
        </p:spPr>
        <p:txBody>
          <a:bodyPr wrap="square">
            <a:spAutoFit/>
          </a:bodyPr>
          <a:lstStyle/>
          <a:p>
            <a:r>
              <a:rPr lang="en-US" sz="2800" dirty="0" smtClean="0">
                <a:solidFill>
                  <a:srgbClr val="C00000"/>
                </a:solidFill>
                <a:latin typeface="Trebuchet MS" pitchFamily="34" charset="0"/>
              </a:rPr>
              <a:t>Cannot cache loops with taken branches</a:t>
            </a:r>
            <a:endParaRPr lang="en-US" sz="2800" dirty="0">
              <a:solidFill>
                <a:srgbClr val="C00000"/>
              </a:solidFill>
              <a:latin typeface="Trebuchet MS"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
                                            <p:txEl>
                                              <p:pRg st="1" end="1"/>
                                            </p:txEl>
                                          </p:spTgt>
                                        </p:tgtEl>
                                        <p:attrNameLst>
                                          <p:attrName>style.visibility</p:attrName>
                                        </p:attrNameLst>
                                      </p:cBhvr>
                                      <p:to>
                                        <p:strVal val="visible"/>
                                      </p:to>
                                    </p:set>
                                  </p:childTnLst>
                                </p:cTn>
                              </p:par>
                              <p:par>
                                <p:cTn id="13" presetID="1" presetClass="emph" presetSubtype="2" fill="hold" nodeType="withEffect">
                                  <p:stCondLst>
                                    <p:cond delay="0"/>
                                  </p:stCondLst>
                                  <p:childTnLst>
                                    <p:animClr clrSpc="rgb">
                                      <p:cBhvr>
                                        <p:cTn id="14" dur="500" fill="hold"/>
                                        <p:tgtEl>
                                          <p:spTgt spid="29"/>
                                        </p:tgtEl>
                                        <p:attrNameLst>
                                          <p:attrName>fillcolor</p:attrName>
                                        </p:attrNameLst>
                                      </p:cBhvr>
                                      <p:to>
                                        <a:srgbClr val="CCECFF"/>
                                      </p:to>
                                    </p:animClr>
                                    <p:set>
                                      <p:cBhvr>
                                        <p:cTn id="15" dur="500" fill="hold"/>
                                        <p:tgtEl>
                                          <p:spTgt spid="29"/>
                                        </p:tgtEl>
                                        <p:attrNameLst>
                                          <p:attrName>fill.type</p:attrName>
                                        </p:attrNameLst>
                                      </p:cBhvr>
                                      <p:to>
                                        <p:strVal val="solid"/>
                                      </p:to>
                                    </p:set>
                                    <p:set>
                                      <p:cBhvr>
                                        <p:cTn id="16" dur="500" fill="hold"/>
                                        <p:tgtEl>
                                          <p:spTgt spid="29"/>
                                        </p:tgtEl>
                                        <p:attrNameLst>
                                          <p:attrName>fill.on</p:attrName>
                                        </p:attrNameLst>
                                      </p:cBhvr>
                                      <p:to>
                                        <p:strVal val="tru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
                                            <p:txEl>
                                              <p:pRg st="2" end="2"/>
                                            </p:txEl>
                                          </p:spTgt>
                                        </p:tgtEl>
                                        <p:attrNameLst>
                                          <p:attrName>style.visibility</p:attrName>
                                        </p:attrNameLst>
                                      </p:cBhvr>
                                      <p:to>
                                        <p:strVal val="visible"/>
                                      </p:to>
                                    </p:set>
                                  </p:childTnLst>
                                </p:cTn>
                              </p:par>
                              <p:par>
                                <p:cTn id="23" presetID="1" presetClass="exit" presetSubtype="0" fill="hold" grpId="1" nodeType="withEffect">
                                  <p:stCondLst>
                                    <p:cond delay="0"/>
                                  </p:stCondLst>
                                  <p:childTnLst>
                                    <p:set>
                                      <p:cBhvr>
                                        <p:cTn id="24" dur="1" fill="hold">
                                          <p:stCondLst>
                                            <p:cond delay="0"/>
                                          </p:stCondLst>
                                        </p:cTn>
                                        <p:tgtEl>
                                          <p:spTgt spid="38"/>
                                        </p:tgtEl>
                                        <p:attrNameLst>
                                          <p:attrName>style.visibility</p:attrName>
                                        </p:attrNameLst>
                                      </p:cBhvr>
                                      <p:to>
                                        <p:strVal val="hidden"/>
                                      </p:to>
                                    </p:set>
                                  </p:childTnLst>
                                </p:cTn>
                              </p:par>
                              <p:par>
                                <p:cTn id="25" presetID="1" presetClass="emph" presetSubtype="2" fill="hold" nodeType="withEffect">
                                  <p:stCondLst>
                                    <p:cond delay="0"/>
                                  </p:stCondLst>
                                  <p:childTnLst>
                                    <p:animClr clrSpc="rgb">
                                      <p:cBhvr>
                                        <p:cTn id="26" dur="1000" fill="hold"/>
                                        <p:tgtEl>
                                          <p:spTgt spid="27"/>
                                        </p:tgtEl>
                                        <p:attrNameLst>
                                          <p:attrName>fillcolor</p:attrName>
                                        </p:attrNameLst>
                                      </p:cBhvr>
                                      <p:to>
                                        <a:schemeClr val="bg1"/>
                                      </p:to>
                                    </p:animClr>
                                    <p:set>
                                      <p:cBhvr>
                                        <p:cTn id="27" dur="1000" fill="hold"/>
                                        <p:tgtEl>
                                          <p:spTgt spid="27"/>
                                        </p:tgtEl>
                                        <p:attrNameLst>
                                          <p:attrName>fill.type</p:attrName>
                                        </p:attrNameLst>
                                      </p:cBhvr>
                                      <p:to>
                                        <p:strVal val="solid"/>
                                      </p:to>
                                    </p:set>
                                    <p:set>
                                      <p:cBhvr>
                                        <p:cTn id="28" dur="1000" fill="hold"/>
                                        <p:tgtEl>
                                          <p:spTgt spid="27"/>
                                        </p:tgtEl>
                                        <p:attrNameLst>
                                          <p:attrName>fill.on</p:attrName>
                                        </p:attrNameLst>
                                      </p:cBhvr>
                                      <p:to>
                                        <p:strVal val="true"/>
                                      </p:to>
                                    </p:set>
                                  </p:childTnLst>
                                </p:cTn>
                              </p:par>
                              <p:par>
                                <p:cTn id="29" presetID="1" presetClass="entr" presetSubtype="0"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childTnLst>
                                </p:cTn>
                              </p:par>
                            </p:childTnLst>
                          </p:cTn>
                        </p:par>
                        <p:par>
                          <p:cTn id="37" fill="hold">
                            <p:stCondLst>
                              <p:cond delay="1000"/>
                            </p:stCondLst>
                            <p:childTnLst>
                              <p:par>
                                <p:cTn id="38" presetID="7" presetClass="emph" presetSubtype="2" fill="hold" nodeType="afterEffect">
                                  <p:stCondLst>
                                    <p:cond delay="0"/>
                                  </p:stCondLst>
                                  <p:childTnLst>
                                    <p:animClr clrSpc="rgb">
                                      <p:cBhvr>
                                        <p:cTn id="39" dur="500" fill="hold"/>
                                        <p:tgtEl>
                                          <p:spTgt spid="39"/>
                                        </p:tgtEl>
                                        <p:attrNameLst>
                                          <p:attrName>stroke.color</p:attrName>
                                        </p:attrNameLst>
                                      </p:cBhvr>
                                      <p:to>
                                        <a:srgbClr val="FF0000"/>
                                      </p:to>
                                    </p:animClr>
                                    <p:set>
                                      <p:cBhvr>
                                        <p:cTn id="40" dur="500" fill="hold"/>
                                        <p:tgtEl>
                                          <p:spTgt spid="39"/>
                                        </p:tgtEl>
                                        <p:attrNameLst>
                                          <p:attrName>stroke.on</p:attrName>
                                        </p:attrNameLst>
                                      </p:cBhvr>
                                      <p:to>
                                        <p:strVal val="true"/>
                                      </p:to>
                                    </p:set>
                                  </p:childTnLst>
                                </p:cTn>
                              </p:par>
                            </p:childTnLst>
                          </p:cTn>
                        </p:par>
                        <p:par>
                          <p:cTn id="41" fill="hold">
                            <p:stCondLst>
                              <p:cond delay="1500"/>
                            </p:stCondLst>
                            <p:childTnLst>
                              <p:par>
                                <p:cTn id="42" presetID="7" presetClass="emph" presetSubtype="2" fill="hold" nodeType="afterEffect">
                                  <p:stCondLst>
                                    <p:cond delay="0"/>
                                  </p:stCondLst>
                                  <p:childTnLst>
                                    <p:animClr clrSpc="rgb">
                                      <p:cBhvr>
                                        <p:cTn id="43" dur="500" fill="hold"/>
                                        <p:tgtEl>
                                          <p:spTgt spid="42"/>
                                        </p:tgtEl>
                                        <p:attrNameLst>
                                          <p:attrName>stroke.color</p:attrName>
                                        </p:attrNameLst>
                                      </p:cBhvr>
                                      <p:to>
                                        <a:srgbClr val="FF0000"/>
                                      </p:to>
                                    </p:animClr>
                                    <p:set>
                                      <p:cBhvr>
                                        <p:cTn id="44" dur="500" fill="hold"/>
                                        <p:tgtEl>
                                          <p:spTgt spid="42"/>
                                        </p:tgtEl>
                                        <p:attrNameLst>
                                          <p:attrName>stroke.on</p:attrName>
                                        </p:attrNameLst>
                                      </p:cBhvr>
                                      <p:to>
                                        <p:strVal val="true"/>
                                      </p:to>
                                    </p:set>
                                  </p:childTnLst>
                                </p:cTn>
                              </p:par>
                              <p:par>
                                <p:cTn id="45" presetID="7" presetClass="emph" presetSubtype="2" fill="hold" nodeType="withEffect">
                                  <p:stCondLst>
                                    <p:cond delay="0"/>
                                  </p:stCondLst>
                                  <p:childTnLst>
                                    <p:animClr clrSpc="rgb">
                                      <p:cBhvr>
                                        <p:cTn id="46" dur="500" fill="hold"/>
                                        <p:tgtEl>
                                          <p:spTgt spid="39"/>
                                        </p:tgtEl>
                                        <p:attrNameLst>
                                          <p:attrName>stroke.color</p:attrName>
                                        </p:attrNameLst>
                                      </p:cBhvr>
                                      <p:to>
                                        <a:schemeClr val="accent2"/>
                                      </p:to>
                                    </p:animClr>
                                    <p:set>
                                      <p:cBhvr>
                                        <p:cTn id="47" dur="500" fill="hold"/>
                                        <p:tgtEl>
                                          <p:spTgt spid="39"/>
                                        </p:tgtEl>
                                        <p:attrNameLst>
                                          <p:attrName>stroke.on</p:attrName>
                                        </p:attrNameLst>
                                      </p:cBhvr>
                                      <p:to>
                                        <p:strVal val="true"/>
                                      </p:to>
                                    </p:set>
                                  </p:childTnLst>
                                </p:cTn>
                              </p:par>
                            </p:childTnLst>
                          </p:cTn>
                        </p:par>
                        <p:par>
                          <p:cTn id="48" fill="hold">
                            <p:stCondLst>
                              <p:cond delay="2000"/>
                            </p:stCondLst>
                            <p:childTnLst>
                              <p:par>
                                <p:cTn id="49" presetID="7" presetClass="emph" presetSubtype="2" fill="hold" nodeType="afterEffect">
                                  <p:stCondLst>
                                    <p:cond delay="0"/>
                                  </p:stCondLst>
                                  <p:childTnLst>
                                    <p:animClr clrSpc="rgb">
                                      <p:cBhvr>
                                        <p:cTn id="50" dur="500" fill="hold"/>
                                        <p:tgtEl>
                                          <p:spTgt spid="43"/>
                                        </p:tgtEl>
                                        <p:attrNameLst>
                                          <p:attrName>stroke.color</p:attrName>
                                        </p:attrNameLst>
                                      </p:cBhvr>
                                      <p:to>
                                        <a:srgbClr val="FF0000"/>
                                      </p:to>
                                    </p:animClr>
                                    <p:set>
                                      <p:cBhvr>
                                        <p:cTn id="51" dur="500" fill="hold"/>
                                        <p:tgtEl>
                                          <p:spTgt spid="43"/>
                                        </p:tgtEl>
                                        <p:attrNameLst>
                                          <p:attrName>stroke.on</p:attrName>
                                        </p:attrNameLst>
                                      </p:cBhvr>
                                      <p:to>
                                        <p:strVal val="true"/>
                                      </p:to>
                                    </p:set>
                                  </p:childTnLst>
                                </p:cTn>
                              </p:par>
                              <p:par>
                                <p:cTn id="52" presetID="7" presetClass="emph" presetSubtype="2" fill="hold" nodeType="withEffect">
                                  <p:stCondLst>
                                    <p:cond delay="0"/>
                                  </p:stCondLst>
                                  <p:childTnLst>
                                    <p:animClr clrSpc="rgb">
                                      <p:cBhvr>
                                        <p:cTn id="53" dur="500" fill="hold"/>
                                        <p:tgtEl>
                                          <p:spTgt spid="42"/>
                                        </p:tgtEl>
                                        <p:attrNameLst>
                                          <p:attrName>stroke.color</p:attrName>
                                        </p:attrNameLst>
                                      </p:cBhvr>
                                      <p:to>
                                        <a:schemeClr val="accent2"/>
                                      </p:to>
                                    </p:animClr>
                                    <p:set>
                                      <p:cBhvr>
                                        <p:cTn id="54" dur="500" fill="hold"/>
                                        <p:tgtEl>
                                          <p:spTgt spid="42"/>
                                        </p:tgtEl>
                                        <p:attrNameLst>
                                          <p:attrName>stroke.on</p:attrName>
                                        </p:attrNameLst>
                                      </p:cBhvr>
                                      <p:to>
                                        <p:strVal val="true"/>
                                      </p:to>
                                    </p:set>
                                  </p:childTnLst>
                                </p:cTn>
                              </p:par>
                            </p:childTnLst>
                          </p:cTn>
                        </p:par>
                        <p:par>
                          <p:cTn id="55" fill="hold">
                            <p:stCondLst>
                              <p:cond delay="2500"/>
                            </p:stCondLst>
                            <p:childTnLst>
                              <p:par>
                                <p:cTn id="56" presetID="7" presetClass="emph" presetSubtype="2" fill="hold" nodeType="afterEffect">
                                  <p:stCondLst>
                                    <p:cond delay="0"/>
                                  </p:stCondLst>
                                  <p:childTnLst>
                                    <p:animClr clrSpc="rgb">
                                      <p:cBhvr>
                                        <p:cTn id="57" dur="500" fill="hold"/>
                                        <p:tgtEl>
                                          <p:spTgt spid="44"/>
                                        </p:tgtEl>
                                        <p:attrNameLst>
                                          <p:attrName>stroke.color</p:attrName>
                                        </p:attrNameLst>
                                      </p:cBhvr>
                                      <p:to>
                                        <a:srgbClr val="FF0000"/>
                                      </p:to>
                                    </p:animClr>
                                    <p:set>
                                      <p:cBhvr>
                                        <p:cTn id="58" dur="500" fill="hold"/>
                                        <p:tgtEl>
                                          <p:spTgt spid="44"/>
                                        </p:tgtEl>
                                        <p:attrNameLst>
                                          <p:attrName>stroke.on</p:attrName>
                                        </p:attrNameLst>
                                      </p:cBhvr>
                                      <p:to>
                                        <p:strVal val="true"/>
                                      </p:to>
                                    </p:set>
                                  </p:childTnLst>
                                </p:cTn>
                              </p:par>
                              <p:par>
                                <p:cTn id="59" presetID="7" presetClass="emph" presetSubtype="2" fill="hold" nodeType="withEffect">
                                  <p:stCondLst>
                                    <p:cond delay="0"/>
                                  </p:stCondLst>
                                  <p:childTnLst>
                                    <p:animClr clrSpc="rgb">
                                      <p:cBhvr>
                                        <p:cTn id="60" dur="500" fill="hold"/>
                                        <p:tgtEl>
                                          <p:spTgt spid="43"/>
                                        </p:tgtEl>
                                        <p:attrNameLst>
                                          <p:attrName>stroke.color</p:attrName>
                                        </p:attrNameLst>
                                      </p:cBhvr>
                                      <p:to>
                                        <a:schemeClr val="accent2"/>
                                      </p:to>
                                    </p:animClr>
                                    <p:set>
                                      <p:cBhvr>
                                        <p:cTn id="61" dur="500" fill="hold"/>
                                        <p:tgtEl>
                                          <p:spTgt spid="43"/>
                                        </p:tgtEl>
                                        <p:attrNameLst>
                                          <p:attrName>stroke.on</p:attrName>
                                        </p:attrNameLst>
                                      </p:cBhvr>
                                      <p:to>
                                        <p:strVal val="true"/>
                                      </p:to>
                                    </p:set>
                                  </p:childTnLst>
                                </p:cTn>
                              </p:par>
                            </p:childTnLst>
                          </p:cTn>
                        </p:par>
                        <p:par>
                          <p:cTn id="62" fill="hold">
                            <p:stCondLst>
                              <p:cond delay="3000"/>
                            </p:stCondLst>
                            <p:childTnLst>
                              <p:par>
                                <p:cTn id="63" presetID="7" presetClass="emph" presetSubtype="2" fill="hold" nodeType="afterEffect">
                                  <p:stCondLst>
                                    <p:cond delay="0"/>
                                  </p:stCondLst>
                                  <p:childTnLst>
                                    <p:animClr clrSpc="rgb">
                                      <p:cBhvr>
                                        <p:cTn id="64" dur="500" fill="hold"/>
                                        <p:tgtEl>
                                          <p:spTgt spid="44"/>
                                        </p:tgtEl>
                                        <p:attrNameLst>
                                          <p:attrName>stroke.color</p:attrName>
                                        </p:attrNameLst>
                                      </p:cBhvr>
                                      <p:to>
                                        <a:schemeClr val="accent2"/>
                                      </p:to>
                                    </p:animClr>
                                    <p:set>
                                      <p:cBhvr>
                                        <p:cTn id="65" dur="500" fill="hold"/>
                                        <p:tgtEl>
                                          <p:spTgt spid="44"/>
                                        </p:tgtEl>
                                        <p:attrNameLst>
                                          <p:attrName>stroke.on</p:attrName>
                                        </p:attrNameLst>
                                      </p:cBhvr>
                                      <p:to>
                                        <p:strVal val="tru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36">
                                            <p:txEl>
                                              <p:pRg st="3" end="3"/>
                                            </p:txEl>
                                          </p:spTgt>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36">
                                            <p:txEl>
                                              <p:pRg st="4" end="4"/>
                                            </p:txEl>
                                          </p:spTgt>
                                        </p:tgtEl>
                                        <p:attrNameLst>
                                          <p:attrName>style.visibility</p:attrName>
                                        </p:attrNameLst>
                                      </p:cBhvr>
                                      <p:to>
                                        <p:strVal val="visible"/>
                                      </p:to>
                                    </p:set>
                                  </p:childTnLst>
                                </p:cTn>
                              </p:par>
                              <p:par>
                                <p:cTn id="72" presetID="7" presetClass="emph" presetSubtype="2" fill="hold" nodeType="withEffect">
                                  <p:stCondLst>
                                    <p:cond delay="0"/>
                                  </p:stCondLst>
                                  <p:childTnLst>
                                    <p:animClr clrSpc="rgb">
                                      <p:cBhvr>
                                        <p:cTn id="73" dur="500" fill="hold"/>
                                        <p:tgtEl>
                                          <p:spTgt spid="39"/>
                                        </p:tgtEl>
                                        <p:attrNameLst>
                                          <p:attrName>stroke.color</p:attrName>
                                        </p:attrNameLst>
                                      </p:cBhvr>
                                      <p:to>
                                        <a:srgbClr val="FF0000"/>
                                      </p:to>
                                    </p:animClr>
                                    <p:set>
                                      <p:cBhvr>
                                        <p:cTn id="74" dur="500" fill="hold"/>
                                        <p:tgtEl>
                                          <p:spTgt spid="39"/>
                                        </p:tgtEl>
                                        <p:attrNameLst>
                                          <p:attrName>stroke.on</p:attrName>
                                        </p:attrNameLst>
                                      </p:cBhvr>
                                      <p:to>
                                        <p:strVal val="true"/>
                                      </p:to>
                                    </p:set>
                                  </p:childTnLst>
                                </p:cTn>
                              </p:par>
                            </p:childTnLst>
                          </p:cTn>
                        </p:par>
                        <p:par>
                          <p:cTn id="75" fill="hold">
                            <p:stCondLst>
                              <p:cond delay="500"/>
                            </p:stCondLst>
                            <p:childTnLst>
                              <p:par>
                                <p:cTn id="76" presetID="7" presetClass="emph" presetSubtype="2" fill="hold" nodeType="afterEffect">
                                  <p:stCondLst>
                                    <p:cond delay="0"/>
                                  </p:stCondLst>
                                  <p:childTnLst>
                                    <p:animClr clrSpc="rgb">
                                      <p:cBhvr>
                                        <p:cTn id="77" dur="500" fill="hold"/>
                                        <p:tgtEl>
                                          <p:spTgt spid="42"/>
                                        </p:tgtEl>
                                        <p:attrNameLst>
                                          <p:attrName>stroke.color</p:attrName>
                                        </p:attrNameLst>
                                      </p:cBhvr>
                                      <p:to>
                                        <a:srgbClr val="FF0000"/>
                                      </p:to>
                                    </p:animClr>
                                    <p:set>
                                      <p:cBhvr>
                                        <p:cTn id="78" dur="500" fill="hold"/>
                                        <p:tgtEl>
                                          <p:spTgt spid="42"/>
                                        </p:tgtEl>
                                        <p:attrNameLst>
                                          <p:attrName>stroke.on</p:attrName>
                                        </p:attrNameLst>
                                      </p:cBhvr>
                                      <p:to>
                                        <p:strVal val="true"/>
                                      </p:to>
                                    </p:set>
                                  </p:childTnLst>
                                </p:cTn>
                              </p:par>
                              <p:par>
                                <p:cTn id="79" presetID="7" presetClass="emph" presetSubtype="2" fill="hold" nodeType="withEffect">
                                  <p:stCondLst>
                                    <p:cond delay="0"/>
                                  </p:stCondLst>
                                  <p:childTnLst>
                                    <p:animClr clrSpc="rgb">
                                      <p:cBhvr>
                                        <p:cTn id="80" dur="500" fill="hold"/>
                                        <p:tgtEl>
                                          <p:spTgt spid="39"/>
                                        </p:tgtEl>
                                        <p:attrNameLst>
                                          <p:attrName>stroke.color</p:attrName>
                                        </p:attrNameLst>
                                      </p:cBhvr>
                                      <p:to>
                                        <a:schemeClr val="accent2"/>
                                      </p:to>
                                    </p:animClr>
                                    <p:set>
                                      <p:cBhvr>
                                        <p:cTn id="81" dur="500" fill="hold"/>
                                        <p:tgtEl>
                                          <p:spTgt spid="39"/>
                                        </p:tgtEl>
                                        <p:attrNameLst>
                                          <p:attrName>stroke.on</p:attrName>
                                        </p:attrNameLst>
                                      </p:cBhvr>
                                      <p:to>
                                        <p:strVal val="true"/>
                                      </p:to>
                                    </p:set>
                                  </p:childTnLst>
                                </p:cTn>
                              </p:par>
                            </p:childTnLst>
                          </p:cTn>
                        </p:par>
                        <p:par>
                          <p:cTn id="82" fill="hold">
                            <p:stCondLst>
                              <p:cond delay="1000"/>
                            </p:stCondLst>
                            <p:childTnLst>
                              <p:par>
                                <p:cTn id="83" presetID="7" presetClass="emph" presetSubtype="2" fill="hold" nodeType="afterEffect">
                                  <p:stCondLst>
                                    <p:cond delay="0"/>
                                  </p:stCondLst>
                                  <p:childTnLst>
                                    <p:animClr clrSpc="rgb">
                                      <p:cBhvr>
                                        <p:cTn id="84" dur="500" fill="hold"/>
                                        <p:tgtEl>
                                          <p:spTgt spid="43"/>
                                        </p:tgtEl>
                                        <p:attrNameLst>
                                          <p:attrName>stroke.color</p:attrName>
                                        </p:attrNameLst>
                                      </p:cBhvr>
                                      <p:to>
                                        <a:srgbClr val="FF0000"/>
                                      </p:to>
                                    </p:animClr>
                                    <p:set>
                                      <p:cBhvr>
                                        <p:cTn id="85" dur="500" fill="hold"/>
                                        <p:tgtEl>
                                          <p:spTgt spid="43"/>
                                        </p:tgtEl>
                                        <p:attrNameLst>
                                          <p:attrName>stroke.on</p:attrName>
                                        </p:attrNameLst>
                                      </p:cBhvr>
                                      <p:to>
                                        <p:strVal val="true"/>
                                      </p:to>
                                    </p:set>
                                  </p:childTnLst>
                                </p:cTn>
                              </p:par>
                              <p:par>
                                <p:cTn id="86" presetID="7" presetClass="emph" presetSubtype="2" fill="hold" nodeType="withEffect">
                                  <p:stCondLst>
                                    <p:cond delay="0"/>
                                  </p:stCondLst>
                                  <p:childTnLst>
                                    <p:animClr clrSpc="rgb">
                                      <p:cBhvr>
                                        <p:cTn id="87" dur="500" fill="hold"/>
                                        <p:tgtEl>
                                          <p:spTgt spid="42"/>
                                        </p:tgtEl>
                                        <p:attrNameLst>
                                          <p:attrName>stroke.color</p:attrName>
                                        </p:attrNameLst>
                                      </p:cBhvr>
                                      <p:to>
                                        <a:schemeClr val="accent2"/>
                                      </p:to>
                                    </p:animClr>
                                    <p:set>
                                      <p:cBhvr>
                                        <p:cTn id="88" dur="500" fill="hold"/>
                                        <p:tgtEl>
                                          <p:spTgt spid="42"/>
                                        </p:tgtEl>
                                        <p:attrNameLst>
                                          <p:attrName>stroke.on</p:attrName>
                                        </p:attrNameLst>
                                      </p:cBhvr>
                                      <p:to>
                                        <p:strVal val="true"/>
                                      </p:to>
                                    </p:set>
                                  </p:childTnLst>
                                </p:cTn>
                              </p:par>
                            </p:childTnLst>
                          </p:cTn>
                        </p:par>
                        <p:par>
                          <p:cTn id="89" fill="hold">
                            <p:stCondLst>
                              <p:cond delay="1500"/>
                            </p:stCondLst>
                            <p:childTnLst>
                              <p:par>
                                <p:cTn id="90" presetID="7" presetClass="emph" presetSubtype="2" fill="hold" nodeType="afterEffect">
                                  <p:stCondLst>
                                    <p:cond delay="0"/>
                                  </p:stCondLst>
                                  <p:childTnLst>
                                    <p:animClr clrSpc="rgb">
                                      <p:cBhvr>
                                        <p:cTn id="91" dur="500" fill="hold"/>
                                        <p:tgtEl>
                                          <p:spTgt spid="44"/>
                                        </p:tgtEl>
                                        <p:attrNameLst>
                                          <p:attrName>stroke.color</p:attrName>
                                        </p:attrNameLst>
                                      </p:cBhvr>
                                      <p:to>
                                        <a:srgbClr val="FF0000"/>
                                      </p:to>
                                    </p:animClr>
                                    <p:set>
                                      <p:cBhvr>
                                        <p:cTn id="92" dur="500" fill="hold"/>
                                        <p:tgtEl>
                                          <p:spTgt spid="44"/>
                                        </p:tgtEl>
                                        <p:attrNameLst>
                                          <p:attrName>stroke.on</p:attrName>
                                        </p:attrNameLst>
                                      </p:cBhvr>
                                      <p:to>
                                        <p:strVal val="true"/>
                                      </p:to>
                                    </p:set>
                                  </p:childTnLst>
                                </p:cTn>
                              </p:par>
                              <p:par>
                                <p:cTn id="93" presetID="7" presetClass="emph" presetSubtype="2" fill="hold" nodeType="withEffect">
                                  <p:stCondLst>
                                    <p:cond delay="0"/>
                                  </p:stCondLst>
                                  <p:childTnLst>
                                    <p:animClr clrSpc="rgb">
                                      <p:cBhvr>
                                        <p:cTn id="94" dur="500" fill="hold"/>
                                        <p:tgtEl>
                                          <p:spTgt spid="43"/>
                                        </p:tgtEl>
                                        <p:attrNameLst>
                                          <p:attrName>stroke.color</p:attrName>
                                        </p:attrNameLst>
                                      </p:cBhvr>
                                      <p:to>
                                        <a:schemeClr val="accent2"/>
                                      </p:to>
                                    </p:animClr>
                                    <p:set>
                                      <p:cBhvr>
                                        <p:cTn id="95" dur="500" fill="hold"/>
                                        <p:tgtEl>
                                          <p:spTgt spid="43"/>
                                        </p:tgtEl>
                                        <p:attrNameLst>
                                          <p:attrName>stroke.on</p:attrName>
                                        </p:attrNameLst>
                                      </p:cBhvr>
                                      <p:to>
                                        <p:strVal val="true"/>
                                      </p:to>
                                    </p:set>
                                  </p:childTnLst>
                                </p:cTn>
                              </p:par>
                            </p:childTnLst>
                          </p:cTn>
                        </p:par>
                        <p:par>
                          <p:cTn id="96" fill="hold">
                            <p:stCondLst>
                              <p:cond delay="2000"/>
                            </p:stCondLst>
                            <p:childTnLst>
                              <p:par>
                                <p:cTn id="97" presetID="7" presetClass="emph" presetSubtype="2" fill="hold" nodeType="afterEffect">
                                  <p:stCondLst>
                                    <p:cond delay="0"/>
                                  </p:stCondLst>
                                  <p:childTnLst>
                                    <p:animClr clrSpc="rgb">
                                      <p:cBhvr>
                                        <p:cTn id="98" dur="500" fill="hold"/>
                                        <p:tgtEl>
                                          <p:spTgt spid="44"/>
                                        </p:tgtEl>
                                        <p:attrNameLst>
                                          <p:attrName>stroke.color</p:attrName>
                                        </p:attrNameLst>
                                      </p:cBhvr>
                                      <p:to>
                                        <a:schemeClr val="accent2"/>
                                      </p:to>
                                    </p:animClr>
                                    <p:set>
                                      <p:cBhvr>
                                        <p:cTn id="99" dur="500" fill="hold"/>
                                        <p:tgtEl>
                                          <p:spTgt spid="44"/>
                                        </p:tgtEl>
                                        <p:attrNameLst>
                                          <p:attrName>stroke.on</p:attrName>
                                        </p:attrNameLst>
                                      </p:cBhvr>
                                      <p:to>
                                        <p:strVal val="tru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nodeType="clickEffect">
                                  <p:stCondLst>
                                    <p:cond delay="0"/>
                                  </p:stCondLst>
                                  <p:childTnLst>
                                    <p:set>
                                      <p:cBhvr>
                                        <p:cTn id="103" dur="1" fill="hold">
                                          <p:stCondLst>
                                            <p:cond delay="0"/>
                                          </p:stCondLst>
                                        </p:cTn>
                                        <p:tgtEl>
                                          <p:spTgt spid="36">
                                            <p:txEl>
                                              <p:pRg st="5" end="5"/>
                                            </p:txEl>
                                          </p:spTgt>
                                        </p:tgtEl>
                                        <p:attrNameLst>
                                          <p:attrName>style.visibility</p:attrName>
                                        </p:attrNameLst>
                                      </p:cBhvr>
                                      <p:to>
                                        <p:strVal val="visible"/>
                                      </p:to>
                                    </p:set>
                                  </p:childTnLst>
                                </p:cTn>
                              </p:par>
                              <p:par>
                                <p:cTn id="104" presetID="7" presetClass="emph" presetSubtype="2" fill="hold" nodeType="withEffect">
                                  <p:stCondLst>
                                    <p:cond delay="0"/>
                                  </p:stCondLst>
                                  <p:childTnLst>
                                    <p:animClr clrSpc="rgb">
                                      <p:cBhvr>
                                        <p:cTn id="105" dur="500" fill="hold"/>
                                        <p:tgtEl>
                                          <p:spTgt spid="39"/>
                                        </p:tgtEl>
                                        <p:attrNameLst>
                                          <p:attrName>stroke.color</p:attrName>
                                        </p:attrNameLst>
                                      </p:cBhvr>
                                      <p:to>
                                        <a:srgbClr val="FF0000"/>
                                      </p:to>
                                    </p:animClr>
                                    <p:set>
                                      <p:cBhvr>
                                        <p:cTn id="106" dur="500" fill="hold"/>
                                        <p:tgtEl>
                                          <p:spTgt spid="39"/>
                                        </p:tgtEl>
                                        <p:attrNameLst>
                                          <p:attrName>stroke.on</p:attrName>
                                        </p:attrNameLst>
                                      </p:cBhvr>
                                      <p:to>
                                        <p:strVal val="true"/>
                                      </p:to>
                                    </p:set>
                                  </p:childTnLst>
                                </p:cTn>
                              </p:par>
                            </p:childTnLst>
                          </p:cTn>
                        </p:par>
                        <p:par>
                          <p:cTn id="107" fill="hold">
                            <p:stCondLst>
                              <p:cond delay="500"/>
                            </p:stCondLst>
                            <p:childTnLst>
                              <p:par>
                                <p:cTn id="108" presetID="7" presetClass="emph" presetSubtype="2" fill="hold" nodeType="afterEffect">
                                  <p:stCondLst>
                                    <p:cond delay="0"/>
                                  </p:stCondLst>
                                  <p:childTnLst>
                                    <p:animClr clrSpc="rgb">
                                      <p:cBhvr>
                                        <p:cTn id="109" dur="500" fill="hold"/>
                                        <p:tgtEl>
                                          <p:spTgt spid="42"/>
                                        </p:tgtEl>
                                        <p:attrNameLst>
                                          <p:attrName>stroke.color</p:attrName>
                                        </p:attrNameLst>
                                      </p:cBhvr>
                                      <p:to>
                                        <a:srgbClr val="FF0000"/>
                                      </p:to>
                                    </p:animClr>
                                    <p:set>
                                      <p:cBhvr>
                                        <p:cTn id="110" dur="500" fill="hold"/>
                                        <p:tgtEl>
                                          <p:spTgt spid="42"/>
                                        </p:tgtEl>
                                        <p:attrNameLst>
                                          <p:attrName>stroke.on</p:attrName>
                                        </p:attrNameLst>
                                      </p:cBhvr>
                                      <p:to>
                                        <p:strVal val="true"/>
                                      </p:to>
                                    </p:set>
                                  </p:childTnLst>
                                </p:cTn>
                              </p:par>
                              <p:par>
                                <p:cTn id="111" presetID="7" presetClass="emph" presetSubtype="2" fill="hold" nodeType="withEffect">
                                  <p:stCondLst>
                                    <p:cond delay="0"/>
                                  </p:stCondLst>
                                  <p:childTnLst>
                                    <p:animClr clrSpc="rgb">
                                      <p:cBhvr>
                                        <p:cTn id="112" dur="500" fill="hold"/>
                                        <p:tgtEl>
                                          <p:spTgt spid="39"/>
                                        </p:tgtEl>
                                        <p:attrNameLst>
                                          <p:attrName>stroke.color</p:attrName>
                                        </p:attrNameLst>
                                      </p:cBhvr>
                                      <p:to>
                                        <a:schemeClr val="accent2"/>
                                      </p:to>
                                    </p:animClr>
                                    <p:set>
                                      <p:cBhvr>
                                        <p:cTn id="113" dur="500" fill="hold"/>
                                        <p:tgtEl>
                                          <p:spTgt spid="39"/>
                                        </p:tgtEl>
                                        <p:attrNameLst>
                                          <p:attrName>stroke.on</p:attrName>
                                        </p:attrNameLst>
                                      </p:cBhvr>
                                      <p:to>
                                        <p:strVal val="true"/>
                                      </p:to>
                                    </p:set>
                                  </p:childTnLst>
                                </p:cTn>
                              </p:par>
                            </p:childTnLst>
                          </p:cTn>
                        </p:par>
                        <p:par>
                          <p:cTn id="114" fill="hold">
                            <p:stCondLst>
                              <p:cond delay="1000"/>
                            </p:stCondLst>
                            <p:childTnLst>
                              <p:par>
                                <p:cTn id="115" presetID="7" presetClass="emph" presetSubtype="2" fill="hold" nodeType="afterEffect">
                                  <p:stCondLst>
                                    <p:cond delay="0"/>
                                  </p:stCondLst>
                                  <p:childTnLst>
                                    <p:animClr clrSpc="rgb">
                                      <p:cBhvr>
                                        <p:cTn id="116" dur="500" fill="hold"/>
                                        <p:tgtEl>
                                          <p:spTgt spid="43"/>
                                        </p:tgtEl>
                                        <p:attrNameLst>
                                          <p:attrName>stroke.color</p:attrName>
                                        </p:attrNameLst>
                                      </p:cBhvr>
                                      <p:to>
                                        <a:srgbClr val="FF0000"/>
                                      </p:to>
                                    </p:animClr>
                                    <p:set>
                                      <p:cBhvr>
                                        <p:cTn id="117" dur="500" fill="hold"/>
                                        <p:tgtEl>
                                          <p:spTgt spid="43"/>
                                        </p:tgtEl>
                                        <p:attrNameLst>
                                          <p:attrName>stroke.on</p:attrName>
                                        </p:attrNameLst>
                                      </p:cBhvr>
                                      <p:to>
                                        <p:strVal val="true"/>
                                      </p:to>
                                    </p:set>
                                  </p:childTnLst>
                                </p:cTn>
                              </p:par>
                              <p:par>
                                <p:cTn id="118" presetID="7" presetClass="emph" presetSubtype="2" fill="hold" nodeType="withEffect">
                                  <p:stCondLst>
                                    <p:cond delay="0"/>
                                  </p:stCondLst>
                                  <p:childTnLst>
                                    <p:animClr clrSpc="rgb">
                                      <p:cBhvr>
                                        <p:cTn id="119" dur="500" fill="hold"/>
                                        <p:tgtEl>
                                          <p:spTgt spid="42"/>
                                        </p:tgtEl>
                                        <p:attrNameLst>
                                          <p:attrName>stroke.color</p:attrName>
                                        </p:attrNameLst>
                                      </p:cBhvr>
                                      <p:to>
                                        <a:schemeClr val="accent2"/>
                                      </p:to>
                                    </p:animClr>
                                    <p:set>
                                      <p:cBhvr>
                                        <p:cTn id="120" dur="500" fill="hold"/>
                                        <p:tgtEl>
                                          <p:spTgt spid="42"/>
                                        </p:tgtEl>
                                        <p:attrNameLst>
                                          <p:attrName>stroke.on</p:attrName>
                                        </p:attrNameLst>
                                      </p:cBhvr>
                                      <p:to>
                                        <p:strVal val="true"/>
                                      </p:to>
                                    </p:set>
                                  </p:childTnLst>
                                </p:cTn>
                              </p:par>
                            </p:childTnLst>
                          </p:cTn>
                        </p:par>
                        <p:par>
                          <p:cTn id="121" fill="hold">
                            <p:stCondLst>
                              <p:cond delay="1500"/>
                            </p:stCondLst>
                            <p:childTnLst>
                              <p:par>
                                <p:cTn id="122" presetID="7" presetClass="emph" presetSubtype="2" fill="hold" nodeType="afterEffect">
                                  <p:stCondLst>
                                    <p:cond delay="0"/>
                                  </p:stCondLst>
                                  <p:childTnLst>
                                    <p:animClr clrSpc="rgb">
                                      <p:cBhvr>
                                        <p:cTn id="123" dur="500" fill="hold"/>
                                        <p:tgtEl>
                                          <p:spTgt spid="44"/>
                                        </p:tgtEl>
                                        <p:attrNameLst>
                                          <p:attrName>stroke.color</p:attrName>
                                        </p:attrNameLst>
                                      </p:cBhvr>
                                      <p:to>
                                        <a:srgbClr val="FF0000"/>
                                      </p:to>
                                    </p:animClr>
                                    <p:set>
                                      <p:cBhvr>
                                        <p:cTn id="124" dur="500" fill="hold"/>
                                        <p:tgtEl>
                                          <p:spTgt spid="44"/>
                                        </p:tgtEl>
                                        <p:attrNameLst>
                                          <p:attrName>stroke.on</p:attrName>
                                        </p:attrNameLst>
                                      </p:cBhvr>
                                      <p:to>
                                        <p:strVal val="true"/>
                                      </p:to>
                                    </p:set>
                                  </p:childTnLst>
                                </p:cTn>
                              </p:par>
                              <p:par>
                                <p:cTn id="125" presetID="7" presetClass="emph" presetSubtype="2" fill="hold" nodeType="withEffect">
                                  <p:stCondLst>
                                    <p:cond delay="0"/>
                                  </p:stCondLst>
                                  <p:childTnLst>
                                    <p:animClr clrSpc="rgb">
                                      <p:cBhvr>
                                        <p:cTn id="126" dur="500" fill="hold"/>
                                        <p:tgtEl>
                                          <p:spTgt spid="43"/>
                                        </p:tgtEl>
                                        <p:attrNameLst>
                                          <p:attrName>stroke.color</p:attrName>
                                        </p:attrNameLst>
                                      </p:cBhvr>
                                      <p:to>
                                        <a:schemeClr val="accent2"/>
                                      </p:to>
                                    </p:animClr>
                                    <p:set>
                                      <p:cBhvr>
                                        <p:cTn id="127" dur="500" fill="hold"/>
                                        <p:tgtEl>
                                          <p:spTgt spid="43"/>
                                        </p:tgtEl>
                                        <p:attrNameLst>
                                          <p:attrName>stroke.on</p:attrName>
                                        </p:attrNameLst>
                                      </p:cBhvr>
                                      <p:to>
                                        <p:strVal val="true"/>
                                      </p:to>
                                    </p:set>
                                  </p:childTnLst>
                                </p:cTn>
                              </p:par>
                            </p:childTnLst>
                          </p:cTn>
                        </p:par>
                        <p:par>
                          <p:cTn id="128" fill="hold">
                            <p:stCondLst>
                              <p:cond delay="2000"/>
                            </p:stCondLst>
                            <p:childTnLst>
                              <p:par>
                                <p:cTn id="129" presetID="7" presetClass="emph" presetSubtype="2" fill="hold" nodeType="afterEffect">
                                  <p:stCondLst>
                                    <p:cond delay="0"/>
                                  </p:stCondLst>
                                  <p:childTnLst>
                                    <p:animClr clrSpc="rgb">
                                      <p:cBhvr>
                                        <p:cTn id="130" dur="500" fill="hold"/>
                                        <p:tgtEl>
                                          <p:spTgt spid="44"/>
                                        </p:tgtEl>
                                        <p:attrNameLst>
                                          <p:attrName>stroke.color</p:attrName>
                                        </p:attrNameLst>
                                      </p:cBhvr>
                                      <p:to>
                                        <a:schemeClr val="accent2"/>
                                      </p:to>
                                    </p:animClr>
                                    <p:set>
                                      <p:cBhvr>
                                        <p:cTn id="131" dur="500" fill="hold"/>
                                        <p:tgtEl>
                                          <p:spTgt spid="44"/>
                                        </p:tgtEl>
                                        <p:attrNameLst>
                                          <p:attrName>stroke.on</p:attrName>
                                        </p:attrNameLst>
                                      </p:cBhvr>
                                      <p:to>
                                        <p:strVal val="true"/>
                                      </p:to>
                                    </p:set>
                                  </p:childTnLst>
                                </p:cTn>
                              </p:par>
                            </p:childTnLst>
                          </p:cTn>
                        </p:par>
                      </p:childTnLst>
                    </p:cTn>
                  </p:par>
                  <p:par>
                    <p:cTn id="132" fill="hold">
                      <p:stCondLst>
                        <p:cond delay="indefinite"/>
                      </p:stCondLst>
                      <p:childTnLst>
                        <p:par>
                          <p:cTn id="133" fill="hold">
                            <p:stCondLst>
                              <p:cond delay="0"/>
                            </p:stCondLst>
                            <p:childTnLst>
                              <p:par>
                                <p:cTn id="134" presetID="1" presetClass="entr" presetSubtype="0" fill="hold" nodeType="clickEffect">
                                  <p:stCondLst>
                                    <p:cond delay="0"/>
                                  </p:stCondLst>
                                  <p:childTnLst>
                                    <p:set>
                                      <p:cBhvr>
                                        <p:cTn id="135" dur="1" fill="hold">
                                          <p:stCondLst>
                                            <p:cond delay="0"/>
                                          </p:stCondLst>
                                        </p:cTn>
                                        <p:tgtEl>
                                          <p:spTgt spid="36">
                                            <p:txEl>
                                              <p:pRg st="6" end="6"/>
                                            </p:txEl>
                                          </p:spTgt>
                                        </p:tgtEl>
                                        <p:attrNameLst>
                                          <p:attrName>style.visibility</p:attrName>
                                        </p:attrNameLst>
                                      </p:cBhvr>
                                      <p:to>
                                        <p:strVal val="visible"/>
                                      </p:to>
                                    </p:set>
                                  </p:childTnLst>
                                </p:cTn>
                              </p:par>
                            </p:childTnLst>
                          </p:cTn>
                        </p:par>
                      </p:childTnLst>
                    </p:cTn>
                  </p:par>
                  <p:par>
                    <p:cTn id="136" fill="hold">
                      <p:stCondLst>
                        <p:cond delay="indefinite"/>
                      </p:stCondLst>
                      <p:childTnLst>
                        <p:par>
                          <p:cTn id="137" fill="hold">
                            <p:stCondLst>
                              <p:cond delay="0"/>
                            </p:stCondLst>
                            <p:childTnLst>
                              <p:par>
                                <p:cTn id="138" presetID="1" presetClass="entr" presetSubtype="0" fill="hold" nodeType="clickEffect">
                                  <p:stCondLst>
                                    <p:cond delay="0"/>
                                  </p:stCondLst>
                                  <p:childTnLst>
                                    <p:set>
                                      <p:cBhvr>
                                        <p:cTn id="139" dur="1" fill="hold">
                                          <p:stCondLst>
                                            <p:cond delay="0"/>
                                          </p:stCondLst>
                                        </p:cTn>
                                        <p:tgtEl>
                                          <p:spTgt spid="36">
                                            <p:txEl>
                                              <p:pRg st="7" end="7"/>
                                            </p:txEl>
                                          </p:spTgt>
                                        </p:tgtEl>
                                        <p:attrNameLst>
                                          <p:attrName>style.visibility</p:attrName>
                                        </p:attrNameLst>
                                      </p:cBhvr>
                                      <p:to>
                                        <p:strVal val="visible"/>
                                      </p:to>
                                    </p:set>
                                  </p:childTnLst>
                                </p:cTn>
                              </p:par>
                              <p:par>
                                <p:cTn id="140" presetID="7" presetClass="emph" presetSubtype="2" fill="hold" nodeType="withEffect">
                                  <p:stCondLst>
                                    <p:cond delay="0"/>
                                  </p:stCondLst>
                                  <p:childTnLst>
                                    <p:animClr clrSpc="rgb">
                                      <p:cBhvr>
                                        <p:cTn id="141" dur="500" fill="hold"/>
                                        <p:tgtEl>
                                          <p:spTgt spid="39"/>
                                        </p:tgtEl>
                                        <p:attrNameLst>
                                          <p:attrName>stroke.color</p:attrName>
                                        </p:attrNameLst>
                                      </p:cBhvr>
                                      <p:to>
                                        <a:srgbClr val="FF0000"/>
                                      </p:to>
                                    </p:animClr>
                                    <p:set>
                                      <p:cBhvr>
                                        <p:cTn id="142" dur="500" fill="hold"/>
                                        <p:tgtEl>
                                          <p:spTgt spid="39"/>
                                        </p:tgtEl>
                                        <p:attrNameLst>
                                          <p:attrName>stroke.on</p:attrName>
                                        </p:attrNameLst>
                                      </p:cBhvr>
                                      <p:to>
                                        <p:strVal val="true"/>
                                      </p:to>
                                    </p:set>
                                  </p:childTnLst>
                                </p:cTn>
                              </p:par>
                            </p:childTnLst>
                          </p:cTn>
                        </p:par>
                        <p:par>
                          <p:cTn id="143" fill="hold">
                            <p:stCondLst>
                              <p:cond delay="500"/>
                            </p:stCondLst>
                            <p:childTnLst>
                              <p:par>
                                <p:cTn id="144" presetID="7" presetClass="emph" presetSubtype="2" fill="hold" nodeType="afterEffect">
                                  <p:stCondLst>
                                    <p:cond delay="0"/>
                                  </p:stCondLst>
                                  <p:childTnLst>
                                    <p:animClr clrSpc="rgb">
                                      <p:cBhvr>
                                        <p:cTn id="145" dur="500" fill="hold"/>
                                        <p:tgtEl>
                                          <p:spTgt spid="42"/>
                                        </p:tgtEl>
                                        <p:attrNameLst>
                                          <p:attrName>stroke.color</p:attrName>
                                        </p:attrNameLst>
                                      </p:cBhvr>
                                      <p:to>
                                        <a:srgbClr val="FF0000"/>
                                      </p:to>
                                    </p:animClr>
                                    <p:set>
                                      <p:cBhvr>
                                        <p:cTn id="146" dur="500" fill="hold"/>
                                        <p:tgtEl>
                                          <p:spTgt spid="42"/>
                                        </p:tgtEl>
                                        <p:attrNameLst>
                                          <p:attrName>stroke.on</p:attrName>
                                        </p:attrNameLst>
                                      </p:cBhvr>
                                      <p:to>
                                        <p:strVal val="true"/>
                                      </p:to>
                                    </p:set>
                                  </p:childTnLst>
                                </p:cTn>
                              </p:par>
                              <p:par>
                                <p:cTn id="147" presetID="7" presetClass="emph" presetSubtype="2" fill="hold" nodeType="withEffect">
                                  <p:stCondLst>
                                    <p:cond delay="0"/>
                                  </p:stCondLst>
                                  <p:childTnLst>
                                    <p:animClr clrSpc="rgb">
                                      <p:cBhvr>
                                        <p:cTn id="148" dur="500" fill="hold"/>
                                        <p:tgtEl>
                                          <p:spTgt spid="39"/>
                                        </p:tgtEl>
                                        <p:attrNameLst>
                                          <p:attrName>stroke.color</p:attrName>
                                        </p:attrNameLst>
                                      </p:cBhvr>
                                      <p:to>
                                        <a:schemeClr val="accent2"/>
                                      </p:to>
                                    </p:animClr>
                                    <p:set>
                                      <p:cBhvr>
                                        <p:cTn id="149" dur="500" fill="hold"/>
                                        <p:tgtEl>
                                          <p:spTgt spid="39"/>
                                        </p:tgtEl>
                                        <p:attrNameLst>
                                          <p:attrName>stroke.on</p:attrName>
                                        </p:attrNameLst>
                                      </p:cBhvr>
                                      <p:to>
                                        <p:strVal val="true"/>
                                      </p:to>
                                    </p:set>
                                  </p:childTnLst>
                                </p:cTn>
                              </p:par>
                            </p:childTnLst>
                          </p:cTn>
                        </p:par>
                        <p:par>
                          <p:cTn id="150" fill="hold">
                            <p:stCondLst>
                              <p:cond delay="1000"/>
                            </p:stCondLst>
                            <p:childTnLst>
                              <p:par>
                                <p:cTn id="151" presetID="7" presetClass="emph" presetSubtype="2" fill="hold" nodeType="afterEffect">
                                  <p:stCondLst>
                                    <p:cond delay="0"/>
                                  </p:stCondLst>
                                  <p:childTnLst>
                                    <p:animClr clrSpc="rgb">
                                      <p:cBhvr>
                                        <p:cTn id="152" dur="500" fill="hold"/>
                                        <p:tgtEl>
                                          <p:spTgt spid="43"/>
                                        </p:tgtEl>
                                        <p:attrNameLst>
                                          <p:attrName>stroke.color</p:attrName>
                                        </p:attrNameLst>
                                      </p:cBhvr>
                                      <p:to>
                                        <a:srgbClr val="FF0000"/>
                                      </p:to>
                                    </p:animClr>
                                    <p:set>
                                      <p:cBhvr>
                                        <p:cTn id="153" dur="500" fill="hold"/>
                                        <p:tgtEl>
                                          <p:spTgt spid="43"/>
                                        </p:tgtEl>
                                        <p:attrNameLst>
                                          <p:attrName>stroke.on</p:attrName>
                                        </p:attrNameLst>
                                      </p:cBhvr>
                                      <p:to>
                                        <p:strVal val="true"/>
                                      </p:to>
                                    </p:set>
                                  </p:childTnLst>
                                </p:cTn>
                              </p:par>
                              <p:par>
                                <p:cTn id="154" presetID="7" presetClass="emph" presetSubtype="2" fill="hold" nodeType="withEffect">
                                  <p:stCondLst>
                                    <p:cond delay="0"/>
                                  </p:stCondLst>
                                  <p:childTnLst>
                                    <p:animClr clrSpc="rgb">
                                      <p:cBhvr>
                                        <p:cTn id="155" dur="500" fill="hold"/>
                                        <p:tgtEl>
                                          <p:spTgt spid="42"/>
                                        </p:tgtEl>
                                        <p:attrNameLst>
                                          <p:attrName>stroke.color</p:attrName>
                                        </p:attrNameLst>
                                      </p:cBhvr>
                                      <p:to>
                                        <a:schemeClr val="accent2"/>
                                      </p:to>
                                    </p:animClr>
                                    <p:set>
                                      <p:cBhvr>
                                        <p:cTn id="156" dur="500" fill="hold"/>
                                        <p:tgtEl>
                                          <p:spTgt spid="42"/>
                                        </p:tgtEl>
                                        <p:attrNameLst>
                                          <p:attrName>stroke.on</p:attrName>
                                        </p:attrNameLst>
                                      </p:cBhvr>
                                      <p:to>
                                        <p:strVal val="true"/>
                                      </p:to>
                                    </p:set>
                                  </p:childTnLst>
                                </p:cTn>
                              </p:par>
                            </p:childTnLst>
                          </p:cTn>
                        </p:par>
                        <p:par>
                          <p:cTn id="157" fill="hold">
                            <p:stCondLst>
                              <p:cond delay="1500"/>
                            </p:stCondLst>
                            <p:childTnLst>
                              <p:par>
                                <p:cTn id="158" presetID="7" presetClass="emph" presetSubtype="2" fill="hold" nodeType="afterEffect">
                                  <p:stCondLst>
                                    <p:cond delay="0"/>
                                  </p:stCondLst>
                                  <p:childTnLst>
                                    <p:animClr clrSpc="rgb">
                                      <p:cBhvr>
                                        <p:cTn id="159" dur="500" fill="hold"/>
                                        <p:tgtEl>
                                          <p:spTgt spid="44"/>
                                        </p:tgtEl>
                                        <p:attrNameLst>
                                          <p:attrName>stroke.color</p:attrName>
                                        </p:attrNameLst>
                                      </p:cBhvr>
                                      <p:to>
                                        <a:srgbClr val="FF0000"/>
                                      </p:to>
                                    </p:animClr>
                                    <p:set>
                                      <p:cBhvr>
                                        <p:cTn id="160" dur="500" fill="hold"/>
                                        <p:tgtEl>
                                          <p:spTgt spid="44"/>
                                        </p:tgtEl>
                                        <p:attrNameLst>
                                          <p:attrName>stroke.on</p:attrName>
                                        </p:attrNameLst>
                                      </p:cBhvr>
                                      <p:to>
                                        <p:strVal val="true"/>
                                      </p:to>
                                    </p:set>
                                  </p:childTnLst>
                                </p:cTn>
                              </p:par>
                              <p:par>
                                <p:cTn id="161" presetID="7" presetClass="emph" presetSubtype="2" fill="hold" nodeType="withEffect">
                                  <p:stCondLst>
                                    <p:cond delay="0"/>
                                  </p:stCondLst>
                                  <p:childTnLst>
                                    <p:animClr clrSpc="rgb">
                                      <p:cBhvr>
                                        <p:cTn id="162" dur="500" fill="hold"/>
                                        <p:tgtEl>
                                          <p:spTgt spid="43"/>
                                        </p:tgtEl>
                                        <p:attrNameLst>
                                          <p:attrName>stroke.color</p:attrName>
                                        </p:attrNameLst>
                                      </p:cBhvr>
                                      <p:to>
                                        <a:schemeClr val="accent2"/>
                                      </p:to>
                                    </p:animClr>
                                    <p:set>
                                      <p:cBhvr>
                                        <p:cTn id="163" dur="500" fill="hold"/>
                                        <p:tgtEl>
                                          <p:spTgt spid="43"/>
                                        </p:tgtEl>
                                        <p:attrNameLst>
                                          <p:attrName>stroke.on</p:attrName>
                                        </p:attrNameLst>
                                      </p:cBhvr>
                                      <p:to>
                                        <p:strVal val="true"/>
                                      </p:to>
                                    </p:set>
                                  </p:childTnLst>
                                </p:cTn>
                              </p:par>
                            </p:childTnLst>
                          </p:cTn>
                        </p:par>
                        <p:par>
                          <p:cTn id="164" fill="hold">
                            <p:stCondLst>
                              <p:cond delay="2000"/>
                            </p:stCondLst>
                            <p:childTnLst>
                              <p:par>
                                <p:cTn id="165" presetID="7" presetClass="emph" presetSubtype="2" fill="hold" nodeType="afterEffect">
                                  <p:stCondLst>
                                    <p:cond delay="0"/>
                                  </p:stCondLst>
                                  <p:childTnLst>
                                    <p:animClr clrSpc="rgb">
                                      <p:cBhvr>
                                        <p:cTn id="166" dur="500" fill="hold"/>
                                        <p:tgtEl>
                                          <p:spTgt spid="44"/>
                                        </p:tgtEl>
                                        <p:attrNameLst>
                                          <p:attrName>stroke.color</p:attrName>
                                        </p:attrNameLst>
                                      </p:cBhvr>
                                      <p:to>
                                        <a:schemeClr val="accent2"/>
                                      </p:to>
                                    </p:animClr>
                                    <p:set>
                                      <p:cBhvr>
                                        <p:cTn id="167" dur="500" fill="hold"/>
                                        <p:tgtEl>
                                          <p:spTgt spid="44"/>
                                        </p:tgtEl>
                                        <p:attrNameLst>
                                          <p:attrName>stroke.on</p:attrName>
                                        </p:attrNameLst>
                                      </p:cBhvr>
                                      <p:to>
                                        <p:strVal val="true"/>
                                      </p:to>
                                    </p:set>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grpId="0" nodeType="clickEffect">
                                  <p:stCondLst>
                                    <p:cond delay="0"/>
                                  </p:stCondLst>
                                  <p:childTnLst>
                                    <p:set>
                                      <p:cBhvr>
                                        <p:cTn id="171"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8" grpId="1" animBg="1"/>
      <p:bldP spid="39" grpId="0" animBg="1"/>
      <p:bldP spid="42" grpId="0" animBg="1"/>
      <p:bldP spid="43" grpId="0" animBg="1"/>
      <p:bldP spid="44" grpId="0" animBg="1"/>
      <p:bldP spid="45"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685800" y="370094"/>
            <a:ext cx="7772400" cy="975075"/>
          </a:xfrm>
        </p:spPr>
        <p:txBody>
          <a:bodyPr/>
          <a:lstStyle/>
          <a:p>
            <a:r>
              <a:rPr lang="en-US" dirty="0" smtClean="0"/>
              <a:t>Adaptive Loop Cache (ALC)</a:t>
            </a:r>
          </a:p>
        </p:txBody>
      </p:sp>
      <p:sp>
        <p:nvSpPr>
          <p:cNvPr id="9220" name="Rectangle 4"/>
          <p:cNvSpPr>
            <a:spLocks noGrp="1" noChangeArrowheads="1"/>
          </p:cNvSpPr>
          <p:nvPr>
            <p:ph idx="1"/>
          </p:nvPr>
        </p:nvSpPr>
        <p:spPr>
          <a:xfrm>
            <a:off x="86558" y="1285800"/>
            <a:ext cx="8939457" cy="705234"/>
          </a:xfrm>
          <a:noFill/>
        </p:spPr>
        <p:txBody>
          <a:bodyPr/>
          <a:lstStyle/>
          <a:p>
            <a:r>
              <a:rPr lang="en-US" sz="2400" dirty="0" smtClean="0"/>
              <a:t>Dynamically caches loops containing branches </a:t>
            </a:r>
            <a:r>
              <a:rPr lang="en-US" altLang="en-US" sz="1800" dirty="0" smtClean="0"/>
              <a:t>(Rawlins/Gordon-Ross 10)</a:t>
            </a:r>
            <a:r>
              <a:rPr lang="en-US" sz="1800" dirty="0" smtClean="0"/>
              <a:t> </a:t>
            </a:r>
          </a:p>
          <a:p>
            <a:pPr lvl="1"/>
            <a:endParaRPr lang="en-US" sz="1600" dirty="0" smtClean="0"/>
          </a:p>
        </p:txBody>
      </p:sp>
      <p:sp>
        <p:nvSpPr>
          <p:cNvPr id="6" name="Slide Number Placeholder 5"/>
          <p:cNvSpPr>
            <a:spLocks noGrp="1"/>
          </p:cNvSpPr>
          <p:nvPr>
            <p:ph type="sldNum" sz="quarter" idx="12"/>
          </p:nvPr>
        </p:nvSpPr>
        <p:spPr/>
        <p:txBody>
          <a:bodyPr/>
          <a:lstStyle/>
          <a:p>
            <a:pPr>
              <a:defRPr/>
            </a:pPr>
            <a:fld id="{6452F263-C6CE-4819-A005-BE1F77CA07BE}" type="slidenum">
              <a:rPr lang="en-US" smtClean="0"/>
              <a:pPr>
                <a:defRPr/>
              </a:pPr>
              <a:t>5</a:t>
            </a:fld>
            <a:endParaRPr lang="en-US" dirty="0"/>
          </a:p>
        </p:txBody>
      </p:sp>
      <p:grpSp>
        <p:nvGrpSpPr>
          <p:cNvPr id="2" name="Group 37"/>
          <p:cNvGrpSpPr/>
          <p:nvPr/>
        </p:nvGrpSpPr>
        <p:grpSpPr>
          <a:xfrm>
            <a:off x="6593670" y="2021943"/>
            <a:ext cx="2273968" cy="457200"/>
            <a:chOff x="914400" y="1524000"/>
            <a:chExt cx="1905000" cy="457200"/>
          </a:xfrm>
        </p:grpSpPr>
        <p:sp>
          <p:nvSpPr>
            <p:cNvPr id="37" name="Rectangle 36"/>
            <p:cNvSpPr/>
            <p:nvPr/>
          </p:nvSpPr>
          <p:spPr bwMode="auto">
            <a:xfrm>
              <a:off x="914400" y="1524000"/>
              <a:ext cx="1905000" cy="457200"/>
            </a:xfrm>
            <a:prstGeom prst="rect">
              <a:avLst/>
            </a:prstGeom>
            <a:no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 name="TextBox 37"/>
            <p:cNvSpPr txBox="1"/>
            <p:nvPr/>
          </p:nvSpPr>
          <p:spPr>
            <a:xfrm>
              <a:off x="914400" y="1600200"/>
              <a:ext cx="1905000" cy="307777"/>
            </a:xfrm>
            <a:prstGeom prst="rect">
              <a:avLst/>
            </a:prstGeom>
            <a:noFill/>
          </p:spPr>
          <p:txBody>
            <a:bodyPr wrap="square" rtlCol="0">
              <a:spAutoFit/>
            </a:bodyPr>
            <a:lstStyle/>
            <a:p>
              <a:pPr algn="ctr"/>
              <a:r>
                <a:rPr lang="en-US" sz="1400" b="1" dirty="0" smtClean="0">
                  <a:solidFill>
                    <a:srgbClr val="CC9B00"/>
                  </a:solidFill>
                  <a:latin typeface="+mn-lt"/>
                </a:rPr>
                <a:t>Microprocessor</a:t>
              </a:r>
              <a:endParaRPr lang="en-US" sz="1400" b="1" dirty="0">
                <a:solidFill>
                  <a:srgbClr val="CC9B00"/>
                </a:solidFill>
                <a:latin typeface="+mn-lt"/>
              </a:endParaRPr>
            </a:p>
          </p:txBody>
        </p:sp>
      </p:grpSp>
      <p:sp>
        <p:nvSpPr>
          <p:cNvPr id="35" name="Rectangle 34"/>
          <p:cNvSpPr/>
          <p:nvPr/>
        </p:nvSpPr>
        <p:spPr bwMode="auto">
          <a:xfrm>
            <a:off x="6593670" y="2815473"/>
            <a:ext cx="1364381" cy="533826"/>
          </a:xfrm>
          <a:prstGeom prst="rect">
            <a:avLst/>
          </a:prstGeom>
          <a:no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 name="TextBox 35"/>
          <p:cNvSpPr txBox="1"/>
          <p:nvPr/>
        </p:nvSpPr>
        <p:spPr>
          <a:xfrm>
            <a:off x="6593670" y="2815473"/>
            <a:ext cx="1284153" cy="523220"/>
          </a:xfrm>
          <a:prstGeom prst="rect">
            <a:avLst/>
          </a:prstGeom>
          <a:noFill/>
        </p:spPr>
        <p:txBody>
          <a:bodyPr wrap="square" rtlCol="0">
            <a:spAutoFit/>
          </a:bodyPr>
          <a:lstStyle/>
          <a:p>
            <a:pPr algn="ctr"/>
            <a:r>
              <a:rPr lang="en-US" sz="1400" b="1" dirty="0" smtClean="0">
                <a:solidFill>
                  <a:srgbClr val="CC9B00"/>
                </a:solidFill>
                <a:latin typeface="+mn-lt"/>
              </a:rPr>
              <a:t>Adaptive Loop Cache</a:t>
            </a:r>
            <a:endParaRPr lang="en-US" sz="1400" b="1" dirty="0">
              <a:solidFill>
                <a:srgbClr val="CC9B00"/>
              </a:solidFill>
              <a:latin typeface="+mn-lt"/>
            </a:endParaRPr>
          </a:p>
        </p:txBody>
      </p:sp>
      <p:sp>
        <p:nvSpPr>
          <p:cNvPr id="33" name="Rectangle 32"/>
          <p:cNvSpPr/>
          <p:nvPr/>
        </p:nvSpPr>
        <p:spPr bwMode="auto">
          <a:xfrm>
            <a:off x="6593670" y="3622143"/>
            <a:ext cx="2273968" cy="603704"/>
          </a:xfrm>
          <a:prstGeom prst="rect">
            <a:avLst/>
          </a:prstGeom>
          <a:no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 name="TextBox 33"/>
          <p:cNvSpPr txBox="1"/>
          <p:nvPr/>
        </p:nvSpPr>
        <p:spPr>
          <a:xfrm>
            <a:off x="6593670" y="3708523"/>
            <a:ext cx="2273968" cy="523220"/>
          </a:xfrm>
          <a:prstGeom prst="rect">
            <a:avLst/>
          </a:prstGeom>
          <a:noFill/>
        </p:spPr>
        <p:txBody>
          <a:bodyPr wrap="square" rtlCol="0">
            <a:spAutoFit/>
          </a:bodyPr>
          <a:lstStyle/>
          <a:p>
            <a:pPr algn="ctr"/>
            <a:r>
              <a:rPr lang="en-US" sz="1400" b="1" dirty="0" smtClean="0">
                <a:solidFill>
                  <a:srgbClr val="CC9B00"/>
                </a:solidFill>
                <a:latin typeface="+mn-lt"/>
              </a:rPr>
              <a:t>L1 Instruction Cache or Main Memory</a:t>
            </a:r>
            <a:endParaRPr lang="en-US" sz="1400" b="1" dirty="0">
              <a:solidFill>
                <a:srgbClr val="CC9B00"/>
              </a:solidFill>
              <a:latin typeface="+mn-lt"/>
            </a:endParaRPr>
          </a:p>
        </p:txBody>
      </p:sp>
      <p:cxnSp>
        <p:nvCxnSpPr>
          <p:cNvPr id="29" name="Straight Arrow Connector 28"/>
          <p:cNvCxnSpPr/>
          <p:nvPr/>
        </p:nvCxnSpPr>
        <p:spPr bwMode="auto">
          <a:xfrm rot="5400000" flipH="1" flipV="1">
            <a:off x="7932303" y="3050489"/>
            <a:ext cx="1143000" cy="1896"/>
          </a:xfrm>
          <a:prstGeom prst="straightConnector1">
            <a:avLst/>
          </a:prstGeom>
          <a:solidFill>
            <a:schemeClr val="accent1"/>
          </a:solidFill>
          <a:ln w="25400" cap="flat" cmpd="sng" algn="ctr">
            <a:solidFill>
              <a:schemeClr val="accent6"/>
            </a:solidFill>
            <a:prstDash val="solid"/>
            <a:round/>
            <a:headEnd type="none" w="med" len="med"/>
            <a:tailEnd type="arrow"/>
          </a:ln>
          <a:effectLst/>
        </p:spPr>
      </p:cxnSp>
      <p:cxnSp>
        <p:nvCxnSpPr>
          <p:cNvPr id="30" name="Straight Arrow Connector 29"/>
          <p:cNvCxnSpPr/>
          <p:nvPr/>
        </p:nvCxnSpPr>
        <p:spPr bwMode="auto">
          <a:xfrm>
            <a:off x="7958051" y="3044499"/>
            <a:ext cx="545752" cy="1588"/>
          </a:xfrm>
          <a:prstGeom prst="straightConnector1">
            <a:avLst/>
          </a:prstGeom>
          <a:solidFill>
            <a:schemeClr val="accent1"/>
          </a:solidFill>
          <a:ln w="25400" cap="flat" cmpd="sng" algn="ctr">
            <a:solidFill>
              <a:schemeClr val="accent6"/>
            </a:solidFill>
            <a:prstDash val="solid"/>
            <a:round/>
            <a:headEnd type="triangle" w="med" len="med"/>
            <a:tailEnd type="triangle"/>
          </a:ln>
          <a:effectLst/>
        </p:spPr>
      </p:cxnSp>
      <p:graphicFrame>
        <p:nvGraphicFramePr>
          <p:cNvPr id="21" name="Table 20"/>
          <p:cNvGraphicFramePr>
            <a:graphicFrameLocks noGrp="1"/>
          </p:cNvGraphicFramePr>
          <p:nvPr/>
        </p:nvGraphicFramePr>
        <p:xfrm>
          <a:off x="3392128" y="3438829"/>
          <a:ext cx="2507214" cy="2910843"/>
        </p:xfrm>
        <a:graphic>
          <a:graphicData uri="http://schemas.openxmlformats.org/drawingml/2006/table">
            <a:tbl>
              <a:tblPr firstRow="1"/>
              <a:tblGrid>
                <a:gridCol w="1607573"/>
                <a:gridCol w="412955"/>
                <a:gridCol w="486686"/>
              </a:tblGrid>
              <a:tr h="323427">
                <a:tc>
                  <a:txBody>
                    <a:bodyPr/>
                    <a:lstStyle>
                      <a:defPPr>
                        <a:defRPr lang="en-US"/>
                      </a:defPPr>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u="none" strike="noStrike" kern="1200" dirty="0" smtClean="0">
                          <a:solidFill>
                            <a:schemeClr val="tx1"/>
                          </a:solidFill>
                          <a:latin typeface="Trebuchet MS" pitchFamily="34" charset="0"/>
                          <a:cs typeface="Times New Roman" pitchFamily="18" charset="0"/>
                        </a:rPr>
                        <a:t>Instructions</a:t>
                      </a:r>
                      <a:endParaRPr lang="en-US" sz="1400" b="0" i="0" u="none" strike="noStrike" kern="1200" dirty="0" smtClean="0">
                        <a:solidFill>
                          <a:schemeClr val="tx1"/>
                        </a:solidFill>
                        <a:latin typeface="Trebuchet MS" pitchFamily="34" charset="0"/>
                        <a:cs typeface="Times New Roman" pitchFamily="18" charset="0"/>
                      </a:endParaRPr>
                    </a:p>
                  </a:txBody>
                  <a:tcPr>
                    <a:lnL w="9525" cap="flat" cmpd="sng" algn="ctr">
                      <a:solidFill>
                        <a:srgbClr val="4F81BD">
                          <a:shade val="95000"/>
                          <a:satMod val="105000"/>
                        </a:srgbClr>
                      </a:solidFill>
                      <a:prstDash val="solid"/>
                    </a:lnL>
                    <a:lnR>
                      <a:noFill/>
                    </a:lnR>
                    <a:lnT w="9525" cap="flat" cmpd="sng" algn="ctr">
                      <a:solidFill>
                        <a:srgbClr val="4F81BD">
                          <a:shade val="95000"/>
                          <a:satMod val="105000"/>
                        </a:srgbClr>
                      </a:solidFill>
                      <a:prstDash val="solid"/>
                    </a:lnT>
                    <a:lnB>
                      <a:noFill/>
                    </a:lnB>
                    <a:lnTlToBr w="12700" cmpd="sng">
                      <a:noFill/>
                      <a:prstDash val="solid"/>
                    </a:lnTlToBr>
                    <a:lnBlToTr w="12700" cmpd="sng">
                      <a:noFill/>
                      <a:prstDash val="solid"/>
                    </a:lnBlToTr>
                    <a:solidFill>
                      <a:srgbClr val="4F81BD"/>
                    </a:solidFill>
                  </a:tcPr>
                </a:tc>
                <a:tc>
                  <a:txBody>
                    <a:bodyPr/>
                    <a:lstStyle>
                      <a:defPPr>
                        <a:defRPr lang="en-US"/>
                      </a:defPPr>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u="none" strike="noStrike" kern="1200" dirty="0" smtClean="0">
                          <a:solidFill>
                            <a:schemeClr val="tx1"/>
                          </a:solidFill>
                          <a:latin typeface="Trebuchet MS" pitchFamily="34" charset="0"/>
                          <a:cs typeface="Times New Roman" pitchFamily="18" charset="0"/>
                        </a:rPr>
                        <a:t>nv</a:t>
                      </a:r>
                      <a:endParaRPr lang="en-US" sz="1400" b="0" i="0" u="none" strike="noStrike" kern="1200" dirty="0" smtClean="0">
                        <a:solidFill>
                          <a:schemeClr val="tx1"/>
                        </a:solidFill>
                        <a:latin typeface="Trebuchet MS" pitchFamily="34" charset="0"/>
                        <a:cs typeface="Times New Roman" pitchFamily="18" charset="0"/>
                      </a:endParaRPr>
                    </a:p>
                  </a:txBody>
                  <a:tcPr>
                    <a:lnL>
                      <a:noFill/>
                    </a:lnL>
                    <a:lnR>
                      <a:noFill/>
                    </a:lnR>
                    <a:lnT w="9525" cap="flat" cmpd="sng" algn="ctr">
                      <a:solidFill>
                        <a:srgbClr val="4F81BD">
                          <a:shade val="95000"/>
                          <a:satMod val="105000"/>
                        </a:srgbClr>
                      </a:solidFill>
                      <a:prstDash val="solid"/>
                    </a:lnT>
                    <a:lnB>
                      <a:noFill/>
                    </a:lnB>
                    <a:lnTlToBr w="12700" cmpd="sng">
                      <a:noFill/>
                      <a:prstDash val="solid"/>
                    </a:lnTlToBr>
                    <a:lnBlToTr w="12700" cmpd="sng">
                      <a:noFill/>
                      <a:prstDash val="solid"/>
                    </a:lnBlToTr>
                    <a:solidFill>
                      <a:srgbClr val="4F81BD"/>
                    </a:solidFill>
                  </a:tcPr>
                </a:tc>
                <a:tc>
                  <a:txBody>
                    <a:bodyPr/>
                    <a:lstStyle>
                      <a:defPPr>
                        <a:defRPr lang="en-US"/>
                      </a:defPPr>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u="none" strike="noStrike" kern="1200" dirty="0" smtClean="0">
                          <a:solidFill>
                            <a:schemeClr val="tx1"/>
                          </a:solidFill>
                          <a:latin typeface="Trebuchet MS" pitchFamily="34" charset="0"/>
                          <a:cs typeface="Times New Roman" pitchFamily="18" charset="0"/>
                        </a:rPr>
                        <a:t>tnv</a:t>
                      </a:r>
                      <a:endParaRPr lang="en-US" sz="1400" b="0" i="0" u="none" strike="noStrike" kern="1200" dirty="0" smtClean="0">
                        <a:solidFill>
                          <a:schemeClr val="tx1"/>
                        </a:solidFill>
                        <a:latin typeface="Trebuchet MS" pitchFamily="34" charset="0"/>
                        <a:cs typeface="Times New Roman" pitchFamily="18" charset="0"/>
                      </a:endParaRPr>
                    </a:p>
                  </a:txBody>
                  <a:tcP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a:noFill/>
                    </a:lnB>
                    <a:lnTlToBr w="12700" cmpd="sng">
                      <a:noFill/>
                      <a:prstDash val="solid"/>
                    </a:lnTlToBr>
                    <a:lnBlToTr w="12700" cmpd="sng">
                      <a:noFill/>
                      <a:prstDash val="solid"/>
                    </a:lnBlToTr>
                    <a:solidFill>
                      <a:srgbClr val="4F81BD"/>
                    </a:solidFill>
                  </a:tcPr>
                </a:tc>
              </a:tr>
              <a:tr h="323427">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rtl="0" eaLnBrk="1" fontAlgn="t" latinLnBrk="0" hangingPunct="1">
                        <a:spcBef>
                          <a:spcPts val="0"/>
                        </a:spcBef>
                        <a:spcAft>
                          <a:spcPts val="0"/>
                        </a:spcAft>
                      </a:pPr>
                      <a:r>
                        <a:rPr lang="en-US" sz="1400" u="none" strike="noStrike" kern="1200" dirty="0">
                          <a:latin typeface="Trebuchet MS" pitchFamily="34" charset="0"/>
                          <a:cs typeface="Times New Roman" pitchFamily="18" charset="0"/>
                        </a:rPr>
                        <a:t>lw r1, 200(r2)</a:t>
                      </a:r>
                      <a:endParaRPr lang="en-US" sz="1400" b="0" i="0" u="none" strike="noStrike" kern="1200" dirty="0">
                        <a:solidFill>
                          <a:srgbClr val="002060"/>
                        </a:solidFill>
                        <a:latin typeface="Trebuchet MS" pitchFamily="34" charset="0"/>
                        <a:cs typeface="Times New Roman" pitchFamily="18" charset="0"/>
                      </a:endParaRPr>
                    </a:p>
                  </a:txBody>
                  <a:tcPr>
                    <a:lnL w="9525" cap="flat" cmpd="sng" algn="ctr">
                      <a:solidFill>
                        <a:srgbClr val="4F81BD">
                          <a:shade val="95000"/>
                          <a:satMod val="105000"/>
                        </a:srgbClr>
                      </a:solidFill>
                      <a:prstDash val="solid"/>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rtl="0" eaLnBrk="1" fontAlgn="t"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1</a:t>
                      </a:r>
                      <a:endParaRPr lang="en-US" sz="1400" b="0" i="0" u="none" strike="noStrike" kern="1200" dirty="0">
                        <a:solidFill>
                          <a:schemeClr val="tx1"/>
                        </a:solidFill>
                        <a:latin typeface="Trebuchet MS" pitchFamily="34"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rtl="0" eaLnBrk="1" fontAlgn="t"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0</a:t>
                      </a:r>
                      <a:endParaRPr lang="en-US" sz="1400" b="0" i="0" u="none" strike="noStrike" kern="1200" dirty="0">
                        <a:solidFill>
                          <a:schemeClr val="tx1"/>
                        </a:solidFill>
                        <a:latin typeface="Trebuchet MS" pitchFamily="34" charset="0"/>
                        <a:cs typeface="Times New Roman" pitchFamily="18" charset="0"/>
                      </a:endParaRPr>
                    </a:p>
                  </a:txBody>
                  <a:tcPr>
                    <a:lnL>
                      <a:noFill/>
                    </a:lnL>
                    <a:lnR w="9525" cap="flat" cmpd="sng" algn="ctr">
                      <a:solidFill>
                        <a:srgbClr val="4F81BD">
                          <a:shade val="95000"/>
                          <a:satMod val="105000"/>
                        </a:srgbClr>
                      </a:solidFill>
                      <a:prstDash val="solid"/>
                    </a:lnR>
                    <a:lnT>
                      <a:noFill/>
                    </a:lnT>
                    <a:lnB>
                      <a:noFill/>
                    </a:lnB>
                    <a:lnTlToBr w="12700" cmpd="sng">
                      <a:noFill/>
                      <a:prstDash val="solid"/>
                    </a:lnTlToBr>
                    <a:lnBlToTr w="12700" cmpd="sng">
                      <a:noFill/>
                      <a:prstDash val="solid"/>
                    </a:lnBlToTr>
                    <a:noFill/>
                  </a:tcPr>
                </a:tc>
              </a:tr>
              <a:tr h="323427">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rtl="0" eaLnBrk="1" fontAlgn="t" latinLnBrk="0" hangingPunct="1">
                        <a:spcBef>
                          <a:spcPts val="0"/>
                        </a:spcBef>
                        <a:spcAft>
                          <a:spcPts val="0"/>
                        </a:spcAft>
                      </a:pPr>
                      <a:r>
                        <a:rPr lang="en-US" sz="1400" u="none" strike="noStrike" kern="1200" dirty="0">
                          <a:latin typeface="Trebuchet MS" pitchFamily="34" charset="0"/>
                          <a:cs typeface="Times New Roman" pitchFamily="18" charset="0"/>
                        </a:rPr>
                        <a:t>addi r3, r1, 1</a:t>
                      </a:r>
                      <a:endParaRPr lang="en-US" sz="1400" b="0" i="0" u="none" strike="noStrike" kern="1200" dirty="0">
                        <a:solidFill>
                          <a:srgbClr val="002060"/>
                        </a:solidFill>
                        <a:latin typeface="Trebuchet MS" pitchFamily="34" charset="0"/>
                        <a:cs typeface="Times New Roman" pitchFamily="18" charset="0"/>
                      </a:endParaRPr>
                    </a:p>
                  </a:txBody>
                  <a:tcPr>
                    <a:lnL w="9525" cap="flat" cmpd="sng" algn="ctr">
                      <a:solidFill>
                        <a:srgbClr val="4F81BD">
                          <a:shade val="95000"/>
                          <a:satMod val="105000"/>
                        </a:srgbClr>
                      </a:solidFill>
                      <a:prstDash val="solid"/>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rtl="0" eaLnBrk="1" fontAlgn="t"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1</a:t>
                      </a:r>
                      <a:endParaRPr lang="en-US" sz="1400" b="0" i="0" u="none" strike="noStrike" kern="1200" dirty="0">
                        <a:solidFill>
                          <a:schemeClr val="tx1"/>
                        </a:solidFill>
                        <a:latin typeface="Trebuchet MS" pitchFamily="34"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rtl="0" eaLnBrk="1" fontAlgn="t"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0</a:t>
                      </a:r>
                      <a:endParaRPr lang="en-US" sz="1400" b="0" i="0" u="none" strike="noStrike" kern="1200" dirty="0">
                        <a:solidFill>
                          <a:schemeClr val="tx1"/>
                        </a:solidFill>
                        <a:latin typeface="Trebuchet MS" pitchFamily="34" charset="0"/>
                        <a:cs typeface="Times New Roman" pitchFamily="18" charset="0"/>
                      </a:endParaRPr>
                    </a:p>
                  </a:txBody>
                  <a:tcPr>
                    <a:lnL>
                      <a:noFill/>
                    </a:lnL>
                    <a:lnR w="9525" cap="flat" cmpd="sng" algn="ctr">
                      <a:solidFill>
                        <a:srgbClr val="4F81BD">
                          <a:shade val="95000"/>
                          <a:satMod val="105000"/>
                        </a:srgbClr>
                      </a:solidFill>
                      <a:prstDash val="solid"/>
                    </a:lnR>
                    <a:lnT>
                      <a:noFill/>
                    </a:lnT>
                    <a:lnB>
                      <a:noFill/>
                    </a:lnB>
                    <a:lnTlToBr w="12700" cmpd="sng">
                      <a:noFill/>
                      <a:prstDash val="solid"/>
                    </a:lnTlToBr>
                    <a:lnBlToTr w="12700" cmpd="sng">
                      <a:noFill/>
                      <a:prstDash val="solid"/>
                    </a:lnBlToTr>
                    <a:noFill/>
                  </a:tcPr>
                </a:tc>
              </a:tr>
              <a:tr h="323427">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a:latin typeface="Trebuchet MS" pitchFamily="34" charset="0"/>
                          <a:cs typeface="Times New Roman" pitchFamily="18" charset="0"/>
                        </a:rPr>
                        <a:t>sw r3, 500(r2)</a:t>
                      </a:r>
                      <a:endParaRPr lang="en-US" sz="1400" b="0" i="0" u="none" strike="noStrike" kern="1200" dirty="0">
                        <a:solidFill>
                          <a:srgbClr val="002060"/>
                        </a:solidFill>
                        <a:latin typeface="Trebuchet MS" pitchFamily="34" charset="0"/>
                        <a:cs typeface="Times New Roman" pitchFamily="18" charset="0"/>
                      </a:endParaRPr>
                    </a:p>
                  </a:txBody>
                  <a:tcPr>
                    <a:lnL w="9525" cap="flat" cmpd="sng" algn="ctr">
                      <a:solidFill>
                        <a:srgbClr val="4F81BD">
                          <a:shade val="95000"/>
                          <a:satMod val="105000"/>
                        </a:srgbClr>
                      </a:solidFill>
                      <a:prstDash val="solid"/>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1</a:t>
                      </a:r>
                      <a:endParaRPr lang="en-US" sz="1400" b="0" i="0" u="none" strike="noStrike" kern="1200" dirty="0">
                        <a:solidFill>
                          <a:schemeClr val="tx1"/>
                        </a:solidFill>
                        <a:latin typeface="Trebuchet MS" pitchFamily="34"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0</a:t>
                      </a:r>
                      <a:endParaRPr lang="en-US" sz="1400" b="0" i="0" u="none" strike="noStrike" kern="1200" dirty="0">
                        <a:solidFill>
                          <a:schemeClr val="tx1"/>
                        </a:solidFill>
                        <a:latin typeface="Trebuchet MS" pitchFamily="34" charset="0"/>
                        <a:cs typeface="Times New Roman" pitchFamily="18" charset="0"/>
                      </a:endParaRPr>
                    </a:p>
                  </a:txBody>
                  <a:tcPr>
                    <a:lnL>
                      <a:noFill/>
                    </a:lnL>
                    <a:lnR w="9525" cap="flat" cmpd="sng" algn="ctr">
                      <a:solidFill>
                        <a:srgbClr val="4F81BD">
                          <a:shade val="95000"/>
                          <a:satMod val="105000"/>
                        </a:srgbClr>
                      </a:solidFill>
                      <a:prstDash val="solid"/>
                    </a:lnR>
                    <a:lnT>
                      <a:noFill/>
                    </a:lnT>
                    <a:lnB>
                      <a:noFill/>
                    </a:lnB>
                    <a:lnTlToBr w="12700" cmpd="sng">
                      <a:noFill/>
                      <a:prstDash val="solid"/>
                    </a:lnTlToBr>
                    <a:lnBlToTr w="12700" cmpd="sng">
                      <a:noFill/>
                      <a:prstDash val="solid"/>
                    </a:lnBlToTr>
                    <a:noFill/>
                  </a:tcPr>
                </a:tc>
              </a:tr>
              <a:tr h="323427">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a:latin typeface="Trebuchet MS" pitchFamily="34" charset="0"/>
                          <a:cs typeface="Times New Roman" pitchFamily="18" charset="0"/>
                        </a:rPr>
                        <a:t>bne r4, r3, 3</a:t>
                      </a:r>
                      <a:endParaRPr lang="en-US" sz="1400" b="0" i="0" u="none" strike="noStrike" kern="1200" dirty="0">
                        <a:solidFill>
                          <a:srgbClr val="002060"/>
                        </a:solidFill>
                        <a:latin typeface="Trebuchet MS" pitchFamily="34" charset="0"/>
                        <a:cs typeface="Times New Roman" pitchFamily="18" charset="0"/>
                      </a:endParaRPr>
                    </a:p>
                  </a:txBody>
                  <a:tcPr>
                    <a:lnL w="9525" cap="flat" cmpd="sng" algn="ctr">
                      <a:solidFill>
                        <a:srgbClr val="4F81BD">
                          <a:shade val="95000"/>
                          <a:satMod val="105000"/>
                        </a:srgbClr>
                      </a:solidFill>
                      <a:prstDash val="solid"/>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1</a:t>
                      </a:r>
                      <a:endParaRPr lang="en-US" sz="1400" b="0" i="0" u="none" strike="noStrike" kern="1200" dirty="0">
                        <a:solidFill>
                          <a:schemeClr val="tx1"/>
                        </a:solidFill>
                        <a:latin typeface="Trebuchet MS" pitchFamily="34"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1</a:t>
                      </a:r>
                      <a:endParaRPr lang="en-US" sz="1400" b="0" i="0" u="none" strike="noStrike" kern="1200" dirty="0">
                        <a:solidFill>
                          <a:schemeClr val="tx1"/>
                        </a:solidFill>
                        <a:latin typeface="Trebuchet MS" pitchFamily="34" charset="0"/>
                        <a:cs typeface="Times New Roman" pitchFamily="18" charset="0"/>
                      </a:endParaRPr>
                    </a:p>
                  </a:txBody>
                  <a:tcPr>
                    <a:lnL>
                      <a:noFill/>
                    </a:lnL>
                    <a:lnR w="9525" cap="flat" cmpd="sng" algn="ctr">
                      <a:solidFill>
                        <a:srgbClr val="4F81BD">
                          <a:shade val="95000"/>
                          <a:satMod val="105000"/>
                        </a:srgbClr>
                      </a:solidFill>
                      <a:prstDash val="solid"/>
                    </a:lnR>
                    <a:lnT>
                      <a:noFill/>
                    </a:lnT>
                    <a:lnB>
                      <a:noFill/>
                    </a:lnB>
                    <a:lnTlToBr w="12700" cmpd="sng">
                      <a:noFill/>
                      <a:prstDash val="solid"/>
                    </a:lnTlToBr>
                    <a:lnBlToTr w="12700" cmpd="sng">
                      <a:noFill/>
                      <a:prstDash val="solid"/>
                    </a:lnBlToTr>
                    <a:noFill/>
                  </a:tcPr>
                </a:tc>
              </a:tr>
              <a:tr h="323427">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smtClean="0">
                          <a:latin typeface="Trebuchet MS" pitchFamily="34" charset="0"/>
                          <a:cs typeface="Times New Roman" pitchFamily="18" charset="0"/>
                        </a:rPr>
                        <a:t>srl r4, r5, 10</a:t>
                      </a:r>
                      <a:endParaRPr lang="en-US" sz="1400" b="0" i="0" u="none" strike="noStrike" kern="1200" dirty="0">
                        <a:solidFill>
                          <a:srgbClr val="002060"/>
                        </a:solidFill>
                        <a:latin typeface="Trebuchet MS" pitchFamily="34" charset="0"/>
                        <a:cs typeface="Times New Roman" pitchFamily="18" charset="0"/>
                      </a:endParaRPr>
                    </a:p>
                  </a:txBody>
                  <a:tcPr>
                    <a:lnL w="9525" cap="flat" cmpd="sng" algn="ctr">
                      <a:solidFill>
                        <a:srgbClr val="4F81BD">
                          <a:shade val="95000"/>
                          <a:satMod val="105000"/>
                        </a:srgbClr>
                      </a:solidFill>
                      <a:prstDash val="solid"/>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1</a:t>
                      </a:r>
                      <a:endParaRPr lang="en-US" sz="1400" b="0" i="0" u="none" strike="noStrike" kern="1200" dirty="0">
                        <a:solidFill>
                          <a:schemeClr val="tx1"/>
                        </a:solidFill>
                        <a:latin typeface="Trebuchet MS" pitchFamily="34"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0</a:t>
                      </a:r>
                      <a:endParaRPr lang="en-US" sz="1400" b="0" i="0" u="none" strike="noStrike" kern="1200" dirty="0">
                        <a:solidFill>
                          <a:schemeClr val="tx1"/>
                        </a:solidFill>
                        <a:latin typeface="Trebuchet MS" pitchFamily="34" charset="0"/>
                        <a:cs typeface="Times New Roman" pitchFamily="18" charset="0"/>
                      </a:endParaRPr>
                    </a:p>
                  </a:txBody>
                  <a:tcPr>
                    <a:lnL>
                      <a:noFill/>
                    </a:lnL>
                    <a:lnR w="9525" cap="flat" cmpd="sng" algn="ctr">
                      <a:solidFill>
                        <a:srgbClr val="4F81BD">
                          <a:shade val="95000"/>
                          <a:satMod val="105000"/>
                        </a:srgbClr>
                      </a:solidFill>
                      <a:prstDash val="solid"/>
                    </a:lnR>
                    <a:lnT>
                      <a:noFill/>
                    </a:lnT>
                    <a:lnB>
                      <a:noFill/>
                    </a:lnB>
                    <a:lnTlToBr w="12700" cmpd="sng">
                      <a:noFill/>
                      <a:prstDash val="solid"/>
                    </a:lnTlToBr>
                    <a:lnBlToTr w="12700" cmpd="sng">
                      <a:noFill/>
                      <a:prstDash val="solid"/>
                    </a:lnBlToTr>
                    <a:noFill/>
                  </a:tcPr>
                </a:tc>
              </a:tr>
              <a:tr h="323427">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smtClean="0">
                          <a:latin typeface="Trebuchet MS" pitchFamily="34" charset="0"/>
                          <a:cs typeface="Times New Roman" pitchFamily="18" charset="0"/>
                        </a:rPr>
                        <a:t>or r6, r4, r1</a:t>
                      </a:r>
                      <a:endParaRPr lang="en-US" sz="1400" b="0" i="0" u="none" strike="noStrike" kern="1200" dirty="0">
                        <a:solidFill>
                          <a:srgbClr val="002060"/>
                        </a:solidFill>
                        <a:latin typeface="Trebuchet MS" pitchFamily="34" charset="0"/>
                        <a:cs typeface="Times New Roman" pitchFamily="18" charset="0"/>
                      </a:endParaRPr>
                    </a:p>
                  </a:txBody>
                  <a:tcPr>
                    <a:lnL w="9525" cap="flat" cmpd="sng" algn="ctr">
                      <a:solidFill>
                        <a:srgbClr val="4F81BD">
                          <a:shade val="95000"/>
                          <a:satMod val="105000"/>
                        </a:srgbClr>
                      </a:solidFill>
                      <a:prstDash val="solid"/>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1</a:t>
                      </a:r>
                      <a:endParaRPr lang="en-US" sz="1400" b="0" i="0" u="none" strike="noStrike" kern="1200" dirty="0">
                        <a:solidFill>
                          <a:schemeClr val="tx1"/>
                        </a:solidFill>
                        <a:latin typeface="Trebuchet MS" pitchFamily="34"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0</a:t>
                      </a:r>
                      <a:endParaRPr lang="en-US" sz="1400" b="0" i="0" u="none" strike="noStrike" kern="1200" dirty="0">
                        <a:solidFill>
                          <a:schemeClr val="tx1"/>
                        </a:solidFill>
                        <a:latin typeface="Trebuchet MS" pitchFamily="34" charset="0"/>
                        <a:cs typeface="Times New Roman" pitchFamily="18" charset="0"/>
                      </a:endParaRPr>
                    </a:p>
                  </a:txBody>
                  <a:tcPr>
                    <a:lnL>
                      <a:noFill/>
                    </a:lnL>
                    <a:lnR w="9525" cap="flat" cmpd="sng" algn="ctr">
                      <a:solidFill>
                        <a:srgbClr val="4F81BD">
                          <a:shade val="95000"/>
                          <a:satMod val="105000"/>
                        </a:srgbClr>
                      </a:solidFill>
                      <a:prstDash val="solid"/>
                    </a:lnR>
                    <a:lnT>
                      <a:noFill/>
                    </a:lnT>
                    <a:lnB>
                      <a:noFill/>
                    </a:lnB>
                    <a:lnTlToBr w="12700" cmpd="sng">
                      <a:noFill/>
                      <a:prstDash val="solid"/>
                    </a:lnTlToBr>
                    <a:lnBlToTr w="12700" cmpd="sng">
                      <a:noFill/>
                      <a:prstDash val="solid"/>
                    </a:lnBlToTr>
                    <a:noFill/>
                  </a:tcPr>
                </a:tc>
              </a:tr>
              <a:tr h="323427">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smtClean="0">
                          <a:latin typeface="Trebuchet MS" pitchFamily="34" charset="0"/>
                          <a:cs typeface="Times New Roman" pitchFamily="18" charset="0"/>
                        </a:rPr>
                        <a:t>addi r2, r2, 1</a:t>
                      </a:r>
                      <a:endParaRPr lang="en-US" sz="1400" b="0" i="0" u="none" strike="noStrike" kern="1200" dirty="0">
                        <a:solidFill>
                          <a:srgbClr val="002060"/>
                        </a:solidFill>
                        <a:latin typeface="Trebuchet MS" pitchFamily="34" charset="0"/>
                        <a:cs typeface="Times New Roman" pitchFamily="18" charset="0"/>
                      </a:endParaRPr>
                    </a:p>
                  </a:txBody>
                  <a:tcPr>
                    <a:lnL w="9525" cap="flat" cmpd="sng" algn="ctr">
                      <a:solidFill>
                        <a:srgbClr val="4F81BD">
                          <a:shade val="95000"/>
                          <a:satMod val="105000"/>
                        </a:srgbClr>
                      </a:solidFill>
                      <a:prstDash val="solid"/>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1</a:t>
                      </a:r>
                      <a:endParaRPr lang="en-US" sz="1400" b="0" i="0" u="none" strike="noStrike" kern="1200" dirty="0">
                        <a:solidFill>
                          <a:schemeClr val="tx1"/>
                        </a:solidFill>
                        <a:latin typeface="Trebuchet MS" pitchFamily="34"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0</a:t>
                      </a:r>
                      <a:endParaRPr lang="en-US" sz="1400" b="0" i="0" u="none" strike="noStrike" kern="1200" dirty="0">
                        <a:solidFill>
                          <a:schemeClr val="tx1"/>
                        </a:solidFill>
                        <a:latin typeface="Trebuchet MS" pitchFamily="34" charset="0"/>
                        <a:cs typeface="Times New Roman" pitchFamily="18" charset="0"/>
                      </a:endParaRPr>
                    </a:p>
                  </a:txBody>
                  <a:tcPr>
                    <a:lnL>
                      <a:noFill/>
                    </a:lnL>
                    <a:lnR w="9525" cap="flat" cmpd="sng" algn="ctr">
                      <a:solidFill>
                        <a:srgbClr val="4F81BD">
                          <a:shade val="95000"/>
                          <a:satMod val="105000"/>
                        </a:srgbClr>
                      </a:solidFill>
                      <a:prstDash val="solid"/>
                    </a:lnR>
                    <a:lnT>
                      <a:noFill/>
                    </a:lnT>
                    <a:lnB>
                      <a:noFill/>
                    </a:lnB>
                    <a:lnTlToBr w="12700" cmpd="sng">
                      <a:noFill/>
                      <a:prstDash val="solid"/>
                    </a:lnTlToBr>
                    <a:lnBlToTr w="12700" cmpd="sng">
                      <a:noFill/>
                      <a:prstDash val="solid"/>
                    </a:lnBlToTr>
                    <a:noFill/>
                  </a:tcPr>
                </a:tc>
              </a:tr>
              <a:tr h="323427">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smtClean="0">
                          <a:latin typeface="Trebuchet MS" pitchFamily="34" charset="0"/>
                          <a:cs typeface="Times New Roman" pitchFamily="18" charset="0"/>
                        </a:rPr>
                        <a:t>sbb -7</a:t>
                      </a:r>
                      <a:endParaRPr lang="en-US" sz="1400" b="0" i="0" u="none" strike="noStrike" kern="1200" dirty="0">
                        <a:solidFill>
                          <a:srgbClr val="002060"/>
                        </a:solidFill>
                        <a:latin typeface="Trebuchet MS" pitchFamily="34" charset="0"/>
                        <a:cs typeface="Times New Roman" pitchFamily="18" charset="0"/>
                      </a:endParaRPr>
                    </a:p>
                  </a:txBody>
                  <a:tcPr>
                    <a:lnL w="9525" cap="flat" cmpd="sng" algn="ctr">
                      <a:solidFill>
                        <a:srgbClr val="4F81BD">
                          <a:shade val="95000"/>
                          <a:satMod val="105000"/>
                        </a:srgbClr>
                      </a:solidFill>
                      <a:prstDash val="solid"/>
                    </a:lnL>
                    <a:lnR>
                      <a:noFill/>
                    </a:lnR>
                    <a:lnT>
                      <a:noFill/>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0</a:t>
                      </a:r>
                      <a:endParaRPr lang="en-US" sz="1400" b="0" i="0" u="none" strike="noStrike" kern="1200" dirty="0">
                        <a:solidFill>
                          <a:schemeClr val="tx1"/>
                        </a:solidFill>
                        <a:latin typeface="Trebuchet MS" pitchFamily="34" charset="0"/>
                        <a:cs typeface="Times New Roman" pitchFamily="18" charset="0"/>
                      </a:endParaRPr>
                    </a:p>
                  </a:txBody>
                  <a:tcPr>
                    <a:lnL>
                      <a:noFill/>
                    </a:lnL>
                    <a:lnR>
                      <a:noFill/>
                    </a:lnR>
                    <a:lnT>
                      <a:noFill/>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b="0" i="0" u="none" strike="noStrike" kern="1200" dirty="0" smtClean="0">
                          <a:solidFill>
                            <a:schemeClr val="tx1"/>
                          </a:solidFill>
                          <a:latin typeface="Trebuchet MS" pitchFamily="34" charset="0"/>
                          <a:cs typeface="Times New Roman" pitchFamily="18" charset="0"/>
                        </a:rPr>
                        <a:t>1</a:t>
                      </a:r>
                      <a:endParaRPr lang="en-US" sz="1400" b="0" i="0" u="none" strike="noStrike" kern="1200" dirty="0">
                        <a:solidFill>
                          <a:schemeClr val="tx1"/>
                        </a:solidFill>
                        <a:latin typeface="Trebuchet MS" pitchFamily="34" charset="0"/>
                        <a:cs typeface="Times New Roman" pitchFamily="18" charset="0"/>
                      </a:endParaRPr>
                    </a:p>
                  </a:txBody>
                  <a:tcPr>
                    <a:lnL>
                      <a:noFill/>
                    </a:lnL>
                    <a:lnR w="9525" cap="flat" cmpd="sng" algn="ctr">
                      <a:solidFill>
                        <a:srgbClr val="4F81BD">
                          <a:shade val="95000"/>
                          <a:satMod val="105000"/>
                        </a:srgbClr>
                      </a:solidFill>
                      <a:prstDash val="solid"/>
                    </a:lnR>
                    <a:lnT>
                      <a:noFill/>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bl>
          </a:graphicData>
        </a:graphic>
      </p:graphicFrame>
      <p:graphicFrame>
        <p:nvGraphicFramePr>
          <p:cNvPr id="25" name="Table 24"/>
          <p:cNvGraphicFramePr>
            <a:graphicFrameLocks noGrp="1"/>
          </p:cNvGraphicFramePr>
          <p:nvPr/>
        </p:nvGraphicFramePr>
        <p:xfrm>
          <a:off x="757079" y="3527323"/>
          <a:ext cx="1676400" cy="2438399"/>
        </p:xfrm>
        <a:graphic>
          <a:graphicData uri="http://schemas.openxmlformats.org/drawingml/2006/table">
            <a:tbl>
              <a:tblPr firstRow="1"/>
              <a:tblGrid>
                <a:gridCol w="1676400"/>
              </a:tblGrid>
              <a:tr h="202866">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rtl="0" eaLnBrk="1" fontAlgn="t" latinLnBrk="0" hangingPunct="1">
                        <a:spcBef>
                          <a:spcPts val="0"/>
                        </a:spcBef>
                        <a:spcAft>
                          <a:spcPts val="0"/>
                        </a:spcAft>
                      </a:pPr>
                      <a:r>
                        <a:rPr lang="en-US" sz="1400" u="none" strike="noStrike" kern="1200" dirty="0">
                          <a:solidFill>
                            <a:schemeClr val="tx1"/>
                          </a:solidFill>
                          <a:latin typeface="Trebuchet MS" pitchFamily="34" charset="0"/>
                        </a:rPr>
                        <a:t>lw r1, 200(r2)</a:t>
                      </a:r>
                      <a:endParaRPr lang="en-US" sz="1400" b="0" i="0" u="none" strike="noStrike" kern="1200" dirty="0">
                        <a:solidFill>
                          <a:schemeClr val="tx1"/>
                        </a:solidFill>
                        <a:latin typeface="Trebuchet MS" pitchFamily="34" charset="0"/>
                      </a:endParaRPr>
                    </a:p>
                  </a:txBody>
                  <a:tcPr>
                    <a:lnL>
                      <a:noFill/>
                    </a:lnL>
                    <a:lnR>
                      <a:noFill/>
                    </a:lnR>
                    <a:lnT>
                      <a:noFill/>
                    </a:lnT>
                    <a:lnB>
                      <a:noFill/>
                    </a:lnB>
                    <a:lnTlToBr w="12700" cmpd="sng">
                      <a:noFill/>
                      <a:prstDash val="solid"/>
                    </a:lnTlToBr>
                    <a:lnBlToTr w="12700" cmpd="sng">
                      <a:noFill/>
                      <a:prstDash val="solid"/>
                    </a:lnBlToTr>
                    <a:noFill/>
                  </a:tcPr>
                </a:tc>
              </a:tr>
              <a:tr h="202866">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rtl="0" eaLnBrk="1" fontAlgn="t" latinLnBrk="0" hangingPunct="1">
                        <a:spcBef>
                          <a:spcPts val="0"/>
                        </a:spcBef>
                        <a:spcAft>
                          <a:spcPts val="0"/>
                        </a:spcAft>
                      </a:pPr>
                      <a:r>
                        <a:rPr lang="en-US" sz="1400" u="none" strike="noStrike" kern="1200" dirty="0">
                          <a:solidFill>
                            <a:schemeClr val="tx1"/>
                          </a:solidFill>
                          <a:latin typeface="Trebuchet MS" pitchFamily="34" charset="0"/>
                        </a:rPr>
                        <a:t>addi r3, r1, 1</a:t>
                      </a:r>
                      <a:endParaRPr lang="en-US" sz="1400" b="0" i="0" u="none" strike="noStrike" kern="1200" dirty="0">
                        <a:solidFill>
                          <a:schemeClr val="tx1"/>
                        </a:solidFill>
                        <a:latin typeface="Trebuchet MS" pitchFamily="34" charset="0"/>
                      </a:endParaRPr>
                    </a:p>
                  </a:txBody>
                  <a:tcPr>
                    <a:lnL>
                      <a:noFill/>
                    </a:lnL>
                    <a:lnR>
                      <a:noFill/>
                    </a:lnR>
                    <a:lnT>
                      <a:noFill/>
                    </a:lnT>
                    <a:lnB>
                      <a:noFill/>
                    </a:lnB>
                    <a:lnTlToBr w="12700" cmpd="sng">
                      <a:noFill/>
                      <a:prstDash val="solid"/>
                    </a:lnTlToBr>
                    <a:lnBlToTr w="12700" cmpd="sng">
                      <a:noFill/>
                      <a:prstDash val="solid"/>
                    </a:lnBlToTr>
                    <a:noFill/>
                  </a:tcPr>
                </a:tc>
              </a:tr>
              <a:tr h="202866">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a:solidFill>
                            <a:schemeClr val="tx1"/>
                          </a:solidFill>
                          <a:latin typeface="Trebuchet MS" pitchFamily="34" charset="0"/>
                        </a:rPr>
                        <a:t>sw r3, 500(r2)</a:t>
                      </a:r>
                      <a:endParaRPr lang="en-US" sz="1400" b="0" i="0" u="none" strike="noStrike" kern="1200" dirty="0">
                        <a:solidFill>
                          <a:schemeClr val="tx1"/>
                        </a:solidFill>
                        <a:latin typeface="Trebuchet MS" pitchFamily="34" charset="0"/>
                      </a:endParaRPr>
                    </a:p>
                  </a:txBody>
                  <a:tcPr>
                    <a:lnL>
                      <a:noFill/>
                    </a:lnL>
                    <a:lnR>
                      <a:noFill/>
                    </a:lnR>
                    <a:lnT>
                      <a:noFill/>
                    </a:lnT>
                    <a:lnB>
                      <a:noFill/>
                    </a:lnB>
                    <a:lnTlToBr w="12700" cmpd="sng">
                      <a:noFill/>
                      <a:prstDash val="solid"/>
                    </a:lnTlToBr>
                    <a:lnBlToTr w="12700" cmpd="sng">
                      <a:noFill/>
                      <a:prstDash val="solid"/>
                    </a:lnBlToTr>
                    <a:noFill/>
                  </a:tcPr>
                </a:tc>
              </a:tr>
              <a:tr h="202866">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a:solidFill>
                            <a:schemeClr val="tx1"/>
                          </a:solidFill>
                          <a:latin typeface="Trebuchet MS" pitchFamily="34" charset="0"/>
                        </a:rPr>
                        <a:t>bne r4, r3, 3</a:t>
                      </a:r>
                      <a:endParaRPr lang="en-US" sz="1400" b="0" i="0" u="none" strike="noStrike" kern="1200" dirty="0">
                        <a:solidFill>
                          <a:schemeClr val="tx1"/>
                        </a:solidFill>
                        <a:latin typeface="Trebuchet MS" pitchFamily="34" charset="0"/>
                      </a:endParaRPr>
                    </a:p>
                  </a:txBody>
                  <a:tcPr>
                    <a:lnL>
                      <a:noFill/>
                    </a:lnL>
                    <a:lnR>
                      <a:noFill/>
                    </a:lnR>
                    <a:lnT>
                      <a:noFill/>
                    </a:lnT>
                    <a:lnB>
                      <a:noFill/>
                    </a:lnB>
                    <a:lnTlToBr w="12700" cmpd="sng">
                      <a:noFill/>
                      <a:prstDash val="solid"/>
                    </a:lnTlToBr>
                    <a:lnBlToTr w="12700" cmpd="sng">
                      <a:noFill/>
                      <a:prstDash val="solid"/>
                    </a:lnBlToTr>
                    <a:noFill/>
                  </a:tcPr>
                </a:tc>
              </a:tr>
              <a:tr h="202866">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a:solidFill>
                            <a:schemeClr val="tx1"/>
                          </a:solidFill>
                          <a:latin typeface="Trebuchet MS" pitchFamily="34" charset="0"/>
                        </a:rPr>
                        <a:t>srl r4, r5, 10</a:t>
                      </a:r>
                      <a:endParaRPr lang="en-US" sz="1400" b="0" i="0" u="none" strike="noStrike" kern="1200" dirty="0">
                        <a:solidFill>
                          <a:schemeClr val="tx1"/>
                        </a:solidFill>
                        <a:latin typeface="Trebuchet MS" pitchFamily="34" charset="0"/>
                      </a:endParaRPr>
                    </a:p>
                  </a:txBody>
                  <a:tcPr>
                    <a:lnL>
                      <a:noFill/>
                    </a:lnL>
                    <a:lnR>
                      <a:noFill/>
                    </a:lnR>
                    <a:lnT>
                      <a:noFill/>
                    </a:lnT>
                    <a:lnB>
                      <a:noFill/>
                    </a:lnB>
                    <a:lnTlToBr w="12700" cmpd="sng">
                      <a:noFill/>
                      <a:prstDash val="solid"/>
                    </a:lnTlToBr>
                    <a:lnBlToTr w="12700" cmpd="sng">
                      <a:noFill/>
                      <a:prstDash val="solid"/>
                    </a:lnBlToTr>
                    <a:noFill/>
                  </a:tcPr>
                </a:tc>
              </a:tr>
              <a:tr h="202866">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a:solidFill>
                            <a:schemeClr val="tx1"/>
                          </a:solidFill>
                          <a:latin typeface="Trebuchet MS" pitchFamily="34" charset="0"/>
                        </a:rPr>
                        <a:t>or r6, r4, r1</a:t>
                      </a:r>
                      <a:endParaRPr lang="en-US" sz="1400" b="0" i="0" u="none" strike="noStrike" kern="1200" dirty="0">
                        <a:solidFill>
                          <a:schemeClr val="tx1"/>
                        </a:solidFill>
                        <a:latin typeface="Trebuchet MS" pitchFamily="34" charset="0"/>
                      </a:endParaRPr>
                    </a:p>
                  </a:txBody>
                  <a:tcPr>
                    <a:lnL>
                      <a:noFill/>
                    </a:lnL>
                    <a:lnR>
                      <a:noFill/>
                    </a:lnR>
                    <a:lnT>
                      <a:noFill/>
                    </a:lnT>
                    <a:lnB>
                      <a:noFill/>
                    </a:lnB>
                    <a:lnTlToBr w="12700" cmpd="sng">
                      <a:noFill/>
                      <a:prstDash val="solid"/>
                    </a:lnTlToBr>
                    <a:lnBlToTr w="12700" cmpd="sng">
                      <a:noFill/>
                      <a:prstDash val="solid"/>
                    </a:lnBlToTr>
                    <a:noFill/>
                  </a:tcPr>
                </a:tc>
              </a:tr>
              <a:tr h="202866">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a:solidFill>
                            <a:schemeClr val="tx1"/>
                          </a:solidFill>
                          <a:latin typeface="Trebuchet MS" pitchFamily="34" charset="0"/>
                        </a:rPr>
                        <a:t>addi r2, r2, 1</a:t>
                      </a:r>
                      <a:endParaRPr lang="en-US" sz="1400" b="0" i="0" u="none" strike="noStrike" kern="1200" dirty="0">
                        <a:solidFill>
                          <a:schemeClr val="tx1"/>
                        </a:solidFill>
                        <a:latin typeface="Trebuchet MS" pitchFamily="34" charset="0"/>
                      </a:endParaRPr>
                    </a:p>
                  </a:txBody>
                  <a:tcPr>
                    <a:lnL>
                      <a:noFill/>
                    </a:lnL>
                    <a:lnR>
                      <a:noFill/>
                    </a:lnR>
                    <a:lnT>
                      <a:noFill/>
                    </a:lnT>
                    <a:lnB>
                      <a:noFill/>
                    </a:lnB>
                    <a:lnTlToBr w="12700" cmpd="sng">
                      <a:noFill/>
                      <a:prstDash val="solid"/>
                    </a:lnTlToBr>
                    <a:lnBlToTr w="12700" cmpd="sng">
                      <a:noFill/>
                      <a:prstDash val="solid"/>
                    </a:lnBlToTr>
                    <a:noFill/>
                  </a:tcPr>
                </a:tc>
              </a:tr>
              <a:tr h="202866">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rtl="0" eaLnBrk="1" fontAlgn="auto" latinLnBrk="0" hangingPunct="1">
                        <a:spcBef>
                          <a:spcPts val="0"/>
                        </a:spcBef>
                        <a:spcAft>
                          <a:spcPts val="0"/>
                        </a:spcAft>
                      </a:pPr>
                      <a:r>
                        <a:rPr lang="en-US" sz="1400" u="none" strike="noStrike" kern="1200" spc="0" baseline="0" dirty="0">
                          <a:solidFill>
                            <a:schemeClr val="tx1"/>
                          </a:solidFill>
                          <a:latin typeface="Trebuchet MS" pitchFamily="34" charset="0"/>
                        </a:rPr>
                        <a:t>sbb -7</a:t>
                      </a:r>
                      <a:endParaRPr lang="en-US" sz="1400" b="0" i="0" u="none" strike="noStrike" kern="1200" dirty="0">
                        <a:solidFill>
                          <a:schemeClr val="tx1"/>
                        </a:solidFill>
                        <a:latin typeface="Trebuchet MS" pitchFamily="34" charset="0"/>
                      </a:endParaRPr>
                    </a:p>
                  </a:txBody>
                  <a:tcPr>
                    <a:lnL>
                      <a:noFill/>
                    </a:lnL>
                    <a:lnR>
                      <a:noFill/>
                    </a:lnR>
                    <a:lnT>
                      <a:noFill/>
                    </a:lnT>
                    <a:lnB>
                      <a:noFill/>
                    </a:lnB>
                    <a:lnTlToBr w="12700" cmpd="sng">
                      <a:noFill/>
                      <a:prstDash val="solid"/>
                    </a:lnTlToBr>
                    <a:lnBlToTr w="12700" cmpd="sng">
                      <a:noFill/>
                      <a:prstDash val="solid"/>
                    </a:lnBlToTr>
                    <a:noFill/>
                  </a:tcPr>
                </a:tc>
              </a:tr>
            </a:tbl>
          </a:graphicData>
        </a:graphic>
      </p:graphicFrame>
      <p:sp>
        <p:nvSpPr>
          <p:cNvPr id="40" name="Left Bracket 39"/>
          <p:cNvSpPr/>
          <p:nvPr/>
        </p:nvSpPr>
        <p:spPr>
          <a:xfrm>
            <a:off x="545691" y="3701845"/>
            <a:ext cx="275293" cy="2170471"/>
          </a:xfrm>
          <a:prstGeom prst="leftBracket">
            <a:avLst/>
          </a:prstGeom>
          <a:noFill/>
          <a:ln w="25400" cap="flat" cmpd="sng" algn="ctr">
            <a:solidFill>
              <a:srgbClr val="4F81BD">
                <a:shade val="95000"/>
                <a:satMod val="105000"/>
              </a:srgbClr>
            </a:solidFill>
            <a:prstDash val="solid"/>
            <a:tailEnd type="arrow"/>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42" name="TextBox 41"/>
          <p:cNvSpPr txBox="1"/>
          <p:nvPr/>
        </p:nvSpPr>
        <p:spPr>
          <a:xfrm>
            <a:off x="12286" y="4728414"/>
            <a:ext cx="548149" cy="338554"/>
          </a:xfrm>
          <a:prstGeom prst="rect">
            <a:avLst/>
          </a:prstGeom>
          <a:noFill/>
        </p:spPr>
        <p:txBody>
          <a:bodyPr wrap="square" rtlCol="0">
            <a:spAutoFit/>
          </a:bodyPr>
          <a:lstStyle/>
          <a:p>
            <a:r>
              <a:rPr lang="en-US" sz="1600" dirty="0" smtClean="0">
                <a:latin typeface="Times New Roman" pitchFamily="18" charset="0"/>
                <a:cs typeface="Times New Roman" pitchFamily="18" charset="0"/>
              </a:rPr>
              <a:t>loop</a:t>
            </a:r>
            <a:endParaRPr lang="en-US" sz="1600" dirty="0">
              <a:latin typeface="Times New Roman" pitchFamily="18" charset="0"/>
              <a:cs typeface="Times New Roman" pitchFamily="18" charset="0"/>
            </a:endParaRPr>
          </a:p>
        </p:txBody>
      </p:sp>
      <p:sp>
        <p:nvSpPr>
          <p:cNvPr id="45" name="Right Bracket 44"/>
          <p:cNvSpPr/>
          <p:nvPr/>
        </p:nvSpPr>
        <p:spPr>
          <a:xfrm>
            <a:off x="1966452" y="4616245"/>
            <a:ext cx="260555" cy="899652"/>
          </a:xfrm>
          <a:prstGeom prst="rightBracket">
            <a:avLst/>
          </a:prstGeom>
          <a:noFill/>
          <a:ln w="25400" cap="flat" cmpd="sng" algn="ctr">
            <a:solidFill>
              <a:srgbClr val="4F81BD">
                <a:shade val="95000"/>
                <a:satMod val="105000"/>
              </a:srgbClr>
            </a:solidFill>
            <a:prstDash val="solid"/>
            <a:tailEnd type="arrow"/>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46" name="TextBox 45"/>
          <p:cNvSpPr txBox="1"/>
          <p:nvPr/>
        </p:nvSpPr>
        <p:spPr>
          <a:xfrm>
            <a:off x="2175384" y="4921045"/>
            <a:ext cx="803787" cy="338554"/>
          </a:xfrm>
          <a:prstGeom prst="rect">
            <a:avLst/>
          </a:prstGeom>
          <a:noFill/>
        </p:spPr>
        <p:txBody>
          <a:bodyPr wrap="square" rtlCol="0">
            <a:spAutoFit/>
          </a:bodyPr>
          <a:lstStyle/>
          <a:p>
            <a:r>
              <a:rPr lang="en-US" sz="1600" dirty="0" smtClean="0">
                <a:latin typeface="Times New Roman" pitchFamily="18" charset="0"/>
                <a:cs typeface="Times New Roman" pitchFamily="18" charset="0"/>
              </a:rPr>
              <a:t>branch</a:t>
            </a:r>
            <a:endParaRPr lang="en-US" sz="1600" dirty="0">
              <a:latin typeface="Times New Roman" pitchFamily="18" charset="0"/>
              <a:cs typeface="Times New Roman" pitchFamily="18" charset="0"/>
            </a:endParaRPr>
          </a:p>
        </p:txBody>
      </p:sp>
      <p:sp>
        <p:nvSpPr>
          <p:cNvPr id="48" name="Left Bracket 47"/>
          <p:cNvSpPr/>
          <p:nvPr/>
        </p:nvSpPr>
        <p:spPr>
          <a:xfrm>
            <a:off x="3111906" y="3923069"/>
            <a:ext cx="265462" cy="2293374"/>
          </a:xfrm>
          <a:prstGeom prst="leftBracket">
            <a:avLst/>
          </a:prstGeom>
          <a:noFill/>
          <a:ln w="25400" cap="flat" cmpd="sng" algn="ctr">
            <a:solidFill>
              <a:srgbClr val="4F81BD">
                <a:shade val="95000"/>
                <a:satMod val="105000"/>
              </a:srgbClr>
            </a:solidFill>
            <a:prstDash val="solid"/>
            <a:tailEnd type="arrow"/>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49" name="Right Bracket 48"/>
          <p:cNvSpPr/>
          <p:nvPr/>
        </p:nvSpPr>
        <p:spPr>
          <a:xfrm>
            <a:off x="5923934" y="4871880"/>
            <a:ext cx="270387" cy="983226"/>
          </a:xfrm>
          <a:prstGeom prst="rightBracket">
            <a:avLst/>
          </a:prstGeom>
          <a:noFill/>
          <a:ln w="25400" cap="flat" cmpd="sng" algn="ctr">
            <a:solidFill>
              <a:srgbClr val="4F81BD">
                <a:shade val="95000"/>
                <a:satMod val="105000"/>
              </a:srgbClr>
            </a:solidFill>
            <a:prstDash val="solid"/>
            <a:tailEnd type="arrow"/>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50" name="Rectangle 4"/>
          <p:cNvSpPr txBox="1">
            <a:spLocks noChangeArrowheads="1"/>
          </p:cNvSpPr>
          <p:nvPr/>
        </p:nvSpPr>
        <p:spPr bwMode="auto">
          <a:xfrm>
            <a:off x="-30441" y="1621799"/>
            <a:ext cx="5837027" cy="11066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lvl="1" indent="-285750" algn="l" eaLnBrk="1" hangingPunct="1">
              <a:spcBef>
                <a:spcPct val="20000"/>
              </a:spcBef>
              <a:buFontTx/>
              <a:buChar char="–"/>
            </a:pPr>
            <a:r>
              <a:rPr lang="en-US" sz="2000" dirty="0" smtClean="0">
                <a:latin typeface="Times New Roman" pitchFamily="18" charset="0"/>
                <a:cs typeface="Times New Roman" pitchFamily="18" charset="0"/>
              </a:rPr>
              <a:t>Filled when a short backward branch is detected in the instruction stream</a:t>
            </a:r>
          </a:p>
          <a:p>
            <a:pPr marL="742950" lvl="1" indent="-285750" algn="l" eaLnBrk="1" hangingPunct="1">
              <a:spcBef>
                <a:spcPct val="20000"/>
              </a:spcBef>
              <a:buFontTx/>
              <a:buChar char="–"/>
            </a:pPr>
            <a:r>
              <a:rPr lang="en-US" sz="2000" kern="0" dirty="0" smtClean="0">
                <a:solidFill>
                  <a:srgbClr val="000000"/>
                </a:solidFill>
                <a:latin typeface="Times"/>
              </a:rPr>
              <a:t>Valid bits are used to indicate the location of the next instruction fetch and are critical for maintaining a 100% hit rate</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mn-lt"/>
            </a:endParaRPr>
          </a:p>
        </p:txBody>
      </p:sp>
      <p:sp>
        <p:nvSpPr>
          <p:cNvPr id="51" name="Rounded Rectangle 50"/>
          <p:cNvSpPr/>
          <p:nvPr/>
        </p:nvSpPr>
        <p:spPr bwMode="auto">
          <a:xfrm>
            <a:off x="6489284" y="2684206"/>
            <a:ext cx="1592826" cy="796413"/>
          </a:xfrm>
          <a:prstGeom prst="roundRect">
            <a:avLst/>
          </a:prstGeom>
          <a:noFill/>
          <a:ln w="25400"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2" name="Rounded Rectangle 51"/>
          <p:cNvSpPr/>
          <p:nvPr/>
        </p:nvSpPr>
        <p:spPr bwMode="auto">
          <a:xfrm>
            <a:off x="2949677" y="3288887"/>
            <a:ext cx="3406878" cy="3200400"/>
          </a:xfrm>
          <a:prstGeom prst="roundRect">
            <a:avLst/>
          </a:prstGeom>
          <a:noFill/>
          <a:ln w="254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cxnSp>
        <p:nvCxnSpPr>
          <p:cNvPr id="54" name="Straight Connector 53"/>
          <p:cNvCxnSpPr/>
          <p:nvPr/>
        </p:nvCxnSpPr>
        <p:spPr bwMode="auto">
          <a:xfrm flipV="1">
            <a:off x="5914103" y="2728452"/>
            <a:ext cx="589936" cy="545691"/>
          </a:xfrm>
          <a:prstGeom prst="line">
            <a:avLst/>
          </a:prstGeom>
          <a:solidFill>
            <a:schemeClr val="accent1"/>
          </a:solidFill>
          <a:ln w="25400" cap="flat" cmpd="sng" algn="ctr">
            <a:solidFill>
              <a:srgbClr val="C00000"/>
            </a:solidFill>
            <a:prstDash val="sysDash"/>
            <a:round/>
            <a:headEnd type="none" w="med" len="med"/>
            <a:tailEnd type="none" w="med" len="med"/>
          </a:ln>
          <a:effectLst/>
        </p:spPr>
      </p:cxnSp>
      <p:cxnSp>
        <p:nvCxnSpPr>
          <p:cNvPr id="57" name="Straight Connector 56"/>
          <p:cNvCxnSpPr/>
          <p:nvPr/>
        </p:nvCxnSpPr>
        <p:spPr bwMode="auto">
          <a:xfrm flipV="1">
            <a:off x="6371303" y="3480619"/>
            <a:ext cx="265471" cy="235975"/>
          </a:xfrm>
          <a:prstGeom prst="line">
            <a:avLst/>
          </a:prstGeom>
          <a:solidFill>
            <a:schemeClr val="accent1"/>
          </a:solidFill>
          <a:ln w="25400" cap="flat" cmpd="sng" algn="ctr">
            <a:solidFill>
              <a:srgbClr val="C00000"/>
            </a:solidFill>
            <a:prstDash val="sysDash"/>
            <a:round/>
            <a:headEnd type="none" w="med" len="med"/>
            <a:tailEnd type="none" w="med" len="med"/>
          </a:ln>
          <a:effectLst/>
        </p:spPr>
      </p:cxnSp>
      <p:sp>
        <p:nvSpPr>
          <p:cNvPr id="58" name="Rectangle 57"/>
          <p:cNvSpPr/>
          <p:nvPr/>
        </p:nvSpPr>
        <p:spPr>
          <a:xfrm>
            <a:off x="6464738" y="4410509"/>
            <a:ext cx="2492478" cy="954107"/>
          </a:xfrm>
          <a:prstGeom prst="rect">
            <a:avLst/>
          </a:prstGeom>
        </p:spPr>
        <p:txBody>
          <a:bodyPr wrap="square">
            <a:spAutoFit/>
          </a:bodyPr>
          <a:lstStyle/>
          <a:p>
            <a:r>
              <a:rPr lang="en-US" sz="2800" dirty="0" smtClean="0">
                <a:solidFill>
                  <a:srgbClr val="008000"/>
                </a:solidFill>
                <a:latin typeface="Trebuchet MS" pitchFamily="34" charset="0"/>
              </a:rPr>
              <a:t>Energy savings as high as 69%</a:t>
            </a:r>
            <a:endParaRPr lang="en-US" sz="2800" dirty="0">
              <a:solidFill>
                <a:srgbClr val="008000"/>
              </a:solidFill>
              <a:latin typeface="Trebuchet MS" pitchFamily="34" charset="0"/>
            </a:endParaRPr>
          </a:p>
        </p:txBody>
      </p:sp>
      <p:sp>
        <p:nvSpPr>
          <p:cNvPr id="59" name="Rounded Rectangle 58"/>
          <p:cNvSpPr/>
          <p:nvPr/>
        </p:nvSpPr>
        <p:spPr bwMode="auto">
          <a:xfrm>
            <a:off x="4970206" y="3406877"/>
            <a:ext cx="870155" cy="2993923"/>
          </a:xfrm>
          <a:prstGeom prst="roundRect">
            <a:avLst/>
          </a:prstGeom>
          <a:noFill/>
          <a:ln w="254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 name="TextBox 30"/>
          <p:cNvSpPr txBox="1"/>
          <p:nvPr/>
        </p:nvSpPr>
        <p:spPr>
          <a:xfrm>
            <a:off x="6509946" y="5917368"/>
            <a:ext cx="2707266" cy="461665"/>
          </a:xfrm>
          <a:prstGeom prst="rect">
            <a:avLst/>
          </a:prstGeom>
          <a:noFill/>
        </p:spPr>
        <p:txBody>
          <a:bodyPr wrap="none" rtlCol="0">
            <a:spAutoFit/>
          </a:bodyPr>
          <a:lstStyle/>
          <a:p>
            <a:r>
              <a:rPr lang="en-US" i="1" dirty="0" smtClean="0"/>
              <a:t>No designer effort</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25"/>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45"/>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46"/>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5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0">
                                            <p:txEl>
                                              <p:pRg st="1" end="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2" grpId="0"/>
      <p:bldP spid="45" grpId="0" animBg="1"/>
      <p:bldP spid="46" grpId="0"/>
      <p:bldP spid="48" grpId="0" animBg="1"/>
      <p:bldP spid="49" grpId="0" animBg="1"/>
      <p:bldP spid="51" grpId="0" animBg="1"/>
      <p:bldP spid="52" grpId="0" animBg="1"/>
      <p:bldP spid="58" grpId="0"/>
      <p:bldP spid="59" grpId="0" animBg="1"/>
      <p:bldP spid="31"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685800" y="414338"/>
            <a:ext cx="7772400" cy="1143000"/>
          </a:xfrm>
        </p:spPr>
        <p:txBody>
          <a:bodyPr/>
          <a:lstStyle/>
          <a:p>
            <a:r>
              <a:rPr lang="en-US" dirty="0" smtClean="0"/>
              <a:t>Preloaded Loop Cache (PLC)</a:t>
            </a:r>
          </a:p>
        </p:txBody>
      </p:sp>
      <p:sp>
        <p:nvSpPr>
          <p:cNvPr id="9220" name="Rectangle 4"/>
          <p:cNvSpPr>
            <a:spLocks noGrp="1" noChangeArrowheads="1"/>
          </p:cNvSpPr>
          <p:nvPr>
            <p:ph idx="1"/>
          </p:nvPr>
        </p:nvSpPr>
        <p:spPr>
          <a:xfrm>
            <a:off x="192512" y="1352369"/>
            <a:ext cx="5593433" cy="5031967"/>
          </a:xfrm>
          <a:noFill/>
        </p:spPr>
        <p:txBody>
          <a:bodyPr/>
          <a:lstStyle/>
          <a:p>
            <a:r>
              <a:rPr lang="en-US" sz="2400" dirty="0" smtClean="0"/>
              <a:t>Statically stores the most frequently executed loops </a:t>
            </a:r>
            <a:r>
              <a:rPr lang="en-US" altLang="en-US" sz="1800" dirty="0" smtClean="0"/>
              <a:t>(Gordon-Ross/</a:t>
            </a:r>
            <a:r>
              <a:rPr lang="en-US" altLang="en-US" sz="1800" dirty="0" err="1" smtClean="0"/>
              <a:t>Cotterell</a:t>
            </a:r>
            <a:r>
              <a:rPr lang="en-US" altLang="en-US" sz="1800" dirty="0" smtClean="0"/>
              <a:t>/</a:t>
            </a:r>
            <a:r>
              <a:rPr lang="en-US" altLang="en-US" sz="1800" dirty="0" err="1" smtClean="0"/>
              <a:t>Vahid</a:t>
            </a:r>
            <a:r>
              <a:rPr lang="en-US" altLang="en-US" sz="1800" dirty="0" smtClean="0"/>
              <a:t> 02)</a:t>
            </a:r>
          </a:p>
          <a:p>
            <a:pPr lvl="1"/>
            <a:r>
              <a:rPr lang="en-US" altLang="en-US" sz="2000" dirty="0" smtClean="0"/>
              <a:t>Can cache loops containing branches and subroutines</a:t>
            </a:r>
          </a:p>
          <a:p>
            <a:r>
              <a:rPr lang="en-US" sz="2400" dirty="0" smtClean="0"/>
              <a:t> Operation</a:t>
            </a:r>
          </a:p>
          <a:p>
            <a:pPr lvl="1"/>
            <a:r>
              <a:rPr lang="en-US" sz="2000" dirty="0" smtClean="0"/>
              <a:t>Application is profiled offline and critical regions are stored in the loop cache</a:t>
            </a:r>
          </a:p>
          <a:p>
            <a:pPr lvl="1"/>
            <a:r>
              <a:rPr lang="en-US" sz="2000" dirty="0" smtClean="0"/>
              <a:t>PLC provides the instructions when a stored critical region is executed</a:t>
            </a:r>
          </a:p>
          <a:p>
            <a:pPr lvl="1"/>
            <a:r>
              <a:rPr lang="en-US" sz="2000" dirty="0" smtClean="0"/>
              <a:t>Exit bits are used to indicate the location of the next instruction fetch</a:t>
            </a:r>
          </a:p>
          <a:p>
            <a:r>
              <a:rPr lang="en-US" sz="2400" dirty="0" smtClean="0"/>
              <a:t>No runtime fill cycles</a:t>
            </a:r>
          </a:p>
          <a:p>
            <a:r>
              <a:rPr lang="en-US" sz="2400" dirty="0" smtClean="0"/>
              <a:t>But requires designer effort and not appropriate for dynamic applications</a:t>
            </a:r>
          </a:p>
          <a:p>
            <a:pPr lvl="1"/>
            <a:endParaRPr lang="en-US" sz="1600" dirty="0" smtClean="0"/>
          </a:p>
        </p:txBody>
      </p:sp>
      <p:sp>
        <p:nvSpPr>
          <p:cNvPr id="6" name="Slide Number Placeholder 5"/>
          <p:cNvSpPr>
            <a:spLocks noGrp="1"/>
          </p:cNvSpPr>
          <p:nvPr>
            <p:ph type="sldNum" sz="quarter" idx="12"/>
          </p:nvPr>
        </p:nvSpPr>
        <p:spPr>
          <a:xfrm>
            <a:off x="6715432" y="6174658"/>
            <a:ext cx="1905000" cy="457200"/>
          </a:xfrm>
        </p:spPr>
        <p:txBody>
          <a:bodyPr/>
          <a:lstStyle/>
          <a:p>
            <a:pPr>
              <a:defRPr/>
            </a:pPr>
            <a:fld id="{6452F263-C6CE-4819-A005-BE1F77CA07BE}" type="slidenum">
              <a:rPr lang="en-US" smtClean="0"/>
              <a:pPr>
                <a:defRPr/>
              </a:pPr>
              <a:t>6</a:t>
            </a:fld>
            <a:endParaRPr lang="en-US" dirty="0"/>
          </a:p>
        </p:txBody>
      </p:sp>
      <p:grpSp>
        <p:nvGrpSpPr>
          <p:cNvPr id="2" name="Group 37"/>
          <p:cNvGrpSpPr/>
          <p:nvPr/>
        </p:nvGrpSpPr>
        <p:grpSpPr>
          <a:xfrm>
            <a:off x="5995361" y="1632943"/>
            <a:ext cx="2273968" cy="457200"/>
            <a:chOff x="914400" y="1524000"/>
            <a:chExt cx="1905000" cy="457200"/>
          </a:xfrm>
        </p:grpSpPr>
        <p:sp>
          <p:nvSpPr>
            <p:cNvPr id="22" name="Rectangle 21"/>
            <p:cNvSpPr/>
            <p:nvPr/>
          </p:nvSpPr>
          <p:spPr bwMode="auto">
            <a:xfrm>
              <a:off x="914400" y="1524000"/>
              <a:ext cx="1905000" cy="457200"/>
            </a:xfrm>
            <a:prstGeom prst="rect">
              <a:avLst/>
            </a:prstGeom>
            <a:no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 name="TextBox 22"/>
            <p:cNvSpPr txBox="1"/>
            <p:nvPr/>
          </p:nvSpPr>
          <p:spPr>
            <a:xfrm>
              <a:off x="914400" y="1600200"/>
              <a:ext cx="1905000" cy="307777"/>
            </a:xfrm>
            <a:prstGeom prst="rect">
              <a:avLst/>
            </a:prstGeom>
            <a:noFill/>
          </p:spPr>
          <p:txBody>
            <a:bodyPr wrap="square" rtlCol="0">
              <a:spAutoFit/>
            </a:bodyPr>
            <a:lstStyle/>
            <a:p>
              <a:pPr algn="ctr"/>
              <a:r>
                <a:rPr lang="en-US" sz="1400" b="1" dirty="0" smtClean="0">
                  <a:solidFill>
                    <a:srgbClr val="CC9B00"/>
                  </a:solidFill>
                  <a:latin typeface="+mn-lt"/>
                </a:rPr>
                <a:t>Microprocessor</a:t>
              </a:r>
              <a:endParaRPr lang="en-US" sz="1400" b="1" dirty="0">
                <a:solidFill>
                  <a:srgbClr val="CC9B00"/>
                </a:solidFill>
                <a:latin typeface="+mn-lt"/>
              </a:endParaRPr>
            </a:p>
          </p:txBody>
        </p:sp>
      </p:grpSp>
      <p:sp>
        <p:nvSpPr>
          <p:cNvPr id="20" name="Rectangle 19"/>
          <p:cNvSpPr/>
          <p:nvPr/>
        </p:nvSpPr>
        <p:spPr bwMode="auto">
          <a:xfrm>
            <a:off x="5995361" y="2367481"/>
            <a:ext cx="1364381" cy="533826"/>
          </a:xfrm>
          <a:prstGeom prst="rect">
            <a:avLst/>
          </a:prstGeom>
          <a:no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 name="TextBox 20"/>
          <p:cNvSpPr txBox="1"/>
          <p:nvPr/>
        </p:nvSpPr>
        <p:spPr>
          <a:xfrm>
            <a:off x="5995362" y="2367481"/>
            <a:ext cx="1265248" cy="523220"/>
          </a:xfrm>
          <a:prstGeom prst="rect">
            <a:avLst/>
          </a:prstGeom>
          <a:noFill/>
        </p:spPr>
        <p:txBody>
          <a:bodyPr wrap="square" rtlCol="0">
            <a:spAutoFit/>
          </a:bodyPr>
          <a:lstStyle/>
          <a:p>
            <a:pPr algn="ctr"/>
            <a:r>
              <a:rPr lang="en-US" sz="1400" b="1" dirty="0" smtClean="0">
                <a:solidFill>
                  <a:srgbClr val="CC9B00"/>
                </a:solidFill>
                <a:latin typeface="+mn-lt"/>
              </a:rPr>
              <a:t>Preloaded Loop Cache</a:t>
            </a:r>
            <a:endParaRPr lang="en-US" sz="1400" b="1" dirty="0">
              <a:solidFill>
                <a:srgbClr val="CC9B00"/>
              </a:solidFill>
              <a:latin typeface="+mn-lt"/>
            </a:endParaRPr>
          </a:p>
        </p:txBody>
      </p:sp>
      <p:grpSp>
        <p:nvGrpSpPr>
          <p:cNvPr id="3" name="Group 49"/>
          <p:cNvGrpSpPr/>
          <p:nvPr/>
        </p:nvGrpSpPr>
        <p:grpSpPr>
          <a:xfrm>
            <a:off x="5995361" y="3144655"/>
            <a:ext cx="2273968" cy="609600"/>
            <a:chOff x="914400" y="3124200"/>
            <a:chExt cx="1905000" cy="609600"/>
          </a:xfrm>
        </p:grpSpPr>
        <p:sp>
          <p:nvSpPr>
            <p:cNvPr id="18" name="Rectangle 17"/>
            <p:cNvSpPr/>
            <p:nvPr/>
          </p:nvSpPr>
          <p:spPr bwMode="auto">
            <a:xfrm>
              <a:off x="914400" y="3124200"/>
              <a:ext cx="1905000" cy="603704"/>
            </a:xfrm>
            <a:prstGeom prst="rect">
              <a:avLst/>
            </a:prstGeom>
            <a:noFill/>
            <a:ln w="38100" cap="flat" cmpd="sng" algn="ctr">
              <a:solidFill>
                <a:schemeClr val="accent6">
                  <a:lumMod val="60000"/>
                  <a:lumOff val="4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 name="TextBox 18"/>
            <p:cNvSpPr txBox="1"/>
            <p:nvPr/>
          </p:nvSpPr>
          <p:spPr>
            <a:xfrm>
              <a:off x="914400" y="3210580"/>
              <a:ext cx="1905000" cy="523220"/>
            </a:xfrm>
            <a:prstGeom prst="rect">
              <a:avLst/>
            </a:prstGeom>
            <a:noFill/>
          </p:spPr>
          <p:txBody>
            <a:bodyPr wrap="square" rtlCol="0">
              <a:spAutoFit/>
            </a:bodyPr>
            <a:lstStyle/>
            <a:p>
              <a:pPr algn="ctr"/>
              <a:r>
                <a:rPr lang="en-US" sz="1400" b="1" dirty="0" smtClean="0">
                  <a:solidFill>
                    <a:srgbClr val="CC9B00"/>
                  </a:solidFill>
                  <a:latin typeface="+mn-lt"/>
                </a:rPr>
                <a:t>L1 Instruction Cache or Main Memory</a:t>
              </a:r>
              <a:endParaRPr lang="en-US" sz="1400" b="1" dirty="0">
                <a:solidFill>
                  <a:srgbClr val="CC9B00"/>
                </a:solidFill>
                <a:latin typeface="+mn-lt"/>
              </a:endParaRPr>
            </a:p>
          </p:txBody>
        </p:sp>
      </p:grpSp>
      <p:cxnSp>
        <p:nvCxnSpPr>
          <p:cNvPr id="14" name="Straight Arrow Connector 13"/>
          <p:cNvCxnSpPr/>
          <p:nvPr/>
        </p:nvCxnSpPr>
        <p:spPr bwMode="auto">
          <a:xfrm rot="5400000" flipH="1" flipV="1">
            <a:off x="7395302" y="2600771"/>
            <a:ext cx="1020973" cy="1307"/>
          </a:xfrm>
          <a:prstGeom prst="straightConnector1">
            <a:avLst/>
          </a:prstGeom>
          <a:solidFill>
            <a:schemeClr val="accent1"/>
          </a:solidFill>
          <a:ln w="25400" cap="flat" cmpd="sng" algn="ctr">
            <a:solidFill>
              <a:schemeClr val="accent6"/>
            </a:solidFill>
            <a:prstDash val="solid"/>
            <a:round/>
            <a:headEnd type="none" w="med" len="med"/>
            <a:tailEnd type="arrow"/>
          </a:ln>
          <a:effectLst/>
        </p:spPr>
      </p:cxnSp>
      <p:cxnSp>
        <p:nvCxnSpPr>
          <p:cNvPr id="15" name="Straight Arrow Connector 14"/>
          <p:cNvCxnSpPr/>
          <p:nvPr/>
        </p:nvCxnSpPr>
        <p:spPr bwMode="auto">
          <a:xfrm>
            <a:off x="7359742" y="2596507"/>
            <a:ext cx="545752" cy="1588"/>
          </a:xfrm>
          <a:prstGeom prst="straightConnector1">
            <a:avLst/>
          </a:prstGeom>
          <a:solidFill>
            <a:schemeClr val="accent1"/>
          </a:solidFill>
          <a:ln w="25400" cap="flat" cmpd="sng" algn="ctr">
            <a:solidFill>
              <a:schemeClr val="accent6"/>
            </a:solidFill>
            <a:prstDash val="solid"/>
            <a:round/>
            <a:headEnd type="none" w="med" len="med"/>
            <a:tailEnd type="triangle"/>
          </a:ln>
          <a:effectLst/>
        </p:spPr>
      </p:cxnSp>
      <p:pic>
        <p:nvPicPr>
          <p:cNvPr id="33794" name="Picture 2"/>
          <p:cNvPicPr>
            <a:picLocks noChangeAspect="1" noChangeArrowheads="1"/>
          </p:cNvPicPr>
          <p:nvPr/>
        </p:nvPicPr>
        <p:blipFill>
          <a:blip r:embed="rId3" cstate="print"/>
          <a:srcRect/>
          <a:stretch>
            <a:fillRect/>
          </a:stretch>
        </p:blipFill>
        <p:spPr bwMode="auto">
          <a:xfrm>
            <a:off x="5762777" y="3849329"/>
            <a:ext cx="2599556" cy="2580968"/>
          </a:xfrm>
          <a:prstGeom prst="rect">
            <a:avLst/>
          </a:prstGeom>
          <a:noFill/>
          <a:ln w="9525">
            <a:noFill/>
            <a:miter lim="800000"/>
            <a:headEnd/>
            <a:tailEnd/>
          </a:ln>
        </p:spPr>
      </p:pic>
      <p:pic>
        <p:nvPicPr>
          <p:cNvPr id="34" name="Picture 2"/>
          <p:cNvPicPr>
            <a:picLocks noChangeAspect="1" noChangeArrowheads="1"/>
          </p:cNvPicPr>
          <p:nvPr/>
        </p:nvPicPr>
        <p:blipFill>
          <a:blip r:embed="rId3" cstate="print"/>
          <a:srcRect/>
          <a:stretch>
            <a:fillRect/>
          </a:stretch>
        </p:blipFill>
        <p:spPr bwMode="auto">
          <a:xfrm>
            <a:off x="5821688" y="3849325"/>
            <a:ext cx="2599556" cy="258096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20">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20">
                                            <p:txEl>
                                              <p:pRg st="3" end="3"/>
                                            </p:txEl>
                                          </p:spTgt>
                                        </p:tgtEl>
                                        <p:attrNameLst>
                                          <p:attrName>style.visibility</p:attrName>
                                        </p:attrNameLst>
                                      </p:cBhvr>
                                      <p:to>
                                        <p:strVal val="visible"/>
                                      </p:to>
                                    </p:set>
                                  </p:childTnLst>
                                </p:cTn>
                              </p:par>
                              <p:par>
                                <p:cTn id="17" presetID="6" presetClass="emph" presetSubtype="0" fill="hold" nodeType="withEffect">
                                  <p:stCondLst>
                                    <p:cond delay="0"/>
                                  </p:stCondLst>
                                  <p:childTnLst>
                                    <p:animScale>
                                      <p:cBhvr>
                                        <p:cTn id="18" dur="1000" fill="hold"/>
                                        <p:tgtEl>
                                          <p:spTgt spid="33794"/>
                                        </p:tgtEl>
                                      </p:cBhvr>
                                      <p:by x="25000" y="25000"/>
                                    </p:animScale>
                                  </p:childTnLst>
                                </p:cTn>
                              </p:par>
                              <p:par>
                                <p:cTn id="19" presetID="0" presetClass="path" presetSubtype="0" accel="50000" decel="50000" fill="hold" nodeType="withEffect">
                                  <p:stCondLst>
                                    <p:cond delay="0"/>
                                  </p:stCondLst>
                                  <p:childTnLst>
                                    <p:animMotion origin="layout" path="M 4.16667E-6 2.96296E-6 L -0.0323 -0.36135 " pathEditMode="relative" rAng="0" ptsTypes="AA">
                                      <p:cBhvr>
                                        <p:cTn id="20" dur="500" fill="hold"/>
                                        <p:tgtEl>
                                          <p:spTgt spid="33794"/>
                                        </p:tgtEl>
                                        <p:attrNameLst>
                                          <p:attrName>ppt_x</p:attrName>
                                          <p:attrName>ppt_y</p:attrName>
                                        </p:attrNameLst>
                                      </p:cBhvr>
                                      <p:rCtr x="-16" y="-181"/>
                                    </p:animMotion>
                                  </p:childTnLst>
                                </p:cTn>
                              </p:par>
                              <p:par>
                                <p:cTn id="21" presetID="9" presetClass="emph" presetSubtype="0" nodeType="withEffect">
                                  <p:stCondLst>
                                    <p:cond delay="0"/>
                                  </p:stCondLst>
                                  <p:endCondLst>
                                    <p:cond evt="onNext" delay="0">
                                      <p:tgtEl>
                                        <p:sldTgt/>
                                      </p:tgtEl>
                                    </p:cond>
                                  </p:endCondLst>
                                  <p:childTnLst>
                                    <p:set>
                                      <p:cBhvr rctx="PPT">
                                        <p:cTn id="22" dur="indefinite"/>
                                        <p:tgtEl>
                                          <p:spTgt spid="33794"/>
                                        </p:tgtEl>
                                        <p:attrNameLst>
                                          <p:attrName>style.opacity</p:attrName>
                                        </p:attrNameLst>
                                      </p:cBhvr>
                                      <p:to>
                                        <p:strVal val="0.5"/>
                                      </p:to>
                                    </p:set>
                                    <p:animEffect filter="image" prLst="opacity: 0.5">
                                      <p:cBhvr rctx="IE">
                                        <p:cTn id="23" dur="indefinite"/>
                                        <p:tgtEl>
                                          <p:spTgt spid="33794"/>
                                        </p:tgtEl>
                                      </p:cBhvr>
                                    </p:animEffect>
                                  </p:childTnLst>
                                </p:cTn>
                              </p:par>
                            </p:childTnLst>
                          </p:cTn>
                        </p:par>
                        <p:par>
                          <p:cTn id="24" fill="hold">
                            <p:stCondLst>
                              <p:cond delay="1000"/>
                            </p:stCondLst>
                            <p:childTnLst>
                              <p:par>
                                <p:cTn id="25" presetID="1" presetClass="exit" presetSubtype="0" fill="hold" nodeType="afterEffect">
                                  <p:stCondLst>
                                    <p:cond delay="0"/>
                                  </p:stCondLst>
                                  <p:childTnLst>
                                    <p:set>
                                      <p:cBhvr>
                                        <p:cTn id="26" dur="1" fill="hold">
                                          <p:stCondLst>
                                            <p:cond delay="0"/>
                                          </p:stCondLst>
                                        </p:cTn>
                                        <p:tgtEl>
                                          <p:spTgt spid="33794"/>
                                        </p:tgtEl>
                                        <p:attrNameLst>
                                          <p:attrName>style.visibility</p:attrName>
                                        </p:attrNameLst>
                                      </p:cBhvr>
                                      <p:to>
                                        <p:strVal val="hidden"/>
                                      </p:to>
                                    </p:set>
                                  </p:childTnLst>
                                </p:cTn>
                              </p:par>
                            </p:childTnLst>
                          </p:cTn>
                        </p:par>
                        <p:par>
                          <p:cTn id="27" fill="hold">
                            <p:stCondLst>
                              <p:cond delay="1000"/>
                            </p:stCondLst>
                            <p:childTnLst>
                              <p:par>
                                <p:cTn id="28" presetID="1" presetClass="entr" presetSubtype="0" fill="hold" nodeType="afterEffect">
                                  <p:stCondLst>
                                    <p:cond delay="0"/>
                                  </p:stCondLst>
                                  <p:childTnLst>
                                    <p:set>
                                      <p:cBhvr>
                                        <p:cTn id="29" dur="1" fill="hold">
                                          <p:stCondLst>
                                            <p:cond delay="0"/>
                                          </p:stCondLst>
                                        </p:cTn>
                                        <p:tgtEl>
                                          <p:spTgt spid="3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9220">
                                            <p:txEl>
                                              <p:pRg st="4" end="4"/>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9220">
                                            <p:txEl>
                                              <p:pRg st="5" end="5"/>
                                            </p:txEl>
                                          </p:spTgt>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9220">
                                            <p:txEl>
                                              <p:pRg st="6" end="6"/>
                                            </p:txEl>
                                          </p:spTgt>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922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25710"/>
            <a:ext cx="7772400" cy="1143000"/>
          </a:xfrm>
        </p:spPr>
        <p:txBody>
          <a:bodyPr/>
          <a:lstStyle/>
          <a:p>
            <a:r>
              <a:rPr lang="en-US" dirty="0" smtClean="0"/>
              <a:t>Instruction Cache Optimization – Cache Configuration (Tuning)</a:t>
            </a:r>
            <a:endParaRPr lang="en-US" dirty="0"/>
          </a:p>
        </p:txBody>
      </p:sp>
      <p:sp>
        <p:nvSpPr>
          <p:cNvPr id="3" name="Content Placeholder 2"/>
          <p:cNvSpPr>
            <a:spLocks noGrp="1"/>
          </p:cNvSpPr>
          <p:nvPr>
            <p:ph idx="1"/>
          </p:nvPr>
        </p:nvSpPr>
        <p:spPr>
          <a:xfrm>
            <a:off x="341193" y="1790129"/>
            <a:ext cx="8393373" cy="2167724"/>
          </a:xfrm>
        </p:spPr>
        <p:txBody>
          <a:bodyPr/>
          <a:lstStyle/>
          <a:p>
            <a:r>
              <a:rPr lang="en-US" sz="2400" dirty="0" smtClean="0"/>
              <a:t>Different applications have vastly different cache requirements</a:t>
            </a:r>
          </a:p>
          <a:p>
            <a:pPr lvl="1"/>
            <a:r>
              <a:rPr lang="en-US" sz="2000" dirty="0" smtClean="0"/>
              <a:t>Cache parameters that do not match an application’s behavior can waste over 60% of energy (Gordon-Ross 05)</a:t>
            </a:r>
          </a:p>
          <a:p>
            <a:pPr lvl="1"/>
            <a:r>
              <a:rPr lang="en-US" sz="2000" dirty="0" smtClean="0"/>
              <a:t>Cache tuning determines appropriate cache parameters (</a:t>
            </a:r>
            <a:r>
              <a:rPr lang="en-US" sz="2000" b="1" i="1" dirty="0" smtClean="0"/>
              <a:t>cache configuration</a:t>
            </a:r>
            <a:r>
              <a:rPr lang="en-US" sz="2000" dirty="0" smtClean="0"/>
              <a:t>) to meet optimization goals (e.g., lowest energy)</a:t>
            </a:r>
          </a:p>
          <a:p>
            <a:pPr lvl="2"/>
            <a:r>
              <a:rPr lang="en-US" sz="1600" dirty="0" smtClean="0"/>
              <a:t>Configure cache parameters: size, line size, associativity</a:t>
            </a:r>
            <a:endParaRPr lang="en-US" sz="1400" dirty="0" smtClean="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7</a:t>
            </a:fld>
            <a:endParaRPr lang="en-US"/>
          </a:p>
        </p:txBody>
      </p:sp>
      <p:sp>
        <p:nvSpPr>
          <p:cNvPr id="117" name="Rectangle 116"/>
          <p:cNvSpPr/>
          <p:nvPr/>
        </p:nvSpPr>
        <p:spPr>
          <a:xfrm>
            <a:off x="0" y="5973940"/>
            <a:ext cx="6741995" cy="369332"/>
          </a:xfrm>
          <a:prstGeom prst="rect">
            <a:avLst/>
          </a:prstGeom>
        </p:spPr>
        <p:txBody>
          <a:bodyPr wrap="square">
            <a:spAutoFit/>
          </a:bodyPr>
          <a:lstStyle/>
          <a:p>
            <a:r>
              <a:rPr lang="en-US" sz="1800" dirty="0" smtClean="0">
                <a:solidFill>
                  <a:srgbClr val="C00000"/>
                </a:solidFill>
                <a:latin typeface="Trebuchet MS" pitchFamily="34" charset="0"/>
              </a:rPr>
              <a:t>Average Energy Savings from Cache Tuning &gt; 40</a:t>
            </a:r>
            <a:r>
              <a:rPr lang="en-US" sz="1800" b="1" dirty="0" smtClean="0">
                <a:solidFill>
                  <a:srgbClr val="C00000"/>
                </a:solidFill>
                <a:latin typeface="Trebuchet MS" pitchFamily="34" charset="0"/>
              </a:rPr>
              <a:t>%</a:t>
            </a:r>
            <a:r>
              <a:rPr lang="en-US" sz="1800" dirty="0" smtClean="0">
                <a:solidFill>
                  <a:srgbClr val="C00000"/>
                </a:solidFill>
                <a:latin typeface="Trebuchet MS" pitchFamily="34" charset="0"/>
              </a:rPr>
              <a:t> </a:t>
            </a:r>
            <a:endParaRPr lang="en-US" sz="1800" dirty="0">
              <a:solidFill>
                <a:srgbClr val="C00000"/>
              </a:solidFill>
              <a:latin typeface="Trebuchet MS" pitchFamily="34" charset="0"/>
            </a:endParaRPr>
          </a:p>
        </p:txBody>
      </p:sp>
      <p:sp>
        <p:nvSpPr>
          <p:cNvPr id="122" name="Text Box 40"/>
          <p:cNvSpPr txBox="1">
            <a:spLocks noChangeArrowheads="1"/>
          </p:cNvSpPr>
          <p:nvPr/>
        </p:nvSpPr>
        <p:spPr bwMode="auto">
          <a:xfrm>
            <a:off x="723128" y="4423224"/>
            <a:ext cx="702180" cy="338554"/>
          </a:xfrm>
          <a:prstGeom prst="rect">
            <a:avLst/>
          </a:prstGeom>
          <a:noFill/>
          <a:ln w="9525">
            <a:noFill/>
            <a:miter lim="800000"/>
            <a:headEnd/>
            <a:tailEnd/>
          </a:ln>
          <a:effectLst/>
        </p:spPr>
        <p:txBody>
          <a:bodyPr wrap="square" anchor="ctr">
            <a:spAutoFit/>
          </a:bodyPr>
          <a:lstStyle/>
          <a:p>
            <a:r>
              <a:rPr lang="en-US" sz="1600" dirty="0" smtClean="0">
                <a:latin typeface="Trebuchet MS" pitchFamily="34" charset="0"/>
              </a:rPr>
              <a:t>Inst 8</a:t>
            </a:r>
            <a:endParaRPr lang="en-US" sz="1600" dirty="0">
              <a:latin typeface="Trebuchet MS" pitchFamily="34" charset="0"/>
            </a:endParaRPr>
          </a:p>
        </p:txBody>
      </p:sp>
      <p:sp>
        <p:nvSpPr>
          <p:cNvPr id="123" name="Text Box 40"/>
          <p:cNvSpPr txBox="1">
            <a:spLocks noChangeArrowheads="1"/>
          </p:cNvSpPr>
          <p:nvPr/>
        </p:nvSpPr>
        <p:spPr bwMode="auto">
          <a:xfrm>
            <a:off x="1421439" y="4425498"/>
            <a:ext cx="702180" cy="338554"/>
          </a:xfrm>
          <a:prstGeom prst="rect">
            <a:avLst/>
          </a:prstGeom>
          <a:noFill/>
          <a:ln w="9525">
            <a:noFill/>
            <a:miter lim="800000"/>
            <a:headEnd/>
            <a:tailEnd/>
          </a:ln>
          <a:effectLst/>
        </p:spPr>
        <p:txBody>
          <a:bodyPr wrap="square" anchor="ctr">
            <a:spAutoFit/>
          </a:bodyPr>
          <a:lstStyle/>
          <a:p>
            <a:r>
              <a:rPr lang="en-US" sz="1600" dirty="0" smtClean="0">
                <a:latin typeface="Trebuchet MS" pitchFamily="34" charset="0"/>
              </a:rPr>
              <a:t>Inst 7</a:t>
            </a:r>
            <a:endParaRPr lang="en-US" sz="1600" dirty="0">
              <a:latin typeface="Trebuchet MS" pitchFamily="34" charset="0"/>
            </a:endParaRPr>
          </a:p>
        </p:txBody>
      </p:sp>
      <p:sp>
        <p:nvSpPr>
          <p:cNvPr id="124" name="Text Box 40"/>
          <p:cNvSpPr txBox="1">
            <a:spLocks noChangeArrowheads="1"/>
          </p:cNvSpPr>
          <p:nvPr/>
        </p:nvSpPr>
        <p:spPr bwMode="auto">
          <a:xfrm>
            <a:off x="2092454" y="4414125"/>
            <a:ext cx="702180" cy="338554"/>
          </a:xfrm>
          <a:prstGeom prst="rect">
            <a:avLst/>
          </a:prstGeom>
          <a:noFill/>
          <a:ln w="9525">
            <a:noFill/>
            <a:miter lim="800000"/>
            <a:headEnd/>
            <a:tailEnd/>
          </a:ln>
          <a:effectLst/>
        </p:spPr>
        <p:txBody>
          <a:bodyPr wrap="square" anchor="ctr">
            <a:spAutoFit/>
          </a:bodyPr>
          <a:lstStyle/>
          <a:p>
            <a:r>
              <a:rPr lang="en-US" sz="1600" dirty="0" smtClean="0">
                <a:latin typeface="Trebuchet MS" pitchFamily="34" charset="0"/>
              </a:rPr>
              <a:t>Inst 6</a:t>
            </a:r>
            <a:endParaRPr lang="en-US" sz="1600" dirty="0">
              <a:latin typeface="Trebuchet MS" pitchFamily="34" charset="0"/>
            </a:endParaRPr>
          </a:p>
        </p:txBody>
      </p:sp>
      <p:sp>
        <p:nvSpPr>
          <p:cNvPr id="125" name="Text Box 40"/>
          <p:cNvSpPr txBox="1">
            <a:spLocks noChangeArrowheads="1"/>
          </p:cNvSpPr>
          <p:nvPr/>
        </p:nvSpPr>
        <p:spPr bwMode="auto">
          <a:xfrm>
            <a:off x="2790764" y="4416401"/>
            <a:ext cx="702180" cy="338554"/>
          </a:xfrm>
          <a:prstGeom prst="rect">
            <a:avLst/>
          </a:prstGeom>
          <a:noFill/>
          <a:ln w="9525">
            <a:noFill/>
            <a:miter lim="800000"/>
            <a:headEnd/>
            <a:tailEnd/>
          </a:ln>
          <a:effectLst/>
        </p:spPr>
        <p:txBody>
          <a:bodyPr wrap="square" anchor="ctr">
            <a:spAutoFit/>
          </a:bodyPr>
          <a:lstStyle/>
          <a:p>
            <a:r>
              <a:rPr lang="en-US" sz="1600" dirty="0" smtClean="0">
                <a:latin typeface="Trebuchet MS" pitchFamily="34" charset="0"/>
              </a:rPr>
              <a:t>Inst 5</a:t>
            </a:r>
            <a:endParaRPr lang="en-US" sz="1600" dirty="0">
              <a:latin typeface="Trebuchet MS" pitchFamily="34" charset="0"/>
            </a:endParaRPr>
          </a:p>
        </p:txBody>
      </p:sp>
      <p:sp>
        <p:nvSpPr>
          <p:cNvPr id="126" name="Text Box 40"/>
          <p:cNvSpPr txBox="1">
            <a:spLocks noChangeArrowheads="1"/>
          </p:cNvSpPr>
          <p:nvPr/>
        </p:nvSpPr>
        <p:spPr bwMode="auto">
          <a:xfrm>
            <a:off x="3434481" y="4405027"/>
            <a:ext cx="702180" cy="338554"/>
          </a:xfrm>
          <a:prstGeom prst="rect">
            <a:avLst/>
          </a:prstGeom>
          <a:noFill/>
          <a:ln w="9525">
            <a:noFill/>
            <a:miter lim="800000"/>
            <a:headEnd/>
            <a:tailEnd/>
          </a:ln>
          <a:effectLst/>
        </p:spPr>
        <p:txBody>
          <a:bodyPr wrap="square" anchor="ctr">
            <a:spAutoFit/>
          </a:bodyPr>
          <a:lstStyle/>
          <a:p>
            <a:r>
              <a:rPr lang="en-US" sz="1600" dirty="0" smtClean="0">
                <a:latin typeface="Trebuchet MS" pitchFamily="34" charset="0"/>
              </a:rPr>
              <a:t>Inst 4</a:t>
            </a:r>
            <a:endParaRPr lang="en-US" sz="1600" dirty="0">
              <a:latin typeface="Trebuchet MS" pitchFamily="34" charset="0"/>
            </a:endParaRPr>
          </a:p>
        </p:txBody>
      </p:sp>
      <p:sp>
        <p:nvSpPr>
          <p:cNvPr id="127" name="Text Box 40"/>
          <p:cNvSpPr txBox="1">
            <a:spLocks noChangeArrowheads="1"/>
          </p:cNvSpPr>
          <p:nvPr/>
        </p:nvSpPr>
        <p:spPr bwMode="auto">
          <a:xfrm>
            <a:off x="4091861" y="4393654"/>
            <a:ext cx="702180" cy="338554"/>
          </a:xfrm>
          <a:prstGeom prst="rect">
            <a:avLst/>
          </a:prstGeom>
          <a:noFill/>
          <a:ln w="9525">
            <a:noFill/>
            <a:miter lim="800000"/>
            <a:headEnd/>
            <a:tailEnd/>
          </a:ln>
          <a:effectLst/>
        </p:spPr>
        <p:txBody>
          <a:bodyPr wrap="square" anchor="ctr">
            <a:spAutoFit/>
          </a:bodyPr>
          <a:lstStyle/>
          <a:p>
            <a:r>
              <a:rPr lang="en-US" sz="1600" dirty="0" smtClean="0">
                <a:latin typeface="Trebuchet MS" pitchFamily="34" charset="0"/>
              </a:rPr>
              <a:t>Inst 3</a:t>
            </a:r>
            <a:endParaRPr lang="en-US" sz="1600" dirty="0">
              <a:latin typeface="Trebuchet MS" pitchFamily="34" charset="0"/>
            </a:endParaRPr>
          </a:p>
        </p:txBody>
      </p:sp>
      <p:sp>
        <p:nvSpPr>
          <p:cNvPr id="128" name="Text Box 40"/>
          <p:cNvSpPr txBox="1">
            <a:spLocks noChangeArrowheads="1"/>
          </p:cNvSpPr>
          <p:nvPr/>
        </p:nvSpPr>
        <p:spPr bwMode="auto">
          <a:xfrm>
            <a:off x="4678721" y="4407299"/>
            <a:ext cx="702180" cy="338554"/>
          </a:xfrm>
          <a:prstGeom prst="rect">
            <a:avLst/>
          </a:prstGeom>
          <a:noFill/>
          <a:ln w="9525">
            <a:noFill/>
            <a:miter lim="800000"/>
            <a:headEnd/>
            <a:tailEnd/>
          </a:ln>
          <a:effectLst/>
        </p:spPr>
        <p:txBody>
          <a:bodyPr wrap="square" anchor="ctr">
            <a:spAutoFit/>
          </a:bodyPr>
          <a:lstStyle/>
          <a:p>
            <a:r>
              <a:rPr lang="en-US" sz="1600" dirty="0" smtClean="0">
                <a:latin typeface="Trebuchet MS" pitchFamily="34" charset="0"/>
              </a:rPr>
              <a:t>Inst 2</a:t>
            </a:r>
            <a:endParaRPr lang="en-US" sz="1600" dirty="0">
              <a:latin typeface="Trebuchet MS" pitchFamily="34" charset="0"/>
            </a:endParaRPr>
          </a:p>
        </p:txBody>
      </p:sp>
      <p:sp>
        <p:nvSpPr>
          <p:cNvPr id="129" name="Text Box 40"/>
          <p:cNvSpPr txBox="1">
            <a:spLocks noChangeArrowheads="1"/>
          </p:cNvSpPr>
          <p:nvPr/>
        </p:nvSpPr>
        <p:spPr bwMode="auto">
          <a:xfrm>
            <a:off x="5336101" y="4395926"/>
            <a:ext cx="702180" cy="338554"/>
          </a:xfrm>
          <a:prstGeom prst="rect">
            <a:avLst/>
          </a:prstGeom>
          <a:noFill/>
          <a:ln w="9525">
            <a:noFill/>
            <a:miter lim="800000"/>
            <a:headEnd/>
            <a:tailEnd/>
          </a:ln>
          <a:effectLst/>
        </p:spPr>
        <p:txBody>
          <a:bodyPr wrap="square" anchor="ctr">
            <a:spAutoFit/>
          </a:bodyPr>
          <a:lstStyle/>
          <a:p>
            <a:r>
              <a:rPr lang="en-US" sz="1600" dirty="0" smtClean="0">
                <a:latin typeface="Trebuchet MS" pitchFamily="34" charset="0"/>
              </a:rPr>
              <a:t>Inst 1</a:t>
            </a:r>
            <a:endParaRPr lang="en-US" sz="1600" dirty="0">
              <a:latin typeface="Trebuchet MS" pitchFamily="34" charset="0"/>
            </a:endParaRPr>
          </a:p>
        </p:txBody>
      </p:sp>
      <p:cxnSp>
        <p:nvCxnSpPr>
          <p:cNvPr id="147" name="Straight Connector 146"/>
          <p:cNvCxnSpPr/>
          <p:nvPr/>
        </p:nvCxnSpPr>
        <p:spPr bwMode="auto">
          <a:xfrm>
            <a:off x="701996" y="4836145"/>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48" name="Straight Connector 147"/>
          <p:cNvCxnSpPr/>
          <p:nvPr/>
        </p:nvCxnSpPr>
        <p:spPr bwMode="auto">
          <a:xfrm>
            <a:off x="1045468" y="4838417"/>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402588" y="4840689"/>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759708" y="4842961"/>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1" name="Straight Connector 150"/>
          <p:cNvCxnSpPr/>
          <p:nvPr/>
        </p:nvCxnSpPr>
        <p:spPr bwMode="auto">
          <a:xfrm>
            <a:off x="2130476" y="4831585"/>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2" name="Straight Connector 151"/>
          <p:cNvCxnSpPr/>
          <p:nvPr/>
        </p:nvCxnSpPr>
        <p:spPr bwMode="auto">
          <a:xfrm>
            <a:off x="2487596" y="4833857"/>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3" name="Straight Connector 152"/>
          <p:cNvCxnSpPr/>
          <p:nvPr/>
        </p:nvCxnSpPr>
        <p:spPr bwMode="auto">
          <a:xfrm>
            <a:off x="2844716" y="4836129"/>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4" name="Straight Connector 153"/>
          <p:cNvCxnSpPr/>
          <p:nvPr/>
        </p:nvCxnSpPr>
        <p:spPr bwMode="auto">
          <a:xfrm>
            <a:off x="3201852" y="4838417"/>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a:off x="3545324" y="4840689"/>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a:off x="3902444" y="4842961"/>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7" name="Straight Connector 156"/>
          <p:cNvCxnSpPr/>
          <p:nvPr/>
        </p:nvCxnSpPr>
        <p:spPr bwMode="auto">
          <a:xfrm>
            <a:off x="4259564" y="4845233"/>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8" name="Straight Connector 157"/>
          <p:cNvCxnSpPr/>
          <p:nvPr/>
        </p:nvCxnSpPr>
        <p:spPr bwMode="auto">
          <a:xfrm>
            <a:off x="4630332" y="4833857"/>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9" name="Straight Connector 158"/>
          <p:cNvCxnSpPr/>
          <p:nvPr/>
        </p:nvCxnSpPr>
        <p:spPr bwMode="auto">
          <a:xfrm>
            <a:off x="4987452" y="4836129"/>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5344572" y="4838401"/>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5729004" y="4840689"/>
            <a:ext cx="24566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6072476" y="4842961"/>
            <a:ext cx="245660" cy="0"/>
          </a:xfrm>
          <a:prstGeom prst="line">
            <a:avLst/>
          </a:prstGeom>
          <a:solidFill>
            <a:schemeClr val="accent1"/>
          </a:solidFill>
          <a:ln w="25400" cap="flat" cmpd="sng" algn="ctr">
            <a:solidFill>
              <a:schemeClr val="tx1"/>
            </a:solidFill>
            <a:prstDash val="solid"/>
            <a:round/>
            <a:headEnd type="none" w="med" len="med"/>
            <a:tailEnd type="arrow" w="med" len="med"/>
          </a:ln>
          <a:effectLst/>
        </p:spPr>
      </p:cxnSp>
      <p:sp>
        <p:nvSpPr>
          <p:cNvPr id="172" name="Rectangle 171"/>
          <p:cNvSpPr/>
          <p:nvPr/>
        </p:nvSpPr>
        <p:spPr>
          <a:xfrm>
            <a:off x="0" y="5387807"/>
            <a:ext cx="6741995" cy="369332"/>
          </a:xfrm>
          <a:prstGeom prst="rect">
            <a:avLst/>
          </a:prstGeom>
        </p:spPr>
        <p:txBody>
          <a:bodyPr wrap="square">
            <a:spAutoFit/>
          </a:bodyPr>
          <a:lstStyle/>
          <a:p>
            <a:r>
              <a:rPr lang="en-US" sz="1800" dirty="0" smtClean="0">
                <a:solidFill>
                  <a:srgbClr val="006600"/>
                </a:solidFill>
                <a:latin typeface="Trebuchet MS" pitchFamily="34" charset="0"/>
              </a:rPr>
              <a:t>Cache configuration tunes the cache to the instruction stream </a:t>
            </a:r>
            <a:endParaRPr lang="en-US" sz="1800" dirty="0">
              <a:solidFill>
                <a:srgbClr val="006600"/>
              </a:solidFill>
              <a:latin typeface="Trebuchet MS" pitchFamily="34" charset="0"/>
            </a:endParaRPr>
          </a:p>
        </p:txBody>
      </p:sp>
      <p:grpSp>
        <p:nvGrpSpPr>
          <p:cNvPr id="46" name="Group 45"/>
          <p:cNvGrpSpPr/>
          <p:nvPr/>
        </p:nvGrpSpPr>
        <p:grpSpPr>
          <a:xfrm>
            <a:off x="6577787" y="3834589"/>
            <a:ext cx="2418733" cy="1799303"/>
            <a:chOff x="6577781" y="3908323"/>
            <a:chExt cx="2418733" cy="1799303"/>
          </a:xfrm>
        </p:grpSpPr>
        <p:sp>
          <p:nvSpPr>
            <p:cNvPr id="47" name="Rectangle 32"/>
            <p:cNvSpPr>
              <a:spLocks noChangeArrowheads="1"/>
            </p:cNvSpPr>
            <p:nvPr/>
          </p:nvSpPr>
          <p:spPr bwMode="auto">
            <a:xfrm>
              <a:off x="6577781" y="3908323"/>
              <a:ext cx="2418733" cy="1799303"/>
            </a:xfrm>
            <a:prstGeom prst="rect">
              <a:avLst/>
            </a:prstGeom>
            <a:solidFill>
              <a:schemeClr val="bg1"/>
            </a:solidFill>
            <a:ln w="31750">
              <a:noFill/>
              <a:prstDash val="lgDash"/>
              <a:miter lim="800000"/>
              <a:headEnd/>
              <a:tailEnd/>
            </a:ln>
            <a:effectLst/>
          </p:spPr>
          <p:txBody>
            <a:bodyPr wrap="none" anchor="ctr"/>
            <a:lstStyle/>
            <a:p>
              <a:endParaRPr lang="en-US"/>
            </a:p>
          </p:txBody>
        </p:sp>
        <p:sp>
          <p:nvSpPr>
            <p:cNvPr id="48" name="Text Box 4"/>
            <p:cNvSpPr txBox="1">
              <a:spLocks noChangeArrowheads="1"/>
            </p:cNvSpPr>
            <p:nvPr/>
          </p:nvSpPr>
          <p:spPr bwMode="auto">
            <a:xfrm>
              <a:off x="6799007" y="3919065"/>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L1 Instruction Cache</a:t>
              </a:r>
              <a:endParaRPr lang="en-US" sz="1400" i="1" baseline="-25000" dirty="0">
                <a:latin typeface="Trebuchet MS" pitchFamily="34" charset="0"/>
              </a:endParaRPr>
            </a:p>
          </p:txBody>
        </p:sp>
        <p:sp>
          <p:nvSpPr>
            <p:cNvPr id="49" name="Text Box 4"/>
            <p:cNvSpPr txBox="1">
              <a:spLocks noChangeArrowheads="1"/>
            </p:cNvSpPr>
            <p:nvPr/>
          </p:nvSpPr>
          <p:spPr bwMode="auto">
            <a:xfrm>
              <a:off x="6813754" y="5325078"/>
              <a:ext cx="2084439" cy="338554"/>
            </a:xfrm>
            <a:prstGeom prst="rect">
              <a:avLst/>
            </a:prstGeom>
            <a:solidFill>
              <a:schemeClr val="bg1"/>
            </a:solidFill>
            <a:ln w="28575">
              <a:noFill/>
              <a:miter lim="800000"/>
              <a:headEnd/>
              <a:tailEnd/>
            </a:ln>
            <a:effectLst/>
          </p:spPr>
          <p:txBody>
            <a:bodyPr wrap="square">
              <a:spAutoFit/>
            </a:bodyPr>
            <a:lstStyle/>
            <a:p>
              <a:pPr eaLnBrk="1" hangingPunct="1"/>
              <a:r>
                <a:rPr lang="pt-BR" sz="1600" dirty="0" smtClean="0">
                  <a:latin typeface="Trebuchet MS" pitchFamily="34" charset="0"/>
                </a:rPr>
                <a:t>2KB, direct mapped</a:t>
              </a:r>
              <a:endParaRPr lang="en-US" sz="1600" i="1" baseline="-25000" dirty="0">
                <a:latin typeface="Trebuchet MS" pitchFamily="34" charset="0"/>
              </a:endParaRPr>
            </a:p>
          </p:txBody>
        </p:sp>
        <p:sp>
          <p:nvSpPr>
            <p:cNvPr id="50" name="Rectangle 49"/>
            <p:cNvSpPr/>
            <p:nvPr/>
          </p:nvSpPr>
          <p:spPr bwMode="auto">
            <a:xfrm>
              <a:off x="7447932" y="4262284"/>
              <a:ext cx="707923" cy="958645"/>
            </a:xfrm>
            <a:prstGeom prst="rect">
              <a:avLst/>
            </a:prstGeom>
            <a:solidFill>
              <a:schemeClr val="accent5">
                <a:lumMod val="75000"/>
                <a:alpha val="50000"/>
              </a:schemeClr>
            </a:solidFill>
            <a:ln w="9525" cap="flat" cmpd="sng" algn="ctr">
              <a:solidFill>
                <a:schemeClr val="tx1">
                  <a:alpha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56" name="Group 55"/>
          <p:cNvGrpSpPr/>
          <p:nvPr/>
        </p:nvGrpSpPr>
        <p:grpSpPr>
          <a:xfrm>
            <a:off x="6582696" y="3824751"/>
            <a:ext cx="2418733" cy="1799303"/>
            <a:chOff x="6051756" y="2187678"/>
            <a:chExt cx="2418733" cy="1799303"/>
          </a:xfrm>
        </p:grpSpPr>
        <p:sp>
          <p:nvSpPr>
            <p:cNvPr id="57" name="Rectangle 32"/>
            <p:cNvSpPr>
              <a:spLocks noChangeArrowheads="1"/>
            </p:cNvSpPr>
            <p:nvPr/>
          </p:nvSpPr>
          <p:spPr bwMode="auto">
            <a:xfrm>
              <a:off x="6051756" y="2187678"/>
              <a:ext cx="2418733" cy="1799303"/>
            </a:xfrm>
            <a:prstGeom prst="rect">
              <a:avLst/>
            </a:prstGeom>
            <a:solidFill>
              <a:schemeClr val="bg1"/>
            </a:solidFill>
            <a:ln w="31750">
              <a:noFill/>
              <a:prstDash val="lgDash"/>
              <a:miter lim="800000"/>
              <a:headEnd/>
              <a:tailEnd/>
            </a:ln>
            <a:effectLst/>
          </p:spPr>
          <p:txBody>
            <a:bodyPr wrap="none" anchor="ctr"/>
            <a:lstStyle/>
            <a:p>
              <a:endParaRPr lang="en-US"/>
            </a:p>
          </p:txBody>
        </p:sp>
        <p:sp>
          <p:nvSpPr>
            <p:cNvPr id="58" name="Text Box 4"/>
            <p:cNvSpPr txBox="1">
              <a:spLocks noChangeArrowheads="1"/>
            </p:cNvSpPr>
            <p:nvPr/>
          </p:nvSpPr>
          <p:spPr bwMode="auto">
            <a:xfrm>
              <a:off x="6272982" y="2198420"/>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L1 Instruction Cache</a:t>
              </a:r>
              <a:endParaRPr lang="en-US" sz="1400" i="1" baseline="-25000" dirty="0">
                <a:latin typeface="Trebuchet MS" pitchFamily="34" charset="0"/>
              </a:endParaRPr>
            </a:p>
          </p:txBody>
        </p:sp>
        <p:sp>
          <p:nvSpPr>
            <p:cNvPr id="59" name="Text Box 4"/>
            <p:cNvSpPr txBox="1">
              <a:spLocks noChangeArrowheads="1"/>
            </p:cNvSpPr>
            <p:nvPr/>
          </p:nvSpPr>
          <p:spPr bwMode="auto">
            <a:xfrm>
              <a:off x="6287729" y="3604433"/>
              <a:ext cx="2084439" cy="338554"/>
            </a:xfrm>
            <a:prstGeom prst="rect">
              <a:avLst/>
            </a:prstGeom>
            <a:solidFill>
              <a:schemeClr val="bg1"/>
            </a:solidFill>
            <a:ln w="28575">
              <a:noFill/>
              <a:miter lim="800000"/>
              <a:headEnd/>
              <a:tailEnd/>
            </a:ln>
            <a:effectLst/>
          </p:spPr>
          <p:txBody>
            <a:bodyPr wrap="square">
              <a:spAutoFit/>
            </a:bodyPr>
            <a:lstStyle/>
            <a:p>
              <a:pPr eaLnBrk="1" hangingPunct="1"/>
              <a:r>
                <a:rPr lang="pt-BR" sz="1600" dirty="0" smtClean="0">
                  <a:latin typeface="Trebuchet MS" pitchFamily="34" charset="0"/>
                </a:rPr>
                <a:t>4KB, direct mapped</a:t>
              </a:r>
              <a:endParaRPr lang="en-US" sz="1600" i="1" baseline="-25000" dirty="0">
                <a:latin typeface="Trebuchet MS" pitchFamily="34" charset="0"/>
              </a:endParaRPr>
            </a:p>
          </p:txBody>
        </p:sp>
        <p:sp>
          <p:nvSpPr>
            <p:cNvPr id="60" name="Rectangle 59"/>
            <p:cNvSpPr/>
            <p:nvPr/>
          </p:nvSpPr>
          <p:spPr bwMode="auto">
            <a:xfrm>
              <a:off x="6597451" y="2541639"/>
              <a:ext cx="1410922" cy="958645"/>
            </a:xfrm>
            <a:prstGeom prst="rect">
              <a:avLst/>
            </a:prstGeom>
            <a:solidFill>
              <a:srgbClr val="D5E467">
                <a:alpha val="50000"/>
              </a:srgbClr>
            </a:solidFill>
            <a:ln w="9525" cap="flat" cmpd="sng" algn="ctr">
              <a:solidFill>
                <a:schemeClr val="tx1">
                  <a:alpha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67" name="Group 66"/>
          <p:cNvGrpSpPr/>
          <p:nvPr/>
        </p:nvGrpSpPr>
        <p:grpSpPr>
          <a:xfrm>
            <a:off x="6681023" y="3814919"/>
            <a:ext cx="2418733" cy="1799303"/>
            <a:chOff x="6499124" y="3829668"/>
            <a:chExt cx="2418733" cy="1799303"/>
          </a:xfrm>
        </p:grpSpPr>
        <p:grpSp>
          <p:nvGrpSpPr>
            <p:cNvPr id="61" name="Group 60"/>
            <p:cNvGrpSpPr/>
            <p:nvPr/>
          </p:nvGrpSpPr>
          <p:grpSpPr>
            <a:xfrm>
              <a:off x="6499124" y="3829668"/>
              <a:ext cx="2418733" cy="1799303"/>
              <a:chOff x="1853382" y="1912378"/>
              <a:chExt cx="2418733" cy="1799303"/>
            </a:xfrm>
          </p:grpSpPr>
          <p:sp>
            <p:nvSpPr>
              <p:cNvPr id="62" name="Rectangle 32"/>
              <p:cNvSpPr>
                <a:spLocks noChangeArrowheads="1"/>
              </p:cNvSpPr>
              <p:nvPr/>
            </p:nvSpPr>
            <p:spPr bwMode="auto">
              <a:xfrm>
                <a:off x="1853382" y="1912378"/>
                <a:ext cx="2418733" cy="1799303"/>
              </a:xfrm>
              <a:prstGeom prst="rect">
                <a:avLst/>
              </a:prstGeom>
              <a:solidFill>
                <a:schemeClr val="bg1"/>
              </a:solidFill>
              <a:ln w="31750">
                <a:noFill/>
                <a:prstDash val="lgDash"/>
                <a:miter lim="800000"/>
                <a:headEnd/>
                <a:tailEnd/>
              </a:ln>
              <a:effectLst/>
            </p:spPr>
            <p:txBody>
              <a:bodyPr wrap="none" anchor="ctr"/>
              <a:lstStyle/>
              <a:p>
                <a:endParaRPr lang="en-US"/>
              </a:p>
            </p:txBody>
          </p:sp>
          <p:sp>
            <p:nvSpPr>
              <p:cNvPr id="63" name="Text Box 4"/>
              <p:cNvSpPr txBox="1">
                <a:spLocks noChangeArrowheads="1"/>
              </p:cNvSpPr>
              <p:nvPr/>
            </p:nvSpPr>
            <p:spPr bwMode="auto">
              <a:xfrm>
                <a:off x="2074608" y="1923120"/>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L1 Instruction Cache</a:t>
                </a:r>
                <a:endParaRPr lang="en-US" sz="1400" i="1" baseline="-25000" dirty="0">
                  <a:latin typeface="Trebuchet MS" pitchFamily="34" charset="0"/>
                </a:endParaRPr>
              </a:p>
            </p:txBody>
          </p:sp>
          <p:sp>
            <p:nvSpPr>
              <p:cNvPr id="64" name="Text Box 4"/>
              <p:cNvSpPr txBox="1">
                <a:spLocks noChangeArrowheads="1"/>
              </p:cNvSpPr>
              <p:nvPr/>
            </p:nvSpPr>
            <p:spPr bwMode="auto">
              <a:xfrm>
                <a:off x="2089355" y="3329133"/>
                <a:ext cx="2084439" cy="338554"/>
              </a:xfrm>
              <a:prstGeom prst="rect">
                <a:avLst/>
              </a:prstGeom>
              <a:solidFill>
                <a:schemeClr val="bg1"/>
              </a:solidFill>
              <a:ln w="28575">
                <a:noFill/>
                <a:miter lim="800000"/>
                <a:headEnd/>
                <a:tailEnd/>
              </a:ln>
              <a:effectLst/>
            </p:spPr>
            <p:txBody>
              <a:bodyPr wrap="square">
                <a:spAutoFit/>
              </a:bodyPr>
              <a:lstStyle/>
              <a:p>
                <a:pPr eaLnBrk="1" hangingPunct="1"/>
                <a:r>
                  <a:rPr lang="pt-BR" sz="1600" dirty="0" smtClean="0">
                    <a:latin typeface="Trebuchet MS" pitchFamily="34" charset="0"/>
                  </a:rPr>
                  <a:t>4KB, 2-way</a:t>
                </a:r>
                <a:endParaRPr lang="en-US" sz="1600" i="1" baseline="-25000" dirty="0">
                  <a:latin typeface="Trebuchet MS" pitchFamily="34" charset="0"/>
                </a:endParaRPr>
              </a:p>
            </p:txBody>
          </p:sp>
          <p:sp>
            <p:nvSpPr>
              <p:cNvPr id="65" name="Rectangle 64"/>
              <p:cNvSpPr/>
              <p:nvPr/>
            </p:nvSpPr>
            <p:spPr bwMode="auto">
              <a:xfrm>
                <a:off x="2399077" y="2266339"/>
                <a:ext cx="1410922" cy="958645"/>
              </a:xfrm>
              <a:prstGeom prst="rect">
                <a:avLst/>
              </a:prstGeom>
              <a:solidFill>
                <a:srgbClr val="FFC000">
                  <a:alpha val="50000"/>
                </a:srgbClr>
              </a:solidFill>
              <a:ln w="9525" cap="flat" cmpd="sng" algn="ctr">
                <a:solidFill>
                  <a:schemeClr val="tx1">
                    <a:alpha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cxnSp>
          <p:nvCxnSpPr>
            <p:cNvPr id="66" name="Straight Connector 65"/>
            <p:cNvCxnSpPr/>
            <p:nvPr/>
          </p:nvCxnSpPr>
          <p:spPr bwMode="auto">
            <a:xfrm rot="16200000" flipH="1">
              <a:off x="7256209" y="4662951"/>
              <a:ext cx="958645" cy="0"/>
            </a:xfrm>
            <a:prstGeom prst="line">
              <a:avLst/>
            </a:prstGeom>
            <a:solidFill>
              <a:schemeClr val="accent1"/>
            </a:solidFill>
            <a:ln w="19050" cap="flat" cmpd="dbl" algn="ctr">
              <a:solidFill>
                <a:schemeClr val="tx1"/>
              </a:solidFill>
              <a:prstDash val="solid"/>
              <a:round/>
              <a:headEnd type="none" w="med" len="med"/>
              <a:tailEnd type="none" w="med" len="med"/>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4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4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4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5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5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5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5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5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5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5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5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5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5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59"/>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60"/>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61"/>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62"/>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6"/>
                                        </p:tgtEl>
                                        <p:attrNameLst>
                                          <p:attrName>style.visibility</p:attrName>
                                        </p:attrNameLst>
                                      </p:cBhvr>
                                      <p:to>
                                        <p:strVal val="visible"/>
                                      </p:to>
                                    </p:set>
                                  </p:childTnLst>
                                </p:cTn>
                              </p:par>
                            </p:childTnLst>
                          </p:cTn>
                        </p:par>
                        <p:par>
                          <p:cTn id="75" fill="hold">
                            <p:stCondLst>
                              <p:cond delay="0"/>
                            </p:stCondLst>
                            <p:childTnLst>
                              <p:par>
                                <p:cTn id="76" presetID="7" presetClass="emph" presetSubtype="2" fill="hold" nodeType="afterEffect">
                                  <p:stCondLst>
                                    <p:cond delay="0"/>
                                  </p:stCondLst>
                                  <p:childTnLst>
                                    <p:animClr clrSpc="rgb">
                                      <p:cBhvr>
                                        <p:cTn id="77" dur="500" fill="hold"/>
                                        <p:tgtEl>
                                          <p:spTgt spid="147"/>
                                        </p:tgtEl>
                                        <p:attrNameLst>
                                          <p:attrName>stroke.color</p:attrName>
                                        </p:attrNameLst>
                                      </p:cBhvr>
                                      <p:to>
                                        <a:srgbClr val="FF0000"/>
                                      </p:to>
                                    </p:animClr>
                                    <p:set>
                                      <p:cBhvr>
                                        <p:cTn id="78" dur="500" fill="hold"/>
                                        <p:tgtEl>
                                          <p:spTgt spid="147"/>
                                        </p:tgtEl>
                                        <p:attrNameLst>
                                          <p:attrName>stroke.on</p:attrName>
                                        </p:attrNameLst>
                                      </p:cBhvr>
                                      <p:to>
                                        <p:strVal val="true"/>
                                      </p:to>
                                    </p:set>
                                  </p:childTnLst>
                                </p:cTn>
                              </p:par>
                              <p:par>
                                <p:cTn id="79" presetID="7" presetClass="emph" presetSubtype="2" fill="hold" nodeType="withEffect">
                                  <p:stCondLst>
                                    <p:cond delay="0"/>
                                  </p:stCondLst>
                                  <p:childTnLst>
                                    <p:animClr clrSpc="rgb">
                                      <p:cBhvr>
                                        <p:cTn id="80" dur="500" fill="hold"/>
                                        <p:tgtEl>
                                          <p:spTgt spid="148"/>
                                        </p:tgtEl>
                                        <p:attrNameLst>
                                          <p:attrName>stroke.color</p:attrName>
                                        </p:attrNameLst>
                                      </p:cBhvr>
                                      <p:to>
                                        <a:srgbClr val="FF0000"/>
                                      </p:to>
                                    </p:animClr>
                                    <p:set>
                                      <p:cBhvr>
                                        <p:cTn id="81" dur="500" fill="hold"/>
                                        <p:tgtEl>
                                          <p:spTgt spid="148"/>
                                        </p:tgtEl>
                                        <p:attrNameLst>
                                          <p:attrName>stroke.on</p:attrName>
                                        </p:attrNameLst>
                                      </p:cBhvr>
                                      <p:to>
                                        <p:strVal val="true"/>
                                      </p:to>
                                    </p:set>
                                  </p:childTnLst>
                                </p:cTn>
                              </p:par>
                            </p:childTnLst>
                          </p:cTn>
                        </p:par>
                        <p:par>
                          <p:cTn id="82" fill="hold">
                            <p:stCondLst>
                              <p:cond delay="500"/>
                            </p:stCondLst>
                            <p:childTnLst>
                              <p:par>
                                <p:cTn id="83" presetID="7" presetClass="emph" presetSubtype="2" fill="hold" nodeType="afterEffect">
                                  <p:stCondLst>
                                    <p:cond delay="0"/>
                                  </p:stCondLst>
                                  <p:childTnLst>
                                    <p:animClr clrSpc="rgb">
                                      <p:cBhvr>
                                        <p:cTn id="84" dur="500" fill="hold"/>
                                        <p:tgtEl>
                                          <p:spTgt spid="149"/>
                                        </p:tgtEl>
                                        <p:attrNameLst>
                                          <p:attrName>stroke.color</p:attrName>
                                        </p:attrNameLst>
                                      </p:cBhvr>
                                      <p:to>
                                        <a:srgbClr val="FF0000"/>
                                      </p:to>
                                    </p:animClr>
                                    <p:set>
                                      <p:cBhvr>
                                        <p:cTn id="85" dur="500" fill="hold"/>
                                        <p:tgtEl>
                                          <p:spTgt spid="149"/>
                                        </p:tgtEl>
                                        <p:attrNameLst>
                                          <p:attrName>stroke.on</p:attrName>
                                        </p:attrNameLst>
                                      </p:cBhvr>
                                      <p:to>
                                        <p:strVal val="true"/>
                                      </p:to>
                                    </p:set>
                                  </p:childTnLst>
                                </p:cTn>
                              </p:par>
                              <p:par>
                                <p:cTn id="86" presetID="7" presetClass="emph" presetSubtype="2" fill="hold" nodeType="withEffect">
                                  <p:stCondLst>
                                    <p:cond delay="0"/>
                                  </p:stCondLst>
                                  <p:childTnLst>
                                    <p:animClr clrSpc="rgb">
                                      <p:cBhvr>
                                        <p:cTn id="87" dur="500" fill="hold"/>
                                        <p:tgtEl>
                                          <p:spTgt spid="150"/>
                                        </p:tgtEl>
                                        <p:attrNameLst>
                                          <p:attrName>stroke.color</p:attrName>
                                        </p:attrNameLst>
                                      </p:cBhvr>
                                      <p:to>
                                        <a:srgbClr val="FF0000"/>
                                      </p:to>
                                    </p:animClr>
                                    <p:set>
                                      <p:cBhvr>
                                        <p:cTn id="88" dur="500" fill="hold"/>
                                        <p:tgtEl>
                                          <p:spTgt spid="150"/>
                                        </p:tgtEl>
                                        <p:attrNameLst>
                                          <p:attrName>stroke.on</p:attrName>
                                        </p:attrNameLst>
                                      </p:cBhvr>
                                      <p:to>
                                        <p:strVal val="true"/>
                                      </p:to>
                                    </p:set>
                                  </p:childTnLst>
                                </p:cTn>
                              </p:par>
                              <p:par>
                                <p:cTn id="89" presetID="7" presetClass="emph" presetSubtype="2" fill="hold" nodeType="withEffect">
                                  <p:stCondLst>
                                    <p:cond delay="0"/>
                                  </p:stCondLst>
                                  <p:childTnLst>
                                    <p:animClr clrSpc="rgb">
                                      <p:cBhvr>
                                        <p:cTn id="90" dur="500" fill="hold"/>
                                        <p:tgtEl>
                                          <p:spTgt spid="147"/>
                                        </p:tgtEl>
                                        <p:attrNameLst>
                                          <p:attrName>stroke.color</p:attrName>
                                        </p:attrNameLst>
                                      </p:cBhvr>
                                      <p:to>
                                        <a:schemeClr val="tx1"/>
                                      </p:to>
                                    </p:animClr>
                                    <p:set>
                                      <p:cBhvr>
                                        <p:cTn id="91" dur="500" fill="hold"/>
                                        <p:tgtEl>
                                          <p:spTgt spid="147"/>
                                        </p:tgtEl>
                                        <p:attrNameLst>
                                          <p:attrName>stroke.on</p:attrName>
                                        </p:attrNameLst>
                                      </p:cBhvr>
                                      <p:to>
                                        <p:strVal val="true"/>
                                      </p:to>
                                    </p:set>
                                  </p:childTnLst>
                                </p:cTn>
                              </p:par>
                              <p:par>
                                <p:cTn id="92" presetID="7" presetClass="emph" presetSubtype="2" fill="hold" nodeType="withEffect">
                                  <p:stCondLst>
                                    <p:cond delay="0"/>
                                  </p:stCondLst>
                                  <p:childTnLst>
                                    <p:animClr clrSpc="rgb">
                                      <p:cBhvr>
                                        <p:cTn id="93" dur="500" fill="hold"/>
                                        <p:tgtEl>
                                          <p:spTgt spid="148"/>
                                        </p:tgtEl>
                                        <p:attrNameLst>
                                          <p:attrName>stroke.color</p:attrName>
                                        </p:attrNameLst>
                                      </p:cBhvr>
                                      <p:to>
                                        <a:schemeClr val="tx1"/>
                                      </p:to>
                                    </p:animClr>
                                    <p:set>
                                      <p:cBhvr>
                                        <p:cTn id="94" dur="500" fill="hold"/>
                                        <p:tgtEl>
                                          <p:spTgt spid="148"/>
                                        </p:tgtEl>
                                        <p:attrNameLst>
                                          <p:attrName>stroke.on</p:attrName>
                                        </p:attrNameLst>
                                      </p:cBhvr>
                                      <p:to>
                                        <p:strVal val="true"/>
                                      </p:to>
                                    </p:set>
                                  </p:childTnLst>
                                </p:cTn>
                              </p:par>
                            </p:childTnLst>
                          </p:cTn>
                        </p:par>
                        <p:par>
                          <p:cTn id="95" fill="hold">
                            <p:stCondLst>
                              <p:cond delay="1000"/>
                            </p:stCondLst>
                            <p:childTnLst>
                              <p:par>
                                <p:cTn id="96" presetID="7" presetClass="emph" presetSubtype="2" fill="hold" nodeType="afterEffect">
                                  <p:stCondLst>
                                    <p:cond delay="0"/>
                                  </p:stCondLst>
                                  <p:childTnLst>
                                    <p:animClr clrSpc="rgb">
                                      <p:cBhvr>
                                        <p:cTn id="97" dur="500" fill="hold"/>
                                        <p:tgtEl>
                                          <p:spTgt spid="151"/>
                                        </p:tgtEl>
                                        <p:attrNameLst>
                                          <p:attrName>stroke.color</p:attrName>
                                        </p:attrNameLst>
                                      </p:cBhvr>
                                      <p:to>
                                        <a:srgbClr val="FF0000"/>
                                      </p:to>
                                    </p:animClr>
                                    <p:set>
                                      <p:cBhvr>
                                        <p:cTn id="98" dur="500" fill="hold"/>
                                        <p:tgtEl>
                                          <p:spTgt spid="151"/>
                                        </p:tgtEl>
                                        <p:attrNameLst>
                                          <p:attrName>stroke.on</p:attrName>
                                        </p:attrNameLst>
                                      </p:cBhvr>
                                      <p:to>
                                        <p:strVal val="true"/>
                                      </p:to>
                                    </p:set>
                                  </p:childTnLst>
                                </p:cTn>
                              </p:par>
                              <p:par>
                                <p:cTn id="99" presetID="7" presetClass="emph" presetSubtype="2" fill="hold" nodeType="withEffect">
                                  <p:stCondLst>
                                    <p:cond delay="0"/>
                                  </p:stCondLst>
                                  <p:childTnLst>
                                    <p:animClr clrSpc="rgb">
                                      <p:cBhvr>
                                        <p:cTn id="100" dur="500" fill="hold"/>
                                        <p:tgtEl>
                                          <p:spTgt spid="152"/>
                                        </p:tgtEl>
                                        <p:attrNameLst>
                                          <p:attrName>stroke.color</p:attrName>
                                        </p:attrNameLst>
                                      </p:cBhvr>
                                      <p:to>
                                        <a:srgbClr val="FF0000"/>
                                      </p:to>
                                    </p:animClr>
                                    <p:set>
                                      <p:cBhvr>
                                        <p:cTn id="101" dur="500" fill="hold"/>
                                        <p:tgtEl>
                                          <p:spTgt spid="152"/>
                                        </p:tgtEl>
                                        <p:attrNameLst>
                                          <p:attrName>stroke.on</p:attrName>
                                        </p:attrNameLst>
                                      </p:cBhvr>
                                      <p:to>
                                        <p:strVal val="true"/>
                                      </p:to>
                                    </p:set>
                                  </p:childTnLst>
                                </p:cTn>
                              </p:par>
                              <p:par>
                                <p:cTn id="102" presetID="7" presetClass="emph" presetSubtype="2" fill="hold" nodeType="withEffect">
                                  <p:stCondLst>
                                    <p:cond delay="0"/>
                                  </p:stCondLst>
                                  <p:childTnLst>
                                    <p:animClr clrSpc="rgb">
                                      <p:cBhvr>
                                        <p:cTn id="103" dur="500" fill="hold"/>
                                        <p:tgtEl>
                                          <p:spTgt spid="149"/>
                                        </p:tgtEl>
                                        <p:attrNameLst>
                                          <p:attrName>stroke.color</p:attrName>
                                        </p:attrNameLst>
                                      </p:cBhvr>
                                      <p:to>
                                        <a:schemeClr val="tx1"/>
                                      </p:to>
                                    </p:animClr>
                                    <p:set>
                                      <p:cBhvr>
                                        <p:cTn id="104" dur="500" fill="hold"/>
                                        <p:tgtEl>
                                          <p:spTgt spid="149"/>
                                        </p:tgtEl>
                                        <p:attrNameLst>
                                          <p:attrName>stroke.on</p:attrName>
                                        </p:attrNameLst>
                                      </p:cBhvr>
                                      <p:to>
                                        <p:strVal val="true"/>
                                      </p:to>
                                    </p:set>
                                  </p:childTnLst>
                                </p:cTn>
                              </p:par>
                              <p:par>
                                <p:cTn id="105" presetID="7" presetClass="emph" presetSubtype="2" fill="hold" nodeType="withEffect">
                                  <p:stCondLst>
                                    <p:cond delay="0"/>
                                  </p:stCondLst>
                                  <p:childTnLst>
                                    <p:animClr clrSpc="rgb">
                                      <p:cBhvr>
                                        <p:cTn id="106" dur="500" fill="hold"/>
                                        <p:tgtEl>
                                          <p:spTgt spid="150"/>
                                        </p:tgtEl>
                                        <p:attrNameLst>
                                          <p:attrName>stroke.color</p:attrName>
                                        </p:attrNameLst>
                                      </p:cBhvr>
                                      <p:to>
                                        <a:schemeClr val="tx1"/>
                                      </p:to>
                                    </p:animClr>
                                    <p:set>
                                      <p:cBhvr>
                                        <p:cTn id="107" dur="500" fill="hold"/>
                                        <p:tgtEl>
                                          <p:spTgt spid="150"/>
                                        </p:tgtEl>
                                        <p:attrNameLst>
                                          <p:attrName>stroke.on</p:attrName>
                                        </p:attrNameLst>
                                      </p:cBhvr>
                                      <p:to>
                                        <p:strVal val="true"/>
                                      </p:to>
                                    </p:set>
                                  </p:childTnLst>
                                </p:cTn>
                              </p:par>
                            </p:childTnLst>
                          </p:cTn>
                        </p:par>
                        <p:par>
                          <p:cTn id="108" fill="hold">
                            <p:stCondLst>
                              <p:cond delay="1500"/>
                            </p:stCondLst>
                            <p:childTnLst>
                              <p:par>
                                <p:cTn id="109" presetID="1" presetClass="entr" presetSubtype="0" fill="hold" nodeType="afterEffect">
                                  <p:stCondLst>
                                    <p:cond delay="0"/>
                                  </p:stCondLst>
                                  <p:childTnLst>
                                    <p:set>
                                      <p:cBhvr>
                                        <p:cTn id="110" dur="1" fill="hold">
                                          <p:stCondLst>
                                            <p:cond delay="0"/>
                                          </p:stCondLst>
                                        </p:cTn>
                                        <p:tgtEl>
                                          <p:spTgt spid="56"/>
                                        </p:tgtEl>
                                        <p:attrNameLst>
                                          <p:attrName>style.visibility</p:attrName>
                                        </p:attrNameLst>
                                      </p:cBhvr>
                                      <p:to>
                                        <p:strVal val="visible"/>
                                      </p:to>
                                    </p:set>
                                  </p:childTnLst>
                                </p:cTn>
                              </p:par>
                              <p:par>
                                <p:cTn id="111" presetID="7" presetClass="emph" presetSubtype="2" fill="hold" nodeType="withEffect">
                                  <p:stCondLst>
                                    <p:cond delay="0"/>
                                  </p:stCondLst>
                                  <p:childTnLst>
                                    <p:animClr clrSpc="rgb">
                                      <p:cBhvr>
                                        <p:cTn id="112" dur="500" fill="hold"/>
                                        <p:tgtEl>
                                          <p:spTgt spid="153"/>
                                        </p:tgtEl>
                                        <p:attrNameLst>
                                          <p:attrName>stroke.color</p:attrName>
                                        </p:attrNameLst>
                                      </p:cBhvr>
                                      <p:to>
                                        <a:srgbClr val="FF0000"/>
                                      </p:to>
                                    </p:animClr>
                                    <p:set>
                                      <p:cBhvr>
                                        <p:cTn id="113" dur="500" fill="hold"/>
                                        <p:tgtEl>
                                          <p:spTgt spid="153"/>
                                        </p:tgtEl>
                                        <p:attrNameLst>
                                          <p:attrName>stroke.on</p:attrName>
                                        </p:attrNameLst>
                                      </p:cBhvr>
                                      <p:to>
                                        <p:strVal val="true"/>
                                      </p:to>
                                    </p:set>
                                  </p:childTnLst>
                                </p:cTn>
                              </p:par>
                              <p:par>
                                <p:cTn id="114" presetID="7" presetClass="emph" presetSubtype="2" fill="hold" nodeType="withEffect">
                                  <p:stCondLst>
                                    <p:cond delay="0"/>
                                  </p:stCondLst>
                                  <p:childTnLst>
                                    <p:animClr clrSpc="rgb">
                                      <p:cBhvr>
                                        <p:cTn id="115" dur="500" fill="hold"/>
                                        <p:tgtEl>
                                          <p:spTgt spid="154"/>
                                        </p:tgtEl>
                                        <p:attrNameLst>
                                          <p:attrName>stroke.color</p:attrName>
                                        </p:attrNameLst>
                                      </p:cBhvr>
                                      <p:to>
                                        <a:srgbClr val="FF0000"/>
                                      </p:to>
                                    </p:animClr>
                                    <p:set>
                                      <p:cBhvr>
                                        <p:cTn id="116" dur="500" fill="hold"/>
                                        <p:tgtEl>
                                          <p:spTgt spid="154"/>
                                        </p:tgtEl>
                                        <p:attrNameLst>
                                          <p:attrName>stroke.on</p:attrName>
                                        </p:attrNameLst>
                                      </p:cBhvr>
                                      <p:to>
                                        <p:strVal val="true"/>
                                      </p:to>
                                    </p:set>
                                  </p:childTnLst>
                                </p:cTn>
                              </p:par>
                              <p:par>
                                <p:cTn id="117" presetID="7" presetClass="emph" presetSubtype="2" fill="hold" nodeType="withEffect">
                                  <p:stCondLst>
                                    <p:cond delay="0"/>
                                  </p:stCondLst>
                                  <p:childTnLst>
                                    <p:animClr clrSpc="rgb">
                                      <p:cBhvr>
                                        <p:cTn id="118" dur="500" fill="hold"/>
                                        <p:tgtEl>
                                          <p:spTgt spid="151"/>
                                        </p:tgtEl>
                                        <p:attrNameLst>
                                          <p:attrName>stroke.color</p:attrName>
                                        </p:attrNameLst>
                                      </p:cBhvr>
                                      <p:to>
                                        <a:schemeClr val="tx1"/>
                                      </p:to>
                                    </p:animClr>
                                    <p:set>
                                      <p:cBhvr>
                                        <p:cTn id="119" dur="500" fill="hold"/>
                                        <p:tgtEl>
                                          <p:spTgt spid="151"/>
                                        </p:tgtEl>
                                        <p:attrNameLst>
                                          <p:attrName>stroke.on</p:attrName>
                                        </p:attrNameLst>
                                      </p:cBhvr>
                                      <p:to>
                                        <p:strVal val="true"/>
                                      </p:to>
                                    </p:set>
                                  </p:childTnLst>
                                </p:cTn>
                              </p:par>
                              <p:par>
                                <p:cTn id="120" presetID="7" presetClass="emph" presetSubtype="2" fill="hold" nodeType="withEffect">
                                  <p:stCondLst>
                                    <p:cond delay="0"/>
                                  </p:stCondLst>
                                  <p:childTnLst>
                                    <p:animClr clrSpc="rgb">
                                      <p:cBhvr>
                                        <p:cTn id="121" dur="500" fill="hold"/>
                                        <p:tgtEl>
                                          <p:spTgt spid="152"/>
                                        </p:tgtEl>
                                        <p:attrNameLst>
                                          <p:attrName>stroke.color</p:attrName>
                                        </p:attrNameLst>
                                      </p:cBhvr>
                                      <p:to>
                                        <a:schemeClr val="tx1"/>
                                      </p:to>
                                    </p:animClr>
                                    <p:set>
                                      <p:cBhvr>
                                        <p:cTn id="122" dur="500" fill="hold"/>
                                        <p:tgtEl>
                                          <p:spTgt spid="152"/>
                                        </p:tgtEl>
                                        <p:attrNameLst>
                                          <p:attrName>stroke.on</p:attrName>
                                        </p:attrNameLst>
                                      </p:cBhvr>
                                      <p:to>
                                        <p:strVal val="true"/>
                                      </p:to>
                                    </p:set>
                                  </p:childTnLst>
                                </p:cTn>
                              </p:par>
                            </p:childTnLst>
                          </p:cTn>
                        </p:par>
                        <p:par>
                          <p:cTn id="123" fill="hold">
                            <p:stCondLst>
                              <p:cond delay="2000"/>
                            </p:stCondLst>
                            <p:childTnLst>
                              <p:par>
                                <p:cTn id="124" presetID="7" presetClass="emph" presetSubtype="2" fill="hold" nodeType="afterEffect">
                                  <p:stCondLst>
                                    <p:cond delay="0"/>
                                  </p:stCondLst>
                                  <p:childTnLst>
                                    <p:animClr clrSpc="rgb">
                                      <p:cBhvr>
                                        <p:cTn id="125" dur="500" fill="hold"/>
                                        <p:tgtEl>
                                          <p:spTgt spid="155"/>
                                        </p:tgtEl>
                                        <p:attrNameLst>
                                          <p:attrName>stroke.color</p:attrName>
                                        </p:attrNameLst>
                                      </p:cBhvr>
                                      <p:to>
                                        <a:srgbClr val="FF0000"/>
                                      </p:to>
                                    </p:animClr>
                                    <p:set>
                                      <p:cBhvr>
                                        <p:cTn id="126" dur="500" fill="hold"/>
                                        <p:tgtEl>
                                          <p:spTgt spid="155"/>
                                        </p:tgtEl>
                                        <p:attrNameLst>
                                          <p:attrName>stroke.on</p:attrName>
                                        </p:attrNameLst>
                                      </p:cBhvr>
                                      <p:to>
                                        <p:strVal val="true"/>
                                      </p:to>
                                    </p:set>
                                  </p:childTnLst>
                                </p:cTn>
                              </p:par>
                              <p:par>
                                <p:cTn id="127" presetID="7" presetClass="emph" presetSubtype="2" fill="hold" nodeType="withEffect">
                                  <p:stCondLst>
                                    <p:cond delay="0"/>
                                  </p:stCondLst>
                                  <p:childTnLst>
                                    <p:animClr clrSpc="rgb">
                                      <p:cBhvr>
                                        <p:cTn id="128" dur="500" fill="hold"/>
                                        <p:tgtEl>
                                          <p:spTgt spid="156"/>
                                        </p:tgtEl>
                                        <p:attrNameLst>
                                          <p:attrName>stroke.color</p:attrName>
                                        </p:attrNameLst>
                                      </p:cBhvr>
                                      <p:to>
                                        <a:srgbClr val="FF0000"/>
                                      </p:to>
                                    </p:animClr>
                                    <p:set>
                                      <p:cBhvr>
                                        <p:cTn id="129" dur="500" fill="hold"/>
                                        <p:tgtEl>
                                          <p:spTgt spid="156"/>
                                        </p:tgtEl>
                                        <p:attrNameLst>
                                          <p:attrName>stroke.on</p:attrName>
                                        </p:attrNameLst>
                                      </p:cBhvr>
                                      <p:to>
                                        <p:strVal val="true"/>
                                      </p:to>
                                    </p:set>
                                  </p:childTnLst>
                                </p:cTn>
                              </p:par>
                              <p:par>
                                <p:cTn id="130" presetID="7" presetClass="emph" presetSubtype="2" fill="hold" nodeType="withEffect">
                                  <p:stCondLst>
                                    <p:cond delay="0"/>
                                  </p:stCondLst>
                                  <p:childTnLst>
                                    <p:animClr clrSpc="rgb">
                                      <p:cBhvr>
                                        <p:cTn id="131" dur="500" fill="hold"/>
                                        <p:tgtEl>
                                          <p:spTgt spid="153"/>
                                        </p:tgtEl>
                                        <p:attrNameLst>
                                          <p:attrName>stroke.color</p:attrName>
                                        </p:attrNameLst>
                                      </p:cBhvr>
                                      <p:to>
                                        <a:schemeClr val="tx1"/>
                                      </p:to>
                                    </p:animClr>
                                    <p:set>
                                      <p:cBhvr>
                                        <p:cTn id="132" dur="500" fill="hold"/>
                                        <p:tgtEl>
                                          <p:spTgt spid="153"/>
                                        </p:tgtEl>
                                        <p:attrNameLst>
                                          <p:attrName>stroke.on</p:attrName>
                                        </p:attrNameLst>
                                      </p:cBhvr>
                                      <p:to>
                                        <p:strVal val="true"/>
                                      </p:to>
                                    </p:set>
                                  </p:childTnLst>
                                </p:cTn>
                              </p:par>
                              <p:par>
                                <p:cTn id="133" presetID="7" presetClass="emph" presetSubtype="2" fill="hold" nodeType="withEffect">
                                  <p:stCondLst>
                                    <p:cond delay="0"/>
                                  </p:stCondLst>
                                  <p:childTnLst>
                                    <p:animClr clrSpc="rgb">
                                      <p:cBhvr>
                                        <p:cTn id="134" dur="500" fill="hold"/>
                                        <p:tgtEl>
                                          <p:spTgt spid="154"/>
                                        </p:tgtEl>
                                        <p:attrNameLst>
                                          <p:attrName>stroke.color</p:attrName>
                                        </p:attrNameLst>
                                      </p:cBhvr>
                                      <p:to>
                                        <a:schemeClr val="tx1"/>
                                      </p:to>
                                    </p:animClr>
                                    <p:set>
                                      <p:cBhvr>
                                        <p:cTn id="135" dur="500" fill="hold"/>
                                        <p:tgtEl>
                                          <p:spTgt spid="154"/>
                                        </p:tgtEl>
                                        <p:attrNameLst>
                                          <p:attrName>stroke.on</p:attrName>
                                        </p:attrNameLst>
                                      </p:cBhvr>
                                      <p:to>
                                        <p:strVal val="true"/>
                                      </p:to>
                                    </p:set>
                                  </p:childTnLst>
                                </p:cTn>
                              </p:par>
                            </p:childTnLst>
                          </p:cTn>
                        </p:par>
                        <p:par>
                          <p:cTn id="136" fill="hold">
                            <p:stCondLst>
                              <p:cond delay="2500"/>
                            </p:stCondLst>
                            <p:childTnLst>
                              <p:par>
                                <p:cTn id="137" presetID="7" presetClass="emph" presetSubtype="2" fill="hold" nodeType="afterEffect">
                                  <p:stCondLst>
                                    <p:cond delay="0"/>
                                  </p:stCondLst>
                                  <p:childTnLst>
                                    <p:animClr clrSpc="rgb">
                                      <p:cBhvr>
                                        <p:cTn id="138" dur="500" fill="hold"/>
                                        <p:tgtEl>
                                          <p:spTgt spid="158"/>
                                        </p:tgtEl>
                                        <p:attrNameLst>
                                          <p:attrName>stroke.color</p:attrName>
                                        </p:attrNameLst>
                                      </p:cBhvr>
                                      <p:to>
                                        <a:srgbClr val="FF0000"/>
                                      </p:to>
                                    </p:animClr>
                                    <p:set>
                                      <p:cBhvr>
                                        <p:cTn id="139" dur="500" fill="hold"/>
                                        <p:tgtEl>
                                          <p:spTgt spid="158"/>
                                        </p:tgtEl>
                                        <p:attrNameLst>
                                          <p:attrName>stroke.on</p:attrName>
                                        </p:attrNameLst>
                                      </p:cBhvr>
                                      <p:to>
                                        <p:strVal val="true"/>
                                      </p:to>
                                    </p:set>
                                  </p:childTnLst>
                                </p:cTn>
                              </p:par>
                              <p:par>
                                <p:cTn id="140" presetID="7" presetClass="emph" presetSubtype="2" fill="hold" nodeType="withEffect">
                                  <p:stCondLst>
                                    <p:cond delay="0"/>
                                  </p:stCondLst>
                                  <p:childTnLst>
                                    <p:animClr clrSpc="rgb">
                                      <p:cBhvr>
                                        <p:cTn id="141" dur="500" fill="hold"/>
                                        <p:tgtEl>
                                          <p:spTgt spid="157"/>
                                        </p:tgtEl>
                                        <p:attrNameLst>
                                          <p:attrName>stroke.color</p:attrName>
                                        </p:attrNameLst>
                                      </p:cBhvr>
                                      <p:to>
                                        <a:srgbClr val="FF0000"/>
                                      </p:to>
                                    </p:animClr>
                                    <p:set>
                                      <p:cBhvr>
                                        <p:cTn id="142" dur="500" fill="hold"/>
                                        <p:tgtEl>
                                          <p:spTgt spid="157"/>
                                        </p:tgtEl>
                                        <p:attrNameLst>
                                          <p:attrName>stroke.on</p:attrName>
                                        </p:attrNameLst>
                                      </p:cBhvr>
                                      <p:to>
                                        <p:strVal val="true"/>
                                      </p:to>
                                    </p:set>
                                  </p:childTnLst>
                                </p:cTn>
                              </p:par>
                              <p:par>
                                <p:cTn id="143" presetID="7" presetClass="emph" presetSubtype="2" fill="hold" nodeType="withEffect">
                                  <p:stCondLst>
                                    <p:cond delay="0"/>
                                  </p:stCondLst>
                                  <p:childTnLst>
                                    <p:animClr clrSpc="rgb">
                                      <p:cBhvr>
                                        <p:cTn id="144" dur="500" fill="hold"/>
                                        <p:tgtEl>
                                          <p:spTgt spid="155"/>
                                        </p:tgtEl>
                                        <p:attrNameLst>
                                          <p:attrName>stroke.color</p:attrName>
                                        </p:attrNameLst>
                                      </p:cBhvr>
                                      <p:to>
                                        <a:schemeClr val="tx1"/>
                                      </p:to>
                                    </p:animClr>
                                    <p:set>
                                      <p:cBhvr>
                                        <p:cTn id="145" dur="500" fill="hold"/>
                                        <p:tgtEl>
                                          <p:spTgt spid="155"/>
                                        </p:tgtEl>
                                        <p:attrNameLst>
                                          <p:attrName>stroke.on</p:attrName>
                                        </p:attrNameLst>
                                      </p:cBhvr>
                                      <p:to>
                                        <p:strVal val="true"/>
                                      </p:to>
                                    </p:set>
                                  </p:childTnLst>
                                </p:cTn>
                              </p:par>
                              <p:par>
                                <p:cTn id="146" presetID="7" presetClass="emph" presetSubtype="2" fill="hold" nodeType="withEffect">
                                  <p:stCondLst>
                                    <p:cond delay="0"/>
                                  </p:stCondLst>
                                  <p:childTnLst>
                                    <p:animClr clrSpc="rgb">
                                      <p:cBhvr>
                                        <p:cTn id="147" dur="500" fill="hold"/>
                                        <p:tgtEl>
                                          <p:spTgt spid="156"/>
                                        </p:tgtEl>
                                        <p:attrNameLst>
                                          <p:attrName>stroke.color</p:attrName>
                                        </p:attrNameLst>
                                      </p:cBhvr>
                                      <p:to>
                                        <a:schemeClr val="tx1"/>
                                      </p:to>
                                    </p:animClr>
                                    <p:set>
                                      <p:cBhvr>
                                        <p:cTn id="148" dur="500" fill="hold"/>
                                        <p:tgtEl>
                                          <p:spTgt spid="156"/>
                                        </p:tgtEl>
                                        <p:attrNameLst>
                                          <p:attrName>stroke.on</p:attrName>
                                        </p:attrNameLst>
                                      </p:cBhvr>
                                      <p:to>
                                        <p:strVal val="true"/>
                                      </p:to>
                                    </p:set>
                                  </p:childTnLst>
                                </p:cTn>
                              </p:par>
                            </p:childTnLst>
                          </p:cTn>
                        </p:par>
                        <p:par>
                          <p:cTn id="149" fill="hold">
                            <p:stCondLst>
                              <p:cond delay="3000"/>
                            </p:stCondLst>
                            <p:childTnLst>
                              <p:par>
                                <p:cTn id="150" presetID="1" presetClass="entr" presetSubtype="0" fill="hold" nodeType="afterEffect">
                                  <p:stCondLst>
                                    <p:cond delay="0"/>
                                  </p:stCondLst>
                                  <p:childTnLst>
                                    <p:set>
                                      <p:cBhvr>
                                        <p:cTn id="151" dur="1" fill="hold">
                                          <p:stCondLst>
                                            <p:cond delay="0"/>
                                          </p:stCondLst>
                                        </p:cTn>
                                        <p:tgtEl>
                                          <p:spTgt spid="67"/>
                                        </p:tgtEl>
                                        <p:attrNameLst>
                                          <p:attrName>style.visibility</p:attrName>
                                        </p:attrNameLst>
                                      </p:cBhvr>
                                      <p:to>
                                        <p:strVal val="visible"/>
                                      </p:to>
                                    </p:set>
                                  </p:childTnLst>
                                </p:cTn>
                              </p:par>
                              <p:par>
                                <p:cTn id="152" presetID="7" presetClass="emph" presetSubtype="2" fill="hold" nodeType="withEffect">
                                  <p:stCondLst>
                                    <p:cond delay="0"/>
                                  </p:stCondLst>
                                  <p:childTnLst>
                                    <p:animClr clrSpc="rgb">
                                      <p:cBhvr>
                                        <p:cTn id="153" dur="500" fill="hold"/>
                                        <p:tgtEl>
                                          <p:spTgt spid="159"/>
                                        </p:tgtEl>
                                        <p:attrNameLst>
                                          <p:attrName>stroke.color</p:attrName>
                                        </p:attrNameLst>
                                      </p:cBhvr>
                                      <p:to>
                                        <a:srgbClr val="FF0000"/>
                                      </p:to>
                                    </p:animClr>
                                    <p:set>
                                      <p:cBhvr>
                                        <p:cTn id="154" dur="500" fill="hold"/>
                                        <p:tgtEl>
                                          <p:spTgt spid="159"/>
                                        </p:tgtEl>
                                        <p:attrNameLst>
                                          <p:attrName>stroke.on</p:attrName>
                                        </p:attrNameLst>
                                      </p:cBhvr>
                                      <p:to>
                                        <p:strVal val="true"/>
                                      </p:to>
                                    </p:set>
                                  </p:childTnLst>
                                </p:cTn>
                              </p:par>
                              <p:par>
                                <p:cTn id="155" presetID="7" presetClass="emph" presetSubtype="2" fill="hold" nodeType="withEffect">
                                  <p:stCondLst>
                                    <p:cond delay="0"/>
                                  </p:stCondLst>
                                  <p:childTnLst>
                                    <p:animClr clrSpc="rgb">
                                      <p:cBhvr>
                                        <p:cTn id="156" dur="500" fill="hold"/>
                                        <p:tgtEl>
                                          <p:spTgt spid="160"/>
                                        </p:tgtEl>
                                        <p:attrNameLst>
                                          <p:attrName>stroke.color</p:attrName>
                                        </p:attrNameLst>
                                      </p:cBhvr>
                                      <p:to>
                                        <a:srgbClr val="FF0000"/>
                                      </p:to>
                                    </p:animClr>
                                    <p:set>
                                      <p:cBhvr>
                                        <p:cTn id="157" dur="500" fill="hold"/>
                                        <p:tgtEl>
                                          <p:spTgt spid="160"/>
                                        </p:tgtEl>
                                        <p:attrNameLst>
                                          <p:attrName>stroke.on</p:attrName>
                                        </p:attrNameLst>
                                      </p:cBhvr>
                                      <p:to>
                                        <p:strVal val="true"/>
                                      </p:to>
                                    </p:set>
                                  </p:childTnLst>
                                </p:cTn>
                              </p:par>
                              <p:par>
                                <p:cTn id="158" presetID="7" presetClass="emph" presetSubtype="2" fill="hold" nodeType="withEffect">
                                  <p:stCondLst>
                                    <p:cond delay="0"/>
                                  </p:stCondLst>
                                  <p:childTnLst>
                                    <p:animClr clrSpc="rgb">
                                      <p:cBhvr>
                                        <p:cTn id="159" dur="500" fill="hold"/>
                                        <p:tgtEl>
                                          <p:spTgt spid="157"/>
                                        </p:tgtEl>
                                        <p:attrNameLst>
                                          <p:attrName>stroke.color</p:attrName>
                                        </p:attrNameLst>
                                      </p:cBhvr>
                                      <p:to>
                                        <a:schemeClr val="tx1"/>
                                      </p:to>
                                    </p:animClr>
                                    <p:set>
                                      <p:cBhvr>
                                        <p:cTn id="160" dur="500" fill="hold"/>
                                        <p:tgtEl>
                                          <p:spTgt spid="157"/>
                                        </p:tgtEl>
                                        <p:attrNameLst>
                                          <p:attrName>stroke.on</p:attrName>
                                        </p:attrNameLst>
                                      </p:cBhvr>
                                      <p:to>
                                        <p:strVal val="true"/>
                                      </p:to>
                                    </p:set>
                                  </p:childTnLst>
                                </p:cTn>
                              </p:par>
                              <p:par>
                                <p:cTn id="161" presetID="7" presetClass="emph" presetSubtype="2" fill="hold" nodeType="withEffect">
                                  <p:stCondLst>
                                    <p:cond delay="0"/>
                                  </p:stCondLst>
                                  <p:childTnLst>
                                    <p:animClr clrSpc="rgb">
                                      <p:cBhvr>
                                        <p:cTn id="162" dur="500" fill="hold"/>
                                        <p:tgtEl>
                                          <p:spTgt spid="158"/>
                                        </p:tgtEl>
                                        <p:attrNameLst>
                                          <p:attrName>stroke.color</p:attrName>
                                        </p:attrNameLst>
                                      </p:cBhvr>
                                      <p:to>
                                        <a:schemeClr val="tx1"/>
                                      </p:to>
                                    </p:animClr>
                                    <p:set>
                                      <p:cBhvr>
                                        <p:cTn id="163" dur="500" fill="hold"/>
                                        <p:tgtEl>
                                          <p:spTgt spid="158"/>
                                        </p:tgtEl>
                                        <p:attrNameLst>
                                          <p:attrName>stroke.on</p:attrName>
                                        </p:attrNameLst>
                                      </p:cBhvr>
                                      <p:to>
                                        <p:strVal val="true"/>
                                      </p:to>
                                    </p:set>
                                  </p:childTnLst>
                                </p:cTn>
                              </p:par>
                            </p:childTnLst>
                          </p:cTn>
                        </p:par>
                        <p:par>
                          <p:cTn id="164" fill="hold">
                            <p:stCondLst>
                              <p:cond delay="3500"/>
                            </p:stCondLst>
                            <p:childTnLst>
                              <p:par>
                                <p:cTn id="165" presetID="7" presetClass="emph" presetSubtype="2" fill="hold" nodeType="afterEffect">
                                  <p:stCondLst>
                                    <p:cond delay="0"/>
                                  </p:stCondLst>
                                  <p:childTnLst>
                                    <p:animClr clrSpc="rgb">
                                      <p:cBhvr>
                                        <p:cTn id="166" dur="500" fill="hold"/>
                                        <p:tgtEl>
                                          <p:spTgt spid="161"/>
                                        </p:tgtEl>
                                        <p:attrNameLst>
                                          <p:attrName>stroke.color</p:attrName>
                                        </p:attrNameLst>
                                      </p:cBhvr>
                                      <p:to>
                                        <a:srgbClr val="FF0000"/>
                                      </p:to>
                                    </p:animClr>
                                    <p:set>
                                      <p:cBhvr>
                                        <p:cTn id="167" dur="500" fill="hold"/>
                                        <p:tgtEl>
                                          <p:spTgt spid="161"/>
                                        </p:tgtEl>
                                        <p:attrNameLst>
                                          <p:attrName>stroke.on</p:attrName>
                                        </p:attrNameLst>
                                      </p:cBhvr>
                                      <p:to>
                                        <p:strVal val="true"/>
                                      </p:to>
                                    </p:set>
                                  </p:childTnLst>
                                </p:cTn>
                              </p:par>
                              <p:par>
                                <p:cTn id="168" presetID="7" presetClass="emph" presetSubtype="2" fill="hold" nodeType="withEffect">
                                  <p:stCondLst>
                                    <p:cond delay="0"/>
                                  </p:stCondLst>
                                  <p:childTnLst>
                                    <p:animClr clrSpc="rgb">
                                      <p:cBhvr>
                                        <p:cTn id="169" dur="500" fill="hold"/>
                                        <p:tgtEl>
                                          <p:spTgt spid="162"/>
                                        </p:tgtEl>
                                        <p:attrNameLst>
                                          <p:attrName>stroke.color</p:attrName>
                                        </p:attrNameLst>
                                      </p:cBhvr>
                                      <p:to>
                                        <a:srgbClr val="FF0000"/>
                                      </p:to>
                                    </p:animClr>
                                    <p:set>
                                      <p:cBhvr>
                                        <p:cTn id="170" dur="500" fill="hold"/>
                                        <p:tgtEl>
                                          <p:spTgt spid="162"/>
                                        </p:tgtEl>
                                        <p:attrNameLst>
                                          <p:attrName>stroke.on</p:attrName>
                                        </p:attrNameLst>
                                      </p:cBhvr>
                                      <p:to>
                                        <p:strVal val="true"/>
                                      </p:to>
                                    </p:set>
                                  </p:childTnLst>
                                </p:cTn>
                              </p:par>
                              <p:par>
                                <p:cTn id="171" presetID="7" presetClass="emph" presetSubtype="2" fill="hold" nodeType="withEffect">
                                  <p:stCondLst>
                                    <p:cond delay="0"/>
                                  </p:stCondLst>
                                  <p:childTnLst>
                                    <p:animClr clrSpc="rgb">
                                      <p:cBhvr>
                                        <p:cTn id="172" dur="500" fill="hold"/>
                                        <p:tgtEl>
                                          <p:spTgt spid="160"/>
                                        </p:tgtEl>
                                        <p:attrNameLst>
                                          <p:attrName>stroke.color</p:attrName>
                                        </p:attrNameLst>
                                      </p:cBhvr>
                                      <p:to>
                                        <a:schemeClr val="tx1"/>
                                      </p:to>
                                    </p:animClr>
                                    <p:set>
                                      <p:cBhvr>
                                        <p:cTn id="173" dur="500" fill="hold"/>
                                        <p:tgtEl>
                                          <p:spTgt spid="160"/>
                                        </p:tgtEl>
                                        <p:attrNameLst>
                                          <p:attrName>stroke.on</p:attrName>
                                        </p:attrNameLst>
                                      </p:cBhvr>
                                      <p:to>
                                        <p:strVal val="true"/>
                                      </p:to>
                                    </p:set>
                                  </p:childTnLst>
                                </p:cTn>
                              </p:par>
                              <p:par>
                                <p:cTn id="174" presetID="7" presetClass="emph" presetSubtype="2" fill="hold" nodeType="withEffect">
                                  <p:stCondLst>
                                    <p:cond delay="0"/>
                                  </p:stCondLst>
                                  <p:childTnLst>
                                    <p:animClr clrSpc="rgb">
                                      <p:cBhvr>
                                        <p:cTn id="175" dur="500" fill="hold"/>
                                        <p:tgtEl>
                                          <p:spTgt spid="159"/>
                                        </p:tgtEl>
                                        <p:attrNameLst>
                                          <p:attrName>stroke.color</p:attrName>
                                        </p:attrNameLst>
                                      </p:cBhvr>
                                      <p:to>
                                        <a:schemeClr val="tx1"/>
                                      </p:to>
                                    </p:animClr>
                                    <p:set>
                                      <p:cBhvr>
                                        <p:cTn id="176" dur="500" fill="hold"/>
                                        <p:tgtEl>
                                          <p:spTgt spid="159"/>
                                        </p:tgtEl>
                                        <p:attrNameLst>
                                          <p:attrName>stroke.on</p:attrName>
                                        </p:attrNameLst>
                                      </p:cBhvr>
                                      <p:to>
                                        <p:strVal val="true"/>
                                      </p:to>
                                    </p:set>
                                  </p:childTnLst>
                                </p:cTn>
                              </p:par>
                            </p:childTnLst>
                          </p:cTn>
                        </p:par>
                        <p:par>
                          <p:cTn id="177" fill="hold">
                            <p:stCondLst>
                              <p:cond delay="4000"/>
                            </p:stCondLst>
                            <p:childTnLst>
                              <p:par>
                                <p:cTn id="178" presetID="7" presetClass="emph" presetSubtype="2" fill="hold" nodeType="afterEffect">
                                  <p:stCondLst>
                                    <p:cond delay="0"/>
                                  </p:stCondLst>
                                  <p:childTnLst>
                                    <p:animClr clrSpc="rgb">
                                      <p:cBhvr>
                                        <p:cTn id="179" dur="500" fill="hold"/>
                                        <p:tgtEl>
                                          <p:spTgt spid="162"/>
                                        </p:tgtEl>
                                        <p:attrNameLst>
                                          <p:attrName>stroke.color</p:attrName>
                                        </p:attrNameLst>
                                      </p:cBhvr>
                                      <p:to>
                                        <a:schemeClr val="tx1"/>
                                      </p:to>
                                    </p:animClr>
                                    <p:set>
                                      <p:cBhvr>
                                        <p:cTn id="180" dur="500" fill="hold"/>
                                        <p:tgtEl>
                                          <p:spTgt spid="162"/>
                                        </p:tgtEl>
                                        <p:attrNameLst>
                                          <p:attrName>stroke.on</p:attrName>
                                        </p:attrNameLst>
                                      </p:cBhvr>
                                      <p:to>
                                        <p:strVal val="true"/>
                                      </p:to>
                                    </p:set>
                                  </p:childTnLst>
                                </p:cTn>
                              </p:par>
                              <p:par>
                                <p:cTn id="181" presetID="7" presetClass="emph" presetSubtype="2" fill="hold" nodeType="withEffect">
                                  <p:stCondLst>
                                    <p:cond delay="0"/>
                                  </p:stCondLst>
                                  <p:childTnLst>
                                    <p:animClr clrSpc="rgb">
                                      <p:cBhvr>
                                        <p:cTn id="182" dur="500" fill="hold"/>
                                        <p:tgtEl>
                                          <p:spTgt spid="161"/>
                                        </p:tgtEl>
                                        <p:attrNameLst>
                                          <p:attrName>stroke.color</p:attrName>
                                        </p:attrNameLst>
                                      </p:cBhvr>
                                      <p:to>
                                        <a:schemeClr val="tx1"/>
                                      </p:to>
                                    </p:animClr>
                                    <p:set>
                                      <p:cBhvr>
                                        <p:cTn id="183" dur="500" fill="hold"/>
                                        <p:tgtEl>
                                          <p:spTgt spid="161"/>
                                        </p:tgtEl>
                                        <p:attrNameLst>
                                          <p:attrName>stroke.on</p:attrName>
                                        </p:attrNameLst>
                                      </p:cBhvr>
                                      <p:to>
                                        <p:strVal val="true"/>
                                      </p:to>
                                    </p:set>
                                  </p:childTnLst>
                                </p:cTn>
                              </p:par>
                            </p:childTnLst>
                          </p:cTn>
                        </p:par>
                      </p:childTnLst>
                    </p:cTn>
                  </p:par>
                  <p:par>
                    <p:cTn id="184" fill="hold">
                      <p:stCondLst>
                        <p:cond delay="indefinite"/>
                      </p:stCondLst>
                      <p:childTnLst>
                        <p:par>
                          <p:cTn id="185" fill="hold">
                            <p:stCondLst>
                              <p:cond delay="0"/>
                            </p:stCondLst>
                            <p:childTnLst>
                              <p:par>
                                <p:cTn id="186" presetID="1" presetClass="entr" presetSubtype="0" fill="hold" grpId="0" nodeType="clickEffect">
                                  <p:stCondLst>
                                    <p:cond delay="0"/>
                                  </p:stCondLst>
                                  <p:childTnLst>
                                    <p:set>
                                      <p:cBhvr>
                                        <p:cTn id="187" dur="1" fill="hold">
                                          <p:stCondLst>
                                            <p:cond delay="0"/>
                                          </p:stCondLst>
                                        </p:cTn>
                                        <p:tgtEl>
                                          <p:spTgt spid="1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P spid="122" grpId="0"/>
      <p:bldP spid="123" grpId="0"/>
      <p:bldP spid="124" grpId="0"/>
      <p:bldP spid="125" grpId="0"/>
      <p:bldP spid="126" grpId="0"/>
      <p:bldP spid="127" grpId="0"/>
      <p:bldP spid="128" grpId="0"/>
      <p:bldP spid="129" grpId="0"/>
      <p:bldP spid="172"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29563"/>
            <a:ext cx="7772400" cy="796119"/>
          </a:xfrm>
        </p:spPr>
        <p:txBody>
          <a:bodyPr/>
          <a:lstStyle/>
          <a:p>
            <a:r>
              <a:rPr lang="en-US" dirty="0" smtClean="0"/>
              <a:t>The Configurable Cache</a:t>
            </a:r>
            <a:endParaRPr lang="en-US" dirty="0"/>
          </a:p>
        </p:txBody>
      </p:sp>
      <p:sp>
        <p:nvSpPr>
          <p:cNvPr id="6" name="Content Placeholder 5"/>
          <p:cNvSpPr>
            <a:spLocks noGrp="1"/>
          </p:cNvSpPr>
          <p:nvPr>
            <p:ph idx="1"/>
          </p:nvPr>
        </p:nvSpPr>
        <p:spPr>
          <a:xfrm>
            <a:off x="685800" y="1037224"/>
            <a:ext cx="7772400" cy="532262"/>
          </a:xfrm>
        </p:spPr>
        <p:txBody>
          <a:bodyPr/>
          <a:lstStyle/>
          <a:p>
            <a:r>
              <a:rPr lang="en-US" sz="2400" dirty="0" smtClean="0"/>
              <a:t>Used the highly configurable cache proposed by Zhang 03</a:t>
            </a:r>
            <a:endParaRPr lang="en-US" sz="2400"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8</a:t>
            </a:fld>
            <a:endParaRPr lang="en-US" dirty="0"/>
          </a:p>
        </p:txBody>
      </p:sp>
      <p:sp>
        <p:nvSpPr>
          <p:cNvPr id="22" name="Content Placeholder 5"/>
          <p:cNvSpPr txBox="1">
            <a:spLocks/>
          </p:cNvSpPr>
          <p:nvPr/>
        </p:nvSpPr>
        <p:spPr bwMode="auto">
          <a:xfrm>
            <a:off x="688072" y="3591672"/>
            <a:ext cx="7772400" cy="857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eaLnBrk="1" hangingPunct="1">
              <a:spcBef>
                <a:spcPct val="20000"/>
              </a:spcBef>
              <a:buFontTx/>
              <a:buChar char="•"/>
            </a:pPr>
            <a:r>
              <a:rPr lang="en-US" kern="0" dirty="0" smtClean="0">
                <a:latin typeface="+mn-lt"/>
              </a:rPr>
              <a:t>The base cache consists of 4, 2KByte banks that may individually be shutdown for size configuration</a:t>
            </a:r>
          </a:p>
        </p:txBody>
      </p:sp>
      <p:sp>
        <p:nvSpPr>
          <p:cNvPr id="47" name="AutoShape 6"/>
          <p:cNvSpPr>
            <a:spLocks noChangeArrowheads="1"/>
          </p:cNvSpPr>
          <p:nvPr/>
        </p:nvSpPr>
        <p:spPr bwMode="auto">
          <a:xfrm>
            <a:off x="3911523" y="5208127"/>
            <a:ext cx="1114425" cy="45085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8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 name="Text Box 7"/>
          <p:cNvSpPr txBox="1">
            <a:spLocks noChangeArrowheads="1"/>
          </p:cNvSpPr>
          <p:nvPr/>
        </p:nvSpPr>
        <p:spPr bwMode="auto">
          <a:xfrm>
            <a:off x="3592436" y="4693777"/>
            <a:ext cx="1676400" cy="368300"/>
          </a:xfrm>
          <a:prstGeom prst="rect">
            <a:avLst/>
          </a:prstGeom>
          <a:noFill/>
          <a:ln w="9525">
            <a:noFill/>
            <a:miter lim="800000"/>
            <a:headEnd/>
            <a:tailEnd/>
          </a:ln>
          <a:effectLst/>
        </p:spPr>
        <p:txBody>
          <a:bodyPr wrap="none">
            <a:spAutoFit/>
          </a:bodyPr>
          <a:lstStyle/>
          <a:p>
            <a:pPr eaLnBrk="1" hangingPunct="1"/>
            <a:r>
              <a:rPr lang="en-US" sz="1800" i="1" dirty="0">
                <a:latin typeface="Tahoma" pitchFamily="34" charset="0"/>
              </a:rPr>
              <a:t>Way shutdown</a:t>
            </a:r>
          </a:p>
        </p:txBody>
      </p:sp>
      <p:grpSp>
        <p:nvGrpSpPr>
          <p:cNvPr id="49" name="Group 48"/>
          <p:cNvGrpSpPr/>
          <p:nvPr/>
        </p:nvGrpSpPr>
        <p:grpSpPr>
          <a:xfrm>
            <a:off x="1796973" y="4593765"/>
            <a:ext cx="1846293" cy="1693307"/>
            <a:chOff x="3489325" y="4402693"/>
            <a:chExt cx="1846293" cy="1693307"/>
          </a:xfrm>
        </p:grpSpPr>
        <p:sp>
          <p:nvSpPr>
            <p:cNvPr id="50" name="Text Box 5"/>
            <p:cNvSpPr txBox="1">
              <a:spLocks noChangeArrowheads="1"/>
            </p:cNvSpPr>
            <p:nvPr/>
          </p:nvSpPr>
          <p:spPr bwMode="auto">
            <a:xfrm>
              <a:off x="3741240" y="5726668"/>
              <a:ext cx="1000594" cy="36933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Tahoma" pitchFamily="34" charset="0"/>
                </a:rPr>
                <a:t>8KBytes</a:t>
              </a:r>
              <a:endParaRPr kumimoji="0" lang="en-US" sz="1800" b="0" i="0" u="none" strike="noStrike" kern="0" cap="none" spc="0" normalizeH="0" baseline="0" noProof="0" dirty="0">
                <a:ln>
                  <a:noFill/>
                </a:ln>
                <a:solidFill>
                  <a:sysClr val="windowText" lastClr="000000"/>
                </a:solidFill>
                <a:effectLst/>
                <a:uLnTx/>
                <a:uFillTx/>
                <a:latin typeface="Tahoma" pitchFamily="34" charset="0"/>
              </a:endParaRPr>
            </a:p>
          </p:txBody>
        </p:sp>
        <p:sp>
          <p:nvSpPr>
            <p:cNvPr id="51" name="Rectangle 10"/>
            <p:cNvSpPr>
              <a:spLocks noChangeArrowheads="1"/>
            </p:cNvSpPr>
            <p:nvPr/>
          </p:nvSpPr>
          <p:spPr bwMode="auto">
            <a:xfrm>
              <a:off x="3565525" y="4478893"/>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 name="Text Box 11"/>
            <p:cNvSpPr txBox="1">
              <a:spLocks noChangeArrowheads="1"/>
            </p:cNvSpPr>
            <p:nvPr/>
          </p:nvSpPr>
          <p:spPr bwMode="auto">
            <a:xfrm rot="16200000">
              <a:off x="3412900" y="4871769"/>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53" name="Rectangle 12"/>
            <p:cNvSpPr>
              <a:spLocks noChangeArrowheads="1"/>
            </p:cNvSpPr>
            <p:nvPr/>
          </p:nvSpPr>
          <p:spPr bwMode="auto">
            <a:xfrm>
              <a:off x="4038600" y="4478893"/>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 name="Text Box 13"/>
            <p:cNvSpPr txBox="1">
              <a:spLocks noChangeArrowheads="1"/>
            </p:cNvSpPr>
            <p:nvPr/>
          </p:nvSpPr>
          <p:spPr bwMode="auto">
            <a:xfrm rot="16200000">
              <a:off x="3885975" y="4830494"/>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55" name="Rectangle 14"/>
            <p:cNvSpPr>
              <a:spLocks noChangeArrowheads="1"/>
            </p:cNvSpPr>
            <p:nvPr/>
          </p:nvSpPr>
          <p:spPr bwMode="auto">
            <a:xfrm>
              <a:off x="4495800" y="4478893"/>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6" name="Text Box 15"/>
            <p:cNvSpPr txBox="1">
              <a:spLocks noChangeArrowheads="1"/>
            </p:cNvSpPr>
            <p:nvPr/>
          </p:nvSpPr>
          <p:spPr bwMode="auto">
            <a:xfrm rot="16200000">
              <a:off x="4343175" y="4871769"/>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57" name="Rectangle 16"/>
            <p:cNvSpPr>
              <a:spLocks noChangeArrowheads="1"/>
            </p:cNvSpPr>
            <p:nvPr/>
          </p:nvSpPr>
          <p:spPr bwMode="auto">
            <a:xfrm>
              <a:off x="4953000" y="4478893"/>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8" name="Text Box 17"/>
            <p:cNvSpPr txBox="1">
              <a:spLocks noChangeArrowheads="1"/>
            </p:cNvSpPr>
            <p:nvPr/>
          </p:nvSpPr>
          <p:spPr bwMode="auto">
            <a:xfrm rot="16200000">
              <a:off x="4800375" y="4871769"/>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59" name="Rectangle 18"/>
            <p:cNvSpPr>
              <a:spLocks noChangeArrowheads="1"/>
            </p:cNvSpPr>
            <p:nvPr/>
          </p:nvSpPr>
          <p:spPr bwMode="auto">
            <a:xfrm>
              <a:off x="3489325" y="4402693"/>
              <a:ext cx="1844675" cy="13716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61" name="Text Box 9"/>
          <p:cNvSpPr txBox="1">
            <a:spLocks noChangeArrowheads="1"/>
          </p:cNvSpPr>
          <p:nvPr/>
        </p:nvSpPr>
        <p:spPr bwMode="auto">
          <a:xfrm>
            <a:off x="5735062" y="5914565"/>
            <a:ext cx="1000594" cy="36933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800" kern="0" dirty="0" smtClean="0">
                <a:solidFill>
                  <a:sysClr val="windowText" lastClr="000000"/>
                </a:solidFill>
                <a:latin typeface="Tahoma" pitchFamily="34" charset="0"/>
              </a:rPr>
              <a:t>4</a:t>
            </a:r>
            <a:r>
              <a:rPr kumimoji="0" lang="en-US" sz="1800" b="0" i="0" u="none" strike="noStrike" kern="0" cap="none" spc="0" normalizeH="0" baseline="0" noProof="0" dirty="0" err="1" smtClean="0">
                <a:ln>
                  <a:noFill/>
                </a:ln>
                <a:solidFill>
                  <a:sysClr val="windowText" lastClr="000000"/>
                </a:solidFill>
                <a:effectLst/>
                <a:uLnTx/>
                <a:uFillTx/>
                <a:latin typeface="Tahoma" pitchFamily="34" charset="0"/>
              </a:rPr>
              <a:t>KBytes</a:t>
            </a:r>
            <a:endParaRPr kumimoji="0" lang="en-US" sz="1800" b="0" i="0" u="none" strike="noStrike" kern="0" cap="none" spc="0" normalizeH="0" baseline="0" noProof="0" dirty="0">
              <a:ln>
                <a:noFill/>
              </a:ln>
              <a:solidFill>
                <a:sysClr val="windowText" lastClr="000000"/>
              </a:solidFill>
              <a:effectLst/>
              <a:uLnTx/>
              <a:uFillTx/>
              <a:latin typeface="Tahoma" pitchFamily="34" charset="0"/>
            </a:endParaRPr>
          </a:p>
        </p:txBody>
      </p:sp>
      <p:sp>
        <p:nvSpPr>
          <p:cNvPr id="62" name="Rectangle 19"/>
          <p:cNvSpPr>
            <a:spLocks noChangeArrowheads="1"/>
          </p:cNvSpPr>
          <p:nvPr/>
        </p:nvSpPr>
        <p:spPr bwMode="auto">
          <a:xfrm>
            <a:off x="5378373" y="4669965"/>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3" name="Text Box 20"/>
          <p:cNvSpPr txBox="1">
            <a:spLocks noChangeArrowheads="1"/>
          </p:cNvSpPr>
          <p:nvPr/>
        </p:nvSpPr>
        <p:spPr bwMode="auto">
          <a:xfrm rot="16200000">
            <a:off x="5225748" y="5062841"/>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64" name="Rectangle 21"/>
          <p:cNvSpPr>
            <a:spLocks noChangeArrowheads="1"/>
          </p:cNvSpPr>
          <p:nvPr/>
        </p:nvSpPr>
        <p:spPr bwMode="auto">
          <a:xfrm>
            <a:off x="5851448" y="4669965"/>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5" name="Text Box 22"/>
          <p:cNvSpPr txBox="1">
            <a:spLocks noChangeArrowheads="1"/>
          </p:cNvSpPr>
          <p:nvPr/>
        </p:nvSpPr>
        <p:spPr bwMode="auto">
          <a:xfrm rot="16200000">
            <a:off x="5698823" y="5061254"/>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66" name="Rectangle 23"/>
          <p:cNvSpPr>
            <a:spLocks noChangeArrowheads="1"/>
          </p:cNvSpPr>
          <p:nvPr/>
        </p:nvSpPr>
        <p:spPr bwMode="auto">
          <a:xfrm>
            <a:off x="6308648" y="4669965"/>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7" name="Text Box 24"/>
          <p:cNvSpPr txBox="1">
            <a:spLocks noChangeArrowheads="1"/>
          </p:cNvSpPr>
          <p:nvPr/>
        </p:nvSpPr>
        <p:spPr bwMode="auto">
          <a:xfrm rot="16200000">
            <a:off x="6126880" y="5023183"/>
            <a:ext cx="728662" cy="396875"/>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ysClr val="windowText" lastClr="000000"/>
                </a:solidFill>
                <a:effectLst/>
                <a:uLnTx/>
                <a:uFillTx/>
              </a:rPr>
              <a:t>2 KB</a:t>
            </a:r>
          </a:p>
        </p:txBody>
      </p:sp>
      <p:sp>
        <p:nvSpPr>
          <p:cNvPr id="68" name="Rectangle 25"/>
          <p:cNvSpPr>
            <a:spLocks noChangeArrowheads="1"/>
          </p:cNvSpPr>
          <p:nvPr/>
        </p:nvSpPr>
        <p:spPr bwMode="auto">
          <a:xfrm>
            <a:off x="6765848" y="4669965"/>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9" name="Text Box 26"/>
          <p:cNvSpPr txBox="1">
            <a:spLocks noChangeArrowheads="1"/>
          </p:cNvSpPr>
          <p:nvPr/>
        </p:nvSpPr>
        <p:spPr bwMode="auto">
          <a:xfrm rot="16200000">
            <a:off x="6584080" y="5064458"/>
            <a:ext cx="728662" cy="396875"/>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ysClr val="windowText" lastClr="000000"/>
                </a:solidFill>
                <a:effectLst/>
                <a:uLnTx/>
                <a:uFillTx/>
              </a:rPr>
              <a:t>2 KB</a:t>
            </a:r>
          </a:p>
        </p:txBody>
      </p:sp>
      <p:sp>
        <p:nvSpPr>
          <p:cNvPr id="70" name="Rectangle 27"/>
          <p:cNvSpPr>
            <a:spLocks noChangeArrowheads="1"/>
          </p:cNvSpPr>
          <p:nvPr/>
        </p:nvSpPr>
        <p:spPr bwMode="auto">
          <a:xfrm>
            <a:off x="5302173" y="4593765"/>
            <a:ext cx="1844675" cy="13716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1" name="Rectangle 10"/>
          <p:cNvSpPr/>
          <p:nvPr/>
        </p:nvSpPr>
        <p:spPr bwMode="auto">
          <a:xfrm>
            <a:off x="4012235" y="2316013"/>
            <a:ext cx="898619" cy="345459"/>
          </a:xfrm>
          <a:prstGeom prst="rect">
            <a:avLst/>
          </a:prstGeom>
          <a:solidFill>
            <a:srgbClr val="E1BEFE"/>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en-US" sz="1600" dirty="0" smtClean="0">
                <a:latin typeface="Trebuchet MS" pitchFamily="34" charset="0"/>
              </a:rPr>
              <a:t>$ Tuner</a:t>
            </a:r>
          </a:p>
        </p:txBody>
      </p:sp>
      <p:cxnSp>
        <p:nvCxnSpPr>
          <p:cNvPr id="20" name="Straight Connector 19"/>
          <p:cNvCxnSpPr/>
          <p:nvPr/>
        </p:nvCxnSpPr>
        <p:spPr bwMode="auto">
          <a:xfrm rot="16200000" flipV="1">
            <a:off x="4312191" y="2144722"/>
            <a:ext cx="333787" cy="5210"/>
          </a:xfrm>
          <a:prstGeom prst="line">
            <a:avLst/>
          </a:prstGeom>
          <a:solidFill>
            <a:schemeClr val="accent1"/>
          </a:solidFill>
          <a:ln w="22225" cap="flat" cmpd="sng" algn="ctr">
            <a:solidFill>
              <a:schemeClr val="tx1"/>
            </a:solidFill>
            <a:prstDash val="solid"/>
            <a:round/>
            <a:headEnd type="arrow" w="med" len="med"/>
            <a:tailEnd type="arrow" w="med" len="med"/>
          </a:ln>
          <a:effectLst/>
        </p:spPr>
      </p:cxnSp>
      <p:grpSp>
        <p:nvGrpSpPr>
          <p:cNvPr id="45" name="Group 44"/>
          <p:cNvGrpSpPr/>
          <p:nvPr/>
        </p:nvGrpSpPr>
        <p:grpSpPr>
          <a:xfrm>
            <a:off x="1654429" y="1577585"/>
            <a:ext cx="5674515" cy="1809297"/>
            <a:chOff x="1654429" y="1577585"/>
            <a:chExt cx="5674515" cy="1809297"/>
          </a:xfrm>
        </p:grpSpPr>
        <p:sp>
          <p:nvSpPr>
            <p:cNvPr id="7" name="Rectangle 6"/>
            <p:cNvSpPr/>
            <p:nvPr/>
          </p:nvSpPr>
          <p:spPr bwMode="auto">
            <a:xfrm rot="16200000">
              <a:off x="1333733" y="1920562"/>
              <a:ext cx="1784772" cy="1143380"/>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en-US" sz="1600" dirty="0" smtClean="0">
                  <a:latin typeface="Trebuchet MS" pitchFamily="34" charset="0"/>
                </a:rPr>
                <a:t>Microprocessor</a:t>
              </a:r>
            </a:p>
            <a:p>
              <a:pPr eaLnBrk="1" hangingPunct="1"/>
              <a:endParaRPr lang="en-US" sz="2000" baseline="30000" dirty="0" smtClean="0">
                <a:latin typeface="Trebuchet MS" pitchFamily="34" charset="0"/>
              </a:endParaRPr>
            </a:p>
          </p:txBody>
        </p:sp>
        <p:sp>
          <p:nvSpPr>
            <p:cNvPr id="9" name="Rectangle 8"/>
            <p:cNvSpPr/>
            <p:nvPr/>
          </p:nvSpPr>
          <p:spPr bwMode="auto">
            <a:xfrm>
              <a:off x="3507846" y="1577585"/>
              <a:ext cx="1975449" cy="399691"/>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eaLnBrk="1" latinLnBrk="0" hangingPunct="1">
                <a:lnSpc>
                  <a:spcPct val="100000"/>
                </a:lnSpc>
                <a:buClrTx/>
                <a:buSzTx/>
                <a:buFontTx/>
                <a:buNone/>
                <a:tabLst/>
              </a:pPr>
              <a:r>
                <a:rPr lang="en-US" sz="1600" dirty="0" smtClean="0">
                  <a:latin typeface="Trebuchet MS" pitchFamily="34" charset="0"/>
                </a:rPr>
                <a:t>Instruction Cache</a:t>
              </a:r>
            </a:p>
          </p:txBody>
        </p:sp>
        <p:sp>
          <p:nvSpPr>
            <p:cNvPr id="10" name="Rectangle 9"/>
            <p:cNvSpPr/>
            <p:nvPr/>
          </p:nvSpPr>
          <p:spPr bwMode="auto">
            <a:xfrm rot="16200000">
              <a:off x="5866021" y="1923958"/>
              <a:ext cx="1784772" cy="1141075"/>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en-US" sz="1600" dirty="0" smtClean="0">
                  <a:latin typeface="Trebuchet MS" pitchFamily="34" charset="0"/>
                </a:rPr>
                <a:t>Main Memory</a:t>
              </a:r>
            </a:p>
            <a:p>
              <a:pPr eaLnBrk="1" hangingPunct="1"/>
              <a:endParaRPr lang="en-US" sz="2000" baseline="30000" dirty="0" smtClean="0">
                <a:latin typeface="Trebuchet MS" pitchFamily="34" charset="0"/>
              </a:endParaRPr>
            </a:p>
          </p:txBody>
        </p:sp>
        <p:cxnSp>
          <p:nvCxnSpPr>
            <p:cNvPr id="15" name="Straight Connector 14"/>
            <p:cNvCxnSpPr/>
            <p:nvPr/>
          </p:nvCxnSpPr>
          <p:spPr bwMode="auto">
            <a:xfrm rot="10800000">
              <a:off x="2811457" y="1803009"/>
              <a:ext cx="709684" cy="0"/>
            </a:xfrm>
            <a:prstGeom prst="line">
              <a:avLst/>
            </a:prstGeom>
            <a:solidFill>
              <a:schemeClr val="accent1"/>
            </a:solidFill>
            <a:ln w="22225" cap="flat" cmpd="sng" algn="ctr">
              <a:solidFill>
                <a:schemeClr val="tx1"/>
              </a:solidFill>
              <a:prstDash val="solid"/>
              <a:round/>
              <a:headEnd type="none" w="med" len="med"/>
              <a:tailEnd type="arrow" w="med" len="med"/>
            </a:ln>
            <a:effectLst/>
          </p:spPr>
        </p:cxnSp>
        <p:cxnSp>
          <p:nvCxnSpPr>
            <p:cNvPr id="16" name="Straight Connector 15"/>
            <p:cNvCxnSpPr/>
            <p:nvPr/>
          </p:nvCxnSpPr>
          <p:spPr bwMode="auto">
            <a:xfrm rot="10800000">
              <a:off x="5488735" y="1805287"/>
              <a:ext cx="709684" cy="0"/>
            </a:xfrm>
            <a:prstGeom prst="line">
              <a:avLst/>
            </a:prstGeom>
            <a:solidFill>
              <a:schemeClr val="accent1"/>
            </a:solidFill>
            <a:ln w="22225" cap="flat" cmpd="sng" algn="ctr">
              <a:solidFill>
                <a:schemeClr val="tx1"/>
              </a:solidFill>
              <a:prstDash val="solid"/>
              <a:round/>
              <a:headEnd type="none" w="med" len="med"/>
              <a:tailEnd type="arrow" w="med" len="med"/>
            </a:ln>
            <a:effectLst/>
          </p:spPr>
        </p:cxnSp>
        <p:sp>
          <p:nvSpPr>
            <p:cNvPr id="41" name="Rectangle 40"/>
            <p:cNvSpPr/>
            <p:nvPr/>
          </p:nvSpPr>
          <p:spPr bwMode="auto">
            <a:xfrm>
              <a:off x="3502200" y="2937908"/>
              <a:ext cx="1975449" cy="399691"/>
            </a:xfrm>
            <a:prstGeom prst="rect">
              <a:avLst/>
            </a:prstGeom>
            <a:solidFill>
              <a:srgbClr val="CCFFFF">
                <a:alpha val="50196"/>
              </a:srgbClr>
            </a:solidFill>
            <a:ln w="19050" cap="flat" cmpd="sng" algn="ctr">
              <a:solidFill>
                <a:schemeClr val="tx1">
                  <a:alpha val="50000"/>
                </a:schemeClr>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eaLnBrk="1" latinLnBrk="0" hangingPunct="1">
                <a:lnSpc>
                  <a:spcPct val="100000"/>
                </a:lnSpc>
                <a:buClrTx/>
                <a:buSzTx/>
                <a:buFontTx/>
                <a:buNone/>
                <a:tabLst/>
              </a:pPr>
              <a:r>
                <a:rPr lang="en-US" sz="1600" dirty="0" smtClean="0">
                  <a:solidFill>
                    <a:schemeClr val="accent3">
                      <a:lumMod val="65000"/>
                    </a:schemeClr>
                  </a:solidFill>
                  <a:latin typeface="Trebuchet MS" pitchFamily="34" charset="0"/>
                </a:rPr>
                <a:t>Data Cache</a:t>
              </a:r>
            </a:p>
          </p:txBody>
        </p:sp>
        <p:cxnSp>
          <p:nvCxnSpPr>
            <p:cNvPr id="42" name="Straight Connector 41"/>
            <p:cNvCxnSpPr/>
            <p:nvPr/>
          </p:nvCxnSpPr>
          <p:spPr bwMode="auto">
            <a:xfrm rot="10800000">
              <a:off x="2805811" y="3163332"/>
              <a:ext cx="709684" cy="0"/>
            </a:xfrm>
            <a:prstGeom prst="line">
              <a:avLst/>
            </a:prstGeom>
            <a:solidFill>
              <a:schemeClr val="accent1"/>
            </a:solidFill>
            <a:ln w="22225" cap="flat" cmpd="sng" algn="ctr">
              <a:solidFill>
                <a:schemeClr val="tx1">
                  <a:alpha val="50000"/>
                </a:schemeClr>
              </a:solidFill>
              <a:prstDash val="sysDot"/>
              <a:round/>
              <a:headEnd type="arrow" w="med" len="med"/>
              <a:tailEnd type="arrow" w="med" len="med"/>
            </a:ln>
            <a:effectLst/>
          </p:spPr>
        </p:cxnSp>
        <p:cxnSp>
          <p:nvCxnSpPr>
            <p:cNvPr id="43" name="Straight Connector 42"/>
            <p:cNvCxnSpPr/>
            <p:nvPr/>
          </p:nvCxnSpPr>
          <p:spPr bwMode="auto">
            <a:xfrm rot="10800000">
              <a:off x="5483089" y="3165610"/>
              <a:ext cx="709684" cy="0"/>
            </a:xfrm>
            <a:prstGeom prst="line">
              <a:avLst/>
            </a:prstGeom>
            <a:solidFill>
              <a:schemeClr val="accent1"/>
            </a:solidFill>
            <a:ln w="22225" cap="flat" cmpd="sng" algn="ctr">
              <a:solidFill>
                <a:schemeClr val="tx1">
                  <a:alpha val="50000"/>
                </a:schemeClr>
              </a:solidFill>
              <a:prstDash val="sysDot"/>
              <a:round/>
              <a:headEnd type="arrow" w="med" len="med"/>
              <a:tailEnd type="arrow" w="med" len="med"/>
            </a:ln>
            <a:effectLst/>
          </p:spPr>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1"/>
                                        </p:tgtEl>
                                        <p:attrNameLst>
                                          <p:attrName>style.visibility</p:attrName>
                                        </p:attrNameLst>
                                      </p:cBhvr>
                                      <p:to>
                                        <p:strVal val="visible"/>
                                      </p:to>
                                    </p:set>
                                  </p:childTnLst>
                                </p:cTn>
                              </p:par>
                              <p:par>
                                <p:cTn id="49" presetID="1" presetClass="emph" presetSubtype="2" fill="hold" nodeType="withEffect">
                                  <p:stCondLst>
                                    <p:cond delay="0"/>
                                  </p:stCondLst>
                                  <p:childTnLst>
                                    <p:animClr clrSpc="rgb">
                                      <p:cBhvr>
                                        <p:cTn id="50" dur="1000" fill="hold"/>
                                        <p:tgtEl>
                                          <p:spTgt spid="66"/>
                                        </p:tgtEl>
                                        <p:attrNameLst>
                                          <p:attrName>fillcolor</p:attrName>
                                        </p:attrNameLst>
                                      </p:cBhvr>
                                      <p:to>
                                        <a:schemeClr val="tx1"/>
                                      </p:to>
                                    </p:animClr>
                                    <p:set>
                                      <p:cBhvr>
                                        <p:cTn id="51" dur="1000" fill="hold"/>
                                        <p:tgtEl>
                                          <p:spTgt spid="66"/>
                                        </p:tgtEl>
                                        <p:attrNameLst>
                                          <p:attrName>fill.type</p:attrName>
                                        </p:attrNameLst>
                                      </p:cBhvr>
                                      <p:to>
                                        <p:strVal val="solid"/>
                                      </p:to>
                                    </p:set>
                                    <p:set>
                                      <p:cBhvr>
                                        <p:cTn id="52" dur="1000" fill="hold"/>
                                        <p:tgtEl>
                                          <p:spTgt spid="66"/>
                                        </p:tgtEl>
                                        <p:attrNameLst>
                                          <p:attrName>fill.on</p:attrName>
                                        </p:attrNameLst>
                                      </p:cBhvr>
                                      <p:to>
                                        <p:strVal val="true"/>
                                      </p:to>
                                    </p:set>
                                  </p:childTnLst>
                                </p:cTn>
                              </p:par>
                              <p:par>
                                <p:cTn id="53" presetID="1" presetClass="emph" presetSubtype="2" fill="hold" nodeType="withEffect">
                                  <p:stCondLst>
                                    <p:cond delay="0"/>
                                  </p:stCondLst>
                                  <p:childTnLst>
                                    <p:animClr clrSpc="rgb">
                                      <p:cBhvr>
                                        <p:cTn id="54" dur="1000" fill="hold"/>
                                        <p:tgtEl>
                                          <p:spTgt spid="68"/>
                                        </p:tgtEl>
                                        <p:attrNameLst>
                                          <p:attrName>fillcolor</p:attrName>
                                        </p:attrNameLst>
                                      </p:cBhvr>
                                      <p:to>
                                        <a:schemeClr val="tx1"/>
                                      </p:to>
                                    </p:animClr>
                                    <p:set>
                                      <p:cBhvr>
                                        <p:cTn id="55" dur="1000" fill="hold"/>
                                        <p:tgtEl>
                                          <p:spTgt spid="68"/>
                                        </p:tgtEl>
                                        <p:attrNameLst>
                                          <p:attrName>fill.type</p:attrName>
                                        </p:attrNameLst>
                                      </p:cBhvr>
                                      <p:to>
                                        <p:strVal val="solid"/>
                                      </p:to>
                                    </p:set>
                                    <p:set>
                                      <p:cBhvr>
                                        <p:cTn id="56" dur="1000" fill="hold"/>
                                        <p:tgtEl>
                                          <p:spTgt spid="6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2" grpId="0"/>
      <p:bldP spid="47" grpId="0" animBg="1"/>
      <p:bldP spid="48" grpId="0"/>
      <p:bldP spid="61" grpId="0"/>
      <p:bldP spid="62" grpId="0" animBg="1"/>
      <p:bldP spid="63" grpId="0"/>
      <p:bldP spid="64" grpId="0" animBg="1"/>
      <p:bldP spid="65" grpId="0"/>
      <p:bldP spid="66" grpId="0" animBg="1"/>
      <p:bldP spid="67" grpId="0"/>
      <p:bldP spid="68" grpId="0" animBg="1"/>
      <p:bldP spid="69" grpId="0"/>
      <p:bldP spid="70" grpId="0" animBg="1"/>
      <p:bldP spid="11" grpId="0" animBg="1"/>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95696"/>
            <a:ext cx="7772400" cy="796119"/>
          </a:xfrm>
        </p:spPr>
        <p:txBody>
          <a:bodyPr/>
          <a:lstStyle/>
          <a:p>
            <a:r>
              <a:rPr lang="en-US" dirty="0" smtClean="0"/>
              <a:t>The Configurable Cache</a:t>
            </a:r>
            <a:endParaRPr lang="en-US" dirty="0"/>
          </a:p>
        </p:txBody>
      </p:sp>
      <p:sp>
        <p:nvSpPr>
          <p:cNvPr id="6" name="Content Placeholder 5"/>
          <p:cNvSpPr>
            <a:spLocks noGrp="1"/>
          </p:cNvSpPr>
          <p:nvPr>
            <p:ph idx="1"/>
          </p:nvPr>
        </p:nvSpPr>
        <p:spPr>
          <a:xfrm>
            <a:off x="685800" y="1037224"/>
            <a:ext cx="7772400" cy="532262"/>
          </a:xfrm>
        </p:spPr>
        <p:txBody>
          <a:bodyPr/>
          <a:lstStyle/>
          <a:p>
            <a:r>
              <a:rPr lang="en-US" sz="2400" dirty="0" smtClean="0"/>
              <a:t>Way concatenation allows for configurable associativity</a:t>
            </a:r>
            <a:endParaRPr lang="en-US" sz="2400"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9</a:t>
            </a:fld>
            <a:endParaRPr lang="en-US" dirty="0"/>
          </a:p>
        </p:txBody>
      </p:sp>
      <p:sp>
        <p:nvSpPr>
          <p:cNvPr id="22" name="Content Placeholder 5"/>
          <p:cNvSpPr txBox="1">
            <a:spLocks/>
          </p:cNvSpPr>
          <p:nvPr/>
        </p:nvSpPr>
        <p:spPr bwMode="auto">
          <a:xfrm>
            <a:off x="688072" y="3591672"/>
            <a:ext cx="7772400" cy="46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eaLnBrk="1" hangingPunct="1">
              <a:spcBef>
                <a:spcPct val="20000"/>
              </a:spcBef>
              <a:buFontTx/>
              <a:buChar char="•"/>
            </a:pPr>
            <a:r>
              <a:rPr lang="en-US" kern="0" dirty="0" smtClean="0">
                <a:latin typeface="+mn-lt"/>
              </a:rPr>
              <a:t>Using logical line sizes allows for configurable line sizes</a:t>
            </a:r>
          </a:p>
        </p:txBody>
      </p:sp>
      <p:sp>
        <p:nvSpPr>
          <p:cNvPr id="121" name="AutoShape 6"/>
          <p:cNvSpPr>
            <a:spLocks noChangeArrowheads="1"/>
          </p:cNvSpPr>
          <p:nvPr/>
        </p:nvSpPr>
        <p:spPr bwMode="auto">
          <a:xfrm>
            <a:off x="3989815" y="2205567"/>
            <a:ext cx="1114425" cy="45085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8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22" name="Text Box 7"/>
          <p:cNvSpPr txBox="1">
            <a:spLocks noChangeArrowheads="1"/>
          </p:cNvSpPr>
          <p:nvPr/>
        </p:nvSpPr>
        <p:spPr bwMode="auto">
          <a:xfrm>
            <a:off x="3504040" y="1691217"/>
            <a:ext cx="2110899" cy="369332"/>
          </a:xfrm>
          <a:prstGeom prst="rect">
            <a:avLst/>
          </a:prstGeom>
          <a:noFill/>
          <a:ln w="9525">
            <a:noFill/>
            <a:miter lim="800000"/>
            <a:headEnd/>
            <a:tailEnd/>
          </a:ln>
          <a:effectLst/>
        </p:spPr>
        <p:txBody>
          <a:bodyPr wrap="none">
            <a:spAutoFit/>
          </a:bodyPr>
          <a:lstStyle/>
          <a:p>
            <a:pPr eaLnBrk="1" hangingPunct="1"/>
            <a:r>
              <a:rPr lang="en-US" sz="1800" i="1" dirty="0">
                <a:latin typeface="Tahoma" pitchFamily="34" charset="0"/>
              </a:rPr>
              <a:t>Way </a:t>
            </a:r>
            <a:r>
              <a:rPr lang="en-US" sz="1800" i="1" dirty="0" smtClean="0">
                <a:latin typeface="Tahoma" pitchFamily="34" charset="0"/>
              </a:rPr>
              <a:t>concatenation</a:t>
            </a:r>
            <a:endParaRPr lang="en-US" sz="1800" i="1" dirty="0">
              <a:latin typeface="Tahoma" pitchFamily="34" charset="0"/>
            </a:endParaRPr>
          </a:p>
        </p:txBody>
      </p:sp>
      <p:grpSp>
        <p:nvGrpSpPr>
          <p:cNvPr id="123" name="Group 122"/>
          <p:cNvGrpSpPr/>
          <p:nvPr/>
        </p:nvGrpSpPr>
        <p:grpSpPr>
          <a:xfrm>
            <a:off x="1599040" y="1591205"/>
            <a:ext cx="1846293" cy="1921907"/>
            <a:chOff x="2895600" y="4402693"/>
            <a:chExt cx="1846293" cy="1921907"/>
          </a:xfrm>
        </p:grpSpPr>
        <p:sp>
          <p:nvSpPr>
            <p:cNvPr id="124" name="Text Box 5"/>
            <p:cNvSpPr txBox="1">
              <a:spLocks noChangeArrowheads="1"/>
            </p:cNvSpPr>
            <p:nvPr/>
          </p:nvSpPr>
          <p:spPr bwMode="auto">
            <a:xfrm>
              <a:off x="3109491" y="5955268"/>
              <a:ext cx="1534395" cy="36933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800" kern="0" dirty="0" smtClean="0">
                  <a:solidFill>
                    <a:sysClr val="windowText" lastClr="000000"/>
                  </a:solidFill>
                  <a:latin typeface="Tahoma" pitchFamily="34" charset="0"/>
                </a:rPr>
                <a:t>8</a:t>
              </a:r>
              <a:r>
                <a:rPr kumimoji="0" lang="en-US" sz="1800" b="0" i="0" u="none" strike="noStrike" kern="0" cap="none" spc="0" normalizeH="0" baseline="0" noProof="0" dirty="0" smtClean="0">
                  <a:ln>
                    <a:noFill/>
                  </a:ln>
                  <a:solidFill>
                    <a:sysClr val="windowText" lastClr="000000"/>
                  </a:solidFill>
                  <a:effectLst/>
                  <a:uLnTx/>
                  <a:uFillTx/>
                  <a:latin typeface="Tahoma" pitchFamily="34" charset="0"/>
                </a:rPr>
                <a:t> KB – 4 way</a:t>
              </a:r>
              <a:endParaRPr kumimoji="0" lang="en-US" sz="1800" b="0" i="0" u="none" strike="noStrike" kern="0" cap="none" spc="0" normalizeH="0" baseline="0" noProof="0" dirty="0">
                <a:ln>
                  <a:noFill/>
                </a:ln>
                <a:solidFill>
                  <a:sysClr val="windowText" lastClr="000000"/>
                </a:solidFill>
                <a:effectLst/>
                <a:uLnTx/>
                <a:uFillTx/>
                <a:latin typeface="Tahoma" pitchFamily="34" charset="0"/>
              </a:endParaRPr>
            </a:p>
          </p:txBody>
        </p:sp>
        <p:sp>
          <p:nvSpPr>
            <p:cNvPr id="125" name="Rectangle 10"/>
            <p:cNvSpPr>
              <a:spLocks noChangeArrowheads="1"/>
            </p:cNvSpPr>
            <p:nvPr/>
          </p:nvSpPr>
          <p:spPr bwMode="auto">
            <a:xfrm>
              <a:off x="2971800" y="4478893"/>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26" name="Text Box 11"/>
            <p:cNvSpPr txBox="1">
              <a:spLocks noChangeArrowheads="1"/>
            </p:cNvSpPr>
            <p:nvPr/>
          </p:nvSpPr>
          <p:spPr bwMode="auto">
            <a:xfrm rot="16200000">
              <a:off x="2819175" y="4871769"/>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127" name="Rectangle 12"/>
            <p:cNvSpPr>
              <a:spLocks noChangeArrowheads="1"/>
            </p:cNvSpPr>
            <p:nvPr/>
          </p:nvSpPr>
          <p:spPr bwMode="auto">
            <a:xfrm>
              <a:off x="3444875" y="4478893"/>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28" name="Text Box 13"/>
            <p:cNvSpPr txBox="1">
              <a:spLocks noChangeArrowheads="1"/>
            </p:cNvSpPr>
            <p:nvPr/>
          </p:nvSpPr>
          <p:spPr bwMode="auto">
            <a:xfrm rot="16200000">
              <a:off x="3292250" y="4830494"/>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129" name="Rectangle 14"/>
            <p:cNvSpPr>
              <a:spLocks noChangeArrowheads="1"/>
            </p:cNvSpPr>
            <p:nvPr/>
          </p:nvSpPr>
          <p:spPr bwMode="auto">
            <a:xfrm>
              <a:off x="3902075" y="4478893"/>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30" name="Text Box 15"/>
            <p:cNvSpPr txBox="1">
              <a:spLocks noChangeArrowheads="1"/>
            </p:cNvSpPr>
            <p:nvPr/>
          </p:nvSpPr>
          <p:spPr bwMode="auto">
            <a:xfrm rot="16200000">
              <a:off x="3749450" y="4871769"/>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131" name="Rectangle 16"/>
            <p:cNvSpPr>
              <a:spLocks noChangeArrowheads="1"/>
            </p:cNvSpPr>
            <p:nvPr/>
          </p:nvSpPr>
          <p:spPr bwMode="auto">
            <a:xfrm>
              <a:off x="4359275" y="4478893"/>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32" name="Text Box 17"/>
            <p:cNvSpPr txBox="1">
              <a:spLocks noChangeArrowheads="1"/>
            </p:cNvSpPr>
            <p:nvPr/>
          </p:nvSpPr>
          <p:spPr bwMode="auto">
            <a:xfrm rot="16200000">
              <a:off x="4206650" y="4871769"/>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133" name="Rectangle 18"/>
            <p:cNvSpPr>
              <a:spLocks noChangeArrowheads="1"/>
            </p:cNvSpPr>
            <p:nvPr/>
          </p:nvSpPr>
          <p:spPr bwMode="auto">
            <a:xfrm>
              <a:off x="2895600" y="4402693"/>
              <a:ext cx="1844675" cy="13716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pSp>
        <p:nvGrpSpPr>
          <p:cNvPr id="55" name="Group 54"/>
          <p:cNvGrpSpPr/>
          <p:nvPr/>
        </p:nvGrpSpPr>
        <p:grpSpPr>
          <a:xfrm>
            <a:off x="5772546" y="1591205"/>
            <a:ext cx="1846293" cy="1921907"/>
            <a:chOff x="5772546" y="1591205"/>
            <a:chExt cx="1846293" cy="1921907"/>
          </a:xfrm>
        </p:grpSpPr>
        <p:sp>
          <p:nvSpPr>
            <p:cNvPr id="135" name="Text Box 5"/>
            <p:cNvSpPr txBox="1">
              <a:spLocks noChangeArrowheads="1"/>
            </p:cNvSpPr>
            <p:nvPr/>
          </p:nvSpPr>
          <p:spPr bwMode="auto">
            <a:xfrm>
              <a:off x="5986437" y="3143780"/>
              <a:ext cx="1534394" cy="36933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800" kern="0" dirty="0" smtClean="0">
                  <a:solidFill>
                    <a:sysClr val="windowText" lastClr="000000"/>
                  </a:solidFill>
                  <a:latin typeface="Tahoma" pitchFamily="34" charset="0"/>
                </a:rPr>
                <a:t>8 </a:t>
              </a:r>
              <a:r>
                <a:rPr kumimoji="0" lang="en-US" sz="1800" b="0" i="0" u="none" strike="noStrike" kern="0" cap="none" spc="0" normalizeH="0" baseline="0" noProof="0" dirty="0" smtClean="0">
                  <a:ln>
                    <a:noFill/>
                  </a:ln>
                  <a:solidFill>
                    <a:sysClr val="windowText" lastClr="000000"/>
                  </a:solidFill>
                  <a:effectLst/>
                  <a:uLnTx/>
                  <a:uFillTx/>
                  <a:latin typeface="Tahoma" pitchFamily="34" charset="0"/>
                </a:rPr>
                <a:t>KB – 2 way</a:t>
              </a:r>
              <a:endParaRPr kumimoji="0" lang="en-US" sz="1800" b="0" i="0" u="none" strike="noStrike" kern="0" cap="none" spc="0" normalizeH="0" baseline="0" noProof="0" dirty="0">
                <a:ln>
                  <a:noFill/>
                </a:ln>
                <a:solidFill>
                  <a:sysClr val="windowText" lastClr="000000"/>
                </a:solidFill>
                <a:effectLst/>
                <a:uLnTx/>
                <a:uFillTx/>
                <a:latin typeface="Tahoma" pitchFamily="34" charset="0"/>
              </a:endParaRPr>
            </a:p>
          </p:txBody>
        </p:sp>
        <p:sp>
          <p:nvSpPr>
            <p:cNvPr id="136" name="Rectangle 10"/>
            <p:cNvSpPr>
              <a:spLocks noChangeArrowheads="1"/>
            </p:cNvSpPr>
            <p:nvPr/>
          </p:nvSpPr>
          <p:spPr bwMode="auto">
            <a:xfrm>
              <a:off x="5848746" y="1667405"/>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37" name="Text Box 11"/>
            <p:cNvSpPr txBox="1">
              <a:spLocks noChangeArrowheads="1"/>
            </p:cNvSpPr>
            <p:nvPr/>
          </p:nvSpPr>
          <p:spPr bwMode="auto">
            <a:xfrm rot="16200000">
              <a:off x="5696121" y="2060281"/>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138" name="Rectangle 12"/>
            <p:cNvSpPr>
              <a:spLocks noChangeArrowheads="1"/>
            </p:cNvSpPr>
            <p:nvPr/>
          </p:nvSpPr>
          <p:spPr bwMode="auto">
            <a:xfrm>
              <a:off x="6321821" y="1667405"/>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39" name="Text Box 13"/>
            <p:cNvSpPr txBox="1">
              <a:spLocks noChangeArrowheads="1"/>
            </p:cNvSpPr>
            <p:nvPr/>
          </p:nvSpPr>
          <p:spPr bwMode="auto">
            <a:xfrm rot="16200000">
              <a:off x="6169196" y="2019006"/>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140" name="Rectangle 14"/>
            <p:cNvSpPr>
              <a:spLocks noChangeArrowheads="1"/>
            </p:cNvSpPr>
            <p:nvPr/>
          </p:nvSpPr>
          <p:spPr bwMode="auto">
            <a:xfrm>
              <a:off x="6779021" y="1667405"/>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41" name="Text Box 15"/>
            <p:cNvSpPr txBox="1">
              <a:spLocks noChangeArrowheads="1"/>
            </p:cNvSpPr>
            <p:nvPr/>
          </p:nvSpPr>
          <p:spPr bwMode="auto">
            <a:xfrm rot="16200000">
              <a:off x="6626396" y="2060281"/>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142" name="Rectangle 16"/>
            <p:cNvSpPr>
              <a:spLocks noChangeArrowheads="1"/>
            </p:cNvSpPr>
            <p:nvPr/>
          </p:nvSpPr>
          <p:spPr bwMode="auto">
            <a:xfrm>
              <a:off x="7236221" y="1667405"/>
              <a:ext cx="304800" cy="12192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43" name="Text Box 17"/>
            <p:cNvSpPr txBox="1">
              <a:spLocks noChangeArrowheads="1"/>
            </p:cNvSpPr>
            <p:nvPr/>
          </p:nvSpPr>
          <p:spPr bwMode="auto">
            <a:xfrm rot="16200000">
              <a:off x="7083596" y="2060281"/>
              <a:ext cx="670376" cy="40011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2KB</a:t>
              </a:r>
              <a:endParaRPr kumimoji="0" lang="en-US" sz="2000" b="0" i="0" u="none" strike="noStrike" kern="0" cap="none" spc="0" normalizeH="0" baseline="0" noProof="0" dirty="0">
                <a:ln>
                  <a:noFill/>
                </a:ln>
                <a:solidFill>
                  <a:sysClr val="windowText" lastClr="000000"/>
                </a:solidFill>
                <a:effectLst/>
                <a:uLnTx/>
                <a:uFillTx/>
              </a:endParaRPr>
            </a:p>
          </p:txBody>
        </p:sp>
        <p:sp>
          <p:nvSpPr>
            <p:cNvPr id="144" name="Rectangle 18"/>
            <p:cNvSpPr>
              <a:spLocks noChangeArrowheads="1"/>
            </p:cNvSpPr>
            <p:nvPr/>
          </p:nvSpPr>
          <p:spPr bwMode="auto">
            <a:xfrm>
              <a:off x="5772546" y="1591205"/>
              <a:ext cx="1844675" cy="13716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pSp>
        <p:nvGrpSpPr>
          <p:cNvPr id="53" name="Group 52"/>
          <p:cNvGrpSpPr/>
          <p:nvPr/>
        </p:nvGrpSpPr>
        <p:grpSpPr>
          <a:xfrm>
            <a:off x="6018640" y="1502415"/>
            <a:ext cx="457200" cy="1523999"/>
            <a:chOff x="6018640" y="1531912"/>
            <a:chExt cx="457200" cy="1523999"/>
          </a:xfrm>
        </p:grpSpPr>
        <p:sp>
          <p:nvSpPr>
            <p:cNvPr id="145" name="Arc 144"/>
            <p:cNvSpPr/>
            <p:nvPr/>
          </p:nvSpPr>
          <p:spPr bwMode="auto">
            <a:xfrm>
              <a:off x="6247240" y="1531912"/>
              <a:ext cx="228600" cy="228600"/>
            </a:xfrm>
            <a:prstGeom prst="arc">
              <a:avLst>
                <a:gd name="adj1" fmla="val 10641537"/>
                <a:gd name="adj2" fmla="val 0"/>
              </a:avLst>
            </a:prstGeom>
            <a:noFill/>
            <a:ln w="25400" cap="flat" cmpd="sng" algn="ctr">
              <a:solidFill>
                <a:srgbClr val="000080">
                  <a:lumMod val="60000"/>
                  <a:lumOff val="40000"/>
                </a:srgb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Times"/>
              </a:endParaRPr>
            </a:p>
          </p:txBody>
        </p:sp>
        <p:sp>
          <p:nvSpPr>
            <p:cNvPr id="146" name="Arc 145"/>
            <p:cNvSpPr/>
            <p:nvPr/>
          </p:nvSpPr>
          <p:spPr bwMode="auto">
            <a:xfrm rot="10800000">
              <a:off x="6018640" y="2827311"/>
              <a:ext cx="228600" cy="228600"/>
            </a:xfrm>
            <a:prstGeom prst="arc">
              <a:avLst>
                <a:gd name="adj1" fmla="val 10641537"/>
                <a:gd name="adj2" fmla="val 0"/>
              </a:avLst>
            </a:prstGeom>
            <a:noFill/>
            <a:ln w="25400" cap="flat" cmpd="sng" algn="ctr">
              <a:solidFill>
                <a:srgbClr val="000080">
                  <a:lumMod val="60000"/>
                  <a:lumOff val="4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Times"/>
              </a:endParaRPr>
            </a:p>
          </p:txBody>
        </p:sp>
        <p:cxnSp>
          <p:nvCxnSpPr>
            <p:cNvPr id="147" name="Straight Connector 146"/>
            <p:cNvCxnSpPr>
              <a:stCxn id="145" idx="0"/>
              <a:endCxn id="146" idx="0"/>
            </p:cNvCxnSpPr>
            <p:nvPr/>
          </p:nvCxnSpPr>
          <p:spPr bwMode="auto">
            <a:xfrm rot="5400000">
              <a:off x="5604808" y="2293790"/>
              <a:ext cx="1284865" cy="242"/>
            </a:xfrm>
            <a:prstGeom prst="line">
              <a:avLst/>
            </a:prstGeom>
            <a:solidFill>
              <a:srgbClr val="000080"/>
            </a:solidFill>
            <a:ln w="25400" cap="flat" cmpd="sng" algn="ctr">
              <a:solidFill>
                <a:srgbClr val="000080">
                  <a:lumMod val="60000"/>
                  <a:lumOff val="40000"/>
                </a:srgbClr>
              </a:solidFill>
              <a:prstDash val="solid"/>
              <a:round/>
              <a:headEnd type="none" w="med" len="med"/>
              <a:tailEnd type="none" w="med" len="med"/>
            </a:ln>
            <a:effectLst/>
          </p:spPr>
        </p:cxnSp>
      </p:grpSp>
      <p:grpSp>
        <p:nvGrpSpPr>
          <p:cNvPr id="54" name="Group 53"/>
          <p:cNvGrpSpPr/>
          <p:nvPr/>
        </p:nvGrpSpPr>
        <p:grpSpPr>
          <a:xfrm>
            <a:off x="6947749" y="1502416"/>
            <a:ext cx="457200" cy="1523999"/>
            <a:chOff x="6933040" y="1531912"/>
            <a:chExt cx="457200" cy="1523999"/>
          </a:xfrm>
        </p:grpSpPr>
        <p:sp>
          <p:nvSpPr>
            <p:cNvPr id="148" name="Arc 147"/>
            <p:cNvSpPr/>
            <p:nvPr/>
          </p:nvSpPr>
          <p:spPr bwMode="auto">
            <a:xfrm>
              <a:off x="7161640" y="1531912"/>
              <a:ext cx="228600" cy="228600"/>
            </a:xfrm>
            <a:prstGeom prst="arc">
              <a:avLst>
                <a:gd name="adj1" fmla="val 10641537"/>
                <a:gd name="adj2" fmla="val 0"/>
              </a:avLst>
            </a:prstGeom>
            <a:noFill/>
            <a:ln w="25400" cap="flat" cmpd="sng" algn="ctr">
              <a:solidFill>
                <a:srgbClr val="000080">
                  <a:lumMod val="60000"/>
                  <a:lumOff val="40000"/>
                </a:srgb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Times"/>
              </a:endParaRPr>
            </a:p>
          </p:txBody>
        </p:sp>
        <p:sp>
          <p:nvSpPr>
            <p:cNvPr id="149" name="Arc 148"/>
            <p:cNvSpPr/>
            <p:nvPr/>
          </p:nvSpPr>
          <p:spPr bwMode="auto">
            <a:xfrm rot="10800000">
              <a:off x="6933040" y="2827311"/>
              <a:ext cx="228600" cy="228600"/>
            </a:xfrm>
            <a:prstGeom prst="arc">
              <a:avLst>
                <a:gd name="adj1" fmla="val 10641537"/>
                <a:gd name="adj2" fmla="val 0"/>
              </a:avLst>
            </a:prstGeom>
            <a:noFill/>
            <a:ln w="25400" cap="flat" cmpd="sng" algn="ctr">
              <a:solidFill>
                <a:srgbClr val="000080">
                  <a:lumMod val="60000"/>
                  <a:lumOff val="4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Times"/>
              </a:endParaRPr>
            </a:p>
          </p:txBody>
        </p:sp>
        <p:cxnSp>
          <p:nvCxnSpPr>
            <p:cNvPr id="150" name="Straight Connector 149"/>
            <p:cNvCxnSpPr>
              <a:stCxn id="148" idx="0"/>
              <a:endCxn id="149" idx="0"/>
            </p:cNvCxnSpPr>
            <p:nvPr/>
          </p:nvCxnSpPr>
          <p:spPr bwMode="auto">
            <a:xfrm rot="5400000">
              <a:off x="6519208" y="2293790"/>
              <a:ext cx="1284865" cy="242"/>
            </a:xfrm>
            <a:prstGeom prst="line">
              <a:avLst/>
            </a:prstGeom>
            <a:solidFill>
              <a:srgbClr val="000080"/>
            </a:solidFill>
            <a:ln w="25400" cap="flat" cmpd="sng" algn="ctr">
              <a:solidFill>
                <a:srgbClr val="000080">
                  <a:lumMod val="60000"/>
                  <a:lumOff val="40000"/>
                </a:srgbClr>
              </a:solidFill>
              <a:prstDash val="solid"/>
              <a:round/>
              <a:headEnd type="none" w="med" len="med"/>
              <a:tailEnd type="none" w="med" len="med"/>
            </a:ln>
            <a:effectLst/>
          </p:spPr>
        </p:cxnSp>
      </p:grpSp>
      <p:grpSp>
        <p:nvGrpSpPr>
          <p:cNvPr id="56" name="Group 55"/>
          <p:cNvGrpSpPr/>
          <p:nvPr/>
        </p:nvGrpSpPr>
        <p:grpSpPr>
          <a:xfrm>
            <a:off x="2108544" y="3973776"/>
            <a:ext cx="5667256" cy="673627"/>
            <a:chOff x="2108544" y="3973776"/>
            <a:chExt cx="5667256" cy="673627"/>
          </a:xfrm>
        </p:grpSpPr>
        <p:sp>
          <p:nvSpPr>
            <p:cNvPr id="171" name="Text Box 10"/>
            <p:cNvSpPr txBox="1">
              <a:spLocks noChangeArrowheads="1"/>
            </p:cNvSpPr>
            <p:nvPr/>
          </p:nvSpPr>
          <p:spPr bwMode="auto">
            <a:xfrm>
              <a:off x="5642200" y="3973776"/>
              <a:ext cx="2133600" cy="646331"/>
            </a:xfrm>
            <a:prstGeom prst="rect">
              <a:avLst/>
            </a:prstGeom>
            <a:noFill/>
            <a:ln w="9525">
              <a:noFill/>
              <a:miter lim="800000"/>
              <a:headEnd type="none" w="sm" len="sm"/>
              <a:tailEnd type="none" w="med" len="lg"/>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logical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16, 32, or 64 bytes</a:t>
              </a:r>
              <a:endParaRPr kumimoji="0" lang="en-US" sz="1800" b="0" i="0" u="none" strike="noStrike" kern="0" cap="none" spc="0" normalizeH="0" baseline="0" noProof="0" dirty="0">
                <a:ln>
                  <a:noFill/>
                </a:ln>
                <a:solidFill>
                  <a:sysClr val="windowText" lastClr="000000"/>
                </a:solidFill>
                <a:effectLst/>
                <a:uLnTx/>
                <a:uFillTx/>
              </a:endParaRPr>
            </a:p>
          </p:txBody>
        </p:sp>
        <p:sp>
          <p:nvSpPr>
            <p:cNvPr id="170" name="Text Box 10"/>
            <p:cNvSpPr txBox="1">
              <a:spLocks noChangeArrowheads="1"/>
            </p:cNvSpPr>
            <p:nvPr/>
          </p:nvSpPr>
          <p:spPr bwMode="auto">
            <a:xfrm>
              <a:off x="2108544" y="4001072"/>
              <a:ext cx="1295400" cy="646331"/>
            </a:xfrm>
            <a:prstGeom prst="rect">
              <a:avLst/>
            </a:prstGeom>
            <a:noFill/>
            <a:ln w="9525">
              <a:noFill/>
              <a:miter lim="800000"/>
              <a:headEnd type="none" w="sm" len="sm"/>
              <a:tailEnd type="none" w="med" len="lg"/>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physical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16 bytes</a:t>
              </a:r>
              <a:endParaRPr kumimoji="0" lang="en-US" sz="1800" b="0" i="0" u="none" strike="noStrike" kern="0" cap="none" spc="0" normalizeH="0" baseline="0" noProof="0" dirty="0">
                <a:ln>
                  <a:noFill/>
                </a:ln>
                <a:solidFill>
                  <a:sysClr val="windowText" lastClr="000000"/>
                </a:solidFill>
                <a:effectLst/>
                <a:uLnTx/>
                <a:uFillTx/>
              </a:endParaRPr>
            </a:p>
          </p:txBody>
        </p:sp>
        <p:sp>
          <p:nvSpPr>
            <p:cNvPr id="172" name="Text Box 10"/>
            <p:cNvSpPr txBox="1">
              <a:spLocks noChangeArrowheads="1"/>
            </p:cNvSpPr>
            <p:nvPr/>
          </p:nvSpPr>
          <p:spPr bwMode="auto">
            <a:xfrm>
              <a:off x="4314943" y="4153472"/>
              <a:ext cx="527989" cy="369332"/>
            </a:xfrm>
            <a:prstGeom prst="rect">
              <a:avLst/>
            </a:prstGeom>
            <a:noFill/>
            <a:ln w="9525">
              <a:noFill/>
              <a:miter lim="800000"/>
              <a:headEnd type="none" w="sm" len="sm"/>
              <a:tailEnd type="none" w="med" len="lg"/>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vs.</a:t>
              </a:r>
              <a:endParaRPr kumimoji="0" lang="en-US" sz="1800" b="0" i="0" u="none" strike="noStrike" kern="0" cap="none" spc="0" normalizeH="0" baseline="0" noProof="0" dirty="0">
                <a:ln>
                  <a:noFill/>
                </a:ln>
                <a:solidFill>
                  <a:sysClr val="windowText" lastClr="000000"/>
                </a:solidFill>
                <a:effectLst/>
                <a:uLnTx/>
                <a:uFillTx/>
              </a:endParaRPr>
            </a:p>
          </p:txBody>
        </p:sp>
      </p:grpSp>
      <p:grpSp>
        <p:nvGrpSpPr>
          <p:cNvPr id="57" name="Group 56"/>
          <p:cNvGrpSpPr/>
          <p:nvPr/>
        </p:nvGrpSpPr>
        <p:grpSpPr>
          <a:xfrm>
            <a:off x="1733265" y="4675496"/>
            <a:ext cx="6032319" cy="762000"/>
            <a:chOff x="1733265" y="4675496"/>
            <a:chExt cx="6032319" cy="762000"/>
          </a:xfrm>
        </p:grpSpPr>
        <p:grpSp>
          <p:nvGrpSpPr>
            <p:cNvPr id="169" name="Group 26"/>
            <p:cNvGrpSpPr/>
            <p:nvPr/>
          </p:nvGrpSpPr>
          <p:grpSpPr>
            <a:xfrm>
              <a:off x="1733265" y="4675496"/>
              <a:ext cx="2020967" cy="762000"/>
              <a:chOff x="3998833" y="4648200"/>
              <a:chExt cx="2020967" cy="762000"/>
            </a:xfrm>
          </p:grpSpPr>
          <p:sp>
            <p:nvSpPr>
              <p:cNvPr id="181" name="Rectangle 180"/>
              <p:cNvSpPr/>
              <p:nvPr/>
            </p:nvSpPr>
            <p:spPr bwMode="auto">
              <a:xfrm>
                <a:off x="3998833" y="5029200"/>
                <a:ext cx="1868567" cy="381000"/>
              </a:xfrm>
              <a:prstGeom prst="rect">
                <a:avLst/>
              </a:prstGeom>
              <a:noFill/>
              <a:ln w="15875" cap="flat" cmpd="sng" algn="ctr">
                <a:solidFill>
                  <a:srgbClr val="000080">
                    <a:lumMod val="60000"/>
                    <a:lumOff val="4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Times"/>
                </a:endParaRPr>
              </a:p>
            </p:txBody>
          </p:sp>
          <p:sp>
            <p:nvSpPr>
              <p:cNvPr id="182" name="Text Box 10"/>
              <p:cNvSpPr txBox="1">
                <a:spLocks noChangeArrowheads="1"/>
              </p:cNvSpPr>
              <p:nvPr/>
            </p:nvSpPr>
            <p:spPr bwMode="auto">
              <a:xfrm>
                <a:off x="4038600" y="4648200"/>
                <a:ext cx="1981200" cy="369332"/>
              </a:xfrm>
              <a:prstGeom prst="rect">
                <a:avLst/>
              </a:prstGeom>
              <a:noFill/>
              <a:ln w="9525">
                <a:noFill/>
                <a:miter lim="800000"/>
                <a:headEnd type="none" w="sm" len="sm"/>
                <a:tailEnd type="none" w="med" len="lg"/>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16 byte line size</a:t>
                </a:r>
                <a:endParaRPr kumimoji="0" lang="en-US" sz="1800" b="0" i="0" u="none" strike="noStrike" kern="0" cap="none" spc="0" normalizeH="0" baseline="0" noProof="0" dirty="0">
                  <a:ln>
                    <a:noFill/>
                  </a:ln>
                  <a:solidFill>
                    <a:sysClr val="windowText" lastClr="000000"/>
                  </a:solidFill>
                  <a:effectLst/>
                  <a:uLnTx/>
                  <a:uFillTx/>
                </a:endParaRPr>
              </a:p>
            </p:txBody>
          </p:sp>
          <p:sp>
            <p:nvSpPr>
              <p:cNvPr id="183" name="TextBox 182"/>
              <p:cNvSpPr txBox="1"/>
              <p:nvPr/>
            </p:nvSpPr>
            <p:spPr>
              <a:xfrm>
                <a:off x="4068169" y="5042847"/>
                <a:ext cx="1786759"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line counter = 1</a:t>
                </a:r>
                <a:endParaRPr kumimoji="0" lang="en-US" sz="1400" b="0" i="0" u="none" strike="noStrike" kern="0" cap="none" spc="0" normalizeH="0" baseline="0" noProof="0" dirty="0">
                  <a:ln>
                    <a:noFill/>
                  </a:ln>
                  <a:solidFill>
                    <a:sysClr val="windowText" lastClr="000000"/>
                  </a:solidFill>
                  <a:effectLst/>
                  <a:uLnTx/>
                  <a:uFillTx/>
                </a:endParaRPr>
              </a:p>
            </p:txBody>
          </p:sp>
        </p:grpSp>
        <p:sp>
          <p:nvSpPr>
            <p:cNvPr id="173" name="AutoShape 6"/>
            <p:cNvSpPr>
              <a:spLocks noChangeArrowheads="1"/>
            </p:cNvSpPr>
            <p:nvPr/>
          </p:nvSpPr>
          <p:spPr bwMode="auto">
            <a:xfrm>
              <a:off x="4014823" y="4980296"/>
              <a:ext cx="1114425" cy="45085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8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74" name="Text Box 10"/>
            <p:cNvSpPr txBox="1">
              <a:spLocks noChangeArrowheads="1"/>
            </p:cNvSpPr>
            <p:nvPr/>
          </p:nvSpPr>
          <p:spPr bwMode="auto">
            <a:xfrm>
              <a:off x="5513664" y="5056496"/>
              <a:ext cx="2251920" cy="369332"/>
            </a:xfrm>
            <a:prstGeom prst="rect">
              <a:avLst/>
            </a:prstGeom>
            <a:noFill/>
            <a:ln w="9525">
              <a:noFill/>
              <a:miter lim="800000"/>
              <a:headEnd type="none" w="sm" len="sm"/>
              <a:tailEnd type="none" w="med" len="lg"/>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Need one block</a:t>
              </a:r>
              <a:endParaRPr kumimoji="0" lang="en-US" sz="1800" b="0" i="0" u="none" strike="noStrike" kern="0" cap="none" spc="0" normalizeH="0" baseline="0" noProof="0" dirty="0">
                <a:ln>
                  <a:noFill/>
                </a:ln>
                <a:solidFill>
                  <a:sysClr val="windowText" lastClr="000000"/>
                </a:solidFill>
                <a:effectLst/>
                <a:uLnTx/>
                <a:uFillTx/>
              </a:endParaRPr>
            </a:p>
          </p:txBody>
        </p:sp>
      </p:grpSp>
      <p:grpSp>
        <p:nvGrpSpPr>
          <p:cNvPr id="58" name="Group 57"/>
          <p:cNvGrpSpPr/>
          <p:nvPr/>
        </p:nvGrpSpPr>
        <p:grpSpPr>
          <a:xfrm>
            <a:off x="1705970" y="5672076"/>
            <a:ext cx="6264328" cy="750332"/>
            <a:chOff x="1705970" y="5672076"/>
            <a:chExt cx="6264328" cy="750332"/>
          </a:xfrm>
        </p:grpSpPr>
        <p:grpSp>
          <p:nvGrpSpPr>
            <p:cNvPr id="175" name="Group 27"/>
            <p:cNvGrpSpPr/>
            <p:nvPr/>
          </p:nvGrpSpPr>
          <p:grpSpPr>
            <a:xfrm>
              <a:off x="1705970" y="5672076"/>
              <a:ext cx="2048262" cy="750332"/>
              <a:chOff x="3971538" y="5726668"/>
              <a:chExt cx="2048262" cy="750332"/>
            </a:xfrm>
          </p:grpSpPr>
          <p:sp>
            <p:nvSpPr>
              <p:cNvPr id="178" name="Rectangle 177"/>
              <p:cNvSpPr/>
              <p:nvPr/>
            </p:nvSpPr>
            <p:spPr bwMode="auto">
              <a:xfrm>
                <a:off x="3971538" y="6096000"/>
                <a:ext cx="1895862" cy="381000"/>
              </a:xfrm>
              <a:prstGeom prst="rect">
                <a:avLst/>
              </a:prstGeom>
              <a:noFill/>
              <a:ln w="15875" cap="flat" cmpd="sng" algn="ctr">
                <a:solidFill>
                  <a:srgbClr val="000080">
                    <a:lumMod val="60000"/>
                    <a:lumOff val="4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srgbClr val="000000"/>
                  </a:solidFill>
                  <a:effectLst/>
                  <a:uLnTx/>
                  <a:uFillTx/>
                  <a:latin typeface="Times"/>
                </a:endParaRPr>
              </a:p>
            </p:txBody>
          </p:sp>
          <p:sp>
            <p:nvSpPr>
              <p:cNvPr id="179" name="Text Box 10"/>
              <p:cNvSpPr txBox="1">
                <a:spLocks noChangeArrowheads="1"/>
              </p:cNvSpPr>
              <p:nvPr/>
            </p:nvSpPr>
            <p:spPr bwMode="auto">
              <a:xfrm>
                <a:off x="4038600" y="5726668"/>
                <a:ext cx="1981200" cy="369332"/>
              </a:xfrm>
              <a:prstGeom prst="rect">
                <a:avLst/>
              </a:prstGeom>
              <a:noFill/>
              <a:ln w="9525">
                <a:noFill/>
                <a:miter lim="800000"/>
                <a:headEnd type="none" w="sm" len="sm"/>
                <a:tailEnd type="none" w="med" len="lg"/>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64 byte line size</a:t>
                </a:r>
                <a:endParaRPr kumimoji="0" lang="en-US" sz="1800" b="0" i="0" u="none" strike="noStrike" kern="0" cap="none" spc="0" normalizeH="0" baseline="0" noProof="0" dirty="0">
                  <a:ln>
                    <a:noFill/>
                  </a:ln>
                  <a:solidFill>
                    <a:sysClr val="windowText" lastClr="000000"/>
                  </a:solidFill>
                  <a:effectLst/>
                  <a:uLnTx/>
                  <a:uFillTx/>
                </a:endParaRPr>
              </a:p>
            </p:txBody>
          </p:sp>
          <p:sp>
            <p:nvSpPr>
              <p:cNvPr id="180" name="TextBox 179"/>
              <p:cNvSpPr txBox="1"/>
              <p:nvPr/>
            </p:nvSpPr>
            <p:spPr>
              <a:xfrm>
                <a:off x="3971538" y="6096000"/>
                <a:ext cx="1895862" cy="30480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line counter = 4</a:t>
                </a:r>
                <a:endParaRPr kumimoji="0" lang="en-US" sz="1400" b="0" i="0" u="none" strike="noStrike" kern="0" cap="none" spc="0" normalizeH="0" baseline="0" noProof="0" dirty="0">
                  <a:ln>
                    <a:noFill/>
                  </a:ln>
                  <a:solidFill>
                    <a:sysClr val="windowText" lastClr="000000"/>
                  </a:solidFill>
                  <a:effectLst/>
                  <a:uLnTx/>
                  <a:uFillTx/>
                </a:endParaRPr>
              </a:p>
            </p:txBody>
          </p:sp>
        </p:grpSp>
        <p:sp>
          <p:nvSpPr>
            <p:cNvPr id="176" name="AutoShape 6"/>
            <p:cNvSpPr>
              <a:spLocks noChangeArrowheads="1"/>
            </p:cNvSpPr>
            <p:nvPr/>
          </p:nvSpPr>
          <p:spPr bwMode="auto">
            <a:xfrm>
              <a:off x="4014823" y="5965208"/>
              <a:ext cx="1114425" cy="45085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8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77" name="Text Box 10"/>
            <p:cNvSpPr txBox="1">
              <a:spLocks noChangeArrowheads="1"/>
            </p:cNvSpPr>
            <p:nvPr/>
          </p:nvSpPr>
          <p:spPr bwMode="auto">
            <a:xfrm>
              <a:off x="5459071" y="5965208"/>
              <a:ext cx="2511227" cy="369332"/>
            </a:xfrm>
            <a:prstGeom prst="rect">
              <a:avLst/>
            </a:prstGeom>
            <a:noFill/>
            <a:ln w="9525">
              <a:noFill/>
              <a:miter lim="800000"/>
              <a:headEnd type="none" w="sm" len="sm"/>
              <a:tailEnd type="none" w="med" len="lg"/>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Need four blocks</a:t>
              </a:r>
              <a:endParaRPr kumimoji="0" lang="en-US" sz="1800" b="0" i="0" u="none" strike="noStrike" kern="0" cap="none" spc="0" normalizeH="0" baseline="0" noProof="0" dirty="0">
                <a:ln>
                  <a:noFill/>
                </a:ln>
                <a:solidFill>
                  <a:sysClr val="windowText" lastClr="000000"/>
                </a:solidFill>
                <a:effectLst/>
                <a:uLnTx/>
                <a:uFillTx/>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2" grpId="0"/>
      <p:bldP spid="121" grpId="0" animBg="1"/>
      <p:bldP spid="122" grpId="0"/>
    </p:bldLst>
  </p:timing>
</p:sld>
</file>

<file path=ppt/theme/theme1.xml><?xml version="1.0" encoding="utf-8"?>
<a:theme xmlns:a="http://schemas.openxmlformats.org/drawingml/2006/main" name="gatorEng">
  <a:themeElements>
    <a:clrScheme name="PPT-whi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white-2">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PPT-whi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whit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whit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whit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whit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whit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white-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whit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whit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whit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whit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whit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7287</TotalTime>
  <Words>3141</Words>
  <Application>Microsoft Office PowerPoint</Application>
  <PresentationFormat>On-screen Show (4:3)</PresentationFormat>
  <Paragraphs>530</Paragraphs>
  <Slides>31</Slides>
  <Notes>23</Notes>
  <HiddenSlides>3</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gatorEng</vt:lpstr>
      <vt:lpstr>Chart</vt:lpstr>
      <vt:lpstr>Slide 1</vt:lpstr>
      <vt:lpstr>Instruction Cache Optimization</vt:lpstr>
      <vt:lpstr>Instruction Cache Optimizations</vt:lpstr>
      <vt:lpstr>Instruction Cache Optimization – Loop Caching</vt:lpstr>
      <vt:lpstr>Adaptive Loop Cache (ALC)</vt:lpstr>
      <vt:lpstr>Preloaded Loop Cache (PLC)</vt:lpstr>
      <vt:lpstr>Instruction Cache Optimization – Cache Configuration (Tuning)</vt:lpstr>
      <vt:lpstr>The Configurable Cache</vt:lpstr>
      <vt:lpstr>The Configurable Cache</vt:lpstr>
      <vt:lpstr>Instruction Cache Optimization – Code Compression</vt:lpstr>
      <vt:lpstr>Code Compression Architectures</vt:lpstr>
      <vt:lpstr>Code Compression (Energy Savings)</vt:lpstr>
      <vt:lpstr>Combining Optimizations</vt:lpstr>
      <vt:lpstr>Combining Cache Tuning and Loop Caching</vt:lpstr>
      <vt:lpstr>Combining Code Compression, Cache Tuning, and Loop Caching</vt:lpstr>
      <vt:lpstr>Contribution</vt:lpstr>
      <vt:lpstr>Outline</vt:lpstr>
      <vt:lpstr>Loop Cache and Level One Cache Tuning</vt:lpstr>
      <vt:lpstr>Experimental Setup</vt:lpstr>
      <vt:lpstr>Experimental Setup</vt:lpstr>
      <vt:lpstr>Energy Savings Cache Tuning &amp; Loop Caching Applied Individually </vt:lpstr>
      <vt:lpstr>Energy Savings  Combining a Fixed Sized ALC with L1 Cache Tuning  </vt:lpstr>
      <vt:lpstr>Energy Savings  Combining ALC Tuning with L1 Cache Tuning  </vt:lpstr>
      <vt:lpstr>Energy Savings  Combining a Fixed Sized PLC with L1 Cache Tuning  </vt:lpstr>
      <vt:lpstr>Code Compression, Loop Caching, and Cache Tuning</vt:lpstr>
      <vt:lpstr>Experimental Setup </vt:lpstr>
      <vt:lpstr>Energy Savings (ALC)  Combining Code Compression with L1 Cache Tuning  </vt:lpstr>
      <vt:lpstr>Energy Savings (PLC)  Combining Code Compression with L1 Cache Tuning  </vt:lpstr>
      <vt:lpstr>Performance (ALC &amp; PLC)  Combining Code Compression with L1 Cache Tuning  </vt:lpstr>
      <vt:lpstr>Area (ALC &amp; PLC)  Combining Code Compression with L1 Cache Tuning  </vt:lpstr>
      <vt:lpstr>Conclusions</vt:lpstr>
    </vt:vector>
  </TitlesOfParts>
  <Company>Ann Gordon-Ross</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Gordon-Ross</dc:creator>
  <cp:lastModifiedBy>Ann Gordon-Ross</cp:lastModifiedBy>
  <cp:revision>888</cp:revision>
  <dcterms:created xsi:type="dcterms:W3CDTF">2011-01-26T00:08:34Z</dcterms:created>
  <dcterms:modified xsi:type="dcterms:W3CDTF">2011-01-26T01:07:41Z</dcterms:modified>
</cp:coreProperties>
</file>