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Default Extension="jpeg" ContentType="image/jpeg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Default Extension="vml" ContentType="application/vnd.openxmlformats-officedocument.vmlDrawing"/>
  <Override PartName="/ppt/commentAuthors.xml" ContentType="application/vnd.openxmlformats-officedocument.presentationml.commentAuthors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687" r:id="rId1"/>
  </p:sldMasterIdLst>
  <p:notesMasterIdLst>
    <p:notesMasterId r:id="rId28"/>
  </p:notesMasterIdLst>
  <p:sldIdLst>
    <p:sldId id="256" r:id="rId2"/>
    <p:sldId id="368" r:id="rId3"/>
    <p:sldId id="369" r:id="rId4"/>
    <p:sldId id="386" r:id="rId5"/>
    <p:sldId id="387" r:id="rId6"/>
    <p:sldId id="388" r:id="rId7"/>
    <p:sldId id="389" r:id="rId8"/>
    <p:sldId id="393" r:id="rId9"/>
    <p:sldId id="394" r:id="rId10"/>
    <p:sldId id="395" r:id="rId11"/>
    <p:sldId id="396" r:id="rId12"/>
    <p:sldId id="397" r:id="rId13"/>
    <p:sldId id="398" r:id="rId14"/>
    <p:sldId id="391" r:id="rId15"/>
    <p:sldId id="372" r:id="rId16"/>
    <p:sldId id="374" r:id="rId17"/>
    <p:sldId id="375" r:id="rId18"/>
    <p:sldId id="376" r:id="rId19"/>
    <p:sldId id="377" r:id="rId20"/>
    <p:sldId id="366" r:id="rId21"/>
    <p:sldId id="379" r:id="rId22"/>
    <p:sldId id="380" r:id="rId23"/>
    <p:sldId id="381" r:id="rId24"/>
    <p:sldId id="384" r:id="rId25"/>
    <p:sldId id="383" r:id="rId26"/>
    <p:sldId id="385" r:id="rId2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marisha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800080"/>
    <a:srgbClr val="660066"/>
    <a:srgbClr val="800000"/>
    <a:srgbClr val="336600"/>
    <a:srgbClr val="6666FF"/>
    <a:srgbClr val="0000FF"/>
    <a:srgbClr val="000099"/>
    <a:srgbClr val="003399"/>
    <a:srgbClr val="993366"/>
    <a:srgbClr val="66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354" autoAdjust="0"/>
    <p:restoredTop sz="81017" autoAdjust="0"/>
  </p:normalViewPr>
  <p:slideViewPr>
    <p:cSldViewPr snapToGrid="0">
      <p:cViewPr>
        <p:scale>
          <a:sx n="100" d="100"/>
          <a:sy n="100" d="100"/>
        </p:scale>
        <p:origin x="-992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commentAuthors" Target="commentAuthors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0.131022126787723"/>
          <c:y val="0.0766666630080337"/>
          <c:w val="0.85372607820869"/>
          <c:h val="0.56006122357140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T-SPaCS</c:v>
                </c:pt>
              </c:strCache>
            </c:strRef>
          </c:tx>
          <c:spPr>
            <a:solidFill>
              <a:srgbClr val="003399"/>
            </a:solidFill>
          </c:spPr>
          <c:cat>
            <c:strRef>
              <c:f>Sheet1!$A$2:$A$26</c:f>
              <c:strCache>
                <c:ptCount val="25"/>
                <c:pt idx="0">
                  <c:v>bcnt</c:v>
                </c:pt>
                <c:pt idx="1">
                  <c:v>bilv</c:v>
                </c:pt>
                <c:pt idx="2">
                  <c:v>blit</c:v>
                </c:pt>
                <c:pt idx="3">
                  <c:v>brev</c:v>
                </c:pt>
                <c:pt idx="4">
                  <c:v>fir</c:v>
                </c:pt>
                <c:pt idx="5">
                  <c:v>A2TIME01</c:v>
                </c:pt>
                <c:pt idx="6">
                  <c:v>AIFFTR01</c:v>
                </c:pt>
                <c:pt idx="7">
                  <c:v>AIFIRF01</c:v>
                </c:pt>
                <c:pt idx="8">
                  <c:v>AIIFFT01</c:v>
                </c:pt>
                <c:pt idx="9">
                  <c:v>BaseFP01</c:v>
                </c:pt>
                <c:pt idx="10">
                  <c:v>BITMNP01</c:v>
                </c:pt>
                <c:pt idx="11">
                  <c:v>CACHEB01</c:v>
                </c:pt>
                <c:pt idx="12">
                  <c:v>CANRDR01</c:v>
                </c:pt>
                <c:pt idx="13">
                  <c:v>IDCTRN01</c:v>
                </c:pt>
                <c:pt idx="14">
                  <c:v>IIRFLT01</c:v>
                </c:pt>
                <c:pt idx="15">
                  <c:v>PNTRCH01</c:v>
                </c:pt>
                <c:pt idx="16">
                  <c:v>PUWMOD01</c:v>
                </c:pt>
                <c:pt idx="17">
                  <c:v>RSPEED01</c:v>
                </c:pt>
                <c:pt idx="18">
                  <c:v>TBLOOK01</c:v>
                </c:pt>
                <c:pt idx="19">
                  <c:v>TTSPRK01</c:v>
                </c:pt>
                <c:pt idx="20">
                  <c:v>epic</c:v>
                </c:pt>
                <c:pt idx="21">
                  <c:v>jpegencode</c:v>
                </c:pt>
                <c:pt idx="22">
                  <c:v>mpeg2decode</c:v>
                </c:pt>
                <c:pt idx="23">
                  <c:v>pegwitencode</c:v>
                </c:pt>
                <c:pt idx="24">
                  <c:v>average</c:v>
                </c:pt>
              </c:strCache>
            </c:str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9.671978872598098</c:v>
                </c:pt>
                <c:pt idx="1">
                  <c:v>3.869398982550421</c:v>
                </c:pt>
                <c:pt idx="2">
                  <c:v>17.96985895322309</c:v>
                </c:pt>
                <c:pt idx="3">
                  <c:v>6.586198076529569</c:v>
                </c:pt>
                <c:pt idx="4">
                  <c:v>10.19206551627945</c:v>
                </c:pt>
                <c:pt idx="5">
                  <c:v>1.910490693739416</c:v>
                </c:pt>
                <c:pt idx="6">
                  <c:v>11.0471187519898</c:v>
                </c:pt>
                <c:pt idx="7">
                  <c:v>12.92975103215313</c:v>
                </c:pt>
                <c:pt idx="8">
                  <c:v>11.88050108932466</c:v>
                </c:pt>
                <c:pt idx="9">
                  <c:v>7.670879842416276</c:v>
                </c:pt>
                <c:pt idx="10">
                  <c:v>3.599976088567953</c:v>
                </c:pt>
                <c:pt idx="11">
                  <c:v>5.238548621190148</c:v>
                </c:pt>
                <c:pt idx="12">
                  <c:v>7.292936131798688</c:v>
                </c:pt>
                <c:pt idx="13">
                  <c:v>13.7839039039039</c:v>
                </c:pt>
                <c:pt idx="14">
                  <c:v>2.242500381748268</c:v>
                </c:pt>
                <c:pt idx="15">
                  <c:v>16.32349726775956</c:v>
                </c:pt>
                <c:pt idx="16">
                  <c:v>8.221730890713818</c:v>
                </c:pt>
                <c:pt idx="17">
                  <c:v>5.400971649141487</c:v>
                </c:pt>
                <c:pt idx="18">
                  <c:v>4.707892039631021</c:v>
                </c:pt>
                <c:pt idx="19">
                  <c:v>3.744413340412191</c:v>
                </c:pt>
                <c:pt idx="20">
                  <c:v>11.10788730243567</c:v>
                </c:pt>
                <c:pt idx="21">
                  <c:v>4.218977491423313</c:v>
                </c:pt>
                <c:pt idx="22">
                  <c:v>10.58279165583312</c:v>
                </c:pt>
                <c:pt idx="23">
                  <c:v>2.447176392544564</c:v>
                </c:pt>
                <c:pt idx="24">
                  <c:v>8.02672687366282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simplified-T-SPaCS</c:v>
                </c:pt>
              </c:strCache>
            </c:strRef>
          </c:tx>
          <c:spPr>
            <a:solidFill>
              <a:srgbClr val="993366"/>
            </a:solidFill>
          </c:spPr>
          <c:cat>
            <c:strRef>
              <c:f>Sheet1!$A$2:$A$26</c:f>
              <c:strCache>
                <c:ptCount val="25"/>
                <c:pt idx="0">
                  <c:v>bcnt</c:v>
                </c:pt>
                <c:pt idx="1">
                  <c:v>bilv</c:v>
                </c:pt>
                <c:pt idx="2">
                  <c:v>blit</c:v>
                </c:pt>
                <c:pt idx="3">
                  <c:v>brev</c:v>
                </c:pt>
                <c:pt idx="4">
                  <c:v>fir</c:v>
                </c:pt>
                <c:pt idx="5">
                  <c:v>A2TIME01</c:v>
                </c:pt>
                <c:pt idx="6">
                  <c:v>AIFFTR01</c:v>
                </c:pt>
                <c:pt idx="7">
                  <c:v>AIFIRF01</c:v>
                </c:pt>
                <c:pt idx="8">
                  <c:v>AIIFFT01</c:v>
                </c:pt>
                <c:pt idx="9">
                  <c:v>BaseFP01</c:v>
                </c:pt>
                <c:pt idx="10">
                  <c:v>BITMNP01</c:v>
                </c:pt>
                <c:pt idx="11">
                  <c:v>CACHEB01</c:v>
                </c:pt>
                <c:pt idx="12">
                  <c:v>CANRDR01</c:v>
                </c:pt>
                <c:pt idx="13">
                  <c:v>IDCTRN01</c:v>
                </c:pt>
                <c:pt idx="14">
                  <c:v>IIRFLT01</c:v>
                </c:pt>
                <c:pt idx="15">
                  <c:v>PNTRCH01</c:v>
                </c:pt>
                <c:pt idx="16">
                  <c:v>PUWMOD01</c:v>
                </c:pt>
                <c:pt idx="17">
                  <c:v>RSPEED01</c:v>
                </c:pt>
                <c:pt idx="18">
                  <c:v>TBLOOK01</c:v>
                </c:pt>
                <c:pt idx="19">
                  <c:v>TTSPRK01</c:v>
                </c:pt>
                <c:pt idx="20">
                  <c:v>epic</c:v>
                </c:pt>
                <c:pt idx="21">
                  <c:v>jpegencode</c:v>
                </c:pt>
                <c:pt idx="22">
                  <c:v>mpeg2decode</c:v>
                </c:pt>
                <c:pt idx="23">
                  <c:v>pegwitencode</c:v>
                </c:pt>
                <c:pt idx="24">
                  <c:v>average</c:v>
                </c:pt>
              </c:strCache>
            </c:strRef>
          </c:cat>
          <c:val>
            <c:numRef>
              <c:f>Sheet1!$C$2:$C$26</c:f>
              <c:numCache>
                <c:formatCode>General</c:formatCode>
                <c:ptCount val="25"/>
                <c:pt idx="0">
                  <c:v>11.65200219418543</c:v>
                </c:pt>
                <c:pt idx="1">
                  <c:v>6.61025836417737</c:v>
                </c:pt>
                <c:pt idx="2">
                  <c:v>24.69608998638303</c:v>
                </c:pt>
                <c:pt idx="3">
                  <c:v>8.40275420963326</c:v>
                </c:pt>
                <c:pt idx="4">
                  <c:v>15.37672293285637</c:v>
                </c:pt>
                <c:pt idx="5">
                  <c:v>8.091006807595842</c:v>
                </c:pt>
                <c:pt idx="6">
                  <c:v>21.75680759584379</c:v>
                </c:pt>
                <c:pt idx="7">
                  <c:v>23.48006361467679</c:v>
                </c:pt>
                <c:pt idx="8">
                  <c:v>21.63733756571769</c:v>
                </c:pt>
                <c:pt idx="9">
                  <c:v>18.90412621359219</c:v>
                </c:pt>
                <c:pt idx="10">
                  <c:v>10.95787297844156</c:v>
                </c:pt>
                <c:pt idx="11">
                  <c:v>13.95299211380862</c:v>
                </c:pt>
                <c:pt idx="12">
                  <c:v>16.86366601435093</c:v>
                </c:pt>
                <c:pt idx="13">
                  <c:v>22.66313364055294</c:v>
                </c:pt>
                <c:pt idx="14">
                  <c:v>4.669412648861138</c:v>
                </c:pt>
                <c:pt idx="15">
                  <c:v>23.49248514505419</c:v>
                </c:pt>
                <c:pt idx="16">
                  <c:v>19.41812756434159</c:v>
                </c:pt>
                <c:pt idx="17">
                  <c:v>14.37898653437282</c:v>
                </c:pt>
                <c:pt idx="18">
                  <c:v>13.33010882708585</c:v>
                </c:pt>
                <c:pt idx="19">
                  <c:v>11.32727405460651</c:v>
                </c:pt>
                <c:pt idx="20">
                  <c:v>19.68339872818293</c:v>
                </c:pt>
                <c:pt idx="21">
                  <c:v>14.80358191426901</c:v>
                </c:pt>
                <c:pt idx="22">
                  <c:v>18.71499310296043</c:v>
                </c:pt>
                <c:pt idx="23">
                  <c:v>6.717911061504993</c:v>
                </c:pt>
                <c:pt idx="24">
                  <c:v>15.48254640887737</c:v>
                </c:pt>
              </c:numCache>
            </c:numRef>
          </c:val>
        </c:ser>
        <c:axId val="337785208"/>
        <c:axId val="337788568"/>
      </c:barChart>
      <c:catAx>
        <c:axId val="3377852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37788568"/>
        <c:crosses val="autoZero"/>
        <c:auto val="1"/>
        <c:lblAlgn val="ctr"/>
        <c:lblOffset val="100"/>
      </c:catAx>
      <c:valAx>
        <c:axId val="3377885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b="0" dirty="0"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b="0" dirty="0" smtClean="0">
                    <a:latin typeface="Times New Roman" pitchFamily="18" charset="0"/>
                    <a:cs typeface="Times New Roman" pitchFamily="18" charset="0"/>
                  </a:rPr>
                  <a:t>imulation </a:t>
                </a:r>
                <a:r>
                  <a:rPr lang="en-US" b="0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b="0" dirty="0" smtClean="0">
                    <a:latin typeface="Times New Roman" pitchFamily="18" charset="0"/>
                    <a:cs typeface="Times New Roman" pitchFamily="18" charset="0"/>
                  </a:rPr>
                  <a:t>ime Speedup vs. Iterative</a:t>
                </a:r>
                <a:r>
                  <a:rPr lang="en-US" b="0" baseline="0" dirty="0" smtClean="0">
                    <a:latin typeface="Times New Roman" pitchFamily="18" charset="0"/>
                    <a:cs typeface="Times New Roman" pitchFamily="18" charset="0"/>
                  </a:rPr>
                  <a:t> Using </a:t>
                </a:r>
                <a:r>
                  <a:rPr lang="en-US" b="0" baseline="0" dirty="0" err="1" smtClean="0">
                    <a:latin typeface="Times New Roman" pitchFamily="18" charset="0"/>
                    <a:cs typeface="Times New Roman" pitchFamily="18" charset="0"/>
                  </a:rPr>
                  <a:t>SimpleScalar</a:t>
                </a:r>
                <a:endParaRPr lang="en-US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00420907954329055"/>
              <c:y val="0.0973212277036801"/>
            </c:manualLayout>
          </c:layout>
        </c:title>
        <c:numFmt formatCode="General" sourceLinked="1"/>
        <c:tickLblPos val="low"/>
        <c:crossAx val="3377852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93735478485752"/>
          <c:y val="0.00299359488552565"/>
          <c:w val="0.458961993689405"/>
          <c:h val="0.0770419322499979"/>
        </c:manualLayout>
      </c:layout>
      <c:spPr>
        <a:noFill/>
        <a:ln>
          <a:noFill/>
        </a:ln>
      </c:sp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32FBF1-87A7-4C1F-95CF-22277E1CE4FA}" type="datetimeFigureOut">
              <a:rPr lang="en-US"/>
              <a:pPr>
                <a:defRPr/>
              </a:pPr>
              <a:t>1/21/11</a:t>
            </a:fld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3EAE338-67A3-45A7-A4B9-1DBD086A0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EAE338-67A3-45A7-A4B9-1DBD086A037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3ECAB0-B4AC-4210-BE3A-77B157AC1065}" type="slidenum">
              <a:rPr lang="en-US" smtClean="0"/>
              <a:pPr>
                <a:defRPr/>
              </a:pPr>
              <a:t>‹#›</a:t>
            </a:fld>
            <a:r>
              <a:rPr lang="en-US" smtClean="0"/>
              <a:t> of 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90144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3040"/>
            <a:ext cx="7772400" cy="46329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>
              <a:defRPr/>
            </a:pPr>
            <a:fld id="{7EAB8033-CFE3-41A8-AB19-90942824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  <p:sldLayoutId id="2147483706" r:id="rId1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152400" y="470736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4000" dirty="0" smtClean="0">
                <a:solidFill>
                  <a:schemeClr val="accent2"/>
                </a:solidFill>
              </a:rPr>
              <a:t>T-</a:t>
            </a:r>
            <a:r>
              <a:rPr lang="en-US" sz="4000" dirty="0" err="1" smtClean="0">
                <a:solidFill>
                  <a:schemeClr val="accent2"/>
                </a:solidFill>
              </a:rPr>
              <a:t>SPaCS</a:t>
            </a:r>
            <a:r>
              <a:rPr lang="en-US" sz="4000" dirty="0" smtClean="0">
                <a:solidFill>
                  <a:schemeClr val="accent2"/>
                </a:solidFill>
              </a:rPr>
              <a:t> – A Two-Level Single-Pass Cache Simulation Methodology</a:t>
            </a:r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3798888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798888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1655429" y="2547269"/>
            <a:ext cx="5587582" cy="904875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>
              <a:spcAft>
                <a:spcPts val="400"/>
              </a:spcAft>
            </a:pPr>
            <a:r>
              <a:rPr lang="en-US" dirty="0" smtClean="0">
                <a:ea typeface="ＭＳ Ｐゴシック" pitchFamily="16" charset="-128"/>
              </a:rPr>
              <a:t>Wei </a:t>
            </a:r>
            <a:r>
              <a:rPr lang="en-US" dirty="0" err="1" smtClean="0">
                <a:ea typeface="ＭＳ Ｐゴシック" pitchFamily="16" charset="-128"/>
              </a:rPr>
              <a:t>Zang</a:t>
            </a:r>
            <a:r>
              <a:rPr lang="en-US" dirty="0" smtClean="0">
                <a:ea typeface="ＭＳ Ｐゴシック" pitchFamily="16" charset="-128"/>
              </a:rPr>
              <a:t> and Ann </a:t>
            </a:r>
            <a:r>
              <a:rPr lang="en-US" dirty="0">
                <a:ea typeface="ＭＳ Ｐゴシック" pitchFamily="16" charset="-128"/>
              </a:rPr>
              <a:t>Gordon-Ross</a:t>
            </a:r>
            <a:r>
              <a:rPr lang="en-US" baseline="30000" dirty="0">
                <a:ea typeface="ＭＳ Ｐゴシック" pitchFamily="16" charset="-128"/>
              </a:rPr>
              <a:t>+</a:t>
            </a:r>
            <a:endParaRPr lang="en-US" dirty="0">
              <a:ea typeface="ＭＳ Ｐゴシック" pitchFamily="16" charset="-128"/>
            </a:endParaRPr>
          </a:p>
          <a:p>
            <a:pPr>
              <a:spcAft>
                <a:spcPts val="400"/>
              </a:spcAft>
            </a:pPr>
            <a:r>
              <a:rPr lang="en-US" sz="1400" dirty="0">
                <a:ea typeface="ＭＳ Ｐゴシック" pitchFamily="16" charset="-128"/>
              </a:rPr>
              <a:t>University of Florida</a:t>
            </a:r>
            <a:br>
              <a:rPr lang="en-US" sz="1400" dirty="0">
                <a:ea typeface="ＭＳ Ｐゴシック" pitchFamily="16" charset="-128"/>
              </a:rPr>
            </a:br>
            <a:r>
              <a:rPr lang="en-US" sz="1400" dirty="0">
                <a:latin typeface="Helvetica" pitchFamily="16" charset="0"/>
                <a:ea typeface="ＭＳ Ｐゴシック" pitchFamily="16" charset="-128"/>
              </a:rPr>
              <a:t>Department of Electrical and Computer Engineering</a:t>
            </a:r>
            <a:r>
              <a:rPr lang="en-US" sz="1400" dirty="0">
                <a:ea typeface="ＭＳ Ｐゴシック" pitchFamily="16" charset="-128"/>
              </a:rPr>
              <a:t/>
            </a:r>
            <a:br>
              <a:rPr lang="en-US" sz="1400" dirty="0">
                <a:ea typeface="ＭＳ Ｐゴシック" pitchFamily="16" charset="-128"/>
              </a:rPr>
            </a:br>
            <a:endParaRPr lang="en-US" sz="1600" dirty="0">
              <a:latin typeface="Helvetica" pitchFamily="16" charset="0"/>
              <a:ea typeface="ＭＳ Ｐゴシック" pitchFamily="16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(111)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111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2348" y="395905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6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7" name="Rectangle 106"/>
          <p:cNvSpPr/>
          <p:nvPr/>
        </p:nvSpPr>
        <p:spPr bwMode="auto">
          <a:xfrm>
            <a:off x="7021804" y="4311951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17" name="Group 130"/>
          <p:cNvGrpSpPr/>
          <p:nvPr/>
        </p:nvGrpSpPr>
        <p:grpSpPr>
          <a:xfrm>
            <a:off x="2294628" y="3399042"/>
            <a:ext cx="1264478" cy="710992"/>
            <a:chOff x="2294628" y="3399042"/>
            <a:chExt cx="1264478" cy="710992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flipV="1">
              <a:off x="2804911" y="3399042"/>
              <a:ext cx="754195" cy="701733"/>
            </a:xfrm>
            <a:prstGeom prst="bentConnector3">
              <a:avLst>
                <a:gd name="adj1" fmla="val 908"/>
              </a:avLst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294628" y="4100773"/>
              <a:ext cx="515890" cy="926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/>
          <p:nvPr/>
        </p:nvSpPr>
        <p:spPr bwMode="auto">
          <a:xfrm>
            <a:off x="7015424" y="398198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(010)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13601" y="3688687"/>
            <a:ext cx="1489733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(101) </a:t>
            </a:r>
            <a:r>
              <a:rPr lang="en-US" sz="1800" u="sng" dirty="0" smtClean="0">
                <a:latin typeface="+mj-lt"/>
              </a:rPr>
              <a:t>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354515" y="3675905"/>
            <a:ext cx="4120732" cy="2146351"/>
            <a:chOff x="4393831" y="3675905"/>
            <a:chExt cx="4081884" cy="2146351"/>
          </a:xfrm>
        </p:grpSpPr>
        <p:cxnSp>
          <p:nvCxnSpPr>
            <p:cNvPr id="103" name="Elbow Connector 102"/>
            <p:cNvCxnSpPr>
              <a:stCxn id="97" idx="2"/>
              <a:endCxn id="9" idx="1"/>
            </p:cNvCxnSpPr>
            <p:nvPr/>
          </p:nvCxnSpPr>
          <p:spPr bwMode="auto">
            <a:xfrm rot="5400000" flipH="1" flipV="1">
              <a:off x="5003500" y="3215419"/>
              <a:ext cx="1366361" cy="2585699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43452" y="5483702"/>
              <a:ext cx="153997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7005621" y="3675905"/>
              <a:ext cx="1470094" cy="263934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(111) </a:t>
              </a:r>
              <a:r>
                <a:rPr lang="en-US" sz="1800" u="sng" dirty="0" smtClean="0">
                  <a:latin typeface="+mj-lt"/>
                </a:rPr>
                <a:t>111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.0026 0.04487 " pathEditMode="relative" ptsTypes="AA">
                                      <p:cBhvr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.0026 0.04487 " pathEditMode="relative" ptsTypes="AA">
                                      <p:cBhvr>
                                        <p:cTn id="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.0026 0.04487 " pathEditMode="relative" ptsTypes="AA">
                                      <p:cBhvr>
                                        <p:cTn id="2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107" grpId="0"/>
      <p:bldP spid="61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(110)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101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6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7" name="Rectangle 106"/>
          <p:cNvSpPr/>
          <p:nvPr/>
        </p:nvSpPr>
        <p:spPr bwMode="auto">
          <a:xfrm>
            <a:off x="7032557" y="4622503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17" name="Group 130"/>
          <p:cNvGrpSpPr/>
          <p:nvPr/>
        </p:nvGrpSpPr>
        <p:grpSpPr>
          <a:xfrm>
            <a:off x="2285106" y="3399042"/>
            <a:ext cx="1274000" cy="396667"/>
            <a:chOff x="2285106" y="3399042"/>
            <a:chExt cx="1274000" cy="396667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flipV="1">
              <a:off x="2809875" y="3399042"/>
              <a:ext cx="749231" cy="391908"/>
            </a:xfrm>
            <a:prstGeom prst="bentConnector3">
              <a:avLst>
                <a:gd name="adj1" fmla="val -852"/>
              </a:avLst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285106" y="3784349"/>
              <a:ext cx="535049" cy="1136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/>
          <p:nvPr/>
        </p:nvSpPr>
        <p:spPr bwMode="auto">
          <a:xfrm>
            <a:off x="7026177" y="4292537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(010)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24354" y="3999239"/>
            <a:ext cx="1489733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(101) </a:t>
            </a:r>
            <a:r>
              <a:rPr lang="en-US" sz="1800" u="sng" dirty="0" smtClean="0">
                <a:latin typeface="+mj-lt"/>
              </a:rPr>
              <a:t>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031029" y="3675568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(111)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4307015" y="3689950"/>
            <a:ext cx="4185483" cy="2132306"/>
            <a:chOff x="4307015" y="3689950"/>
            <a:chExt cx="4185483" cy="2132306"/>
          </a:xfrm>
        </p:grpSpPr>
        <p:cxnSp>
          <p:nvCxnSpPr>
            <p:cNvPr id="103" name="Elbow Connector 102"/>
            <p:cNvCxnSpPr/>
            <p:nvPr/>
          </p:nvCxnSpPr>
          <p:spPr bwMode="auto">
            <a:xfrm rot="5400000" flipH="1" flipV="1">
              <a:off x="4928988" y="3203115"/>
              <a:ext cx="1366361" cy="2610307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43452" y="5483702"/>
              <a:ext cx="153997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7022404" y="3689950"/>
              <a:ext cx="1470094" cy="263934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(110) </a:t>
              </a:r>
              <a:r>
                <a:rPr lang="en-US" sz="1800" u="sng" dirty="0" smtClean="0">
                  <a:latin typeface="+mj-lt"/>
                </a:rPr>
                <a:t>101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 0.0451 " pathEditMode="relative" ptsTypes="AA">
                                      <p:cBhvr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 0.0451 " pathEditMode="relative" ptsTypes="AA">
                                      <p:cBhvr>
                                        <p:cTn id="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 0.0451 " pathEditMode="relative" ptsTypes="AA">
                                      <p:cBhvr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 0 L 0 0.0451 " pathEditMode="relative" ptsTypes="AA">
                                      <p:cBhvr>
                                        <p:cTn id="2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107" grpId="0"/>
      <p:bldP spid="61" grpId="0"/>
      <p:bldP spid="59" grpId="0"/>
      <p:bldP spid="6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7044433" y="4912552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2316855" y="3378389"/>
            <a:ext cx="2720296" cy="263934"/>
            <a:chOff x="2316855" y="3378389"/>
            <a:chExt cx="2720296" cy="263934"/>
          </a:xfrm>
        </p:grpSpPr>
        <p:sp>
          <p:nvSpPr>
            <p:cNvPr id="63" name="Rectangle 62"/>
            <p:cNvSpPr/>
            <p:nvPr/>
          </p:nvSpPr>
          <p:spPr bwMode="auto">
            <a:xfrm>
              <a:off x="3567057" y="3378389"/>
              <a:ext cx="1470094" cy="263934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accent5">
                      <a:lumMod val="25000"/>
                    </a:schemeClr>
                  </a:solidFill>
                  <a:latin typeface="+mj-lt"/>
                </a:rPr>
                <a:t>(010) </a:t>
              </a:r>
              <a:r>
                <a:rPr lang="en-US" sz="1800" u="sng" dirty="0" smtClean="0">
                  <a:solidFill>
                    <a:schemeClr val="accent5">
                      <a:lumMod val="25000"/>
                    </a:schemeClr>
                  </a:solidFill>
                  <a:latin typeface="+mj-lt"/>
                </a:rPr>
                <a:t>111</a:t>
              </a:r>
              <a:r>
                <a:rPr lang="en-US" sz="1800" dirty="0" smtClean="0">
                  <a:solidFill>
                    <a:schemeClr val="accent5">
                      <a:lumMod val="2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accent5">
                      <a:lumMod val="2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/>
                <a:latin typeface="+mj-lt"/>
              </a:endParaRPr>
            </a:p>
          </p:txBody>
        </p:sp>
        <p:cxnSp>
          <p:nvCxnSpPr>
            <p:cNvPr id="129" name="Straight Connector 128"/>
            <p:cNvCxnSpPr>
              <a:stCxn id="63" idx="1"/>
            </p:cNvCxnSpPr>
            <p:nvPr/>
          </p:nvCxnSpPr>
          <p:spPr bwMode="auto">
            <a:xfrm rot="10800000" flipV="1">
              <a:off x="2316855" y="3510356"/>
              <a:ext cx="1250203" cy="12608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/>
          <p:nvPr/>
        </p:nvSpPr>
        <p:spPr bwMode="auto">
          <a:xfrm>
            <a:off x="7038053" y="4596234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(010)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036230" y="4289288"/>
            <a:ext cx="1489733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(101) </a:t>
            </a:r>
            <a:r>
              <a:rPr lang="en-US" sz="1800" u="sng" dirty="0" smtClean="0">
                <a:latin typeface="+mj-lt"/>
              </a:rPr>
              <a:t>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7042905" y="3992913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(111)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042905" y="3679867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(110) </a:t>
            </a:r>
            <a:r>
              <a:rPr lang="en-US" sz="1800" u="sng" dirty="0" smtClean="0">
                <a:latin typeface="+mj-lt"/>
              </a:rPr>
              <a:t>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142591" y="3677523"/>
            <a:ext cx="5371503" cy="1181762"/>
            <a:chOff x="3142591" y="3677523"/>
            <a:chExt cx="5371503" cy="1181762"/>
          </a:xfrm>
        </p:grpSpPr>
        <p:sp>
          <p:nvSpPr>
            <p:cNvPr id="78" name="Text Box 40"/>
            <p:cNvSpPr txBox="1">
              <a:spLocks noChangeArrowheads="1"/>
            </p:cNvSpPr>
            <p:nvPr/>
          </p:nvSpPr>
          <p:spPr bwMode="auto">
            <a:xfrm>
              <a:off x="3142591" y="3677523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cxnSp>
          <p:nvCxnSpPr>
            <p:cNvPr id="79" name="AutoShape 33"/>
            <p:cNvCxnSpPr>
              <a:cxnSpLocks noChangeShapeType="1"/>
              <a:endCxn id="13" idx="1"/>
            </p:cNvCxnSpPr>
            <p:nvPr/>
          </p:nvCxnSpPr>
          <p:spPr bwMode="auto">
            <a:xfrm>
              <a:off x="4294730" y="3692506"/>
              <a:ext cx="2669224" cy="1060872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82" name="Text Box 40"/>
            <p:cNvSpPr txBox="1">
              <a:spLocks noChangeArrowheads="1"/>
            </p:cNvSpPr>
            <p:nvPr/>
          </p:nvSpPr>
          <p:spPr bwMode="auto">
            <a:xfrm rot="12068532" flipV="1">
              <a:off x="4467460" y="3745445"/>
              <a:ext cx="14073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</a:rPr>
                <a:t>same block</a:t>
              </a: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7044000" y="4595351"/>
              <a:ext cx="1470094" cy="263934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  <a:latin typeface="+mj-lt"/>
                </a:rPr>
                <a:t>(010) </a:t>
              </a:r>
              <a:r>
                <a:rPr lang="en-US" sz="1800" b="1" u="sng" dirty="0" smtClean="0">
                  <a:solidFill>
                    <a:srgbClr val="FF0000"/>
                  </a:solidFill>
                  <a:latin typeface="+mj-lt"/>
                </a:rPr>
                <a:t>111</a:t>
              </a:r>
              <a:r>
                <a:rPr lang="en-US" sz="1800" b="1" dirty="0" smtClean="0">
                  <a:solidFill>
                    <a:srgbClr val="FF0000"/>
                  </a:solidFill>
                  <a:latin typeface="Times"/>
                </a:rPr>
                <a:t> </a:t>
              </a:r>
              <a:r>
                <a:rPr lang="en-US" sz="1800" b="1" dirty="0" smtClean="0">
                  <a:solidFill>
                    <a:srgbClr val="FF0000"/>
                  </a:solidFill>
                  <a:latin typeface="+mj-lt"/>
                </a:rPr>
                <a:t>10</a:t>
              </a: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310108" y="3974816"/>
            <a:ext cx="6279778" cy="963176"/>
            <a:chOff x="2310108" y="3974816"/>
            <a:chExt cx="6279778" cy="963176"/>
          </a:xfrm>
        </p:grpSpPr>
        <p:sp>
          <p:nvSpPr>
            <p:cNvPr id="92" name="Rectangle 91"/>
            <p:cNvSpPr/>
            <p:nvPr/>
          </p:nvSpPr>
          <p:spPr bwMode="auto">
            <a:xfrm>
              <a:off x="6966256" y="3974816"/>
              <a:ext cx="1623630" cy="308473"/>
            </a:xfrm>
            <a:prstGeom prst="rect">
              <a:avLst/>
            </a:prstGeom>
            <a:solidFill>
              <a:srgbClr val="E1BEFE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(111) </a:t>
              </a:r>
              <a:r>
                <a:rPr kumimoji="0" lang="en-US" sz="18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111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rPr>
                <a:t>01</a:t>
              </a:r>
            </a:p>
          </p:txBody>
        </p:sp>
        <p:sp>
          <p:nvSpPr>
            <p:cNvPr id="93" name="Text Box 40"/>
            <p:cNvSpPr txBox="1">
              <a:spLocks noChangeArrowheads="1"/>
            </p:cNvSpPr>
            <p:nvPr/>
          </p:nvSpPr>
          <p:spPr bwMode="auto">
            <a:xfrm>
              <a:off x="2310108" y="4353217"/>
              <a:ext cx="3872092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9966FF"/>
                  </a:solidFill>
                  <a:latin typeface="Trebuchet MS" pitchFamily="34" charset="0"/>
                </a:rPr>
                <a:t>Conflicts: blocks that map to the same cache set as processed address </a:t>
              </a:r>
              <a:endParaRPr lang="en-US" sz="1600" dirty="0" smtClean="0">
                <a:solidFill>
                  <a:srgbClr val="9966FF"/>
                </a:solidFill>
              </a:endParaRPr>
            </a:p>
          </p:txBody>
        </p:sp>
        <p:cxnSp>
          <p:nvCxnSpPr>
            <p:cNvPr id="94" name="AutoShape 33"/>
            <p:cNvCxnSpPr>
              <a:cxnSpLocks noChangeShapeType="1"/>
              <a:endCxn id="92" idx="1"/>
            </p:cNvCxnSpPr>
            <p:nvPr/>
          </p:nvCxnSpPr>
          <p:spPr bwMode="auto">
            <a:xfrm flipV="1">
              <a:off x="5943600" y="4129053"/>
              <a:ext cx="1022656" cy="620369"/>
            </a:xfrm>
            <a:prstGeom prst="straightConnector1">
              <a:avLst/>
            </a:prstGeom>
            <a:noFill/>
            <a:ln w="28575">
              <a:solidFill>
                <a:srgbClr val="9966FF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04" name="Group 103"/>
          <p:cNvGrpSpPr/>
          <p:nvPr/>
        </p:nvGrpSpPr>
        <p:grpSpPr>
          <a:xfrm>
            <a:off x="2840826" y="4959088"/>
            <a:ext cx="3023400" cy="801529"/>
            <a:chOff x="2840826" y="4959088"/>
            <a:chExt cx="3023400" cy="801529"/>
          </a:xfrm>
        </p:grpSpPr>
        <p:sp>
          <p:nvSpPr>
            <p:cNvPr id="101" name="Text Box 40"/>
            <p:cNvSpPr txBox="1">
              <a:spLocks noChangeArrowheads="1"/>
            </p:cNvSpPr>
            <p:nvPr/>
          </p:nvSpPr>
          <p:spPr bwMode="auto">
            <a:xfrm>
              <a:off x="2840826" y="5175842"/>
              <a:ext cx="30234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Conflicts # = 1</a:t>
              </a:r>
            </a:p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cache </a:t>
              </a:r>
              <a:r>
                <a:rPr lang="en-US" sz="1600" dirty="0" err="1" smtClean="0">
                  <a:solidFill>
                    <a:srgbClr val="FF0000"/>
                  </a:solidFill>
                  <a:latin typeface="Trebuchet MS" pitchFamily="34" charset="0"/>
                </a:rPr>
                <a:t>associativity</a:t>
              </a:r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 &gt;= 2, hit</a:t>
              </a:r>
            </a:p>
          </p:txBody>
        </p:sp>
        <p:cxnSp>
          <p:nvCxnSpPr>
            <p:cNvPr id="102" name="AutoShape 33"/>
            <p:cNvCxnSpPr>
              <a:cxnSpLocks noChangeShapeType="1"/>
              <a:endCxn id="101" idx="0"/>
            </p:cNvCxnSpPr>
            <p:nvPr/>
          </p:nvCxnSpPr>
          <p:spPr bwMode="auto">
            <a:xfrm rot="16200000" flipH="1">
              <a:off x="4244149" y="5067464"/>
              <a:ext cx="216753" cy="1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3" name="Group 112"/>
          <p:cNvGrpSpPr/>
          <p:nvPr/>
        </p:nvGrpSpPr>
        <p:grpSpPr>
          <a:xfrm>
            <a:off x="5702502" y="3691721"/>
            <a:ext cx="1261453" cy="1084995"/>
            <a:chOff x="5702502" y="3691721"/>
            <a:chExt cx="1261453" cy="1084995"/>
          </a:xfrm>
        </p:grpSpPr>
        <p:grpSp>
          <p:nvGrpSpPr>
            <p:cNvPr id="105" name="Group 78"/>
            <p:cNvGrpSpPr/>
            <p:nvPr/>
          </p:nvGrpSpPr>
          <p:grpSpPr>
            <a:xfrm flipH="1">
              <a:off x="6550927" y="3691721"/>
              <a:ext cx="413028" cy="1084995"/>
              <a:chOff x="2621742" y="2807637"/>
              <a:chExt cx="389925" cy="1911927"/>
            </a:xfrm>
          </p:grpSpPr>
          <p:cxnSp>
            <p:nvCxnSpPr>
              <p:cNvPr id="108" name="Straight Connector 107"/>
              <p:cNvCxnSpPr>
                <a:stCxn id="13" idx="1"/>
              </p:cNvCxnSpPr>
              <p:nvPr/>
            </p:nvCxnSpPr>
            <p:spPr bwMode="auto">
              <a:xfrm rot="10800000" flipH="1" flipV="1">
                <a:off x="2621742" y="4678437"/>
                <a:ext cx="377041" cy="5052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66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09" name="Straight Connector 108"/>
              <p:cNvCxnSpPr/>
              <p:nvPr/>
            </p:nvCxnSpPr>
            <p:spPr bwMode="auto">
              <a:xfrm rot="5400000">
                <a:off x="2051618" y="3772399"/>
                <a:ext cx="1887884" cy="6445"/>
              </a:xfrm>
              <a:prstGeom prst="line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66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0" name="Straight Arrow Connector 109"/>
              <p:cNvCxnSpPr/>
              <p:nvPr/>
            </p:nvCxnSpPr>
            <p:spPr bwMode="auto">
              <a:xfrm flipH="1" flipV="1">
                <a:off x="2631578" y="2807637"/>
                <a:ext cx="380089" cy="12021"/>
              </a:xfrm>
              <a:prstGeom prst="straightConnector1">
                <a:avLst/>
              </a:prstGeom>
              <a:solidFill>
                <a:schemeClr val="accent1"/>
              </a:solidFill>
              <a:ln w="25400" cap="flat" cmpd="sng" algn="ctr">
                <a:solidFill>
                  <a:srgbClr val="660066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11" name="TextBox 110"/>
            <p:cNvSpPr txBox="1"/>
            <p:nvPr/>
          </p:nvSpPr>
          <p:spPr>
            <a:xfrm>
              <a:off x="5702502" y="3820144"/>
              <a:ext cx="1022720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</a:rPr>
                <a:t>Stack update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4583 " pathEditMode="relative" ptsTypes="AA">
                                      <p:cBhvr>
                                        <p:cTn id="3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4583 " pathEditMode="relative" ptsTypes="AA">
                                      <p:cBhvr>
                                        <p:cTn id="4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04583 " pathEditMode="relative" ptsTypes="AA">
                                      <p:cBhvr>
                                        <p:cTn id="4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0116 C -0.04896 -0.01226 -0.09861 -0.02569 -0.11771 -0.04259 C -0.1368 -0.05949 -0.13403 -0.08541 -0.11423 -0.10023 C -0.09444 -0.11504 -0.04687 -0.12361 0.00087 -0.13217 " pathEditMode="relative" rAng="0" ptsTypes="aaaA">
                                      <p:cBhvr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  <p:bldP spid="61" grpId="0"/>
      <p:bldP spid="59" grpId="0"/>
      <p:bldP spid="67" grpId="0"/>
      <p:bldP spid="6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single-level cache simulation maintains one stack to record L1 access trace</a:t>
            </a:r>
          </a:p>
          <a:p>
            <a:r>
              <a:rPr lang="en-US" sz="2400" dirty="0" smtClean="0"/>
              <a:t>Naïve adaption of stack-based single-level cache simulation to two-level caches requires multiple stacks</a:t>
            </a:r>
          </a:p>
          <a:p>
            <a:pPr lvl="1"/>
            <a:r>
              <a:rPr lang="en-US" sz="2000" dirty="0" smtClean="0"/>
              <a:t>Assumes inclusive cache hierarchy</a:t>
            </a:r>
          </a:p>
          <a:p>
            <a:pPr lvl="1"/>
            <a:r>
              <a:rPr lang="en-US" sz="2000" dirty="0" smtClean="0"/>
              <a:t>L1 access trace: one stack based on memory reference trace</a:t>
            </a:r>
          </a:p>
          <a:p>
            <a:pPr lvl="1"/>
            <a:r>
              <a:rPr lang="en-US" sz="2000" dirty="0" smtClean="0"/>
              <a:t>L2 access trace: depends on L1 miss</a:t>
            </a:r>
          </a:p>
          <a:p>
            <a:pPr lvl="1"/>
            <a:r>
              <a:rPr lang="en-US" sz="2000" dirty="0" smtClean="0"/>
              <a:t>Requires </a:t>
            </a:r>
            <a:r>
              <a:rPr lang="en-US" sz="2000" i="1" dirty="0" smtClean="0"/>
              <a:t>n</a:t>
            </a:r>
            <a:r>
              <a:rPr lang="en-US" sz="2000" dirty="0" smtClean="0"/>
              <a:t> stacks for </a:t>
            </a:r>
            <a:r>
              <a:rPr lang="en-US" sz="2000" i="1" dirty="0" smtClean="0"/>
              <a:t>n</a:t>
            </a:r>
            <a:r>
              <a:rPr lang="en-US" sz="2000" dirty="0" smtClean="0"/>
              <a:t> L1 configurations</a:t>
            </a:r>
          </a:p>
          <a:p>
            <a:pPr lvl="1"/>
            <a:r>
              <a:rPr lang="en-US" sz="2000" dirty="0" smtClean="0"/>
              <a:t>Disadvantage: large storage space and lengthy simulation time</a:t>
            </a:r>
          </a:p>
          <a:p>
            <a:r>
              <a:rPr lang="en-US" sz="2400" dirty="0" smtClean="0"/>
              <a:t>To reduce storage space and simulation time</a:t>
            </a:r>
          </a:p>
          <a:p>
            <a:pPr algn="ctr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Exclusive cache hierarchy!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90144"/>
            <a:ext cx="7969102" cy="1143000"/>
          </a:xfrm>
        </p:spPr>
        <p:txBody>
          <a:bodyPr/>
          <a:lstStyle/>
          <a:p>
            <a:r>
              <a:rPr lang="en-US" dirty="0" smtClean="0"/>
              <a:t>Inclusive vs. Exclusive Hierarchy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4747" y="1457666"/>
            <a:ext cx="4066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Inclusive Operation (L1/L2 LRU)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7073" y="1457666"/>
            <a:ext cx="40858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Exclusive Operation (L1 LRU, L2 FIFO-like)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23849" y="1806575"/>
          <a:ext cx="4226887" cy="23469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82758"/>
                <a:gridCol w="1223057"/>
                <a:gridCol w="1262195"/>
                <a:gridCol w="958877"/>
              </a:tblGrid>
              <a:tr h="324657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Trace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(2-way)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(2-way)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Hit/miss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4638674" y="1806575"/>
          <a:ext cx="4335205" cy="23469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08432"/>
                <a:gridCol w="1263172"/>
                <a:gridCol w="1303593"/>
                <a:gridCol w="960008"/>
              </a:tblGrid>
              <a:tr h="31363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Trace 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(2-way)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(2-way)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Hit/miss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13630"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630"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63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63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63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63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15223" y="2478770"/>
          <a:ext cx="4351666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66596"/>
                <a:gridCol w="1172420"/>
                <a:gridCol w="1096326"/>
                <a:gridCol w="12163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 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 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L1/L2 miss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15225" y="2781963"/>
          <a:ext cx="4248150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66594"/>
                <a:gridCol w="1185144"/>
                <a:gridCol w="1090612"/>
                <a:gridCol w="110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 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 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hit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09564" y="3129797"/>
          <a:ext cx="4348163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47724"/>
                <a:gridCol w="1209676"/>
                <a:gridCol w="1085849"/>
                <a:gridCol w="1204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 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 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L1/L2 miss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4638675" y="2139950"/>
          <a:ext cx="4362451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13512"/>
                <a:gridCol w="1271110"/>
                <a:gridCol w="1087203"/>
                <a:gridCol w="1190626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L1/L2 miss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4638675" y="2473325"/>
          <a:ext cx="4343400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09959"/>
                <a:gridCol w="1265559"/>
                <a:gridCol w="1101070"/>
                <a:gridCol w="1166812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 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L1/L2 miss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4638675" y="2806700"/>
          <a:ext cx="4086226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09625"/>
                <a:gridCol w="1143002"/>
                <a:gridCol w="1228725"/>
                <a:gridCol w="904874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 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hit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4638675" y="3140075"/>
          <a:ext cx="4376738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95338"/>
                <a:gridCol w="1296110"/>
                <a:gridCol w="1099428"/>
                <a:gridCol w="1185862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 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L1/L2 miss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319088" y="3447551"/>
          <a:ext cx="4127808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32584"/>
                <a:gridCol w="1208720"/>
                <a:gridCol w="1097183"/>
                <a:gridCol w="9893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 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hit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648200" y="3444875"/>
          <a:ext cx="4086230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795338"/>
                <a:gridCol w="1285875"/>
                <a:gridCol w="1100143"/>
                <a:gridCol w="904874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b="0" kern="1200" baseline="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</a:t>
                      </a:r>
                      <a:endParaRPr lang="en-US" sz="16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hit</a:t>
                      </a:r>
                    </a:p>
                  </a:txBody>
                  <a:tcPr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7" name="Straight Connector 36"/>
          <p:cNvCxnSpPr/>
          <p:nvPr/>
        </p:nvCxnSpPr>
        <p:spPr bwMode="auto">
          <a:xfrm rot="5400000">
            <a:off x="2185801" y="3928874"/>
            <a:ext cx="4800984" cy="9525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Oval 39"/>
          <p:cNvSpPr/>
          <p:nvPr/>
        </p:nvSpPr>
        <p:spPr bwMode="auto">
          <a:xfrm>
            <a:off x="1174562" y="2830844"/>
            <a:ext cx="314326" cy="2667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42" name="Straight Arrow Connector 41"/>
          <p:cNvCxnSpPr>
            <a:stCxn id="45" idx="0"/>
            <a:endCxn id="40" idx="5"/>
          </p:cNvCxnSpPr>
          <p:nvPr/>
        </p:nvCxnSpPr>
        <p:spPr bwMode="auto">
          <a:xfrm rot="16200000" flipV="1">
            <a:off x="1483309" y="3018034"/>
            <a:ext cx="879366" cy="96027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713939" y="3937853"/>
            <a:ext cx="33783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Trebuchet MS" pitchFamily="34" charset="0"/>
              </a:rPr>
              <a:t>L1 hits do not access L2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Trebuchet MS" pitchFamily="34" charset="0"/>
              </a:rPr>
              <a:t> L2 access is decided by L1</a:t>
            </a: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>
            <a:off x="996950" y="1813223"/>
            <a:ext cx="1212850" cy="200340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2206625" y="1813223"/>
            <a:ext cx="1212850" cy="200340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Text Box 40"/>
          <p:cNvSpPr txBox="1">
            <a:spLocks noChangeArrowheads="1"/>
          </p:cNvSpPr>
          <p:nvPr/>
        </p:nvSpPr>
        <p:spPr bwMode="auto">
          <a:xfrm>
            <a:off x="1048742" y="3940192"/>
            <a:ext cx="237230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800" i="1" dirty="0" smtClean="0">
                <a:solidFill>
                  <a:srgbClr val="FF0000"/>
                </a:solidFill>
              </a:rPr>
              <a:t>Seperate L1 and L2</a:t>
            </a:r>
            <a:endParaRPr lang="en-US" dirty="0"/>
          </a:p>
        </p:txBody>
      </p:sp>
      <p:sp>
        <p:nvSpPr>
          <p:cNvPr id="51" name="Rectangle 17"/>
          <p:cNvSpPr>
            <a:spLocks noChangeArrowheads="1"/>
          </p:cNvSpPr>
          <p:nvPr/>
        </p:nvSpPr>
        <p:spPr bwMode="auto">
          <a:xfrm>
            <a:off x="5342227" y="1807655"/>
            <a:ext cx="2430173" cy="1969216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Text Box 40"/>
          <p:cNvSpPr txBox="1">
            <a:spLocks noChangeArrowheads="1"/>
          </p:cNvSpPr>
          <p:nvPr/>
        </p:nvSpPr>
        <p:spPr bwMode="auto">
          <a:xfrm>
            <a:off x="5542969" y="3891480"/>
            <a:ext cx="20675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800" i="1" dirty="0" smtClean="0">
                <a:solidFill>
                  <a:srgbClr val="FF0000"/>
                </a:solidFill>
              </a:rPr>
              <a:t>Combined cache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628952" y="4905234"/>
            <a:ext cx="466424" cy="1028284"/>
            <a:chOff x="6185189" y="2279984"/>
            <a:chExt cx="672811" cy="1028284"/>
          </a:xfrm>
        </p:grpSpPr>
        <p:grpSp>
          <p:nvGrpSpPr>
            <p:cNvPr id="54" name="Group 13"/>
            <p:cNvGrpSpPr/>
            <p:nvPr/>
          </p:nvGrpSpPr>
          <p:grpSpPr>
            <a:xfrm>
              <a:off x="6185189" y="2279984"/>
              <a:ext cx="671772" cy="973854"/>
              <a:chOff x="6185770" y="2279984"/>
              <a:chExt cx="522732" cy="973854"/>
            </a:xfrm>
          </p:grpSpPr>
          <p:sp>
            <p:nvSpPr>
              <p:cNvPr id="57" name="Rectangle 39"/>
              <p:cNvSpPr>
                <a:spLocks noChangeArrowheads="1"/>
              </p:cNvSpPr>
              <p:nvPr/>
            </p:nvSpPr>
            <p:spPr bwMode="auto">
              <a:xfrm>
                <a:off x="6187802" y="2279984"/>
                <a:ext cx="520700" cy="764492"/>
              </a:xfrm>
              <a:prstGeom prst="rect">
                <a:avLst/>
              </a:prstGeom>
              <a:noFill/>
              <a:ln w="19050">
                <a:solidFill>
                  <a:srgbClr val="006600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40"/>
              <p:cNvSpPr>
                <a:spLocks noChangeShapeType="1"/>
              </p:cNvSpPr>
              <p:nvPr/>
            </p:nvSpPr>
            <p:spPr bwMode="auto">
              <a:xfrm flipV="1">
                <a:off x="6190473" y="2435769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40"/>
              <p:cNvSpPr>
                <a:spLocks noChangeShapeType="1"/>
              </p:cNvSpPr>
              <p:nvPr/>
            </p:nvSpPr>
            <p:spPr bwMode="auto">
              <a:xfrm flipV="1">
                <a:off x="6190473" y="2583777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40"/>
              <p:cNvSpPr>
                <a:spLocks noChangeShapeType="1"/>
              </p:cNvSpPr>
              <p:nvPr/>
            </p:nvSpPr>
            <p:spPr bwMode="auto">
              <a:xfrm flipV="1">
                <a:off x="6190473" y="2737071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40"/>
              <p:cNvSpPr>
                <a:spLocks noChangeShapeType="1"/>
              </p:cNvSpPr>
              <p:nvPr/>
            </p:nvSpPr>
            <p:spPr bwMode="auto">
              <a:xfrm flipV="1">
                <a:off x="6190487" y="2890313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40"/>
              <p:cNvSpPr>
                <a:spLocks noChangeShapeType="1"/>
              </p:cNvSpPr>
              <p:nvPr/>
            </p:nvSpPr>
            <p:spPr bwMode="auto">
              <a:xfrm>
                <a:off x="6185770" y="3030277"/>
                <a:ext cx="1438" cy="223561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Line 40"/>
            <p:cNvSpPr>
              <a:spLocks noChangeShapeType="1"/>
            </p:cNvSpPr>
            <p:nvPr/>
          </p:nvSpPr>
          <p:spPr bwMode="auto">
            <a:xfrm>
              <a:off x="6856975" y="3036374"/>
              <a:ext cx="1025" cy="22934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Freeform 55"/>
            <p:cNvSpPr/>
            <p:nvPr/>
          </p:nvSpPr>
          <p:spPr bwMode="auto">
            <a:xfrm>
              <a:off x="6187044" y="3212275"/>
              <a:ext cx="665018" cy="95993"/>
            </a:xfrm>
            <a:custGeom>
              <a:avLst/>
              <a:gdLst>
                <a:gd name="connsiteX0" fmla="*/ 0 w 665018"/>
                <a:gd name="connsiteY0" fmla="*/ 41564 h 95993"/>
                <a:gd name="connsiteX1" fmla="*/ 207818 w 665018"/>
                <a:gd name="connsiteY1" fmla="*/ 95003 h 95993"/>
                <a:gd name="connsiteX2" fmla="*/ 368135 w 665018"/>
                <a:gd name="connsiteY2" fmla="*/ 47502 h 95993"/>
                <a:gd name="connsiteX3" fmla="*/ 498764 w 665018"/>
                <a:gd name="connsiteY3" fmla="*/ 0 h 95993"/>
                <a:gd name="connsiteX4" fmla="*/ 665018 w 665018"/>
                <a:gd name="connsiteY4" fmla="*/ 47502 h 95993"/>
                <a:gd name="connsiteX5" fmla="*/ 665018 w 665018"/>
                <a:gd name="connsiteY5" fmla="*/ 47502 h 9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018" h="95993">
                  <a:moveTo>
                    <a:pt x="0" y="41564"/>
                  </a:moveTo>
                  <a:cubicBezTo>
                    <a:pt x="73231" y="67788"/>
                    <a:pt x="146462" y="94013"/>
                    <a:pt x="207818" y="95003"/>
                  </a:cubicBezTo>
                  <a:cubicBezTo>
                    <a:pt x="269174" y="95993"/>
                    <a:pt x="319644" y="63336"/>
                    <a:pt x="368135" y="47502"/>
                  </a:cubicBezTo>
                  <a:cubicBezTo>
                    <a:pt x="416626" y="31668"/>
                    <a:pt x="449284" y="0"/>
                    <a:pt x="498764" y="0"/>
                  </a:cubicBezTo>
                  <a:cubicBezTo>
                    <a:pt x="548244" y="0"/>
                    <a:pt x="665018" y="47502"/>
                    <a:pt x="665018" y="47502"/>
                  </a:cubicBezTo>
                  <a:lnTo>
                    <a:pt x="665018" y="47502"/>
                  </a:lnTo>
                </a:path>
              </a:pathLst>
            </a:custGeom>
            <a:noFill/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1200150" y="4476609"/>
            <a:ext cx="1685926" cy="1028284"/>
            <a:chOff x="1200150" y="4630984"/>
            <a:chExt cx="1685926" cy="1028284"/>
          </a:xfrm>
        </p:grpSpPr>
        <p:grpSp>
          <p:nvGrpSpPr>
            <p:cNvPr id="63" name="Group 62"/>
            <p:cNvGrpSpPr/>
            <p:nvPr/>
          </p:nvGrpSpPr>
          <p:grpSpPr>
            <a:xfrm>
              <a:off x="2419652" y="4630984"/>
              <a:ext cx="466424" cy="1028284"/>
              <a:chOff x="6185189" y="2279984"/>
              <a:chExt cx="672811" cy="1028284"/>
            </a:xfrm>
          </p:grpSpPr>
          <p:grpSp>
            <p:nvGrpSpPr>
              <p:cNvPr id="64" name="Group 13"/>
              <p:cNvGrpSpPr/>
              <p:nvPr/>
            </p:nvGrpSpPr>
            <p:grpSpPr>
              <a:xfrm>
                <a:off x="6185189" y="2279984"/>
                <a:ext cx="671772" cy="973854"/>
                <a:chOff x="6185770" y="2279984"/>
                <a:chExt cx="522732" cy="973854"/>
              </a:xfrm>
            </p:grpSpPr>
            <p:sp>
              <p:nvSpPr>
                <p:cNvPr id="67" name="Rectangle 39"/>
                <p:cNvSpPr>
                  <a:spLocks noChangeArrowheads="1"/>
                </p:cNvSpPr>
                <p:nvPr/>
              </p:nvSpPr>
              <p:spPr bwMode="auto">
                <a:xfrm>
                  <a:off x="6187802" y="2279984"/>
                  <a:ext cx="520700" cy="76449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6600"/>
                  </a:solidFill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435769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583777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0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737071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87" y="2890313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2" name="Line 40"/>
                <p:cNvSpPr>
                  <a:spLocks noChangeShapeType="1"/>
                </p:cNvSpPr>
                <p:nvPr/>
              </p:nvSpPr>
              <p:spPr bwMode="auto">
                <a:xfrm>
                  <a:off x="6185770" y="3030277"/>
                  <a:ext cx="1438" cy="223561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5" name="Line 40"/>
              <p:cNvSpPr>
                <a:spLocks noChangeShapeType="1"/>
              </p:cNvSpPr>
              <p:nvPr/>
            </p:nvSpPr>
            <p:spPr bwMode="auto">
              <a:xfrm>
                <a:off x="6856975" y="3036374"/>
                <a:ext cx="1025" cy="229340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Freeform 65"/>
              <p:cNvSpPr/>
              <p:nvPr/>
            </p:nvSpPr>
            <p:spPr bwMode="auto">
              <a:xfrm>
                <a:off x="6187044" y="3212275"/>
                <a:ext cx="665018" cy="95993"/>
              </a:xfrm>
              <a:custGeom>
                <a:avLst/>
                <a:gdLst>
                  <a:gd name="connsiteX0" fmla="*/ 0 w 665018"/>
                  <a:gd name="connsiteY0" fmla="*/ 41564 h 95993"/>
                  <a:gd name="connsiteX1" fmla="*/ 207818 w 665018"/>
                  <a:gd name="connsiteY1" fmla="*/ 95003 h 95993"/>
                  <a:gd name="connsiteX2" fmla="*/ 368135 w 665018"/>
                  <a:gd name="connsiteY2" fmla="*/ 47502 h 95993"/>
                  <a:gd name="connsiteX3" fmla="*/ 498764 w 665018"/>
                  <a:gd name="connsiteY3" fmla="*/ 0 h 95993"/>
                  <a:gd name="connsiteX4" fmla="*/ 665018 w 665018"/>
                  <a:gd name="connsiteY4" fmla="*/ 47502 h 95993"/>
                  <a:gd name="connsiteX5" fmla="*/ 665018 w 665018"/>
                  <a:gd name="connsiteY5" fmla="*/ 47502 h 95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5018" h="95993">
                    <a:moveTo>
                      <a:pt x="0" y="41564"/>
                    </a:moveTo>
                    <a:cubicBezTo>
                      <a:pt x="73231" y="67788"/>
                      <a:pt x="146462" y="94013"/>
                      <a:pt x="207818" y="95003"/>
                    </a:cubicBezTo>
                    <a:cubicBezTo>
                      <a:pt x="269174" y="95993"/>
                      <a:pt x="319644" y="63336"/>
                      <a:pt x="368135" y="47502"/>
                    </a:cubicBezTo>
                    <a:cubicBezTo>
                      <a:pt x="416626" y="31668"/>
                      <a:pt x="449284" y="0"/>
                      <a:pt x="498764" y="0"/>
                    </a:cubicBezTo>
                    <a:cubicBezTo>
                      <a:pt x="548244" y="0"/>
                      <a:pt x="665018" y="47502"/>
                      <a:pt x="665018" y="47502"/>
                    </a:cubicBezTo>
                    <a:lnTo>
                      <a:pt x="665018" y="47502"/>
                    </a:lnTo>
                  </a:path>
                </a:pathLst>
              </a:custGeom>
              <a:noFill/>
              <a:ln w="19050" cap="flat" cmpd="sng" algn="ctr">
                <a:solidFill>
                  <a:srgbClr val="33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cxnSp>
          <p:nvCxnSpPr>
            <p:cNvPr id="104" name="Straight Arrow Connector 103"/>
            <p:cNvCxnSpPr/>
            <p:nvPr/>
          </p:nvCxnSpPr>
          <p:spPr bwMode="auto">
            <a:xfrm flipV="1">
              <a:off x="1200150" y="4914900"/>
              <a:ext cx="1152525" cy="55245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6" name="Text Box 40"/>
            <p:cNvSpPr txBox="1">
              <a:spLocks noChangeArrowheads="1"/>
            </p:cNvSpPr>
            <p:nvPr/>
          </p:nvSpPr>
          <p:spPr bwMode="auto">
            <a:xfrm rot="19817434">
              <a:off x="1388300" y="4893079"/>
              <a:ext cx="678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pt-BR" sz="1400" dirty="0" smtClean="0">
                  <a:solidFill>
                    <a:srgbClr val="006600"/>
                  </a:solidFill>
                </a:rPr>
                <a:t>L1</a:t>
              </a:r>
              <a:r>
                <a:rPr lang="pt-BR" sz="1400" i="1" dirty="0" smtClean="0">
                  <a:solidFill>
                    <a:srgbClr val="006600"/>
                  </a:solidFill>
                </a:rPr>
                <a:t> c</a:t>
              </a:r>
              <a:r>
                <a:rPr lang="pt-BR" sz="1400" i="1" baseline="-25000" dirty="0" smtClean="0">
                  <a:solidFill>
                    <a:srgbClr val="006600"/>
                  </a:solidFill>
                </a:rPr>
                <a:t>1</a:t>
              </a:r>
              <a:endParaRPr lang="en-US" sz="1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1228725" y="4731986"/>
            <a:ext cx="1819276" cy="1011032"/>
            <a:chOff x="1228725" y="4886361"/>
            <a:chExt cx="1819276" cy="1011032"/>
          </a:xfrm>
        </p:grpSpPr>
        <p:grpSp>
          <p:nvGrpSpPr>
            <p:cNvPr id="73" name="Group 72"/>
            <p:cNvGrpSpPr/>
            <p:nvPr/>
          </p:nvGrpSpPr>
          <p:grpSpPr>
            <a:xfrm>
              <a:off x="2581577" y="4886361"/>
              <a:ext cx="466424" cy="1011032"/>
              <a:chOff x="6185189" y="2297236"/>
              <a:chExt cx="672811" cy="1011032"/>
            </a:xfrm>
          </p:grpSpPr>
          <p:grpSp>
            <p:nvGrpSpPr>
              <p:cNvPr id="74" name="Group 13"/>
              <p:cNvGrpSpPr/>
              <p:nvPr/>
            </p:nvGrpSpPr>
            <p:grpSpPr>
              <a:xfrm>
                <a:off x="6185189" y="2297236"/>
                <a:ext cx="671772" cy="956602"/>
                <a:chOff x="6185770" y="2297236"/>
                <a:chExt cx="522732" cy="956602"/>
              </a:xfrm>
            </p:grpSpPr>
            <p:sp>
              <p:nvSpPr>
                <p:cNvPr id="77" name="Rectangle 39"/>
                <p:cNvSpPr>
                  <a:spLocks noChangeArrowheads="1"/>
                </p:cNvSpPr>
                <p:nvPr/>
              </p:nvSpPr>
              <p:spPr bwMode="auto">
                <a:xfrm>
                  <a:off x="6187802" y="2297236"/>
                  <a:ext cx="520700" cy="76449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6600"/>
                  </a:solidFill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435769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9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583777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737071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87" y="2890313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Line 40"/>
                <p:cNvSpPr>
                  <a:spLocks noChangeShapeType="1"/>
                </p:cNvSpPr>
                <p:nvPr/>
              </p:nvSpPr>
              <p:spPr bwMode="auto">
                <a:xfrm>
                  <a:off x="6185770" y="3030277"/>
                  <a:ext cx="1438" cy="223561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5" name="Line 40"/>
              <p:cNvSpPr>
                <a:spLocks noChangeShapeType="1"/>
              </p:cNvSpPr>
              <p:nvPr/>
            </p:nvSpPr>
            <p:spPr bwMode="auto">
              <a:xfrm>
                <a:off x="6856975" y="3036374"/>
                <a:ext cx="1025" cy="229340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Freeform 75"/>
              <p:cNvSpPr/>
              <p:nvPr/>
            </p:nvSpPr>
            <p:spPr bwMode="auto">
              <a:xfrm>
                <a:off x="6187044" y="3212275"/>
                <a:ext cx="665018" cy="95993"/>
              </a:xfrm>
              <a:custGeom>
                <a:avLst/>
                <a:gdLst>
                  <a:gd name="connsiteX0" fmla="*/ 0 w 665018"/>
                  <a:gd name="connsiteY0" fmla="*/ 41564 h 95993"/>
                  <a:gd name="connsiteX1" fmla="*/ 207818 w 665018"/>
                  <a:gd name="connsiteY1" fmla="*/ 95003 h 95993"/>
                  <a:gd name="connsiteX2" fmla="*/ 368135 w 665018"/>
                  <a:gd name="connsiteY2" fmla="*/ 47502 h 95993"/>
                  <a:gd name="connsiteX3" fmla="*/ 498764 w 665018"/>
                  <a:gd name="connsiteY3" fmla="*/ 0 h 95993"/>
                  <a:gd name="connsiteX4" fmla="*/ 665018 w 665018"/>
                  <a:gd name="connsiteY4" fmla="*/ 47502 h 95993"/>
                  <a:gd name="connsiteX5" fmla="*/ 665018 w 665018"/>
                  <a:gd name="connsiteY5" fmla="*/ 47502 h 95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5018" h="95993">
                    <a:moveTo>
                      <a:pt x="0" y="41564"/>
                    </a:moveTo>
                    <a:cubicBezTo>
                      <a:pt x="73231" y="67788"/>
                      <a:pt x="146462" y="94013"/>
                      <a:pt x="207818" y="95003"/>
                    </a:cubicBezTo>
                    <a:cubicBezTo>
                      <a:pt x="269174" y="95993"/>
                      <a:pt x="319644" y="63336"/>
                      <a:pt x="368135" y="47502"/>
                    </a:cubicBezTo>
                    <a:cubicBezTo>
                      <a:pt x="416626" y="31668"/>
                      <a:pt x="449284" y="0"/>
                      <a:pt x="498764" y="0"/>
                    </a:cubicBezTo>
                    <a:cubicBezTo>
                      <a:pt x="548244" y="0"/>
                      <a:pt x="665018" y="47502"/>
                      <a:pt x="665018" y="47502"/>
                    </a:cubicBezTo>
                    <a:lnTo>
                      <a:pt x="665018" y="47502"/>
                    </a:lnTo>
                  </a:path>
                </a:pathLst>
              </a:custGeom>
              <a:noFill/>
              <a:ln w="19050" cap="flat" cmpd="sng" algn="ctr">
                <a:solidFill>
                  <a:srgbClr val="33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cxnSp>
          <p:nvCxnSpPr>
            <p:cNvPr id="105" name="Straight Arrow Connector 104"/>
            <p:cNvCxnSpPr/>
            <p:nvPr/>
          </p:nvCxnSpPr>
          <p:spPr bwMode="auto">
            <a:xfrm flipV="1">
              <a:off x="1228725" y="5295900"/>
              <a:ext cx="1133475" cy="16192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1" name="Text Box 40"/>
            <p:cNvSpPr txBox="1">
              <a:spLocks noChangeArrowheads="1"/>
            </p:cNvSpPr>
            <p:nvPr/>
          </p:nvSpPr>
          <p:spPr bwMode="auto">
            <a:xfrm rot="20926369">
              <a:off x="1559750" y="5112155"/>
              <a:ext cx="678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pt-BR" sz="1400" dirty="0" smtClean="0">
                  <a:solidFill>
                    <a:srgbClr val="006600"/>
                  </a:solidFill>
                </a:rPr>
                <a:t>L1</a:t>
              </a:r>
              <a:r>
                <a:rPr lang="pt-BR" sz="1400" i="1" dirty="0" smtClean="0">
                  <a:solidFill>
                    <a:srgbClr val="006600"/>
                  </a:solidFill>
                </a:rPr>
                <a:t> c</a:t>
              </a:r>
              <a:r>
                <a:rPr lang="pt-BR" sz="1400" i="1" baseline="-25000" dirty="0" smtClean="0">
                  <a:solidFill>
                    <a:srgbClr val="006600"/>
                  </a:solidFill>
                </a:rPr>
                <a:t>2</a:t>
              </a:r>
              <a:endParaRPr lang="en-US" sz="1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1209675" y="4971909"/>
            <a:ext cx="2000251" cy="1028284"/>
            <a:chOff x="1209675" y="5126284"/>
            <a:chExt cx="2000251" cy="1028284"/>
          </a:xfrm>
        </p:grpSpPr>
        <p:grpSp>
          <p:nvGrpSpPr>
            <p:cNvPr id="83" name="Group 82"/>
            <p:cNvGrpSpPr/>
            <p:nvPr/>
          </p:nvGrpSpPr>
          <p:grpSpPr>
            <a:xfrm>
              <a:off x="2743502" y="5126284"/>
              <a:ext cx="466424" cy="1028284"/>
              <a:chOff x="6185189" y="2279984"/>
              <a:chExt cx="672811" cy="1028284"/>
            </a:xfrm>
          </p:grpSpPr>
          <p:grpSp>
            <p:nvGrpSpPr>
              <p:cNvPr id="84" name="Group 13"/>
              <p:cNvGrpSpPr/>
              <p:nvPr/>
            </p:nvGrpSpPr>
            <p:grpSpPr>
              <a:xfrm>
                <a:off x="6185189" y="2279984"/>
                <a:ext cx="671772" cy="973854"/>
                <a:chOff x="6185770" y="2279984"/>
                <a:chExt cx="522732" cy="973854"/>
              </a:xfrm>
            </p:grpSpPr>
            <p:sp>
              <p:nvSpPr>
                <p:cNvPr id="87" name="Rectangle 39"/>
                <p:cNvSpPr>
                  <a:spLocks noChangeArrowheads="1"/>
                </p:cNvSpPr>
                <p:nvPr/>
              </p:nvSpPr>
              <p:spPr bwMode="auto">
                <a:xfrm>
                  <a:off x="6187802" y="2279984"/>
                  <a:ext cx="520700" cy="76449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6600"/>
                  </a:solidFill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8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435769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9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583777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737071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87" y="2890313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2" name="Line 40"/>
                <p:cNvSpPr>
                  <a:spLocks noChangeShapeType="1"/>
                </p:cNvSpPr>
                <p:nvPr/>
              </p:nvSpPr>
              <p:spPr bwMode="auto">
                <a:xfrm>
                  <a:off x="6185770" y="3030277"/>
                  <a:ext cx="1438" cy="223561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5" name="Line 40"/>
              <p:cNvSpPr>
                <a:spLocks noChangeShapeType="1"/>
              </p:cNvSpPr>
              <p:nvPr/>
            </p:nvSpPr>
            <p:spPr bwMode="auto">
              <a:xfrm>
                <a:off x="6856975" y="3036374"/>
                <a:ext cx="1025" cy="229340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Freeform 85"/>
              <p:cNvSpPr/>
              <p:nvPr/>
            </p:nvSpPr>
            <p:spPr bwMode="auto">
              <a:xfrm>
                <a:off x="6187044" y="3212275"/>
                <a:ext cx="665018" cy="95993"/>
              </a:xfrm>
              <a:custGeom>
                <a:avLst/>
                <a:gdLst>
                  <a:gd name="connsiteX0" fmla="*/ 0 w 665018"/>
                  <a:gd name="connsiteY0" fmla="*/ 41564 h 95993"/>
                  <a:gd name="connsiteX1" fmla="*/ 207818 w 665018"/>
                  <a:gd name="connsiteY1" fmla="*/ 95003 h 95993"/>
                  <a:gd name="connsiteX2" fmla="*/ 368135 w 665018"/>
                  <a:gd name="connsiteY2" fmla="*/ 47502 h 95993"/>
                  <a:gd name="connsiteX3" fmla="*/ 498764 w 665018"/>
                  <a:gd name="connsiteY3" fmla="*/ 0 h 95993"/>
                  <a:gd name="connsiteX4" fmla="*/ 665018 w 665018"/>
                  <a:gd name="connsiteY4" fmla="*/ 47502 h 95993"/>
                  <a:gd name="connsiteX5" fmla="*/ 665018 w 665018"/>
                  <a:gd name="connsiteY5" fmla="*/ 47502 h 95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5018" h="95993">
                    <a:moveTo>
                      <a:pt x="0" y="41564"/>
                    </a:moveTo>
                    <a:cubicBezTo>
                      <a:pt x="73231" y="67788"/>
                      <a:pt x="146462" y="94013"/>
                      <a:pt x="207818" y="95003"/>
                    </a:cubicBezTo>
                    <a:cubicBezTo>
                      <a:pt x="269174" y="95993"/>
                      <a:pt x="319644" y="63336"/>
                      <a:pt x="368135" y="47502"/>
                    </a:cubicBezTo>
                    <a:cubicBezTo>
                      <a:pt x="416626" y="31668"/>
                      <a:pt x="449284" y="0"/>
                      <a:pt x="498764" y="0"/>
                    </a:cubicBezTo>
                    <a:cubicBezTo>
                      <a:pt x="548244" y="0"/>
                      <a:pt x="665018" y="47502"/>
                      <a:pt x="665018" y="47502"/>
                    </a:cubicBezTo>
                    <a:lnTo>
                      <a:pt x="665018" y="47502"/>
                    </a:lnTo>
                  </a:path>
                </a:pathLst>
              </a:custGeom>
              <a:noFill/>
              <a:ln w="19050" cap="flat" cmpd="sng" algn="ctr">
                <a:solidFill>
                  <a:srgbClr val="33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cxnSp>
          <p:nvCxnSpPr>
            <p:cNvPr id="108" name="Straight Arrow Connector 107"/>
            <p:cNvCxnSpPr/>
            <p:nvPr/>
          </p:nvCxnSpPr>
          <p:spPr bwMode="auto">
            <a:xfrm>
              <a:off x="1209675" y="5467350"/>
              <a:ext cx="1123950" cy="15240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2" name="Text Box 40"/>
            <p:cNvSpPr txBox="1">
              <a:spLocks noChangeArrowheads="1"/>
            </p:cNvSpPr>
            <p:nvPr/>
          </p:nvSpPr>
          <p:spPr bwMode="auto">
            <a:xfrm rot="271371">
              <a:off x="1645475" y="5312179"/>
              <a:ext cx="678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pt-BR" sz="1400" dirty="0" smtClean="0">
                  <a:solidFill>
                    <a:srgbClr val="006600"/>
                  </a:solidFill>
                </a:rPr>
                <a:t>L1</a:t>
              </a:r>
              <a:r>
                <a:rPr lang="pt-BR" sz="1400" i="1" dirty="0" smtClean="0">
                  <a:solidFill>
                    <a:srgbClr val="006600"/>
                  </a:solidFill>
                </a:rPr>
                <a:t> c</a:t>
              </a:r>
              <a:r>
                <a:rPr lang="pt-BR" sz="1400" i="1" baseline="-25000" dirty="0" smtClean="0">
                  <a:solidFill>
                    <a:srgbClr val="006600"/>
                  </a:solidFill>
                </a:rPr>
                <a:t>3</a:t>
              </a:r>
              <a:endParaRPr lang="en-US" sz="1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1219203" y="5312978"/>
            <a:ext cx="2362198" cy="1219197"/>
            <a:chOff x="1219203" y="5467353"/>
            <a:chExt cx="2362198" cy="1219197"/>
          </a:xfrm>
        </p:grpSpPr>
        <p:grpSp>
          <p:nvGrpSpPr>
            <p:cNvPr id="93" name="Group 92"/>
            <p:cNvGrpSpPr/>
            <p:nvPr/>
          </p:nvGrpSpPr>
          <p:grpSpPr>
            <a:xfrm>
              <a:off x="3114977" y="5658266"/>
              <a:ext cx="466424" cy="1028284"/>
              <a:chOff x="6185189" y="2279984"/>
              <a:chExt cx="672811" cy="1028284"/>
            </a:xfrm>
          </p:grpSpPr>
          <p:grpSp>
            <p:nvGrpSpPr>
              <p:cNvPr id="94" name="Group 13"/>
              <p:cNvGrpSpPr/>
              <p:nvPr/>
            </p:nvGrpSpPr>
            <p:grpSpPr>
              <a:xfrm>
                <a:off x="6185189" y="2279984"/>
                <a:ext cx="671772" cy="973854"/>
                <a:chOff x="6185770" y="2279984"/>
                <a:chExt cx="522732" cy="973854"/>
              </a:xfrm>
            </p:grpSpPr>
            <p:sp>
              <p:nvSpPr>
                <p:cNvPr id="97" name="Rectangle 39"/>
                <p:cNvSpPr>
                  <a:spLocks noChangeArrowheads="1"/>
                </p:cNvSpPr>
                <p:nvPr/>
              </p:nvSpPr>
              <p:spPr bwMode="auto">
                <a:xfrm>
                  <a:off x="6187802" y="2279984"/>
                  <a:ext cx="520700" cy="76449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6600"/>
                  </a:solidFill>
                  <a:miter lim="800000"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8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435769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9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583777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73" y="2737071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1" name="Line 40"/>
                <p:cNvSpPr>
                  <a:spLocks noChangeShapeType="1"/>
                </p:cNvSpPr>
                <p:nvPr/>
              </p:nvSpPr>
              <p:spPr bwMode="auto">
                <a:xfrm flipV="1">
                  <a:off x="6190487" y="2890313"/>
                  <a:ext cx="515503" cy="145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" name="Line 40"/>
                <p:cNvSpPr>
                  <a:spLocks noChangeShapeType="1"/>
                </p:cNvSpPr>
                <p:nvPr/>
              </p:nvSpPr>
              <p:spPr bwMode="auto">
                <a:xfrm>
                  <a:off x="6185770" y="3030277"/>
                  <a:ext cx="1438" cy="223561"/>
                </a:xfrm>
                <a:prstGeom prst="line">
                  <a:avLst/>
                </a:prstGeom>
                <a:noFill/>
                <a:ln w="19050">
                  <a:solidFill>
                    <a:srgbClr val="336600"/>
                  </a:solidFill>
                  <a:round/>
                  <a:headEnd type="none" w="sm" len="sm"/>
                  <a:tailEnd type="none" w="med" len="lg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5" name="Line 40"/>
              <p:cNvSpPr>
                <a:spLocks noChangeShapeType="1"/>
              </p:cNvSpPr>
              <p:nvPr/>
            </p:nvSpPr>
            <p:spPr bwMode="auto">
              <a:xfrm>
                <a:off x="6856975" y="3036374"/>
                <a:ext cx="1025" cy="229340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Freeform 95"/>
              <p:cNvSpPr/>
              <p:nvPr/>
            </p:nvSpPr>
            <p:spPr bwMode="auto">
              <a:xfrm>
                <a:off x="6187044" y="3212275"/>
                <a:ext cx="665018" cy="95993"/>
              </a:xfrm>
              <a:custGeom>
                <a:avLst/>
                <a:gdLst>
                  <a:gd name="connsiteX0" fmla="*/ 0 w 665018"/>
                  <a:gd name="connsiteY0" fmla="*/ 41564 h 95993"/>
                  <a:gd name="connsiteX1" fmla="*/ 207818 w 665018"/>
                  <a:gd name="connsiteY1" fmla="*/ 95003 h 95993"/>
                  <a:gd name="connsiteX2" fmla="*/ 368135 w 665018"/>
                  <a:gd name="connsiteY2" fmla="*/ 47502 h 95993"/>
                  <a:gd name="connsiteX3" fmla="*/ 498764 w 665018"/>
                  <a:gd name="connsiteY3" fmla="*/ 0 h 95993"/>
                  <a:gd name="connsiteX4" fmla="*/ 665018 w 665018"/>
                  <a:gd name="connsiteY4" fmla="*/ 47502 h 95993"/>
                  <a:gd name="connsiteX5" fmla="*/ 665018 w 665018"/>
                  <a:gd name="connsiteY5" fmla="*/ 47502 h 95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665018" h="95993">
                    <a:moveTo>
                      <a:pt x="0" y="41564"/>
                    </a:moveTo>
                    <a:cubicBezTo>
                      <a:pt x="73231" y="67788"/>
                      <a:pt x="146462" y="94013"/>
                      <a:pt x="207818" y="95003"/>
                    </a:cubicBezTo>
                    <a:cubicBezTo>
                      <a:pt x="269174" y="95993"/>
                      <a:pt x="319644" y="63336"/>
                      <a:pt x="368135" y="47502"/>
                    </a:cubicBezTo>
                    <a:cubicBezTo>
                      <a:pt x="416626" y="31668"/>
                      <a:pt x="449284" y="0"/>
                      <a:pt x="498764" y="0"/>
                    </a:cubicBezTo>
                    <a:cubicBezTo>
                      <a:pt x="548244" y="0"/>
                      <a:pt x="665018" y="47502"/>
                      <a:pt x="665018" y="47502"/>
                    </a:cubicBezTo>
                    <a:lnTo>
                      <a:pt x="665018" y="47502"/>
                    </a:lnTo>
                  </a:path>
                </a:pathLst>
              </a:custGeom>
              <a:noFill/>
              <a:ln w="19050" cap="flat" cmpd="sng" algn="ctr">
                <a:solidFill>
                  <a:srgbClr val="3366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"/>
                </a:endParaRPr>
              </a:p>
            </p:txBody>
          </p:sp>
        </p:grpSp>
        <p:cxnSp>
          <p:nvCxnSpPr>
            <p:cNvPr id="111" name="Straight Arrow Connector 110"/>
            <p:cNvCxnSpPr/>
            <p:nvPr/>
          </p:nvCxnSpPr>
          <p:spPr bwMode="auto">
            <a:xfrm>
              <a:off x="1219203" y="5467353"/>
              <a:ext cx="1676397" cy="90487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3" name="Text Box 40"/>
            <p:cNvSpPr txBox="1">
              <a:spLocks noChangeArrowheads="1"/>
            </p:cNvSpPr>
            <p:nvPr/>
          </p:nvSpPr>
          <p:spPr bwMode="auto">
            <a:xfrm rot="1786295">
              <a:off x="1693100" y="5636029"/>
              <a:ext cx="67862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pt-BR" sz="1400" dirty="0" smtClean="0">
                  <a:solidFill>
                    <a:srgbClr val="006600"/>
                  </a:solidFill>
                </a:rPr>
                <a:t>L1</a:t>
              </a:r>
              <a:r>
                <a:rPr lang="pt-BR" sz="1400" i="1" dirty="0" smtClean="0">
                  <a:solidFill>
                    <a:srgbClr val="006600"/>
                  </a:solidFill>
                </a:rPr>
                <a:t> c</a:t>
              </a:r>
              <a:r>
                <a:rPr lang="pt-BR" sz="1400" i="1" baseline="-25000" dirty="0" smtClean="0">
                  <a:solidFill>
                    <a:srgbClr val="006600"/>
                  </a:solidFill>
                </a:rPr>
                <a:t>n</a:t>
              </a:r>
              <a:endParaRPr lang="en-US" sz="1400" baseline="-25000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081317" y="4944614"/>
            <a:ext cx="1531382" cy="981516"/>
            <a:chOff x="2081317" y="5098989"/>
            <a:chExt cx="1531382" cy="981516"/>
          </a:xfrm>
        </p:grpSpPr>
        <p:sp>
          <p:nvSpPr>
            <p:cNvPr id="124" name="Text Box 15"/>
            <p:cNvSpPr txBox="1">
              <a:spLocks noChangeArrowheads="1"/>
            </p:cNvSpPr>
            <p:nvPr/>
          </p:nvSpPr>
          <p:spPr bwMode="auto">
            <a:xfrm rot="5400000">
              <a:off x="2013349" y="5643206"/>
              <a:ext cx="505267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pt-BR" sz="1800" b="1" dirty="0">
                  <a:solidFill>
                    <a:srgbClr val="006600"/>
                  </a:solidFill>
                </a:rPr>
                <a:t>. . .</a:t>
              </a:r>
              <a:endParaRPr lang="en-US" sz="1800" b="1" dirty="0">
                <a:solidFill>
                  <a:srgbClr val="006600"/>
                </a:solidFill>
              </a:endParaRPr>
            </a:p>
          </p:txBody>
        </p:sp>
        <p:sp>
          <p:nvSpPr>
            <p:cNvPr id="125" name="Text Box 15"/>
            <p:cNvSpPr txBox="1">
              <a:spLocks noChangeArrowheads="1"/>
            </p:cNvSpPr>
            <p:nvPr/>
          </p:nvSpPr>
          <p:spPr bwMode="auto">
            <a:xfrm rot="4010291">
              <a:off x="3175399" y="5166957"/>
              <a:ext cx="505267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pt-BR" sz="1800" b="1" dirty="0">
                  <a:solidFill>
                    <a:srgbClr val="006600"/>
                  </a:solidFill>
                </a:rPr>
                <a:t>. . .</a:t>
              </a:r>
              <a:endParaRPr lang="en-US" sz="1800" b="1" dirty="0">
                <a:solidFill>
                  <a:srgbClr val="006600"/>
                </a:solidFill>
              </a:endParaRPr>
            </a:p>
          </p:txBody>
        </p:sp>
      </p:grpSp>
      <p:sp>
        <p:nvSpPr>
          <p:cNvPr id="126" name="Text Box 40"/>
          <p:cNvSpPr txBox="1">
            <a:spLocks noChangeArrowheads="1"/>
          </p:cNvSpPr>
          <p:nvPr/>
        </p:nvSpPr>
        <p:spPr bwMode="auto">
          <a:xfrm>
            <a:off x="379214" y="6045760"/>
            <a:ext cx="9161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400" dirty="0" smtClean="0">
                <a:solidFill>
                  <a:srgbClr val="006600"/>
                </a:solidFill>
              </a:rPr>
              <a:t>L1</a:t>
            </a:r>
            <a:r>
              <a:rPr lang="pt-BR" sz="1400" i="1" dirty="0" smtClean="0">
                <a:solidFill>
                  <a:srgbClr val="006600"/>
                </a:solidFill>
              </a:rPr>
              <a:t> </a:t>
            </a:r>
            <a:r>
              <a:rPr lang="pt-BR" sz="1400" dirty="0" smtClean="0">
                <a:solidFill>
                  <a:srgbClr val="006600"/>
                </a:solidFill>
              </a:rPr>
              <a:t>stack</a:t>
            </a:r>
            <a:endParaRPr lang="en-US" sz="1400" baseline="-25000" dirty="0">
              <a:solidFill>
                <a:srgbClr val="006600"/>
              </a:solidFill>
            </a:endParaRPr>
          </a:p>
        </p:txBody>
      </p:sp>
      <p:sp>
        <p:nvSpPr>
          <p:cNvPr id="127" name="Text Box 40"/>
          <p:cNvSpPr txBox="1">
            <a:spLocks noChangeArrowheads="1"/>
          </p:cNvSpPr>
          <p:nvPr/>
        </p:nvSpPr>
        <p:spPr bwMode="auto">
          <a:xfrm>
            <a:off x="3198614" y="4655110"/>
            <a:ext cx="10781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400" dirty="0" smtClean="0">
                <a:solidFill>
                  <a:srgbClr val="006600"/>
                </a:solidFill>
              </a:rPr>
              <a:t>L2</a:t>
            </a:r>
            <a:r>
              <a:rPr lang="pt-BR" sz="1400" i="1" dirty="0" smtClean="0">
                <a:solidFill>
                  <a:srgbClr val="006600"/>
                </a:solidFill>
              </a:rPr>
              <a:t> </a:t>
            </a:r>
            <a:r>
              <a:rPr lang="pt-BR" sz="1400" dirty="0" smtClean="0">
                <a:solidFill>
                  <a:srgbClr val="006600"/>
                </a:solidFill>
              </a:rPr>
              <a:t>stacks</a:t>
            </a:r>
            <a:endParaRPr lang="en-US" sz="1400" baseline="-25000" dirty="0">
              <a:solidFill>
                <a:srgbClr val="006600"/>
              </a:solidFill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5429552" y="4695684"/>
            <a:ext cx="466424" cy="1028284"/>
            <a:chOff x="6185189" y="2279984"/>
            <a:chExt cx="672811" cy="1028284"/>
          </a:xfrm>
        </p:grpSpPr>
        <p:grpSp>
          <p:nvGrpSpPr>
            <p:cNvPr id="129" name="Group 13"/>
            <p:cNvGrpSpPr/>
            <p:nvPr/>
          </p:nvGrpSpPr>
          <p:grpSpPr>
            <a:xfrm>
              <a:off x="6185189" y="2279984"/>
              <a:ext cx="671772" cy="973854"/>
              <a:chOff x="6185770" y="2279984"/>
              <a:chExt cx="522732" cy="973854"/>
            </a:xfrm>
          </p:grpSpPr>
          <p:sp>
            <p:nvSpPr>
              <p:cNvPr id="132" name="Rectangle 39"/>
              <p:cNvSpPr>
                <a:spLocks noChangeArrowheads="1"/>
              </p:cNvSpPr>
              <p:nvPr/>
            </p:nvSpPr>
            <p:spPr bwMode="auto">
              <a:xfrm>
                <a:off x="6187802" y="2279984"/>
                <a:ext cx="520700" cy="764492"/>
              </a:xfrm>
              <a:prstGeom prst="rect">
                <a:avLst/>
              </a:prstGeom>
              <a:noFill/>
              <a:ln w="19050">
                <a:solidFill>
                  <a:srgbClr val="006600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40"/>
              <p:cNvSpPr>
                <a:spLocks noChangeShapeType="1"/>
              </p:cNvSpPr>
              <p:nvPr/>
            </p:nvSpPr>
            <p:spPr bwMode="auto">
              <a:xfrm flipV="1">
                <a:off x="6190473" y="2435769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40"/>
              <p:cNvSpPr>
                <a:spLocks noChangeShapeType="1"/>
              </p:cNvSpPr>
              <p:nvPr/>
            </p:nvSpPr>
            <p:spPr bwMode="auto">
              <a:xfrm flipV="1">
                <a:off x="6190473" y="2583777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40"/>
              <p:cNvSpPr>
                <a:spLocks noChangeShapeType="1"/>
              </p:cNvSpPr>
              <p:nvPr/>
            </p:nvSpPr>
            <p:spPr bwMode="auto">
              <a:xfrm flipV="1">
                <a:off x="6190473" y="2737071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Line 40"/>
              <p:cNvSpPr>
                <a:spLocks noChangeShapeType="1"/>
              </p:cNvSpPr>
              <p:nvPr/>
            </p:nvSpPr>
            <p:spPr bwMode="auto">
              <a:xfrm flipV="1">
                <a:off x="6190487" y="2890313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Line 40"/>
              <p:cNvSpPr>
                <a:spLocks noChangeShapeType="1"/>
              </p:cNvSpPr>
              <p:nvPr/>
            </p:nvSpPr>
            <p:spPr bwMode="auto">
              <a:xfrm>
                <a:off x="6185770" y="3030277"/>
                <a:ext cx="1438" cy="223561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0" name="Line 40"/>
            <p:cNvSpPr>
              <a:spLocks noChangeShapeType="1"/>
            </p:cNvSpPr>
            <p:nvPr/>
          </p:nvSpPr>
          <p:spPr bwMode="auto">
            <a:xfrm>
              <a:off x="6856975" y="3036374"/>
              <a:ext cx="1025" cy="22934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Freeform 130"/>
            <p:cNvSpPr/>
            <p:nvPr/>
          </p:nvSpPr>
          <p:spPr bwMode="auto">
            <a:xfrm>
              <a:off x="6187044" y="3212275"/>
              <a:ext cx="665018" cy="95993"/>
            </a:xfrm>
            <a:custGeom>
              <a:avLst/>
              <a:gdLst>
                <a:gd name="connsiteX0" fmla="*/ 0 w 665018"/>
                <a:gd name="connsiteY0" fmla="*/ 41564 h 95993"/>
                <a:gd name="connsiteX1" fmla="*/ 207818 w 665018"/>
                <a:gd name="connsiteY1" fmla="*/ 95003 h 95993"/>
                <a:gd name="connsiteX2" fmla="*/ 368135 w 665018"/>
                <a:gd name="connsiteY2" fmla="*/ 47502 h 95993"/>
                <a:gd name="connsiteX3" fmla="*/ 498764 w 665018"/>
                <a:gd name="connsiteY3" fmla="*/ 0 h 95993"/>
                <a:gd name="connsiteX4" fmla="*/ 665018 w 665018"/>
                <a:gd name="connsiteY4" fmla="*/ 47502 h 95993"/>
                <a:gd name="connsiteX5" fmla="*/ 665018 w 665018"/>
                <a:gd name="connsiteY5" fmla="*/ 47502 h 9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018" h="95993">
                  <a:moveTo>
                    <a:pt x="0" y="41564"/>
                  </a:moveTo>
                  <a:cubicBezTo>
                    <a:pt x="73231" y="67788"/>
                    <a:pt x="146462" y="94013"/>
                    <a:pt x="207818" y="95003"/>
                  </a:cubicBezTo>
                  <a:cubicBezTo>
                    <a:pt x="269174" y="95993"/>
                    <a:pt x="319644" y="63336"/>
                    <a:pt x="368135" y="47502"/>
                  </a:cubicBezTo>
                  <a:cubicBezTo>
                    <a:pt x="416626" y="31668"/>
                    <a:pt x="449284" y="0"/>
                    <a:pt x="498764" y="0"/>
                  </a:cubicBezTo>
                  <a:cubicBezTo>
                    <a:pt x="548244" y="0"/>
                    <a:pt x="665018" y="47502"/>
                    <a:pt x="665018" y="47502"/>
                  </a:cubicBezTo>
                  <a:lnTo>
                    <a:pt x="665018" y="47502"/>
                  </a:lnTo>
                </a:path>
              </a:pathLst>
            </a:custGeom>
            <a:noFill/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138" name="Text Box 40"/>
          <p:cNvSpPr txBox="1">
            <a:spLocks noChangeArrowheads="1"/>
          </p:cNvSpPr>
          <p:nvPr/>
        </p:nvSpPr>
        <p:spPr bwMode="auto">
          <a:xfrm>
            <a:off x="5227439" y="5798110"/>
            <a:ext cx="9161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400" dirty="0" smtClean="0">
                <a:solidFill>
                  <a:srgbClr val="006600"/>
                </a:solidFill>
              </a:rPr>
              <a:t>L1</a:t>
            </a:r>
            <a:r>
              <a:rPr lang="pt-BR" sz="1400" i="1" dirty="0" smtClean="0">
                <a:solidFill>
                  <a:srgbClr val="006600"/>
                </a:solidFill>
              </a:rPr>
              <a:t> </a:t>
            </a:r>
            <a:r>
              <a:rPr lang="pt-BR" sz="1400" dirty="0" smtClean="0">
                <a:solidFill>
                  <a:srgbClr val="006600"/>
                </a:solidFill>
              </a:rPr>
              <a:t>stack</a:t>
            </a:r>
            <a:endParaRPr lang="en-US" sz="1400" baseline="-25000" dirty="0">
              <a:solidFill>
                <a:srgbClr val="006600"/>
              </a:solidFill>
            </a:endParaRPr>
          </a:p>
        </p:txBody>
      </p:sp>
      <p:sp>
        <p:nvSpPr>
          <p:cNvPr id="145" name="Text Box 40"/>
          <p:cNvSpPr txBox="1">
            <a:spLocks noChangeArrowheads="1"/>
          </p:cNvSpPr>
          <p:nvPr/>
        </p:nvSpPr>
        <p:spPr bwMode="auto">
          <a:xfrm>
            <a:off x="6465688" y="4449192"/>
            <a:ext cx="20210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400" dirty="0" smtClean="0">
                <a:solidFill>
                  <a:srgbClr val="006600"/>
                </a:solidFill>
              </a:rPr>
              <a:t>Simulate L1 &amp; combined </a:t>
            </a:r>
            <a:r>
              <a:rPr lang="pt-BR" sz="1400" dirty="0" err="1" smtClean="0">
                <a:solidFill>
                  <a:srgbClr val="006600"/>
                </a:solidFill>
              </a:rPr>
              <a:t>cache</a:t>
            </a:r>
            <a:endParaRPr lang="pt-BR" sz="1400" dirty="0" smtClean="0">
              <a:solidFill>
                <a:srgbClr val="006600"/>
              </a:solidFill>
            </a:endParaRPr>
          </a:p>
          <a:p>
            <a:r>
              <a:rPr lang="en-US" sz="1400" dirty="0" smtClean="0">
                <a:solidFill>
                  <a:srgbClr val="006600"/>
                </a:solidFill>
              </a:rPr>
              <a:t>a</a:t>
            </a:r>
            <a:r>
              <a:rPr lang="pt-BR" sz="1400" dirty="0" err="1" smtClean="0">
                <a:solidFill>
                  <a:srgbClr val="006600"/>
                </a:solidFill>
              </a:rPr>
              <a:t>nd</a:t>
            </a:r>
            <a:r>
              <a:rPr lang="pt-BR" sz="1400" dirty="0" smtClean="0">
                <a:solidFill>
                  <a:srgbClr val="006600"/>
                </a:solidFill>
              </a:rPr>
              <a:t> derive L2 cache</a:t>
            </a:r>
            <a:endParaRPr lang="en-US" sz="1400" baseline="-25000" dirty="0">
              <a:solidFill>
                <a:srgbClr val="006600"/>
              </a:solidFill>
            </a:endParaRPr>
          </a:p>
        </p:txBody>
      </p:sp>
      <p:cxnSp>
        <p:nvCxnSpPr>
          <p:cNvPr id="146" name="Straight Arrow Connector 145"/>
          <p:cNvCxnSpPr/>
          <p:nvPr/>
        </p:nvCxnSpPr>
        <p:spPr bwMode="auto">
          <a:xfrm rot="10800000" flipV="1">
            <a:off x="6029327" y="4779574"/>
            <a:ext cx="590549" cy="25717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00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0" name="Text Box 40"/>
          <p:cNvSpPr txBox="1">
            <a:spLocks noChangeArrowheads="1"/>
          </p:cNvSpPr>
          <p:nvPr/>
        </p:nvSpPr>
        <p:spPr bwMode="auto">
          <a:xfrm>
            <a:off x="6111709" y="5361200"/>
            <a:ext cx="2708599" cy="92333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800" i="1" dirty="0" smtClean="0">
                <a:solidFill>
                  <a:srgbClr val="FF0000"/>
                </a:solidFill>
              </a:rPr>
              <a:t>One Stack!</a:t>
            </a:r>
          </a:p>
          <a:p>
            <a:r>
              <a:rPr lang="pt-BR" sz="1800" i="1" dirty="0" err="1" smtClean="0">
                <a:solidFill>
                  <a:srgbClr val="FF0000"/>
                </a:solidFill>
              </a:rPr>
              <a:t>Reduced</a:t>
            </a:r>
            <a:r>
              <a:rPr lang="pt-BR" sz="1800" i="1" dirty="0" smtClean="0">
                <a:solidFill>
                  <a:srgbClr val="FF0000"/>
                </a:solidFill>
              </a:rPr>
              <a:t> storage </a:t>
            </a:r>
            <a:r>
              <a:rPr lang="pt-BR" sz="1800" i="1" dirty="0" err="1" smtClean="0">
                <a:solidFill>
                  <a:srgbClr val="FF0000"/>
                </a:solidFill>
              </a:rPr>
              <a:t>space</a:t>
            </a:r>
            <a:r>
              <a:rPr lang="pt-BR" sz="1800" i="1" dirty="0" smtClean="0">
                <a:solidFill>
                  <a:srgbClr val="FF0000"/>
                </a:solidFill>
              </a:rPr>
              <a:t> </a:t>
            </a:r>
            <a:r>
              <a:rPr lang="pt-BR" sz="1800" i="1" dirty="0" err="1" smtClean="0">
                <a:solidFill>
                  <a:srgbClr val="FF0000"/>
                </a:solidFill>
              </a:rPr>
              <a:t>and</a:t>
            </a:r>
            <a:r>
              <a:rPr lang="pt-BR" sz="1800" i="1" dirty="0" smtClean="0">
                <a:solidFill>
                  <a:srgbClr val="FF0000"/>
                </a:solidFill>
              </a:rPr>
              <a:t> simulation time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22865" y="2155216"/>
          <a:ext cx="4326529" cy="37084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67580"/>
                <a:gridCol w="1181819"/>
                <a:gridCol w="1078302"/>
                <a:gridCol w="11988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L1/L2 miss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3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3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3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3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3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3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0" grpId="0" animBg="1"/>
      <p:bldP spid="40" grpId="1" animBg="1"/>
      <p:bldP spid="45" grpId="0"/>
      <p:bldP spid="45" grpId="1"/>
      <p:bldP spid="47" grpId="0" animBg="1"/>
      <p:bldP spid="48" grpId="0" animBg="1"/>
      <p:bldP spid="50" grpId="0" animBg="1"/>
      <p:bldP spid="51" grpId="0" animBg="1"/>
      <p:bldP spid="52" grpId="0"/>
      <p:bldP spid="126" grpId="0"/>
      <p:bldP spid="127" grpId="0"/>
      <p:bldP spid="138" grpId="0"/>
      <p:bldP spid="145" grpId="0"/>
      <p:bldP spid="15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</a:t>
            </a:r>
            <a:r>
              <a:rPr lang="en-US" dirty="0" err="1" smtClean="0"/>
              <a:t>SPaCS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lowchart: Preparation 5"/>
          <p:cNvSpPr/>
          <p:nvPr/>
        </p:nvSpPr>
        <p:spPr bwMode="auto">
          <a:xfrm>
            <a:off x="352425" y="1415252"/>
            <a:ext cx="1519507" cy="586597"/>
          </a:xfrm>
          <a:prstGeom prst="flowChartPreparatio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Execute </a:t>
            </a:r>
          </a:p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application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1540723" y="1205497"/>
            <a:ext cx="18392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rgbClr val="006600"/>
                </a:solidFill>
                <a:latin typeface="Trebuchet MS" pitchFamily="34" charset="0"/>
              </a:rPr>
              <a:t>Access trace file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cxnSp>
        <p:nvCxnSpPr>
          <p:cNvPr id="10" name="Straight Arrow Connector 9"/>
          <p:cNvCxnSpPr>
            <a:stCxn id="6" idx="3"/>
          </p:cNvCxnSpPr>
          <p:nvPr/>
        </p:nvCxnSpPr>
        <p:spPr bwMode="auto">
          <a:xfrm flipV="1">
            <a:off x="1871932" y="1695575"/>
            <a:ext cx="253751" cy="1297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ounded Rectangle 12"/>
          <p:cNvSpPr/>
          <p:nvPr/>
        </p:nvSpPr>
        <p:spPr bwMode="auto">
          <a:xfrm>
            <a:off x="3051543" y="2529443"/>
            <a:ext cx="5146159" cy="3788541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254000" h="88900" prst="coolSlant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3607058" y="5943365"/>
            <a:ext cx="15976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400" b="1" dirty="0" smtClean="0">
                <a:solidFill>
                  <a:srgbClr val="FF0000"/>
                </a:solidFill>
              </a:rPr>
              <a:t>T-SPaCS</a:t>
            </a:r>
            <a:endParaRPr lang="en-US" sz="1400" b="1" baseline="-25000" dirty="0">
              <a:solidFill>
                <a:srgbClr val="FF0000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7189316" y="2906672"/>
            <a:ext cx="680383" cy="1608609"/>
            <a:chOff x="6187044" y="2279984"/>
            <a:chExt cx="670956" cy="1028284"/>
          </a:xfrm>
          <a:solidFill>
            <a:srgbClr val="FFFFCC"/>
          </a:solidFill>
        </p:grpSpPr>
        <p:grpSp>
          <p:nvGrpSpPr>
            <p:cNvPr id="18" name="Group 13"/>
            <p:cNvGrpSpPr/>
            <p:nvPr/>
          </p:nvGrpSpPr>
          <p:grpSpPr>
            <a:xfrm>
              <a:off x="6187805" y="2279984"/>
              <a:ext cx="669161" cy="973854"/>
              <a:chOff x="6187802" y="2279984"/>
              <a:chExt cx="520700" cy="973854"/>
            </a:xfrm>
            <a:grpFill/>
          </p:grpSpPr>
          <p:sp>
            <p:nvSpPr>
              <p:cNvPr id="21" name="Rectangle 39"/>
              <p:cNvSpPr>
                <a:spLocks noChangeArrowheads="1"/>
              </p:cNvSpPr>
              <p:nvPr/>
            </p:nvSpPr>
            <p:spPr bwMode="auto">
              <a:xfrm>
                <a:off x="6187802" y="2279984"/>
                <a:ext cx="520700" cy="764492"/>
              </a:xfrm>
              <a:prstGeom prst="rect">
                <a:avLst/>
              </a:prstGeom>
              <a:grpFill/>
              <a:ln w="25400">
                <a:solidFill>
                  <a:srgbClr val="9900CC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40"/>
              <p:cNvSpPr>
                <a:spLocks noChangeShapeType="1"/>
              </p:cNvSpPr>
              <p:nvPr/>
            </p:nvSpPr>
            <p:spPr bwMode="auto">
              <a:xfrm flipV="1">
                <a:off x="6190473" y="2435769"/>
                <a:ext cx="515503" cy="145"/>
              </a:xfrm>
              <a:prstGeom prst="line">
                <a:avLst/>
              </a:prstGeom>
              <a:grpFill/>
              <a:ln w="19050">
                <a:solidFill>
                  <a:srgbClr val="9900CC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40"/>
              <p:cNvSpPr>
                <a:spLocks noChangeShapeType="1"/>
              </p:cNvSpPr>
              <p:nvPr/>
            </p:nvSpPr>
            <p:spPr bwMode="auto">
              <a:xfrm flipV="1">
                <a:off x="6190473" y="2583777"/>
                <a:ext cx="515503" cy="145"/>
              </a:xfrm>
              <a:prstGeom prst="line">
                <a:avLst/>
              </a:prstGeom>
              <a:grpFill/>
              <a:ln w="19050">
                <a:solidFill>
                  <a:srgbClr val="9900CC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40"/>
              <p:cNvSpPr>
                <a:spLocks noChangeShapeType="1"/>
              </p:cNvSpPr>
              <p:nvPr/>
            </p:nvSpPr>
            <p:spPr bwMode="auto">
              <a:xfrm flipV="1">
                <a:off x="6190473" y="2737071"/>
                <a:ext cx="515503" cy="145"/>
              </a:xfrm>
              <a:prstGeom prst="line">
                <a:avLst/>
              </a:prstGeom>
              <a:grpFill/>
              <a:ln w="19050">
                <a:solidFill>
                  <a:srgbClr val="9900CC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40"/>
              <p:cNvSpPr>
                <a:spLocks noChangeShapeType="1"/>
              </p:cNvSpPr>
              <p:nvPr/>
            </p:nvSpPr>
            <p:spPr bwMode="auto">
              <a:xfrm flipV="1">
                <a:off x="6190487" y="2890313"/>
                <a:ext cx="515503" cy="145"/>
              </a:xfrm>
              <a:prstGeom prst="line">
                <a:avLst/>
              </a:prstGeom>
              <a:grpFill/>
              <a:ln w="19050">
                <a:solidFill>
                  <a:srgbClr val="9900CC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40"/>
              <p:cNvSpPr>
                <a:spLocks noChangeShapeType="1"/>
              </p:cNvSpPr>
              <p:nvPr/>
            </p:nvSpPr>
            <p:spPr bwMode="auto">
              <a:xfrm>
                <a:off x="6188071" y="3030277"/>
                <a:ext cx="1438" cy="223561"/>
              </a:xfrm>
              <a:prstGeom prst="line">
                <a:avLst/>
              </a:prstGeom>
              <a:grpFill/>
              <a:ln w="25400">
                <a:solidFill>
                  <a:srgbClr val="9900CC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" name="Line 40"/>
            <p:cNvSpPr>
              <a:spLocks noChangeShapeType="1"/>
            </p:cNvSpPr>
            <p:nvPr/>
          </p:nvSpPr>
          <p:spPr bwMode="auto">
            <a:xfrm>
              <a:off x="6856975" y="3036374"/>
              <a:ext cx="1025" cy="229340"/>
            </a:xfrm>
            <a:prstGeom prst="line">
              <a:avLst/>
            </a:prstGeom>
            <a:grpFill/>
            <a:ln w="25400">
              <a:solidFill>
                <a:srgbClr val="9900CC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6187044" y="3212275"/>
              <a:ext cx="665018" cy="95993"/>
            </a:xfrm>
            <a:custGeom>
              <a:avLst/>
              <a:gdLst>
                <a:gd name="connsiteX0" fmla="*/ 0 w 665018"/>
                <a:gd name="connsiteY0" fmla="*/ 41564 h 95993"/>
                <a:gd name="connsiteX1" fmla="*/ 207818 w 665018"/>
                <a:gd name="connsiteY1" fmla="*/ 95003 h 95993"/>
                <a:gd name="connsiteX2" fmla="*/ 368135 w 665018"/>
                <a:gd name="connsiteY2" fmla="*/ 47502 h 95993"/>
                <a:gd name="connsiteX3" fmla="*/ 498764 w 665018"/>
                <a:gd name="connsiteY3" fmla="*/ 0 h 95993"/>
                <a:gd name="connsiteX4" fmla="*/ 665018 w 665018"/>
                <a:gd name="connsiteY4" fmla="*/ 47502 h 95993"/>
                <a:gd name="connsiteX5" fmla="*/ 665018 w 665018"/>
                <a:gd name="connsiteY5" fmla="*/ 47502 h 9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018" h="95993">
                  <a:moveTo>
                    <a:pt x="0" y="41564"/>
                  </a:moveTo>
                  <a:cubicBezTo>
                    <a:pt x="73231" y="67788"/>
                    <a:pt x="146462" y="94013"/>
                    <a:pt x="207818" y="95003"/>
                  </a:cubicBezTo>
                  <a:cubicBezTo>
                    <a:pt x="269174" y="95993"/>
                    <a:pt x="319644" y="63336"/>
                    <a:pt x="368135" y="47502"/>
                  </a:cubicBezTo>
                  <a:cubicBezTo>
                    <a:pt x="416626" y="31668"/>
                    <a:pt x="449284" y="0"/>
                    <a:pt x="498764" y="0"/>
                  </a:cubicBezTo>
                  <a:cubicBezTo>
                    <a:pt x="548244" y="0"/>
                    <a:pt x="665018" y="47502"/>
                    <a:pt x="665018" y="47502"/>
                  </a:cubicBezTo>
                  <a:lnTo>
                    <a:pt x="665018" y="47502"/>
                  </a:lnTo>
                </a:path>
              </a:pathLst>
            </a:custGeom>
            <a:grpFill/>
            <a:ln w="25400" cap="flat" cmpd="sng" algn="ctr">
              <a:solidFill>
                <a:srgbClr val="9900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sp>
        <p:nvSpPr>
          <p:cNvPr id="27" name="Text Box 40"/>
          <p:cNvSpPr txBox="1">
            <a:spLocks noChangeArrowheads="1"/>
          </p:cNvSpPr>
          <p:nvPr/>
        </p:nvSpPr>
        <p:spPr bwMode="auto">
          <a:xfrm>
            <a:off x="7016771" y="2618153"/>
            <a:ext cx="10168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600" dirty="0" smtClean="0">
                <a:solidFill>
                  <a:srgbClr val="006600"/>
                </a:solidFill>
                <a:latin typeface="Trebuchet MS" pitchFamily="34" charset="0"/>
              </a:rPr>
              <a:t>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738310" y="2712360"/>
            <a:ext cx="1958195" cy="690113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Stack processing</a:t>
            </a:r>
          </a:p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 for conflicts</a:t>
            </a:r>
          </a:p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for each </a:t>
            </a:r>
            <a:r>
              <a:rPr lang="en-US" sz="1600" i="1" dirty="0" smtClean="0">
                <a:latin typeface="Trebuchet MS" pitchFamily="34" charset="0"/>
              </a:rPr>
              <a:t>B</a:t>
            </a:r>
            <a:r>
              <a:rPr lang="en-US" sz="1600" dirty="0" smtClean="0">
                <a:latin typeface="Trebuchet MS" pitchFamily="34" charset="0"/>
              </a:rPr>
              <a:t> and </a:t>
            </a:r>
            <a:r>
              <a:rPr lang="en-US" sz="1600" i="1" dirty="0" smtClean="0">
                <a:latin typeface="Trebuchet MS" pitchFamily="34" charset="0"/>
              </a:rPr>
              <a:t>S</a:t>
            </a:r>
            <a:r>
              <a:rPr lang="en-US" sz="1600" i="1" baseline="30000" dirty="0" smtClean="0">
                <a:latin typeface="Trebuchet MS" pitchFamily="34" charset="0"/>
              </a:rPr>
              <a:t>1</a:t>
            </a:r>
            <a:r>
              <a:rPr lang="en-US" sz="1600" dirty="0" smtClean="0">
                <a:latin typeface="Trebuchet MS" pitchFamily="34" charset="0"/>
              </a:rPr>
              <a:t>, </a:t>
            </a:r>
            <a:r>
              <a:rPr lang="en-US" sz="1600" i="1" dirty="0" smtClean="0">
                <a:latin typeface="Trebuchet MS" pitchFamily="34" charset="0"/>
              </a:rPr>
              <a:t>S</a:t>
            </a:r>
            <a:r>
              <a:rPr lang="en-US" sz="1600" i="1" baseline="30000" dirty="0" smtClean="0">
                <a:latin typeface="Trebuchet MS" pitchFamily="34" charset="0"/>
              </a:rPr>
              <a:t>2</a:t>
            </a:r>
          </a:p>
        </p:txBody>
      </p:sp>
      <p:cxnSp>
        <p:nvCxnSpPr>
          <p:cNvPr id="29" name="Straight Arrow Connector 28"/>
          <p:cNvCxnSpPr>
            <a:endCxn id="28" idx="3"/>
          </p:cNvCxnSpPr>
          <p:nvPr/>
        </p:nvCxnSpPr>
        <p:spPr bwMode="auto">
          <a:xfrm rot="10800000">
            <a:off x="6696505" y="3057417"/>
            <a:ext cx="483080" cy="2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4726809" y="3563500"/>
            <a:ext cx="1969695" cy="690113"/>
          </a:xfrm>
          <a:prstGeom prst="rect">
            <a:avLst/>
          </a:prstGeom>
          <a:solidFill>
            <a:srgbClr val="FFCC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600" dirty="0" smtClean="0">
                <a:latin typeface="Trebuchet MS" pitchFamily="34" charset="0"/>
              </a:rPr>
              <a:t>L1 analysis</a:t>
            </a:r>
          </a:p>
          <a:p>
            <a:pPr eaLnBrk="1" hangingPunct="1"/>
            <a:r>
              <a:rPr lang="en-US" sz="1600" dirty="0" smtClean="0">
                <a:latin typeface="Trebuchet MS" pitchFamily="34" charset="0"/>
              </a:rPr>
              <a:t> based on conflicts # </a:t>
            </a:r>
          </a:p>
          <a:p>
            <a:pPr eaLnBrk="1" hangingPunct="1"/>
            <a:r>
              <a:rPr lang="en-US" sz="1600" dirty="0" smtClean="0">
                <a:latin typeface="Trebuchet MS" pitchFamily="34" charset="0"/>
              </a:rPr>
              <a:t>for all </a:t>
            </a:r>
            <a:r>
              <a:rPr lang="en-US" sz="1600" i="1" dirty="0" smtClean="0">
                <a:latin typeface="Trebuchet MS" pitchFamily="34" charset="0"/>
              </a:rPr>
              <a:t>W</a:t>
            </a:r>
            <a:r>
              <a:rPr lang="en-US" sz="1600" i="1" baseline="30000" dirty="0" smtClean="0">
                <a:latin typeface="Trebuchet MS" pitchFamily="34" charset="0"/>
              </a:rPr>
              <a:t>1</a:t>
            </a:r>
          </a:p>
        </p:txBody>
      </p:sp>
      <p:sp>
        <p:nvSpPr>
          <p:cNvPr id="40" name="Right Arrow 39"/>
          <p:cNvSpPr/>
          <p:nvPr/>
        </p:nvSpPr>
        <p:spPr bwMode="auto">
          <a:xfrm rot="5400000">
            <a:off x="5582164" y="3381889"/>
            <a:ext cx="150654" cy="210267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2" name="Flowchart: Decision 41"/>
          <p:cNvSpPr/>
          <p:nvPr/>
        </p:nvSpPr>
        <p:spPr bwMode="auto">
          <a:xfrm>
            <a:off x="4884957" y="4420390"/>
            <a:ext cx="1518249" cy="448573"/>
          </a:xfrm>
          <a:prstGeom prst="flowChartDecision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L1 miss</a:t>
            </a:r>
          </a:p>
        </p:txBody>
      </p:sp>
      <p:sp>
        <p:nvSpPr>
          <p:cNvPr id="43" name="Right Arrow 42"/>
          <p:cNvSpPr/>
          <p:nvPr/>
        </p:nvSpPr>
        <p:spPr bwMode="auto">
          <a:xfrm rot="5400000">
            <a:off x="5560687" y="4242109"/>
            <a:ext cx="164208" cy="186613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712428" y="5018484"/>
            <a:ext cx="1966823" cy="350809"/>
          </a:xfrm>
          <a:prstGeom prst="rect">
            <a:avLst/>
          </a:prstGeom>
          <a:solidFill>
            <a:srgbClr val="FF999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600" dirty="0" smtClean="0">
                <a:latin typeface="Trebuchet MS" pitchFamily="34" charset="0"/>
              </a:rPr>
              <a:t>L2 analysis</a:t>
            </a:r>
          </a:p>
        </p:txBody>
      </p:sp>
      <p:sp>
        <p:nvSpPr>
          <p:cNvPr id="45" name="Right Arrow 44"/>
          <p:cNvSpPr/>
          <p:nvPr/>
        </p:nvSpPr>
        <p:spPr bwMode="auto">
          <a:xfrm rot="5400000">
            <a:off x="5575057" y="4843092"/>
            <a:ext cx="144094" cy="183738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4695177" y="5547576"/>
            <a:ext cx="1975449" cy="399691"/>
          </a:xfrm>
          <a:prstGeom prst="rect">
            <a:avLst/>
          </a:prstGeom>
          <a:solidFill>
            <a:srgbClr val="CC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Stack update</a:t>
            </a:r>
          </a:p>
        </p:txBody>
      </p:sp>
      <p:sp>
        <p:nvSpPr>
          <p:cNvPr id="47" name="Right Arrow 46"/>
          <p:cNvSpPr/>
          <p:nvPr/>
        </p:nvSpPr>
        <p:spPr bwMode="auto">
          <a:xfrm rot="5400000">
            <a:off x="5572189" y="5357794"/>
            <a:ext cx="164208" cy="186613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55" name="Shape 54"/>
          <p:cNvCxnSpPr>
            <a:endCxn id="28" idx="1"/>
          </p:cNvCxnSpPr>
          <p:nvPr/>
        </p:nvCxnSpPr>
        <p:spPr bwMode="auto">
          <a:xfrm flipV="1">
            <a:off x="2660073" y="3057417"/>
            <a:ext cx="2078237" cy="327045"/>
          </a:xfrm>
          <a:prstGeom prst="bentConnector3">
            <a:avLst>
              <a:gd name="adj1" fmla="val 10573"/>
            </a:avLst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hape 56"/>
          <p:cNvCxnSpPr>
            <a:stCxn id="46" idx="3"/>
          </p:cNvCxnSpPr>
          <p:nvPr/>
        </p:nvCxnSpPr>
        <p:spPr bwMode="auto">
          <a:xfrm flipV="1">
            <a:off x="6670626" y="4523928"/>
            <a:ext cx="871268" cy="1223494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39" idx="1"/>
          </p:cNvCxnSpPr>
          <p:nvPr/>
        </p:nvCxnSpPr>
        <p:spPr bwMode="auto">
          <a:xfrm rot="10800000" flipV="1">
            <a:off x="4567677" y="3908556"/>
            <a:ext cx="159132" cy="102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Oval 66"/>
          <p:cNvSpPr/>
          <p:nvPr/>
        </p:nvSpPr>
        <p:spPr bwMode="auto">
          <a:xfrm>
            <a:off x="3277211" y="3624173"/>
            <a:ext cx="1305422" cy="595424"/>
          </a:xfrm>
          <a:prstGeom prst="ellipse">
            <a:avLst/>
          </a:prstGeom>
          <a:solidFill>
            <a:srgbClr val="FF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i="1" dirty="0" smtClean="0">
                <a:latin typeface="Trebuchet MS" pitchFamily="34" charset="0"/>
              </a:rPr>
              <a:t>T[t] </a:t>
            </a:r>
            <a:r>
              <a:rPr lang="en-US" sz="1600" dirty="0" smtClean="0">
                <a:latin typeface="Trebuchet MS" pitchFamily="34" charset="0"/>
              </a:rPr>
              <a:t>is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L1 hit/miss</a:t>
            </a:r>
          </a:p>
        </p:txBody>
      </p:sp>
      <p:sp>
        <p:nvSpPr>
          <p:cNvPr id="70" name="Oval 69"/>
          <p:cNvSpPr/>
          <p:nvPr/>
        </p:nvSpPr>
        <p:spPr bwMode="auto">
          <a:xfrm>
            <a:off x="3255264" y="4914256"/>
            <a:ext cx="1309647" cy="595424"/>
          </a:xfrm>
          <a:prstGeom prst="ellipse">
            <a:avLst/>
          </a:prstGeom>
          <a:solidFill>
            <a:srgbClr val="FF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i="1" dirty="0" smtClean="0">
                <a:latin typeface="Trebuchet MS" pitchFamily="34" charset="0"/>
              </a:rPr>
              <a:t>T[t]</a:t>
            </a:r>
            <a:r>
              <a:rPr lang="en-US" sz="1600" dirty="0" smtClean="0">
                <a:latin typeface="Trebuchet MS" pitchFamily="34" charset="0"/>
              </a:rPr>
              <a:t> is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L2 hit/miss</a:t>
            </a:r>
          </a:p>
        </p:txBody>
      </p:sp>
      <p:cxnSp>
        <p:nvCxnSpPr>
          <p:cNvPr id="71" name="Straight Arrow Connector 70"/>
          <p:cNvCxnSpPr/>
          <p:nvPr/>
        </p:nvCxnSpPr>
        <p:spPr bwMode="auto">
          <a:xfrm rot="10800000" flipV="1">
            <a:off x="4550636" y="5198640"/>
            <a:ext cx="159132" cy="102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Text Box 40"/>
          <p:cNvSpPr txBox="1">
            <a:spLocks noChangeArrowheads="1"/>
          </p:cNvSpPr>
          <p:nvPr/>
        </p:nvSpPr>
        <p:spPr bwMode="auto">
          <a:xfrm>
            <a:off x="3447996" y="2704029"/>
            <a:ext cx="6727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pt-BR" sz="1600" i="1" dirty="0" smtClean="0">
                <a:latin typeface="Trebuchet MS" pitchFamily="34" charset="0"/>
              </a:rPr>
              <a:t>T[t]</a:t>
            </a:r>
            <a:endParaRPr lang="en-US" sz="1600" i="1" dirty="0">
              <a:latin typeface="Trebuchet MS" pitchFamily="34" charset="0"/>
            </a:endParaRPr>
          </a:p>
        </p:txBody>
      </p:sp>
      <p:sp>
        <p:nvSpPr>
          <p:cNvPr id="80" name="Rectangle 17"/>
          <p:cNvSpPr>
            <a:spLocks noChangeArrowheads="1"/>
          </p:cNvSpPr>
          <p:nvPr/>
        </p:nvSpPr>
        <p:spPr bwMode="auto">
          <a:xfrm rot="10800000" flipV="1">
            <a:off x="4697790" y="5015044"/>
            <a:ext cx="1984847" cy="356260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eaLnBrk="1" hangingPunct="1"/>
            <a:r>
              <a:rPr lang="en-US" sz="1600" b="1" dirty="0" smtClean="0">
                <a:latin typeface="Trebuchet MS" pitchFamily="34" charset="0"/>
              </a:rPr>
              <a:t>L2 analysis</a:t>
            </a:r>
            <a:endParaRPr lang="en-US" sz="1600" b="1" dirty="0">
              <a:latin typeface="Trebuchet MS" pitchFamily="34" charset="0"/>
            </a:endParaRPr>
          </a:p>
        </p:txBody>
      </p:sp>
      <p:sp>
        <p:nvSpPr>
          <p:cNvPr id="81" name="Right Arrow 80"/>
          <p:cNvSpPr/>
          <p:nvPr/>
        </p:nvSpPr>
        <p:spPr bwMode="auto">
          <a:xfrm rot="5400000">
            <a:off x="5436402" y="2011435"/>
            <a:ext cx="365977" cy="629366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27000" prst="coolSlant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4" name="Folded Corner 83"/>
          <p:cNvSpPr/>
          <p:nvPr/>
        </p:nvSpPr>
        <p:spPr bwMode="auto">
          <a:xfrm>
            <a:off x="2124076" y="1571626"/>
            <a:ext cx="542924" cy="2019299"/>
          </a:xfrm>
          <a:prstGeom prst="foldedCorner">
            <a:avLst/>
          </a:prstGeom>
          <a:solidFill>
            <a:srgbClr val="BBBBF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T[N]</a:t>
            </a:r>
          </a:p>
          <a:p>
            <a:pPr eaLnBrk="1" hangingPunct="1"/>
            <a:r>
              <a:rPr lang="en-US" dirty="0" smtClean="0">
                <a:latin typeface="Trebuchet MS" pitchFamily="34" charset="0"/>
              </a:rPr>
              <a:t>:</a:t>
            </a:r>
          </a:p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T[t]</a:t>
            </a:r>
          </a:p>
          <a:p>
            <a:pPr eaLnBrk="1" hangingPunct="1"/>
            <a:r>
              <a:rPr lang="en-US" dirty="0" smtClean="0">
                <a:latin typeface="Trebuchet MS" pitchFamily="34" charset="0"/>
              </a:rPr>
              <a:t>:</a:t>
            </a:r>
          </a:p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T[3]</a:t>
            </a:r>
          </a:p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T[2]</a:t>
            </a:r>
          </a:p>
          <a:p>
            <a:pPr eaLnBrk="1" hangingPunct="1"/>
            <a:r>
              <a:rPr lang="en-US" sz="1600" i="1" dirty="0" smtClean="0">
                <a:latin typeface="Trebuchet MS" pitchFamily="34" charset="0"/>
              </a:rPr>
              <a:t>T[1]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686300" y="1485900"/>
            <a:ext cx="1866900" cy="657225"/>
          </a:xfrm>
          <a:prstGeom prst="rect">
            <a:avLst/>
          </a:prstGeom>
          <a:solidFill>
            <a:srgbClr val="E1B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600" dirty="0" smtClean="0">
                <a:latin typeface="Trebuchet MS" pitchFamily="34" charset="0"/>
              </a:rPr>
              <a:t>Cache </a:t>
            </a:r>
            <a:r>
              <a:rPr lang="en-US" sz="1600" dirty="0" err="1" smtClean="0">
                <a:latin typeface="Trebuchet MS" pitchFamily="34" charset="0"/>
              </a:rPr>
              <a:t>config</a:t>
            </a:r>
            <a:r>
              <a:rPr lang="en-US" sz="1600" dirty="0" smtClean="0">
                <a:latin typeface="Trebuchet MS" pitchFamily="34" charset="0"/>
              </a:rPr>
              <a:t>.</a:t>
            </a:r>
          </a:p>
          <a:p>
            <a:pPr eaLnBrk="1" hangingPunct="1"/>
            <a:r>
              <a:rPr lang="en-US" sz="1600" dirty="0" smtClean="0">
                <a:latin typeface="Trebuchet MS" pitchFamily="34" charset="0"/>
              </a:rPr>
              <a:t>in design space</a:t>
            </a:r>
          </a:p>
        </p:txBody>
      </p:sp>
      <p:sp>
        <p:nvSpPr>
          <p:cNvPr id="86" name="Right Arrow 85"/>
          <p:cNvSpPr/>
          <p:nvPr/>
        </p:nvSpPr>
        <p:spPr bwMode="auto">
          <a:xfrm rot="10800000">
            <a:off x="2550326" y="4268861"/>
            <a:ext cx="477546" cy="629366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27000" prst="coolSlant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657225" y="4171950"/>
            <a:ext cx="1866900" cy="828675"/>
          </a:xfrm>
          <a:prstGeom prst="rect">
            <a:avLst/>
          </a:prstGeom>
          <a:solidFill>
            <a:srgbClr val="E1B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1600" dirty="0" smtClean="0">
                <a:latin typeface="Trebuchet MS" pitchFamily="34" charset="0"/>
              </a:rPr>
              <a:t>Accumulated </a:t>
            </a:r>
          </a:p>
          <a:p>
            <a:pPr eaLnBrk="1" hangingPunct="1"/>
            <a:r>
              <a:rPr lang="en-US" sz="1600" dirty="0" smtClean="0">
                <a:latin typeface="Trebuchet MS" pitchFamily="34" charset="0"/>
              </a:rPr>
              <a:t>L1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&amp;</a:t>
            </a:r>
            <a:r>
              <a:rPr lang="en-US" sz="1600" dirty="0" smtClean="0">
                <a:latin typeface="Trebuchet MS" pitchFamily="34" charset="0"/>
              </a:rPr>
              <a:t> L2 misses</a:t>
            </a:r>
          </a:p>
          <a:p>
            <a:pPr eaLnBrk="1" hangingPunct="1"/>
            <a:r>
              <a:rPr lang="en-US" sz="1600" dirty="0" smtClean="0">
                <a:latin typeface="Trebuchet MS" pitchFamily="34" charset="0"/>
              </a:rPr>
              <a:t>for all cache </a:t>
            </a:r>
            <a:r>
              <a:rPr lang="en-US" sz="1600" dirty="0" err="1" smtClean="0">
                <a:latin typeface="Trebuchet MS" pitchFamily="34" charset="0"/>
              </a:rPr>
              <a:t>config</a:t>
            </a:r>
            <a:r>
              <a:rPr lang="en-US" sz="1600" dirty="0" smtClean="0">
                <a:latin typeface="Trebuchet MS" pitchFamily="34" charset="0"/>
              </a:rPr>
              <a:t>.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428626" y="5467350"/>
            <a:ext cx="2590800" cy="809626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B: block size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1</a:t>
            </a:r>
            <a:r>
              <a:rPr lang="en-US" sz="1200" dirty="0" smtClean="0">
                <a:latin typeface="Trebuchet MS" pitchFamily="34" charset="0"/>
              </a:rPr>
              <a:t>:number of sets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number of sets in L2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W</a:t>
            </a:r>
            <a:r>
              <a:rPr lang="en-US" sz="1200" i="1" baseline="30000" dirty="0" smtClean="0">
                <a:latin typeface="Trebuchet MS" pitchFamily="34" charset="0"/>
              </a:rPr>
              <a:t>1 </a:t>
            </a:r>
            <a:r>
              <a:rPr lang="en-US" sz="1200" dirty="0" smtClean="0">
                <a:latin typeface="Trebuchet MS" pitchFamily="34" charset="0"/>
              </a:rPr>
              <a:t>: number of </a:t>
            </a:r>
            <a:r>
              <a:rPr lang="en-US" sz="1200" dirty="0" err="1" smtClean="0">
                <a:latin typeface="Trebuchet MS" pitchFamily="34" charset="0"/>
              </a:rPr>
              <a:t>associativities</a:t>
            </a:r>
            <a:r>
              <a:rPr lang="en-US" sz="1200" dirty="0" smtClean="0">
                <a:latin typeface="Trebuchet MS" pitchFamily="34" charset="0"/>
              </a:rPr>
              <a:t>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W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 : number of </a:t>
            </a:r>
            <a:r>
              <a:rPr lang="en-US" sz="1200" dirty="0" err="1" smtClean="0">
                <a:latin typeface="Trebuchet MS" pitchFamily="34" charset="0"/>
              </a:rPr>
              <a:t>associativities</a:t>
            </a:r>
            <a:r>
              <a:rPr lang="en-US" sz="1200" dirty="0" smtClean="0">
                <a:latin typeface="Trebuchet MS" pitchFamily="34" charset="0"/>
              </a:rPr>
              <a:t> in L2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3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3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3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3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3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3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3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3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3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3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3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3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3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3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3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1" dur="3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3" grpId="0" animBg="1"/>
      <p:bldP spid="14" grpId="0"/>
      <p:bldP spid="27" grpId="0"/>
      <p:bldP spid="2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67" grpId="0" animBg="1"/>
      <p:bldP spid="70" grpId="0" animBg="1"/>
      <p:bldP spid="77" grpId="0"/>
      <p:bldP spid="80" grpId="0" animBg="1"/>
      <p:bldP spid="81" grpId="0" animBg="1"/>
      <p:bldP spid="84" grpId="0" animBg="1"/>
      <p:bldP spid="85" grpId="0" animBg="1"/>
      <p:bldP spid="86" grpId="0" animBg="1"/>
      <p:bldP spid="87" grpId="0" animBg="1"/>
      <p:bldP spid="8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63040"/>
            <a:ext cx="8067675" cy="4632960"/>
          </a:xfrm>
        </p:spPr>
        <p:txBody>
          <a:bodyPr/>
          <a:lstStyle/>
          <a:p>
            <a:r>
              <a:rPr lang="en-US" sz="2400" dirty="0" smtClean="0"/>
              <a:t>Stack processing for combined cache</a:t>
            </a:r>
          </a:p>
          <a:p>
            <a:pPr lvl="1"/>
            <a:r>
              <a:rPr lang="en-US" sz="2000" dirty="0" smtClean="0"/>
              <a:t>Conflict evaluation (same as single-level cache)</a:t>
            </a:r>
          </a:p>
          <a:p>
            <a:r>
              <a:rPr lang="en-US" sz="2400" b="1" i="1" dirty="0" smtClean="0"/>
              <a:t>Compare-exclude</a:t>
            </a:r>
            <a:r>
              <a:rPr lang="en-US" sz="2400" i="1" dirty="0" smtClean="0"/>
              <a:t> </a:t>
            </a:r>
            <a:r>
              <a:rPr lang="en-US" sz="2400" dirty="0" smtClean="0"/>
              <a:t>operation to derive L2 conflicts </a:t>
            </a:r>
          </a:p>
          <a:p>
            <a:pPr lvl="1"/>
            <a:r>
              <a:rPr lang="en-US" sz="2000" dirty="0" smtClean="0"/>
              <a:t>Conflicts for combined cache still contain some conflicts stored in L1</a:t>
            </a:r>
          </a:p>
          <a:p>
            <a:pPr lvl="1"/>
            <a:r>
              <a:rPr lang="en-US" sz="2000" dirty="0" smtClean="0"/>
              <a:t>Isolate the exclusive L2 conflicts</a:t>
            </a:r>
          </a:p>
          <a:p>
            <a:pPr lvl="1"/>
            <a:r>
              <a:rPr lang="en-US" sz="2000" dirty="0" smtClean="0"/>
              <a:t>Based on three different inclusion relationships; consider as three scenarios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Oval 4"/>
          <p:cNvSpPr/>
          <p:nvPr/>
        </p:nvSpPr>
        <p:spPr bwMode="auto">
          <a:xfrm>
            <a:off x="266701" y="4619625"/>
            <a:ext cx="2514599" cy="1085850"/>
          </a:xfrm>
          <a:prstGeom prst="ellipse">
            <a:avLst/>
          </a:prstGeom>
          <a:solidFill>
            <a:srgbClr val="E1B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" name="Text Box 40"/>
          <p:cNvSpPr txBox="1">
            <a:spLocks noChangeArrowheads="1"/>
          </p:cNvSpPr>
          <p:nvPr/>
        </p:nvSpPr>
        <p:spPr bwMode="auto">
          <a:xfrm>
            <a:off x="521547" y="4224922"/>
            <a:ext cx="20406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Scenario 1: </a:t>
            </a:r>
            <a:r>
              <a:rPr lang="en-US" sz="1600" i="1" dirty="0" smtClean="0">
                <a:solidFill>
                  <a:srgbClr val="006600"/>
                </a:solidFill>
              </a:rPr>
              <a:t>S</a:t>
            </a:r>
            <a:r>
              <a:rPr lang="en-US" sz="1600" i="1" baseline="30000" dirty="0" smtClean="0">
                <a:solidFill>
                  <a:srgbClr val="006600"/>
                </a:solidFill>
              </a:rPr>
              <a:t>1</a:t>
            </a:r>
            <a:r>
              <a:rPr lang="en-US" sz="1600" dirty="0" smtClean="0">
                <a:solidFill>
                  <a:srgbClr val="006600"/>
                </a:solidFill>
              </a:rPr>
              <a:t> = </a:t>
            </a:r>
            <a:r>
              <a:rPr lang="en-US" sz="1600" i="1" dirty="0" smtClean="0">
                <a:solidFill>
                  <a:srgbClr val="006600"/>
                </a:solidFill>
              </a:rPr>
              <a:t>S</a:t>
            </a:r>
            <a:r>
              <a:rPr lang="en-US" sz="1600" i="1" baseline="30000" dirty="0" smtClean="0">
                <a:solidFill>
                  <a:srgbClr val="006600"/>
                </a:solidFill>
              </a:rPr>
              <a:t>2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7" name="Text Box 40"/>
          <p:cNvSpPr txBox="1">
            <a:spLocks noChangeArrowheads="1"/>
          </p:cNvSpPr>
          <p:nvPr/>
        </p:nvSpPr>
        <p:spPr bwMode="auto">
          <a:xfrm>
            <a:off x="3143251" y="5929897"/>
            <a:ext cx="29051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Conflicts for combined cache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66700" y="4819650"/>
            <a:ext cx="1343025" cy="685800"/>
          </a:xfrm>
          <a:prstGeom prst="ellipse">
            <a:avLst/>
          </a:prstGeom>
          <a:solidFill>
            <a:schemeClr val="accent1"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L1 conflicts</a:t>
            </a:r>
          </a:p>
        </p:txBody>
      </p:sp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1466851" y="4986922"/>
            <a:ext cx="14096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0" name="Text Box 40"/>
          <p:cNvSpPr txBox="1">
            <a:spLocks noChangeArrowheads="1"/>
          </p:cNvSpPr>
          <p:nvPr/>
        </p:nvSpPr>
        <p:spPr bwMode="auto">
          <a:xfrm>
            <a:off x="3588597" y="4234447"/>
            <a:ext cx="20406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Scenario 2: </a:t>
            </a:r>
            <a:r>
              <a:rPr lang="en-US" sz="1600" i="1" dirty="0" smtClean="0">
                <a:solidFill>
                  <a:srgbClr val="006600"/>
                </a:solidFill>
              </a:rPr>
              <a:t>S</a:t>
            </a:r>
            <a:r>
              <a:rPr lang="en-US" sz="1600" i="1" baseline="30000" dirty="0" smtClean="0">
                <a:solidFill>
                  <a:srgbClr val="006600"/>
                </a:solidFill>
              </a:rPr>
              <a:t>1</a:t>
            </a:r>
            <a:r>
              <a:rPr lang="en-US" sz="1600" dirty="0" smtClean="0">
                <a:solidFill>
                  <a:srgbClr val="006600"/>
                </a:solidFill>
              </a:rPr>
              <a:t> &lt; </a:t>
            </a:r>
            <a:r>
              <a:rPr lang="en-US" sz="1600" i="1" dirty="0" smtClean="0">
                <a:solidFill>
                  <a:srgbClr val="006600"/>
                </a:solidFill>
              </a:rPr>
              <a:t>S</a:t>
            </a:r>
            <a:r>
              <a:rPr lang="en-US" sz="1600" i="1" baseline="30000" dirty="0" smtClean="0">
                <a:solidFill>
                  <a:srgbClr val="006600"/>
                </a:solidFill>
              </a:rPr>
              <a:t>2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105275" y="4838700"/>
            <a:ext cx="1981200" cy="666750"/>
          </a:xfrm>
          <a:prstGeom prst="ellipse">
            <a:avLst/>
          </a:prstGeom>
          <a:solidFill>
            <a:srgbClr val="E1B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124199" y="4772025"/>
            <a:ext cx="1762125" cy="790575"/>
          </a:xfrm>
          <a:prstGeom prst="ellipse">
            <a:avLst/>
          </a:prstGeom>
          <a:solidFill>
            <a:schemeClr val="accent1"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L1 conflicts</a:t>
            </a: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4733926" y="4996447"/>
            <a:ext cx="14096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6769947" y="4243972"/>
            <a:ext cx="20406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</a:rPr>
              <a:t>Scenario 3: </a:t>
            </a:r>
            <a:r>
              <a:rPr lang="en-US" sz="1600" i="1" dirty="0" smtClean="0">
                <a:solidFill>
                  <a:srgbClr val="006600"/>
                </a:solidFill>
              </a:rPr>
              <a:t>S</a:t>
            </a:r>
            <a:r>
              <a:rPr lang="en-US" sz="1600" i="1" baseline="30000" dirty="0" smtClean="0">
                <a:solidFill>
                  <a:srgbClr val="006600"/>
                </a:solidFill>
              </a:rPr>
              <a:t>1</a:t>
            </a:r>
            <a:r>
              <a:rPr lang="en-US" sz="1600" dirty="0" smtClean="0">
                <a:solidFill>
                  <a:srgbClr val="006600"/>
                </a:solidFill>
              </a:rPr>
              <a:t> &gt; </a:t>
            </a:r>
            <a:r>
              <a:rPr lang="en-US" sz="1600" i="1" dirty="0" smtClean="0">
                <a:solidFill>
                  <a:srgbClr val="006600"/>
                </a:solidFill>
              </a:rPr>
              <a:t>S</a:t>
            </a:r>
            <a:r>
              <a:rPr lang="en-US" sz="1600" i="1" baseline="30000" dirty="0" smtClean="0">
                <a:solidFill>
                  <a:srgbClr val="006600"/>
                </a:solidFill>
              </a:rPr>
              <a:t>2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496051" y="4667250"/>
            <a:ext cx="2514599" cy="1085850"/>
          </a:xfrm>
          <a:prstGeom prst="ellipse">
            <a:avLst/>
          </a:prstGeom>
          <a:solidFill>
            <a:srgbClr val="E1BE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6505575" y="4943475"/>
            <a:ext cx="1171575" cy="523875"/>
          </a:xfrm>
          <a:prstGeom prst="ellipse">
            <a:avLst/>
          </a:prstGeom>
          <a:solidFill>
            <a:schemeClr val="accent1"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600" dirty="0" smtClean="0">
                <a:latin typeface="Trebuchet MS" pitchFamily="34" charset="0"/>
              </a:rPr>
              <a:t>L1 conflicts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7477126" y="4695826"/>
            <a:ext cx="504824" cy="323850"/>
          </a:xfrm>
          <a:prstGeom prst="ellipse">
            <a:avLst/>
          </a:prstGeom>
          <a:solidFill>
            <a:schemeClr val="accent1"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dirty="0" smtClean="0">
              <a:latin typeface="Trebuchet MS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267576" y="5410201"/>
            <a:ext cx="504824" cy="323850"/>
          </a:xfrm>
          <a:prstGeom prst="ellipse">
            <a:avLst/>
          </a:prstGeom>
          <a:solidFill>
            <a:schemeClr val="accent1"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dirty="0" smtClean="0">
              <a:latin typeface="Trebuchet MS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8124826" y="4743451"/>
            <a:ext cx="504824" cy="323850"/>
          </a:xfrm>
          <a:prstGeom prst="ellipse">
            <a:avLst/>
          </a:prstGeom>
          <a:solidFill>
            <a:schemeClr val="accent1">
              <a:alpha val="3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 sz="1600" dirty="0" smtClean="0">
              <a:latin typeface="Trebuchet MS" pitchFamily="34" charset="0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7591426" y="5044072"/>
            <a:ext cx="14096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</a:t>
            </a:r>
            <a:endParaRPr lang="en-US" sz="1600" dirty="0">
              <a:latin typeface="Trebuchet MS" pitchFamily="34" charset="0"/>
            </a:endParaRPr>
          </a:p>
        </p:txBody>
      </p:sp>
      <p:cxnSp>
        <p:nvCxnSpPr>
          <p:cNvPr id="22" name="Straight Arrow Connector 21"/>
          <p:cNvCxnSpPr>
            <a:endCxn id="5" idx="4"/>
          </p:cNvCxnSpPr>
          <p:nvPr/>
        </p:nvCxnSpPr>
        <p:spPr bwMode="auto">
          <a:xfrm rot="10800000">
            <a:off x="1524001" y="5705475"/>
            <a:ext cx="2886074" cy="3048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endCxn id="11" idx="4"/>
          </p:cNvCxnSpPr>
          <p:nvPr/>
        </p:nvCxnSpPr>
        <p:spPr bwMode="auto">
          <a:xfrm rot="5400000" flipH="1" flipV="1">
            <a:off x="4648202" y="5562602"/>
            <a:ext cx="504825" cy="39052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endCxn id="15" idx="4"/>
          </p:cNvCxnSpPr>
          <p:nvPr/>
        </p:nvCxnSpPr>
        <p:spPr bwMode="auto">
          <a:xfrm flipV="1">
            <a:off x="4886328" y="5753100"/>
            <a:ext cx="2867023" cy="23812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420000" y="5960853"/>
            <a:ext cx="1874626" cy="5145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1</a:t>
            </a:r>
            <a:r>
              <a:rPr lang="en-US" sz="1200" dirty="0" smtClean="0">
                <a:latin typeface="Trebuchet MS" pitchFamily="34" charset="0"/>
              </a:rPr>
              <a:t>:number of sets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number of sets in L2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7" grpId="0" animBg="1"/>
      <p:bldP spid="19" grpId="0" animBg="1"/>
      <p:bldP spid="20" grpId="0" animBg="1"/>
      <p:bldP spid="21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1104182" y="3467188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1: </a:t>
            </a:r>
            <a:r>
              <a:rPr lang="en-US" i="1" dirty="0" smtClean="0"/>
              <a:t>S</a:t>
            </a:r>
            <a:r>
              <a:rPr lang="en-US" i="1" baseline="30000" dirty="0" smtClean="0"/>
              <a:t>1</a:t>
            </a:r>
            <a:r>
              <a:rPr lang="en-US" dirty="0" smtClean="0"/>
              <a:t> = </a:t>
            </a:r>
            <a:r>
              <a:rPr lang="en-US" i="1" dirty="0" smtClean="0"/>
              <a:t>S</a:t>
            </a:r>
            <a:r>
              <a:rPr lang="en-US" i="1" baseline="30000" dirty="0" smtClean="0"/>
              <a:t>2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257300" y="2104525"/>
            <a:ext cx="3257550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4483948" y="1919372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Trace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3771123" y="173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3255223" y="173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X2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2807548" y="173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X3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2331298" y="173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X4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1852833" y="1738396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2527473" y="2449938"/>
          <a:ext cx="2266951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266951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set (2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5524499" y="2447425"/>
          <a:ext cx="2752726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set (2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Text Box 40"/>
          <p:cNvSpPr txBox="1">
            <a:spLocks noChangeArrowheads="1"/>
          </p:cNvSpPr>
          <p:nvPr/>
        </p:nvSpPr>
        <p:spPr bwMode="auto">
          <a:xfrm>
            <a:off x="997798" y="3024272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30" name="Text Box 40"/>
          <p:cNvSpPr txBox="1">
            <a:spLocks noChangeArrowheads="1"/>
          </p:cNvSpPr>
          <p:nvPr/>
        </p:nvSpPr>
        <p:spPr bwMode="auto">
          <a:xfrm>
            <a:off x="2626572" y="3557672"/>
            <a:ext cx="14501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Access X1 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4188671" y="3557672"/>
            <a:ext cx="29074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Conflicts:    X4       X3      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2845646" y="4072022"/>
            <a:ext cx="21168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L1 miss when </a:t>
            </a:r>
            <a:r>
              <a:rPr lang="en-US" sz="1600" i="1" dirty="0" smtClean="0">
                <a:latin typeface="Trebuchet MS" pitchFamily="34" charset="0"/>
              </a:rPr>
              <a:t>W</a:t>
            </a:r>
            <a:r>
              <a:rPr lang="en-US" sz="1600" i="1" baseline="30000" dirty="0" smtClean="0">
                <a:latin typeface="Trebuchet MS" pitchFamily="34" charset="0"/>
              </a:rPr>
              <a:t>1</a:t>
            </a:r>
            <a:r>
              <a:rPr lang="en-US" sz="1600" i="1" dirty="0" smtClean="0">
                <a:latin typeface="Trebuchet MS" pitchFamily="34" charset="0"/>
              </a:rPr>
              <a:t>=2</a:t>
            </a:r>
            <a:r>
              <a:rPr lang="en-US" sz="1600" dirty="0" smtClean="0">
                <a:latin typeface="Trebuchet MS" pitchFamily="34" charset="0"/>
              </a:rPr>
              <a:t> 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35" name="Left Brace 34"/>
          <p:cNvSpPr/>
          <p:nvPr/>
        </p:nvSpPr>
        <p:spPr bwMode="auto">
          <a:xfrm rot="16200000">
            <a:off x="5800236" y="3397451"/>
            <a:ext cx="255855" cy="1177842"/>
          </a:xfrm>
          <a:prstGeom prst="leftBrace">
            <a:avLst>
              <a:gd name="adj1" fmla="val 55835"/>
              <a:gd name="adj2" fmla="val 486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36" name="Text Box 40"/>
          <p:cNvSpPr txBox="1">
            <a:spLocks noChangeArrowheads="1"/>
          </p:cNvSpPr>
          <p:nvPr/>
        </p:nvSpPr>
        <p:spPr bwMode="auto">
          <a:xfrm>
            <a:off x="5019675" y="4081547"/>
            <a:ext cx="15525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Blocks in L1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37" name="Text Box 40"/>
          <p:cNvSpPr txBox="1">
            <a:spLocks noChangeArrowheads="1"/>
          </p:cNvSpPr>
          <p:nvPr/>
        </p:nvSpPr>
        <p:spPr bwMode="auto">
          <a:xfrm>
            <a:off x="6474671" y="4081547"/>
            <a:ext cx="12786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</a:t>
            </a:r>
            <a:endParaRPr lang="en-US" sz="1600" dirty="0">
              <a:latin typeface="Trebuchet MS" pitchFamily="34" charset="0"/>
            </a:endParaRPr>
          </a:p>
        </p:txBody>
      </p:sp>
      <p:cxnSp>
        <p:nvCxnSpPr>
          <p:cNvPr id="38" name="Straight Arrow Connector 37"/>
          <p:cNvCxnSpPr>
            <a:stCxn id="37" idx="0"/>
          </p:cNvCxnSpPr>
          <p:nvPr/>
        </p:nvCxnSpPr>
        <p:spPr bwMode="auto">
          <a:xfrm rot="16200000" flipV="1">
            <a:off x="6902370" y="3869906"/>
            <a:ext cx="195847" cy="22743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3902921" y="4567322"/>
            <a:ext cx="3593254" cy="338554"/>
          </a:xfrm>
          <a:prstGeom prst="rect">
            <a:avLst/>
          </a:prstGeom>
          <a:noFill/>
          <a:ln w="158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 # =1, L2 hit when </a:t>
            </a:r>
            <a:r>
              <a:rPr lang="en-US" sz="1600" i="1" dirty="0" smtClean="0">
                <a:latin typeface="Trebuchet MS" pitchFamily="34" charset="0"/>
              </a:rPr>
              <a:t>W</a:t>
            </a:r>
            <a:r>
              <a:rPr lang="en-US" sz="1600" i="1" baseline="30000" dirty="0" smtClean="0">
                <a:latin typeface="Trebuchet MS" pitchFamily="34" charset="0"/>
              </a:rPr>
              <a:t>2</a:t>
            </a:r>
            <a:r>
              <a:rPr lang="en-US" sz="1600" i="1" dirty="0" smtClean="0">
                <a:latin typeface="Trebuchet MS" pitchFamily="34" charset="0"/>
              </a:rPr>
              <a:t>&gt;</a:t>
            </a:r>
            <a:r>
              <a:rPr lang="en-US" sz="1600" dirty="0" smtClean="0">
                <a:latin typeface="Trebuchet MS" pitchFamily="34" charset="0"/>
              </a:rPr>
              <a:t>=2 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2522827" y="2454855"/>
            <a:ext cx="2277773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5532727" y="2454855"/>
            <a:ext cx="2744498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1104106" y="3471124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X2</a:t>
            </a:r>
            <a:endParaRPr lang="en-US" sz="1600" dirty="0">
              <a:latin typeface="Trebuchet MS" pitchFamily="34" charset="0"/>
            </a:endParaRPr>
          </a:p>
        </p:txBody>
      </p:sp>
      <p:cxnSp>
        <p:nvCxnSpPr>
          <p:cNvPr id="39" name="Straight Arrow Connector 38"/>
          <p:cNvCxnSpPr>
            <a:stCxn id="52" idx="3"/>
            <a:endCxn id="53" idx="1"/>
          </p:cNvCxnSpPr>
          <p:nvPr/>
        </p:nvCxnSpPr>
        <p:spPr bwMode="auto">
          <a:xfrm>
            <a:off x="4800600" y="2789278"/>
            <a:ext cx="732127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1107554" y="3480572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1100792" y="3482413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3769407" y="174184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3259352" y="174184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2811677" y="174184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2" name="Text Box 40"/>
          <p:cNvSpPr txBox="1">
            <a:spLocks noChangeArrowheads="1"/>
          </p:cNvSpPr>
          <p:nvPr/>
        </p:nvSpPr>
        <p:spPr bwMode="auto">
          <a:xfrm>
            <a:off x="2335427" y="174184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3" name="Text Box 40"/>
          <p:cNvSpPr txBox="1">
            <a:spLocks noChangeArrowheads="1"/>
          </p:cNvSpPr>
          <p:nvPr/>
        </p:nvSpPr>
        <p:spPr bwMode="auto">
          <a:xfrm>
            <a:off x="1856962" y="1741846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3" name="Rectangle 17"/>
          <p:cNvSpPr>
            <a:spLocks noChangeArrowheads="1"/>
          </p:cNvSpPr>
          <p:nvPr/>
        </p:nvSpPr>
        <p:spPr bwMode="auto">
          <a:xfrm>
            <a:off x="828817" y="3446059"/>
            <a:ext cx="1047750" cy="1098645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819150" y="3434850"/>
          <a:ext cx="1066800" cy="1483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4" name="Rectangle 43"/>
          <p:cNvSpPr/>
          <p:nvPr/>
        </p:nvSpPr>
        <p:spPr bwMode="auto">
          <a:xfrm>
            <a:off x="385495" y="5745193"/>
            <a:ext cx="1874626" cy="5145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1</a:t>
            </a:r>
            <a:r>
              <a:rPr lang="en-US" sz="1200" dirty="0" smtClean="0">
                <a:latin typeface="Trebuchet MS" pitchFamily="34" charset="0"/>
              </a:rPr>
              <a:t>:number of sets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number of sets in L2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0069 C -0.08664 0.02221 -0.17448 0.04533 -0.19601 0.07031 C -0.21754 0.09529 -0.13976 0.13599 -0.12848 0.1494 " pathEditMode="fixed" rAng="0" ptsTypes="aaA">
                                      <p:cBhvr>
                                        <p:cTn id="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" y="7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63" presetClass="path" presetSubtype="0" accel="50000" decel="5000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12969 0.15 L -0.03282 0.15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2.77778E-6 -0.00277 C -0.06736 0.02547 -0.13455 0.05394 -0.14688 0.0794 C -0.1592 0.10486 -0.08611 0.1382 -0.07396 0.15 " pathEditMode="relative" rAng="0" ptsTypes="aaA">
                                      <p:cBhvr>
                                        <p:cTn id="5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76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3.33333E-6 -2.59259E-6 L -0.00017 0.05371 " pathEditMode="relative" rAng="0" ptsTypes="AA">
                                      <p:cBhvr>
                                        <p:cTn id="57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00"/>
                            </p:stCondLst>
                            <p:childTnLst>
                              <p:par>
                                <p:cTn id="59" presetID="63" presetClass="path" presetSubtype="0" accel="50000" decel="50000" fill="hold" grpId="3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3282 0.15 L 0.20573 0.15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7396 0.14993 L 0.02326 0.15016 " pathEditMode="relative" rAng="0" ptsTypes="AA">
                                      <p:cBhvr>
                                        <p:cTn id="6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417 -0.00138 C -0.04879 0.02477 -0.09341 0.05116 -0.09688 0.07639 C -0.10035 0.10163 -0.03698 0.13797 -0.025 0.15 " pathEditMode="relative" rAng="0" ptsTypes="aaA">
                                      <p:cBhvr>
                                        <p:cTn id="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" y="7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17 0.05371 L -0.00086 0.10741 " pathEditMode="relative" rAng="0" ptsTypes="AA">
                                      <p:cBhvr>
                                        <p:cTn id="68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3.33333E-6 2.96296E-6 L -3.33333E-6 0.05463 " pathEditMode="relative" rAng="0" ptsTypes="AA">
                                      <p:cBhvr>
                                        <p:cTn id="70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100"/>
                            </p:stCondLst>
                            <p:childTnLst>
                              <p:par>
                                <p:cTn id="72" presetID="63" presetClass="path" presetSubtype="0" accel="50000" decel="50000" fill="hold" grpId="4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0573 0.15 L 0.27552 0.15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3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2291 0.15 L 0.26163 0.14861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-1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25 0.15 L 0.07014 0.15023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2552 0.02894 -0.05104 0.05787 -0.04618 0.0831 C -0.04132 0.10833 0.01667 0.13958 0.02917 0.15093 " pathEditMode="relative" ptsTypes="aaA">
                                      <p:cBhvr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6 0.10741 L -0.00156 0.16297 " pathEditMode="relative" rAng="0" ptsTypes="AA">
                                      <p:cBhvr>
                                        <p:cTn id="83" dur="3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17 0.05301 L -0.00017 0.10764 " pathEditMode="relative" rAng="0" ptsTypes="AA">
                                      <p:cBhvr>
                                        <p:cTn id="85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017 -0.00116 L -0.00052 0.05023 " pathEditMode="relative" rAng="0" ptsTypes="AA">
                                      <p:cBhvr>
                                        <p:cTn id="87" dur="3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146 0.14993 L 0.32934 0.14947 " pathEditMode="relative" rAng="0" ptsTypes="AA">
                                      <p:cBhvr>
                                        <p:cTn id="1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0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63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87 0.14993 L 0.31024 0.15086 " pathEditMode="relative" rAng="0" ptsTypes="AA">
                                      <p:cBhvr>
                                        <p:cTn id="1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0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08 0.14993 L 0.12621 0.14993 " pathEditMode="relative" rAng="0" ptsTypes="AA">
                                      <p:cBhvr>
                                        <p:cTn id="1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0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52 0.14993 C 0.27986 0.11129 0.2842 0.07289 0.22083 0.05738 C 0.15747 0.04188 -0.04618 0.04142 -0.10434 0.05669 C -0.1625 0.07196 -0.1243 0.13374 -0.1283 0.14901 " pathEditMode="relative" rAng="0" ptsTypes="aaaA">
                                      <p:cBhvr>
                                        <p:cTn id="1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" y="-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42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21 0.11041 L -0.00121 0.16134 " pathEditMode="relative" rAng="0" ptsTypes="AA">
                                      <p:cBhvr>
                                        <p:cTn id="1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7 0.05138 L -0.00156 0.10763 " pathEditMode="relative" rAng="0" ptsTypes="AA">
                                      <p:cBhvr>
                                        <p:cTn id="1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31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5E-6 3.7037E-7 L -0.00069 0.05671 " pathEditMode="relative" rAng="0" ptsTypes="AA">
                                      <p:cBhvr>
                                        <p:cTn id="1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035 0.16204 C 0.025 0.15741 0.05 0.15371 0.06094 0.13635 C 0.07309 0.11875 0.07691 0.08172 0.06667 0.0581 C 0.05608 0.03588 0.01077 0.00926 -0.00052 0.00023 " pathEditMode="relative" rAng="0" ptsTypes="aaaA">
                                      <p:cBhvr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0" grpId="2" animBg="1"/>
      <p:bldP spid="40" grpId="3" animBg="1"/>
      <p:bldP spid="40" grpId="4" animBg="1"/>
      <p:bldP spid="12" grpId="0"/>
      <p:bldP spid="13" grpId="0"/>
      <p:bldP spid="14" grpId="0"/>
      <p:bldP spid="15" grpId="0"/>
      <p:bldP spid="16" grpId="0"/>
      <p:bldP spid="20" grpId="0"/>
      <p:bldP spid="29" grpId="0"/>
      <p:bldP spid="30" grpId="0"/>
      <p:bldP spid="33" grpId="0"/>
      <p:bldP spid="34" grpId="0"/>
      <p:bldP spid="35" grpId="0" animBg="1"/>
      <p:bldP spid="36" grpId="0"/>
      <p:bldP spid="37" grpId="0"/>
      <p:bldP spid="42" grpId="0" animBg="1"/>
      <p:bldP spid="52" grpId="0" animBg="1"/>
      <p:bldP spid="53" grpId="0" animBg="1"/>
      <p:bldP spid="41" grpId="0" animBg="1"/>
      <p:bldP spid="41" grpId="1" animBg="1"/>
      <p:bldP spid="41" grpId="2" animBg="1"/>
      <p:bldP spid="41" grpId="3" animBg="1"/>
      <p:bldP spid="45" grpId="0" animBg="1"/>
      <p:bldP spid="45" grpId="1" animBg="1"/>
      <p:bldP spid="45" grpId="2" animBg="1"/>
      <p:bldP spid="46" grpId="0" animBg="1"/>
      <p:bldP spid="46" grpId="1" animBg="1"/>
      <p:bldP spid="59" grpId="0"/>
      <p:bldP spid="59" grpId="1"/>
      <p:bldP spid="59" grpId="2"/>
      <p:bldP spid="59" grpId="3"/>
      <p:bldP spid="59" grpId="4"/>
      <p:bldP spid="59" grpId="5"/>
      <p:bldP spid="60" grpId="0"/>
      <p:bldP spid="60" grpId="1"/>
      <p:bldP spid="60" grpId="2"/>
      <p:bldP spid="60" grpId="3"/>
      <p:bldP spid="60" grpId="4"/>
      <p:bldP spid="61" grpId="0"/>
      <p:bldP spid="61" grpId="1"/>
      <p:bldP spid="61" grpId="2"/>
      <p:bldP spid="61" grpId="3"/>
      <p:bldP spid="62" grpId="0"/>
      <p:bldP spid="62" grpId="1"/>
      <p:bldP spid="62" grpId="2"/>
      <p:bldP spid="63" grpId="0"/>
      <p:bldP spid="63" grpId="1"/>
      <p:bldP spid="43" grpId="0" animBg="1"/>
      <p:bldP spid="4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2: </a:t>
            </a:r>
            <a:r>
              <a:rPr lang="en-US" i="1" dirty="0" smtClean="0"/>
              <a:t>S</a:t>
            </a:r>
            <a:r>
              <a:rPr lang="en-US" i="1" baseline="30000" dirty="0" smtClean="0"/>
              <a:t>1</a:t>
            </a:r>
            <a:r>
              <a:rPr lang="en-US" dirty="0" smtClean="0"/>
              <a:t> &lt; </a:t>
            </a:r>
            <a:r>
              <a:rPr lang="en-US" i="1" dirty="0" smtClean="0"/>
              <a:t>S</a:t>
            </a:r>
            <a:r>
              <a:rPr lang="en-US" i="1" baseline="30000" dirty="0" smtClean="0"/>
              <a:t>2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524499" y="1809750"/>
          <a:ext cx="2752726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set (2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 bwMode="auto">
          <a:xfrm flipV="1">
            <a:off x="447675" y="1905000"/>
            <a:ext cx="3571875" cy="952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0" name="Text Box 40"/>
          <p:cNvSpPr txBox="1">
            <a:spLocks noChangeArrowheads="1"/>
          </p:cNvSpPr>
          <p:nvPr/>
        </p:nvSpPr>
        <p:spPr bwMode="auto">
          <a:xfrm>
            <a:off x="3960073" y="1729372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Trace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3140923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2731348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Y1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2283673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X2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1807423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X3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1350223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Y4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854923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5514974" y="2838450"/>
          <a:ext cx="2752726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set (2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2771775" y="2343150"/>
          <a:ext cx="2190750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90750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set (2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 bwMode="auto">
          <a:xfrm flipV="1">
            <a:off x="4962525" y="2133600"/>
            <a:ext cx="552450" cy="52387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4972050" y="2657475"/>
            <a:ext cx="552450" cy="533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2770478" y="2341055"/>
            <a:ext cx="2192048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17"/>
          <p:cNvSpPr>
            <a:spLocks noChangeArrowheads="1"/>
          </p:cNvSpPr>
          <p:nvPr/>
        </p:nvSpPr>
        <p:spPr bwMode="auto">
          <a:xfrm>
            <a:off x="5532727" y="1807655"/>
            <a:ext cx="2744498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997798" y="2796172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2674197" y="3824872"/>
            <a:ext cx="14501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Access X1 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4236296" y="3834397"/>
            <a:ext cx="33894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L1 Conflicts:    Y4     X3     X2    Y1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2628901" y="4758322"/>
            <a:ext cx="46086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Conflicts for combined cache:             X3     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0" name="Left Brace 39"/>
          <p:cNvSpPr/>
          <p:nvPr/>
        </p:nvSpPr>
        <p:spPr bwMode="auto">
          <a:xfrm rot="16200000">
            <a:off x="6009786" y="3626551"/>
            <a:ext cx="255855" cy="1177842"/>
          </a:xfrm>
          <a:prstGeom prst="leftBrace">
            <a:avLst>
              <a:gd name="adj1" fmla="val 55835"/>
              <a:gd name="adj2" fmla="val 486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5229225" y="4310647"/>
            <a:ext cx="15525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Blocks in L1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6368996" y="4140678"/>
            <a:ext cx="74936" cy="634129"/>
            <a:chOff x="6368996" y="4317557"/>
            <a:chExt cx="64936" cy="422746"/>
          </a:xfrm>
        </p:grpSpPr>
        <p:cxnSp>
          <p:nvCxnSpPr>
            <p:cNvPr id="47" name="Straight Connector 46"/>
            <p:cNvCxnSpPr/>
            <p:nvPr/>
          </p:nvCxnSpPr>
          <p:spPr bwMode="auto">
            <a:xfrm rot="5400000">
              <a:off x="6158286" y="4528267"/>
              <a:ext cx="421419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rot="5400000">
              <a:off x="6223222" y="4529594"/>
              <a:ext cx="421419" cy="0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0" name="Straight Connector 59"/>
          <p:cNvCxnSpPr/>
          <p:nvPr/>
        </p:nvCxnSpPr>
        <p:spPr bwMode="auto">
          <a:xfrm>
            <a:off x="6271923" y="4837543"/>
            <a:ext cx="326003" cy="20673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Text Box 40"/>
          <p:cNvSpPr txBox="1">
            <a:spLocks noChangeArrowheads="1"/>
          </p:cNvSpPr>
          <p:nvPr/>
        </p:nvSpPr>
        <p:spPr bwMode="auto">
          <a:xfrm>
            <a:off x="6217240" y="5227520"/>
            <a:ext cx="14796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3380304" y="5635521"/>
            <a:ext cx="3593254" cy="338554"/>
          </a:xfrm>
          <a:prstGeom prst="rect">
            <a:avLst/>
          </a:prstGeom>
          <a:noFill/>
          <a:ln w="158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 # =1, L2 hit when </a:t>
            </a:r>
            <a:r>
              <a:rPr lang="en-US" sz="1600" i="1" dirty="0" smtClean="0">
                <a:latin typeface="Trebuchet MS" pitchFamily="34" charset="0"/>
              </a:rPr>
              <a:t>W</a:t>
            </a:r>
            <a:r>
              <a:rPr lang="en-US" sz="1600" i="1" baseline="30000" dirty="0" smtClean="0">
                <a:latin typeface="Trebuchet MS" pitchFamily="34" charset="0"/>
              </a:rPr>
              <a:t>2</a:t>
            </a:r>
            <a:r>
              <a:rPr lang="en-US" sz="1600" i="1" dirty="0" smtClean="0">
                <a:latin typeface="Trebuchet MS" pitchFamily="34" charset="0"/>
              </a:rPr>
              <a:t>&gt;</a:t>
            </a:r>
            <a:r>
              <a:rPr lang="en-US" sz="1600" dirty="0" smtClean="0">
                <a:latin typeface="Trebuchet MS" pitchFamily="34" charset="0"/>
              </a:rPr>
              <a:t>=2 </a:t>
            </a:r>
            <a:endParaRPr lang="en-US" sz="1600" dirty="0">
              <a:latin typeface="Trebuchet MS" pitchFamily="34" charset="0"/>
            </a:endParaRPr>
          </a:p>
        </p:txBody>
      </p:sp>
      <p:cxnSp>
        <p:nvCxnSpPr>
          <p:cNvPr id="66" name="Straight Arrow Connector 65"/>
          <p:cNvCxnSpPr>
            <a:stCxn id="64" idx="0"/>
          </p:cNvCxnSpPr>
          <p:nvPr/>
        </p:nvCxnSpPr>
        <p:spPr bwMode="auto">
          <a:xfrm rot="16200000" flipV="1">
            <a:off x="6875059" y="5145491"/>
            <a:ext cx="164030" cy="2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Text Box 40"/>
          <p:cNvSpPr txBox="1">
            <a:spLocks noChangeArrowheads="1"/>
          </p:cNvSpPr>
          <p:nvPr/>
        </p:nvSpPr>
        <p:spPr bwMode="auto">
          <a:xfrm>
            <a:off x="2906025" y="4305791"/>
            <a:ext cx="21168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L1 miss when </a:t>
            </a:r>
            <a:r>
              <a:rPr lang="en-US" sz="1600" i="1" dirty="0" smtClean="0">
                <a:latin typeface="Trebuchet MS" pitchFamily="34" charset="0"/>
              </a:rPr>
              <a:t>W</a:t>
            </a:r>
            <a:r>
              <a:rPr lang="en-US" sz="1600" i="1" baseline="30000" dirty="0" smtClean="0">
                <a:latin typeface="Trebuchet MS" pitchFamily="34" charset="0"/>
              </a:rPr>
              <a:t>1</a:t>
            </a:r>
            <a:r>
              <a:rPr lang="en-US" sz="1600" i="1" dirty="0" smtClean="0">
                <a:latin typeface="Trebuchet MS" pitchFamily="34" charset="0"/>
              </a:rPr>
              <a:t>=2</a:t>
            </a:r>
            <a:r>
              <a:rPr lang="en-US" sz="1600" dirty="0" smtClean="0">
                <a:latin typeface="Trebuchet MS" pitchFamily="34" charset="0"/>
              </a:rPr>
              <a:t> 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3137336" y="154951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2727761" y="154951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2280086" y="154951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5" name="Text Box 40"/>
          <p:cNvSpPr txBox="1">
            <a:spLocks noChangeArrowheads="1"/>
          </p:cNvSpPr>
          <p:nvPr/>
        </p:nvSpPr>
        <p:spPr bwMode="auto">
          <a:xfrm>
            <a:off x="1803836" y="154951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1346636" y="154951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851336" y="154951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4" name="Text Box 40"/>
          <p:cNvSpPr txBox="1">
            <a:spLocks noChangeArrowheads="1"/>
          </p:cNvSpPr>
          <p:nvPr/>
        </p:nvSpPr>
        <p:spPr bwMode="auto">
          <a:xfrm>
            <a:off x="1090352" y="3223358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0" name="Text Box 40"/>
          <p:cNvSpPr txBox="1">
            <a:spLocks noChangeArrowheads="1"/>
          </p:cNvSpPr>
          <p:nvPr/>
        </p:nvSpPr>
        <p:spPr bwMode="auto">
          <a:xfrm>
            <a:off x="1095322" y="3230900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1094357" y="3227738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2" name="Text Box 40"/>
          <p:cNvSpPr txBox="1">
            <a:spLocks noChangeArrowheads="1"/>
          </p:cNvSpPr>
          <p:nvPr/>
        </p:nvSpPr>
        <p:spPr bwMode="auto">
          <a:xfrm>
            <a:off x="1087801" y="3227406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3" name="Text Box 40"/>
          <p:cNvSpPr txBox="1">
            <a:spLocks noChangeArrowheads="1"/>
          </p:cNvSpPr>
          <p:nvPr/>
        </p:nvSpPr>
        <p:spPr bwMode="auto">
          <a:xfrm>
            <a:off x="1097801" y="3218772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828817" y="3186751"/>
            <a:ext cx="1047750" cy="1487607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831091" y="3571163"/>
            <a:ext cx="1047750" cy="755177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819150" y="3206750"/>
          <a:ext cx="1066800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9" name="Rectangle 48"/>
          <p:cNvSpPr/>
          <p:nvPr/>
        </p:nvSpPr>
        <p:spPr bwMode="auto">
          <a:xfrm>
            <a:off x="420000" y="5960853"/>
            <a:ext cx="1874626" cy="5145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1</a:t>
            </a:r>
            <a:r>
              <a:rPr lang="en-US" sz="1200" dirty="0" smtClean="0">
                <a:latin typeface="Trebuchet MS" pitchFamily="34" charset="0"/>
              </a:rPr>
              <a:t>:number of sets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number of sets in L2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C -0.05643 0.03889 -0.11268 0.07801 -0.11788 0.10579 C -0.12309 0.13357 -0.07709 0.14977 -0.03108 0.16621 " pathEditMode="relative" rAng="0" ptsTypes="aaA">
                                      <p:cBhvr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" y="8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63" presetClass="path" presetSubtype="0" accel="50000" decel="5000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3108 0.16621 L 0.06805 0.16621 " pathEditMode="relative" rAng="0" ptsTypes="AA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0"/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3784 0.03935 -0.07552 0.07893 -0.07291 0.10648 C -0.07031 0.13402 -0.0276 0.1493 0.01528 0.16481 " pathEditMode="relative" ptsTypes="aaA">
                                      <p:cBhvr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33333E-7 2.98473E-6 L -8.33333E-7 0.05599 " pathEditMode="fixed" rAng="0" ptsTypes="AA">
                                      <p:cBhvr>
                                        <p:cTn id="65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0"/>
                            </p:stCondLst>
                            <p:childTnLst>
                              <p:par>
                                <p:cTn id="67" presetID="0" presetClass="path" presetSubtype="0" accel="50000" decel="50000" fill="hold" grpId="3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6806 0.1662 L 0.28334 0.08472 " pathEditMode="relative" rAng="0" ptsTypes="AA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41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1371 0.16621 L 0.11094 0.16621 " pathEditMode="relative" rAng="0" ptsTypes="AA">
                                      <p:cBhvr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1841 0.04051 -0.03664 0.08101 -0.02639 0.10833 C -0.01615 0.13564 0.02239 0.14976 0.06111 0.16388 " pathEditMode="relative" ptsTypes="aaA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33333E-7 0.05553 L -8.33333E-7 0.10897 " pathEditMode="fixed" rAng="0" ptsTypes="AA">
                                      <p:cBhvr>
                                        <p:cTn id="76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 0.05437 " pathEditMode="fixed" ptsTypes="AA">
                                      <p:cBhvr>
                                        <p:cTn id="78" dur="3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100"/>
                            </p:stCondLst>
                            <p:childTnLst>
                              <p:par>
                                <p:cTn id="80" presetID="0" presetClass="path" presetSubtype="0" accel="50000" decel="50000" fill="hold" grpId="3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1285 0.1662 L 0.33229 0.24028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37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6268 0.1662 L 0.1599 0.1662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0.00399 0.04491 0.00798 0.09005 0.02708 0.1176 C 0.04618 0.14514 0.08038 0.15533 0.11458 0.16574 " pathEditMode="relative" ptsTypes="aaA">
                                      <p:cBhvr>
                                        <p:cTn id="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33333E-7 0.1099 L -8.33333E-7 0.16312 " pathEditMode="fixed" rAng="0" ptsTypes="AA">
                                      <p:cBhvr>
                                        <p:cTn id="89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66667E-6 0.05438 L -1.66667E-6 0.10875 " pathEditMode="fixed" rAng="0" ptsTypes="AA">
                                      <p:cBhvr>
                                        <p:cTn id="91" dur="3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 0.0553 " pathEditMode="fixed" ptsTypes="AA">
                                      <p:cBhvr>
                                        <p:cTn id="93" dur="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900"/>
                            </p:stCondLst>
                            <p:childTnLst>
                              <p:par>
                                <p:cTn id="95" presetID="63" presetClass="path" presetSubtype="0" accel="50000" decel="50000" fill="hold" grpId="4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8333 0.08468 L 0.38524 0.08399 " pathEditMode="relative" rAng="0" ptsTypes="AA">
                                      <p:cBhvr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0"/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6128 0.16612 L 0.37795 0.08445 " pathEditMode="relative" rAng="0" ptsTypes="AA">
                                      <p:cBhvr>
                                        <p:cTn id="9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41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1475 0.16612 L 0.20937 0.16543 " pathEditMode="relative" rAng="0" ptsTypes="AA">
                                      <p:cBhvr>
                                        <p:cTn id="1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0.02465 0.04465 0.04931 0.08954 0.07674 0.1173 C 0.10417 0.14507 0.13438 0.15618 0.16458 0.16728 " pathEditMode="relative" ptsTypes="aaA">
                                      <p:cBhvr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8.33333E-7 0.16196 L -8.33333E-7 0.21633 " pathEditMode="fixed" rAng="0" ptsTypes="AA">
                                      <p:cBhvr>
                                        <p:cTn id="106" dur="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66667E-6 0.10759 L -1.66667E-6 0.16196 " pathEditMode="fixed" rAng="0" ptsTypes="AA">
                                      <p:cBhvr>
                                        <p:cTn id="108" dur="3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1.66667E-6 0.05437 L -1.66667E-6 0.10875 " pathEditMode="fixed" rAng="0" ptsTypes="AA">
                                      <p:cBhvr>
                                        <p:cTn id="110" dur="3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 0.05437 " pathEditMode="fixed" ptsTypes="AA">
                                      <p:cBhvr>
                                        <p:cTn id="112" dur="3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524 0.08588 C 0.32326 0.04491 0.26128 0.00417 0.20764 0.00023 C 0.15399 -0.0037 0.10365 0.03449 0.06371 0.06181 C 0.02378 0.08912 -0.00417 0.12662 -0.03195 0.16435 " pathEditMode="relative" rAng="0" ptsTypes="aaaA">
                                      <p:cBhvr>
                                        <p:cTn id="1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9" y="-6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708 0.08473 L 0.47899 0.08449 " pathEditMode="relative" rAng="0" ptsTypes="AA">
                                      <p:cBhvr>
                                        <p:cTn id="1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0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11 0.16621 L 0.43055 0.08403 " pathEditMode="relative" rAng="0" ptsTypes="AA">
                                      <p:cBhvr>
                                        <p:cTn id="1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41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475 0.1662 L 0.26458 0.1662 " pathEditMode="relative" rAng="0" ptsTypes="AA">
                                      <p:cBhvr>
                                        <p:cTn id="1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42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7 -0.00926 L -0.00156 0.05093 " pathEditMode="fixed" rAng="0" ptsTypes="AA">
                                      <p:cBhvr>
                                        <p:cTn id="16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52 0.04977 L 0.00104 0.10833 " pathEditMode="fixed" rAng="0" ptsTypes="AA">
                                      <p:cBhvr>
                                        <p:cTn id="1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9"/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035 0.10833 L 0.00104 0.16227 " pathEditMode="fixed" rAng="0" ptsTypes="AA">
                                      <p:cBhvr>
                                        <p:cTn id="1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72" presetID="42" presetClass="path" presetSubtype="0" ac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104 0.16181 L 0.00156 0.22107 " pathEditMode="fixed" rAng="0" ptsTypes="AA">
                                      <p:cBhvr>
                                        <p:cTn id="1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0"/>
                                    </p:animMotion>
                                  </p:childTnLst>
                                </p:cTn>
                              </p:par>
                              <p:par>
                                <p:cTn id="174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417 0.21494 C 0.03542 0.19435 0.06701 0.17376 0.07899 0.14877 C 0.09115 0.12355 0.08993 0.09 0.07656 0.06455 C 0.06337 0.03933 0.03142 0.01781 -0.00052 -0.00347 " pathEditMode="fixed" rAng="0" ptsTypes="aaaA">
                                      <p:cBhvr>
                                        <p:cTn id="17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-1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30" grpId="0" animBg="1"/>
      <p:bldP spid="31" grpId="0" animBg="1"/>
      <p:bldP spid="33" grpId="0"/>
      <p:bldP spid="34" grpId="0"/>
      <p:bldP spid="38" grpId="0"/>
      <p:bldP spid="39" grpId="0"/>
      <p:bldP spid="40" grpId="0" animBg="1"/>
      <p:bldP spid="41" grpId="0"/>
      <p:bldP spid="64" grpId="0"/>
      <p:bldP spid="65" grpId="0" animBg="1"/>
      <p:bldP spid="77" grpId="0"/>
      <p:bldP spid="42" grpId="0"/>
      <p:bldP spid="42" grpId="1"/>
      <p:bldP spid="42" grpId="2"/>
      <p:bldP spid="42" grpId="3"/>
      <p:bldP spid="42" grpId="4"/>
      <p:bldP spid="42" grpId="5"/>
      <p:bldP spid="43" grpId="0"/>
      <p:bldP spid="43" grpId="1"/>
      <p:bldP spid="43" grpId="2"/>
      <p:bldP spid="43" grpId="3"/>
      <p:bldP spid="44" grpId="0"/>
      <p:bldP spid="44" grpId="1"/>
      <p:bldP spid="44" grpId="2"/>
      <p:bldP spid="44" grpId="3"/>
      <p:bldP spid="44" grpId="4"/>
      <p:bldP spid="45" grpId="0"/>
      <p:bldP spid="45" grpId="1"/>
      <p:bldP spid="45" grpId="2"/>
      <p:bldP spid="45" grpId="3"/>
      <p:bldP spid="46" grpId="0"/>
      <p:bldP spid="46" grpId="1"/>
      <p:bldP spid="46" grpId="2"/>
      <p:bldP spid="48" grpId="0"/>
      <p:bldP spid="48" grpId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0" grpId="0" animBg="1"/>
      <p:bldP spid="50" grpId="1" animBg="1"/>
      <p:bldP spid="50" grpId="2" animBg="1"/>
      <p:bldP spid="50" grpId="3" animBg="1"/>
      <p:bldP spid="50" grpId="4" animBg="1"/>
      <p:bldP spid="51" grpId="0" animBg="1"/>
      <p:bldP spid="51" grpId="1" animBg="1"/>
      <p:bldP spid="51" grpId="2" animBg="1"/>
      <p:bldP spid="51" grpId="3" animBg="1"/>
      <p:bldP spid="52" grpId="0" animBg="1"/>
      <p:bldP spid="52" grpId="1" animBg="1"/>
      <p:bldP spid="52" grpId="2" animBg="1"/>
      <p:bldP spid="53" grpId="0" animBg="1"/>
      <p:bldP spid="53" grpId="1" animBg="1"/>
      <p:bldP spid="55" grpId="0" animBg="1"/>
      <p:bldP spid="55" grpId="1" animBg="1"/>
      <p:bldP spid="56" grpId="0" animBg="1"/>
      <p:bldP spid="5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535812" y="3103836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6" name="Text Box 40"/>
          <p:cNvSpPr txBox="1">
            <a:spLocks noChangeArrowheads="1"/>
          </p:cNvSpPr>
          <p:nvPr/>
        </p:nvSpPr>
        <p:spPr bwMode="auto">
          <a:xfrm>
            <a:off x="531962" y="3115387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538772" y="3116249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543289" y="3119458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547594" y="3109568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536753" y="3112946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1" name="Text Box 40"/>
          <p:cNvSpPr txBox="1">
            <a:spLocks noChangeArrowheads="1"/>
          </p:cNvSpPr>
          <p:nvPr/>
        </p:nvSpPr>
        <p:spPr bwMode="auto">
          <a:xfrm>
            <a:off x="531577" y="3115645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X5</a:t>
            </a:r>
            <a:endParaRPr lang="en-US" sz="1600" dirty="0">
              <a:latin typeface="Trebuchet MS" pitchFamily="34" charset="0"/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284339" y="3085939"/>
          <a:ext cx="106680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Case in Scenario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232025" y="1828804"/>
            <a:ext cx="4581525" cy="809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4839977" y="1643111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Trace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3908707" y="147939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X4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1877365" y="147938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Y1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2930688" y="147938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X2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3429213" y="147938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X3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946748" y="148446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X2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2390458" y="147939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4354404" y="1476513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X5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1" name="Text Box 40"/>
          <p:cNvSpPr txBox="1">
            <a:spLocks noChangeArrowheads="1"/>
          </p:cNvSpPr>
          <p:nvPr/>
        </p:nvSpPr>
        <p:spPr bwMode="auto">
          <a:xfrm>
            <a:off x="1365531" y="1485141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Y2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2" name="Text Box 40"/>
          <p:cNvSpPr txBox="1">
            <a:spLocks noChangeArrowheads="1"/>
          </p:cNvSpPr>
          <p:nvPr/>
        </p:nvSpPr>
        <p:spPr bwMode="auto">
          <a:xfrm>
            <a:off x="419280" y="1483123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X5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5886809" y="1550967"/>
          <a:ext cx="2752726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set (4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5877284" y="2579667"/>
          <a:ext cx="2752726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set (4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134085" y="2084367"/>
          <a:ext cx="2190750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190750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set (2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 bwMode="auto">
          <a:xfrm flipV="1">
            <a:off x="5324835" y="1874817"/>
            <a:ext cx="552450" cy="52387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5334360" y="2398692"/>
            <a:ext cx="552450" cy="533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3132788" y="2082272"/>
            <a:ext cx="2192048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5895037" y="1548872"/>
            <a:ext cx="2744498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40"/>
          <p:cNvSpPr txBox="1">
            <a:spLocks noChangeArrowheads="1"/>
          </p:cNvSpPr>
          <p:nvPr/>
        </p:nvSpPr>
        <p:spPr bwMode="auto">
          <a:xfrm>
            <a:off x="480241" y="2761625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3096880" y="2927748"/>
            <a:ext cx="11731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Access X5 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7891930" y="1889205"/>
            <a:ext cx="390525" cy="3048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38" name="Straight Arrow Connector 37"/>
          <p:cNvCxnSpPr/>
          <p:nvPr/>
        </p:nvCxnSpPr>
        <p:spPr bwMode="auto">
          <a:xfrm rot="16200000" flipV="1">
            <a:off x="7545902" y="2740984"/>
            <a:ext cx="1119267" cy="160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792560" y="1873138"/>
            <a:ext cx="6013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BLK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6326255" y="3204747"/>
            <a:ext cx="281774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Trebuchet MS" pitchFamily="34" charset="0"/>
              </a:rPr>
              <a:t>Occupied blank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Trebuchet MS" pitchFamily="34" charset="0"/>
              </a:rPr>
              <a:t>(fetching X2 evicted Y1 that maps to different L2 set)</a:t>
            </a:r>
            <a:endParaRPr lang="en-US" sz="16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2499237" y="3200332"/>
            <a:ext cx="29735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rebuchet MS" pitchFamily="34" charset="0"/>
              </a:rPr>
              <a:t> From cache: miss in L1/L2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2482705" y="3448184"/>
            <a:ext cx="36973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rebuchet MS" pitchFamily="34" charset="0"/>
              </a:rPr>
              <a:t> From compare-exclude operation: </a:t>
            </a:r>
            <a:endParaRPr lang="en-US" sz="1600" dirty="0">
              <a:latin typeface="Trebuchet MS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 flipV="1">
            <a:off x="1362974" y="3278038"/>
            <a:ext cx="138022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Flowchart: Predefined Process 53"/>
          <p:cNvSpPr/>
          <p:nvPr/>
        </p:nvSpPr>
        <p:spPr bwMode="auto">
          <a:xfrm>
            <a:off x="1500996" y="3122762"/>
            <a:ext cx="997655" cy="301925"/>
          </a:xfrm>
          <a:prstGeom prst="flowChartPredefinedProcess">
            <a:avLst/>
          </a:pr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rebuchet MS" pitchFamily="34" charset="0"/>
              </a:rPr>
              <a:t>bit-array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1360098" y="3646098"/>
            <a:ext cx="138022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8" name="Flowchart: Predefined Process 57"/>
          <p:cNvSpPr/>
          <p:nvPr/>
        </p:nvSpPr>
        <p:spPr bwMode="auto">
          <a:xfrm>
            <a:off x="1498120" y="3490822"/>
            <a:ext cx="1000531" cy="301925"/>
          </a:xfrm>
          <a:prstGeom prst="flowChartPredefinedProcess">
            <a:avLst/>
          </a:prstGeom>
          <a:noFill/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Trebuchet MS" pitchFamily="34" charset="0"/>
              </a:rPr>
              <a:t>bit-array</a:t>
            </a: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 rot="5400000">
            <a:off x="1372054" y="3936464"/>
            <a:ext cx="5343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. . .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2934971" y="3711231"/>
            <a:ext cx="26276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Blocks in L1:    X2     Y2    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2351145" y="3969246"/>
            <a:ext cx="513270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Conflicts for combined cache :    X2     X1     X3    X4    </a:t>
            </a:r>
            <a:endParaRPr lang="en-US" sz="1600" dirty="0">
              <a:latin typeface="Trebuchet MS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5529063" y="4032648"/>
            <a:ext cx="326003" cy="20673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Left Brace 45"/>
          <p:cNvSpPr/>
          <p:nvPr/>
        </p:nvSpPr>
        <p:spPr bwMode="auto">
          <a:xfrm rot="16200000">
            <a:off x="6582831" y="3610703"/>
            <a:ext cx="255855" cy="1373406"/>
          </a:xfrm>
          <a:prstGeom prst="leftBrace">
            <a:avLst>
              <a:gd name="adj1" fmla="val 55835"/>
              <a:gd name="adj2" fmla="val 486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7" name="Text Box 40"/>
          <p:cNvSpPr txBox="1">
            <a:spLocks noChangeArrowheads="1"/>
          </p:cNvSpPr>
          <p:nvPr/>
        </p:nvSpPr>
        <p:spPr bwMode="auto">
          <a:xfrm>
            <a:off x="5892873" y="4333023"/>
            <a:ext cx="159318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2046209" y="4272386"/>
            <a:ext cx="3593254" cy="33855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 # =3 &lt; 4, L2 hit !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0" name="Text Box 40"/>
          <p:cNvSpPr txBox="1">
            <a:spLocks noChangeArrowheads="1"/>
          </p:cNvSpPr>
          <p:nvPr/>
        </p:nvSpPr>
        <p:spPr bwMode="auto">
          <a:xfrm>
            <a:off x="1748180" y="4964651"/>
            <a:ext cx="7115175" cy="144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en-US" sz="1800" dirty="0" smtClean="0">
                <a:latin typeface="Trebuchet MS" pitchFamily="34" charset="0"/>
              </a:rPr>
              <a:t>Solution: </a:t>
            </a:r>
            <a:r>
              <a:rPr lang="en-US" sz="1800" i="1" dirty="0" smtClean="0">
                <a:latin typeface="Trebuchet MS" pitchFamily="34" charset="0"/>
              </a:rPr>
              <a:t>occupied blank labeling</a:t>
            </a:r>
          </a:p>
          <a:p>
            <a:pPr algn="l"/>
            <a:r>
              <a:rPr lang="en-US" sz="600" dirty="0" smtClean="0">
                <a:latin typeface="Trebuchet MS" pitchFamily="34" charset="0"/>
              </a:rPr>
              <a:t> </a:t>
            </a:r>
          </a:p>
          <a:p>
            <a:pPr algn="l">
              <a:buFont typeface="Courier New" pitchFamily="49" charset="0"/>
              <a:buChar char="o"/>
            </a:pPr>
            <a:r>
              <a:rPr lang="en-US" sz="1600" dirty="0" smtClean="0">
                <a:latin typeface="Trebuchet MS" pitchFamily="34" charset="0"/>
              </a:rPr>
              <a:t> Bit-array to label BLK, ‘set’ bit: an BLK follows labeled address.</a:t>
            </a:r>
          </a:p>
          <a:p>
            <a:pPr algn="l">
              <a:buFont typeface="Courier New" pitchFamily="49" charset="0"/>
              <a:buChar char="o"/>
            </a:pPr>
            <a:r>
              <a:rPr lang="en-US" sz="1600" dirty="0" smtClean="0">
                <a:latin typeface="Trebuchet MS" pitchFamily="34" charset="0"/>
              </a:rPr>
              <a:t> In processing X2, label BLK with the </a:t>
            </a:r>
            <a:r>
              <a:rPr lang="en-US" sz="1600" i="1" dirty="0" smtClean="0">
                <a:latin typeface="Trebuchet MS" pitchFamily="34" charset="0"/>
              </a:rPr>
              <a:t>W</a:t>
            </a:r>
            <a:r>
              <a:rPr lang="en-US" sz="1600" i="1" baseline="30000" dirty="0" smtClean="0">
                <a:latin typeface="Trebuchet MS" pitchFamily="34" charset="0"/>
              </a:rPr>
              <a:t>2 </a:t>
            </a:r>
            <a:r>
              <a:rPr lang="en-US" sz="1600" dirty="0" smtClean="0">
                <a:latin typeface="Trebuchet MS" pitchFamily="34" charset="0"/>
              </a:rPr>
              <a:t>–</a:t>
            </a:r>
            <a:r>
              <a:rPr lang="en-US" sz="1600" dirty="0" err="1" smtClean="0">
                <a:latin typeface="Trebuchet MS" pitchFamily="34" charset="0"/>
              </a:rPr>
              <a:t>th</a:t>
            </a:r>
            <a:r>
              <a:rPr lang="en-US" sz="1600" dirty="0" smtClean="0">
                <a:latin typeface="Trebuchet MS" pitchFamily="34" charset="0"/>
              </a:rPr>
              <a:t> L2 conflict(X4).</a:t>
            </a:r>
          </a:p>
          <a:p>
            <a:pPr algn="l">
              <a:buFont typeface="Courier New" pitchFamily="49" charset="0"/>
              <a:buChar char="o"/>
            </a:pPr>
            <a:r>
              <a:rPr lang="en-US" sz="1600" dirty="0" smtClean="0">
                <a:latin typeface="Trebuchet MS" pitchFamily="34" charset="0"/>
              </a:rPr>
              <a:t> In processing X5, detected BLK in the bit-array of X4. (i.e., X4 is the last block in L2). X5 is L2 miss.</a:t>
            </a:r>
          </a:p>
        </p:txBody>
      </p:sp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3908707" y="147939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3" name="Text Box 40"/>
          <p:cNvSpPr txBox="1">
            <a:spLocks noChangeArrowheads="1"/>
          </p:cNvSpPr>
          <p:nvPr/>
        </p:nvSpPr>
        <p:spPr bwMode="auto">
          <a:xfrm>
            <a:off x="1877365" y="147938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5" name="Text Box 40"/>
          <p:cNvSpPr txBox="1">
            <a:spLocks noChangeArrowheads="1"/>
          </p:cNvSpPr>
          <p:nvPr/>
        </p:nvSpPr>
        <p:spPr bwMode="auto">
          <a:xfrm>
            <a:off x="2930688" y="147938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6" name="Text Box 40"/>
          <p:cNvSpPr txBox="1">
            <a:spLocks noChangeArrowheads="1"/>
          </p:cNvSpPr>
          <p:nvPr/>
        </p:nvSpPr>
        <p:spPr bwMode="auto">
          <a:xfrm>
            <a:off x="3429213" y="147938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946748" y="148446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2390458" y="147939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2" name="Text Box 40"/>
          <p:cNvSpPr txBox="1">
            <a:spLocks noChangeArrowheads="1"/>
          </p:cNvSpPr>
          <p:nvPr/>
        </p:nvSpPr>
        <p:spPr bwMode="auto">
          <a:xfrm>
            <a:off x="4354404" y="1476513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X5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3" name="Text Box 40"/>
          <p:cNvSpPr txBox="1">
            <a:spLocks noChangeArrowheads="1"/>
          </p:cNvSpPr>
          <p:nvPr/>
        </p:nvSpPr>
        <p:spPr bwMode="auto">
          <a:xfrm>
            <a:off x="1365531" y="1485141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4" name="Text Box 40"/>
          <p:cNvSpPr txBox="1">
            <a:spLocks noChangeArrowheads="1"/>
          </p:cNvSpPr>
          <p:nvPr/>
        </p:nvSpPr>
        <p:spPr bwMode="auto">
          <a:xfrm>
            <a:off x="419280" y="1483123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X5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645780" y="1930798"/>
            <a:ext cx="11731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Access X2 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75" name="Text Box 40"/>
          <p:cNvSpPr txBox="1">
            <a:spLocks noChangeArrowheads="1"/>
          </p:cNvSpPr>
          <p:nvPr/>
        </p:nvSpPr>
        <p:spPr bwMode="auto">
          <a:xfrm>
            <a:off x="575187" y="2165282"/>
            <a:ext cx="1342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Hit in L2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6" name="Rectangle 17"/>
          <p:cNvSpPr>
            <a:spLocks noChangeArrowheads="1"/>
          </p:cNvSpPr>
          <p:nvPr/>
        </p:nvSpPr>
        <p:spPr bwMode="auto">
          <a:xfrm>
            <a:off x="1695450" y="4923130"/>
            <a:ext cx="7042150" cy="1448410"/>
          </a:xfrm>
          <a:prstGeom prst="rect">
            <a:avLst/>
          </a:prstGeom>
          <a:noFill/>
          <a:ln w="25400">
            <a:solidFill>
              <a:srgbClr val="C00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81"/>
          <p:cNvSpPr/>
          <p:nvPr/>
        </p:nvSpPr>
        <p:spPr bwMode="auto">
          <a:xfrm>
            <a:off x="7001506" y="3979266"/>
            <a:ext cx="390525" cy="304800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87" name="Text Box 40"/>
          <p:cNvSpPr txBox="1">
            <a:spLocks noChangeArrowheads="1"/>
          </p:cNvSpPr>
          <p:nvPr/>
        </p:nvSpPr>
        <p:spPr bwMode="auto">
          <a:xfrm>
            <a:off x="3278079" y="2429013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X5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83" name="Rectangle 17"/>
          <p:cNvSpPr>
            <a:spLocks noChangeArrowheads="1"/>
          </p:cNvSpPr>
          <p:nvPr/>
        </p:nvSpPr>
        <p:spPr bwMode="auto">
          <a:xfrm>
            <a:off x="296554" y="3077570"/>
            <a:ext cx="1047750" cy="736980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6" name="Group 85"/>
          <p:cNvGrpSpPr/>
          <p:nvPr/>
        </p:nvGrpSpPr>
        <p:grpSpPr>
          <a:xfrm>
            <a:off x="294279" y="3086668"/>
            <a:ext cx="1052300" cy="2208663"/>
            <a:chOff x="294279" y="3086668"/>
            <a:chExt cx="1052300" cy="2208663"/>
          </a:xfrm>
        </p:grpSpPr>
        <p:sp>
          <p:nvSpPr>
            <p:cNvPr id="84" name="Rectangle 17"/>
            <p:cNvSpPr>
              <a:spLocks noChangeArrowheads="1"/>
            </p:cNvSpPr>
            <p:nvPr/>
          </p:nvSpPr>
          <p:spPr bwMode="auto">
            <a:xfrm>
              <a:off x="298829" y="3086668"/>
              <a:ext cx="1047750" cy="366216"/>
            </a:xfrm>
            <a:prstGeom prst="rect">
              <a:avLst/>
            </a:prstGeom>
            <a:noFill/>
            <a:ln w="57150">
              <a:solidFill>
                <a:srgbClr val="FFC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17"/>
            <p:cNvSpPr>
              <a:spLocks noChangeArrowheads="1"/>
            </p:cNvSpPr>
            <p:nvPr/>
          </p:nvSpPr>
          <p:spPr bwMode="auto">
            <a:xfrm>
              <a:off x="294279" y="4208059"/>
              <a:ext cx="1047750" cy="1087272"/>
            </a:xfrm>
            <a:prstGeom prst="rect">
              <a:avLst/>
            </a:prstGeom>
            <a:noFill/>
            <a:ln w="57150">
              <a:solidFill>
                <a:srgbClr val="FFC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" name="Oval 80"/>
          <p:cNvSpPr/>
          <p:nvPr/>
        </p:nvSpPr>
        <p:spPr bwMode="auto">
          <a:xfrm>
            <a:off x="554201" y="4959734"/>
            <a:ext cx="390525" cy="304800"/>
          </a:xfrm>
          <a:prstGeom prst="ellipse">
            <a:avLst/>
          </a:prstGeom>
          <a:noFill/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139830" y="6288878"/>
            <a:ext cx="1874626" cy="5145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1</a:t>
            </a:r>
            <a:r>
              <a:rPr lang="en-US" sz="1200" dirty="0" smtClean="0">
                <a:latin typeface="Trebuchet MS" pitchFamily="34" charset="0"/>
              </a:rPr>
              <a:t>:number of sets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number of sets in L2</a:t>
            </a: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2279071" y="4593036"/>
            <a:ext cx="5080016" cy="338554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  <a:latin typeface="Trebuchet MS" pitchFamily="34" charset="0"/>
              </a:rPr>
              <a:t>Inaccurate! L2 conflicts should count BLK after X4</a:t>
            </a:r>
            <a:endParaRPr lang="en-US" sz="1600" dirty="0">
              <a:solidFill>
                <a:srgbClr val="C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8976 0.0331 -0.17952 0.06643 -0.19879 0.08981 C -0.21806 0.11319 -0.16667 0.12639 -0.11511 0.13958 " pathEditMode="relative" ptsTypes="aaA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63" presetClass="path" presetSubtype="0" accel="50000" decel="5000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11511 0.13959 L 0.00468 0.13959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" y="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7136 0.03681 -0.14271 0.07361 -0.15365 0.09676 C -0.16459 0.11991 -0.11528 0.12963 -0.06597 0.13958 " pathEditMode="relative" ptsTypes="aaA">
                                      <p:cBhvr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 0.05113 " pathEditMode="fixed" ptsTypes="AA">
                                      <p:cBhvr>
                                        <p:cTn id="77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"/>
                            </p:stCondLst>
                            <p:childTnLst>
                              <p:par>
                                <p:cTn id="79" presetID="0" presetClass="path" presetSubtype="0" accel="50000" decel="50000" fill="hold" grpId="3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469 0.13958 L 0.19254 0.05764 " pathEditMode="relative" rAng="0" ptsTypes="AA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41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6649 0.13912 L 0.04861 0.13912 " pathEditMode="relative" rAng="0" ptsTypes="AA">
                                      <p:cBhvr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5122 0.03727 -0.10226 0.07477 -0.10469 0.09815 C -0.10712 0.12153 -0.06076 0.13055 -0.01424 0.13981 " pathEditMode="relative" ptsTypes="aaA">
                                      <p:cBhvr>
                                        <p:cTn id="8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7 0.05438 L 2.77778E-7 0.10667 " pathEditMode="fixed" rAng="0" ptsTypes="AA">
                                      <p:cBhvr>
                                        <p:cTn id="88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8 0.00185 L -0.00121 0.05209 " pathEditMode="fixed" rAng="0" ptsTypes="AA">
                                      <p:cBhvr>
                                        <p:cTn id="90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100"/>
                            </p:stCondLst>
                            <p:childTnLst>
                              <p:par>
                                <p:cTn id="92" presetID="63" presetClass="path" presetSubtype="0" accel="50000" decel="50000" fill="hold" grpId="4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9166 0.0588 L 0.24826 0.0588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4896 0.13912 L 0.24046 0.05856 " pathEditMode="relative" rAng="0" ptsTypes="AA">
                                      <p:cBhvr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-4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1406 0.13912 L 0.09914 0.13912 " pathEditMode="relative" rAng="0" ptsTypes="AA">
                                      <p:cBhvr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2865 0.03796 -0.05712 0.07616 -0.05087 0.09954 C -0.04462 0.12292 -0.00347 0.13125 0.03785 0.13981 " pathEditMode="relative" ptsTypes="aaA">
                                      <p:cBhvr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2.77778E-7 0.10601 L 2.77778E-7 0.16041 " pathEditMode="fixed" rAng="0" ptsTypes="AA">
                                      <p:cBhvr>
                                        <p:cTn id="103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8 0.05278 L -0.00138 0.10463 " pathEditMode="fixed" rAng="0" ptsTypes="AA">
                                      <p:cBhvr>
                                        <p:cTn id="105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0185 L -0.00209 0.05255 " pathEditMode="fixed" rAng="0" ptsTypes="AA">
                                      <p:cBhvr>
                                        <p:cTn id="107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900"/>
                            </p:stCondLst>
                            <p:childTnLst>
                              <p:par>
                                <p:cTn id="109" presetID="63" presetClass="path" presetSubtype="0" accel="50000" decel="50000" fill="hold" grpId="5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4739 0.0588 L 0.31527 0.0588 " pathEditMode="relative" rAng="0" ptsTypes="AA">
                                      <p:cBhvr>
                                        <p:cTn id="1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0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4115 0.05717 L 0.29688 0.05833 " pathEditMode="relative" rAng="0" ptsTypes="AA">
                                      <p:cBhvr>
                                        <p:cTn id="1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9792 0.14028 L 0.29219 0.05856 " pathEditMode="relative" rAng="0" ptsTypes="AA">
                                      <p:cBhvr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41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4045 0.13912 L 0.1526 0.13912 " pathEditMode="relative" rAng="0" ptsTypes="AA">
                                      <p:cBhvr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0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138 -0.00185 C -0.00313 0.03727 -0.0073 0.07639 0.00902 0.09977 C 0.02534 0.12338 0.0625 0.13102 0.09965 0.13912 " pathEditMode="relative" rAng="0" ptsTypes="aaA">
                                      <p:cBhvr>
                                        <p:cTn id="1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70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18 0.16088 L -0.00018 0.21621 " pathEditMode="fixed" rAng="0" ptsTypes="AA">
                                      <p:cBhvr>
                                        <p:cTn id="122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23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8 0.10648 L -0.00138 0.15926 " pathEditMode="fixed" rAng="0" ptsTypes="AA">
                                      <p:cBhvr>
                                        <p:cTn id="124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5278 L -0.00139 0.10741 " pathEditMode="fixed" rAng="0" ptsTypes="AA">
                                      <p:cBhvr>
                                        <p:cTn id="126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1.85185E-6 L -0.00139 0.05162 " pathEditMode="fixed" rAng="0" ptsTypes="AA">
                                      <p:cBhvr>
                                        <p:cTn id="128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700"/>
                            </p:stCondLst>
                            <p:childTnLst>
                              <p:par>
                                <p:cTn id="130" presetID="63" presetClass="path" presetSubtype="0" accel="50000" decel="50000" fill="hold" grpId="6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1527 0.0588 L 0.38402 0.0588 " pathEditMode="relative" rAng="0" ptsTypes="AA">
                                      <p:cBhvr>
                                        <p:cTn id="13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0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63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9688 0.05833 L 0.36198 0.05833 " pathEditMode="relative" rAng="0" ptsTypes="AA">
                                      <p:cBhvr>
                                        <p:cTn id="1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9358 0.05717 L 0.34757 0.05833 " pathEditMode="relative" rAng="0" ptsTypes="AA">
                                      <p:cBhvr>
                                        <p:cTn id="1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5243 0.14028 L 0.34687 0.05856 " pathEditMode="relative" rAng="0" ptsTypes="AA">
                                      <p:cBhvr>
                                        <p:cTn id="1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41"/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9965 0.13912 L 0.21285 0.13796 " pathEditMode="relative" rAng="0" ptsTypes="AA">
                                      <p:cBhvr>
                                        <p:cTn id="1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-1"/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0.02274 0.04421 0.04566 0.08866 0.0717 0.11204 C 0.09774 0.13542 0.14219 0.13495 0.1566 0.13981 " pathEditMode="relative" ptsTypes="aaA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6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7 0.21634 L -0.00087 0.2677 " pathEditMode="relative" rAng="0" ptsTypes="AA">
                                      <p:cBhvr>
                                        <p:cTn id="145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69 0.16019 L -0.00069 0.2169 " pathEditMode="fixed" rAng="0" ptsTypes="AA">
                                      <p:cBhvr>
                                        <p:cTn id="147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09 0.10648 L -0.00139 0.16018 " pathEditMode="fixed" rAng="0" ptsTypes="AA">
                                      <p:cBhvr>
                                        <p:cTn id="149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5092 L -0.00139 0.10671 " pathEditMode="fixed" rAng="0" ptsTypes="AA">
                                      <p:cBhvr>
                                        <p:cTn id="151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0092 L -0.0007 0.05162 " pathEditMode="fixed" rAng="0" ptsTypes="AA">
                                      <p:cBhvr>
                                        <p:cTn id="153" dur="3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5" presetID="63" presetClass="path" presetSubtype="0" accel="50000" decel="50000" fill="hold" grpId="7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8402 0.0588 L 0.46788 0.0588 " pathEditMode="relative" rAng="0" ptsTypes="AA">
                                      <p:cBhvr>
                                        <p:cTn id="15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0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63" presetClass="path" presetSubtype="0" accel="50000" decel="50000" fill="hold" grpId="6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6389 0.05833 L 0.43125 0.0581 " pathEditMode="relative" rAng="0" ptsTypes="AA">
                                      <p:cBhvr>
                                        <p:cTn id="1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0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4931 0.0583 L 0.41441 0.05738 " pathEditMode="relative" rAng="0" ptsTypes="AA">
                                      <p:cBhvr>
                                        <p:cTn id="1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" y="0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4809 0.0581 L 0.40451 0.0581 " pathEditMode="relative" rAng="0" ptsTypes="AA">
                                      <p:cBhvr>
                                        <p:cTn id="1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" y="0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1389 0.13819 L 0.40694 0.05856 " pathEditMode="relative" rAng="0" ptsTypes="AA">
                                      <p:cBhvr>
                                        <p:cTn id="16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-40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5573 0.13912 L 0.26615 0.13819 " pathEditMode="relative" rAng="0" ptsTypes="AA">
                                      <p:cBhvr>
                                        <p:cTn id="16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" y="0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052 0.00208 C 0.04514 0.04468 0.08993 0.08727 0.12517 0.10995 C 0.16042 0.13264 0.18594 0.13542 0.21163 0.13819 " pathEditMode="relative" rAng="0" ptsTypes="aaA">
                                      <p:cBhvr>
                                        <p:cTn id="1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68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0" presetClass="path" presetSubtype="0" accel="50000" decel="50000" fill="hold" grpId="7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7 0.2684 L -0.00087 0.32485 " pathEditMode="relative" rAng="0" ptsTypes="AA">
                                      <p:cBhvr>
                                        <p:cTn id="172" dur="3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0" presetClass="path" presetSubtype="0" accel="50000" decel="50000" fill="hold" grpId="6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8 0.21574 L -0.00138 0.26852 " pathEditMode="fixed" rAng="0" ptsTypes="AA">
                                      <p:cBhvr>
                                        <p:cTn id="174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15926 L -0.00209 0.21505 " pathEditMode="fixed" rAng="0" ptsTypes="AA">
                                      <p:cBhvr>
                                        <p:cTn id="176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08 0.10555 L -0.00208 0.15926 " pathEditMode="fixed" rAng="0" ptsTypes="AA">
                                      <p:cBhvr>
                                        <p:cTn id="178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7 0.05277 L -0.0007 0.10439 " pathEditMode="fixed" rAng="0" ptsTypes="AA">
                                      <p:cBhvr>
                                        <p:cTn id="180" dur="3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81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00092 L -0.00069 0.05347 " pathEditMode="fixed" rAng="0" ptsTypes="AA">
                                      <p:cBhvr>
                                        <p:cTn id="182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788 0.13912 L 0.46372 0.21227 " pathEditMode="relative" rAng="0" ptsTypes="AA">
                                      <p:cBhvr>
                                        <p:cTn id="19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37"/>
                                    </p:animMotion>
                                  </p:childTnLst>
                                </p:cTn>
                              </p:par>
                              <p:par>
                                <p:cTn id="195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163 0.1382 L 0.32274 0.1382 " pathEditMode="relative" rAng="0" ptsTypes="AA">
                                      <p:cBhvr>
                                        <p:cTn id="19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" y="0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382 0.05833 C 0.34861 0.01828 0.29357 -0.02176 0.23298 -0.00834 C 0.17239 0.00509 0.10607 0.07199 0.03993 0.13889 " pathEditMode="relative" rAng="0" ptsTypes="aaA">
                                      <p:cBhvr>
                                        <p:cTn id="1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0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35" presetClass="path" presetSubtype="0" accel="5000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528 0.0583 L 0.34757 0.05784 " pathEditMode="relative" rAng="0" ptsTypes="AA">
                                      <p:cBhvr>
                                        <p:cTn id="20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" y="0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35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16 0.05761 L 0.36129 0.05853 " pathEditMode="relative" rAng="0" ptsTypes="AA">
                                      <p:cBhvr>
                                        <p:cTn id="20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0"/>
                                    </p:animMotion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00"/>
                            </p:stCondLst>
                            <p:childTnLst>
                              <p:par>
                                <p:cTn id="212" presetID="42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75 0.00043 L -0.0014 0.0548 " pathEditMode="fixed" rAng="0" ptsTypes="AA">
                                      <p:cBhvr>
                                        <p:cTn id="2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17 0.05249 L -0.00017 0.10594 " pathEditMode="fixed" rAng="0" ptsTypes="AA">
                                      <p:cBhvr>
                                        <p:cTn id="2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16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6 0.10596 L -0.00103 0.1608 " pathEditMode="fixed" rAng="0" ptsTypes="AA">
                                      <p:cBhvr>
                                        <p:cTn id="2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18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56 0.16031 C 0.0342 0.13949 0.07031 0.11867 0.06997 0.09183 C 0.06962 0.06499 0.00903 0.01409 -0.00312 -0.00142 " pathEditMode="fixed" rAng="0" ptsTypes="aaA">
                                      <p:cBhvr>
                                        <p:cTn id="2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63" presetClass="path" presetSubtype="0" accel="50000" decel="50000" fill="hold" grpId="6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4045 0.13912 L 0.15399 0.13912 " pathEditMode="relative" rAng="0" ptsTypes="AA">
                                      <p:cBhvr>
                                        <p:cTn id="2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" y="0"/>
                                    </p:animMotion>
                                  </p:childTnLst>
                                </p:cTn>
                              </p:par>
                              <p:par>
                                <p:cTn id="300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33142 0.1382 L 0.51996 0.20903 " pathEditMode="relative" rAng="0" ptsTypes="AA">
                                      <p:cBhvr>
                                        <p:cTn id="30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35"/>
                                    </p:animMotion>
                                  </p:childTnLst>
                                </p:cTn>
                              </p:par>
                              <p:par>
                                <p:cTn id="302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46268 0.21088 L 0.52518 0.21088 " pathEditMode="relative" rAng="0" ptsTypes="AA">
                                      <p:cBhvr>
                                        <p:cTn id="3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" y="0"/>
                                    </p:animMotion>
                                  </p:childTnLst>
                                </p:cTn>
                              </p:par>
                              <p:par>
                                <p:cTn id="304" presetID="1" presetClass="exit" presetSubtype="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800"/>
                            </p:stCondLst>
                            <p:childTnLst>
                              <p:par>
                                <p:cTn id="307" presetID="42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74 0.26862 L -0.00209 0.32461 " pathEditMode="fixed" rAng="0" ptsTypes="AA">
                                      <p:cBhvr>
                                        <p:cTn id="30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09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78 0.21934 L -0.00365 0.26958 " pathEditMode="fixed" rAng="0" ptsTypes="AA">
                                      <p:cBhvr>
                                        <p:cTn id="3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5"/>
                                    </p:animMotion>
                                  </p:childTnLst>
                                </p:cTn>
                              </p:par>
                              <p:par>
                                <p:cTn id="311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55 0.16152 L -0.00208 0.21707 " pathEditMode="fixed" rAng="0" ptsTypes="AA">
                                      <p:cBhvr>
                                        <p:cTn id="3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13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69 0.10666 L -0.00069 0.16221 " pathEditMode="fixed" rAng="0" ptsTypes="AA">
                                      <p:cBhvr>
                                        <p:cTn id="3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315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75 0.05529 L -0.00175 0.10876 " pathEditMode="fixed" rAng="0" ptsTypes="AA">
                                      <p:cBhvr>
                                        <p:cTn id="3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317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08 -0.00149 L -0.00208 0.05268 " pathEditMode="fixed" rAng="0" ptsTypes="AA">
                                      <p:cBhvr>
                                        <p:cTn id="3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319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7 0.32185 C 0.04028 0.2443 0.08125 0.16698 0.08125 0.11351 C 0.08125 0.06004 0.01302 0.0193 -0.0007 0.00055 " pathEditMode="fixed" ptsTypes="aaA">
                                      <p:cBhvr>
                                        <p:cTn id="3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2" grpId="1" animBg="1"/>
      <p:bldP spid="72" grpId="2" animBg="1"/>
      <p:bldP spid="66" grpId="0" animBg="1"/>
      <p:bldP spid="66" grpId="1" animBg="1"/>
      <p:bldP spid="66" grpId="2" animBg="1"/>
      <p:bldP spid="66" grpId="3" animBg="1"/>
      <p:bldP spid="70" grpId="0" animBg="1"/>
      <p:bldP spid="70" grpId="1" animBg="1"/>
      <p:bldP spid="70" grpId="2" animBg="1"/>
      <p:bldP spid="70" grpId="3" animBg="1"/>
      <p:bldP spid="70" grpId="4" animBg="1"/>
      <p:bldP spid="67" grpId="0" animBg="1"/>
      <p:bldP spid="67" grpId="1" animBg="1"/>
      <p:bldP spid="67" grpId="2" animBg="1"/>
      <p:bldP spid="67" grpId="3" animBg="1"/>
      <p:bldP spid="67" grpId="4" animBg="1"/>
      <p:bldP spid="67" grpId="5" animBg="1"/>
      <p:bldP spid="68" grpId="0" animBg="1"/>
      <p:bldP spid="68" grpId="1" animBg="1"/>
      <p:bldP spid="68" grpId="2" animBg="1"/>
      <p:bldP spid="68" grpId="3" animBg="1"/>
      <p:bldP spid="68" grpId="4" animBg="1"/>
      <p:bldP spid="68" grpId="5" animBg="1"/>
      <p:bldP spid="65" grpId="0" animBg="1"/>
      <p:bldP spid="65" grpId="1" animBg="1"/>
      <p:bldP spid="65" grpId="2" animBg="1"/>
      <p:bldP spid="65" grpId="3" animBg="1"/>
      <p:bldP spid="65" grpId="4" animBg="1"/>
      <p:bldP spid="65" grpId="5" animBg="1"/>
      <p:bldP spid="65" grpId="6" animBg="1"/>
      <p:bldP spid="71" grpId="0" animBg="1"/>
      <p:bldP spid="71" grpId="1" animBg="1"/>
      <p:bldP spid="71" grpId="2" animBg="1"/>
      <p:bldP spid="71" grpId="3" animBg="1"/>
      <p:bldP spid="71" grpId="4" animBg="1"/>
      <p:bldP spid="71" grpId="5" animBg="1"/>
      <p:bldP spid="71" grpId="6" animBg="1"/>
      <p:bldP spid="71" grpId="7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  <p:bldP spid="22" grpId="0"/>
      <p:bldP spid="29" grpId="0" animBg="1"/>
      <p:bldP spid="30" grpId="0" animBg="1"/>
      <p:bldP spid="34" grpId="0"/>
      <p:bldP spid="37" grpId="0" animBg="1"/>
      <p:bldP spid="41" grpId="0"/>
      <p:bldP spid="42" grpId="0"/>
      <p:bldP spid="44" grpId="0"/>
      <p:bldP spid="54" grpId="0" animBg="1"/>
      <p:bldP spid="58" grpId="0" animBg="1"/>
      <p:bldP spid="59" grpId="0"/>
      <p:bldP spid="39" grpId="0"/>
      <p:bldP spid="40" grpId="0"/>
      <p:bldP spid="46" grpId="0" animBg="1"/>
      <p:bldP spid="47" grpId="0"/>
      <p:bldP spid="48" grpId="0"/>
      <p:bldP spid="51" grpId="0"/>
      <p:bldP spid="51" grpId="1"/>
      <p:bldP spid="51" grpId="2"/>
      <p:bldP spid="51" grpId="3"/>
      <p:bldP spid="51" grpId="4"/>
      <p:bldP spid="51" grpId="5"/>
      <p:bldP spid="51" grpId="6"/>
      <p:bldP spid="51" grpId="7"/>
      <p:bldP spid="53" grpId="0"/>
      <p:bldP spid="53" grpId="1"/>
      <p:bldP spid="53" grpId="2"/>
      <p:bldP spid="53" grpId="3"/>
      <p:bldP spid="53" grpId="4"/>
      <p:bldP spid="55" grpId="0"/>
      <p:bldP spid="55" grpId="1"/>
      <p:bldP spid="55" grpId="2"/>
      <p:bldP spid="55" grpId="3"/>
      <p:bldP spid="55" grpId="4"/>
      <p:bldP spid="55" grpId="5"/>
      <p:bldP spid="55" grpId="6"/>
      <p:bldP spid="56" grpId="0"/>
      <p:bldP spid="56" grpId="1"/>
      <p:bldP spid="56" grpId="2"/>
      <p:bldP spid="56" grpId="3"/>
      <p:bldP spid="56" grpId="4"/>
      <p:bldP spid="56" grpId="5"/>
      <p:bldP spid="56" grpId="6"/>
      <p:bldP spid="60" grpId="0"/>
      <p:bldP spid="60" grpId="1"/>
      <p:bldP spid="61" grpId="0"/>
      <p:bldP spid="61" grpId="1"/>
      <p:bldP spid="61" grpId="2"/>
      <p:bldP spid="61" grpId="3"/>
      <p:bldP spid="62" grpId="0"/>
      <p:bldP spid="62" grpId="1"/>
      <p:bldP spid="62" grpId="2"/>
      <p:bldP spid="62" grpId="3"/>
      <p:bldP spid="62" grpId="4"/>
      <p:bldP spid="62" grpId="5"/>
      <p:bldP spid="62" grpId="6"/>
      <p:bldP spid="62" grpId="7"/>
      <p:bldP spid="62" grpId="8"/>
      <p:bldP spid="63" grpId="0"/>
      <p:bldP spid="63" grpId="1"/>
      <p:bldP spid="63" grpId="2"/>
      <p:bldP spid="63" grpId="3"/>
      <p:bldP spid="64" grpId="0"/>
      <p:bldP spid="64" grpId="1"/>
      <p:bldP spid="74" grpId="0"/>
      <p:bldP spid="75" grpId="0"/>
      <p:bldP spid="76" grpId="0" animBg="1"/>
      <p:bldP spid="82" grpId="0" animBg="1"/>
      <p:bldP spid="87" grpId="0"/>
      <p:bldP spid="83" grpId="0" animBg="1"/>
      <p:bldP spid="83" grpId="1" animBg="1"/>
      <p:bldP spid="81" grpId="0" animBg="1"/>
      <p:bldP spid="81" grpId="1" animBg="1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44" y="1058543"/>
            <a:ext cx="8511484" cy="4620768"/>
          </a:xfrm>
        </p:spPr>
        <p:txBody>
          <a:bodyPr/>
          <a:lstStyle/>
          <a:p>
            <a:r>
              <a:rPr lang="en-US" sz="2400" dirty="0" smtClean="0"/>
              <a:t>Power hungry caches are a good candidate for optimizations</a:t>
            </a:r>
          </a:p>
          <a:p>
            <a:r>
              <a:rPr lang="en-US" sz="2400" dirty="0" smtClean="0"/>
              <a:t>Different applications have vastly different cache requirements</a:t>
            </a:r>
          </a:p>
          <a:p>
            <a:pPr lvl="1"/>
            <a:r>
              <a:rPr lang="en-US" sz="2000" dirty="0" smtClean="0"/>
              <a:t>Configure cache parameters: size, line size, </a:t>
            </a:r>
            <a:r>
              <a:rPr lang="en-US" sz="2000" dirty="0" err="1" smtClean="0"/>
              <a:t>associativity</a:t>
            </a:r>
            <a:endParaRPr lang="en-US" sz="2000" dirty="0" smtClean="0"/>
          </a:p>
          <a:p>
            <a:pPr lvl="1"/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1000" dirty="0" smtClean="0"/>
          </a:p>
          <a:p>
            <a:pPr lvl="1"/>
            <a:r>
              <a:rPr lang="en-US" sz="2000" dirty="0" smtClean="0"/>
              <a:t>Cache parameters that do not match an application’s behavior can waste over 60% of energy (Gordon-Ross 05)</a:t>
            </a:r>
          </a:p>
          <a:p>
            <a:r>
              <a:rPr lang="en-US" sz="2400" b="1" i="1" dirty="0" smtClean="0"/>
              <a:t>Cache tuning</a:t>
            </a:r>
          </a:p>
          <a:p>
            <a:pPr lvl="1"/>
            <a:r>
              <a:rPr lang="en-US" sz="2000" dirty="0" smtClean="0"/>
              <a:t>Determine appropriate cache parameters (</a:t>
            </a:r>
            <a:r>
              <a:rPr lang="en-US" sz="2000" b="1" i="1" dirty="0" smtClean="0"/>
              <a:t>cache configuration</a:t>
            </a:r>
            <a:r>
              <a:rPr lang="en-US" sz="2000" dirty="0" smtClean="0"/>
              <a:t>) to meet optimization goals (e.g., lowest energy)</a:t>
            </a:r>
          </a:p>
          <a:p>
            <a:pPr lvl="1"/>
            <a:r>
              <a:rPr lang="en-US" sz="2000" dirty="0" smtClean="0"/>
              <a:t>Difficult to determine the </a:t>
            </a:r>
            <a:r>
              <a:rPr lang="en-US" sz="2000" b="1" i="1" dirty="0" smtClean="0"/>
              <a:t>best cache configuration </a:t>
            </a:r>
            <a:r>
              <a:rPr lang="en-US" sz="2000" dirty="0" smtClean="0"/>
              <a:t>given very large design spaces for highly configurable caches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957" y="152036"/>
            <a:ext cx="77724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84997" y="2192322"/>
            <a:ext cx="204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line size</a:t>
            </a:r>
          </a:p>
          <a:p>
            <a:endParaRPr lang="en-US" sz="1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3272" y="2184371"/>
            <a:ext cx="204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solidFill>
                  <a:schemeClr val="accent2"/>
                </a:solidFill>
                <a:latin typeface="Trebuchet MS" pitchFamily="34" charset="0"/>
              </a:rPr>
              <a:t>associativity</a:t>
            </a:r>
            <a:endParaRPr lang="en-US" sz="1800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endParaRPr lang="en-US" sz="1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9"/>
          <p:cNvSpPr>
            <a:spLocks noChangeArrowheads="1"/>
          </p:cNvSpPr>
          <p:nvPr/>
        </p:nvSpPr>
        <p:spPr bwMode="auto">
          <a:xfrm>
            <a:off x="4444064" y="2626355"/>
            <a:ext cx="520700" cy="122313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40"/>
          <p:cNvSpPr>
            <a:spLocks noChangeShapeType="1"/>
          </p:cNvSpPr>
          <p:nvPr/>
        </p:nvSpPr>
        <p:spPr bwMode="auto">
          <a:xfrm>
            <a:off x="4452913" y="2800671"/>
            <a:ext cx="510218" cy="19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 flipV="1">
            <a:off x="4452913" y="2954143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40"/>
          <p:cNvSpPr>
            <a:spLocks noChangeShapeType="1"/>
          </p:cNvSpPr>
          <p:nvPr/>
        </p:nvSpPr>
        <p:spPr bwMode="auto">
          <a:xfrm flipV="1">
            <a:off x="4446746" y="3106543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Line 40"/>
          <p:cNvSpPr>
            <a:spLocks noChangeShapeType="1"/>
          </p:cNvSpPr>
          <p:nvPr/>
        </p:nvSpPr>
        <p:spPr bwMode="auto">
          <a:xfrm flipV="1">
            <a:off x="4446733" y="3259837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Line 40"/>
          <p:cNvSpPr>
            <a:spLocks noChangeShapeType="1"/>
          </p:cNvSpPr>
          <p:nvPr/>
        </p:nvSpPr>
        <p:spPr bwMode="auto">
          <a:xfrm flipV="1">
            <a:off x="4446733" y="3407845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40"/>
          <p:cNvSpPr>
            <a:spLocks noChangeShapeType="1"/>
          </p:cNvSpPr>
          <p:nvPr/>
        </p:nvSpPr>
        <p:spPr bwMode="auto">
          <a:xfrm flipV="1">
            <a:off x="4446733" y="3561139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40"/>
          <p:cNvSpPr>
            <a:spLocks noChangeShapeType="1"/>
          </p:cNvSpPr>
          <p:nvPr/>
        </p:nvSpPr>
        <p:spPr bwMode="auto">
          <a:xfrm flipV="1">
            <a:off x="4446747" y="3714381"/>
            <a:ext cx="515503" cy="14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2960177" y="2613661"/>
            <a:ext cx="521904" cy="1212933"/>
            <a:chOff x="2960252" y="2715011"/>
            <a:chExt cx="521904" cy="1212933"/>
          </a:xfrm>
        </p:grpSpPr>
        <p:sp>
          <p:nvSpPr>
            <p:cNvPr id="64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373431" y="2613661"/>
            <a:ext cx="521904" cy="1212933"/>
            <a:chOff x="2960252" y="2715011"/>
            <a:chExt cx="521904" cy="1212933"/>
          </a:xfrm>
        </p:grpSpPr>
        <p:sp>
          <p:nvSpPr>
            <p:cNvPr id="73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781399" y="2613661"/>
            <a:ext cx="521904" cy="1212933"/>
            <a:chOff x="2960252" y="2715011"/>
            <a:chExt cx="521904" cy="1212933"/>
          </a:xfrm>
        </p:grpSpPr>
        <p:sp>
          <p:nvSpPr>
            <p:cNvPr id="82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193759" y="2612767"/>
            <a:ext cx="521904" cy="1212933"/>
            <a:chOff x="2960252" y="2715011"/>
            <a:chExt cx="521904" cy="1212933"/>
          </a:xfrm>
        </p:grpSpPr>
        <p:sp>
          <p:nvSpPr>
            <p:cNvPr id="91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302572" y="2186226"/>
            <a:ext cx="20482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size</a:t>
            </a:r>
          </a:p>
          <a:p>
            <a:endParaRPr lang="en-US" sz="1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7796951" y="2647326"/>
            <a:ext cx="521904" cy="1212933"/>
            <a:chOff x="2960252" y="2715011"/>
            <a:chExt cx="521904" cy="1212933"/>
          </a:xfrm>
        </p:grpSpPr>
        <p:sp>
          <p:nvSpPr>
            <p:cNvPr id="14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7072844" y="2645823"/>
            <a:ext cx="521904" cy="1212933"/>
            <a:chOff x="2960252" y="2715011"/>
            <a:chExt cx="521904" cy="1212933"/>
          </a:xfrm>
        </p:grpSpPr>
        <p:sp>
          <p:nvSpPr>
            <p:cNvPr id="37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334424" y="2645823"/>
            <a:ext cx="521904" cy="1212933"/>
            <a:chOff x="2960252" y="2715011"/>
            <a:chExt cx="521904" cy="1212933"/>
          </a:xfrm>
        </p:grpSpPr>
        <p:sp>
          <p:nvSpPr>
            <p:cNvPr id="46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603909" y="2635404"/>
            <a:ext cx="521904" cy="1212933"/>
            <a:chOff x="2960252" y="2715011"/>
            <a:chExt cx="521904" cy="1212933"/>
          </a:xfrm>
        </p:grpSpPr>
        <p:sp>
          <p:nvSpPr>
            <p:cNvPr id="55" name="Rectangle 39"/>
            <p:cNvSpPr>
              <a:spLocks noChangeArrowheads="1"/>
            </p:cNvSpPr>
            <p:nvPr/>
          </p:nvSpPr>
          <p:spPr bwMode="auto">
            <a:xfrm>
              <a:off x="2960252" y="2715011"/>
              <a:ext cx="520700" cy="1212933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40"/>
            <p:cNvSpPr>
              <a:spLocks noChangeShapeType="1"/>
            </p:cNvSpPr>
            <p:nvPr/>
          </p:nvSpPr>
          <p:spPr bwMode="auto">
            <a:xfrm>
              <a:off x="2966653" y="2874251"/>
              <a:ext cx="51021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40"/>
            <p:cNvSpPr>
              <a:spLocks noChangeShapeType="1"/>
            </p:cNvSpPr>
            <p:nvPr/>
          </p:nvSpPr>
          <p:spPr bwMode="auto">
            <a:xfrm flipV="1">
              <a:off x="2966653" y="30277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40"/>
            <p:cNvSpPr>
              <a:spLocks noChangeShapeType="1"/>
            </p:cNvSpPr>
            <p:nvPr/>
          </p:nvSpPr>
          <p:spPr bwMode="auto">
            <a:xfrm flipV="1">
              <a:off x="2960486" y="3180123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40"/>
            <p:cNvSpPr>
              <a:spLocks noChangeShapeType="1"/>
            </p:cNvSpPr>
            <p:nvPr/>
          </p:nvSpPr>
          <p:spPr bwMode="auto">
            <a:xfrm flipV="1">
              <a:off x="2960473" y="3333417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40"/>
            <p:cNvSpPr>
              <a:spLocks noChangeShapeType="1"/>
            </p:cNvSpPr>
            <p:nvPr/>
          </p:nvSpPr>
          <p:spPr bwMode="auto">
            <a:xfrm flipV="1">
              <a:off x="2960473" y="3481425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40"/>
            <p:cNvSpPr>
              <a:spLocks noChangeShapeType="1"/>
            </p:cNvSpPr>
            <p:nvPr/>
          </p:nvSpPr>
          <p:spPr bwMode="auto">
            <a:xfrm flipV="1">
              <a:off x="2960473" y="3634719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40"/>
            <p:cNvSpPr>
              <a:spLocks noChangeShapeType="1"/>
            </p:cNvSpPr>
            <p:nvPr/>
          </p:nvSpPr>
          <p:spPr bwMode="auto">
            <a:xfrm flipV="1">
              <a:off x="2960487" y="3787961"/>
              <a:ext cx="515503" cy="14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3075501" y="2473551"/>
            <a:ext cx="302148" cy="1495428"/>
            <a:chOff x="3069206" y="2562226"/>
            <a:chExt cx="302148" cy="1495428"/>
          </a:xfrm>
        </p:grpSpPr>
        <p:cxnSp>
          <p:nvCxnSpPr>
            <p:cNvPr id="119" name="Straight Connector 118"/>
            <p:cNvCxnSpPr/>
            <p:nvPr/>
          </p:nvCxnSpPr>
          <p:spPr bwMode="auto">
            <a:xfrm rot="5400000">
              <a:off x="2457450" y="3190878"/>
              <a:ext cx="1495428" cy="238123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2" name="Straight Connector 121"/>
            <p:cNvCxnSpPr/>
            <p:nvPr/>
          </p:nvCxnSpPr>
          <p:spPr bwMode="auto">
            <a:xfrm rot="16200000" flipH="1">
              <a:off x="2480808" y="3156671"/>
              <a:ext cx="1478943" cy="302148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4" name="Group 133"/>
          <p:cNvGrpSpPr/>
          <p:nvPr/>
        </p:nvGrpSpPr>
        <p:grpSpPr>
          <a:xfrm>
            <a:off x="2488431" y="2490778"/>
            <a:ext cx="302148" cy="1495428"/>
            <a:chOff x="3069206" y="2562226"/>
            <a:chExt cx="302148" cy="1495428"/>
          </a:xfrm>
        </p:grpSpPr>
        <p:cxnSp>
          <p:nvCxnSpPr>
            <p:cNvPr id="135" name="Straight Connector 134"/>
            <p:cNvCxnSpPr/>
            <p:nvPr/>
          </p:nvCxnSpPr>
          <p:spPr bwMode="auto">
            <a:xfrm rot="5400000">
              <a:off x="2457450" y="3190878"/>
              <a:ext cx="1495428" cy="238123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6" name="Straight Connector 135"/>
            <p:cNvCxnSpPr/>
            <p:nvPr/>
          </p:nvCxnSpPr>
          <p:spPr bwMode="auto">
            <a:xfrm rot="16200000" flipH="1">
              <a:off x="2480808" y="3156671"/>
              <a:ext cx="1478943" cy="302148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7" name="Group 136"/>
          <p:cNvGrpSpPr/>
          <p:nvPr/>
        </p:nvGrpSpPr>
        <p:grpSpPr>
          <a:xfrm>
            <a:off x="1884182" y="2498733"/>
            <a:ext cx="302148" cy="1495428"/>
            <a:chOff x="3069206" y="2562226"/>
            <a:chExt cx="302148" cy="1495428"/>
          </a:xfrm>
        </p:grpSpPr>
        <p:cxnSp>
          <p:nvCxnSpPr>
            <p:cNvPr id="138" name="Straight Connector 137"/>
            <p:cNvCxnSpPr/>
            <p:nvPr/>
          </p:nvCxnSpPr>
          <p:spPr bwMode="auto">
            <a:xfrm rot="5400000">
              <a:off x="2457450" y="3190878"/>
              <a:ext cx="1495428" cy="238123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9" name="Straight Connector 138"/>
            <p:cNvCxnSpPr/>
            <p:nvPr/>
          </p:nvCxnSpPr>
          <p:spPr bwMode="auto">
            <a:xfrm rot="16200000" flipH="1">
              <a:off x="2480808" y="3156671"/>
              <a:ext cx="1478943" cy="302148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3" name="Group 122"/>
          <p:cNvGrpSpPr/>
          <p:nvPr/>
        </p:nvGrpSpPr>
        <p:grpSpPr>
          <a:xfrm>
            <a:off x="5864259" y="2649639"/>
            <a:ext cx="730515" cy="1202513"/>
            <a:chOff x="5864259" y="2645824"/>
            <a:chExt cx="730515" cy="1202513"/>
          </a:xfrm>
        </p:grpSpPr>
        <p:cxnSp>
          <p:nvCxnSpPr>
            <p:cNvPr id="101" name="Shape 100"/>
            <p:cNvCxnSpPr>
              <a:endCxn id="46" idx="0"/>
            </p:cNvCxnSpPr>
            <p:nvPr/>
          </p:nvCxnSpPr>
          <p:spPr bwMode="auto">
            <a:xfrm rot="5400000" flipH="1" flipV="1">
              <a:off x="6175177" y="2690472"/>
              <a:ext cx="464245" cy="374949"/>
            </a:xfrm>
            <a:prstGeom prst="curvedConnector3">
              <a:avLst>
                <a:gd name="adj1" fmla="val 130333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11" name="Curved Connector 110"/>
            <p:cNvCxnSpPr>
              <a:stCxn id="55" idx="2"/>
            </p:cNvCxnSpPr>
            <p:nvPr/>
          </p:nvCxnSpPr>
          <p:spPr bwMode="auto">
            <a:xfrm rot="5400000" flipH="1" flipV="1">
              <a:off x="5666633" y="3295599"/>
              <a:ext cx="750364" cy="355112"/>
            </a:xfrm>
            <a:prstGeom prst="curvedConnector3">
              <a:avLst>
                <a:gd name="adj1" fmla="val -16817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124" name="Group 123"/>
          <p:cNvGrpSpPr/>
          <p:nvPr/>
        </p:nvGrpSpPr>
        <p:grpSpPr>
          <a:xfrm>
            <a:off x="6602198" y="2661866"/>
            <a:ext cx="730515" cy="1202513"/>
            <a:chOff x="5864259" y="2736156"/>
            <a:chExt cx="730515" cy="1202513"/>
          </a:xfrm>
        </p:grpSpPr>
        <p:cxnSp>
          <p:nvCxnSpPr>
            <p:cNvPr id="125" name="Shape 100"/>
            <p:cNvCxnSpPr/>
            <p:nvPr/>
          </p:nvCxnSpPr>
          <p:spPr bwMode="auto">
            <a:xfrm rot="5400000" flipH="1" flipV="1">
              <a:off x="6175177" y="2780804"/>
              <a:ext cx="464245" cy="374949"/>
            </a:xfrm>
            <a:prstGeom prst="curvedConnector3">
              <a:avLst>
                <a:gd name="adj1" fmla="val 130333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6" name="Curved Connector 125"/>
            <p:cNvCxnSpPr/>
            <p:nvPr/>
          </p:nvCxnSpPr>
          <p:spPr bwMode="auto">
            <a:xfrm rot="5400000" flipH="1" flipV="1">
              <a:off x="5666633" y="3385931"/>
              <a:ext cx="750364" cy="355112"/>
            </a:xfrm>
            <a:prstGeom prst="curvedConnector3">
              <a:avLst>
                <a:gd name="adj1" fmla="val -16817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  <p:grpSp>
        <p:nvGrpSpPr>
          <p:cNvPr id="127" name="Group 126"/>
          <p:cNvGrpSpPr/>
          <p:nvPr/>
        </p:nvGrpSpPr>
        <p:grpSpPr>
          <a:xfrm>
            <a:off x="7324095" y="2657855"/>
            <a:ext cx="730515" cy="1202513"/>
            <a:chOff x="5864259" y="2736156"/>
            <a:chExt cx="730515" cy="1202513"/>
          </a:xfrm>
        </p:grpSpPr>
        <p:cxnSp>
          <p:nvCxnSpPr>
            <p:cNvPr id="128" name="Shape 100"/>
            <p:cNvCxnSpPr/>
            <p:nvPr/>
          </p:nvCxnSpPr>
          <p:spPr bwMode="auto">
            <a:xfrm rot="5400000" flipH="1" flipV="1">
              <a:off x="6175177" y="2780804"/>
              <a:ext cx="464245" cy="374949"/>
            </a:xfrm>
            <a:prstGeom prst="curvedConnector3">
              <a:avLst>
                <a:gd name="adj1" fmla="val 130333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Curved Connector 128"/>
            <p:cNvCxnSpPr/>
            <p:nvPr/>
          </p:nvCxnSpPr>
          <p:spPr bwMode="auto">
            <a:xfrm rot="5400000" flipH="1" flipV="1">
              <a:off x="5666633" y="3385931"/>
              <a:ext cx="750364" cy="355112"/>
            </a:xfrm>
            <a:prstGeom prst="curvedConnector3">
              <a:avLst>
                <a:gd name="adj1" fmla="val -16817"/>
              </a:avLst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884783" y="3336577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3" name="Text Box 40"/>
          <p:cNvSpPr txBox="1">
            <a:spLocks noChangeArrowheads="1"/>
          </p:cNvSpPr>
          <p:nvPr/>
        </p:nvSpPr>
        <p:spPr bwMode="auto">
          <a:xfrm>
            <a:off x="879685" y="3335628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9" name="Text Box 40"/>
          <p:cNvSpPr txBox="1">
            <a:spLocks noChangeArrowheads="1"/>
          </p:cNvSpPr>
          <p:nvPr/>
        </p:nvSpPr>
        <p:spPr bwMode="auto">
          <a:xfrm>
            <a:off x="878028" y="3337652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881718" y="3338459"/>
            <a:ext cx="46905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8" name="Text Box 40"/>
          <p:cNvSpPr txBox="1">
            <a:spLocks noChangeArrowheads="1"/>
          </p:cNvSpPr>
          <p:nvPr/>
        </p:nvSpPr>
        <p:spPr bwMode="auto">
          <a:xfrm>
            <a:off x="871222" y="3335139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7" name="Text Box 40"/>
          <p:cNvSpPr txBox="1">
            <a:spLocks noChangeArrowheads="1"/>
          </p:cNvSpPr>
          <p:nvPr/>
        </p:nvSpPr>
        <p:spPr bwMode="auto">
          <a:xfrm>
            <a:off x="880668" y="3332708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6" name="Text Box 40"/>
          <p:cNvSpPr txBox="1">
            <a:spLocks noChangeArrowheads="1"/>
          </p:cNvSpPr>
          <p:nvPr/>
        </p:nvSpPr>
        <p:spPr bwMode="auto">
          <a:xfrm>
            <a:off x="878107" y="3334559"/>
            <a:ext cx="459527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3: </a:t>
            </a:r>
            <a:r>
              <a:rPr lang="en-US" i="1" dirty="0" smtClean="0"/>
              <a:t>S</a:t>
            </a:r>
            <a:r>
              <a:rPr lang="en-US" i="1" baseline="30000" dirty="0" smtClean="0"/>
              <a:t>1</a:t>
            </a:r>
            <a:r>
              <a:rPr lang="en-US" dirty="0" smtClean="0"/>
              <a:t> &gt; </a:t>
            </a:r>
            <a:r>
              <a:rPr lang="en-US" i="1" dirty="0" smtClean="0"/>
              <a:t>S</a:t>
            </a:r>
            <a:r>
              <a:rPr lang="en-US" i="1" baseline="30000" dirty="0" smtClean="0"/>
              <a:t>2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766036" y="2569778"/>
          <a:ext cx="2752726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L2 set (4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>
            <a:endCxn id="11" idx="1"/>
          </p:cNvCxnSpPr>
          <p:nvPr/>
        </p:nvCxnSpPr>
        <p:spPr bwMode="auto">
          <a:xfrm>
            <a:off x="429904" y="1903863"/>
            <a:ext cx="4339794" cy="843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4769698" y="1743020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Trace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12" name="Text Box 40"/>
          <p:cNvSpPr txBox="1">
            <a:spLocks noChangeArrowheads="1"/>
          </p:cNvSpPr>
          <p:nvPr/>
        </p:nvSpPr>
        <p:spPr bwMode="auto">
          <a:xfrm>
            <a:off x="4134645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3725070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Y1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3277395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X2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5" name="Text Box 40"/>
          <p:cNvSpPr txBox="1">
            <a:spLocks noChangeArrowheads="1"/>
          </p:cNvSpPr>
          <p:nvPr/>
        </p:nvSpPr>
        <p:spPr bwMode="auto">
          <a:xfrm>
            <a:off x="2296320" y="1553799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X3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1350223" y="1548397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X4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7" name="Text Box 40"/>
          <p:cNvSpPr txBox="1">
            <a:spLocks noChangeArrowheads="1"/>
          </p:cNvSpPr>
          <p:nvPr/>
        </p:nvSpPr>
        <p:spPr bwMode="auto">
          <a:xfrm>
            <a:off x="866799" y="1548395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X1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19" name="Text Box 40"/>
          <p:cNvSpPr txBox="1">
            <a:spLocks noChangeArrowheads="1"/>
          </p:cNvSpPr>
          <p:nvPr/>
        </p:nvSpPr>
        <p:spPr bwMode="auto">
          <a:xfrm>
            <a:off x="2801145" y="1551098"/>
            <a:ext cx="4690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Y2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1796896" y="1547685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Y3</a:t>
            </a:r>
            <a:endParaRPr lang="en-US" sz="1600" dirty="0">
              <a:solidFill>
                <a:schemeClr val="bg1">
                  <a:lumMod val="85000"/>
                </a:schemeClr>
              </a:solidFill>
              <a:latin typeface="Trebuchet MS" pitchFamily="34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2269465" y="2195962"/>
          <a:ext cx="2752726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set (2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2278091" y="3015471"/>
          <a:ext cx="2752726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52726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L1 set (2 ways)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6" name="Straight Arrow Connector 25"/>
          <p:cNvCxnSpPr>
            <a:endCxn id="37" idx="1"/>
          </p:cNvCxnSpPr>
          <p:nvPr/>
        </p:nvCxnSpPr>
        <p:spPr bwMode="auto">
          <a:xfrm>
            <a:off x="5029200" y="2518914"/>
            <a:ext cx="734645" cy="3894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endCxn id="37" idx="1"/>
          </p:cNvCxnSpPr>
          <p:nvPr/>
        </p:nvCxnSpPr>
        <p:spPr bwMode="auto">
          <a:xfrm flipV="1">
            <a:off x="5020574" y="2908388"/>
            <a:ext cx="743271" cy="43866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655253" y="3310225"/>
          <a:ext cx="1066800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825277" y="2985911"/>
            <a:ext cx="7262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Stack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2278772" y="3031169"/>
            <a:ext cx="2750427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5763845" y="2573965"/>
            <a:ext cx="2750428" cy="668846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2234254" y="3764492"/>
            <a:ext cx="14501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rgbClr val="006600"/>
                </a:solidFill>
                <a:latin typeface="Trebuchet MS" pitchFamily="34" charset="0"/>
              </a:rPr>
              <a:t>Access X1 </a:t>
            </a:r>
            <a:endParaRPr lang="en-US" sz="1600" dirty="0">
              <a:solidFill>
                <a:srgbClr val="006600"/>
              </a:solidFill>
              <a:latin typeface="Trebuchet MS" pitchFamily="34" charset="0"/>
            </a:endParaRP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163894" y="2222156"/>
            <a:ext cx="22256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itchFamily="34" charset="0"/>
              </a:rPr>
              <a:t>(Complimentary set)</a:t>
            </a: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44" name="Text Box 40"/>
          <p:cNvSpPr txBox="1">
            <a:spLocks noChangeArrowheads="1"/>
          </p:cNvSpPr>
          <p:nvPr/>
        </p:nvSpPr>
        <p:spPr bwMode="auto">
          <a:xfrm>
            <a:off x="3744596" y="3774016"/>
            <a:ext cx="30530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L1 Conflicts:    X4     X3     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5" name="Left Brace 44"/>
          <p:cNvSpPr/>
          <p:nvPr/>
        </p:nvSpPr>
        <p:spPr bwMode="auto">
          <a:xfrm rot="16200000">
            <a:off x="5590000" y="3631971"/>
            <a:ext cx="238909" cy="1097688"/>
          </a:xfrm>
          <a:prstGeom prst="leftBrace">
            <a:avLst>
              <a:gd name="adj1" fmla="val 55835"/>
              <a:gd name="adj2" fmla="val 486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46" name="Text Box 40"/>
          <p:cNvSpPr txBox="1">
            <a:spLocks noChangeArrowheads="1"/>
          </p:cNvSpPr>
          <p:nvPr/>
        </p:nvSpPr>
        <p:spPr bwMode="auto">
          <a:xfrm>
            <a:off x="4970433" y="4250265"/>
            <a:ext cx="15525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Blocks in L1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7" name="Text Box 40"/>
          <p:cNvSpPr txBox="1">
            <a:spLocks noChangeArrowheads="1"/>
          </p:cNvSpPr>
          <p:nvPr/>
        </p:nvSpPr>
        <p:spPr bwMode="auto">
          <a:xfrm>
            <a:off x="2440209" y="4236787"/>
            <a:ext cx="21168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L1 miss when </a:t>
            </a:r>
            <a:r>
              <a:rPr lang="en-US" sz="1600" i="1" dirty="0" smtClean="0">
                <a:latin typeface="Trebuchet MS" pitchFamily="34" charset="0"/>
              </a:rPr>
              <a:t>W</a:t>
            </a:r>
            <a:r>
              <a:rPr lang="en-US" sz="1600" i="1" baseline="30000" dirty="0" smtClean="0">
                <a:latin typeface="Trebuchet MS" pitchFamily="34" charset="0"/>
              </a:rPr>
              <a:t>1</a:t>
            </a:r>
            <a:r>
              <a:rPr lang="en-US" sz="1600" i="1" dirty="0" smtClean="0">
                <a:latin typeface="Trebuchet MS" pitchFamily="34" charset="0"/>
              </a:rPr>
              <a:t>=2</a:t>
            </a:r>
            <a:r>
              <a:rPr lang="en-US" sz="1600" dirty="0" smtClean="0">
                <a:latin typeface="Trebuchet MS" pitchFamily="34" charset="0"/>
              </a:rPr>
              <a:t> 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8" name="Text Box 40"/>
          <p:cNvSpPr txBox="1">
            <a:spLocks noChangeArrowheads="1"/>
          </p:cNvSpPr>
          <p:nvPr/>
        </p:nvSpPr>
        <p:spPr bwMode="auto">
          <a:xfrm>
            <a:off x="2396543" y="5075402"/>
            <a:ext cx="48846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Conflicts for complimentary set:    Y3     Y2     Y1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9" name="Left Brace 48"/>
          <p:cNvSpPr/>
          <p:nvPr/>
        </p:nvSpPr>
        <p:spPr bwMode="auto">
          <a:xfrm rot="16200000">
            <a:off x="6076260" y="4891731"/>
            <a:ext cx="228639" cy="1132940"/>
          </a:xfrm>
          <a:prstGeom prst="leftBrace">
            <a:avLst>
              <a:gd name="adj1" fmla="val 55835"/>
              <a:gd name="adj2" fmla="val 486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0" name="Text Box 40"/>
          <p:cNvSpPr txBox="1">
            <a:spLocks noChangeArrowheads="1"/>
          </p:cNvSpPr>
          <p:nvPr/>
        </p:nvSpPr>
        <p:spPr bwMode="auto">
          <a:xfrm>
            <a:off x="4519533" y="5491150"/>
            <a:ext cx="33569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Blocks in complimentary set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2283970" y="4617189"/>
            <a:ext cx="617005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Conflicts for combined cache:    X4     Y3     X3     Y2     X2     Y1</a:t>
            </a:r>
            <a:endParaRPr lang="en-US" sz="1600" dirty="0">
              <a:latin typeface="Trebuchet MS" pitchFamily="34" charset="0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366259" y="4687779"/>
            <a:ext cx="326003" cy="20673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6410055" y="4679153"/>
            <a:ext cx="326003" cy="20673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5901096" y="4679153"/>
            <a:ext cx="326003" cy="20673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944893" y="4670527"/>
            <a:ext cx="326003" cy="206731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Left Brace 55"/>
          <p:cNvSpPr/>
          <p:nvPr/>
        </p:nvSpPr>
        <p:spPr bwMode="auto">
          <a:xfrm rot="16200000">
            <a:off x="7769593" y="4431177"/>
            <a:ext cx="255855" cy="1118709"/>
          </a:xfrm>
          <a:prstGeom prst="leftBrace">
            <a:avLst>
              <a:gd name="adj1" fmla="val 55835"/>
              <a:gd name="adj2" fmla="val 4867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57" name="Text Box 40"/>
          <p:cNvSpPr txBox="1">
            <a:spLocks noChangeArrowheads="1"/>
          </p:cNvSpPr>
          <p:nvPr/>
        </p:nvSpPr>
        <p:spPr bwMode="auto">
          <a:xfrm>
            <a:off x="7236243" y="5059828"/>
            <a:ext cx="1297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8" name="Text Box 40"/>
          <p:cNvSpPr txBox="1">
            <a:spLocks noChangeArrowheads="1"/>
          </p:cNvSpPr>
          <p:nvPr/>
        </p:nvSpPr>
        <p:spPr bwMode="auto">
          <a:xfrm>
            <a:off x="2925439" y="5928821"/>
            <a:ext cx="3593254" cy="338554"/>
          </a:xfrm>
          <a:prstGeom prst="rect">
            <a:avLst/>
          </a:prstGeom>
          <a:noFill/>
          <a:ln w="15875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L2 conflicts # =2, L2 hit when </a:t>
            </a:r>
            <a:r>
              <a:rPr lang="en-US" sz="1600" i="1" dirty="0" smtClean="0">
                <a:latin typeface="Trebuchet MS" pitchFamily="34" charset="0"/>
              </a:rPr>
              <a:t>W</a:t>
            </a:r>
            <a:r>
              <a:rPr lang="en-US" sz="1600" i="1" baseline="30000" dirty="0" smtClean="0">
                <a:latin typeface="Trebuchet MS" pitchFamily="34" charset="0"/>
              </a:rPr>
              <a:t>2</a:t>
            </a:r>
            <a:r>
              <a:rPr lang="en-US" sz="1600" i="1" dirty="0" smtClean="0">
                <a:latin typeface="Trebuchet MS" pitchFamily="34" charset="0"/>
              </a:rPr>
              <a:t>&gt;</a:t>
            </a:r>
            <a:r>
              <a:rPr lang="en-US" sz="1600" dirty="0" smtClean="0">
                <a:latin typeface="Trebuchet MS" pitchFamily="34" charset="0"/>
              </a:rPr>
              <a:t>=3 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42" name="Text Box 40"/>
          <p:cNvSpPr txBox="1">
            <a:spLocks noChangeArrowheads="1"/>
          </p:cNvSpPr>
          <p:nvPr/>
        </p:nvSpPr>
        <p:spPr bwMode="auto">
          <a:xfrm>
            <a:off x="4132656" y="154638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59" name="Text Box 40"/>
          <p:cNvSpPr txBox="1">
            <a:spLocks noChangeArrowheads="1"/>
          </p:cNvSpPr>
          <p:nvPr/>
        </p:nvSpPr>
        <p:spPr bwMode="auto">
          <a:xfrm>
            <a:off x="3723081" y="154638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0" name="Text Box 40"/>
          <p:cNvSpPr txBox="1">
            <a:spLocks noChangeArrowheads="1"/>
          </p:cNvSpPr>
          <p:nvPr/>
        </p:nvSpPr>
        <p:spPr bwMode="auto">
          <a:xfrm>
            <a:off x="3275406" y="154638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1" name="Text Box 40"/>
          <p:cNvSpPr txBox="1">
            <a:spLocks noChangeArrowheads="1"/>
          </p:cNvSpPr>
          <p:nvPr/>
        </p:nvSpPr>
        <p:spPr bwMode="auto">
          <a:xfrm>
            <a:off x="2294331" y="1551784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X3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2" name="Text Box 40"/>
          <p:cNvSpPr txBox="1">
            <a:spLocks noChangeArrowheads="1"/>
          </p:cNvSpPr>
          <p:nvPr/>
        </p:nvSpPr>
        <p:spPr bwMode="auto">
          <a:xfrm>
            <a:off x="1348234" y="1546382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X4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3" name="Text Box 40"/>
          <p:cNvSpPr txBox="1">
            <a:spLocks noChangeArrowheads="1"/>
          </p:cNvSpPr>
          <p:nvPr/>
        </p:nvSpPr>
        <p:spPr bwMode="auto">
          <a:xfrm>
            <a:off x="864810" y="154638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X1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4" name="Text Box 40"/>
          <p:cNvSpPr txBox="1">
            <a:spLocks noChangeArrowheads="1"/>
          </p:cNvSpPr>
          <p:nvPr/>
        </p:nvSpPr>
        <p:spPr bwMode="auto">
          <a:xfrm>
            <a:off x="2799156" y="1549083"/>
            <a:ext cx="4690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Y2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65" name="Text Box 40"/>
          <p:cNvSpPr txBox="1">
            <a:spLocks noChangeArrowheads="1"/>
          </p:cNvSpPr>
          <p:nvPr/>
        </p:nvSpPr>
        <p:spPr bwMode="auto">
          <a:xfrm>
            <a:off x="1794907" y="1545670"/>
            <a:ext cx="4595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Y3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664919" y="3658201"/>
            <a:ext cx="1048970" cy="1891598"/>
            <a:chOff x="666134" y="3300974"/>
            <a:chExt cx="1048970" cy="1891598"/>
          </a:xfrm>
        </p:grpSpPr>
        <p:sp>
          <p:nvSpPr>
            <p:cNvPr id="80" name="Rectangle 17"/>
            <p:cNvSpPr>
              <a:spLocks noChangeArrowheads="1"/>
            </p:cNvSpPr>
            <p:nvPr/>
          </p:nvSpPr>
          <p:spPr bwMode="auto">
            <a:xfrm>
              <a:off x="667354" y="3300974"/>
              <a:ext cx="1047750" cy="393202"/>
            </a:xfrm>
            <a:prstGeom prst="rect">
              <a:avLst/>
            </a:prstGeom>
            <a:noFill/>
            <a:ln w="57150">
              <a:solidFill>
                <a:srgbClr val="FFC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17"/>
            <p:cNvSpPr>
              <a:spLocks noChangeArrowheads="1"/>
            </p:cNvSpPr>
            <p:nvPr/>
          </p:nvSpPr>
          <p:spPr bwMode="auto">
            <a:xfrm>
              <a:off x="666135" y="4038590"/>
              <a:ext cx="1047750" cy="393202"/>
            </a:xfrm>
            <a:prstGeom prst="rect">
              <a:avLst/>
            </a:prstGeom>
            <a:noFill/>
            <a:ln w="57150">
              <a:solidFill>
                <a:srgbClr val="FFC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17"/>
            <p:cNvSpPr>
              <a:spLocks noChangeArrowheads="1"/>
            </p:cNvSpPr>
            <p:nvPr/>
          </p:nvSpPr>
          <p:spPr bwMode="auto">
            <a:xfrm>
              <a:off x="666134" y="4799370"/>
              <a:ext cx="1047750" cy="393202"/>
            </a:xfrm>
            <a:prstGeom prst="rect">
              <a:avLst/>
            </a:prstGeom>
            <a:noFill/>
            <a:ln w="57150">
              <a:solidFill>
                <a:srgbClr val="FFC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" name="Rectangle 17"/>
          <p:cNvSpPr>
            <a:spLocks noChangeArrowheads="1"/>
          </p:cNvSpPr>
          <p:nvPr/>
        </p:nvSpPr>
        <p:spPr bwMode="auto">
          <a:xfrm>
            <a:off x="666135" y="3307070"/>
            <a:ext cx="1047750" cy="2230536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666134" y="3300974"/>
            <a:ext cx="1048970" cy="1891598"/>
            <a:chOff x="666134" y="3300974"/>
            <a:chExt cx="1048970" cy="1891598"/>
          </a:xfrm>
        </p:grpSpPr>
        <p:sp>
          <p:nvSpPr>
            <p:cNvPr id="74" name="Rectangle 17"/>
            <p:cNvSpPr>
              <a:spLocks noChangeArrowheads="1"/>
            </p:cNvSpPr>
            <p:nvPr/>
          </p:nvSpPr>
          <p:spPr bwMode="auto">
            <a:xfrm>
              <a:off x="667354" y="3300974"/>
              <a:ext cx="1047750" cy="393202"/>
            </a:xfrm>
            <a:prstGeom prst="rect">
              <a:avLst/>
            </a:prstGeom>
            <a:noFill/>
            <a:ln w="57150">
              <a:solidFill>
                <a:srgbClr val="FFC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17"/>
            <p:cNvSpPr>
              <a:spLocks noChangeArrowheads="1"/>
            </p:cNvSpPr>
            <p:nvPr/>
          </p:nvSpPr>
          <p:spPr bwMode="auto">
            <a:xfrm>
              <a:off x="666135" y="4038590"/>
              <a:ext cx="1047750" cy="393202"/>
            </a:xfrm>
            <a:prstGeom prst="rect">
              <a:avLst/>
            </a:prstGeom>
            <a:noFill/>
            <a:ln w="57150">
              <a:solidFill>
                <a:srgbClr val="FFC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17"/>
            <p:cNvSpPr>
              <a:spLocks noChangeArrowheads="1"/>
            </p:cNvSpPr>
            <p:nvPr/>
          </p:nvSpPr>
          <p:spPr bwMode="auto">
            <a:xfrm>
              <a:off x="666134" y="4799370"/>
              <a:ext cx="1047750" cy="393202"/>
            </a:xfrm>
            <a:prstGeom prst="rect">
              <a:avLst/>
            </a:prstGeom>
            <a:noFill/>
            <a:ln w="57150">
              <a:solidFill>
                <a:srgbClr val="FFC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" name="Rectangle 70"/>
          <p:cNvSpPr/>
          <p:nvPr/>
        </p:nvSpPr>
        <p:spPr bwMode="auto">
          <a:xfrm>
            <a:off x="379057" y="6070035"/>
            <a:ext cx="1874626" cy="5145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1</a:t>
            </a:r>
            <a:r>
              <a:rPr lang="en-US" sz="1200" dirty="0" smtClean="0">
                <a:latin typeface="Trebuchet MS" pitchFamily="34" charset="0"/>
              </a:rPr>
              <a:t>:number of sets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number of sets in L2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6735E-6 C -0.12152 0.03029 -0.24288 0.06128 -0.28958 0.09019 C -0.33628 0.1191 -0.29878 0.14454 -0.28055 0.17391 C -0.26232 0.20305 -0.22152 0.23474 -0.18055 0.26642 " pathEditMode="relative" rAng="0" ptsTypes="aaaA">
                                      <p:cBhvr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" y="13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607 3.49063E-6 C -0.10677 0.03747 -0.20712 0.07494 -0.22916 0.09923 C -0.25087 0.12329 -0.15295 0.13717 -0.13785 0.1448 " pathEditMode="relative" rAng="0" ptsTypes="aaA">
                                      <p:cBhvr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72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35 0.00046 L -0.00104 0.05347 " pathEditMode="fixed" rAng="0" ptsTypes="AA">
                                      <p:cBhvr>
                                        <p:cTn id="71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00"/>
                            </p:stCondLst>
                            <p:childTnLst>
                              <p:par>
                                <p:cTn id="73" presetID="63" presetClass="path" presetSubtype="0" accel="50000" decel="5000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18055 0.26532 L -0.04444 0.26532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0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10208 0.03401 -0.20416 0.06824 -0.21823 0.11242 C -0.23229 0.15661 -0.15833 0.21097 -0.08437 0.26533 " pathEditMode="relative" ptsTypes="aaA">
                                      <p:cBhvr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69 0.05 L -0.00069 0.10903 " pathEditMode="fixed" rAng="0" ptsTypes="AA">
                                      <p:cBhvr>
                                        <p:cTn id="80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53 0.0007 L -0.00053 0.05417 " pathEditMode="fixed" rAng="0" ptsTypes="AA">
                                      <p:cBhvr>
                                        <p:cTn id="82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100"/>
                            </p:stCondLst>
                            <p:childTnLst>
                              <p:par>
                                <p:cTn id="84" presetID="63" presetClass="path" presetSubtype="0" accel="50000" decel="50000" fill="hold" grpId="2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13785 0.1448 L -0.00347 0.1448 " pathEditMode="relative" rAng="0" ptsTypes="AA">
                                      <p:cBhvr>
                                        <p:cTn id="8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6354 0.04072 -0.12708 0.08143 -0.13298 0.10548 C -0.13888 0.12954 -0.08732 0.13718 -0.03559 0.14481 " pathEditMode="relative" ptsTypes="aaA">
                                      <p:cBhvr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10833 L -0.00139 0.16042 " pathEditMode="fixed" rAng="0" ptsTypes="AA">
                                      <p:cBhvr>
                                        <p:cTn id="91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52 0.05486 L -0.00052 0.10903 " pathEditMode="fixed" rAng="0" ptsTypes="AA">
                                      <p:cBhvr>
                                        <p:cTn id="93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 0.05394 " pathEditMode="fixed" ptsTypes="AA">
                                      <p:cBhvr>
                                        <p:cTn id="95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900"/>
                            </p:stCondLst>
                            <p:childTnLst>
                              <p:par>
                                <p:cTn id="97" presetID="0" presetClass="path" presetSubtype="0" accel="50000" decel="50000" fill="hold" grpId="3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4444 0.26532 L 0.20521 0.19685 " pathEditMode="relative" rAng="0" ptsTypes="AA">
                                      <p:cBhvr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34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868 0.26648 L 0.04931 0.26648 " pathEditMode="relative" rAng="0" ptsTypes="AA">
                                      <p:cBhvr>
                                        <p:cTn id="10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" y="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5538 0.04164 -0.11077 0.08328 -0.10695 0.12746 C -0.10313 0.17164 -0.04028 0.21837 0.02257 0.26533 " pathEditMode="relative" ptsTypes="aaA">
                                      <p:cBhvr>
                                        <p:cTn id="1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08 0.15926 L -0.00208 0.21551 " pathEditMode="fixed" rAng="0" ptsTypes="AA">
                                      <p:cBhvr>
                                        <p:cTn id="106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52 0.10972 L -0.00104 0.1625 " pathEditMode="fixed" rAng="0" ptsTypes="AA">
                                      <p:cBhvr>
                                        <p:cTn id="108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5E-6 0.0537 L -2.5E-6 0.10949 " pathEditMode="fixed" rAng="0" ptsTypes="AA">
                                      <p:cBhvr>
                                        <p:cTn id="110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 0.05278 " pathEditMode="fixed" ptsTypes="AA">
                                      <p:cBhvr>
                                        <p:cTn id="112" dur="3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700"/>
                            </p:stCondLst>
                            <p:childTnLst>
                              <p:par>
                                <p:cTn id="114" presetID="63" presetClass="path" presetSubtype="0" accel="50000" decel="50000" fill="hold" grpId="4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0521 0.19685 L 0.2875 0.19685 " pathEditMode="relative" rAng="0" ptsTypes="AA">
                                      <p:cBhvr>
                                        <p:cTn id="1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434 0.14365 L 0.24879 0.19569 " pathEditMode="relative" rAng="0" ptsTypes="AA">
                                      <p:cBhvr>
                                        <p:cTn id="1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" y="26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3733 0.14434 L 0.09618 0.14319 " pathEditMode="relative" rAng="0" ptsTypes="AA">
                                      <p:cBhvr>
                                        <p:cTn id="1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1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C -0.01754 0.04395 -0.0349 0.0879 -0.02257 0.11242 C -0.01025 0.13694 0.03177 0.14203 0.07395 0.14712 " pathEditMode="relative" ptsTypes="aaA">
                                      <p:cBhvr>
                                        <p:cTn id="1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decel="50000" fill="hold" grpId="6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21481 L -0.00139 0.27106 " pathEditMode="fixed" rAng="0" ptsTypes="AA">
                                      <p:cBhvr>
                                        <p:cTn id="125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56 0.1618 L -0.00156 0.21666 " pathEditMode="fixed" rAng="0" ptsTypes="AA">
                                      <p:cBhvr>
                                        <p:cTn id="127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5E-6 0.10926 L -2.5E-6 0.16088 " pathEditMode="fixed" rAng="0" ptsTypes="AA">
                                      <p:cBhvr>
                                        <p:cTn id="129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7 0.05278 L -0.0007 0.10903 " pathEditMode="fixed" rAng="0" ptsTypes="AA">
                                      <p:cBhvr>
                                        <p:cTn id="131" dur="3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.00052 0.05116 " pathEditMode="fixed" ptsTypes="AA">
                                      <p:cBhvr>
                                        <p:cTn id="133" dur="3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500"/>
                            </p:stCondLst>
                            <p:childTnLst>
                              <p:par>
                                <p:cTn id="135" presetID="63" presetClass="path" presetSubtype="0" accel="50000" decel="50000" fill="hold" grpId="5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875 0.19685 L 0.38282 0.19685 " pathEditMode="relative" rAng="0" ptsTypes="AA">
                                      <p:cBhvr>
                                        <p:cTn id="1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0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63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25 0.19699 L 0.33229 0.19722 " pathEditMode="relative" rAng="0" ptsTypes="AA">
                                      <p:cBhvr>
                                        <p:cTn id="1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4931 0.26655 L 0.29809 0.19714 " pathEditMode="relative" rAng="0" ptsTypes="AA">
                                      <p:cBhvr>
                                        <p:cTn id="1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-35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63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2049 0.26562 L 0.15365 0.26562 " pathEditMode="relative" rAng="0" ptsTypes="AA">
                                      <p:cBhvr>
                                        <p:cTn id="1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0"/>
                                    </p:animMotion>
                                  </p:childTnLst>
                                </p:cTn>
                              </p:par>
                              <p:par>
                                <p:cTn id="143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91 0.00208 C -0.01406 0.05322 -0.02604 0.10481 -0.00538 0.14878 C 0.01563 0.19274 0.06979 0.22906 0.12396 0.26539 " pathEditMode="relative" rAng="0" ptsTypes="aaA">
                                      <p:cBhvr>
                                        <p:cTn id="1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133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0" presetClass="path" presetSubtype="0" accel="50000" decel="50000" fill="hold" grpId="7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39 0.27037 L -0.00139 0.32315 " pathEditMode="fixed" rAng="0" ptsTypes="AA">
                                      <p:cBhvr>
                                        <p:cTn id="148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0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56 0.21657 L -0.00156 0.27187 " pathEditMode="fixed" rAng="0" ptsTypes="AA">
                                      <p:cBhvr>
                                        <p:cTn id="150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0" presetClass="path" presetSubtype="0" accel="50000" decel="50000" fill="hold" grpId="5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007 0.16111 L -0.00017 0.2169 " pathEditMode="fixed" rAng="0" ptsTypes="AA">
                                      <p:cBhvr>
                                        <p:cTn id="152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8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0" presetClass="path" presetSubtype="0" accel="50000" decel="50000" fill="hold" grpId="4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7 0.10834 L -0.0007 0.16111 " pathEditMode="fixed" rAng="0" ptsTypes="AA">
                                      <p:cBhvr>
                                        <p:cTn id="154" dur="3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decel="50000" fill="hold" grpId="3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5.55556E-7 0.05371 L -5.55556E-7 0.10926 " pathEditMode="fixed" rAng="0" ptsTypes="AA">
                                      <p:cBhvr>
                                        <p:cTn id="156" dur="3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8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decel="5000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 0 L 0.00052 0.05209 " pathEditMode="fixed" ptsTypes="AA">
                                      <p:cBhvr>
                                        <p:cTn id="158" dur="3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0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16 0.19537 C 0.26441 0.25394 0.1474 0.31273 0.05365 0.32407 C -0.0401 0.33542 -0.11059 0.29954 -0.18107 0.26366 " pathEditMode="relative" rAng="0" ptsTypes="aaA">
                                      <p:cBhvr>
                                        <p:cTn id="2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" y="70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63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229 0.19699 L 0.42656 0.19699 " pathEditMode="relative" rAng="0" ptsTypes="AA">
                                      <p:cBhvr>
                                        <p:cTn id="2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0"/>
                                    </p:animMotion>
                                  </p:childTnLst>
                                </p:cTn>
                              </p:par>
                              <p:par>
                                <p:cTn id="231" presetID="63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896 0.19699 L 0.3816 0.19699 " pathEditMode="relative" rAng="0" ptsTypes="AA">
                                      <p:cBhvr>
                                        <p:cTn id="23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</p:cTn>
                              </p:par>
                              <p:par>
                                <p:cTn id="233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538 0.2662 L 0.40538 0.1949 " pathEditMode="relative" rAng="0" ptsTypes="AA">
                                      <p:cBhvr>
                                        <p:cTn id="23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36"/>
                                    </p:animMotion>
                                  </p:childTnLst>
                                </p:cTn>
                              </p:par>
                              <p:par>
                                <p:cTn id="235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396 0.26644 L 0.25851 0.2662 " pathEditMode="relative" rAng="0" ptsTypes="AA">
                                      <p:cBhvr>
                                        <p:cTn id="23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500"/>
                            </p:stCondLst>
                            <p:childTnLst>
                              <p:par>
                                <p:cTn id="238" presetID="42" presetClass="path" presetSubtype="0" accel="50000" decel="50000" fill="hold" grpId="1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05 0.00023 L -0.00105 0.05416 " pathEditMode="fixed" rAng="0" ptsTypes="AA">
                                      <p:cBhvr>
                                        <p:cTn id="23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40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52 0.05441 L -0.00052 0.10904 " pathEditMode="fixed" rAng="0" ptsTypes="AA">
                                      <p:cBhvr>
                                        <p:cTn id="24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42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41 0.10716 L -0.00193 0.1613 " pathEditMode="fixed" rAng="0" ptsTypes="AA">
                                      <p:cBhvr>
                                        <p:cTn id="24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44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278 0.16136 L -0.00243 0.21576 " pathEditMode="fixed" rAng="0" ptsTypes="AA">
                                      <p:cBhvr>
                                        <p:cTn id="24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46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68 0.21617 L 0.00036 0.27309 " pathEditMode="fixed" rAng="0" ptsTypes="AA">
                                      <p:cBhvr>
                                        <p:cTn id="24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8"/>
                                    </p:animMotion>
                                  </p:childTnLst>
                                </p:cTn>
                              </p:par>
                              <p:par>
                                <p:cTn id="248" presetID="42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156 0.26954 L -0.00156 0.32438 " pathEditMode="fixed" rAng="0" ptsTypes="AA">
                                      <p:cBhvr>
                                        <p:cTn id="24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"/>
                                    </p:animMotion>
                                  </p:childTnLst>
                                </p:cTn>
                              </p:par>
                              <p:par>
                                <p:cTn id="250" presetID="0" presetClass="path" presetSubtype="0" accel="50000" decel="50000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0088 0.32245 C 0.0401 0.24378 0.08142 0.16511 0.0816 0.11167 C 0.08194 0.05799 0.01302 0.01865 -0.00035 0.00037 " pathEditMode="fixed" rAng="0" ptsTypes="aaA">
                                      <p:cBhvr>
                                        <p:cTn id="2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0" grpId="1" animBg="1"/>
      <p:bldP spid="73" grpId="0" animBg="1"/>
      <p:bldP spid="73" grpId="1" animBg="1"/>
      <p:bldP spid="73" grpId="2" animBg="1"/>
      <p:bldP spid="69" grpId="0" animBg="1"/>
      <p:bldP spid="69" grpId="1" animBg="1"/>
      <p:bldP spid="69" grpId="2" animBg="1"/>
      <p:bldP spid="69" grpId="3" animBg="1"/>
      <p:bldP spid="72" grpId="0" animBg="1"/>
      <p:bldP spid="72" grpId="1" animBg="1"/>
      <p:bldP spid="72" grpId="2" animBg="1"/>
      <p:bldP spid="72" grpId="3" animBg="1"/>
      <p:bldP spid="72" grpId="4" animBg="1"/>
      <p:bldP spid="68" grpId="0" animBg="1"/>
      <p:bldP spid="68" grpId="1" animBg="1"/>
      <p:bldP spid="68" grpId="2" animBg="1"/>
      <p:bldP spid="68" grpId="3" animBg="1"/>
      <p:bldP spid="68" grpId="4" animBg="1"/>
      <p:bldP spid="68" grpId="5" animBg="1"/>
      <p:bldP spid="67" grpId="0" animBg="1"/>
      <p:bldP spid="67" grpId="1" animBg="1"/>
      <p:bldP spid="67" grpId="2" animBg="1"/>
      <p:bldP spid="67" grpId="3" animBg="1"/>
      <p:bldP spid="67" grpId="4" animBg="1"/>
      <p:bldP spid="67" grpId="5" animBg="1"/>
      <p:bldP spid="66" grpId="0" animBg="1"/>
      <p:bldP spid="66" grpId="1" animBg="1"/>
      <p:bldP spid="66" grpId="2" animBg="1"/>
      <p:bldP spid="66" grpId="3" animBg="1"/>
      <p:bldP spid="66" grpId="4" animBg="1"/>
      <p:bldP spid="66" grpId="5" animBg="1"/>
      <p:bldP spid="66" grpId="6" animBg="1"/>
      <p:bldP spid="66" grpId="7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35" grpId="0"/>
      <p:bldP spid="36" grpId="0" animBg="1"/>
      <p:bldP spid="37" grpId="0" animBg="1"/>
      <p:bldP spid="38" grpId="0"/>
      <p:bldP spid="43" grpId="0"/>
      <p:bldP spid="44" grpId="0"/>
      <p:bldP spid="45" grpId="0" animBg="1"/>
      <p:bldP spid="46" grpId="0"/>
      <p:bldP spid="47" grpId="0"/>
      <p:bldP spid="48" grpId="0"/>
      <p:bldP spid="49" grpId="0" animBg="1"/>
      <p:bldP spid="50" grpId="0"/>
      <p:bldP spid="51" grpId="0"/>
      <p:bldP spid="56" grpId="0" animBg="1"/>
      <p:bldP spid="57" grpId="0"/>
      <p:bldP spid="58" grpId="0" animBg="1"/>
      <p:bldP spid="42" grpId="0"/>
      <p:bldP spid="42" grpId="1"/>
      <p:bldP spid="42" grpId="2"/>
      <p:bldP spid="42" grpId="3"/>
      <p:bldP spid="42" grpId="4"/>
      <p:bldP spid="42" grpId="5"/>
      <p:bldP spid="42" grpId="6"/>
      <p:bldP spid="59" grpId="0"/>
      <p:bldP spid="59" grpId="1"/>
      <p:bldP spid="59" grpId="2"/>
      <p:bldP spid="59" grpId="3"/>
      <p:bldP spid="59" grpId="4"/>
      <p:bldP spid="59" grpId="5"/>
      <p:bldP spid="60" grpId="0"/>
      <p:bldP spid="60" grpId="1"/>
      <p:bldP spid="60" grpId="2"/>
      <p:bldP spid="60" grpId="3"/>
      <p:bldP spid="60" grpId="4"/>
      <p:bldP spid="61" grpId="0"/>
      <p:bldP spid="61" grpId="1"/>
      <p:bldP spid="61" grpId="2"/>
      <p:bldP spid="61" grpId="3"/>
      <p:bldP spid="62" grpId="0"/>
      <p:bldP spid="62" grpId="1"/>
      <p:bldP spid="62" grpId="2"/>
      <p:bldP spid="63" grpId="0"/>
      <p:bldP spid="63" grpId="1"/>
      <p:bldP spid="64" grpId="0"/>
      <p:bldP spid="64" grpId="1"/>
      <p:bldP spid="64" grpId="2"/>
      <p:bldP spid="65" grpId="0"/>
      <p:bldP spid="65" grpId="1"/>
      <p:bldP spid="78" grpId="0" animBg="1"/>
      <p:bldP spid="7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Accelerate Stack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Stack processing: </a:t>
            </a:r>
            <a:r>
              <a:rPr lang="en-US" sz="2000" b="1" i="1" dirty="0" smtClean="0">
                <a:solidFill>
                  <a:srgbClr val="FF0000"/>
                </a:solidFill>
              </a:rPr>
              <a:t>very time consuming!</a:t>
            </a:r>
          </a:p>
          <a:p>
            <a:r>
              <a:rPr lang="en-US" sz="2000" dirty="0" smtClean="0"/>
              <a:t>Conflicts for one L1 configuration repeatedly compared with conflicts for all L2 configurations</a:t>
            </a:r>
          </a:p>
          <a:p>
            <a:r>
              <a:rPr lang="en-US" sz="2000" dirty="0" smtClean="0"/>
              <a:t>Save conflicts in a tree structure for later reference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81254" y="2836745"/>
            <a:ext cx="5953611" cy="3540126"/>
            <a:chOff x="28089" y="2974974"/>
            <a:chExt cx="5953611" cy="3540126"/>
          </a:xfrm>
        </p:grpSpPr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28089" y="2974974"/>
            <a:ext cx="5876333" cy="3540126"/>
          </p:xfrm>
          <a:graphic>
            <a:graphicData uri="http://schemas.openxmlformats.org/presentationml/2006/ole">
              <p:oleObj spid="_x0000_s1029" name="Visio" r:id="rId3" imgW="5778500" imgH="3556000" progId="">
                <p:embed/>
              </p:oleObj>
            </a:graphicData>
          </a:graphic>
        </p:graphicFrame>
        <p:cxnSp>
          <p:nvCxnSpPr>
            <p:cNvPr id="12" name="Straight Arrow Connector 11"/>
            <p:cNvCxnSpPr>
              <a:stCxn id="16" idx="1"/>
            </p:cNvCxnSpPr>
            <p:nvPr/>
          </p:nvCxnSpPr>
          <p:spPr bwMode="auto">
            <a:xfrm rot="10800000" flipV="1">
              <a:off x="2573013" y="3631480"/>
              <a:ext cx="310555" cy="592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6" name="Text Box 40"/>
            <p:cNvSpPr txBox="1">
              <a:spLocks noChangeArrowheads="1"/>
            </p:cNvSpPr>
            <p:nvPr/>
          </p:nvSpPr>
          <p:spPr bwMode="auto">
            <a:xfrm>
              <a:off x="2883567" y="3462203"/>
              <a:ext cx="309813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latin typeface="Trebuchet MS" pitchFamily="34" charset="0"/>
                </a:rPr>
                <a:t>Store conflicts with “10” index</a:t>
              </a:r>
              <a:endParaRPr lang="en-US" sz="1600" dirty="0">
                <a:latin typeface="Trebuchet MS" pitchFamily="34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382414" y="3000822"/>
            <a:ext cx="2623931" cy="3227610"/>
            <a:chOff x="6329249" y="3032721"/>
            <a:chExt cx="2623931" cy="322761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6404728" y="3225799"/>
              <a:ext cx="735565" cy="320485"/>
            </a:xfrm>
            <a:prstGeom prst="rect">
              <a:avLst/>
            </a:prstGeom>
            <a:solidFill>
              <a:srgbClr val="FFCCFF">
                <a:alpha val="47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600" i="1" dirty="0" smtClean="0">
                  <a:latin typeface="Trebuchet MS" pitchFamily="34" charset="0"/>
                </a:rPr>
                <a:t>S</a:t>
              </a:r>
              <a:r>
                <a:rPr lang="en-US" sz="1600" i="1" baseline="-25000" dirty="0" smtClean="0">
                  <a:latin typeface="Trebuchet MS" pitchFamily="34" charset="0"/>
                </a:rPr>
                <a:t>min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6329249" y="3791666"/>
              <a:ext cx="1868557" cy="358915"/>
            </a:xfrm>
            <a:prstGeom prst="rect">
              <a:avLst/>
            </a:prstGeom>
            <a:solidFill>
              <a:srgbClr val="FFCC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rebuchet MS" pitchFamily="34" charset="0"/>
                </a:rPr>
                <a:t>Conflict Evaluation</a:t>
              </a:r>
              <a:endParaRPr lang="en-US" sz="1600" baseline="-25000" dirty="0" smtClean="0">
                <a:latin typeface="Trebuchet MS" pitchFamily="34" charset="0"/>
              </a:endParaRPr>
            </a:p>
          </p:txBody>
        </p:sp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7284378" y="3032721"/>
              <a:ext cx="96908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latin typeface="Trebuchet MS" pitchFamily="34" charset="0"/>
                </a:rPr>
                <a:t>Stack address</a:t>
              </a:r>
              <a:endParaRPr lang="en-US" sz="1600" dirty="0">
                <a:latin typeface="Trebuchet MS" pitchFamily="34" charset="0"/>
              </a:endParaRPr>
            </a:p>
          </p:txBody>
        </p:sp>
        <p:sp>
          <p:nvSpPr>
            <p:cNvPr id="29" name="Flowchart: Decision 28"/>
            <p:cNvSpPr/>
            <p:nvPr/>
          </p:nvSpPr>
          <p:spPr bwMode="auto">
            <a:xfrm>
              <a:off x="6507033" y="4332926"/>
              <a:ext cx="1518249" cy="448573"/>
            </a:xfrm>
            <a:prstGeom prst="flowChartDecision">
              <a:avLst/>
            </a:prstGeom>
            <a:solidFill>
              <a:schemeClr val="accent5">
                <a:lumMod val="9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rebuchet MS" pitchFamily="34" charset="0"/>
                </a:rPr>
                <a:t>Conflict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6899035" y="5397830"/>
              <a:ext cx="735565" cy="320485"/>
              <a:chOff x="7169368" y="5111582"/>
              <a:chExt cx="735565" cy="320485"/>
            </a:xfrm>
          </p:grpSpPr>
          <p:sp>
            <p:nvSpPr>
              <p:cNvPr id="30" name="Rectangle 29"/>
              <p:cNvSpPr/>
              <p:nvPr/>
            </p:nvSpPr>
            <p:spPr bwMode="auto">
              <a:xfrm>
                <a:off x="7169368" y="5111582"/>
                <a:ext cx="735565" cy="320485"/>
              </a:xfrm>
              <a:prstGeom prst="rect">
                <a:avLst/>
              </a:prstGeom>
              <a:solidFill>
                <a:srgbClr val="CCFFCC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eaLnBrk="1" latinLnBrk="0" hangingPunct="1">
                  <a:lnSpc>
                    <a:spcPct val="100000"/>
                  </a:lnSpc>
                  <a:buClrTx/>
                  <a:buSzTx/>
                  <a:buFontTx/>
                  <a:buNone/>
                  <a:tabLst/>
                </a:pPr>
                <a:r>
                  <a:rPr lang="en-US" sz="1600" i="1" dirty="0" smtClean="0">
                    <a:latin typeface="Trebuchet MS" pitchFamily="34" charset="0"/>
                  </a:rPr>
                  <a:t>S</a:t>
                </a:r>
                <a:endParaRPr lang="en-US" sz="1600" i="1" baseline="-25000" dirty="0" smtClean="0">
                  <a:latin typeface="Trebuchet MS" pitchFamily="34" charset="0"/>
                </a:endParaRPr>
              </a:p>
            </p:txBody>
          </p:sp>
          <p:cxnSp>
            <p:nvCxnSpPr>
              <p:cNvPr id="31" name="Straight Arrow Connector 30"/>
              <p:cNvCxnSpPr/>
              <p:nvPr/>
            </p:nvCxnSpPr>
            <p:spPr bwMode="auto">
              <a:xfrm rot="16200000" flipV="1">
                <a:off x="7545790" y="5263763"/>
                <a:ext cx="214686" cy="7953"/>
              </a:xfrm>
              <a:prstGeom prst="straightConnector1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35" name="Straight Arrow Connector 34"/>
            <p:cNvCxnSpPr>
              <a:stCxn id="26" idx="2"/>
            </p:cNvCxnSpPr>
            <p:nvPr/>
          </p:nvCxnSpPr>
          <p:spPr bwMode="auto">
            <a:xfrm rot="16200000" flipH="1">
              <a:off x="6646297" y="3672498"/>
              <a:ext cx="254443" cy="201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 rot="16200000" flipH="1">
              <a:off x="7641537" y="3665873"/>
              <a:ext cx="254443" cy="201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Arrow Connector 41"/>
            <p:cNvCxnSpPr>
              <a:stCxn id="27" idx="2"/>
              <a:endCxn id="29" idx="0"/>
            </p:cNvCxnSpPr>
            <p:nvPr/>
          </p:nvCxnSpPr>
          <p:spPr bwMode="auto">
            <a:xfrm rot="16200000" flipH="1">
              <a:off x="7173671" y="4240438"/>
              <a:ext cx="182345" cy="263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7" name="Rectangle 46"/>
            <p:cNvSpPr/>
            <p:nvPr/>
          </p:nvSpPr>
          <p:spPr bwMode="auto">
            <a:xfrm>
              <a:off x="6392860" y="4912800"/>
              <a:ext cx="1749287" cy="320485"/>
            </a:xfrm>
            <a:prstGeom prst="rect">
              <a:avLst/>
            </a:prstGeom>
            <a:solidFill>
              <a:srgbClr val="C1FDF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rebuchet MS" pitchFamily="34" charset="0"/>
                </a:rPr>
                <a:t>Store in tree node</a:t>
              </a:r>
              <a:endParaRPr lang="en-US" sz="1600" baseline="-25000" dirty="0" smtClean="0">
                <a:latin typeface="Trebuchet MS" pitchFamily="34" charset="0"/>
              </a:endParaRPr>
            </a:p>
          </p:txBody>
        </p:sp>
        <p:cxnSp>
          <p:nvCxnSpPr>
            <p:cNvPr id="49" name="Straight Arrow Connector 48"/>
            <p:cNvCxnSpPr>
              <a:stCxn id="29" idx="2"/>
              <a:endCxn id="47" idx="0"/>
            </p:cNvCxnSpPr>
            <p:nvPr/>
          </p:nvCxnSpPr>
          <p:spPr bwMode="auto">
            <a:xfrm rot="16200000" flipH="1">
              <a:off x="7201181" y="4846476"/>
              <a:ext cx="131301" cy="13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2" name="Straight Arrow Connector 51"/>
            <p:cNvCxnSpPr>
              <a:stCxn id="47" idx="2"/>
            </p:cNvCxnSpPr>
            <p:nvPr/>
          </p:nvCxnSpPr>
          <p:spPr bwMode="auto">
            <a:xfrm rot="5400000">
              <a:off x="7184889" y="5315214"/>
              <a:ext cx="164545" cy="68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5" name="Shape 54"/>
            <p:cNvCxnSpPr>
              <a:endCxn id="27" idx="1"/>
            </p:cNvCxnSpPr>
            <p:nvPr/>
          </p:nvCxnSpPr>
          <p:spPr bwMode="auto">
            <a:xfrm rot="5400000" flipH="1">
              <a:off x="5924438" y="4375936"/>
              <a:ext cx="1747191" cy="937569"/>
            </a:xfrm>
            <a:prstGeom prst="bentConnector4">
              <a:avLst>
                <a:gd name="adj1" fmla="val -13084"/>
                <a:gd name="adj2" fmla="val 124382"/>
              </a:avLst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9" name="Rectangle 58"/>
            <p:cNvSpPr/>
            <p:nvPr/>
          </p:nvSpPr>
          <p:spPr bwMode="auto">
            <a:xfrm>
              <a:off x="7609410" y="5788551"/>
              <a:ext cx="1343770" cy="471780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rebuchet MS" pitchFamily="34" charset="0"/>
                </a:rPr>
                <a:t>Next </a:t>
              </a:r>
            </a:p>
            <a:p>
              <a:pPr marL="0" marR="0" indent="0" defTabSz="914400" eaLnBrk="1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rebuchet MS" pitchFamily="34" charset="0"/>
                </a:rPr>
                <a:t>stack address</a:t>
              </a:r>
              <a:endParaRPr lang="en-US" sz="1600" baseline="-25000" dirty="0" smtClean="0">
                <a:latin typeface="Trebuchet MS" pitchFamily="34" charset="0"/>
              </a:endParaRPr>
            </a:p>
          </p:txBody>
        </p:sp>
        <p:cxnSp>
          <p:nvCxnSpPr>
            <p:cNvPr id="60" name="Shape 59"/>
            <p:cNvCxnSpPr>
              <a:stCxn id="29" idx="3"/>
              <a:endCxn id="59" idx="0"/>
            </p:cNvCxnSpPr>
            <p:nvPr/>
          </p:nvCxnSpPr>
          <p:spPr bwMode="auto">
            <a:xfrm>
              <a:off x="8025282" y="4557213"/>
              <a:ext cx="256013" cy="1231338"/>
            </a:xfrm>
            <a:prstGeom prst="bentConnector2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2" name="Rectangle 31"/>
          <p:cNvSpPr/>
          <p:nvPr/>
        </p:nvSpPr>
        <p:spPr bwMode="auto">
          <a:xfrm>
            <a:off x="338113" y="6179217"/>
            <a:ext cx="1874626" cy="5145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1</a:t>
            </a:r>
            <a:r>
              <a:rPr lang="en-US" sz="1200" dirty="0" smtClean="0">
                <a:latin typeface="Trebuchet MS" pitchFamily="34" charset="0"/>
              </a:rPr>
              <a:t>:number of sets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number of sets in L2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3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3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63040"/>
            <a:ext cx="8210551" cy="4632960"/>
          </a:xfrm>
        </p:spPr>
        <p:txBody>
          <a:bodyPr/>
          <a:lstStyle/>
          <a:p>
            <a:r>
              <a:rPr lang="en-US" sz="2400" dirty="0" smtClean="0"/>
              <a:t>Design space</a:t>
            </a:r>
          </a:p>
          <a:p>
            <a:pPr lvl="1"/>
            <a:r>
              <a:rPr lang="en-US" sz="2000" dirty="0" smtClean="0"/>
              <a:t>L1: cache size (2k</a:t>
            </a:r>
            <a:r>
              <a:rPr lang="en-US" sz="14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8k bytes); block size (16B</a:t>
            </a:r>
            <a:r>
              <a:rPr lang="en-US" sz="16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64B); </a:t>
            </a:r>
            <a:r>
              <a:rPr lang="en-US" sz="2000" dirty="0" err="1" smtClean="0"/>
              <a:t>associativity</a:t>
            </a:r>
            <a:r>
              <a:rPr lang="en-US" sz="2000" dirty="0" smtClean="0"/>
              <a:t> (direct-mapped</a:t>
            </a:r>
            <a:r>
              <a:rPr lang="en-US" sz="16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4-way)</a:t>
            </a:r>
          </a:p>
          <a:p>
            <a:pPr lvl="1"/>
            <a:r>
              <a:rPr lang="en-US" sz="2000" dirty="0" smtClean="0"/>
              <a:t>L2: cache size (16k</a:t>
            </a:r>
            <a:r>
              <a:rPr lang="en-US" sz="16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64k bytes); block size (16B</a:t>
            </a:r>
            <a:r>
              <a:rPr lang="en-US" sz="16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64B); </a:t>
            </a:r>
            <a:r>
              <a:rPr lang="en-US" sz="2000" dirty="0" err="1" smtClean="0"/>
              <a:t>associativity</a:t>
            </a:r>
            <a:r>
              <a:rPr lang="en-US" sz="2000" dirty="0" smtClean="0"/>
              <a:t> (direct-mapped</a:t>
            </a:r>
            <a:r>
              <a:rPr lang="en-US" sz="1400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2000" dirty="0" smtClean="0"/>
              <a:t>4-way)</a:t>
            </a:r>
          </a:p>
          <a:p>
            <a:pPr lvl="1"/>
            <a:r>
              <a:rPr lang="en-US" sz="2000" dirty="0" smtClean="0"/>
              <a:t>243 configurations </a:t>
            </a:r>
          </a:p>
          <a:p>
            <a:pPr lvl="2"/>
            <a:r>
              <a:rPr lang="en-US" sz="1600" dirty="0" smtClean="0"/>
              <a:t>Exclusive cache requires L1 and L2 to have the same block size</a:t>
            </a:r>
          </a:p>
          <a:p>
            <a:r>
              <a:rPr lang="en-US" sz="2400" dirty="0" smtClean="0"/>
              <a:t>24 benchmarks from EEMBC, </a:t>
            </a:r>
            <a:r>
              <a:rPr lang="en-US" sz="2400" dirty="0" err="1" smtClean="0"/>
              <a:t>Powerstone</a:t>
            </a:r>
            <a:r>
              <a:rPr lang="en-US" sz="2400" dirty="0" smtClean="0"/>
              <a:t>, and </a:t>
            </a:r>
            <a:r>
              <a:rPr lang="en-US" sz="2400" dirty="0" err="1" smtClean="0"/>
              <a:t>MediaBench</a:t>
            </a:r>
            <a:endParaRPr lang="en-US" sz="2400" dirty="0" smtClean="0"/>
          </a:p>
          <a:p>
            <a:r>
              <a:rPr lang="en-US" sz="2400" dirty="0" smtClean="0"/>
              <a:t>Modified </a:t>
            </a:r>
            <a:r>
              <a:rPr lang="en-US" sz="2400" dirty="0" err="1" smtClean="0"/>
              <a:t>SimpleScalar’s</a:t>
            </a:r>
            <a:r>
              <a:rPr lang="en-US" sz="2400" dirty="0" smtClean="0"/>
              <a:t> </a:t>
            </a:r>
            <a:r>
              <a:rPr lang="en-US" sz="2400" dirty="0" smtClean="0"/>
              <a:t>‘</a:t>
            </a:r>
            <a:r>
              <a:rPr lang="en-US" sz="2400" dirty="0" err="1" smtClean="0"/>
              <a:t>sim</a:t>
            </a:r>
            <a:r>
              <a:rPr lang="en-US" sz="2400" dirty="0" smtClean="0"/>
              <a:t>-fast’ to generate access traces</a:t>
            </a:r>
          </a:p>
          <a:p>
            <a:r>
              <a:rPr lang="en-US" sz="2400" dirty="0" smtClean="0"/>
              <a:t>Modify</a:t>
            </a:r>
            <a:r>
              <a:rPr lang="en-US" sz="2400" dirty="0" smtClean="0"/>
              <a:t> </a:t>
            </a:r>
            <a:r>
              <a:rPr lang="en-US" sz="2400" dirty="0" err="1" smtClean="0"/>
              <a:t>SimpleScalar’s</a:t>
            </a:r>
            <a:r>
              <a:rPr lang="en-US" sz="2400" dirty="0" smtClean="0"/>
              <a:t> ‘</a:t>
            </a:r>
            <a:r>
              <a:rPr lang="en-US" sz="2400" dirty="0" err="1" smtClean="0"/>
              <a:t>sim</a:t>
            </a:r>
            <a:r>
              <a:rPr lang="en-US" sz="2400" dirty="0" smtClean="0"/>
              <a:t>-cache’ to simulate exclusive hierarchy cache to produce the </a:t>
            </a:r>
            <a:r>
              <a:rPr lang="en-US" sz="2400" i="1" dirty="0" smtClean="0"/>
              <a:t>exact </a:t>
            </a:r>
            <a:r>
              <a:rPr lang="en-US" sz="2400" dirty="0" smtClean="0"/>
              <a:t>miss rates for comparison</a:t>
            </a:r>
          </a:p>
          <a:p>
            <a:r>
              <a:rPr lang="en-US" sz="2400" dirty="0" smtClean="0"/>
              <a:t>Build energy model to determine optimal cache configuration with minimum energy consumption (Gordon-Ross 09)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Miss Rate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63040"/>
            <a:ext cx="8324851" cy="4632960"/>
          </a:xfrm>
        </p:spPr>
        <p:txBody>
          <a:bodyPr/>
          <a:lstStyle/>
          <a:p>
            <a:r>
              <a:rPr lang="en-US" sz="2400" dirty="0" smtClean="0"/>
              <a:t>L1 miss rate</a:t>
            </a:r>
          </a:p>
          <a:p>
            <a:pPr lvl="1"/>
            <a:r>
              <a:rPr lang="en-US" sz="2000" dirty="0" smtClean="0"/>
              <a:t>100% accurate for all benchmarks</a:t>
            </a:r>
          </a:p>
          <a:p>
            <a:r>
              <a:rPr lang="en-US" sz="2400" dirty="0" smtClean="0"/>
              <a:t>L2 miss rate</a:t>
            </a:r>
          </a:p>
          <a:p>
            <a:pPr lvl="1"/>
            <a:r>
              <a:rPr lang="en-US" sz="2000" dirty="0" smtClean="0"/>
              <a:t>Accurate for 240 configurations (99% of the design space)</a:t>
            </a:r>
          </a:p>
          <a:p>
            <a:pPr lvl="1"/>
            <a:r>
              <a:rPr lang="en-US" sz="2000" dirty="0" smtClean="0"/>
              <a:t>Across all benchmarks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Inaccuracy comes from Scenario 3: </a:t>
            </a:r>
            <a:r>
              <a:rPr lang="en-US" sz="2400" i="1" dirty="0" smtClean="0"/>
              <a:t>S</a:t>
            </a:r>
            <a:r>
              <a:rPr lang="en-US" sz="2400" i="1" baseline="30000" dirty="0" smtClean="0"/>
              <a:t>1</a:t>
            </a:r>
            <a:r>
              <a:rPr lang="en-US" sz="2400" dirty="0" smtClean="0"/>
              <a:t> &gt; </a:t>
            </a:r>
            <a:r>
              <a:rPr lang="en-US" sz="2400" i="1" dirty="0" smtClean="0"/>
              <a:t>S</a:t>
            </a:r>
            <a:r>
              <a:rPr lang="en-US" sz="2400" i="1" baseline="30000" dirty="0" smtClean="0"/>
              <a:t>2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 smtClean="0"/>
              <a:t>Reason</a:t>
            </a:r>
          </a:p>
          <a:p>
            <a:pPr lvl="2"/>
            <a:r>
              <a:rPr lang="en-US" sz="1600" dirty="0" smtClean="0"/>
              <a:t>Multiple L1 sets evict blocks in the same L2 set</a:t>
            </a:r>
          </a:p>
          <a:p>
            <a:pPr lvl="2"/>
            <a:r>
              <a:rPr lang="en-US" sz="1600" dirty="0" smtClean="0"/>
              <a:t>Eviction order is not consistent to access order</a:t>
            </a:r>
          </a:p>
          <a:p>
            <a:pPr lvl="1"/>
            <a:r>
              <a:rPr lang="en-US" sz="2000" dirty="0" smtClean="0"/>
              <a:t>Introduced error is small</a:t>
            </a:r>
          </a:p>
          <a:p>
            <a:r>
              <a:rPr lang="en-US" sz="2400" dirty="0" smtClean="0"/>
              <a:t>Tuning accuracy: </a:t>
            </a:r>
            <a:r>
              <a:rPr lang="en-US" sz="2400" dirty="0" smtClean="0">
                <a:solidFill>
                  <a:srgbClr val="FF0000"/>
                </a:solidFill>
              </a:rPr>
              <a:t>accurately determined energy optimal cache!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47727" y="3481837"/>
          <a:ext cx="7820785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663569"/>
                <a:gridCol w="2414016"/>
                <a:gridCol w="2743200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Max.</a:t>
                      </a:r>
                      <a:r>
                        <a:rPr lang="en-US" sz="16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average miss rate err.</a:t>
                      </a:r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Max. standard deviation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Max. absolute miss rate err.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1.16%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0.64%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1.55%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187989" y="6343470"/>
            <a:ext cx="1874626" cy="5145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1</a:t>
            </a:r>
            <a:r>
              <a:rPr lang="en-US" sz="1200" dirty="0" smtClean="0">
                <a:latin typeface="Trebuchet MS" pitchFamily="34" charset="0"/>
              </a:rPr>
              <a:t>:number of sets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number of sets in L2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Simplified-T-</a:t>
            </a:r>
            <a:r>
              <a:rPr lang="en-US" dirty="0" err="1" smtClean="0"/>
              <a:t>SPaCS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63040"/>
            <a:ext cx="8277225" cy="4632960"/>
          </a:xfrm>
        </p:spPr>
        <p:txBody>
          <a:bodyPr/>
          <a:lstStyle/>
          <a:p>
            <a:r>
              <a:rPr lang="en-US" sz="2400" dirty="0" smtClean="0"/>
              <a:t>Omit occupied blank labeling to reduce complexity and simulation time</a:t>
            </a:r>
          </a:p>
          <a:p>
            <a:r>
              <a:rPr lang="en-US" sz="2400" dirty="0" smtClean="0"/>
              <a:t>Tradeoff – additional miss rate error</a:t>
            </a:r>
          </a:p>
          <a:p>
            <a:pPr lvl="1"/>
            <a:r>
              <a:rPr lang="en-US" sz="2000" dirty="0" smtClean="0"/>
              <a:t>L2 miss rate errors for additional 228 configurations where </a:t>
            </a:r>
            <a:r>
              <a:rPr lang="en-US" sz="2000" i="1" dirty="0" smtClean="0"/>
              <a:t>S</a:t>
            </a:r>
            <a:r>
              <a:rPr lang="en-US" sz="2000" i="1" baseline="30000" dirty="0" smtClean="0"/>
              <a:t>1</a:t>
            </a:r>
            <a:r>
              <a:rPr lang="en-US" sz="2000" dirty="0" smtClean="0"/>
              <a:t> &lt; </a:t>
            </a:r>
            <a:r>
              <a:rPr lang="en-US" sz="2000" i="1" dirty="0" smtClean="0"/>
              <a:t>S</a:t>
            </a:r>
            <a:r>
              <a:rPr lang="en-US" sz="2000" i="1" baseline="30000" dirty="0" smtClean="0"/>
              <a:t>2 </a:t>
            </a:r>
          </a:p>
          <a:p>
            <a:pPr lvl="1">
              <a:buNone/>
            </a:pPr>
            <a:r>
              <a:rPr lang="en-US" sz="2000" i="1" baseline="30000" dirty="0" smtClean="0"/>
              <a:t>       </a:t>
            </a:r>
            <a:r>
              <a:rPr lang="en-US" sz="2000" dirty="0" smtClean="0"/>
              <a:t>(95% of the design space)</a:t>
            </a:r>
          </a:p>
          <a:p>
            <a:pPr lvl="1"/>
            <a:r>
              <a:rPr lang="en-US" sz="2000" dirty="0" smtClean="0"/>
              <a:t>Across all benchmarks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400" dirty="0" smtClean="0"/>
              <a:t>Tuning accuracy: </a:t>
            </a:r>
            <a:r>
              <a:rPr lang="en-US" sz="2400" dirty="0" smtClean="0">
                <a:solidFill>
                  <a:srgbClr val="FF0000"/>
                </a:solidFill>
              </a:rPr>
              <a:t>accurately determined energy optimal cache!</a:t>
            </a:r>
          </a:p>
          <a:p>
            <a:pPr lvl="1"/>
            <a:endParaRPr lang="en-US" sz="20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7540" y="3913120"/>
          <a:ext cx="7938310" cy="6705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730255"/>
                <a:gridCol w="2462345"/>
                <a:gridCol w="2745710"/>
              </a:tblGrid>
              <a:tr h="294005"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Max.</a:t>
                      </a:r>
                      <a:r>
                        <a:rPr lang="en-US" sz="1600" b="0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average miss rate err.</a:t>
                      </a:r>
                      <a:endParaRPr lang="en-US" sz="1600" b="0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Max. standard deviation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Max. absolute miss rate err.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32465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0.71%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0.90%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3.35%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186708" y="5934126"/>
            <a:ext cx="1874626" cy="51453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1</a:t>
            </a:r>
            <a:r>
              <a:rPr lang="en-US" sz="1200" dirty="0" smtClean="0">
                <a:latin typeface="Trebuchet MS" pitchFamily="34" charset="0"/>
              </a:rPr>
              <a:t>:number of sets in L1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200" i="1" dirty="0" smtClean="0">
                <a:latin typeface="Trebuchet MS" pitchFamily="34" charset="0"/>
              </a:rPr>
              <a:t>S</a:t>
            </a:r>
            <a:r>
              <a:rPr lang="en-US" sz="1200" i="1" baseline="30000" dirty="0" smtClean="0">
                <a:latin typeface="Trebuchet MS" pitchFamily="34" charset="0"/>
              </a:rPr>
              <a:t>2</a:t>
            </a:r>
            <a:r>
              <a:rPr lang="en-US" sz="1200" dirty="0" smtClean="0">
                <a:latin typeface="Trebuchet MS" pitchFamily="34" charset="0"/>
              </a:rPr>
              <a:t>: number of sets in L2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Time Efficiency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3"/>
          <p:cNvGraphicFramePr>
            <a:graphicFrameLocks/>
          </p:cNvGraphicFramePr>
          <p:nvPr/>
        </p:nvGraphicFramePr>
        <p:xfrm>
          <a:off x="218276" y="1507843"/>
          <a:ext cx="8412518" cy="4242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1112090" y="1868823"/>
            <a:ext cx="1307805" cy="799970"/>
            <a:chOff x="1112090" y="1868823"/>
            <a:chExt cx="1307805" cy="799970"/>
          </a:xfrm>
        </p:grpSpPr>
        <p:cxnSp>
          <p:nvCxnSpPr>
            <p:cNvPr id="13" name="Straight Arrow Connector 12"/>
            <p:cNvCxnSpPr>
              <a:stCxn id="17" idx="2"/>
            </p:cNvCxnSpPr>
            <p:nvPr/>
          </p:nvCxnSpPr>
          <p:spPr bwMode="auto">
            <a:xfrm rot="16200000" flipH="1">
              <a:off x="1589882" y="2383488"/>
              <a:ext cx="461417" cy="109194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Text Box 40"/>
            <p:cNvSpPr txBox="1">
              <a:spLocks noChangeArrowheads="1"/>
            </p:cNvSpPr>
            <p:nvPr/>
          </p:nvSpPr>
          <p:spPr bwMode="auto">
            <a:xfrm>
              <a:off x="1112090" y="1868823"/>
              <a:ext cx="130780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003399"/>
                  </a:solidFill>
                  <a:latin typeface="Trebuchet MS" pitchFamily="34" charset="0"/>
                </a:rPr>
                <a:t>Max 18X</a:t>
              </a:r>
              <a:endParaRPr lang="en-US" sz="1600" dirty="0">
                <a:solidFill>
                  <a:srgbClr val="003399"/>
                </a:solidFill>
                <a:latin typeface="Trebuchet MS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823163" y="1862444"/>
            <a:ext cx="1372082" cy="1639728"/>
            <a:chOff x="6337004" y="1892208"/>
            <a:chExt cx="1372082" cy="1639728"/>
          </a:xfrm>
        </p:grpSpPr>
        <p:sp>
          <p:nvSpPr>
            <p:cNvPr id="18" name="Text Box 40"/>
            <p:cNvSpPr txBox="1">
              <a:spLocks noChangeArrowheads="1"/>
            </p:cNvSpPr>
            <p:nvPr/>
          </p:nvSpPr>
          <p:spPr bwMode="auto">
            <a:xfrm>
              <a:off x="6337004" y="1892208"/>
              <a:ext cx="119439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err="1" smtClean="0">
                  <a:solidFill>
                    <a:srgbClr val="003399"/>
                  </a:solidFill>
                  <a:latin typeface="Trebuchet MS" pitchFamily="34" charset="0"/>
                </a:rPr>
                <a:t>Avg</a:t>
              </a:r>
              <a:r>
                <a:rPr lang="en-US" sz="1600" dirty="0" smtClean="0">
                  <a:solidFill>
                    <a:srgbClr val="003399"/>
                  </a:solidFill>
                  <a:latin typeface="Trebuchet MS" pitchFamily="34" charset="0"/>
                </a:rPr>
                <a:t> 8X</a:t>
              </a:r>
              <a:endParaRPr lang="en-US" sz="1600" dirty="0">
                <a:solidFill>
                  <a:srgbClr val="003399"/>
                </a:solidFill>
                <a:latin typeface="Trebuchet MS" pitchFamily="34" charset="0"/>
              </a:endParaRPr>
            </a:p>
          </p:txBody>
        </p:sp>
        <p:cxnSp>
          <p:nvCxnSpPr>
            <p:cNvPr id="19" name="Straight Arrow Connector 18"/>
            <p:cNvCxnSpPr>
              <a:stCxn id="18" idx="2"/>
            </p:cNvCxnSpPr>
            <p:nvPr/>
          </p:nvCxnSpPr>
          <p:spPr bwMode="auto">
            <a:xfrm rot="16200000" flipH="1">
              <a:off x="6671056" y="2493905"/>
              <a:ext cx="1301174" cy="7748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03399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4" name="Group 23"/>
          <p:cNvGrpSpPr/>
          <p:nvPr/>
        </p:nvGrpSpPr>
        <p:grpSpPr>
          <a:xfrm>
            <a:off x="2222440" y="1831968"/>
            <a:ext cx="1397533" cy="499505"/>
            <a:chOff x="2222440" y="1831968"/>
            <a:chExt cx="1397533" cy="499505"/>
          </a:xfrm>
        </p:grpSpPr>
        <p:sp>
          <p:nvSpPr>
            <p:cNvPr id="21" name="Text Box 40"/>
            <p:cNvSpPr txBox="1">
              <a:spLocks noChangeArrowheads="1"/>
            </p:cNvSpPr>
            <p:nvPr/>
          </p:nvSpPr>
          <p:spPr bwMode="auto">
            <a:xfrm>
              <a:off x="2312168" y="1831968"/>
              <a:ext cx="130780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Max 24.7X</a:t>
              </a:r>
              <a:endParaRPr lang="en-US" sz="1600" dirty="0">
                <a:solidFill>
                  <a:srgbClr val="C00000"/>
                </a:solidFill>
                <a:latin typeface="Trebuchet MS" pitchFamily="34" charset="0"/>
              </a:endParaRPr>
            </a:p>
          </p:txBody>
        </p:sp>
        <p:cxnSp>
          <p:nvCxnSpPr>
            <p:cNvPr id="23" name="Straight Arrow Connector 22"/>
            <p:cNvCxnSpPr>
              <a:stCxn id="21" idx="2"/>
            </p:cNvCxnSpPr>
            <p:nvPr/>
          </p:nvCxnSpPr>
          <p:spPr bwMode="auto">
            <a:xfrm rot="5400000">
              <a:off x="2513781" y="1879182"/>
              <a:ext cx="160950" cy="74363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7759467" y="1835514"/>
            <a:ext cx="1194391" cy="1031703"/>
            <a:chOff x="7759467" y="1885119"/>
            <a:chExt cx="1194391" cy="1031703"/>
          </a:xfrm>
        </p:grpSpPr>
        <p:sp>
          <p:nvSpPr>
            <p:cNvPr id="28" name="Text Box 40"/>
            <p:cNvSpPr txBox="1">
              <a:spLocks noChangeArrowheads="1"/>
            </p:cNvSpPr>
            <p:nvPr/>
          </p:nvSpPr>
          <p:spPr bwMode="auto">
            <a:xfrm>
              <a:off x="7759467" y="1885119"/>
              <a:ext cx="119439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err="1" smtClean="0">
                  <a:solidFill>
                    <a:srgbClr val="C00000"/>
                  </a:solidFill>
                  <a:latin typeface="Trebuchet MS" pitchFamily="34" charset="0"/>
                </a:rPr>
                <a:t>Avg</a:t>
              </a:r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 15.5X</a:t>
              </a:r>
              <a:endParaRPr lang="en-US" sz="1600" dirty="0">
                <a:solidFill>
                  <a:srgbClr val="C00000"/>
                </a:solidFill>
                <a:latin typeface="Trebuchet MS" pitchFamily="34" charset="0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 rot="16200000" flipH="1">
              <a:off x="8013713" y="2556700"/>
              <a:ext cx="703070" cy="17173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859" y="1456996"/>
            <a:ext cx="7772400" cy="4114800"/>
          </a:xfrm>
        </p:spPr>
        <p:txBody>
          <a:bodyPr/>
          <a:lstStyle/>
          <a:p>
            <a:r>
              <a:rPr lang="en-US" sz="2400" dirty="0" smtClean="0"/>
              <a:t>T-</a:t>
            </a:r>
            <a:r>
              <a:rPr lang="en-US" sz="2400" dirty="0" err="1" smtClean="0"/>
              <a:t>SPaCS</a:t>
            </a:r>
            <a:r>
              <a:rPr lang="en-US" sz="2400" dirty="0" smtClean="0"/>
              <a:t> simulates</a:t>
            </a:r>
            <a:r>
              <a:rPr lang="en-US" sz="2400" dirty="0" smtClean="0"/>
              <a:t> a </a:t>
            </a:r>
            <a:r>
              <a:rPr lang="en-US" sz="2400" smtClean="0"/>
              <a:t>two level instruction </a:t>
            </a:r>
            <a:r>
              <a:rPr lang="en-US" sz="2400" dirty="0" smtClean="0"/>
              <a:t>cache with exclusive hierarchy in a single-pass</a:t>
            </a:r>
          </a:p>
          <a:p>
            <a:r>
              <a:rPr lang="en-US" sz="2400" dirty="0" smtClean="0"/>
              <a:t>T-</a:t>
            </a:r>
            <a:r>
              <a:rPr lang="en-US" sz="2400" dirty="0" err="1" smtClean="0"/>
              <a:t>SPaCS</a:t>
            </a:r>
            <a:r>
              <a:rPr lang="en-US" sz="2400" dirty="0" smtClean="0"/>
              <a:t> reduces the storage and time complexity</a:t>
            </a:r>
          </a:p>
          <a:p>
            <a:pPr lvl="1" algn="just"/>
            <a:r>
              <a:rPr lang="en-US" sz="2000" dirty="0" smtClean="0"/>
              <a:t>T-</a:t>
            </a:r>
            <a:r>
              <a:rPr lang="en-US" sz="2000" dirty="0" err="1" smtClean="0"/>
              <a:t>SPaCS</a:t>
            </a:r>
            <a:r>
              <a:rPr lang="en-US" sz="2000" dirty="0" smtClean="0"/>
              <a:t> is </a:t>
            </a:r>
            <a:r>
              <a:rPr lang="en-US" sz="2000" dirty="0" smtClean="0">
                <a:solidFill>
                  <a:srgbClr val="FF0000"/>
                </a:solidFill>
              </a:rPr>
              <a:t>8X</a:t>
            </a:r>
            <a:r>
              <a:rPr lang="en-US" sz="2000" dirty="0" smtClean="0"/>
              <a:t> faster than iterative simulation on average</a:t>
            </a:r>
          </a:p>
          <a:p>
            <a:pPr lvl="1" algn="just"/>
            <a:r>
              <a:rPr lang="en-US" sz="2000" dirty="0" smtClean="0"/>
              <a:t>Simplified-T-</a:t>
            </a:r>
            <a:r>
              <a:rPr lang="en-US" sz="2000" dirty="0" err="1" smtClean="0"/>
              <a:t>SPaCS</a:t>
            </a:r>
            <a:r>
              <a:rPr lang="en-US" sz="2000" dirty="0" smtClean="0"/>
              <a:t> increases average simulation speedup to </a:t>
            </a:r>
            <a:r>
              <a:rPr lang="en-US" sz="2000" dirty="0" smtClean="0">
                <a:solidFill>
                  <a:srgbClr val="FF0000"/>
                </a:solidFill>
              </a:rPr>
              <a:t>15X</a:t>
            </a:r>
            <a:r>
              <a:rPr lang="en-US" sz="2000" dirty="0" smtClean="0"/>
              <a:t> at the expense of inaccurate miss rates for 95% of the design space</a:t>
            </a:r>
          </a:p>
          <a:p>
            <a:pPr lvl="1" algn="just"/>
            <a:r>
              <a:rPr lang="en-US" sz="2000" dirty="0" smtClean="0"/>
              <a:t>Both T-</a:t>
            </a:r>
            <a:r>
              <a:rPr lang="en-US" sz="2000" dirty="0" err="1" smtClean="0"/>
              <a:t>SPaCS</a:t>
            </a:r>
            <a:r>
              <a:rPr lang="en-US" sz="2000" dirty="0" smtClean="0"/>
              <a:t> and simplified-T-</a:t>
            </a:r>
            <a:r>
              <a:rPr lang="en-US" sz="2000" dirty="0" err="1" smtClean="0"/>
              <a:t>SPaCS</a:t>
            </a:r>
            <a:r>
              <a:rPr lang="en-US" sz="2000" dirty="0" smtClean="0"/>
              <a:t> can determine </a:t>
            </a:r>
            <a:r>
              <a:rPr lang="en-US" sz="2000" dirty="0" smtClean="0">
                <a:solidFill>
                  <a:srgbClr val="FF0000"/>
                </a:solidFill>
              </a:rPr>
              <a:t>accurate optimal energy configurations</a:t>
            </a:r>
            <a:endParaRPr lang="en-US" sz="2000" dirty="0" smtClean="0"/>
          </a:p>
          <a:p>
            <a:pPr algn="just"/>
            <a:r>
              <a:rPr lang="en-US" sz="2400" dirty="0" smtClean="0"/>
              <a:t>Our ongoing work extends T-</a:t>
            </a:r>
            <a:r>
              <a:rPr lang="en-US" sz="2400" dirty="0" err="1" smtClean="0"/>
              <a:t>SPaCS</a:t>
            </a:r>
            <a:r>
              <a:rPr lang="en-US" sz="2400" dirty="0" smtClean="0"/>
              <a:t> to simulate data and unified cache, and implement in hardware for dynamic cache tuning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Simulation-Based Cache Tuning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806" y="1338505"/>
            <a:ext cx="8681404" cy="4804869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Cache tuning at design time via simulation</a:t>
            </a:r>
          </a:p>
          <a:p>
            <a:pPr lvl="1"/>
            <a:r>
              <a:rPr lang="pt-BR" sz="2000" dirty="0" err="1" smtClean="0"/>
              <a:t>Performed</a:t>
            </a:r>
            <a:r>
              <a:rPr lang="pt-BR" sz="2000" dirty="0" smtClean="0"/>
              <a:t> </a:t>
            </a:r>
            <a:r>
              <a:rPr lang="pt-BR" sz="2000" dirty="0" err="1" smtClean="0"/>
              <a:t>by</a:t>
            </a:r>
            <a:r>
              <a:rPr lang="pt-BR" sz="2000" dirty="0" smtClean="0"/>
              <a:t> </a:t>
            </a:r>
            <a:r>
              <a:rPr lang="pt-BR" sz="2000" dirty="0" err="1" smtClean="0"/>
              <a:t>the</a:t>
            </a:r>
            <a:r>
              <a:rPr lang="pt-BR" sz="2000" dirty="0" smtClean="0"/>
              <a:t> designer</a:t>
            </a:r>
            <a:endParaRPr lang="en-US" sz="2000" dirty="0" smtClean="0"/>
          </a:p>
          <a:p>
            <a:pPr lvl="1"/>
            <a:r>
              <a:rPr lang="en-US" sz="2000" dirty="0" smtClean="0"/>
              <a:t>Typically iterative simulation using exhaustive or heuristic methods</a:t>
            </a:r>
          </a:p>
          <a:p>
            <a:pPr marL="342900" lvl="1" indent="-342900">
              <a:buNone/>
            </a:pPr>
            <a:endParaRPr lang="en-US" sz="2400" dirty="0" smtClean="0">
              <a:ea typeface="+mn-ea"/>
              <a:cs typeface="+mn-cs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059208"/>
            <a:ext cx="1905000" cy="457200"/>
          </a:xfrm>
        </p:spPr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60" name="Group 34"/>
          <p:cNvGrpSpPr>
            <a:grpSpLocks/>
          </p:cNvGrpSpPr>
          <p:nvPr/>
        </p:nvGrpSpPr>
        <p:grpSpPr bwMode="auto">
          <a:xfrm>
            <a:off x="108900" y="3504033"/>
            <a:ext cx="2242420" cy="1434275"/>
            <a:chOff x="106" y="2244"/>
            <a:chExt cx="1336" cy="956"/>
          </a:xfrm>
        </p:grpSpPr>
        <p:sp>
          <p:nvSpPr>
            <p:cNvPr id="61" name="Rectangle 32"/>
            <p:cNvSpPr>
              <a:spLocks noChangeArrowheads="1"/>
            </p:cNvSpPr>
            <p:nvPr/>
          </p:nvSpPr>
          <p:spPr bwMode="auto">
            <a:xfrm>
              <a:off x="185" y="2418"/>
              <a:ext cx="1087" cy="782"/>
            </a:xfrm>
            <a:prstGeom prst="rect">
              <a:avLst/>
            </a:prstGeom>
            <a:solidFill>
              <a:srgbClr val="5E8CC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50800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Text Box 33"/>
            <p:cNvSpPr txBox="1">
              <a:spLocks noChangeArrowheads="1"/>
            </p:cNvSpPr>
            <p:nvPr/>
          </p:nvSpPr>
          <p:spPr bwMode="auto">
            <a:xfrm>
              <a:off x="106" y="2244"/>
              <a:ext cx="133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400" i="1" dirty="0"/>
                <a:t>Instruction Set Simulator</a:t>
              </a:r>
            </a:p>
          </p:txBody>
        </p:sp>
      </p:grpSp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479425" y="4018895"/>
            <a:ext cx="1396876" cy="646331"/>
          </a:xfrm>
          <a:prstGeom prst="re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latin typeface="Trebuchet MS" pitchFamily="34" charset="0"/>
              </a:rPr>
              <a:t>Embedded</a:t>
            </a:r>
          </a:p>
          <a:p>
            <a:pPr eaLnBrk="1" hangingPunct="1"/>
            <a:r>
              <a:rPr lang="pt-BR" sz="1800" dirty="0">
                <a:latin typeface="Trebuchet MS" pitchFamily="34" charset="0"/>
              </a:rPr>
              <a:t>Application</a:t>
            </a:r>
            <a:endParaRPr lang="en-US" sz="1800" i="1" baseline="-25000" dirty="0">
              <a:latin typeface="Trebuchet MS" pitchFamily="34" charset="0"/>
            </a:endParaRPr>
          </a:p>
        </p:txBody>
      </p:sp>
      <p:sp>
        <p:nvSpPr>
          <p:cNvPr id="64" name="Text Box 5"/>
          <p:cNvSpPr txBox="1">
            <a:spLocks noChangeArrowheads="1"/>
          </p:cNvSpPr>
          <p:nvPr/>
        </p:nvSpPr>
        <p:spPr bwMode="auto">
          <a:xfrm>
            <a:off x="2989263" y="2723495"/>
            <a:ext cx="1368981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Simulating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</a:t>
            </a:r>
            <a:r>
              <a:rPr lang="pt-BR" sz="1800" i="1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1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5118265" y="2720257"/>
            <a:ext cx="1327667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Miss rate 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1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cxnSp>
        <p:nvCxnSpPr>
          <p:cNvPr id="66" name="AutoShape 7"/>
          <p:cNvCxnSpPr>
            <a:cxnSpLocks noChangeShapeType="1"/>
            <a:stCxn id="63" idx="3"/>
            <a:endCxn id="64" idx="1"/>
          </p:cNvCxnSpPr>
          <p:nvPr/>
        </p:nvCxnSpPr>
        <p:spPr bwMode="auto">
          <a:xfrm flipV="1">
            <a:off x="1876301" y="3046661"/>
            <a:ext cx="1112962" cy="1295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7" name="AutoShape 8"/>
          <p:cNvCxnSpPr>
            <a:cxnSpLocks noChangeShapeType="1"/>
            <a:stCxn id="64" idx="3"/>
            <a:endCxn id="65" idx="1"/>
          </p:cNvCxnSpPr>
          <p:nvPr/>
        </p:nvCxnSpPr>
        <p:spPr bwMode="auto">
          <a:xfrm flipV="1">
            <a:off x="4358244" y="3043423"/>
            <a:ext cx="760021" cy="32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8" name="AutoShape 9"/>
          <p:cNvCxnSpPr>
            <a:cxnSpLocks noChangeShapeType="1"/>
            <a:stCxn id="73" idx="3"/>
            <a:endCxn id="81" idx="1"/>
          </p:cNvCxnSpPr>
          <p:nvPr/>
        </p:nvCxnSpPr>
        <p:spPr bwMode="auto">
          <a:xfrm flipV="1">
            <a:off x="4370119" y="3861811"/>
            <a:ext cx="748146" cy="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9" name="Text Box 13"/>
          <p:cNvSpPr txBox="1">
            <a:spLocks noChangeArrowheads="1"/>
          </p:cNvSpPr>
          <p:nvPr/>
        </p:nvSpPr>
        <p:spPr bwMode="auto">
          <a:xfrm rot="5400000">
            <a:off x="5498021" y="5205708"/>
            <a:ext cx="766363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pt-BR" b="1" dirty="0"/>
              <a:t>. . .</a:t>
            </a:r>
            <a:endParaRPr lang="en-US" b="1" dirty="0"/>
          </a:p>
        </p:txBody>
      </p:sp>
      <p:grpSp>
        <p:nvGrpSpPr>
          <p:cNvPr id="70" name="Group 14"/>
          <p:cNvGrpSpPr>
            <a:grpSpLocks/>
          </p:cNvGrpSpPr>
          <p:nvPr/>
        </p:nvGrpSpPr>
        <p:grpSpPr bwMode="auto">
          <a:xfrm>
            <a:off x="2398758" y="4698407"/>
            <a:ext cx="1590935" cy="843275"/>
            <a:chOff x="1514" y="2955"/>
            <a:chExt cx="895" cy="655"/>
          </a:xfrm>
        </p:grpSpPr>
        <p:sp>
          <p:nvSpPr>
            <p:cNvPr id="71" name="Text Box 15"/>
            <p:cNvSpPr txBox="1">
              <a:spLocks noChangeArrowheads="1"/>
            </p:cNvSpPr>
            <p:nvPr/>
          </p:nvSpPr>
          <p:spPr bwMode="auto">
            <a:xfrm rot="5400000">
              <a:off x="2073" y="3275"/>
              <a:ext cx="38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pt-BR" b="1" dirty="0"/>
                <a:t>. . .</a:t>
              </a:r>
              <a:endParaRPr lang="en-US" b="1" dirty="0"/>
            </a:p>
          </p:txBody>
        </p:sp>
        <p:sp>
          <p:nvSpPr>
            <p:cNvPr id="72" name="Text Box 16"/>
            <p:cNvSpPr txBox="1">
              <a:spLocks noChangeArrowheads="1"/>
            </p:cNvSpPr>
            <p:nvPr/>
          </p:nvSpPr>
          <p:spPr bwMode="auto">
            <a:xfrm rot="5400000">
              <a:off x="1466" y="3003"/>
              <a:ext cx="383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pt-BR" b="1" dirty="0"/>
                <a:t>. . .</a:t>
              </a:r>
              <a:endParaRPr lang="en-US" b="1" dirty="0"/>
            </a:p>
          </p:txBody>
        </p:sp>
      </p:grpSp>
      <p:sp>
        <p:nvSpPr>
          <p:cNvPr id="73" name="Text Box 20"/>
          <p:cNvSpPr txBox="1">
            <a:spLocks noChangeArrowheads="1"/>
          </p:cNvSpPr>
          <p:nvPr/>
        </p:nvSpPr>
        <p:spPr bwMode="auto">
          <a:xfrm>
            <a:off x="2979738" y="3539470"/>
            <a:ext cx="1390381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Simulating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</a:t>
            </a:r>
            <a:r>
              <a:rPr lang="pt-BR" sz="1800" i="1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2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cxnSp>
        <p:nvCxnSpPr>
          <p:cNvPr id="74" name="AutoShape 21"/>
          <p:cNvCxnSpPr>
            <a:cxnSpLocks noChangeShapeType="1"/>
            <a:stCxn id="63" idx="3"/>
            <a:endCxn id="73" idx="1"/>
          </p:cNvCxnSpPr>
          <p:nvPr/>
        </p:nvCxnSpPr>
        <p:spPr bwMode="auto">
          <a:xfrm flipV="1">
            <a:off x="1876301" y="3862636"/>
            <a:ext cx="1103437" cy="479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2979738" y="4393545"/>
            <a:ext cx="1378506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Simulating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</a:t>
            </a:r>
            <a:r>
              <a:rPr lang="pt-BR" sz="1800" i="1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3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cxnSp>
        <p:nvCxnSpPr>
          <p:cNvPr id="76" name="AutoShape 23"/>
          <p:cNvCxnSpPr>
            <a:cxnSpLocks noChangeShapeType="1"/>
            <a:stCxn id="63" idx="3"/>
            <a:endCxn id="75" idx="1"/>
          </p:cNvCxnSpPr>
          <p:nvPr/>
        </p:nvCxnSpPr>
        <p:spPr bwMode="auto">
          <a:xfrm>
            <a:off x="1876301" y="4342061"/>
            <a:ext cx="1103437" cy="374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997200" y="5598457"/>
            <a:ext cx="1384795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Simulating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</a:t>
            </a:r>
            <a:r>
              <a:rPr lang="pt-BR" sz="1800" i="1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n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cxnSp>
        <p:nvCxnSpPr>
          <p:cNvPr id="78" name="AutoShape 25"/>
          <p:cNvCxnSpPr>
            <a:cxnSpLocks noChangeShapeType="1"/>
            <a:stCxn id="63" idx="3"/>
            <a:endCxn id="77" idx="1"/>
          </p:cNvCxnSpPr>
          <p:nvPr/>
        </p:nvCxnSpPr>
        <p:spPr bwMode="auto">
          <a:xfrm>
            <a:off x="1876301" y="4342061"/>
            <a:ext cx="1120899" cy="15795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9" name="AutoShape 26"/>
          <p:cNvCxnSpPr>
            <a:cxnSpLocks noChangeShapeType="1"/>
            <a:stCxn id="75" idx="3"/>
            <a:endCxn id="82" idx="1"/>
          </p:cNvCxnSpPr>
          <p:nvPr/>
        </p:nvCxnSpPr>
        <p:spPr bwMode="auto">
          <a:xfrm flipV="1">
            <a:off x="4358244" y="4715123"/>
            <a:ext cx="760021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0" name="AutoShape 27"/>
          <p:cNvCxnSpPr>
            <a:cxnSpLocks noChangeShapeType="1"/>
            <a:stCxn id="77" idx="3"/>
            <a:endCxn id="83" idx="1"/>
          </p:cNvCxnSpPr>
          <p:nvPr/>
        </p:nvCxnSpPr>
        <p:spPr bwMode="auto">
          <a:xfrm>
            <a:off x="4381995" y="5921623"/>
            <a:ext cx="73627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5118265" y="3538645"/>
            <a:ext cx="1346717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Miss rate 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2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5118265" y="4391957"/>
            <a:ext cx="1357830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Miss rate 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3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83" name="Text Box 30"/>
          <p:cNvSpPr txBox="1">
            <a:spLocks noChangeArrowheads="1"/>
          </p:cNvSpPr>
          <p:nvPr/>
        </p:nvSpPr>
        <p:spPr bwMode="auto">
          <a:xfrm>
            <a:off x="5118265" y="5600045"/>
            <a:ext cx="1357830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solidFill>
                  <a:schemeClr val="accent2"/>
                </a:solidFill>
                <a:latin typeface="Trebuchet MS" pitchFamily="34" charset="0"/>
              </a:rPr>
              <a:t>Miss rate 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with </a:t>
            </a:r>
            <a:r>
              <a:rPr lang="pt-BR" sz="1800" i="1" dirty="0">
                <a:solidFill>
                  <a:schemeClr val="accent2"/>
                </a:solidFill>
                <a:latin typeface="Trebuchet MS" pitchFamily="34" charset="0"/>
              </a:rPr>
              <a:t>c</a:t>
            </a:r>
            <a:r>
              <a:rPr lang="pt-BR" sz="1800" i="1" baseline="-25000" dirty="0">
                <a:solidFill>
                  <a:schemeClr val="accent2"/>
                </a:solidFill>
                <a:latin typeface="Trebuchet MS" pitchFamily="34" charset="0"/>
              </a:rPr>
              <a:t>n</a:t>
            </a:r>
            <a:endParaRPr lang="en-US" sz="1800" i="1" baseline="-250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5108740" y="4392782"/>
            <a:ext cx="1369496" cy="646331"/>
          </a:xfrm>
          <a:prstGeom prst="rect">
            <a:avLst/>
          </a:prstGeom>
          <a:solidFill>
            <a:srgbClr val="DF817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latin typeface="Trebuchet MS" pitchFamily="34" charset="0"/>
              </a:rPr>
              <a:t>Lowest energy </a:t>
            </a:r>
            <a:r>
              <a:rPr lang="pt-BR" sz="1800" i="1" dirty="0">
                <a:latin typeface="Trebuchet MS" pitchFamily="34" charset="0"/>
              </a:rPr>
              <a:t>c</a:t>
            </a:r>
            <a:r>
              <a:rPr lang="pt-BR" sz="1800" i="1" baseline="-25000" dirty="0">
                <a:latin typeface="Trebuchet MS" pitchFamily="34" charset="0"/>
              </a:rPr>
              <a:t>3</a:t>
            </a:r>
            <a:endParaRPr lang="en-US" sz="1800" i="1" baseline="-25000" dirty="0">
              <a:latin typeface="Trebuchet MS" pitchFamily="34" charset="0"/>
            </a:endParaRPr>
          </a:p>
        </p:txBody>
      </p:sp>
      <p:grpSp>
        <p:nvGrpSpPr>
          <p:cNvPr id="85" name="Group 41"/>
          <p:cNvGrpSpPr>
            <a:grpSpLocks/>
          </p:cNvGrpSpPr>
          <p:nvPr/>
        </p:nvGrpSpPr>
        <p:grpSpPr bwMode="auto">
          <a:xfrm>
            <a:off x="6723064" y="2815252"/>
            <a:ext cx="2052802" cy="2206677"/>
            <a:chOff x="4235" y="1308"/>
            <a:chExt cx="1549" cy="1714"/>
          </a:xfrm>
        </p:grpSpPr>
        <p:pic>
          <p:nvPicPr>
            <p:cNvPr id="86" name="Picture 37" descr="Tim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09" y="1914"/>
              <a:ext cx="1064" cy="11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" name="Text Box 38"/>
            <p:cNvSpPr txBox="1">
              <a:spLocks noChangeArrowheads="1"/>
            </p:cNvSpPr>
            <p:nvPr/>
          </p:nvSpPr>
          <p:spPr bwMode="auto">
            <a:xfrm>
              <a:off x="4235" y="1308"/>
              <a:ext cx="1549" cy="5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pt-BR" sz="1800" i="1" dirty="0">
                  <a:solidFill>
                    <a:srgbClr val="FF0000"/>
                  </a:solidFill>
                </a:rPr>
                <a:t>…very time</a:t>
              </a:r>
            </a:p>
            <a:p>
              <a:r>
                <a:rPr lang="pt-BR" sz="1800" i="1" dirty="0">
                  <a:solidFill>
                    <a:srgbClr val="FF0000"/>
                  </a:solidFill>
                </a:rPr>
                <a:t>consuming (setup </a:t>
              </a:r>
            </a:p>
            <a:p>
              <a:r>
                <a:rPr lang="pt-BR" sz="1800" i="1" dirty="0">
                  <a:solidFill>
                    <a:srgbClr val="FF0000"/>
                  </a:solidFill>
                </a:rPr>
                <a:t>and simulation time)…</a:t>
              </a:r>
              <a:endParaRPr lang="en-US" sz="1800" i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5" name="Rectangle 34"/>
          <p:cNvSpPr/>
          <p:nvPr/>
        </p:nvSpPr>
        <p:spPr bwMode="auto">
          <a:xfrm>
            <a:off x="428625" y="5554382"/>
            <a:ext cx="1981200" cy="571501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i="1" dirty="0" smtClean="0">
                <a:latin typeface="Trebuchet MS" pitchFamily="34" charset="0"/>
              </a:rPr>
              <a:t>C</a:t>
            </a:r>
            <a:r>
              <a:rPr lang="en-US" sz="1400" i="1" baseline="-25000" dirty="0" smtClean="0">
                <a:latin typeface="Trebuchet MS" pitchFamily="34" charset="0"/>
              </a:rPr>
              <a:t>1</a:t>
            </a:r>
            <a:r>
              <a:rPr lang="en-US" sz="1400" dirty="0" smtClean="0">
                <a:latin typeface="Trebuchet MS" pitchFamily="34" charset="0"/>
              </a:rPr>
              <a:t>,</a:t>
            </a:r>
            <a:r>
              <a:rPr lang="en-US" sz="1400" i="1" dirty="0" smtClean="0">
                <a:latin typeface="Trebuchet MS" pitchFamily="34" charset="0"/>
              </a:rPr>
              <a:t>C</a:t>
            </a:r>
            <a:r>
              <a:rPr lang="en-US" sz="1400" i="1" baseline="-25000" dirty="0" smtClean="0">
                <a:latin typeface="Trebuchet MS" pitchFamily="34" charset="0"/>
              </a:rPr>
              <a:t>2</a:t>
            </a:r>
            <a:r>
              <a:rPr lang="en-US" sz="1400" dirty="0" smtClean="0">
                <a:latin typeface="Trebuchet MS" pitchFamily="34" charset="0"/>
              </a:rPr>
              <a:t>,</a:t>
            </a:r>
            <a:r>
              <a:rPr lang="en-US" sz="1400" i="1" dirty="0" smtClean="0">
                <a:latin typeface="Trebuchet MS" pitchFamily="34" charset="0"/>
              </a:rPr>
              <a:t>C</a:t>
            </a:r>
            <a:r>
              <a:rPr lang="en-US" sz="1400" i="1" baseline="-25000" dirty="0" smtClean="0">
                <a:latin typeface="Trebuchet MS" pitchFamily="34" charset="0"/>
              </a:rPr>
              <a:t>3</a:t>
            </a:r>
            <a:r>
              <a:rPr lang="en-US" sz="1400" dirty="0" smtClean="0">
                <a:latin typeface="Trebuchet MS" pitchFamily="34" charset="0"/>
              </a:rPr>
              <a:t>,…,</a:t>
            </a:r>
            <a:r>
              <a:rPr lang="en-US" sz="1400" i="1" dirty="0" smtClean="0">
                <a:latin typeface="Trebuchet MS" pitchFamily="34" charset="0"/>
              </a:rPr>
              <a:t>C</a:t>
            </a:r>
            <a:r>
              <a:rPr lang="en-US" sz="1400" i="1" baseline="-25000" dirty="0" smtClean="0">
                <a:latin typeface="Trebuchet MS" pitchFamily="34" charset="0"/>
              </a:rPr>
              <a:t>n</a:t>
            </a:r>
            <a:r>
              <a:rPr lang="en-US" sz="1400" i="1" dirty="0" smtClean="0">
                <a:latin typeface="Trebuchet MS" pitchFamily="34" charset="0"/>
              </a:rPr>
              <a:t> </a:t>
            </a:r>
            <a:r>
              <a:rPr lang="en-US" sz="1400" dirty="0" smtClean="0">
                <a:latin typeface="Trebuchet MS" pitchFamily="34" charset="0"/>
              </a:rPr>
              <a:t>are the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i="1" dirty="0" smtClean="0">
                <a:latin typeface="Trebuchet MS" pitchFamily="34" charset="0"/>
              </a:rPr>
              <a:t>n</a:t>
            </a:r>
            <a:r>
              <a:rPr lang="en-US" sz="1400" dirty="0" smtClean="0">
                <a:latin typeface="Trebuchet MS" pitchFamily="34" charset="0"/>
              </a:rPr>
              <a:t> cache configurations </a:t>
            </a:r>
          </a:p>
          <a:p>
            <a:pPr marL="0" marR="0" indent="0" algn="l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dirty="0" smtClean="0">
                <a:latin typeface="Trebuchet MS" pitchFamily="34" charset="0"/>
              </a:rPr>
              <a:t>in design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4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3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3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3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3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3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3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3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3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3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3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0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3" dur="indefinite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6" dur="indefinite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3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5" grpId="1" animBg="1"/>
      <p:bldP spid="69" grpId="0"/>
      <p:bldP spid="73" grpId="0" animBg="1"/>
      <p:bldP spid="75" grpId="0" animBg="1"/>
      <p:bldP spid="77" grpId="0" animBg="1"/>
      <p:bldP spid="81" grpId="0" animBg="1"/>
      <p:bldP spid="81" grpId="1" animBg="1"/>
      <p:bldP spid="82" grpId="0" animBg="1"/>
      <p:bldP spid="83" grpId="0" animBg="1"/>
      <p:bldP spid="83" grpId="1" animBg="1"/>
      <p:bldP spid="84" grpId="0" animBg="1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pt-BR" sz="2400" dirty="0" err="1" smtClean="0">
                <a:ea typeface="+mn-ea"/>
                <a:cs typeface="+mn-cs"/>
              </a:rPr>
              <a:t>Simultaneously</a:t>
            </a:r>
            <a:r>
              <a:rPr lang="pt-BR" sz="2400" dirty="0" smtClean="0">
                <a:ea typeface="+mn-ea"/>
                <a:cs typeface="+mn-cs"/>
              </a:rPr>
              <a:t> evaluate multiple cache configurations during one execution</a:t>
            </a:r>
          </a:p>
          <a:p>
            <a:pPr lvl="1"/>
            <a:r>
              <a:rPr lang="pt-BR" sz="2000" dirty="0" smtClean="0"/>
              <a:t>Trace-driven cache simulation</a:t>
            </a:r>
          </a:p>
          <a:p>
            <a:pPr lvl="2"/>
            <a:r>
              <a:rPr lang="pt-BR" sz="1600" dirty="0" smtClean="0"/>
              <a:t>Use memory reference trace</a:t>
            </a:r>
          </a:p>
          <a:p>
            <a:endParaRPr lang="en-US" dirty="0"/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1984098" y="3359888"/>
            <a:ext cx="1992327" cy="1231106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 smtClean="0">
                <a:latin typeface="Trebuchet MS" pitchFamily="34" charset="0"/>
              </a:rPr>
              <a:t>Generate trace file through </a:t>
            </a:r>
            <a:r>
              <a:rPr lang="pt-BR" sz="2000" b="1" dirty="0" smtClean="0">
                <a:latin typeface="Trebuchet MS" pitchFamily="34" charset="0"/>
              </a:rPr>
              <a:t>single</a:t>
            </a:r>
            <a:r>
              <a:rPr lang="pt-BR" sz="1800" dirty="0" smtClean="0">
                <a:latin typeface="Trebuchet MS" pitchFamily="34" charset="0"/>
              </a:rPr>
              <a:t> functional simulation</a:t>
            </a:r>
            <a:endParaRPr lang="en-US" sz="1800" i="1" baseline="-25000" dirty="0"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Single-Pass Cache Tuning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1636" y="3655647"/>
            <a:ext cx="1524731" cy="646331"/>
          </a:xfrm>
          <a:prstGeom prst="re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latin typeface="Trebuchet MS" pitchFamily="34" charset="0"/>
              </a:rPr>
              <a:t>Embedded</a:t>
            </a:r>
          </a:p>
          <a:p>
            <a:pPr eaLnBrk="1" hangingPunct="1"/>
            <a:r>
              <a:rPr lang="pt-BR" sz="1800" dirty="0">
                <a:latin typeface="Trebuchet MS" pitchFamily="34" charset="0"/>
              </a:rPr>
              <a:t>Application</a:t>
            </a:r>
            <a:endParaRPr lang="en-US" sz="1800" i="1" baseline="-25000" dirty="0">
              <a:latin typeface="Trebuchet MS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89645" y="3510883"/>
            <a:ext cx="2154147" cy="92333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b="1" dirty="0">
                <a:solidFill>
                  <a:schemeClr val="accent2"/>
                </a:solidFill>
              </a:rPr>
              <a:t>Single-pass</a:t>
            </a: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trace-driven </a:t>
            </a:r>
            <a:endParaRPr lang="pt-BR" sz="1800" dirty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/>
            <a:r>
              <a:rPr lang="pt-BR" sz="1800" dirty="0" smtClean="0">
                <a:solidFill>
                  <a:schemeClr val="accent2"/>
                </a:solidFill>
                <a:latin typeface="Trebuchet MS" pitchFamily="34" charset="0"/>
              </a:rPr>
              <a:t>cache simulation</a:t>
            </a:r>
            <a:endParaRPr lang="pt-BR" sz="1800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6918010" y="2616190"/>
            <a:ext cx="1854716" cy="3128888"/>
            <a:chOff x="4110" y="1787"/>
            <a:chExt cx="765" cy="2309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4111" y="2878"/>
              <a:ext cx="749" cy="43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600" dirty="0">
                  <a:solidFill>
                    <a:schemeClr val="accent2"/>
                  </a:solidFill>
                  <a:latin typeface="Trebuchet MS" pitchFamily="34" charset="0"/>
                </a:rPr>
                <a:t>Miss rate</a:t>
              </a:r>
            </a:p>
            <a:p>
              <a:pPr eaLnBrk="1" hangingPunct="1"/>
              <a:r>
                <a:rPr lang="pt-BR" sz="1600" dirty="0" smtClean="0">
                  <a:solidFill>
                    <a:schemeClr val="accent2"/>
                  </a:solidFill>
                  <a:latin typeface="Trebuchet MS" pitchFamily="34" charset="0"/>
                </a:rPr>
                <a:t>with</a:t>
              </a:r>
              <a:r>
                <a:rPr lang="pt-BR" sz="1600" i="1" dirty="0" smtClean="0">
                  <a:solidFill>
                    <a:schemeClr val="accent2"/>
                  </a:solidFill>
                  <a:latin typeface="Trebuchet MS" pitchFamily="34" charset="0"/>
                </a:rPr>
                <a:t> </a:t>
              </a:r>
              <a:r>
                <a:rPr lang="pt-BR" sz="1600" i="1" dirty="0">
                  <a:solidFill>
                    <a:schemeClr val="accent2"/>
                  </a:solidFill>
                  <a:latin typeface="Trebuchet MS" pitchFamily="34" charset="0"/>
                </a:rPr>
                <a:t>c</a:t>
              </a:r>
              <a:r>
                <a:rPr lang="pt-BR" sz="1600" i="1" baseline="-25000" dirty="0">
                  <a:solidFill>
                    <a:schemeClr val="accent2"/>
                  </a:solidFill>
                  <a:latin typeface="Trebuchet MS" pitchFamily="34" charset="0"/>
                </a:rPr>
                <a:t>3</a:t>
              </a:r>
              <a:endParaRPr lang="en-US" sz="16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4110" y="1787"/>
              <a:ext cx="748" cy="4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>
                  <a:solidFill>
                    <a:schemeClr val="accent2"/>
                  </a:solidFill>
                  <a:latin typeface="Trebuchet MS" pitchFamily="34" charset="0"/>
                </a:rPr>
                <a:t>Miss rate </a:t>
              </a:r>
            </a:p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with </a:t>
              </a:r>
              <a:r>
                <a:rPr lang="pt-BR" sz="1800" i="1" dirty="0">
                  <a:solidFill>
                    <a:schemeClr val="accent2"/>
                  </a:solidFill>
                  <a:latin typeface="Trebuchet MS" pitchFamily="34" charset="0"/>
                </a:rPr>
                <a:t>c</a:t>
              </a:r>
              <a:r>
                <a:rPr lang="pt-BR" sz="1800" i="1" baseline="-25000" dirty="0">
                  <a:solidFill>
                    <a:schemeClr val="accent2"/>
                  </a:solidFill>
                  <a:latin typeface="Trebuchet MS" pitchFamily="34" charset="0"/>
                </a:rPr>
                <a:t>1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4111" y="2330"/>
              <a:ext cx="749" cy="4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>
                  <a:solidFill>
                    <a:schemeClr val="accent2"/>
                  </a:solidFill>
                  <a:latin typeface="Trebuchet MS" pitchFamily="34" charset="0"/>
                </a:rPr>
                <a:t>Miss rate</a:t>
              </a:r>
            </a:p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with</a:t>
              </a:r>
              <a:r>
                <a:rPr lang="pt-BR" sz="1800" i="1" dirty="0" smtClean="0">
                  <a:solidFill>
                    <a:schemeClr val="accent2"/>
                  </a:solidFill>
                  <a:latin typeface="Trebuchet MS" pitchFamily="34" charset="0"/>
                </a:rPr>
                <a:t> </a:t>
              </a:r>
              <a:r>
                <a:rPr lang="pt-BR" sz="1800" i="1" dirty="0">
                  <a:solidFill>
                    <a:schemeClr val="accent2"/>
                  </a:solidFill>
                  <a:latin typeface="Trebuchet MS" pitchFamily="34" charset="0"/>
                </a:rPr>
                <a:t>c</a:t>
              </a:r>
              <a:r>
                <a:rPr lang="pt-BR" sz="1800" i="1" baseline="-25000" dirty="0">
                  <a:solidFill>
                    <a:schemeClr val="accent2"/>
                  </a:solidFill>
                  <a:latin typeface="Trebuchet MS" pitchFamily="34" charset="0"/>
                </a:rPr>
                <a:t>2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4127" y="3619"/>
              <a:ext cx="748" cy="47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>
                  <a:solidFill>
                    <a:schemeClr val="accent2"/>
                  </a:solidFill>
                  <a:latin typeface="Trebuchet MS" pitchFamily="34" charset="0"/>
                </a:rPr>
                <a:t>Miss rate</a:t>
              </a:r>
            </a:p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with</a:t>
              </a:r>
              <a:r>
                <a:rPr lang="pt-BR" sz="1800" i="1" dirty="0" smtClean="0">
                  <a:solidFill>
                    <a:schemeClr val="accent2"/>
                  </a:solidFill>
                  <a:latin typeface="Trebuchet MS" pitchFamily="34" charset="0"/>
                </a:rPr>
                <a:t> </a:t>
              </a:r>
              <a:r>
                <a:rPr lang="pt-BR" sz="1800" i="1" dirty="0">
                  <a:solidFill>
                    <a:schemeClr val="accent2"/>
                  </a:solidFill>
                  <a:latin typeface="Trebuchet MS" pitchFamily="34" charset="0"/>
                </a:rPr>
                <a:t>c</a:t>
              </a:r>
              <a:r>
                <a:rPr lang="pt-BR" sz="1800" i="1" baseline="-25000" dirty="0">
                  <a:solidFill>
                    <a:schemeClr val="accent2"/>
                  </a:solidFill>
                  <a:latin typeface="Trebuchet MS" pitchFamily="34" charset="0"/>
                </a:rPr>
                <a:t>n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</p:grpSp>
      <p:sp>
        <p:nvSpPr>
          <p:cNvPr id="13" name="Text Box 25"/>
          <p:cNvSpPr txBox="1">
            <a:spLocks noChangeArrowheads="1"/>
          </p:cNvSpPr>
          <p:nvPr/>
        </p:nvSpPr>
        <p:spPr bwMode="auto">
          <a:xfrm rot="5400000">
            <a:off x="7586533" y="4669914"/>
            <a:ext cx="713424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pt-BR" b="1" dirty="0"/>
              <a:t>. . .</a:t>
            </a:r>
            <a:endParaRPr lang="en-US" b="1" dirty="0"/>
          </a:p>
        </p:txBody>
      </p:sp>
      <p:grpSp>
        <p:nvGrpSpPr>
          <p:cNvPr id="14" name="Group 37"/>
          <p:cNvGrpSpPr>
            <a:grpSpLocks/>
          </p:cNvGrpSpPr>
          <p:nvPr/>
        </p:nvGrpSpPr>
        <p:grpSpPr bwMode="auto">
          <a:xfrm>
            <a:off x="6339086" y="2889322"/>
            <a:ext cx="718136" cy="2553194"/>
            <a:chOff x="3378" y="2092"/>
            <a:chExt cx="881" cy="1834"/>
          </a:xfrm>
        </p:grpSpPr>
        <p:cxnSp>
          <p:nvCxnSpPr>
            <p:cNvPr id="15" name="AutoShape 27"/>
            <p:cNvCxnSpPr>
              <a:cxnSpLocks noChangeShapeType="1"/>
            </p:cNvCxnSpPr>
            <p:nvPr/>
          </p:nvCxnSpPr>
          <p:spPr bwMode="auto">
            <a:xfrm flipV="1">
              <a:off x="3384" y="2092"/>
              <a:ext cx="712" cy="81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" name="AutoShape 28"/>
            <p:cNvCxnSpPr>
              <a:cxnSpLocks noChangeShapeType="1"/>
            </p:cNvCxnSpPr>
            <p:nvPr/>
          </p:nvCxnSpPr>
          <p:spPr bwMode="auto">
            <a:xfrm flipV="1">
              <a:off x="3384" y="2630"/>
              <a:ext cx="727" cy="27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" name="AutoShape 29"/>
            <p:cNvCxnSpPr>
              <a:cxnSpLocks noChangeShapeType="1"/>
            </p:cNvCxnSpPr>
            <p:nvPr/>
          </p:nvCxnSpPr>
          <p:spPr bwMode="auto">
            <a:xfrm>
              <a:off x="3384" y="2908"/>
              <a:ext cx="716" cy="259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8" name="AutoShape 30"/>
            <p:cNvCxnSpPr>
              <a:cxnSpLocks noChangeShapeType="1"/>
            </p:cNvCxnSpPr>
            <p:nvPr/>
          </p:nvCxnSpPr>
          <p:spPr bwMode="auto">
            <a:xfrm>
              <a:off x="3378" y="2908"/>
              <a:ext cx="743" cy="101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9" name="Text Box 31"/>
            <p:cNvSpPr txBox="1">
              <a:spLocks noChangeArrowheads="1"/>
            </p:cNvSpPr>
            <p:nvPr/>
          </p:nvSpPr>
          <p:spPr bwMode="auto">
            <a:xfrm rot="5400000">
              <a:off x="3642" y="3115"/>
              <a:ext cx="668" cy="56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lang="pt-BR" b="1" dirty="0"/>
                <a:t>. . .</a:t>
              </a:r>
              <a:endParaRPr lang="en-US" b="1" dirty="0"/>
            </a:p>
          </p:txBody>
        </p:sp>
      </p:grpSp>
      <p:cxnSp>
        <p:nvCxnSpPr>
          <p:cNvPr id="20" name="AutoShape 33"/>
          <p:cNvCxnSpPr>
            <a:cxnSpLocks noChangeShapeType="1"/>
            <a:stCxn id="6" idx="3"/>
            <a:endCxn id="31" idx="1"/>
          </p:cNvCxnSpPr>
          <p:nvPr/>
        </p:nvCxnSpPr>
        <p:spPr bwMode="auto">
          <a:xfrm flipV="1">
            <a:off x="1786367" y="3975441"/>
            <a:ext cx="197731" cy="337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6" name="AutoShape 33"/>
          <p:cNvCxnSpPr>
            <a:cxnSpLocks noChangeShapeType="1"/>
            <a:stCxn id="31" idx="3"/>
            <a:endCxn id="7" idx="1"/>
          </p:cNvCxnSpPr>
          <p:nvPr/>
        </p:nvCxnSpPr>
        <p:spPr bwMode="auto">
          <a:xfrm flipV="1">
            <a:off x="3976425" y="3972548"/>
            <a:ext cx="213220" cy="289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9" name="Text Box 40"/>
          <p:cNvSpPr txBox="1">
            <a:spLocks noChangeArrowheads="1"/>
          </p:cNvSpPr>
          <p:nvPr/>
        </p:nvSpPr>
        <p:spPr bwMode="auto">
          <a:xfrm>
            <a:off x="3194852" y="5035695"/>
            <a:ext cx="217228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pt-BR" sz="1800" i="1" dirty="0" smtClean="0">
                <a:solidFill>
                  <a:srgbClr val="FF0000"/>
                </a:solidFill>
              </a:rPr>
              <a:t>Speedup simulation time</a:t>
            </a:r>
            <a:endParaRPr lang="en-US" dirty="0"/>
          </a:p>
        </p:txBody>
      </p:sp>
      <p:cxnSp>
        <p:nvCxnSpPr>
          <p:cNvPr id="52" name="AutoShape 33"/>
          <p:cNvCxnSpPr>
            <a:cxnSpLocks noChangeShapeType="1"/>
            <a:stCxn id="39" idx="0"/>
            <a:endCxn id="31" idx="2"/>
          </p:cNvCxnSpPr>
          <p:nvPr/>
        </p:nvCxnSpPr>
        <p:spPr bwMode="auto">
          <a:xfrm rot="16200000" flipV="1">
            <a:off x="3408278" y="4162979"/>
            <a:ext cx="444701" cy="130073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5" name="AutoShape 33"/>
          <p:cNvCxnSpPr>
            <a:cxnSpLocks noChangeShapeType="1"/>
            <a:stCxn id="39" idx="0"/>
            <a:endCxn id="7" idx="2"/>
          </p:cNvCxnSpPr>
          <p:nvPr/>
        </p:nvCxnSpPr>
        <p:spPr bwMode="auto">
          <a:xfrm rot="5400000" flipH="1" flipV="1">
            <a:off x="4473115" y="4242091"/>
            <a:ext cx="601482" cy="985726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21" name="Text Box 42"/>
          <p:cNvSpPr txBox="1">
            <a:spLocks noChangeArrowheads="1"/>
          </p:cNvSpPr>
          <p:nvPr/>
        </p:nvSpPr>
        <p:spPr bwMode="auto">
          <a:xfrm>
            <a:off x="6922363" y="4088945"/>
            <a:ext cx="1815544" cy="646331"/>
          </a:xfrm>
          <a:prstGeom prst="rect">
            <a:avLst/>
          </a:prstGeom>
          <a:solidFill>
            <a:srgbClr val="DF817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pt-BR" sz="1800" dirty="0">
                <a:latin typeface="Trebuchet MS" pitchFamily="34" charset="0"/>
              </a:rPr>
              <a:t>Lowest </a:t>
            </a:r>
            <a:r>
              <a:rPr lang="pt-BR" sz="1800" dirty="0" smtClean="0">
                <a:latin typeface="Trebuchet MS" pitchFamily="34" charset="0"/>
              </a:rPr>
              <a:t>energy</a:t>
            </a:r>
          </a:p>
          <a:p>
            <a:pPr eaLnBrk="1" hangingPunct="1"/>
            <a:r>
              <a:rPr lang="pt-BR" sz="1800" dirty="0" smtClean="0">
                <a:latin typeface="Trebuchet MS" pitchFamily="34" charset="0"/>
              </a:rPr>
              <a:t> </a:t>
            </a:r>
            <a:r>
              <a:rPr lang="pt-BR" sz="1800" i="1" dirty="0">
                <a:latin typeface="Trebuchet MS" pitchFamily="34" charset="0"/>
              </a:rPr>
              <a:t>c</a:t>
            </a:r>
            <a:r>
              <a:rPr lang="pt-BR" sz="1800" i="1" baseline="-25000" dirty="0">
                <a:latin typeface="Trebuchet MS" pitchFamily="34" charset="0"/>
              </a:rPr>
              <a:t>3</a:t>
            </a:r>
            <a:endParaRPr lang="en-US" sz="1800" i="1" baseline="-250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/>
      <p:bldP spid="39" grpId="0"/>
      <p:bldP spid="21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0" y="361921"/>
            <a:ext cx="8514645" cy="1143000"/>
          </a:xfrm>
        </p:spPr>
        <p:txBody>
          <a:bodyPr/>
          <a:lstStyle/>
          <a:p>
            <a:r>
              <a:rPr lang="en-US" sz="3600" dirty="0" smtClean="0"/>
              <a:t>Previous Work in Single-Pass Simulation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911" y="1406595"/>
            <a:ext cx="7772400" cy="463296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algorithm</a:t>
            </a:r>
          </a:p>
          <a:p>
            <a:pPr lvl="1"/>
            <a:r>
              <a:rPr lang="en-US" sz="2000" dirty="0" smtClean="0"/>
              <a:t>Stack data structure stores access trace</a:t>
            </a:r>
          </a:p>
          <a:p>
            <a:pPr lvl="1"/>
            <a:r>
              <a:rPr lang="en-US" sz="2000" dirty="0" smtClean="0"/>
              <a:t>State-of-the-art: 14X speedup over iterative (</a:t>
            </a:r>
            <a:r>
              <a:rPr lang="en-US" sz="2000" dirty="0" err="1" smtClean="0"/>
              <a:t>Viana</a:t>
            </a:r>
            <a:r>
              <a:rPr lang="en-US" sz="2000" dirty="0" smtClean="0"/>
              <a:t> 08)</a:t>
            </a:r>
          </a:p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Tree data structure-based algorithm</a:t>
            </a:r>
          </a:p>
          <a:p>
            <a:pPr lvl="1"/>
            <a:r>
              <a:rPr lang="en-US" sz="2000" dirty="0" smtClean="0"/>
              <a:t>Decreased simulation time</a:t>
            </a:r>
          </a:p>
          <a:p>
            <a:pPr lvl="1"/>
            <a:r>
              <a:rPr lang="en-US" sz="2000" dirty="0" smtClean="0"/>
              <a:t>Complex data structures, more storage requirements</a:t>
            </a:r>
          </a:p>
          <a:p>
            <a:r>
              <a:rPr lang="en-US" sz="2800" dirty="0" smtClean="0"/>
              <a:t>Limitation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062332" y="1310287"/>
            <a:ext cx="466424" cy="1028284"/>
            <a:chOff x="6185189" y="2279984"/>
            <a:chExt cx="672811" cy="1028284"/>
          </a:xfrm>
        </p:grpSpPr>
        <p:grpSp>
          <p:nvGrpSpPr>
            <p:cNvPr id="14" name="Group 13"/>
            <p:cNvGrpSpPr/>
            <p:nvPr/>
          </p:nvGrpSpPr>
          <p:grpSpPr>
            <a:xfrm>
              <a:off x="6185189" y="2279984"/>
              <a:ext cx="671772" cy="973854"/>
              <a:chOff x="6185770" y="2279984"/>
              <a:chExt cx="522732" cy="973854"/>
            </a:xfrm>
          </p:grpSpPr>
          <p:sp>
            <p:nvSpPr>
              <p:cNvPr id="5" name="Rectangle 39"/>
              <p:cNvSpPr>
                <a:spLocks noChangeArrowheads="1"/>
              </p:cNvSpPr>
              <p:nvPr/>
            </p:nvSpPr>
            <p:spPr bwMode="auto">
              <a:xfrm>
                <a:off x="6187802" y="2279984"/>
                <a:ext cx="520700" cy="764492"/>
              </a:xfrm>
              <a:prstGeom prst="rect">
                <a:avLst/>
              </a:prstGeom>
              <a:noFill/>
              <a:ln w="19050">
                <a:solidFill>
                  <a:srgbClr val="006600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40"/>
              <p:cNvSpPr>
                <a:spLocks noChangeShapeType="1"/>
              </p:cNvSpPr>
              <p:nvPr/>
            </p:nvSpPr>
            <p:spPr bwMode="auto">
              <a:xfrm flipV="1">
                <a:off x="6190473" y="2435769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40"/>
              <p:cNvSpPr>
                <a:spLocks noChangeShapeType="1"/>
              </p:cNvSpPr>
              <p:nvPr/>
            </p:nvSpPr>
            <p:spPr bwMode="auto">
              <a:xfrm flipV="1">
                <a:off x="6190473" y="2583777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40"/>
              <p:cNvSpPr>
                <a:spLocks noChangeShapeType="1"/>
              </p:cNvSpPr>
              <p:nvPr/>
            </p:nvSpPr>
            <p:spPr bwMode="auto">
              <a:xfrm flipV="1">
                <a:off x="6190473" y="2737071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40"/>
              <p:cNvSpPr>
                <a:spLocks noChangeShapeType="1"/>
              </p:cNvSpPr>
              <p:nvPr/>
            </p:nvSpPr>
            <p:spPr bwMode="auto">
              <a:xfrm flipV="1">
                <a:off x="6190487" y="2890313"/>
                <a:ext cx="515503" cy="145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40"/>
              <p:cNvSpPr>
                <a:spLocks noChangeShapeType="1"/>
              </p:cNvSpPr>
              <p:nvPr/>
            </p:nvSpPr>
            <p:spPr bwMode="auto">
              <a:xfrm>
                <a:off x="6185770" y="3030277"/>
                <a:ext cx="1438" cy="223561"/>
              </a:xfrm>
              <a:prstGeom prst="line">
                <a:avLst/>
              </a:prstGeom>
              <a:noFill/>
              <a:ln w="19050">
                <a:solidFill>
                  <a:srgbClr val="336600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" name="Line 40"/>
            <p:cNvSpPr>
              <a:spLocks noChangeShapeType="1"/>
            </p:cNvSpPr>
            <p:nvPr/>
          </p:nvSpPr>
          <p:spPr bwMode="auto">
            <a:xfrm>
              <a:off x="6856975" y="3036374"/>
              <a:ext cx="1025" cy="22934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6187044" y="3212275"/>
              <a:ext cx="665018" cy="95993"/>
            </a:xfrm>
            <a:custGeom>
              <a:avLst/>
              <a:gdLst>
                <a:gd name="connsiteX0" fmla="*/ 0 w 665018"/>
                <a:gd name="connsiteY0" fmla="*/ 41564 h 95993"/>
                <a:gd name="connsiteX1" fmla="*/ 207818 w 665018"/>
                <a:gd name="connsiteY1" fmla="*/ 95003 h 95993"/>
                <a:gd name="connsiteX2" fmla="*/ 368135 w 665018"/>
                <a:gd name="connsiteY2" fmla="*/ 47502 h 95993"/>
                <a:gd name="connsiteX3" fmla="*/ 498764 w 665018"/>
                <a:gd name="connsiteY3" fmla="*/ 0 h 95993"/>
                <a:gd name="connsiteX4" fmla="*/ 665018 w 665018"/>
                <a:gd name="connsiteY4" fmla="*/ 47502 h 95993"/>
                <a:gd name="connsiteX5" fmla="*/ 665018 w 665018"/>
                <a:gd name="connsiteY5" fmla="*/ 47502 h 9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018" h="95993">
                  <a:moveTo>
                    <a:pt x="0" y="41564"/>
                  </a:moveTo>
                  <a:cubicBezTo>
                    <a:pt x="73231" y="67788"/>
                    <a:pt x="146462" y="94013"/>
                    <a:pt x="207818" y="95003"/>
                  </a:cubicBezTo>
                  <a:cubicBezTo>
                    <a:pt x="269174" y="95993"/>
                    <a:pt x="319644" y="63336"/>
                    <a:pt x="368135" y="47502"/>
                  </a:cubicBezTo>
                  <a:cubicBezTo>
                    <a:pt x="416626" y="31668"/>
                    <a:pt x="449284" y="0"/>
                    <a:pt x="498764" y="0"/>
                  </a:cubicBezTo>
                  <a:cubicBezTo>
                    <a:pt x="548244" y="0"/>
                    <a:pt x="665018" y="47502"/>
                    <a:pt x="665018" y="47502"/>
                  </a:cubicBezTo>
                  <a:lnTo>
                    <a:pt x="665018" y="47502"/>
                  </a:lnTo>
                </a:path>
              </a:pathLst>
            </a:custGeom>
            <a:noFill/>
            <a:ln w="19050" cap="flat" cmpd="sng" algn="ctr">
              <a:solidFill>
                <a:srgbClr val="33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210299" y="2546350"/>
            <a:ext cx="2838451" cy="1250192"/>
            <a:chOff x="6210299" y="2546350"/>
            <a:chExt cx="2838451" cy="1250192"/>
          </a:xfrm>
        </p:grpSpPr>
        <p:sp>
          <p:nvSpPr>
            <p:cNvPr id="18" name="Rectangle 39"/>
            <p:cNvSpPr>
              <a:spLocks noChangeArrowheads="1"/>
            </p:cNvSpPr>
            <p:nvPr/>
          </p:nvSpPr>
          <p:spPr bwMode="auto">
            <a:xfrm>
              <a:off x="7454637" y="254635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Rectangle 39"/>
            <p:cNvSpPr>
              <a:spLocks noChangeArrowheads="1"/>
            </p:cNvSpPr>
            <p:nvPr/>
          </p:nvSpPr>
          <p:spPr bwMode="auto">
            <a:xfrm>
              <a:off x="6787887" y="29337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39"/>
            <p:cNvSpPr>
              <a:spLocks noChangeArrowheads="1"/>
            </p:cNvSpPr>
            <p:nvPr/>
          </p:nvSpPr>
          <p:spPr bwMode="auto">
            <a:xfrm>
              <a:off x="8184887" y="292735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39"/>
            <p:cNvSpPr>
              <a:spLocks noChangeArrowheads="1"/>
            </p:cNvSpPr>
            <p:nvPr/>
          </p:nvSpPr>
          <p:spPr bwMode="auto">
            <a:xfrm>
              <a:off x="7829287" y="32639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39"/>
            <p:cNvSpPr>
              <a:spLocks noChangeArrowheads="1"/>
            </p:cNvSpPr>
            <p:nvPr/>
          </p:nvSpPr>
          <p:spPr bwMode="auto">
            <a:xfrm>
              <a:off x="8565887" y="32639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39"/>
            <p:cNvSpPr>
              <a:spLocks noChangeArrowheads="1"/>
            </p:cNvSpPr>
            <p:nvPr/>
          </p:nvSpPr>
          <p:spPr bwMode="auto">
            <a:xfrm>
              <a:off x="6425937" y="32639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39"/>
            <p:cNvSpPr>
              <a:spLocks noChangeArrowheads="1"/>
            </p:cNvSpPr>
            <p:nvPr/>
          </p:nvSpPr>
          <p:spPr bwMode="auto">
            <a:xfrm>
              <a:off x="7162537" y="3263900"/>
              <a:ext cx="482863" cy="155575"/>
            </a:xfrm>
            <a:prstGeom prst="rect">
              <a:avLst/>
            </a:prstGeom>
            <a:noFill/>
            <a:ln w="19050">
              <a:solidFill>
                <a:srgbClr val="0066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9" name="AutoShape 33"/>
            <p:cNvCxnSpPr>
              <a:cxnSpLocks noChangeShapeType="1"/>
              <a:stCxn id="18" idx="2"/>
              <a:endCxn id="23" idx="0"/>
            </p:cNvCxnSpPr>
            <p:nvPr/>
          </p:nvCxnSpPr>
          <p:spPr bwMode="auto">
            <a:xfrm rot="5400000">
              <a:off x="7246807" y="2484437"/>
              <a:ext cx="231775" cy="66675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2" name="AutoShape 33"/>
            <p:cNvCxnSpPr>
              <a:cxnSpLocks noChangeShapeType="1"/>
              <a:stCxn id="18" idx="2"/>
              <a:endCxn id="24" idx="0"/>
            </p:cNvCxnSpPr>
            <p:nvPr/>
          </p:nvCxnSpPr>
          <p:spPr bwMode="auto">
            <a:xfrm rot="16200000" flipH="1">
              <a:off x="7948482" y="2449512"/>
              <a:ext cx="225425" cy="73025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5" name="AutoShape 33"/>
            <p:cNvCxnSpPr>
              <a:cxnSpLocks noChangeShapeType="1"/>
              <a:stCxn id="23" idx="2"/>
              <a:endCxn id="27" idx="0"/>
            </p:cNvCxnSpPr>
            <p:nvPr/>
          </p:nvCxnSpPr>
          <p:spPr bwMode="auto">
            <a:xfrm rot="5400000">
              <a:off x="6761032" y="2995612"/>
              <a:ext cx="174625" cy="36195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9" name="AutoShape 33"/>
            <p:cNvCxnSpPr>
              <a:cxnSpLocks noChangeShapeType="1"/>
              <a:stCxn id="24" idx="2"/>
              <a:endCxn id="25" idx="0"/>
            </p:cNvCxnSpPr>
            <p:nvPr/>
          </p:nvCxnSpPr>
          <p:spPr bwMode="auto">
            <a:xfrm rot="5400000">
              <a:off x="8158032" y="2995612"/>
              <a:ext cx="180975" cy="35560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2" name="AutoShape 33"/>
            <p:cNvCxnSpPr>
              <a:cxnSpLocks noChangeShapeType="1"/>
              <a:stCxn id="23" idx="2"/>
              <a:endCxn id="28" idx="0"/>
            </p:cNvCxnSpPr>
            <p:nvPr/>
          </p:nvCxnSpPr>
          <p:spPr bwMode="auto">
            <a:xfrm rot="16200000" flipH="1">
              <a:off x="7129332" y="2989262"/>
              <a:ext cx="174625" cy="37465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5" name="AutoShape 33"/>
            <p:cNvCxnSpPr>
              <a:cxnSpLocks noChangeShapeType="1"/>
              <a:stCxn id="24" idx="2"/>
              <a:endCxn id="26" idx="0"/>
            </p:cNvCxnSpPr>
            <p:nvPr/>
          </p:nvCxnSpPr>
          <p:spPr bwMode="auto">
            <a:xfrm rot="16200000" flipH="1">
              <a:off x="8526332" y="2982912"/>
              <a:ext cx="180975" cy="381000"/>
            </a:xfrm>
            <a:prstGeom prst="straightConnector1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8" name="Text Box 13"/>
            <p:cNvSpPr txBox="1">
              <a:spLocks noChangeArrowheads="1"/>
            </p:cNvSpPr>
            <p:nvPr/>
          </p:nvSpPr>
          <p:spPr bwMode="auto">
            <a:xfrm rot="10800000">
              <a:off x="7629524" y="3427210"/>
              <a:ext cx="106679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lang="pt-BR" sz="1800" b="1" dirty="0">
                  <a:solidFill>
                    <a:srgbClr val="006600"/>
                  </a:solidFill>
                </a:rPr>
                <a:t>. . </a:t>
              </a:r>
              <a:r>
                <a:rPr lang="pt-BR" sz="1800" b="1" dirty="0" smtClean="0">
                  <a:solidFill>
                    <a:srgbClr val="006600"/>
                  </a:solidFill>
                </a:rPr>
                <a:t>.</a:t>
              </a:r>
              <a:endParaRPr lang="en-US" sz="1800" b="1" dirty="0">
                <a:solidFill>
                  <a:srgbClr val="006600"/>
                </a:solidFill>
              </a:endParaRPr>
            </a:p>
          </p:txBody>
        </p:sp>
        <p:sp>
          <p:nvSpPr>
            <p:cNvPr id="49" name="Text Box 13"/>
            <p:cNvSpPr txBox="1">
              <a:spLocks noChangeArrowheads="1"/>
            </p:cNvSpPr>
            <p:nvPr/>
          </p:nvSpPr>
          <p:spPr bwMode="auto">
            <a:xfrm rot="10800000">
              <a:off x="6210299" y="3398635"/>
              <a:ext cx="106679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 eaLnBrk="1" hangingPunct="1"/>
              <a:r>
                <a:rPr lang="pt-BR" sz="1800" b="1" dirty="0">
                  <a:solidFill>
                    <a:srgbClr val="006600"/>
                  </a:solidFill>
                </a:rPr>
                <a:t>. . </a:t>
              </a:r>
              <a:r>
                <a:rPr lang="pt-BR" sz="1800" b="1" dirty="0" smtClean="0">
                  <a:solidFill>
                    <a:srgbClr val="006600"/>
                  </a:solidFill>
                </a:rPr>
                <a:t>.</a:t>
              </a:r>
              <a:endParaRPr lang="en-US" sz="1800" b="1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180248" y="4343807"/>
            <a:ext cx="1384815" cy="1952713"/>
            <a:chOff x="5180248" y="4141780"/>
            <a:chExt cx="1384815" cy="1952713"/>
          </a:xfrm>
        </p:grpSpPr>
        <p:sp>
          <p:nvSpPr>
            <p:cNvPr id="71" name="Text Box 5"/>
            <p:cNvSpPr txBox="1">
              <a:spLocks noChangeArrowheads="1"/>
            </p:cNvSpPr>
            <p:nvPr/>
          </p:nvSpPr>
          <p:spPr bwMode="auto">
            <a:xfrm>
              <a:off x="5196082" y="5725161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Processor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2" name="Text Box 5"/>
            <p:cNvSpPr txBox="1">
              <a:spLocks noChangeArrowheads="1"/>
            </p:cNvSpPr>
            <p:nvPr/>
          </p:nvSpPr>
          <p:spPr bwMode="auto">
            <a:xfrm>
              <a:off x="5194104" y="5188789"/>
              <a:ext cx="1368981" cy="36933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L1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3" name="Text Box 5"/>
            <p:cNvSpPr txBox="1">
              <a:spLocks noChangeArrowheads="1"/>
            </p:cNvSpPr>
            <p:nvPr/>
          </p:nvSpPr>
          <p:spPr bwMode="auto">
            <a:xfrm>
              <a:off x="5180248" y="4141780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Main Mem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7" name="Text Box 5"/>
            <p:cNvSpPr txBox="1">
              <a:spLocks noChangeArrowheads="1"/>
            </p:cNvSpPr>
            <p:nvPr/>
          </p:nvSpPr>
          <p:spPr bwMode="auto">
            <a:xfrm>
              <a:off x="5180249" y="4652420"/>
              <a:ext cx="1368981" cy="369332"/>
            </a:xfrm>
            <a:prstGeom prst="rect">
              <a:avLst/>
            </a:prstGeom>
            <a:solidFill>
              <a:srgbClr val="F5815D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L2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83" name="Line 8"/>
            <p:cNvSpPr>
              <a:spLocks noChangeShapeType="1"/>
            </p:cNvSpPr>
            <p:nvPr/>
          </p:nvSpPr>
          <p:spPr bwMode="auto">
            <a:xfrm>
              <a:off x="5924551" y="4514850"/>
              <a:ext cx="6349" cy="12065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Line 9"/>
            <p:cNvSpPr>
              <a:spLocks noChangeShapeType="1"/>
            </p:cNvSpPr>
            <p:nvPr/>
          </p:nvSpPr>
          <p:spPr bwMode="auto">
            <a:xfrm flipH="1" flipV="1">
              <a:off x="5803899" y="4521200"/>
              <a:ext cx="1" cy="127000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Line 8"/>
            <p:cNvSpPr>
              <a:spLocks noChangeShapeType="1"/>
            </p:cNvSpPr>
            <p:nvPr/>
          </p:nvSpPr>
          <p:spPr bwMode="auto">
            <a:xfrm>
              <a:off x="5930901" y="5029200"/>
              <a:ext cx="6349" cy="15875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Line 9"/>
            <p:cNvSpPr>
              <a:spLocks noChangeShapeType="1"/>
            </p:cNvSpPr>
            <p:nvPr/>
          </p:nvSpPr>
          <p:spPr bwMode="auto">
            <a:xfrm flipH="1" flipV="1">
              <a:off x="5810249" y="5035550"/>
              <a:ext cx="1" cy="127000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7" name="Line 8"/>
            <p:cNvSpPr>
              <a:spLocks noChangeShapeType="1"/>
            </p:cNvSpPr>
            <p:nvPr/>
          </p:nvSpPr>
          <p:spPr bwMode="auto">
            <a:xfrm>
              <a:off x="5924551" y="5575300"/>
              <a:ext cx="6349" cy="15875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8" name="Line 9"/>
            <p:cNvSpPr>
              <a:spLocks noChangeShapeType="1"/>
            </p:cNvSpPr>
            <p:nvPr/>
          </p:nvSpPr>
          <p:spPr bwMode="auto">
            <a:xfrm flipH="1" flipV="1">
              <a:off x="5803899" y="5581650"/>
              <a:ext cx="1" cy="127000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873250" y="4337348"/>
            <a:ext cx="1968500" cy="1974849"/>
            <a:chOff x="1873250" y="4273550"/>
            <a:chExt cx="1968500" cy="1974849"/>
          </a:xfrm>
        </p:grpSpPr>
        <p:sp>
          <p:nvSpPr>
            <p:cNvPr id="68" name="Text Box 5"/>
            <p:cNvSpPr txBox="1">
              <a:spLocks noChangeArrowheads="1"/>
            </p:cNvSpPr>
            <p:nvPr/>
          </p:nvSpPr>
          <p:spPr bwMode="auto">
            <a:xfrm>
              <a:off x="2181741" y="5727139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Processor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69" name="Text Box 5"/>
            <p:cNvSpPr txBox="1">
              <a:spLocks noChangeArrowheads="1"/>
            </p:cNvSpPr>
            <p:nvPr/>
          </p:nvSpPr>
          <p:spPr bwMode="auto">
            <a:xfrm>
              <a:off x="2179763" y="5083892"/>
              <a:ext cx="1368981" cy="369332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L1 cache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0" name="Text Box 5"/>
            <p:cNvSpPr txBox="1">
              <a:spLocks noChangeArrowheads="1"/>
            </p:cNvSpPr>
            <p:nvPr/>
          </p:nvSpPr>
          <p:spPr bwMode="auto">
            <a:xfrm>
              <a:off x="2189658" y="4464395"/>
              <a:ext cx="1368981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pt-BR" sz="1800" dirty="0" smtClean="0">
                  <a:solidFill>
                    <a:schemeClr val="accent2"/>
                  </a:solidFill>
                  <a:latin typeface="Trebuchet MS" pitchFamily="34" charset="0"/>
                </a:rPr>
                <a:t>Main Mem</a:t>
              </a:r>
              <a:endParaRPr lang="en-US" sz="1800" i="1" baseline="-25000" dirty="0">
                <a:solidFill>
                  <a:schemeClr val="accent2"/>
                </a:solidFill>
                <a:latin typeface="Trebuchet MS" pitchFamily="34" charset="0"/>
              </a:endParaRPr>
            </a:p>
          </p:txBody>
        </p:sp>
        <p:sp>
          <p:nvSpPr>
            <p:cNvPr id="79" name="Line 8"/>
            <p:cNvSpPr>
              <a:spLocks noChangeShapeType="1"/>
            </p:cNvSpPr>
            <p:nvPr/>
          </p:nvSpPr>
          <p:spPr bwMode="auto">
            <a:xfrm>
              <a:off x="2946399" y="4851400"/>
              <a:ext cx="2613" cy="2273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Line 9"/>
            <p:cNvSpPr>
              <a:spLocks noChangeShapeType="1"/>
            </p:cNvSpPr>
            <p:nvPr/>
          </p:nvSpPr>
          <p:spPr bwMode="auto">
            <a:xfrm flipH="1" flipV="1">
              <a:off x="2806700" y="4826000"/>
              <a:ext cx="8075" cy="233652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Line 8"/>
            <p:cNvSpPr>
              <a:spLocks noChangeShapeType="1"/>
            </p:cNvSpPr>
            <p:nvPr/>
          </p:nvSpPr>
          <p:spPr bwMode="auto">
            <a:xfrm>
              <a:off x="2940050" y="5454650"/>
              <a:ext cx="2612" cy="26540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2" name="Line 9"/>
            <p:cNvSpPr>
              <a:spLocks noChangeShapeType="1"/>
            </p:cNvSpPr>
            <p:nvPr/>
          </p:nvSpPr>
          <p:spPr bwMode="auto">
            <a:xfrm flipH="1" flipV="1">
              <a:off x="2806700" y="5454650"/>
              <a:ext cx="1725" cy="246352"/>
            </a:xfrm>
            <a:prstGeom prst="line">
              <a:avLst/>
            </a:prstGeom>
            <a:noFill/>
            <a:ln w="22225" cap="rnd">
              <a:solidFill>
                <a:schemeClr val="tx1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9" name="Rectangle 17"/>
            <p:cNvSpPr>
              <a:spLocks noChangeArrowheads="1"/>
            </p:cNvSpPr>
            <p:nvPr/>
          </p:nvSpPr>
          <p:spPr bwMode="auto">
            <a:xfrm>
              <a:off x="1873250" y="4273550"/>
              <a:ext cx="1968500" cy="1974849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283200" y="4207141"/>
            <a:ext cx="1308100" cy="2243286"/>
            <a:chOff x="3069206" y="2562226"/>
            <a:chExt cx="302148" cy="1495428"/>
          </a:xfrm>
        </p:grpSpPr>
        <p:cxnSp>
          <p:nvCxnSpPr>
            <p:cNvPr id="93" name="Straight Connector 92"/>
            <p:cNvCxnSpPr/>
            <p:nvPr/>
          </p:nvCxnSpPr>
          <p:spPr bwMode="auto">
            <a:xfrm rot="5400000">
              <a:off x="2457450" y="3190878"/>
              <a:ext cx="1495428" cy="238123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4" name="Straight Connector 93"/>
            <p:cNvCxnSpPr/>
            <p:nvPr/>
          </p:nvCxnSpPr>
          <p:spPr bwMode="auto">
            <a:xfrm rot="16200000" flipH="1">
              <a:off x="2480808" y="3156671"/>
              <a:ext cx="1478943" cy="302148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0" name="Group 99"/>
          <p:cNvGrpSpPr/>
          <p:nvPr/>
        </p:nvGrpSpPr>
        <p:grpSpPr>
          <a:xfrm>
            <a:off x="6642101" y="4290025"/>
            <a:ext cx="2311399" cy="646331"/>
            <a:chOff x="6642101" y="4290025"/>
            <a:chExt cx="2311399" cy="646331"/>
          </a:xfrm>
        </p:grpSpPr>
        <p:sp>
          <p:nvSpPr>
            <p:cNvPr id="95" name="Text Box 40"/>
            <p:cNvSpPr txBox="1">
              <a:spLocks noChangeArrowheads="1"/>
            </p:cNvSpPr>
            <p:nvPr/>
          </p:nvSpPr>
          <p:spPr bwMode="auto">
            <a:xfrm>
              <a:off x="7295569" y="4290025"/>
              <a:ext cx="165793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pt-BR" sz="1800" i="1" dirty="0" err="1" smtClean="0">
                  <a:solidFill>
                    <a:srgbClr val="FF0000"/>
                  </a:solidFill>
                </a:rPr>
                <a:t>Becoming</a:t>
              </a:r>
              <a:r>
                <a:rPr lang="pt-BR" sz="1800" i="1" dirty="0" smtClean="0">
                  <a:solidFill>
                    <a:srgbClr val="FF0000"/>
                  </a:solidFill>
                </a:rPr>
                <a:t> more popular</a:t>
              </a:r>
              <a:endParaRPr lang="en-US" dirty="0"/>
            </a:p>
          </p:txBody>
        </p:sp>
        <p:cxnSp>
          <p:nvCxnSpPr>
            <p:cNvPr id="96" name="AutoShape 33"/>
            <p:cNvCxnSpPr>
              <a:cxnSpLocks noChangeShapeType="1"/>
              <a:stCxn id="95" idx="1"/>
            </p:cNvCxnSpPr>
            <p:nvPr/>
          </p:nvCxnSpPr>
          <p:spPr bwMode="auto">
            <a:xfrm rot="10800000" flipV="1">
              <a:off x="6642101" y="4613190"/>
              <a:ext cx="653469" cy="212809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889" y="1463040"/>
            <a:ext cx="8353778" cy="463296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T</a:t>
            </a:r>
            <a:r>
              <a:rPr lang="en-US" dirty="0" smtClean="0">
                <a:ea typeface="+mn-ea"/>
                <a:cs typeface="+mn-cs"/>
              </a:rPr>
              <a:t>wo-level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S</a:t>
            </a:r>
            <a:r>
              <a:rPr lang="en-US" dirty="0" smtClean="0">
                <a:ea typeface="+mn-ea"/>
                <a:cs typeface="+mn-cs"/>
              </a:rPr>
              <a:t>ingle-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Pa</a:t>
            </a:r>
            <a:r>
              <a:rPr lang="en-US" dirty="0" smtClean="0">
                <a:ea typeface="+mn-ea"/>
                <a:cs typeface="+mn-cs"/>
              </a:rPr>
              <a:t>ss trace-driven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C</a:t>
            </a:r>
            <a:r>
              <a:rPr lang="en-US" dirty="0" smtClean="0">
                <a:ea typeface="+mn-ea"/>
                <a:cs typeface="+mn-cs"/>
              </a:rPr>
              <a:t>ache </a:t>
            </a:r>
            <a:r>
              <a:rPr lang="en-US" dirty="0" smtClean="0">
                <a:solidFill>
                  <a:srgbClr val="FF0000"/>
                </a:solidFill>
                <a:ea typeface="+mn-ea"/>
                <a:cs typeface="+mn-cs"/>
              </a:rPr>
              <a:t>S</a:t>
            </a:r>
            <a:r>
              <a:rPr lang="en-US" dirty="0" smtClean="0">
                <a:ea typeface="+mn-ea"/>
                <a:cs typeface="+mn-cs"/>
              </a:rPr>
              <a:t>imulation methodology – T-</a:t>
            </a:r>
            <a:r>
              <a:rPr lang="en-US" dirty="0" err="1" smtClean="0">
                <a:ea typeface="+mn-ea"/>
                <a:cs typeface="+mn-cs"/>
              </a:rPr>
              <a:t>SPaCS</a:t>
            </a:r>
            <a:endParaRPr lang="en-US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dirty="0" smtClean="0">
                <a:ea typeface="+mn-ea"/>
                <a:cs typeface="+mn-cs"/>
              </a:rPr>
              <a:t>Use a stack-based algorithm to simulate both the level one and level two caches simultaneously</a:t>
            </a:r>
          </a:p>
          <a:p>
            <a:pPr marL="342900" lvl="1" indent="-342900">
              <a:buFontTx/>
              <a:buChar char="•"/>
            </a:pPr>
            <a:r>
              <a:rPr lang="en-US" smtClean="0">
                <a:ea typeface="+mn-ea"/>
                <a:cs typeface="+mn-cs"/>
              </a:rPr>
              <a:t>Accurately determine </a:t>
            </a:r>
            <a:r>
              <a:rPr lang="en-US" dirty="0" smtClean="0">
                <a:ea typeface="+mn-ea"/>
                <a:cs typeface="+mn-cs"/>
              </a:rPr>
              <a:t>the optimal energy cache configuration with low storage and simulation time complexity</a:t>
            </a:r>
            <a:endParaRPr lang="en-US" sz="2400" dirty="0" smtClean="0"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59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(001)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111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920681" y="4935624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001 111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916180" y="4616275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912761" y="428290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101 010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2348" y="395905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111" name="Group 110"/>
          <p:cNvGrpSpPr/>
          <p:nvPr/>
        </p:nvGrpSpPr>
        <p:grpSpPr>
          <a:xfrm>
            <a:off x="4312693" y="3689392"/>
            <a:ext cx="4207481" cy="2102507"/>
            <a:chOff x="4403863" y="3689392"/>
            <a:chExt cx="4116591" cy="2102507"/>
          </a:xfrm>
        </p:grpSpPr>
        <p:cxnSp>
          <p:nvCxnSpPr>
            <p:cNvPr id="103" name="Elbow Connector 102"/>
            <p:cNvCxnSpPr>
              <a:stCxn id="97" idx="2"/>
              <a:endCxn id="9" idx="1"/>
            </p:cNvCxnSpPr>
            <p:nvPr/>
          </p:nvCxnSpPr>
          <p:spPr bwMode="auto">
            <a:xfrm rot="5400000" flipH="1" flipV="1">
              <a:off x="5010462" y="3218489"/>
              <a:ext cx="1366361" cy="2579560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65656" y="54533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107" name="Rectangle 106"/>
            <p:cNvSpPr/>
            <p:nvPr/>
          </p:nvSpPr>
          <p:spPr bwMode="auto">
            <a:xfrm>
              <a:off x="7050360" y="3689392"/>
              <a:ext cx="1470094" cy="263934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(001) </a:t>
              </a:r>
              <a:r>
                <a:rPr lang="en-US" sz="1800" u="sng" dirty="0" smtClean="0">
                  <a:latin typeface="+mj-lt"/>
                </a:rPr>
                <a:t>111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2322214" y="3399042"/>
            <a:ext cx="1236893" cy="1742301"/>
            <a:chOff x="2322214" y="3399042"/>
            <a:chExt cx="1236893" cy="1742301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rot="5400000" flipH="1" flipV="1">
              <a:off x="2305882" y="3888119"/>
              <a:ext cx="1742301" cy="764148"/>
            </a:xfrm>
            <a:prstGeom prst="bentConnector2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322214" y="5128786"/>
              <a:ext cx="466256" cy="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37" grpId="0"/>
      <p:bldP spid="80" grpId="0"/>
      <p:bldP spid="80" grpId="1"/>
      <p:bldP spid="81" grpId="0"/>
      <p:bldP spid="82" grpId="0"/>
      <p:bldP spid="83" grpId="0"/>
      <p:bldP spid="86" grpId="0"/>
      <p:bldP spid="88" grpId="0"/>
      <p:bldP spid="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(010)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111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916180" y="4616275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912761" y="428290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101 010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2348" y="395905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6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7" name="Rectangle 106"/>
          <p:cNvSpPr/>
          <p:nvPr/>
        </p:nvSpPr>
        <p:spPr bwMode="auto">
          <a:xfrm>
            <a:off x="7013779" y="3670199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19" name="Group 130"/>
          <p:cNvGrpSpPr/>
          <p:nvPr/>
        </p:nvGrpSpPr>
        <p:grpSpPr>
          <a:xfrm>
            <a:off x="2322214" y="3399042"/>
            <a:ext cx="1236892" cy="1377674"/>
            <a:chOff x="2322214" y="3399042"/>
            <a:chExt cx="1236892" cy="1377674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rot="5400000" flipH="1" flipV="1">
              <a:off x="2489613" y="3707223"/>
              <a:ext cx="1377674" cy="761312"/>
            </a:xfrm>
            <a:prstGeom prst="bentConnector2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322214" y="4767114"/>
              <a:ext cx="466256" cy="1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4" name="Group 63"/>
          <p:cNvGrpSpPr/>
          <p:nvPr/>
        </p:nvGrpSpPr>
        <p:grpSpPr>
          <a:xfrm>
            <a:off x="4333247" y="3688099"/>
            <a:ext cx="4145410" cy="2134157"/>
            <a:chOff x="4382624" y="3688099"/>
            <a:chExt cx="4096522" cy="2134157"/>
          </a:xfrm>
        </p:grpSpPr>
        <p:cxnSp>
          <p:nvCxnSpPr>
            <p:cNvPr id="103" name="Elbow Connector 102"/>
            <p:cNvCxnSpPr/>
            <p:nvPr/>
          </p:nvCxnSpPr>
          <p:spPr bwMode="auto">
            <a:xfrm rot="5400000" flipH="1" flipV="1">
              <a:off x="4989205" y="3218507"/>
              <a:ext cx="1366361" cy="2579523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95876" y="5483702"/>
              <a:ext cx="15196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7009052" y="3688099"/>
              <a:ext cx="1470094" cy="263934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(010) </a:t>
              </a:r>
              <a:r>
                <a:rPr lang="en-US" sz="1800" u="sng" dirty="0" smtClean="0">
                  <a:latin typeface="+mj-lt"/>
                </a:rPr>
                <a:t>111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-3.88889E-6 0.04629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1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Single-level Cache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sz="2400" dirty="0" smtClean="0">
                <a:ea typeface="+mn-ea"/>
                <a:cs typeface="+mn-cs"/>
              </a:rPr>
              <a:t>Stack-based single-pass trace-driven cache simulation for single-level cache </a:t>
            </a:r>
            <a:endParaRPr lang="en-US" sz="1800" kern="1200" dirty="0" smtClean="0">
              <a:solidFill>
                <a:schemeClr val="accent2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52F263-C6CE-4819-A005-BE1F77CA07B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0" y="2254370"/>
            <a:ext cx="7515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One cache configuration in design space: </a:t>
            </a:r>
          </a:p>
          <a:p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block size = 4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), number of cache sets = 8 (2</a:t>
            </a:r>
            <a:r>
              <a:rPr lang="en-US" sz="1800" baseline="30000" dirty="0" smtClean="0">
                <a:solidFill>
                  <a:schemeClr val="accent2"/>
                </a:solidFill>
                <a:latin typeface="Trebuchet MS" pitchFamily="34" charset="0"/>
              </a:rPr>
              <a:t>3</a:t>
            </a:r>
            <a:r>
              <a:rPr lang="en-US" sz="1800" dirty="0" smtClean="0">
                <a:solidFill>
                  <a:schemeClr val="accent2"/>
                </a:solidFill>
                <a:latin typeface="Trebuchet MS" pitchFamily="34" charset="0"/>
              </a:rPr>
              <a:t>) 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963954" y="3670851"/>
            <a:ext cx="1625621" cy="1852254"/>
            <a:chOff x="1038388" y="3554775"/>
            <a:chExt cx="2770983" cy="1852254"/>
          </a:xfrm>
        </p:grpSpPr>
        <p:sp>
          <p:nvSpPr>
            <p:cNvPr id="9" name="Rectangle 8"/>
            <p:cNvSpPr/>
            <p:nvPr/>
          </p:nvSpPr>
          <p:spPr bwMode="auto">
            <a:xfrm>
              <a:off x="1039869" y="3554775"/>
              <a:ext cx="2769502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039868" y="3863247"/>
              <a:ext cx="276829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039992" y="4167976"/>
              <a:ext cx="2767584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038388" y="4483065"/>
              <a:ext cx="2769709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38388" y="4790835"/>
              <a:ext cx="2770956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1040005" y="5098556"/>
              <a:ext cx="2769340" cy="308473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651821" y="3276901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Stack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9314" y="2944077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Trace addresses</a:t>
            </a:r>
            <a:endParaRPr lang="en-US" sz="1600" dirty="0">
              <a:latin typeface="Trebuchet MS" pitchFamily="34" charset="0"/>
            </a:endParaRPr>
          </a:p>
        </p:txBody>
      </p:sp>
      <p:grpSp>
        <p:nvGrpSpPr>
          <p:cNvPr id="7" name="Group 75"/>
          <p:cNvGrpSpPr/>
          <p:nvPr/>
        </p:nvGrpSpPr>
        <p:grpSpPr>
          <a:xfrm>
            <a:off x="899462" y="3355787"/>
            <a:ext cx="1647544" cy="1888310"/>
            <a:chOff x="899462" y="3890599"/>
            <a:chExt cx="1647544" cy="188831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920681" y="5470436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916180" y="5151087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912761" y="481771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101 010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922348" y="4493862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111 111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908942" y="4182638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110 101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99462" y="3890599"/>
              <a:ext cx="1624658" cy="308473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010 111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Times"/>
                </a:rPr>
                <a:t> </a:t>
              </a:r>
              <a:r>
                <a:rPr lang="en-US" sz="1800" dirty="0" smtClean="0">
                  <a:solidFill>
                    <a:schemeClr val="bg1">
                      <a:lumMod val="85000"/>
                    </a:schemeClr>
                  </a:solidFill>
                  <a:latin typeface="+mj-lt"/>
                </a:rPr>
                <a:t>10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+mj-lt"/>
              </a:endParaRPr>
            </a:p>
          </p:txBody>
        </p:sp>
      </p:grpSp>
      <p:cxnSp>
        <p:nvCxnSpPr>
          <p:cNvPr id="50" name="AutoShape 33"/>
          <p:cNvCxnSpPr>
            <a:cxnSpLocks noChangeShapeType="1"/>
          </p:cNvCxnSpPr>
          <p:nvPr/>
        </p:nvCxnSpPr>
        <p:spPr bwMode="auto">
          <a:xfrm rot="5400000" flipH="1" flipV="1">
            <a:off x="-108510" y="4288952"/>
            <a:ext cx="1903785" cy="1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8" name="Group 58"/>
          <p:cNvGrpSpPr/>
          <p:nvPr/>
        </p:nvGrpSpPr>
        <p:grpSpPr>
          <a:xfrm>
            <a:off x="1929602" y="3364088"/>
            <a:ext cx="765974" cy="2433216"/>
            <a:chOff x="2015327" y="3706955"/>
            <a:chExt cx="765974" cy="2682312"/>
          </a:xfrm>
        </p:grpSpPr>
        <p:sp>
          <p:nvSpPr>
            <p:cNvPr id="53" name="Rectangle 17"/>
            <p:cNvSpPr>
              <a:spLocks noChangeArrowheads="1"/>
            </p:cNvSpPr>
            <p:nvPr/>
          </p:nvSpPr>
          <p:spPr bwMode="auto">
            <a:xfrm>
              <a:off x="2044700" y="3706955"/>
              <a:ext cx="307975" cy="2065196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2015327" y="5804492"/>
              <a:ext cx="765974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Block offset</a:t>
              </a:r>
            </a:p>
          </p:txBody>
        </p:sp>
      </p:grpSp>
      <p:grpSp>
        <p:nvGrpSpPr>
          <p:cNvPr id="11" name="Group 59"/>
          <p:cNvGrpSpPr/>
          <p:nvPr/>
        </p:nvGrpSpPr>
        <p:grpSpPr>
          <a:xfrm>
            <a:off x="1381125" y="3364088"/>
            <a:ext cx="752475" cy="2329156"/>
            <a:chOff x="1466850" y="3898900"/>
            <a:chExt cx="752475" cy="2329156"/>
          </a:xfrm>
        </p:grpSpPr>
        <p:sp>
          <p:nvSpPr>
            <p:cNvPr id="55" name="Rectangle 17"/>
            <p:cNvSpPr>
              <a:spLocks noChangeArrowheads="1"/>
            </p:cNvSpPr>
            <p:nvPr/>
          </p:nvSpPr>
          <p:spPr bwMode="auto">
            <a:xfrm>
              <a:off x="1666875" y="3898900"/>
              <a:ext cx="3810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Text Box 40"/>
            <p:cNvSpPr txBox="1">
              <a:spLocks noChangeArrowheads="1"/>
            </p:cNvSpPr>
            <p:nvPr/>
          </p:nvSpPr>
          <p:spPr bwMode="auto">
            <a:xfrm>
              <a:off x="1466850" y="5889502"/>
              <a:ext cx="75247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Index</a:t>
              </a:r>
            </a:p>
          </p:txBody>
        </p:sp>
      </p:grpSp>
      <p:grpSp>
        <p:nvGrpSpPr>
          <p:cNvPr id="15" name="Group 60"/>
          <p:cNvGrpSpPr/>
          <p:nvPr/>
        </p:nvGrpSpPr>
        <p:grpSpPr>
          <a:xfrm>
            <a:off x="1038225" y="3364088"/>
            <a:ext cx="561975" cy="2319631"/>
            <a:chOff x="986628" y="3898900"/>
            <a:chExt cx="674539" cy="2319631"/>
          </a:xfrm>
        </p:grpSpPr>
        <p:sp>
          <p:nvSpPr>
            <p:cNvPr id="57" name="Rectangle 17"/>
            <p:cNvSpPr>
              <a:spLocks noChangeArrowheads="1"/>
            </p:cNvSpPr>
            <p:nvPr/>
          </p:nvSpPr>
          <p:spPr bwMode="auto">
            <a:xfrm>
              <a:off x="1104902" y="3898900"/>
              <a:ext cx="533400" cy="1873250"/>
            </a:xfrm>
            <a:prstGeom prst="rect">
              <a:avLst/>
            </a:prstGeom>
            <a:noFill/>
            <a:ln w="25400">
              <a:solidFill>
                <a:srgbClr val="C00000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986628" y="5879977"/>
              <a:ext cx="6745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tag</a:t>
              </a:r>
            </a:p>
          </p:txBody>
        </p:sp>
      </p:grpSp>
      <p:sp>
        <p:nvSpPr>
          <p:cNvPr id="63" name="Rectangle 62"/>
          <p:cNvSpPr/>
          <p:nvPr/>
        </p:nvSpPr>
        <p:spPr bwMode="auto">
          <a:xfrm>
            <a:off x="3559106" y="3267075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(101) </a:t>
            </a:r>
            <a:r>
              <a:rPr lang="en-US" sz="1800" u="sng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010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Times"/>
              </a:rPr>
              <a:t> </a:t>
            </a:r>
            <a:r>
              <a:rPr lang="en-US" sz="1800" dirty="0" smtClean="0">
                <a:solidFill>
                  <a:schemeClr val="accent5">
                    <a:lumMod val="25000"/>
                  </a:schemeClr>
                </a:solidFill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+mj-lt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912761" y="428290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101 010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922348" y="3959050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111 111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01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908943" y="3645129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110 101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00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899462" y="3354477"/>
            <a:ext cx="1624658" cy="308473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010 111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297273" y="2923046"/>
            <a:ext cx="2194717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5">
                    <a:lumMod val="25000"/>
                  </a:schemeClr>
                </a:solidFill>
                <a:latin typeface="Trebuchet MS" pitchFamily="34" charset="0"/>
              </a:rPr>
              <a:t>Processing address</a:t>
            </a:r>
            <a:endParaRPr lang="en-US" sz="1600" dirty="0">
              <a:solidFill>
                <a:schemeClr val="accent5">
                  <a:lumMod val="25000"/>
                </a:schemeClr>
              </a:solidFill>
              <a:latin typeface="Trebuchet MS" pitchFamily="34" charset="0"/>
            </a:endParaRPr>
          </a:p>
        </p:txBody>
      </p:sp>
      <p:grpSp>
        <p:nvGrpSpPr>
          <p:cNvPr id="16" name="Group 111"/>
          <p:cNvGrpSpPr/>
          <p:nvPr/>
        </p:nvGrpSpPr>
        <p:grpSpPr>
          <a:xfrm>
            <a:off x="2908306" y="3531008"/>
            <a:ext cx="2359019" cy="1660441"/>
            <a:chOff x="2908306" y="3531008"/>
            <a:chExt cx="2359019" cy="1660441"/>
          </a:xfrm>
        </p:grpSpPr>
        <p:sp>
          <p:nvSpPr>
            <p:cNvPr id="90" name="Text Box 40"/>
            <p:cNvSpPr txBox="1">
              <a:spLocks noChangeArrowheads="1"/>
            </p:cNvSpPr>
            <p:nvPr/>
          </p:nvSpPr>
          <p:spPr bwMode="auto">
            <a:xfrm>
              <a:off x="3384556" y="3939210"/>
              <a:ext cx="1825619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  <a:latin typeface="Trebuchet MS" pitchFamily="34" charset="0"/>
                </a:rPr>
                <a:t>No previous access in stack</a:t>
              </a:r>
            </a:p>
          </p:txBody>
        </p:sp>
        <p:cxnSp>
          <p:nvCxnSpPr>
            <p:cNvPr id="91" name="AutoShape 33"/>
            <p:cNvCxnSpPr>
              <a:cxnSpLocks noChangeShapeType="1"/>
              <a:stCxn id="63" idx="2"/>
              <a:endCxn id="90" idx="0"/>
            </p:cNvCxnSpPr>
            <p:nvPr/>
          </p:nvCxnSpPr>
          <p:spPr bwMode="auto">
            <a:xfrm rot="16200000" flipH="1">
              <a:off x="4091659" y="373350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6" name="Text Box 40"/>
            <p:cNvSpPr txBox="1">
              <a:spLocks noChangeArrowheads="1"/>
            </p:cNvSpPr>
            <p:nvPr/>
          </p:nvSpPr>
          <p:spPr bwMode="auto">
            <a:xfrm>
              <a:off x="2908306" y="3576545"/>
              <a:ext cx="15017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Search stack</a:t>
              </a:r>
            </a:p>
          </p:txBody>
        </p:sp>
        <p:sp>
          <p:nvSpPr>
            <p:cNvPr id="97" name="Text Box 40"/>
            <p:cNvSpPr txBox="1">
              <a:spLocks noChangeArrowheads="1"/>
            </p:cNvSpPr>
            <p:nvPr/>
          </p:nvSpPr>
          <p:spPr bwMode="auto">
            <a:xfrm>
              <a:off x="3441706" y="4852895"/>
              <a:ext cx="182561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FF0000"/>
                  </a:solidFill>
                  <a:latin typeface="Trebuchet MS" pitchFamily="34" charset="0"/>
                </a:rPr>
                <a:t>Compulsory miss</a:t>
              </a:r>
            </a:p>
          </p:txBody>
        </p:sp>
        <p:cxnSp>
          <p:nvCxnSpPr>
            <p:cNvPr id="98" name="AutoShape 33"/>
            <p:cNvCxnSpPr>
              <a:cxnSpLocks noChangeShapeType="1"/>
            </p:cNvCxnSpPr>
            <p:nvPr/>
          </p:nvCxnSpPr>
          <p:spPr bwMode="auto">
            <a:xfrm rot="16200000" flipH="1">
              <a:off x="4101184" y="4705052"/>
              <a:ext cx="408201" cy="3213"/>
            </a:xfrm>
            <a:prstGeom prst="straightConnector1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7" name="Rectangle 106"/>
          <p:cNvSpPr/>
          <p:nvPr/>
        </p:nvSpPr>
        <p:spPr bwMode="auto">
          <a:xfrm>
            <a:off x="7030430" y="3999607"/>
            <a:ext cx="1487617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(001)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17" name="Group 130"/>
          <p:cNvGrpSpPr/>
          <p:nvPr/>
        </p:nvGrpSpPr>
        <p:grpSpPr>
          <a:xfrm>
            <a:off x="2294628" y="3399042"/>
            <a:ext cx="1264478" cy="1043562"/>
            <a:chOff x="2294628" y="3399042"/>
            <a:chExt cx="1264478" cy="1043562"/>
          </a:xfrm>
        </p:grpSpPr>
        <p:cxnSp>
          <p:nvCxnSpPr>
            <p:cNvPr id="114" name="Elbow Connector 102"/>
            <p:cNvCxnSpPr>
              <a:endCxn id="63" idx="1"/>
            </p:cNvCxnSpPr>
            <p:nvPr/>
          </p:nvCxnSpPr>
          <p:spPr bwMode="auto">
            <a:xfrm rot="5400000" flipH="1" flipV="1">
              <a:off x="2655251" y="3538749"/>
              <a:ext cx="1043562" cy="764148"/>
            </a:xfrm>
            <a:prstGeom prst="bentConnector2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9" name="Straight Connector 128"/>
            <p:cNvCxnSpPr/>
            <p:nvPr/>
          </p:nvCxnSpPr>
          <p:spPr bwMode="auto">
            <a:xfrm rot="10800000" flipV="1">
              <a:off x="2294628" y="4441371"/>
              <a:ext cx="503838" cy="123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1" name="Rectangle 60"/>
          <p:cNvSpPr/>
          <p:nvPr/>
        </p:nvSpPr>
        <p:spPr bwMode="auto">
          <a:xfrm>
            <a:off x="7024052" y="3695520"/>
            <a:ext cx="1470094" cy="263934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latin typeface="+mj-lt"/>
              </a:rPr>
              <a:t>(010) </a:t>
            </a:r>
            <a:r>
              <a:rPr lang="en-US" sz="1800" u="sng" dirty="0" smtClean="0">
                <a:latin typeface="+mj-lt"/>
              </a:rPr>
              <a:t>111</a:t>
            </a:r>
            <a:r>
              <a:rPr lang="en-US" sz="1800" dirty="0" smtClean="0">
                <a:latin typeface="Times"/>
              </a:rPr>
              <a:t> </a:t>
            </a:r>
            <a:r>
              <a:rPr lang="en-US" sz="1800" dirty="0" smtClean="0">
                <a:latin typeface="+mj-lt"/>
              </a:rPr>
              <a:t>10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+mj-lt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4354515" y="3695521"/>
            <a:ext cx="4157445" cy="2126735"/>
            <a:chOff x="4409430" y="3695521"/>
            <a:chExt cx="4102638" cy="2126735"/>
          </a:xfrm>
        </p:grpSpPr>
        <p:cxnSp>
          <p:nvCxnSpPr>
            <p:cNvPr id="103" name="Elbow Connector 102"/>
            <p:cNvCxnSpPr>
              <a:stCxn id="97" idx="2"/>
              <a:endCxn id="9" idx="1"/>
            </p:cNvCxnSpPr>
            <p:nvPr/>
          </p:nvCxnSpPr>
          <p:spPr bwMode="auto">
            <a:xfrm rot="5400000" flipH="1" flipV="1">
              <a:off x="5014197" y="3220321"/>
              <a:ext cx="1366361" cy="2575896"/>
            </a:xfrm>
            <a:prstGeom prst="bentConnector4">
              <a:avLst>
                <a:gd name="adj1" fmla="val -16731"/>
                <a:gd name="adj2" fmla="val 67485"/>
              </a:avLst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6" name="Text Box 40"/>
            <p:cNvSpPr txBox="1">
              <a:spLocks noChangeArrowheads="1"/>
            </p:cNvSpPr>
            <p:nvPr/>
          </p:nvSpPr>
          <p:spPr bwMode="auto">
            <a:xfrm>
              <a:off x="4595876" y="5483702"/>
              <a:ext cx="151966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 smtClean="0">
                  <a:solidFill>
                    <a:srgbClr val="800080"/>
                  </a:solidFill>
                  <a:latin typeface="Trebuchet MS" pitchFamily="34" charset="0"/>
                </a:rPr>
                <a:t>Stack update</a:t>
              </a: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7041974" y="3695521"/>
              <a:ext cx="1470094" cy="263934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1800" dirty="0" smtClean="0">
                  <a:latin typeface="+mj-lt"/>
                </a:rPr>
                <a:t>(101) </a:t>
              </a:r>
              <a:r>
                <a:rPr lang="en-US" sz="1800" u="sng" dirty="0" smtClean="0">
                  <a:latin typeface="+mj-lt"/>
                </a:rPr>
                <a:t>010</a:t>
              </a:r>
              <a:r>
                <a:rPr lang="en-US" sz="1800" dirty="0" smtClean="0">
                  <a:latin typeface="Times"/>
                </a:rPr>
                <a:t> </a:t>
              </a:r>
              <a:r>
                <a:rPr lang="en-US" sz="1800" dirty="0" smtClean="0">
                  <a:latin typeface="+mj-lt"/>
                </a:rPr>
                <a:t>00</a:t>
              </a:r>
              <a:endParaRPr kumimoji="0" lang="en-US" sz="1800" i="0" u="none" strike="noStrike" cap="none" normalizeH="0" baseline="0" dirty="0" smtClean="0">
                <a:ln>
                  <a:noFill/>
                </a:ln>
                <a:effectLst/>
                <a:latin typeface="+mj-lt"/>
              </a:endParaRPr>
            </a:p>
          </p:txBody>
        </p:sp>
      </p:grp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1.11111E-6 -1.85185E-6 L 0.00191 0.04283 " pathEditMode="relative" rAng="0" ptsTypes="AA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0.00034 -0.00139 L 0.00277 0.04514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107" grpId="0"/>
      <p:bldP spid="61" grpId="0"/>
    </p:bldLst>
  </p:timing>
</p:sld>
</file>

<file path=ppt/theme/theme1.xml><?xml version="1.0" encoding="utf-8"?>
<a:theme xmlns:a="http://schemas.openxmlformats.org/drawingml/2006/main" name="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5193</TotalTime>
  <Words>2735</Words>
  <Application>Microsoft Office PowerPoint</Application>
  <PresentationFormat>On-screen Show (4:3)</PresentationFormat>
  <Paragraphs>674</Paragraphs>
  <Slides>26</Slides>
  <Notes>16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gatorEng</vt:lpstr>
      <vt:lpstr>Visio</vt:lpstr>
      <vt:lpstr>Slide 1</vt:lpstr>
      <vt:lpstr>Introduction</vt:lpstr>
      <vt:lpstr>Simulation-Based Cache Tuning</vt:lpstr>
      <vt:lpstr>Single-Pass Cache Tuning</vt:lpstr>
      <vt:lpstr>Previous Work in Single-Pass Simulation</vt:lpstr>
      <vt:lpstr>Contributions</vt:lpstr>
      <vt:lpstr>Single-level Cache Simulation</vt:lpstr>
      <vt:lpstr>Single-level Cache Simulation</vt:lpstr>
      <vt:lpstr>Single-level Cache Simulation</vt:lpstr>
      <vt:lpstr>Single-level Cache Simulation</vt:lpstr>
      <vt:lpstr>Single-level Cache Simulation</vt:lpstr>
      <vt:lpstr>Single-level Cache Simulation</vt:lpstr>
      <vt:lpstr>Two-Level Cache Simulation</vt:lpstr>
      <vt:lpstr>Inclusive vs. Exclusive Hierarchy</vt:lpstr>
      <vt:lpstr>T-SPaCS Overview</vt:lpstr>
      <vt:lpstr>L2 Analysis</vt:lpstr>
      <vt:lpstr>Scenario 1: S1 = S2</vt:lpstr>
      <vt:lpstr>Scenario 2: S1 &lt; S2</vt:lpstr>
      <vt:lpstr>Special Case in Scenario 2</vt:lpstr>
      <vt:lpstr>Scenario 3: S1 &gt; S2</vt:lpstr>
      <vt:lpstr>Accelerate Stack Processing</vt:lpstr>
      <vt:lpstr>Experiment Setup</vt:lpstr>
      <vt:lpstr>Results – Miss Rate Accuracy</vt:lpstr>
      <vt:lpstr>Simplified-T-SPaCS</vt:lpstr>
      <vt:lpstr>Simulation Time Efficiency</vt:lpstr>
      <vt:lpstr>Conclusions</vt:lpstr>
    </vt:vector>
  </TitlesOfParts>
  <Company>Ann Gordon-Ross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Gordon-Ross</dc:creator>
  <cp:lastModifiedBy>Ann Gordon-Ross</cp:lastModifiedBy>
  <cp:revision>2049</cp:revision>
  <dcterms:created xsi:type="dcterms:W3CDTF">2011-01-22T00:57:55Z</dcterms:created>
  <dcterms:modified xsi:type="dcterms:W3CDTF">2011-01-22T01:24:17Z</dcterms:modified>
</cp:coreProperties>
</file>