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3"/>
  </p:notesMasterIdLst>
  <p:handoutMasterIdLst>
    <p:handoutMasterId r:id="rId14"/>
  </p:handoutMasterIdLst>
  <p:sldIdLst>
    <p:sldId id="568" r:id="rId2"/>
    <p:sldId id="569" r:id="rId3"/>
    <p:sldId id="579" r:id="rId4"/>
    <p:sldId id="580" r:id="rId5"/>
    <p:sldId id="581" r:id="rId6"/>
    <p:sldId id="583" r:id="rId7"/>
    <p:sldId id="584" r:id="rId8"/>
    <p:sldId id="585" r:id="rId9"/>
    <p:sldId id="587" r:id="rId10"/>
    <p:sldId id="588" r:id="rId11"/>
    <p:sldId id="589" r:id="rId12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000FF"/>
    <a:srgbClr val="FFFF00"/>
    <a:srgbClr val="008000"/>
    <a:srgbClr val="00CC00"/>
    <a:srgbClr val="CDC800"/>
    <a:srgbClr val="FF4B4B"/>
    <a:srgbClr val="A74FFF"/>
    <a:srgbClr val="D869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26719" autoAdjust="0"/>
    <p:restoredTop sz="85128" autoAdjust="0"/>
  </p:normalViewPr>
  <p:slideViewPr>
    <p:cSldViewPr snapToGrid="0" snapToObjects="1">
      <p:cViewPr varScale="1">
        <p:scale>
          <a:sx n="50" d="100"/>
          <a:sy n="50" d="100"/>
        </p:scale>
        <p:origin x="-6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7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79" d="100"/>
          <a:sy n="79" d="100"/>
        </p:scale>
        <p:origin x="-1410" y="-84"/>
      </p:cViewPr>
      <p:guideLst>
        <p:guide orient="horz" pos="2928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61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6CA64F84-815E-42B0-ADF8-6503085AFB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54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054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54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/>
            </a:lvl1pPr>
          </a:lstStyle>
          <a:p>
            <a:pPr>
              <a:defRPr/>
            </a:pPr>
            <a:fld id="{07F464CD-C6AD-4C25-8F0E-5F1E03D52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02CB365-593E-4D9A-AAA7-604066E4C6EF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C29D6-E824-4527-8FDD-C52B3F395B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277813"/>
            <a:ext cx="21336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77813"/>
            <a:ext cx="62484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5D43B9-6AA8-4132-AD28-AC0C4D3BF6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4" descr="CHRECschools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13" y="4800600"/>
            <a:ext cx="3198812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38100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38100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pic>
        <p:nvPicPr>
          <p:cNvPr id="7" name="Picture 3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55600"/>
            <a:ext cx="9144000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8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11550"/>
            <a:ext cx="3200400" cy="908050"/>
          </a:xfrm>
          <a:prstGeom prst="rect">
            <a:avLst/>
          </a:prstGeom>
          <a:noFill/>
          <a:ln w="38100">
            <a:solidFill>
              <a:srgbClr val="FF4A00"/>
            </a:solidFill>
            <a:miter lim="800000"/>
            <a:headEnd/>
            <a:tailEnd/>
          </a:ln>
        </p:spPr>
      </p:pic>
      <p:sp>
        <p:nvSpPr>
          <p:cNvPr id="9" name="Text Box 39"/>
          <p:cNvSpPr txBox="1">
            <a:spLocks noChangeArrowheads="1"/>
          </p:cNvSpPr>
          <p:nvPr userDrawn="1"/>
        </p:nvSpPr>
        <p:spPr bwMode="auto">
          <a:xfrm>
            <a:off x="-33338" y="4462463"/>
            <a:ext cx="3267076" cy="428625"/>
          </a:xfrm>
          <a:prstGeom prst="rect">
            <a:avLst/>
          </a:prstGeom>
          <a:solidFill>
            <a:srgbClr val="0021A5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50000"/>
              </a:spcBef>
              <a:defRPr/>
            </a:pPr>
            <a:r>
              <a:rPr lang="en-US" dirty="0" smtClean="0">
                <a:solidFill>
                  <a:schemeClr val="bg1"/>
                </a:solidFill>
                <a:latin typeface="Script MT Bold" pitchFamily="66" charset="0"/>
              </a:rPr>
              <a:t>Aerospace Conference ‘11</a:t>
            </a:r>
          </a:p>
          <a:p>
            <a:pPr algn="ctr">
              <a:spcBef>
                <a:spcPct val="50000"/>
              </a:spcBef>
              <a:defRPr/>
            </a:pPr>
            <a:endParaRPr lang="en-US" dirty="0">
              <a:solidFill>
                <a:schemeClr val="bg1"/>
              </a:solidFill>
              <a:latin typeface="Script MT Bold" pitchFamily="66" charset="0"/>
            </a:endParaRPr>
          </a:p>
        </p:txBody>
      </p:sp>
      <p:sp>
        <p:nvSpPr>
          <p:cNvPr id="1044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23175" cy="1752600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76600" y="3962400"/>
            <a:ext cx="5257800" cy="2286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6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6200" y="6243638"/>
            <a:ext cx="14478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941387"/>
          </a:xfrm>
        </p:spPr>
        <p:txBody>
          <a:bodyPr/>
          <a:lstStyle>
            <a:lvl1pPr>
              <a:defRPr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219200"/>
            <a:ext cx="4191000" cy="23796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51263"/>
            <a:ext cx="4191000" cy="23796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D1D3E-9D39-4732-A0E9-5ED88FAA546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93B29-F283-48DA-A0CD-8E15711C0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191000" cy="4911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91EAD3-DB69-46D3-84F8-C62C66BD49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8B4D69-FD13-4CB5-A67C-A22E43C93D4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FB18F4-3B44-468E-9762-685BECAFD9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8027D-30FD-43AD-B2A3-43E60CA434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5A05DE-3B5C-49A8-AA6D-87F7CD42AC7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992A1-558D-4387-AA6A-72AECA2DC3A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162DD3-C7C4-4B83-B04D-3F1A426014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534400" cy="491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4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57600" y="6248400"/>
            <a:ext cx="182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200">
                <a:latin typeface="+mj-lt"/>
              </a:defRPr>
            </a:lvl1pPr>
          </a:lstStyle>
          <a:p>
            <a:pPr>
              <a:defRPr/>
            </a:pPr>
            <a:fld id="{A0348EA8-1B21-46D6-8747-5BB1C9B278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4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8575" cap="flat" cmpd="sng">
            <a:solidFill>
              <a:srgbClr val="FF4A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28575">
            <a:solidFill>
              <a:srgbClr val="FF4A00"/>
            </a:solidFill>
            <a:round/>
            <a:headEnd/>
            <a:tailEnd/>
          </a:ln>
          <a:effectLst/>
        </p:spPr>
        <p:txBody>
          <a:bodyPr/>
          <a:lstStyle/>
          <a:p>
            <a:pPr algn="r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endParaRPr lang="en-US"/>
          </a:p>
        </p:txBody>
      </p:sp>
      <p:pic>
        <p:nvPicPr>
          <p:cNvPr id="1031" name="Picture 21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6257925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2"/>
          <p:cNvPicPr>
            <a:picLocks noChangeAspect="1" noChangeArrowheads="1"/>
          </p:cNvPicPr>
          <p:nvPr userDrawn="1"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467600" y="6229350"/>
            <a:ext cx="15240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  <p:sldLayoutId id="2147483973" r:id="rId2"/>
    <p:sldLayoutId id="2147483974" r:id="rId3"/>
    <p:sldLayoutId id="2147483975" r:id="rId4"/>
    <p:sldLayoutId id="2147483976" r:id="rId5"/>
    <p:sldLayoutId id="2147483977" r:id="rId6"/>
    <p:sldLayoutId id="2147483978" r:id="rId7"/>
    <p:sldLayoutId id="2147483979" r:id="rId8"/>
    <p:sldLayoutId id="2147483980" r:id="rId9"/>
    <p:sldLayoutId id="2147483981" r:id="rId10"/>
    <p:sldLayoutId id="2147483983" r:id="rId11"/>
    <p:sldLayoutId id="2147483982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rgbClr val="0021A5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400">
          <a:solidFill>
            <a:srgbClr val="FF4A00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rgbClr val="0021A5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0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8108950" cy="17526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SCIPS: An Emulation Methodology for Fault Injection in Processor Caches</a:t>
            </a:r>
          </a:p>
        </p:txBody>
      </p:sp>
      <p:sp>
        <p:nvSpPr>
          <p:cNvPr id="3075" name="Rectangle 7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en-US" sz="2800" dirty="0" smtClean="0"/>
              <a:t>Nicholas </a:t>
            </a:r>
            <a:r>
              <a:rPr lang="en-US" sz="2800" dirty="0" err="1" smtClean="0"/>
              <a:t>Wulf</a:t>
            </a:r>
            <a:endParaRPr lang="en-US" sz="2800" dirty="0" smtClean="0"/>
          </a:p>
          <a:p>
            <a:pPr algn="r" eaLnBrk="1" hangingPunct="1">
              <a:spcBef>
                <a:spcPct val="0"/>
              </a:spcBef>
            </a:pPr>
            <a:r>
              <a:rPr lang="en-US" sz="2800" dirty="0" err="1" smtClean="0"/>
              <a:t>Grzegorz</a:t>
            </a:r>
            <a:r>
              <a:rPr lang="en-US" sz="2800" dirty="0" smtClean="0"/>
              <a:t> </a:t>
            </a:r>
            <a:r>
              <a:rPr lang="en-US" sz="2800" dirty="0" err="1" smtClean="0"/>
              <a:t>Cieslewski</a:t>
            </a:r>
            <a:endParaRPr lang="en-US" sz="1800" dirty="0" smtClean="0">
              <a:solidFill>
                <a:srgbClr val="0053A3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-US" sz="2800" dirty="0" smtClean="0"/>
              <a:t>Ann Gordon-Ross</a:t>
            </a:r>
          </a:p>
          <a:p>
            <a:pPr algn="r" eaLnBrk="1" hangingPunct="1">
              <a:spcBef>
                <a:spcPct val="0"/>
              </a:spcBef>
            </a:pPr>
            <a:r>
              <a:rPr lang="en-US" sz="2800" dirty="0" smtClean="0"/>
              <a:t>Alan D. George</a:t>
            </a:r>
            <a:endParaRPr lang="en-US" sz="1800" dirty="0" smtClean="0">
              <a:solidFill>
                <a:srgbClr val="0053A3"/>
              </a:solidFill>
            </a:endParaRPr>
          </a:p>
          <a:p>
            <a:pPr algn="r" eaLnBrk="1" hangingPunct="1">
              <a:spcBef>
                <a:spcPct val="0"/>
              </a:spcBef>
            </a:pPr>
            <a:endParaRPr lang="en-US" sz="2000" dirty="0" smtClean="0">
              <a:solidFill>
                <a:srgbClr val="0053A3"/>
              </a:solidFill>
            </a:endParaRPr>
          </a:p>
          <a:p>
            <a:pPr algn="r" eaLnBrk="1" hangingPunct="1">
              <a:spcBef>
                <a:spcPct val="0"/>
              </a:spcBef>
            </a:pPr>
            <a:r>
              <a:rPr lang="en-US" sz="2000" dirty="0" smtClean="0">
                <a:solidFill>
                  <a:srgbClr val="0053A3"/>
                </a:solidFill>
              </a:rPr>
              <a:t>3/7/2011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99340"/>
          </a:xfrm>
        </p:spPr>
        <p:txBody>
          <a:bodyPr/>
          <a:lstStyle/>
          <a:p>
            <a:r>
              <a:rPr lang="en-US" dirty="0" smtClean="0"/>
              <a:t>SPFI-TILE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7154"/>
            <a:ext cx="8839200" cy="5153771"/>
          </a:xfrm>
        </p:spPr>
        <p:txBody>
          <a:bodyPr/>
          <a:lstStyle/>
          <a:p>
            <a:r>
              <a:rPr lang="en-US" sz="2400" dirty="0" smtClean="0"/>
              <a:t>Different skipping PMFs were applied to SCIPS during tests</a:t>
            </a:r>
          </a:p>
          <a:p>
            <a:pPr lvl="1"/>
            <a:r>
              <a:rPr lang="en-US" sz="2000" dirty="0" smtClean="0"/>
              <a:t>Each column in figure represents injection distribution for unique PMF</a:t>
            </a:r>
          </a:p>
          <a:p>
            <a:pPr lvl="1"/>
            <a:r>
              <a:rPr lang="en-US" sz="2000" dirty="0" smtClean="0"/>
              <a:t>PMFs are uniform from 0 to some max number of skips</a:t>
            </a:r>
          </a:p>
          <a:p>
            <a:pPr lvl="2"/>
            <a:r>
              <a:rPr lang="en-US" sz="1600" dirty="0" smtClean="0"/>
              <a:t>Equivalent to using a moving average filter on FLIM distribution (1</a:t>
            </a:r>
            <a:r>
              <a:rPr lang="en-US" sz="1600" baseline="30000" dirty="0" smtClean="0"/>
              <a:t>st</a:t>
            </a:r>
            <a:r>
              <a:rPr lang="en-US" sz="1600" dirty="0" smtClean="0"/>
              <a:t> column)</a:t>
            </a:r>
          </a:p>
          <a:p>
            <a:r>
              <a:rPr lang="en-US" sz="2400" dirty="0" smtClean="0"/>
              <a:t>Results show SCIPS removes imbalance caused by FLIM</a:t>
            </a:r>
          </a:p>
          <a:p>
            <a:pPr lvl="1"/>
            <a:r>
              <a:rPr lang="en-US" sz="2000" dirty="0" smtClean="0"/>
              <a:t>FLIM equivalent to</a:t>
            </a:r>
            <a:br>
              <a:rPr lang="en-US" sz="2000" dirty="0" smtClean="0"/>
            </a:br>
            <a:r>
              <a:rPr lang="en-US" sz="2000" dirty="0" smtClean="0"/>
              <a:t>skipping 0 times</a:t>
            </a:r>
          </a:p>
          <a:p>
            <a:pPr lvl="2"/>
            <a:r>
              <a:rPr lang="en-US" sz="1600" dirty="0" smtClean="0"/>
              <a:t>0x11DB0 and 0x11EC0</a:t>
            </a:r>
            <a:br>
              <a:rPr lang="en-US" sz="1600" dirty="0" smtClean="0"/>
            </a:br>
            <a:r>
              <a:rPr lang="en-US" sz="1600" dirty="0" smtClean="0"/>
              <a:t>most likely for injection</a:t>
            </a:r>
          </a:p>
          <a:p>
            <a:pPr lvl="1"/>
            <a:r>
              <a:rPr lang="en-US" sz="2000" dirty="0" smtClean="0"/>
              <a:t>As skipping range</a:t>
            </a:r>
            <a:br>
              <a:rPr lang="en-US" sz="2000" dirty="0" smtClean="0"/>
            </a:br>
            <a:r>
              <a:rPr lang="en-US" sz="2000" dirty="0" smtClean="0"/>
              <a:t>increases, injection</a:t>
            </a:r>
            <a:br>
              <a:rPr lang="en-US" sz="2000" dirty="0" smtClean="0"/>
            </a:br>
            <a:r>
              <a:rPr lang="en-US" sz="2000" dirty="0" smtClean="0"/>
              <a:t>peak is stretched</a:t>
            </a:r>
            <a:br>
              <a:rPr lang="en-US" sz="2000" dirty="0" smtClean="0"/>
            </a:br>
            <a:r>
              <a:rPr lang="en-US" sz="2000" dirty="0" smtClean="0"/>
              <a:t>across subsequent LIs</a:t>
            </a:r>
          </a:p>
          <a:p>
            <a:pPr lvl="2"/>
            <a:r>
              <a:rPr lang="en-US" sz="1600" dirty="0" smtClean="0"/>
              <a:t>Near uniform results </a:t>
            </a:r>
            <a:br>
              <a:rPr lang="en-US" sz="1600" dirty="0" smtClean="0"/>
            </a:br>
            <a:r>
              <a:rPr lang="en-US" sz="1600" dirty="0" smtClean="0"/>
              <a:t>when skipping range</a:t>
            </a:r>
            <a:br>
              <a:rPr lang="en-US" sz="1600" dirty="0" smtClean="0"/>
            </a:br>
            <a:r>
              <a:rPr lang="en-US" sz="1600" dirty="0" smtClean="0"/>
              <a:t>reaches 13 or more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C29D6-E824-4527-8FDD-C52B3F395BDF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3" name="Picture 22"/>
          <p:cNvPicPr/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70575" y="2931462"/>
            <a:ext cx="5274809" cy="3154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99340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7154"/>
            <a:ext cx="8839200" cy="5153771"/>
          </a:xfrm>
        </p:spPr>
        <p:txBody>
          <a:bodyPr/>
          <a:lstStyle/>
          <a:p>
            <a:r>
              <a:rPr lang="en-US" sz="2400" dirty="0" smtClean="0"/>
              <a:t>SW-based fault injectors can emulate cache injection by monitoring instruction stream and modifying memory</a:t>
            </a:r>
          </a:p>
          <a:p>
            <a:pPr lvl="1"/>
            <a:r>
              <a:rPr lang="en-US" sz="2000" dirty="0" smtClean="0"/>
              <a:t>This emulation strategy inherently leads to unbalanced injection rates</a:t>
            </a:r>
            <a:br>
              <a:rPr lang="en-US" sz="2000" dirty="0" smtClean="0"/>
            </a:br>
            <a:r>
              <a:rPr lang="en-US" sz="2000" dirty="0" smtClean="0"/>
              <a:t>that are uncharacteristic of the hidden cache behavior</a:t>
            </a:r>
          </a:p>
          <a:p>
            <a:r>
              <a:rPr lang="en-US" sz="2400" dirty="0" smtClean="0"/>
              <a:t>SCIPS provides method to balance biased injection rates</a:t>
            </a:r>
          </a:p>
          <a:p>
            <a:pPr lvl="1"/>
            <a:r>
              <a:rPr lang="en-US" sz="2000" dirty="0" smtClean="0"/>
              <a:t>MATLAB simulation shows 97% reduction in variance of inj. prob.</a:t>
            </a:r>
          </a:p>
          <a:p>
            <a:pPr lvl="1"/>
            <a:r>
              <a:rPr lang="en-US" sz="2000" dirty="0" smtClean="0"/>
              <a:t>SPFI-TILE experiment showed near complete smoothing of injection rates with as low as 13 skips</a:t>
            </a:r>
          </a:p>
          <a:p>
            <a:r>
              <a:rPr lang="en-US" sz="2400" dirty="0" smtClean="0"/>
              <a:t>SCIPS behavior is well defined and analogous to convolution</a:t>
            </a:r>
          </a:p>
          <a:p>
            <a:endParaRPr lang="en-US" sz="2400" dirty="0" smtClean="0"/>
          </a:p>
          <a:p>
            <a:r>
              <a:rPr lang="en-US" sz="2400" dirty="0" smtClean="0"/>
              <a:t>Acknowledgements</a:t>
            </a:r>
          </a:p>
          <a:p>
            <a:pPr lvl="1"/>
            <a:r>
              <a:rPr lang="en-US" sz="2000" dirty="0" smtClean="0"/>
              <a:t>Special thanks to Marti Bancroft and the National Reconnaissance Office for their support in providing equipment and tools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C29D6-E824-4527-8FDD-C52B3F395BDF}" type="slidenum">
              <a:rPr lang="en-US" altLang="en-US" smtClean="0"/>
              <a:pPr>
                <a:defRPr/>
              </a:pPr>
              <a:t>11</a:t>
            </a:fld>
            <a:endParaRPr lang="en-US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99340"/>
          </a:xfrm>
        </p:spPr>
        <p:txBody>
          <a:bodyPr/>
          <a:lstStyle/>
          <a:p>
            <a:r>
              <a:rPr lang="en-US" dirty="0" smtClean="0"/>
              <a:t>Fault Injector 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7154"/>
            <a:ext cx="8534400" cy="5153771"/>
          </a:xfrm>
        </p:spPr>
        <p:txBody>
          <a:bodyPr/>
          <a:lstStyle/>
          <a:p>
            <a:r>
              <a:rPr lang="en-US" sz="2400" dirty="0" smtClean="0"/>
              <a:t>Automated fault-injection tools</a:t>
            </a:r>
          </a:p>
          <a:p>
            <a:pPr lvl="1"/>
            <a:r>
              <a:rPr lang="en-US" sz="2000" dirty="0" smtClean="0"/>
              <a:t>Validation of system design characteristics</a:t>
            </a:r>
          </a:p>
          <a:p>
            <a:pPr lvl="1"/>
            <a:r>
              <a:rPr lang="en-US" sz="2000" dirty="0" smtClean="0"/>
              <a:t>Demonstration of system robustness in presence of certain faults</a:t>
            </a:r>
          </a:p>
          <a:p>
            <a:r>
              <a:rPr lang="en-US" sz="2400" dirty="0" smtClean="0"/>
              <a:t>Fault injectors typically fall into 1 of 3 categories</a:t>
            </a:r>
          </a:p>
          <a:p>
            <a:pPr lvl="1"/>
            <a:r>
              <a:rPr lang="en-US" sz="2000" dirty="0" smtClean="0"/>
              <a:t>Hardware-Based: Physical radiation of device</a:t>
            </a:r>
          </a:p>
          <a:p>
            <a:pPr lvl="2"/>
            <a:r>
              <a:rPr lang="en-US" sz="1600" dirty="0" smtClean="0"/>
              <a:t>Complete test of all device components</a:t>
            </a:r>
          </a:p>
          <a:p>
            <a:pPr lvl="2"/>
            <a:r>
              <a:rPr lang="en-US" sz="1600" dirty="0" smtClean="0"/>
              <a:t>Expensive and requires special testing platform</a:t>
            </a:r>
          </a:p>
          <a:p>
            <a:pPr lvl="1"/>
            <a:r>
              <a:rPr lang="en-US" sz="2000" dirty="0" smtClean="0"/>
              <a:t>Simulation-Based: Modeling of faults and</a:t>
            </a:r>
            <a:br>
              <a:rPr lang="en-US" sz="2000" dirty="0" smtClean="0"/>
            </a:br>
            <a:r>
              <a:rPr lang="en-US" sz="2000" dirty="0" smtClean="0"/>
              <a:t>their effects in simulated environment</a:t>
            </a:r>
          </a:p>
          <a:p>
            <a:pPr lvl="2"/>
            <a:r>
              <a:rPr lang="en-US" sz="1600" dirty="0" smtClean="0"/>
              <a:t>Full control over fault placement and observation</a:t>
            </a:r>
          </a:p>
          <a:p>
            <a:pPr lvl="2"/>
            <a:r>
              <a:rPr lang="en-US" sz="1600" dirty="0" smtClean="0"/>
              <a:t>Requires simulation; May not consider all fault types</a:t>
            </a:r>
          </a:p>
          <a:p>
            <a:pPr lvl="1"/>
            <a:r>
              <a:rPr lang="en-US" sz="2000" dirty="0" smtClean="0"/>
              <a:t>Software-Based: Modify software to simulate</a:t>
            </a:r>
            <a:br>
              <a:rPr lang="en-US" sz="2000" dirty="0" smtClean="0"/>
            </a:br>
            <a:r>
              <a:rPr lang="en-US" sz="2000" dirty="0" smtClean="0"/>
              <a:t>faults during runtime</a:t>
            </a:r>
          </a:p>
          <a:p>
            <a:pPr lvl="2"/>
            <a:r>
              <a:rPr lang="en-US" sz="1600" dirty="0" smtClean="0"/>
              <a:t>Cheaper that hardware-based, more accurate/realistic than simulation-based</a:t>
            </a:r>
          </a:p>
          <a:p>
            <a:pPr lvl="2"/>
            <a:r>
              <a:rPr lang="en-US" sz="1600" dirty="0" smtClean="0"/>
              <a:t>Restricts testing from certain important components such as processor cache</a:t>
            </a:r>
            <a:endParaRPr lang="en-US" sz="1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C29D6-E824-4527-8FDD-C52B3F395BDF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133" y="2985245"/>
            <a:ext cx="2696067" cy="2176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70290" y="2366616"/>
            <a:ext cx="3390302" cy="34958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99340"/>
          </a:xfrm>
        </p:spPr>
        <p:txBody>
          <a:bodyPr/>
          <a:lstStyle/>
          <a:p>
            <a:r>
              <a:rPr lang="en-US" dirty="0" smtClean="0"/>
              <a:t>SPFI-TILE: SW-Based Injector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7154"/>
            <a:ext cx="8534400" cy="5153771"/>
          </a:xfrm>
        </p:spPr>
        <p:txBody>
          <a:bodyPr/>
          <a:lstStyle/>
          <a:p>
            <a:r>
              <a:rPr lang="en-US" sz="2400" dirty="0" smtClean="0"/>
              <a:t>The Simple Portable Fault Injector (SPFI)</a:t>
            </a:r>
          </a:p>
          <a:p>
            <a:pPr lvl="1"/>
            <a:r>
              <a:rPr lang="en-US" sz="2000" dirty="0" smtClean="0"/>
              <a:t>Represents group of fault-injectors, each targeting different systems</a:t>
            </a:r>
          </a:p>
          <a:p>
            <a:pPr lvl="2"/>
            <a:r>
              <a:rPr lang="en-US" sz="1600" dirty="0" smtClean="0"/>
              <a:t>PowerPC, FPGA, Embedded PowerPC on FPGA</a:t>
            </a:r>
          </a:p>
          <a:p>
            <a:pPr lvl="1"/>
            <a:r>
              <a:rPr lang="en-US" sz="2000" dirty="0" smtClean="0"/>
              <a:t>Software runs as normal, pauses at random point,</a:t>
            </a:r>
            <a:br>
              <a:rPr lang="en-US" sz="2000" dirty="0" smtClean="0"/>
            </a:br>
            <a:r>
              <a:rPr lang="en-US" sz="2000" dirty="0" smtClean="0"/>
              <a:t>corrupts single bit, and resumes execution</a:t>
            </a:r>
          </a:p>
          <a:p>
            <a:pPr lvl="1"/>
            <a:r>
              <a:rPr lang="en-US" sz="2000" dirty="0" smtClean="0"/>
              <a:t>SPFI analyses output of test program</a:t>
            </a:r>
          </a:p>
          <a:p>
            <a:pPr lvl="2"/>
            <a:r>
              <a:rPr lang="en-US" sz="1600" dirty="0" smtClean="0"/>
              <a:t>If output is incorrect, then error has occurred</a:t>
            </a:r>
          </a:p>
          <a:p>
            <a:r>
              <a:rPr lang="en-US" sz="2400" dirty="0" smtClean="0"/>
              <a:t>SPFI-TILE: Injector for TILE64</a:t>
            </a:r>
          </a:p>
          <a:p>
            <a:pPr lvl="1"/>
            <a:r>
              <a:rPr lang="en-US" sz="2000" dirty="0" smtClean="0"/>
              <a:t>Able to inject faults into several areas</a:t>
            </a:r>
          </a:p>
          <a:p>
            <a:pPr lvl="2"/>
            <a:r>
              <a:rPr lang="en-US" sz="1600" dirty="0" smtClean="0"/>
              <a:t>Register file, main memory, instruction stream</a:t>
            </a:r>
          </a:p>
          <a:p>
            <a:pPr lvl="1"/>
            <a:r>
              <a:rPr lang="en-US" sz="2000" dirty="0" smtClean="0"/>
              <a:t>Tests a single-bit upset during runtime</a:t>
            </a:r>
          </a:p>
          <a:p>
            <a:pPr lvl="1"/>
            <a:r>
              <a:rPr lang="en-US" sz="2000" dirty="0" smtClean="0"/>
              <a:t>Able to target specific tile when test </a:t>
            </a:r>
            <a:br>
              <a:rPr lang="en-US" sz="2000" dirty="0" smtClean="0"/>
            </a:br>
            <a:r>
              <a:rPr lang="en-US" sz="2000" dirty="0" smtClean="0"/>
              <a:t>program parallelized on multiple tiles</a:t>
            </a:r>
          </a:p>
          <a:p>
            <a:pPr lvl="1"/>
            <a:r>
              <a:rPr lang="en-US" sz="2000" dirty="0" smtClean="0"/>
              <a:t>Easily portable to MAESTRO device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C29D6-E824-4527-8FDD-C52B3F395BDF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99340"/>
          </a:xfrm>
        </p:spPr>
        <p:txBody>
          <a:bodyPr/>
          <a:lstStyle/>
          <a:p>
            <a:r>
              <a:rPr lang="en-US" dirty="0" smtClean="0"/>
              <a:t>Adding Cache Injection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77154"/>
            <a:ext cx="8652147" cy="5153771"/>
          </a:xfrm>
        </p:spPr>
        <p:txBody>
          <a:bodyPr/>
          <a:lstStyle/>
          <a:p>
            <a:r>
              <a:rPr lang="en-US" sz="2400" dirty="0" smtClean="0"/>
              <a:t>Testing cache for susceptibility to faults</a:t>
            </a:r>
            <a:br>
              <a:rPr lang="en-US" sz="2400" dirty="0" smtClean="0"/>
            </a:br>
            <a:r>
              <a:rPr lang="en-US" sz="2400" dirty="0" smtClean="0"/>
              <a:t>is critical to total system verification</a:t>
            </a:r>
          </a:p>
          <a:p>
            <a:pPr lvl="1"/>
            <a:r>
              <a:rPr lang="en-US" sz="2000" dirty="0" smtClean="0"/>
              <a:t>Cache typically largest component on die</a:t>
            </a:r>
          </a:p>
          <a:p>
            <a:pPr lvl="2"/>
            <a:r>
              <a:rPr lang="en-US" sz="1600" dirty="0" smtClean="0"/>
              <a:t>Larger physical size causes increased upset rate</a:t>
            </a:r>
          </a:p>
          <a:p>
            <a:pPr lvl="1"/>
            <a:r>
              <a:rPr lang="en-US" sz="2000" dirty="0" smtClean="0"/>
              <a:t>Unfortunately, SW-based fault injectors can’t access cache directly</a:t>
            </a:r>
          </a:p>
          <a:p>
            <a:r>
              <a:rPr lang="en-US" sz="2400" dirty="0" smtClean="0"/>
              <a:t>SPFI-TILE can leverage abilities to emulate cache injection</a:t>
            </a:r>
          </a:p>
          <a:p>
            <a:pPr lvl="1"/>
            <a:r>
              <a:rPr lang="en-US" sz="2000" dirty="0" smtClean="0"/>
              <a:t>Lack of cache injection is major downside to SW-based fault injectors</a:t>
            </a:r>
          </a:p>
          <a:p>
            <a:pPr lvl="1"/>
            <a:r>
              <a:rPr lang="en-US" sz="2000" dirty="0" smtClean="0"/>
              <a:t>Cache injection makes SW-based much more attractive approach</a:t>
            </a:r>
          </a:p>
          <a:p>
            <a:r>
              <a:rPr lang="en-US" sz="2400" dirty="0" smtClean="0"/>
              <a:t>Faulty cache data must be loaded in order to cause errors</a:t>
            </a:r>
          </a:p>
          <a:p>
            <a:pPr lvl="1"/>
            <a:r>
              <a:rPr lang="en-US" sz="2000" dirty="0" smtClean="0"/>
              <a:t>As usual, SPFI-TILE randomly pauses execution during test program</a:t>
            </a:r>
          </a:p>
          <a:p>
            <a:pPr lvl="1"/>
            <a:r>
              <a:rPr lang="en-US" sz="2000" dirty="0" smtClean="0"/>
              <a:t>Steps through instructions until reaching the first load instruction (FLI)</a:t>
            </a:r>
          </a:p>
          <a:p>
            <a:pPr lvl="1"/>
            <a:r>
              <a:rPr lang="en-US" sz="2000" dirty="0" smtClean="0"/>
              <a:t>Data being loaded from is corrupted before the load</a:t>
            </a:r>
          </a:p>
          <a:p>
            <a:pPr lvl="1"/>
            <a:r>
              <a:rPr lang="en-US" sz="2000" dirty="0" smtClean="0"/>
              <a:t>Execution resumes with corrupted load data, emulating cache fault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C29D6-E824-4527-8FDD-C52B3F395BDF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  <p:grpSp>
        <p:nvGrpSpPr>
          <p:cNvPr id="6" name="Group 5"/>
          <p:cNvGrpSpPr/>
          <p:nvPr/>
        </p:nvGrpSpPr>
        <p:grpSpPr>
          <a:xfrm>
            <a:off x="6217545" y="376878"/>
            <a:ext cx="2750286" cy="2057918"/>
            <a:chOff x="11472323" y="13551983"/>
            <a:chExt cx="8143875" cy="6093702"/>
          </a:xfrm>
        </p:grpSpPr>
        <p:pic>
          <p:nvPicPr>
            <p:cNvPr id="7" name="Picture 161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80C0"/>
                </a:clrFrom>
                <a:clrTo>
                  <a:srgbClr val="FF80C0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1472323" y="13551983"/>
              <a:ext cx="8143875" cy="5248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12012182" y="18643193"/>
              <a:ext cx="7571787" cy="10024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IBM PowerPC 970MP</a:t>
              </a:r>
              <a:endParaRPr lang="en-US" sz="16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99340"/>
          </a:xfrm>
        </p:spPr>
        <p:txBody>
          <a:bodyPr/>
          <a:lstStyle/>
          <a:p>
            <a:r>
              <a:rPr lang="en-US" dirty="0" smtClean="0"/>
              <a:t>Drawback to FLI Method (FLIM)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7154"/>
            <a:ext cx="8679810" cy="5153771"/>
          </a:xfrm>
        </p:spPr>
        <p:txBody>
          <a:bodyPr/>
          <a:lstStyle/>
          <a:p>
            <a:r>
              <a:rPr lang="en-US" sz="2400" dirty="0" smtClean="0"/>
              <a:t>No direct access to cache, no knowledge of its true behavior</a:t>
            </a:r>
          </a:p>
          <a:p>
            <a:pPr lvl="1"/>
            <a:r>
              <a:rPr lang="en-US" sz="2000" dirty="0" smtClean="0"/>
              <a:t>Must assume all load instructions (LI) are equally likely to load faults</a:t>
            </a:r>
          </a:p>
          <a:p>
            <a:r>
              <a:rPr lang="en-US" sz="2400" dirty="0" smtClean="0"/>
              <a:t>First Load Instruction Method (FLIM) favors certain LIs</a:t>
            </a:r>
          </a:p>
          <a:p>
            <a:pPr lvl="1"/>
            <a:r>
              <a:rPr lang="en-US" sz="2000" dirty="0" smtClean="0"/>
              <a:t>Example code on right illustrates this unbalanced injection problem</a:t>
            </a:r>
          </a:p>
          <a:p>
            <a:pPr lvl="1"/>
            <a:r>
              <a:rPr lang="en-US" sz="2000" dirty="0" smtClean="0"/>
              <a:t>Ex. Code loops continuously from 1</a:t>
            </a:r>
            <a:r>
              <a:rPr lang="en-US" sz="2000" baseline="30000" dirty="0" smtClean="0"/>
              <a:t>st</a:t>
            </a:r>
            <a:r>
              <a:rPr lang="en-US" sz="2000" dirty="0" smtClean="0"/>
              <a:t> to</a:t>
            </a:r>
            <a:br>
              <a:rPr lang="en-US" sz="2000" dirty="0" smtClean="0"/>
            </a:br>
            <a:r>
              <a:rPr lang="en-US" sz="2000" dirty="0" smtClean="0"/>
              <a:t>5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address due to jump instruction</a:t>
            </a:r>
          </a:p>
          <a:p>
            <a:pPr lvl="1"/>
            <a:r>
              <a:rPr lang="en-US" sz="2000" dirty="0" smtClean="0"/>
              <a:t>SPFI-TILE stops randomly on any 1 of</a:t>
            </a:r>
            <a:br>
              <a:rPr lang="en-US" sz="2000" dirty="0" smtClean="0"/>
            </a:br>
            <a:r>
              <a:rPr lang="en-US" sz="2000" dirty="0" smtClean="0"/>
              <a:t>the 5 instructions, then looks for FLI</a:t>
            </a:r>
          </a:p>
          <a:p>
            <a:pPr lvl="2"/>
            <a:r>
              <a:rPr lang="en-US" sz="1600" dirty="0" smtClean="0"/>
              <a:t>FLI for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address is Load_2</a:t>
            </a:r>
          </a:p>
          <a:p>
            <a:pPr lvl="2"/>
            <a:r>
              <a:rPr lang="en-US" sz="1600" dirty="0" smtClean="0"/>
              <a:t>FLI for all other address is Load_1</a:t>
            </a:r>
          </a:p>
          <a:p>
            <a:pPr lvl="1"/>
            <a:r>
              <a:rPr lang="en-US" sz="2000" dirty="0" smtClean="0"/>
              <a:t>Load_1 receives 80% of injections</a:t>
            </a:r>
          </a:p>
          <a:p>
            <a:r>
              <a:rPr lang="en-US" sz="2400" dirty="0" smtClean="0"/>
              <a:t>This unbalanced injection results in biased measurements</a:t>
            </a:r>
          </a:p>
          <a:p>
            <a:pPr lvl="1"/>
            <a:r>
              <a:rPr lang="en-US" sz="2000" dirty="0" smtClean="0"/>
              <a:t>Unrelated to unequal fault-inducing prob. from hidden cache behavior</a:t>
            </a:r>
          </a:p>
          <a:p>
            <a:pPr lvl="1"/>
            <a:r>
              <a:rPr lang="en-US" sz="2000" dirty="0" smtClean="0"/>
              <a:t>Simply an artifact of the instruction execution flow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C29D6-E824-4527-8FDD-C52B3F395BDF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5926821" y="3150200"/>
          <a:ext cx="2667700" cy="1577340"/>
        </p:xfrm>
        <a:graphic>
          <a:graphicData uri="http://schemas.openxmlformats.org/drawingml/2006/table">
            <a:tbl>
              <a:tblPr/>
              <a:tblGrid>
                <a:gridCol w="900824"/>
                <a:gridCol w="1766876"/>
              </a:tblGrid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Address</a:t>
                      </a:r>
                      <a:endParaRPr lang="en-US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Instruction</a:t>
                      </a:r>
                      <a:endParaRPr lang="en-US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Load_1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Load_2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Times New Roman"/>
                        </a:rPr>
                        <a:t>rd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Non-Load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Non-Load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</a:rPr>
                        <a:t>Jump to 1</a:t>
                      </a:r>
                      <a:r>
                        <a:rPr lang="en-US" sz="15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</a:rPr>
                        <a:t> Address</a:t>
                      </a:r>
                      <a:endParaRPr lang="en-US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26821" y="2663639"/>
            <a:ext cx="26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Example of simple loop in a programs instruction stream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99340"/>
          </a:xfrm>
        </p:spPr>
        <p:txBody>
          <a:bodyPr/>
          <a:lstStyle/>
          <a:p>
            <a:r>
              <a:rPr lang="en-US" dirty="0" smtClean="0"/>
              <a:t>Injection Balancing with SCIPS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7154"/>
            <a:ext cx="8679810" cy="5153771"/>
          </a:xfrm>
        </p:spPr>
        <p:txBody>
          <a:bodyPr/>
          <a:lstStyle/>
          <a:p>
            <a:r>
              <a:rPr lang="en-US" sz="2400" dirty="0" smtClean="0"/>
              <a:t>SCIPS provides method to balance injection rates</a:t>
            </a:r>
          </a:p>
          <a:p>
            <a:pPr lvl="1"/>
            <a:r>
              <a:rPr lang="en-US" sz="2000" dirty="0" smtClean="0"/>
              <a:t>Stands for Smooth Cache Injection Per Skipping</a:t>
            </a:r>
          </a:p>
          <a:p>
            <a:pPr lvl="1"/>
            <a:r>
              <a:rPr lang="en-US" sz="2000" dirty="0" smtClean="0"/>
              <a:t>Modifies FLIM by randomly skipping LIs instead of always using FLI</a:t>
            </a:r>
          </a:p>
          <a:p>
            <a:r>
              <a:rPr lang="en-US" sz="2400" dirty="0" smtClean="0"/>
              <a:t>Consider same sample code with 5-address loop</a:t>
            </a:r>
          </a:p>
          <a:p>
            <a:pPr lvl="1"/>
            <a:r>
              <a:rPr lang="en-US" sz="2000" dirty="0" smtClean="0"/>
              <a:t>With SCIPS, there is a 50% chance that </a:t>
            </a:r>
            <a:br>
              <a:rPr lang="en-US" sz="2000" dirty="0" smtClean="0"/>
            </a:br>
            <a:r>
              <a:rPr lang="en-US" sz="2000" dirty="0" smtClean="0"/>
              <a:t>the FLI is skipped and the next LI is </a:t>
            </a:r>
            <a:br>
              <a:rPr lang="en-US" sz="2000" dirty="0" smtClean="0"/>
            </a:br>
            <a:r>
              <a:rPr lang="en-US" sz="2000" dirty="0" smtClean="0"/>
              <a:t>used for injection instead</a:t>
            </a:r>
          </a:p>
          <a:p>
            <a:pPr lvl="1"/>
            <a:r>
              <a:rPr lang="en-US" sz="2000" dirty="0" smtClean="0"/>
              <a:t>What is chance of injecting into Load_2?</a:t>
            </a:r>
          </a:p>
          <a:p>
            <a:pPr lvl="2"/>
            <a:r>
              <a:rPr lang="en-US" sz="1600" dirty="0" smtClean="0"/>
              <a:t>20% chance to stop on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Address and 50%</a:t>
            </a:r>
            <a:br>
              <a:rPr lang="en-US" sz="1600" dirty="0" smtClean="0"/>
            </a:br>
            <a:r>
              <a:rPr lang="en-US" sz="1600" dirty="0" smtClean="0"/>
              <a:t>chance to use the FLI</a:t>
            </a:r>
          </a:p>
          <a:p>
            <a:pPr lvl="2"/>
            <a:r>
              <a:rPr lang="en-US" sz="1600" dirty="0" smtClean="0"/>
              <a:t>80% chance to not stop on 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Address and</a:t>
            </a:r>
            <a:br>
              <a:rPr lang="en-US" sz="1600" dirty="0" smtClean="0"/>
            </a:br>
            <a:r>
              <a:rPr lang="en-US" sz="1600" dirty="0" smtClean="0"/>
              <a:t>50% chance to skip to the next LI</a:t>
            </a:r>
          </a:p>
          <a:p>
            <a:pPr lvl="2"/>
            <a:r>
              <a:rPr lang="en-US" sz="1600" dirty="0" smtClean="0"/>
              <a:t>(0.2)(0.5) + (0.8)(0.5) = </a:t>
            </a:r>
            <a:r>
              <a:rPr lang="en-US" sz="1600" b="1" dirty="0" smtClean="0"/>
              <a:t>50%</a:t>
            </a:r>
          </a:p>
          <a:p>
            <a:r>
              <a:rPr lang="en-US" sz="2400" dirty="0" smtClean="0"/>
              <a:t>Simply adding a single skip 50% of the time removes the unbalanced injection problem caused by FLIM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C29D6-E824-4527-8FDD-C52B3F395BDF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926821" y="3150200"/>
          <a:ext cx="2667700" cy="1577340"/>
        </p:xfrm>
        <a:graphic>
          <a:graphicData uri="http://schemas.openxmlformats.org/drawingml/2006/table">
            <a:tbl>
              <a:tblPr/>
              <a:tblGrid>
                <a:gridCol w="900824"/>
                <a:gridCol w="1766876"/>
              </a:tblGrid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Address</a:t>
                      </a:r>
                      <a:endParaRPr lang="en-US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500" b="1" dirty="0">
                          <a:latin typeface="Times New Roman"/>
                          <a:ea typeface="Times New Roman"/>
                          <a:cs typeface="Times New Roman"/>
                        </a:rPr>
                        <a:t>Instruction</a:t>
                      </a:r>
                      <a:endParaRPr lang="en-US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Load_1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Times New Roman"/>
                        </a:rPr>
                        <a:t>nd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Load_2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Times New Roman"/>
                        </a:rPr>
                        <a:t>rd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Non-Load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Non-Load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6346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r>
                        <a:rPr lang="en-US" sz="1500" baseline="30000">
                          <a:latin typeface="Times New Roman"/>
                          <a:ea typeface="Times New Roman"/>
                          <a:cs typeface="Times New Roman"/>
                        </a:rPr>
                        <a:t>th</a:t>
                      </a:r>
                      <a:endParaRPr lang="en-US" sz="13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</a:rPr>
                        <a:t>Jump to 1</a:t>
                      </a:r>
                      <a:r>
                        <a:rPr lang="en-US" sz="1500" baseline="30000" dirty="0">
                          <a:latin typeface="Times New Roman"/>
                          <a:ea typeface="Times New Roman"/>
                          <a:cs typeface="Times New Roman"/>
                        </a:rPr>
                        <a:t>st</a:t>
                      </a:r>
                      <a:r>
                        <a:rPr lang="en-US" sz="1500" dirty="0">
                          <a:latin typeface="Times New Roman"/>
                          <a:ea typeface="Times New Roman"/>
                          <a:cs typeface="Times New Roman"/>
                        </a:rPr>
                        <a:t> Address</a:t>
                      </a:r>
                      <a:endParaRPr lang="en-US" sz="13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86541" marR="86541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26821" y="2663639"/>
            <a:ext cx="266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/>
              <a:t>Example of simple loop in a programs instruction stream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99340"/>
          </a:xfrm>
        </p:spPr>
        <p:txBody>
          <a:bodyPr/>
          <a:lstStyle/>
          <a:p>
            <a:r>
              <a:rPr lang="en-US" dirty="0" smtClean="0"/>
              <a:t>SCIPS and Convolution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7154"/>
            <a:ext cx="8679810" cy="5153771"/>
          </a:xfrm>
        </p:spPr>
        <p:txBody>
          <a:bodyPr/>
          <a:lstStyle/>
          <a:p>
            <a:r>
              <a:rPr lang="en-US" sz="2400" dirty="0" smtClean="0"/>
              <a:t>How does previous example work with more complex code?</a:t>
            </a:r>
          </a:p>
          <a:p>
            <a:pPr lvl="1"/>
            <a:r>
              <a:rPr lang="en-US" sz="2000" dirty="0" smtClean="0"/>
              <a:t>Assume that example loop executes </a:t>
            </a:r>
            <a:r>
              <a:rPr lang="en-US" sz="2000" dirty="0" smtClean="0"/>
              <a:t>20 times </a:t>
            </a:r>
            <a:r>
              <a:rPr lang="en-US" sz="2000" dirty="0" smtClean="0"/>
              <a:t>(</a:t>
            </a:r>
            <a:r>
              <a:rPr lang="en-US" sz="2000" smtClean="0"/>
              <a:t>100 </a:t>
            </a:r>
            <a:r>
              <a:rPr lang="en-US" sz="2000" smtClean="0"/>
              <a:t>instructions total</a:t>
            </a:r>
            <a:r>
              <a:rPr lang="en-US" sz="2000" dirty="0" smtClean="0"/>
              <a:t>)</a:t>
            </a:r>
          </a:p>
          <a:p>
            <a:pPr lvl="2"/>
            <a:r>
              <a:rPr lang="en-US" sz="1600" dirty="0" smtClean="0"/>
              <a:t>Probability of </a:t>
            </a:r>
            <a:r>
              <a:rPr lang="en-US" sz="1600" dirty="0" smtClean="0"/>
              <a:t>stopping on </a:t>
            </a:r>
            <a:r>
              <a:rPr lang="en-US" sz="1600" i="1" dirty="0" smtClean="0"/>
              <a:t>n</a:t>
            </a:r>
            <a:r>
              <a:rPr lang="en-US" sz="1600" i="1" baseline="30000" dirty="0" smtClean="0"/>
              <a:t>th</a:t>
            </a:r>
            <a:r>
              <a:rPr lang="en-US" sz="1600" dirty="0" smtClean="0"/>
              <a:t> LI is </a:t>
            </a:r>
          </a:p>
          <a:p>
            <a:pPr lvl="1"/>
            <a:r>
              <a:rPr lang="en-US" sz="2000" dirty="0" smtClean="0"/>
              <a:t>The probability of SCIPS skipping </a:t>
            </a:r>
            <a:r>
              <a:rPr lang="en-US" sz="2000" i="1" dirty="0" smtClean="0"/>
              <a:t>n</a:t>
            </a:r>
            <a:r>
              <a:rPr lang="en-US" sz="2000" dirty="0" smtClean="0"/>
              <a:t> LIs is given by its PMF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skip</a:t>
            </a:r>
            <a:r>
              <a:rPr lang="en-US" sz="2000" dirty="0" smtClean="0"/>
              <a:t>[</a:t>
            </a:r>
            <a:r>
              <a:rPr lang="en-US" sz="2000" i="1" dirty="0" smtClean="0"/>
              <a:t>n</a:t>
            </a:r>
            <a:r>
              <a:rPr lang="en-US" sz="2000" dirty="0" smtClean="0"/>
              <a:t>]</a:t>
            </a:r>
            <a:endParaRPr lang="en-US" dirty="0" smtClean="0"/>
          </a:p>
          <a:p>
            <a:pPr lvl="2"/>
            <a:r>
              <a:rPr lang="en-US" sz="1600" dirty="0" smtClean="0"/>
              <a:t>For previous 50-50 example, </a:t>
            </a:r>
          </a:p>
          <a:p>
            <a:pPr lvl="1"/>
            <a:r>
              <a:rPr lang="en-US" sz="2000" dirty="0" smtClean="0"/>
              <a:t>Let </a:t>
            </a:r>
            <a:r>
              <a:rPr lang="en-US" sz="2000" i="1" dirty="0" smtClean="0"/>
              <a:t>P</a:t>
            </a:r>
            <a:r>
              <a:rPr lang="en-US" sz="2000" i="1" baseline="-25000" dirty="0" smtClean="0"/>
              <a:t>SCIPS</a:t>
            </a:r>
            <a:r>
              <a:rPr lang="en-US" sz="2000" dirty="0" smtClean="0"/>
              <a:t>[</a:t>
            </a:r>
            <a:r>
              <a:rPr lang="en-US" sz="2000" i="1" dirty="0" smtClean="0"/>
              <a:t>n</a:t>
            </a:r>
            <a:r>
              <a:rPr lang="en-US" sz="2000" dirty="0" smtClean="0"/>
              <a:t>] equal the fault-injection probability of injecting into the </a:t>
            </a:r>
            <a:r>
              <a:rPr lang="en-US" sz="2000" i="1" dirty="0" smtClean="0"/>
              <a:t>n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LI using SCIPS with a skipping PMF equal to </a:t>
            </a:r>
            <a:r>
              <a:rPr lang="en-US" sz="2000" i="1" dirty="0" err="1" smtClean="0"/>
              <a:t>P</a:t>
            </a:r>
            <a:r>
              <a:rPr lang="en-US" sz="2000" i="1" baseline="-25000" dirty="0" err="1" smtClean="0"/>
              <a:t>skip</a:t>
            </a:r>
            <a:r>
              <a:rPr lang="en-US" sz="2000" dirty="0" smtClean="0"/>
              <a:t>[</a:t>
            </a:r>
            <a:r>
              <a:rPr lang="en-US" sz="2000" i="1" dirty="0" smtClean="0"/>
              <a:t>n</a:t>
            </a:r>
            <a:r>
              <a:rPr lang="en-US" sz="2000" dirty="0" smtClean="0"/>
              <a:t>]</a:t>
            </a:r>
          </a:p>
          <a:p>
            <a:pPr lvl="2"/>
            <a:r>
              <a:rPr lang="en-US" sz="1600" dirty="0" smtClean="0"/>
              <a:t>Calculating </a:t>
            </a:r>
            <a:r>
              <a:rPr lang="en-US" sz="1600" i="1" dirty="0" smtClean="0"/>
              <a:t>P</a:t>
            </a:r>
            <a:r>
              <a:rPr lang="en-US" sz="1600" i="1" baseline="-25000" dirty="0" smtClean="0"/>
              <a:t>SCIPS</a:t>
            </a:r>
            <a:r>
              <a:rPr lang="en-US" sz="1600" dirty="0" smtClean="0"/>
              <a:t>[</a:t>
            </a:r>
            <a:r>
              <a:rPr lang="en-US" sz="1600" i="1" dirty="0" smtClean="0"/>
              <a:t>n</a:t>
            </a:r>
            <a:r>
              <a:rPr lang="en-US" sz="1600" dirty="0" smtClean="0"/>
              <a:t>] for given </a:t>
            </a:r>
            <a:r>
              <a:rPr lang="en-US" sz="1600" i="1" dirty="0" smtClean="0"/>
              <a:t>n</a:t>
            </a:r>
            <a:r>
              <a:rPr lang="en-US" sz="1600" dirty="0" smtClean="0"/>
              <a:t> involves summing the following values</a:t>
            </a:r>
          </a:p>
          <a:p>
            <a:pPr lvl="3"/>
            <a:r>
              <a:rPr lang="en-US" sz="1600" dirty="0" smtClean="0"/>
              <a:t>Probability of skipping 0 times when the </a:t>
            </a:r>
            <a:r>
              <a:rPr lang="en-US" sz="1600" i="1" dirty="0" smtClean="0"/>
              <a:t>n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LI is the FLI</a:t>
            </a:r>
          </a:p>
          <a:p>
            <a:pPr lvl="3"/>
            <a:r>
              <a:rPr lang="en-US" sz="1600" dirty="0" smtClean="0"/>
              <a:t>Probability of skipping 1 time when the (n-1)</a:t>
            </a:r>
            <a:r>
              <a:rPr lang="en-US" sz="1600" baseline="30000" dirty="0" err="1" smtClean="0"/>
              <a:t>th</a:t>
            </a:r>
            <a:r>
              <a:rPr lang="en-US" sz="1600" dirty="0" smtClean="0"/>
              <a:t> LI is the FLI</a:t>
            </a:r>
          </a:p>
          <a:p>
            <a:pPr lvl="3"/>
            <a:r>
              <a:rPr lang="en-US" sz="1600" dirty="0" smtClean="0"/>
              <a:t>Probability of skipping 2 times when the (n-2)</a:t>
            </a:r>
            <a:r>
              <a:rPr lang="en-US" sz="1600" baseline="30000" dirty="0" err="1" smtClean="0"/>
              <a:t>th</a:t>
            </a:r>
            <a:r>
              <a:rPr lang="en-US" sz="1600" dirty="0" smtClean="0"/>
              <a:t> LI is the FLI</a:t>
            </a:r>
          </a:p>
          <a:p>
            <a:pPr lvl="3"/>
            <a:r>
              <a:rPr lang="en-US" sz="1600" dirty="0" smtClean="0"/>
              <a:t>Continue this pattern until </a:t>
            </a:r>
            <a:r>
              <a:rPr lang="en-US" sz="1600" i="1" dirty="0" err="1" smtClean="0"/>
              <a:t>P</a:t>
            </a:r>
            <a:r>
              <a:rPr lang="en-US" sz="1600" i="1" baseline="-25000" dirty="0" err="1" smtClean="0"/>
              <a:t>skip</a:t>
            </a:r>
            <a:r>
              <a:rPr lang="en-US" sz="1600" dirty="0" smtClean="0"/>
              <a:t>[</a:t>
            </a:r>
            <a:r>
              <a:rPr lang="en-US" sz="1600" i="1" dirty="0" smtClean="0"/>
              <a:t>n</a:t>
            </a:r>
            <a:r>
              <a:rPr lang="en-US" sz="1600" dirty="0" smtClean="0"/>
              <a:t>] reduces to zeros</a:t>
            </a:r>
          </a:p>
          <a:p>
            <a:pPr lvl="2"/>
            <a:r>
              <a:rPr lang="en-US" sz="1600" dirty="0" smtClean="0"/>
              <a:t>This pattern is equivalent to </a:t>
            </a:r>
          </a:p>
          <a:p>
            <a:r>
              <a:rPr lang="en-US" sz="2400" dirty="0" smtClean="0"/>
              <a:t>The problem of finding the right PMF for </a:t>
            </a:r>
            <a:r>
              <a:rPr lang="en-US" sz="2400" i="1" dirty="0" err="1" smtClean="0"/>
              <a:t>P</a:t>
            </a:r>
            <a:r>
              <a:rPr lang="en-US" sz="2400" i="1" baseline="-25000" dirty="0" err="1" smtClean="0"/>
              <a:t>skip</a:t>
            </a:r>
            <a:r>
              <a:rPr lang="en-US" sz="2400" dirty="0" smtClean="0"/>
              <a:t>[</a:t>
            </a:r>
            <a:r>
              <a:rPr lang="en-US" sz="2400" i="1" dirty="0" smtClean="0"/>
              <a:t>n</a:t>
            </a:r>
            <a:r>
              <a:rPr lang="en-US" sz="2400" dirty="0" smtClean="0"/>
              <a:t>] is identical to finding an FIR filter to remove AC signals from the code!</a:t>
            </a:r>
          </a:p>
          <a:p>
            <a:pPr lvl="3"/>
            <a:endParaRPr lang="en-US" sz="16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C29D6-E824-4527-8FDD-C52B3F395BDF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94371" y="1791050"/>
            <a:ext cx="2514600" cy="31432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82642" y="2449585"/>
            <a:ext cx="1485900" cy="314325"/>
          </a:xfrm>
          <a:prstGeom prst="rect">
            <a:avLst/>
          </a:prstGeom>
          <a:noFill/>
        </p:spPr>
      </p:pic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4" name="Picture 1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79221" y="4899171"/>
            <a:ext cx="2257425" cy="361950"/>
          </a:xfrm>
          <a:prstGeom prst="rect">
            <a:avLst/>
          </a:prstGeom>
          <a:noFill/>
        </p:spPr>
      </p:pic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8688" name="Picture 16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99346" y="4890782"/>
            <a:ext cx="1619250" cy="314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6300677" y="457200"/>
            <a:ext cx="2718099" cy="3577776"/>
            <a:chOff x="6445541" y="457200"/>
            <a:chExt cx="2495462" cy="3284724"/>
          </a:xfrm>
        </p:grpSpPr>
        <p:pic>
          <p:nvPicPr>
            <p:cNvPr id="18" name="Picture 17"/>
            <p:cNvPicPr/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470708" y="457200"/>
              <a:ext cx="2366831" cy="135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18"/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470708" y="1876789"/>
              <a:ext cx="2377898" cy="13555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4" name="TextBox 23"/>
            <p:cNvSpPr txBox="1"/>
            <p:nvPr/>
          </p:nvSpPr>
          <p:spPr>
            <a:xfrm>
              <a:off x="6445541" y="3280259"/>
              <a:ext cx="249546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600" b="1" dirty="0" smtClean="0"/>
                <a:t>Theoretical prediction (top) and simulation (bottom) of fault-injection probabilities across all load instructions for synthetic code using FLIM (highly peaked line) and SCIPS (smoother line)</a:t>
              </a:r>
            </a:p>
            <a:p>
              <a:pPr algn="ctr"/>
              <a:endParaRPr lang="en-US" sz="600" b="1" dirty="0"/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204296" y="3881720"/>
            <a:ext cx="2549167" cy="2270761"/>
            <a:chOff x="457200" y="3876687"/>
            <a:chExt cx="2366831" cy="2108339"/>
          </a:xfrm>
        </p:grpSpPr>
        <p:pic>
          <p:nvPicPr>
            <p:cNvPr id="20" name="Picture 19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7200" y="3876687"/>
              <a:ext cx="2366831" cy="80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" name="Picture 20"/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4451" y="4794466"/>
              <a:ext cx="2359580" cy="78767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6" name="Rectangle 25"/>
            <p:cNvSpPr/>
            <p:nvPr/>
          </p:nvSpPr>
          <p:spPr>
            <a:xfrm>
              <a:off x="504475" y="5615694"/>
              <a:ext cx="231955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" b="1" dirty="0" smtClean="0"/>
                <a:t>Theoretical (top) and simulated (bottom) injection count PFM for a given load instruction using FLIM (dispersed groups) and SCIPS (tight grouping) </a:t>
              </a:r>
              <a:endParaRPr lang="en-US" sz="600" b="1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99340"/>
          </a:xfrm>
        </p:spPr>
        <p:txBody>
          <a:bodyPr/>
          <a:lstStyle/>
          <a:p>
            <a:r>
              <a:rPr lang="en-US" dirty="0" smtClean="0"/>
              <a:t>Simulation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799" y="977154"/>
            <a:ext cx="8787205" cy="5153771"/>
          </a:xfrm>
        </p:spPr>
        <p:txBody>
          <a:bodyPr/>
          <a:lstStyle/>
          <a:p>
            <a:r>
              <a:rPr lang="en-US" sz="2400" dirty="0" smtClean="0"/>
              <a:t>MATLAB analysis used to test theory</a:t>
            </a:r>
          </a:p>
          <a:p>
            <a:pPr lvl="1"/>
            <a:r>
              <a:rPr lang="en-US" sz="2000" dirty="0" smtClean="0"/>
              <a:t>Synthetic code generated to simulate injections</a:t>
            </a:r>
          </a:p>
          <a:p>
            <a:pPr lvl="2"/>
            <a:r>
              <a:rPr lang="en-US" sz="1600" dirty="0" smtClean="0"/>
              <a:t>Created set of 200 instructions that loops 25 times</a:t>
            </a:r>
          </a:p>
          <a:p>
            <a:pPr lvl="2"/>
            <a:r>
              <a:rPr lang="en-US" sz="1600" dirty="0" smtClean="0"/>
              <a:t>LIs randomly distributed throughout set (20% LIs)</a:t>
            </a:r>
          </a:p>
          <a:p>
            <a:pPr lvl="1"/>
            <a:r>
              <a:rPr lang="en-US" sz="2000" dirty="0" smtClean="0"/>
              <a:t>Provides theoretical and simulated results</a:t>
            </a:r>
          </a:p>
          <a:p>
            <a:pPr lvl="2"/>
            <a:r>
              <a:rPr lang="en-US" sz="1600" dirty="0" smtClean="0"/>
              <a:t>Theoretical results based on convolution analysis</a:t>
            </a:r>
          </a:p>
          <a:p>
            <a:pPr lvl="2"/>
            <a:r>
              <a:rPr lang="en-US" sz="1600" dirty="0" smtClean="0"/>
              <a:t>Simulated results based on 100,000 test runs</a:t>
            </a:r>
          </a:p>
          <a:p>
            <a:pPr lvl="3"/>
            <a:r>
              <a:rPr lang="en-US" sz="1600" dirty="0" smtClean="0"/>
              <a:t>Each consisted of randomly stopping within the</a:t>
            </a:r>
            <a:br>
              <a:rPr lang="en-US" sz="1600" dirty="0" smtClean="0"/>
            </a:br>
            <a:r>
              <a:rPr lang="en-US" sz="1600" dirty="0" smtClean="0"/>
              <a:t>code and randomly choosing a LI based on PMF</a:t>
            </a:r>
          </a:p>
          <a:p>
            <a:pPr marL="2855913" indent="-344488"/>
            <a:r>
              <a:rPr lang="en-US" sz="2400" dirty="0" smtClean="0"/>
              <a:t>Results confirm SPIPS convolution theory</a:t>
            </a:r>
          </a:p>
          <a:p>
            <a:pPr marL="3182938" lvl="1" indent="-344488"/>
            <a:r>
              <a:rPr lang="en-US" sz="2000" dirty="0" smtClean="0"/>
              <a:t>Results on right show injection prob. for each LI</a:t>
            </a:r>
          </a:p>
          <a:p>
            <a:pPr marL="3535363" lvl="2" indent="-344488"/>
            <a:r>
              <a:rPr lang="en-US" sz="1600" dirty="0" smtClean="0"/>
              <a:t>About 1000 LIs, so an average of 0.1% is expected</a:t>
            </a:r>
          </a:p>
          <a:p>
            <a:pPr marL="3535363" lvl="2" indent="-344488"/>
            <a:r>
              <a:rPr lang="en-US" sz="1600" dirty="0" smtClean="0"/>
              <a:t>SCIPS smoothes out unbalanced injection probabilities</a:t>
            </a:r>
          </a:p>
          <a:p>
            <a:pPr marL="3182938" lvl="1" indent="-344488"/>
            <a:r>
              <a:rPr lang="en-US" sz="2000" dirty="0" smtClean="0"/>
              <a:t>Left results show inj. count PMF for a given LI</a:t>
            </a:r>
          </a:p>
          <a:p>
            <a:pPr marL="3535363" lvl="2" indent="-344488"/>
            <a:r>
              <a:rPr lang="en-US" sz="1600" dirty="0" smtClean="0"/>
              <a:t>Based on 100,000 injections across 1000 LIs, the average number of injections for a given LI is 100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C29D6-E824-4527-8FDD-C52B3F395BDF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4"/>
            <a:ext cx="8229600" cy="699340"/>
          </a:xfrm>
        </p:spPr>
        <p:txBody>
          <a:bodyPr/>
          <a:lstStyle/>
          <a:p>
            <a:r>
              <a:rPr lang="en-US" dirty="0" smtClean="0"/>
              <a:t>Testing on SPFI-TILE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77154"/>
            <a:ext cx="8679810" cy="5153771"/>
          </a:xfrm>
        </p:spPr>
        <p:txBody>
          <a:bodyPr/>
          <a:lstStyle/>
          <a:p>
            <a:r>
              <a:rPr lang="en-US" sz="2400" dirty="0" smtClean="0"/>
              <a:t>Integrated SCIPS into SPFI-TILE to confirm effectiveness</a:t>
            </a:r>
            <a:endParaRPr lang="en-US" sz="1600" dirty="0" smtClean="0"/>
          </a:p>
          <a:p>
            <a:pPr lvl="1"/>
            <a:r>
              <a:rPr lang="en-US" sz="2000" dirty="0" smtClean="0"/>
              <a:t>Parallel (5 tiles) integer matrix multiply code used as test program</a:t>
            </a:r>
          </a:p>
          <a:p>
            <a:pPr lvl="2"/>
            <a:r>
              <a:rPr lang="en-US" sz="1600" dirty="0" smtClean="0"/>
              <a:t>Calculates C matrix as product of A</a:t>
            </a:r>
            <a:br>
              <a:rPr lang="en-US" sz="1600" dirty="0" smtClean="0"/>
            </a:br>
            <a:r>
              <a:rPr lang="en-US" sz="1600" dirty="0" smtClean="0"/>
              <a:t>(550x600) and B (600x650) matrices</a:t>
            </a:r>
          </a:p>
          <a:p>
            <a:pPr lvl="2"/>
            <a:r>
              <a:rPr lang="en-US" sz="1600" dirty="0" smtClean="0"/>
              <a:t>Innermost loop (in red on right) accounts</a:t>
            </a:r>
            <a:br>
              <a:rPr lang="en-US" sz="1600" dirty="0" smtClean="0"/>
            </a:br>
            <a:r>
              <a:rPr lang="en-US" sz="1600" dirty="0" smtClean="0"/>
              <a:t>for 99% of total calculation time</a:t>
            </a:r>
          </a:p>
          <a:p>
            <a:pPr lvl="3"/>
            <a:r>
              <a:rPr lang="en-US" sz="1600" dirty="0" err="1" smtClean="0"/>
              <a:t>Recieves</a:t>
            </a:r>
            <a:r>
              <a:rPr lang="en-US" sz="1600" dirty="0" smtClean="0"/>
              <a:t> 99% of injections</a:t>
            </a:r>
            <a:endParaRPr lang="en-US" dirty="0" smtClean="0"/>
          </a:p>
          <a:p>
            <a:r>
              <a:rPr lang="en-US" sz="2400" dirty="0" smtClean="0"/>
              <a:t>Innermost loop of matrix multiply code is focus of the test</a:t>
            </a:r>
          </a:p>
          <a:p>
            <a:pPr lvl="1"/>
            <a:r>
              <a:rPr lang="en-US" sz="2000" dirty="0" smtClean="0"/>
              <a:t>Bottom right shows the address range of innermost loop’s execution</a:t>
            </a:r>
          </a:p>
          <a:p>
            <a:pPr lvl="1"/>
            <a:r>
              <a:rPr lang="en-US" sz="2000" dirty="0" smtClean="0"/>
              <a:t>Each box represents single instruction</a:t>
            </a:r>
          </a:p>
          <a:p>
            <a:pPr lvl="2"/>
            <a:r>
              <a:rPr lang="en-US" sz="1600" dirty="0" smtClean="0"/>
              <a:t>40 total instructions (0x11DA8 – 0x11EE0)</a:t>
            </a:r>
          </a:p>
          <a:p>
            <a:pPr lvl="2"/>
            <a:r>
              <a:rPr lang="en-US" sz="1600" dirty="0" smtClean="0"/>
              <a:t>Gray boxes not included in loop</a:t>
            </a:r>
          </a:p>
          <a:p>
            <a:pPr lvl="2"/>
            <a:r>
              <a:rPr lang="en-US" sz="1600" dirty="0" smtClean="0"/>
              <a:t>Red boxes represent LIs </a:t>
            </a:r>
          </a:p>
          <a:p>
            <a:pPr lvl="3"/>
            <a:r>
              <a:rPr lang="en-US" sz="1600" dirty="0" smtClean="0"/>
              <a:t>Predicted FLI probabilities shown</a:t>
            </a:r>
          </a:p>
          <a:p>
            <a:pPr lvl="2"/>
            <a:r>
              <a:rPr lang="en-US" sz="1600" dirty="0" smtClean="0"/>
              <a:t>White boxes show non-load instructions</a:t>
            </a:r>
          </a:p>
          <a:p>
            <a:pPr lvl="1"/>
            <a:r>
              <a:rPr lang="en-US" sz="2000" dirty="0" smtClean="0"/>
              <a:t>Addresses 0x11DB0 and 0x11EC0 receive </a:t>
            </a:r>
            <a:r>
              <a:rPr lang="en-US" sz="2000" baseline="30000" dirty="0" smtClean="0"/>
              <a:t>1</a:t>
            </a:r>
            <a:r>
              <a:rPr lang="en-US" sz="2000" dirty="0" smtClean="0"/>
              <a:t>/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of injections with FLIM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6C29D6-E824-4527-8FDD-C52B3F395BDF}" type="slidenum">
              <a:rPr lang="en-US" altLang="en-US" smtClean="0"/>
              <a:pPr>
                <a:defRPr/>
              </a:pPr>
              <a:t>9</a:t>
            </a:fld>
            <a:endParaRPr lang="en-US" altLang="en-US" dirty="0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0" y="771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1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8689" name="Rectangle 1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5216635" y="1840368"/>
            <a:ext cx="3803835" cy="1354132"/>
            <a:chOff x="5126985" y="1509622"/>
            <a:chExt cx="3803835" cy="1354132"/>
          </a:xfrm>
        </p:grpSpPr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5126985" y="1509622"/>
              <a:ext cx="3803835" cy="95402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defTabSz="288925"/>
              <a:r>
                <a:rPr lang="en-US" sz="800" dirty="0"/>
                <a:t>for (int i=0; i&lt;rowCount; i++) {</a:t>
              </a:r>
            </a:p>
            <a:p>
              <a:pPr defTabSz="288925"/>
              <a:r>
                <a:rPr lang="en-US" sz="800" dirty="0"/>
                <a:t>	for (int j=0; j&lt;dimWC; j++) {</a:t>
              </a:r>
            </a:p>
            <a:p>
              <a:pPr defTabSz="288925"/>
              <a:r>
                <a:rPr lang="en-US" sz="800" dirty="0"/>
                <a:t>		int sum = 0;</a:t>
              </a:r>
            </a:p>
            <a:p>
              <a:pPr defTabSz="288925"/>
              <a:r>
                <a:rPr lang="en-US" sz="800" dirty="0"/>
                <a:t>		</a:t>
              </a:r>
              <a:r>
                <a:rPr lang="en-US" sz="800" b="1" dirty="0">
                  <a:solidFill>
                    <a:srgbClr val="FF0000"/>
                  </a:solidFill>
                </a:rPr>
                <a:t>for (int k=0; k&lt;dimInner; k++) sum += matA[i][k] * matBtp[j][k];</a:t>
              </a:r>
            </a:p>
            <a:p>
              <a:pPr defTabSz="288925"/>
              <a:r>
                <a:rPr lang="en-US" sz="800" dirty="0"/>
                <a:t>		matC[i][j] = sum;</a:t>
              </a:r>
            </a:p>
            <a:p>
              <a:pPr defTabSz="288925"/>
              <a:r>
                <a:rPr lang="en-US" sz="800" dirty="0"/>
                <a:t>	}</a:t>
              </a:r>
            </a:p>
            <a:p>
              <a:pPr defTabSz="288925"/>
              <a:r>
                <a:rPr lang="en-US" sz="800" dirty="0"/>
                <a:t>}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126985" y="2463644"/>
              <a:ext cx="3803835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Main loop for parallel matrix multiply test program (innermost loop highlighted in red)</a:t>
              </a:r>
              <a:endParaRPr lang="en-US" sz="1000" b="1" dirty="0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86400" y="4021859"/>
            <a:ext cx="3427239" cy="1744816"/>
            <a:chOff x="5259561" y="3765176"/>
            <a:chExt cx="3427239" cy="1744816"/>
          </a:xfrm>
        </p:grpSpPr>
        <p:pic>
          <p:nvPicPr>
            <p:cNvPr id="21" name="Picture 1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5259561" y="3765176"/>
              <a:ext cx="3427239" cy="13447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/>
            <p:cNvSpPr txBox="1"/>
            <p:nvPr/>
          </p:nvSpPr>
          <p:spPr>
            <a:xfrm>
              <a:off x="5259561" y="5109882"/>
              <a:ext cx="342723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000" b="1" dirty="0" smtClean="0"/>
                <a:t>Addresses for innermost loop (LIs highlighted in red with predicted FLI probabilities)</a:t>
              </a:r>
              <a:endParaRPr lang="en-US" sz="10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accent1"/>
          </a:buClr>
          <a:buSzPct val="65000"/>
          <a:buFont typeface="Wingdings" pitchFamily="2" charset="2"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17430</TotalTime>
  <Words>723</Words>
  <Application>Microsoft Office PowerPoint</Application>
  <PresentationFormat>On-screen Show (4:3)</PresentationFormat>
  <Paragraphs>184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Edge</vt:lpstr>
      <vt:lpstr>SCIPS: An Emulation Methodology for Fault Injection in Processor Caches</vt:lpstr>
      <vt:lpstr>Fault Injector Background</vt:lpstr>
      <vt:lpstr>SPFI-TILE: SW-Based Injector</vt:lpstr>
      <vt:lpstr>Adding Cache Injection</vt:lpstr>
      <vt:lpstr>Drawback to FLI Method (FLIM)</vt:lpstr>
      <vt:lpstr>Injection Balancing with SCIPS</vt:lpstr>
      <vt:lpstr>SCIPS and Convolution</vt:lpstr>
      <vt:lpstr>Simulation Results</vt:lpstr>
      <vt:lpstr>Testing on SPFI-TILE</vt:lpstr>
      <vt:lpstr>SPFI-TILE Results</vt:lpstr>
      <vt:lpstr>Conclusions</vt:lpstr>
    </vt:vector>
  </TitlesOfParts>
  <Company>University of Florida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 for CKW</dc:title>
  <dc:creator>Dr. Alan D. George</dc:creator>
  <cp:lastModifiedBy>Nicholas</cp:lastModifiedBy>
  <cp:revision>1575</cp:revision>
  <dcterms:created xsi:type="dcterms:W3CDTF">2003-07-12T15:21:27Z</dcterms:created>
  <dcterms:modified xsi:type="dcterms:W3CDTF">2011-03-09T04:02:19Z</dcterms:modified>
</cp:coreProperties>
</file>