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18"/>
  </p:notesMasterIdLst>
  <p:handoutMasterIdLst>
    <p:handoutMasterId r:id="rId19"/>
  </p:handoutMasterIdLst>
  <p:sldIdLst>
    <p:sldId id="772" r:id="rId2"/>
    <p:sldId id="802" r:id="rId3"/>
    <p:sldId id="817" r:id="rId4"/>
    <p:sldId id="795" r:id="rId5"/>
    <p:sldId id="818" r:id="rId6"/>
    <p:sldId id="815" r:id="rId7"/>
    <p:sldId id="813" r:id="rId8"/>
    <p:sldId id="814" r:id="rId9"/>
    <p:sldId id="821" r:id="rId10"/>
    <p:sldId id="820" r:id="rId11"/>
    <p:sldId id="819" r:id="rId12"/>
    <p:sldId id="806" r:id="rId13"/>
    <p:sldId id="804" r:id="rId14"/>
    <p:sldId id="808" r:id="rId15"/>
    <p:sldId id="816" r:id="rId16"/>
    <p:sldId id="809" r:id="rId1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 Gordon-Ross" initials="" lastIdx="100" clrIdx="0"/>
  <p:cmAuthor id="1" name="Scott Arnold" initials="SA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969696"/>
    <a:srgbClr val="FFFF85"/>
    <a:srgbClr val="D1FFE8"/>
    <a:srgbClr val="FFF2CD"/>
    <a:srgbClr val="FFFF00"/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9" autoAdjust="0"/>
    <p:restoredTop sz="80220" autoAdjust="0"/>
  </p:normalViewPr>
  <p:slideViewPr>
    <p:cSldViewPr snapToGrid="0">
      <p:cViewPr varScale="1">
        <p:scale>
          <a:sx n="114" d="100"/>
          <a:sy n="114" d="100"/>
        </p:scale>
        <p:origin x="-25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4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046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2-03-01T09:51:37.276" idx="1">
    <p:pos x="5342" y="792"/>
    <p:text>This part is to exemplify the trends in missions moving away from simple component verification and more towards useful scientific research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2CA154-26F5-40AC-954F-31F923120E5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2047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F05FEB3-9543-47E2-8E1B-F8376030DF6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9664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05FEB3-9543-47E2-8E1B-F8376030DF62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7528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05FEB3-9543-47E2-8E1B-F8376030DF62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1415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05FEB3-9543-47E2-8E1B-F8376030DF62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0257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</a:t>
            </a:r>
            <a:r>
              <a:rPr lang="en-US" baseline="0" dirty="0" smtClean="0"/>
              <a:t> add full refs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05FEB3-9543-47E2-8E1B-F8376030DF62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4096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05FEB3-9543-47E2-8E1B-F8376030DF62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31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05FEB3-9543-47E2-8E1B-F8376030DF62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5298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05FEB3-9543-47E2-8E1B-F8376030DF62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0949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05FEB3-9543-47E2-8E1B-F8376030DF62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1512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05FEB3-9543-47E2-8E1B-F8376030DF62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9750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OKAY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05FEB3-9543-47E2-8E1B-F8376030DF62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8241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05FEB3-9543-47E2-8E1B-F8376030DF62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7136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05FEB3-9543-47E2-8E1B-F8376030DF62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9908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05FEB3-9543-47E2-8E1B-F8376030DF62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9299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05FEB3-9543-47E2-8E1B-F8376030DF62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2181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05FEB3-9543-47E2-8E1B-F8376030DF62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162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CHRECschool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3" y="4648200"/>
            <a:ext cx="31988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3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11550"/>
            <a:ext cx="3200400" cy="908050"/>
          </a:xfrm>
          <a:prstGeom prst="rect">
            <a:avLst/>
          </a:prstGeom>
          <a:noFill/>
          <a:ln w="38100">
            <a:solidFill>
              <a:srgbClr val="FF4A00"/>
            </a:solidFill>
            <a:miter lim="800000"/>
            <a:headEnd/>
            <a:tailEnd/>
          </a:ln>
        </p:spPr>
      </p:pic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3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" y="6243638"/>
            <a:ext cx="1447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December 1-2, 2010</a:t>
            </a: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9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459F0-9642-4532-A37E-6B7E815B19C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E705D-1CAA-4BFD-8BFC-897D3559EFA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2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B80E7-854C-48A9-A4B4-2C9BE7C025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57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9315B-0133-41CF-85DC-641FF0BE65C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72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B3414-76F6-42DE-83D6-09CF98E146E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0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D2161-FA3E-47E5-AFEB-04CDAA05C7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6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BB990-0E8D-42E5-835C-56202ED3B99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2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DA141-7878-46D3-908B-11AE96EB53D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65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B1F62-CF8B-4269-80ED-D48BDCA7DDA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5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66A0C-B285-4DED-9042-1266A19FBCF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5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fld id="{8A3DC24F-4232-4226-AA06-EE81CF67848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4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1511" name="Picture 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62579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2"/>
          <p:cNvPicPr>
            <a:picLocks noChangeAspect="1" noChangeArrowheads="1"/>
          </p:cNvPicPr>
          <p:nvPr/>
        </p:nvPicPr>
        <p:blipFill>
          <a:blip r:embed="rId14" cstate="print"/>
          <a:srcRect l="1895" t="8839" r="3317" b="7182"/>
          <a:stretch>
            <a:fillRect/>
          </a:stretch>
        </p:blipFill>
        <p:spPr bwMode="auto">
          <a:xfrm>
            <a:off x="7467600" y="622935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665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6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4" Type="http://schemas.openxmlformats.org/officeDocument/2006/relationships/image" Target="../media/image36.jpe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g"/><Relationship Id="rId5" Type="http://schemas.openxmlformats.org/officeDocument/2006/relationships/image" Target="../media/image11.jpeg"/><Relationship Id="rId6" Type="http://schemas.openxmlformats.org/officeDocument/2006/relationships/image" Target="../media/image12.gif"/><Relationship Id="rId7" Type="http://schemas.openxmlformats.org/officeDocument/2006/relationships/image" Target="../media/image13.jpg"/><Relationship Id="rId8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4" Type="http://schemas.openxmlformats.org/officeDocument/2006/relationships/image" Target="../media/image22.wmf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8153400" cy="1752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ffectLst/>
              </a:rPr>
              <a:t>Energy Reserve Budgeting for </a:t>
            </a:r>
            <a:r>
              <a:rPr lang="en-US" sz="4000" dirty="0" err="1" smtClean="0">
                <a:effectLst/>
              </a:rPr>
              <a:t>CubeSat’s</a:t>
            </a:r>
            <a:r>
              <a:rPr lang="en-US" sz="4000" dirty="0" smtClean="0">
                <a:effectLst/>
              </a:rPr>
              <a:t> with Integrated FPGA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671010" y="4207042"/>
            <a:ext cx="644090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000" dirty="0" smtClean="0"/>
              <a:t>Scott Sterling Arnold, Ryan </a:t>
            </a:r>
            <a:r>
              <a:rPr lang="en-US" sz="2000" dirty="0" err="1" smtClean="0"/>
              <a:t>Nuzzaci</a:t>
            </a:r>
            <a:r>
              <a:rPr lang="en-US" sz="2000" dirty="0" smtClean="0"/>
              <a:t>,</a:t>
            </a:r>
            <a:br>
              <a:rPr lang="en-US" sz="2000" dirty="0" smtClean="0"/>
            </a:br>
            <a:r>
              <a:rPr lang="en-US" sz="2000" dirty="0" smtClean="0"/>
              <a:t>and Ann Gordon-Ross</a:t>
            </a:r>
            <a:endParaRPr lang="en-US" sz="2000" dirty="0"/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1000" dirty="0">
              <a:solidFill>
                <a:srgbClr val="FF4A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u="sng" dirty="0">
                <a:solidFill>
                  <a:srgbClr val="FF4A00"/>
                </a:solidFill>
              </a:rPr>
              <a:t>University of Florida</a:t>
            </a:r>
            <a:endParaRPr lang="en-US" u="sng" dirty="0">
              <a:solidFill>
                <a:srgbClr val="FF33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1400" dirty="0">
                <a:solidFill>
                  <a:srgbClr val="FF4A00"/>
                </a:solidFill>
              </a:rPr>
              <a:t>Department of Electrical and Computer </a:t>
            </a:r>
            <a:r>
              <a:rPr lang="en-US" sz="1400" dirty="0" smtClean="0">
                <a:solidFill>
                  <a:srgbClr val="FF4A00"/>
                </a:solidFill>
              </a:rPr>
              <a:t>Engineering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endParaRPr lang="en-US" sz="1000" dirty="0">
              <a:solidFill>
                <a:srgbClr val="FF4A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endParaRPr lang="en-US" sz="1000" dirty="0">
              <a:solidFill>
                <a:srgbClr val="FF4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409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B80E7-854C-48A9-A4B4-2C9BE7C025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282863" y="1020446"/>
            <a:ext cx="4986969" cy="200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800" dirty="0"/>
              <a:t>D</a:t>
            </a:r>
            <a:r>
              <a:rPr lang="en-US" sz="1800" dirty="0" smtClean="0"/>
              <a:t>etermine </a:t>
            </a:r>
            <a:r>
              <a:rPr lang="en-US" sz="1800" dirty="0" smtClean="0"/>
              <a:t>FPGA </a:t>
            </a:r>
            <a:r>
              <a:rPr lang="en-US" sz="1800" dirty="0" smtClean="0"/>
              <a:t>power usage</a:t>
            </a:r>
            <a:endParaRPr lang="en-US" sz="1800" dirty="0" smtClean="0"/>
          </a:p>
          <a:p>
            <a:pPr lvl="1"/>
            <a:r>
              <a:rPr lang="en-US" sz="1400" dirty="0" smtClean="0"/>
              <a:t>Simulate realistic usage of FPGA for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space systems</a:t>
            </a:r>
          </a:p>
          <a:p>
            <a:pPr lvl="1"/>
            <a:r>
              <a:rPr lang="en-US" sz="1400" dirty="0"/>
              <a:t>Create image filter application </a:t>
            </a:r>
            <a:r>
              <a:rPr lang="en-US" sz="1400" dirty="0" smtClean="0"/>
              <a:t>to </a:t>
            </a:r>
            <a:r>
              <a:rPr lang="en-US" sz="1400" dirty="0"/>
              <a:t>run on </a:t>
            </a:r>
            <a:r>
              <a:rPr lang="en-US" sz="1400" dirty="0" smtClean="0"/>
              <a:t>FPGA</a:t>
            </a:r>
          </a:p>
          <a:p>
            <a:r>
              <a:rPr lang="en-US" sz="1800" dirty="0" smtClean="0"/>
              <a:t>FPGA power assessment tools</a:t>
            </a:r>
          </a:p>
          <a:p>
            <a:pPr lvl="1"/>
            <a:r>
              <a:rPr lang="en-US" sz="1400" dirty="0" smtClean="0"/>
              <a:t>Application built using Xilinx ISE</a:t>
            </a:r>
            <a:r>
              <a:rPr lang="en-US" sz="1400" dirty="0" smtClean="0"/>
              <a:t>-</a:t>
            </a:r>
            <a:r>
              <a:rPr lang="en-US" sz="1400" dirty="0" err="1" smtClean="0"/>
              <a:t>Webpack</a:t>
            </a:r>
            <a:endParaRPr lang="en-US" sz="1400" dirty="0" smtClean="0"/>
          </a:p>
          <a:p>
            <a:pPr lvl="1"/>
            <a:r>
              <a:rPr lang="en-US" sz="1400" dirty="0" smtClean="0"/>
              <a:t>Power consumption obtained with </a:t>
            </a:r>
            <a:r>
              <a:rPr lang="en-US" sz="1400" dirty="0" err="1" smtClean="0"/>
              <a:t>Xpower</a:t>
            </a:r>
            <a:r>
              <a:rPr lang="en-US" sz="1400" dirty="0" smtClean="0"/>
              <a:t> analyzer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5016085" y="2448194"/>
            <a:ext cx="4237621" cy="514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800" dirty="0" smtClean="0"/>
              <a:t>Energy reserve budget exemplified</a:t>
            </a:r>
          </a:p>
          <a:p>
            <a:pPr lvl="1"/>
            <a:r>
              <a:rPr lang="en-US" sz="1400" dirty="0" smtClean="0"/>
              <a:t>Evaluate usefulness with respect to CubeSat subsystem design</a:t>
            </a:r>
          </a:p>
          <a:p>
            <a:pPr lvl="1"/>
            <a:r>
              <a:rPr lang="en-US" sz="1400" dirty="0" smtClean="0"/>
              <a:t>Shows potential for leveraging FPGAs</a:t>
            </a:r>
            <a:br>
              <a:rPr lang="en-US" sz="1400" dirty="0" smtClean="0"/>
            </a:br>
            <a:r>
              <a:rPr lang="en-US" sz="1400" dirty="0" smtClean="0"/>
              <a:t>in CubeSats</a:t>
            </a:r>
          </a:p>
          <a:p>
            <a:r>
              <a:rPr lang="en-US" sz="1800" dirty="0" smtClean="0"/>
              <a:t>1U </a:t>
            </a:r>
            <a:r>
              <a:rPr lang="en-US" sz="1800" dirty="0"/>
              <a:t>c</a:t>
            </a:r>
            <a:r>
              <a:rPr lang="en-US" sz="1800" dirty="0" smtClean="0"/>
              <a:t>ase study</a:t>
            </a:r>
          </a:p>
          <a:p>
            <a:pPr lvl="1"/>
            <a:r>
              <a:rPr lang="en-US" sz="1400" dirty="0" smtClean="0"/>
              <a:t>Evaluate subsystem utilization, performance, and operational time</a:t>
            </a:r>
          </a:p>
          <a:p>
            <a:pPr lvl="1"/>
            <a:r>
              <a:rPr lang="en-US" sz="1400" dirty="0" smtClean="0"/>
              <a:t>Subsystem power usage and mission’s required operational time from literature</a:t>
            </a:r>
          </a:p>
          <a:p>
            <a:r>
              <a:rPr lang="en-US" sz="1800" dirty="0"/>
              <a:t>E</a:t>
            </a:r>
            <a:r>
              <a:rPr lang="en-US" sz="1800" dirty="0" smtClean="0"/>
              <a:t>nergy </a:t>
            </a:r>
            <a:r>
              <a:rPr lang="en-US" sz="1800" dirty="0"/>
              <a:t>r</a:t>
            </a:r>
            <a:r>
              <a:rPr lang="en-US" sz="1800" dirty="0" smtClean="0"/>
              <a:t>eserve budgeting:</a:t>
            </a:r>
          </a:p>
          <a:p>
            <a:pPr marL="687387" lvl="1" indent="-342900">
              <a:buFont typeface="+mj-lt"/>
              <a:buAutoNum type="arabicParenR"/>
            </a:pPr>
            <a:r>
              <a:rPr lang="en-US" sz="1400" dirty="0" smtClean="0"/>
              <a:t>Determine payload operational time</a:t>
            </a:r>
          </a:p>
          <a:p>
            <a:pPr marL="687387" lvl="1" indent="-342900">
              <a:buFont typeface="+mj-lt"/>
              <a:buAutoNum type="arabicParenR"/>
            </a:pPr>
            <a:r>
              <a:rPr lang="en-US" sz="1400" dirty="0" smtClean="0"/>
              <a:t>Decide on system redesign</a:t>
            </a:r>
          </a:p>
          <a:p>
            <a:pPr marL="687387" lvl="1" indent="-342900">
              <a:buFont typeface="+mj-lt"/>
              <a:buAutoNum type="arabicParenR"/>
            </a:pPr>
            <a:r>
              <a:rPr lang="en-US" sz="1400" dirty="0" smtClean="0"/>
              <a:t>Reevaluate energy </a:t>
            </a:r>
            <a:r>
              <a:rPr lang="en-US" sz="1400" dirty="0"/>
              <a:t>r</a:t>
            </a:r>
            <a:r>
              <a:rPr lang="en-US" sz="1400" dirty="0" smtClean="0"/>
              <a:t>eserve budget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330" y="462618"/>
            <a:ext cx="1986566" cy="15608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947" y="949596"/>
            <a:ext cx="1759442" cy="12831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63" y="3335743"/>
            <a:ext cx="4596990" cy="217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67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7813"/>
            <a:ext cx="8492119" cy="941387"/>
          </a:xfrm>
        </p:spPr>
        <p:txBody>
          <a:bodyPr/>
          <a:lstStyle/>
          <a:p>
            <a:r>
              <a:rPr lang="en-US" sz="4000" dirty="0" smtClean="0"/>
              <a:t>Data Processing Power Consumption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B80E7-854C-48A9-A4B4-2C9BE7C025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198643" y="1020445"/>
            <a:ext cx="3798128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800" dirty="0"/>
              <a:t>Canny filter used to </a:t>
            </a:r>
            <a:r>
              <a:rPr lang="en-US" sz="1800" dirty="0" smtClean="0"/>
              <a:t>assess FPGA power during data processing</a:t>
            </a:r>
            <a:endParaRPr lang="en-US" sz="1400" dirty="0"/>
          </a:p>
          <a:p>
            <a:pPr lvl="1"/>
            <a:r>
              <a:rPr lang="en-US" sz="1600" dirty="0" err="1"/>
              <a:t>Xpower</a:t>
            </a:r>
            <a:r>
              <a:rPr lang="en-US" sz="1600" dirty="0"/>
              <a:t> analysis </a:t>
            </a:r>
            <a:r>
              <a:rPr lang="en-US" sz="1600" dirty="0" smtClean="0"/>
              <a:t>using </a:t>
            </a:r>
            <a:r>
              <a:rPr lang="en-US" sz="1600" dirty="0" err="1" smtClean="0"/>
              <a:t>vcd</a:t>
            </a:r>
            <a:r>
              <a:rPr lang="en-US" sz="1600" dirty="0" smtClean="0"/>
              <a:t> file, which records hardware bit flips</a:t>
            </a:r>
            <a:endParaRPr lang="en-US" sz="1600" dirty="0" smtClean="0"/>
          </a:p>
          <a:p>
            <a:pPr lvl="1"/>
            <a:r>
              <a:rPr lang="en-US" sz="1600" dirty="0" err="1" smtClean="0"/>
              <a:t>Vcd</a:t>
            </a:r>
            <a:r>
              <a:rPr lang="en-US" sz="1600" dirty="0" smtClean="0"/>
              <a:t> files provide a more accurate power consumption for FPGAs</a:t>
            </a:r>
            <a:endParaRPr lang="en-US" sz="1600" dirty="0"/>
          </a:p>
          <a:p>
            <a:r>
              <a:rPr lang="en-US" sz="1800" dirty="0" smtClean="0"/>
              <a:t>Systems with on-board camera use filtering and pre-processing</a:t>
            </a:r>
          </a:p>
          <a:p>
            <a:pPr lvl="1"/>
            <a:r>
              <a:rPr lang="en-US" sz="1600" dirty="0" smtClean="0"/>
              <a:t>Satisfy memory constraints</a:t>
            </a:r>
          </a:p>
          <a:p>
            <a:pPr lvl="1"/>
            <a:r>
              <a:rPr lang="en-US" sz="1600" dirty="0" smtClean="0"/>
              <a:t>Reduce </a:t>
            </a:r>
            <a:r>
              <a:rPr lang="en-US" sz="1600" dirty="0" smtClean="0"/>
              <a:t>image size </a:t>
            </a:r>
            <a:r>
              <a:rPr lang="en-US" sz="1600" dirty="0" smtClean="0"/>
              <a:t>for downlink</a:t>
            </a:r>
          </a:p>
          <a:p>
            <a:pPr lvl="1"/>
            <a:r>
              <a:rPr lang="en-US" sz="1600" dirty="0" smtClean="0"/>
              <a:t>FPGAs well suited for parallelizable image processing</a:t>
            </a:r>
          </a:p>
          <a:p>
            <a:r>
              <a:rPr lang="en-US" sz="1800" dirty="0" smtClean="0"/>
              <a:t>Case study application - Canny-edge detector </a:t>
            </a:r>
          </a:p>
          <a:p>
            <a:pPr lvl="1"/>
            <a:r>
              <a:rPr lang="en-US" sz="1600" dirty="0" smtClean="0"/>
              <a:t>Multiple filtering stages for edge detection </a:t>
            </a:r>
            <a:endParaRPr lang="en-US" sz="1600" b="1" dirty="0" smtClean="0"/>
          </a:p>
          <a:p>
            <a:pPr lvl="1"/>
            <a:endParaRPr lang="en-US" sz="1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993" y="1742404"/>
            <a:ext cx="4876800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993" y="1742404"/>
            <a:ext cx="4876800" cy="365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993" y="1742404"/>
            <a:ext cx="4876800" cy="365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993" y="1742404"/>
            <a:ext cx="487679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16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Canny Edge Detection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Canny filter application shows power and FPGA computational resource usage</a:t>
            </a:r>
          </a:p>
          <a:p>
            <a:pPr lvl="1"/>
            <a:r>
              <a:rPr lang="en-US" sz="1400" dirty="0" smtClean="0"/>
              <a:t>Spartan-3 FPGA devices evaluated for </a:t>
            </a:r>
            <a:r>
              <a:rPr lang="en-US" sz="1400" dirty="0" smtClean="0"/>
              <a:t>low-power </a:t>
            </a:r>
            <a:r>
              <a:rPr lang="en-US" sz="1400" dirty="0" smtClean="0"/>
              <a:t>and high-performance</a:t>
            </a:r>
          </a:p>
          <a:p>
            <a:pPr lvl="1"/>
            <a:r>
              <a:rPr lang="en-US" sz="1400" dirty="0" smtClean="0"/>
              <a:t>Virtex-4 FPGA devices evaluated for non low-power comparison to the Spartans 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Lowest power FPGA usage = 137.63 </a:t>
            </a:r>
            <a:r>
              <a:rPr lang="en-US" sz="1800" dirty="0" err="1" smtClean="0"/>
              <a:t>mW</a:t>
            </a:r>
            <a:endParaRPr lang="en-US" sz="1800" dirty="0" smtClean="0"/>
          </a:p>
          <a:p>
            <a:r>
              <a:rPr lang="en-US" sz="1800" dirty="0" smtClean="0"/>
              <a:t>Computational resource usage assists in quickly evaluating alternate/more  devices </a:t>
            </a:r>
            <a:endParaRPr lang="en-US" dirty="0" smtClean="0"/>
          </a:p>
          <a:p>
            <a:pPr lvl="1"/>
            <a:r>
              <a:rPr lang="en-US" sz="1400" dirty="0" smtClean="0"/>
              <a:t>Allows for inclusion of more FPGAs using the same filter </a:t>
            </a:r>
            <a:r>
              <a:rPr lang="en-US" sz="1400" dirty="0" smtClean="0"/>
              <a:t>and power </a:t>
            </a:r>
            <a:r>
              <a:rPr lang="en-US" sz="1400" dirty="0" smtClean="0"/>
              <a:t>estimation software </a:t>
            </a:r>
          </a:p>
          <a:p>
            <a:pPr lvl="1"/>
            <a:r>
              <a:rPr lang="en-US" sz="1400" dirty="0" smtClean="0"/>
              <a:t>System designer can see additional room for increasing application size if </a:t>
            </a:r>
            <a:r>
              <a:rPr lang="en-US" sz="1400" dirty="0" smtClean="0"/>
              <a:t>desired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B80E7-854C-48A9-A4B4-2C9BE7C025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2"/>
          <a:stretch/>
        </p:blipFill>
        <p:spPr bwMode="auto">
          <a:xfrm>
            <a:off x="128333" y="2454442"/>
            <a:ext cx="4306508" cy="232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1"/>
          <a:stretch/>
        </p:blipFill>
        <p:spPr bwMode="auto">
          <a:xfrm>
            <a:off x="4734835" y="2480156"/>
            <a:ext cx="4160143" cy="229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1135815" y="2128642"/>
            <a:ext cx="3852133" cy="35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 u="sng" dirty="0" smtClean="0">
                <a:solidFill>
                  <a:srgbClr val="002060"/>
                </a:solidFill>
              </a:rPr>
              <a:t>Power consumption by device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4848727" y="2128642"/>
            <a:ext cx="4733302" cy="35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 u="sng" dirty="0" smtClean="0">
                <a:solidFill>
                  <a:srgbClr val="002060"/>
                </a:solidFill>
              </a:rPr>
              <a:t>Computational resource usage by device family</a:t>
            </a:r>
          </a:p>
        </p:txBody>
      </p:sp>
    </p:spTree>
    <p:extLst>
      <p:ext uri="{BB962C8B-B14F-4D97-AF65-F5344CB8AC3E}">
        <p14:creationId xmlns:p14="http://schemas.microsoft.com/office/powerpoint/2010/main" val="4019676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1U Case </a:t>
            </a:r>
            <a:r>
              <a:rPr lang="en-US" dirty="0"/>
              <a:t>S</a:t>
            </a:r>
            <a:r>
              <a:rPr lang="en-US" dirty="0" smtClean="0"/>
              <a:t>tudy </a:t>
            </a:r>
            <a:r>
              <a:rPr lang="en-US" dirty="0"/>
              <a:t>S</a:t>
            </a:r>
            <a:r>
              <a:rPr lang="en-US" dirty="0" smtClean="0"/>
              <a:t>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27" y="971997"/>
            <a:ext cx="8534400" cy="4911725"/>
          </a:xfrm>
        </p:spPr>
        <p:txBody>
          <a:bodyPr/>
          <a:lstStyle/>
          <a:p>
            <a:r>
              <a:rPr lang="en-US" sz="1800" dirty="0" smtClean="0"/>
              <a:t>1U case study based on the M-Cubed project [1]</a:t>
            </a:r>
          </a:p>
          <a:p>
            <a:pPr lvl="1"/>
            <a:r>
              <a:rPr lang="en-US" sz="1400" dirty="0" smtClean="0"/>
              <a:t>Secondary payload: Virtex-</a:t>
            </a:r>
            <a:r>
              <a:rPr lang="en-US" sz="1400" dirty="0" smtClean="0"/>
              <a:t>5QV Single </a:t>
            </a:r>
            <a:r>
              <a:rPr lang="en-US" sz="1400" dirty="0" smtClean="0"/>
              <a:t>event Immune Reconfigurable </a:t>
            </a:r>
            <a:r>
              <a:rPr lang="en-US" sz="1400" dirty="0" smtClean="0"/>
              <a:t>(SIRF) FPGA</a:t>
            </a:r>
            <a:endParaRPr lang="en-US" sz="1400" dirty="0" smtClean="0"/>
          </a:p>
          <a:p>
            <a:pPr lvl="1"/>
            <a:r>
              <a:rPr lang="en-US" sz="1400" dirty="0" smtClean="0"/>
              <a:t>CubeSat On-board Validation Experiment (COVE) mission </a:t>
            </a:r>
            <a:r>
              <a:rPr lang="en-US" sz="1400" dirty="0" smtClean="0"/>
              <a:t>used </a:t>
            </a:r>
            <a:r>
              <a:rPr lang="en-US" sz="1400" dirty="0" smtClean="0"/>
              <a:t>the </a:t>
            </a:r>
            <a:r>
              <a:rPr lang="en-US" sz="1400" dirty="0"/>
              <a:t>Virtex-5QV </a:t>
            </a:r>
            <a:endParaRPr lang="en-US" sz="1400" dirty="0" smtClean="0"/>
          </a:p>
          <a:p>
            <a:pPr lvl="1"/>
            <a:r>
              <a:rPr lang="en-US" sz="1400" dirty="0" smtClean="0"/>
              <a:t>Passive Magnetic Attitude adjustment, which required no power</a:t>
            </a:r>
          </a:p>
          <a:p>
            <a:r>
              <a:rPr lang="en-US" sz="1800" dirty="0" smtClean="0"/>
              <a:t>M-Cubed designers recognized high power as a concern</a:t>
            </a:r>
          </a:p>
          <a:p>
            <a:pPr lvl="1"/>
            <a:r>
              <a:rPr lang="en-US" sz="1400" dirty="0" smtClean="0"/>
              <a:t>COVE payload study shows power usage between 4-6 Watts on average [2]</a:t>
            </a:r>
          </a:p>
          <a:p>
            <a:r>
              <a:rPr lang="en-US" sz="1800" dirty="0" smtClean="0"/>
              <a:t>COTS FPGA usage in 1U </a:t>
            </a:r>
            <a:r>
              <a:rPr lang="en-US" sz="1800" dirty="0" smtClean="0"/>
              <a:t>case study</a:t>
            </a:r>
            <a:endParaRPr lang="en-US" sz="1800" dirty="0" smtClean="0"/>
          </a:p>
          <a:p>
            <a:pPr lvl="1"/>
            <a:r>
              <a:rPr lang="en-US" sz="1400" dirty="0" smtClean="0"/>
              <a:t>We </a:t>
            </a:r>
            <a:r>
              <a:rPr lang="en-US" sz="1400" dirty="0" smtClean="0"/>
              <a:t>replace COVE payload with a </a:t>
            </a:r>
            <a:r>
              <a:rPr lang="en-US" sz="1400" dirty="0" smtClean="0"/>
              <a:t>low-power Spartan </a:t>
            </a:r>
            <a:br>
              <a:rPr lang="en-US" sz="1400" dirty="0" smtClean="0"/>
            </a:br>
            <a:r>
              <a:rPr lang="en-US" sz="1400" dirty="0" smtClean="0"/>
              <a:t>XC3S400A </a:t>
            </a:r>
            <a:r>
              <a:rPr lang="en-US" sz="1400" dirty="0" smtClean="0"/>
              <a:t>FPGA</a:t>
            </a:r>
          </a:p>
          <a:p>
            <a:endParaRPr lang="en-US" sz="1800" dirty="0" smtClean="0"/>
          </a:p>
          <a:p>
            <a:pPr lvl="1"/>
            <a:endParaRPr lang="en-US" sz="14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B80E7-854C-48A9-A4B4-2C9BE7C025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885" y="2878842"/>
            <a:ext cx="2160169" cy="24984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447" y="267044"/>
            <a:ext cx="1147780" cy="111075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4"/>
          <a:stretch/>
        </p:blipFill>
        <p:spPr bwMode="auto">
          <a:xfrm>
            <a:off x="457850" y="3673324"/>
            <a:ext cx="5634781" cy="170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5359331"/>
            <a:ext cx="9144000" cy="153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i="1" dirty="0" smtClean="0"/>
              <a:t>[1]D. </a:t>
            </a:r>
            <a:r>
              <a:rPr lang="en-US" sz="1100" i="1" dirty="0" err="1" smtClean="0"/>
              <a:t>Bekker</a:t>
            </a:r>
            <a:r>
              <a:rPr lang="en-US" sz="1100" i="1" dirty="0" smtClean="0"/>
              <a:t>, T. Werner, T. Wilson, P. </a:t>
            </a:r>
            <a:r>
              <a:rPr lang="en-US" sz="1100" i="1" dirty="0" err="1" smtClean="0"/>
              <a:t>Pingree</a:t>
            </a:r>
            <a:r>
              <a:rPr lang="en-US" sz="1100" i="1" dirty="0" smtClean="0"/>
              <a:t>, K. </a:t>
            </a:r>
            <a:r>
              <a:rPr lang="en-US" sz="1100" i="1" dirty="0" err="1" smtClean="0"/>
              <a:t>Dontchev</a:t>
            </a:r>
            <a:r>
              <a:rPr lang="en-US" sz="1100" i="1" dirty="0" smtClean="0"/>
              <a:t>, M. Heywood, et </a:t>
            </a:r>
            <a:r>
              <a:rPr lang="en-US" sz="1100" i="1" dirty="0" err="1" smtClean="0"/>
              <a:t>al,”A</a:t>
            </a:r>
            <a:r>
              <a:rPr lang="en-US" sz="1100" i="1" dirty="0" smtClean="0"/>
              <a:t> CubeSat design to evaluate the Virtex-5 FPGA for </a:t>
            </a:r>
            <a:r>
              <a:rPr lang="en-US" sz="1100" i="1" dirty="0" err="1" smtClean="0"/>
              <a:t>Spaceborne</a:t>
            </a:r>
            <a:r>
              <a:rPr lang="en-US" sz="1100" i="1" dirty="0" smtClean="0"/>
              <a:t> Image Processing,” Aerospace Conference, 2010 IEEE, Big Sky, MT, 6-13 March 2010</a:t>
            </a:r>
          </a:p>
          <a:p>
            <a:pPr marL="0" indent="0">
              <a:buNone/>
            </a:pPr>
            <a:r>
              <a:rPr lang="en-US" sz="1100" i="1" dirty="0" smtClean="0"/>
              <a:t>[2]P. </a:t>
            </a:r>
            <a:r>
              <a:rPr lang="en-US" sz="1100" i="1" dirty="0" err="1" smtClean="0"/>
              <a:t>Pingree</a:t>
            </a:r>
            <a:r>
              <a:rPr lang="en-US" sz="1100" i="1" dirty="0" smtClean="0"/>
              <a:t>, T. </a:t>
            </a:r>
            <a:r>
              <a:rPr lang="en-US" sz="1100" i="1" dirty="0" err="1" smtClean="0"/>
              <a:t>Werne</a:t>
            </a:r>
            <a:r>
              <a:rPr lang="en-US" sz="1100" i="1" dirty="0" smtClean="0"/>
              <a:t>, D. </a:t>
            </a:r>
            <a:r>
              <a:rPr lang="en-US" sz="1100" i="1" dirty="0" err="1" smtClean="0"/>
              <a:t>Bekker</a:t>
            </a:r>
            <a:r>
              <a:rPr lang="en-US" sz="1100" i="1" dirty="0" smtClean="0"/>
              <a:t>, T. Wilson, J. Cutler, M. Heywood, ”The Prototype </a:t>
            </a:r>
            <a:br>
              <a:rPr lang="en-US" sz="1100" i="1" dirty="0" smtClean="0"/>
            </a:br>
            <a:r>
              <a:rPr lang="en-US" sz="1100" i="1" dirty="0" smtClean="0"/>
              <a:t>Development Phase of the CubeSat On-board processing Validation Experiment” in IEEE Proc. 2011 Aerospace Conference, Big Sky, MT, 2011</a:t>
            </a:r>
          </a:p>
          <a:p>
            <a:pPr lvl="1"/>
            <a:endParaRPr lang="en-US" sz="1400" dirty="0" smtClean="0"/>
          </a:p>
          <a:p>
            <a:endParaRPr lang="en-US" sz="1800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2122404" y="3465493"/>
            <a:ext cx="3852133" cy="35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 u="sng" dirty="0" smtClean="0">
                <a:solidFill>
                  <a:srgbClr val="002060"/>
                </a:solidFill>
              </a:rPr>
              <a:t>M-Cubed 1U power budget [1]</a:t>
            </a:r>
          </a:p>
        </p:txBody>
      </p:sp>
    </p:spTree>
    <p:extLst>
      <p:ext uri="{BB962C8B-B14F-4D97-AF65-F5344CB8AC3E}">
        <p14:creationId xmlns:p14="http://schemas.microsoft.com/office/powerpoint/2010/main" val="4240736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1U Energy Reserve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3429000"/>
            <a:ext cx="4800600" cy="2701925"/>
          </a:xfrm>
        </p:spPr>
        <p:txBody>
          <a:bodyPr/>
          <a:lstStyle/>
          <a:p>
            <a:r>
              <a:rPr lang="en-US" sz="1800" dirty="0" smtClean="0"/>
              <a:t>Energy generated</a:t>
            </a:r>
          </a:p>
          <a:p>
            <a:pPr lvl="1"/>
            <a:r>
              <a:rPr lang="en-US" sz="1400" dirty="0" smtClean="0"/>
              <a:t>2,010 </a:t>
            </a:r>
            <a:r>
              <a:rPr lang="en-US" sz="1400" dirty="0" err="1" smtClean="0"/>
              <a:t>mW</a:t>
            </a:r>
            <a:r>
              <a:rPr lang="en-US" sz="1400" dirty="0" smtClean="0"/>
              <a:t> generated power in sunlight</a:t>
            </a:r>
          </a:p>
          <a:p>
            <a:r>
              <a:rPr lang="en-US" sz="1800" dirty="0" smtClean="0"/>
              <a:t>Mission’s communication time requirements</a:t>
            </a:r>
          </a:p>
          <a:p>
            <a:pPr lvl="1"/>
            <a:r>
              <a:rPr lang="en-US" sz="1400" dirty="0" smtClean="0"/>
              <a:t>5 minutes downlink</a:t>
            </a:r>
            <a:r>
              <a:rPr lang="en-US" sz="1400" dirty="0"/>
              <a:t>,</a:t>
            </a:r>
            <a:r>
              <a:rPr lang="en-US" sz="1400" dirty="0" smtClean="0"/>
              <a:t> 10 minutes uplink</a:t>
            </a:r>
          </a:p>
          <a:p>
            <a:pPr lvl="1"/>
            <a:r>
              <a:rPr lang="en-US" sz="1400" dirty="0" smtClean="0"/>
              <a:t>Translates to 5 minutes per orbit in communication-overpower and uplink-overpower modes</a:t>
            </a:r>
          </a:p>
          <a:p>
            <a:r>
              <a:rPr lang="en-US" sz="1800" dirty="0" smtClean="0"/>
              <a:t>Evaluate </a:t>
            </a:r>
            <a:r>
              <a:rPr lang="en-US" sz="1800" dirty="0"/>
              <a:t>p</a:t>
            </a:r>
            <a:r>
              <a:rPr lang="en-US" sz="1800" dirty="0" smtClean="0"/>
              <a:t>rocessing-overpower mode’s operational time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B80E7-854C-48A9-A4B4-2C9BE7C025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3"/>
          <a:stretch/>
        </p:blipFill>
        <p:spPr bwMode="auto">
          <a:xfrm>
            <a:off x="540462" y="1503946"/>
            <a:ext cx="7820025" cy="184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2940551" y="1152432"/>
            <a:ext cx="3852133" cy="35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 u="sng" dirty="0" smtClean="0">
                <a:solidFill>
                  <a:srgbClr val="002060"/>
                </a:solidFill>
              </a:rPr>
              <a:t>1U Case study </a:t>
            </a:r>
            <a:r>
              <a:rPr lang="en-US" sz="1400" i="1" u="sng" dirty="0">
                <a:solidFill>
                  <a:srgbClr val="002060"/>
                </a:solidFill>
              </a:rPr>
              <a:t>e</a:t>
            </a:r>
            <a:r>
              <a:rPr lang="en-US" sz="1400" i="1" u="sng" dirty="0" smtClean="0">
                <a:solidFill>
                  <a:srgbClr val="002060"/>
                </a:solidFill>
              </a:rPr>
              <a:t>nergy reserve budget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34921" y="3353737"/>
            <a:ext cx="4119563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800" dirty="0" smtClean="0"/>
              <a:t>Power-storing mode</a:t>
            </a:r>
          </a:p>
          <a:p>
            <a:pPr lvl="1"/>
            <a:r>
              <a:rPr lang="en-US" sz="1400" dirty="0" smtClean="0"/>
              <a:t>Active C&amp;DH for power mode changes</a:t>
            </a:r>
          </a:p>
          <a:p>
            <a:r>
              <a:rPr lang="en-US" sz="1800" dirty="0" smtClean="0"/>
              <a:t>Communication-overpower mode</a:t>
            </a:r>
          </a:p>
          <a:p>
            <a:pPr lvl="1"/>
            <a:r>
              <a:rPr lang="en-US" sz="1400" dirty="0" smtClean="0"/>
              <a:t>Fully active uplink and downlink</a:t>
            </a:r>
          </a:p>
          <a:p>
            <a:r>
              <a:rPr lang="en-US" sz="1800" dirty="0" smtClean="0"/>
              <a:t>Uplink-overpower mode</a:t>
            </a:r>
          </a:p>
          <a:p>
            <a:pPr lvl="1"/>
            <a:r>
              <a:rPr lang="en-US" sz="1400" dirty="0" smtClean="0"/>
              <a:t>Active uplink only</a:t>
            </a:r>
          </a:p>
          <a:p>
            <a:r>
              <a:rPr lang="en-US" sz="1800" dirty="0" smtClean="0"/>
              <a:t>Processing-overpower mode</a:t>
            </a:r>
          </a:p>
          <a:p>
            <a:pPr lvl="1"/>
            <a:r>
              <a:rPr lang="en-US" sz="1400" dirty="0" smtClean="0"/>
              <a:t>FPGA </a:t>
            </a:r>
            <a:r>
              <a:rPr lang="en-US" sz="1400" dirty="0" smtClean="0"/>
              <a:t>and camera active</a:t>
            </a:r>
            <a:endParaRPr lang="en-US" sz="1400" dirty="0" smtClean="0"/>
          </a:p>
          <a:p>
            <a:pPr lvl="1"/>
            <a:r>
              <a:rPr lang="en-US" sz="1400" dirty="0" smtClean="0"/>
              <a:t>C&amp;DH assisting in data storage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5814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Reserve budget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B80E7-854C-48A9-A4B4-2C9BE7C025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338240" y="1190040"/>
            <a:ext cx="4805760" cy="523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800" dirty="0" smtClean="0"/>
              <a:t>Using Eqn1. and Eqn2.</a:t>
            </a:r>
          </a:p>
          <a:p>
            <a:pPr lvl="1"/>
            <a:r>
              <a:rPr lang="en-US" sz="1600" dirty="0" smtClean="0"/>
              <a:t>Total energy generated by solar panels</a:t>
            </a:r>
          </a:p>
          <a:p>
            <a:pPr lvl="1"/>
            <a:r>
              <a:rPr lang="en-US" sz="1600" dirty="0" smtClean="0"/>
              <a:t>Determine payload operational time in orbit</a:t>
            </a:r>
          </a:p>
          <a:p>
            <a:r>
              <a:rPr lang="en-US" sz="1800" dirty="0"/>
              <a:t>E</a:t>
            </a:r>
            <a:r>
              <a:rPr lang="en-US" sz="1800" dirty="0" smtClean="0"/>
              <a:t>nergy reserve budget analysis</a:t>
            </a:r>
          </a:p>
          <a:p>
            <a:pPr lvl="1"/>
            <a:r>
              <a:rPr lang="en-US" sz="1600" dirty="0" smtClean="0"/>
              <a:t>Only Sun-synchronous orbits show positive payload operational time</a:t>
            </a:r>
          </a:p>
          <a:p>
            <a:pPr lvl="1"/>
            <a:r>
              <a:rPr lang="en-US" sz="1600" dirty="0" smtClean="0"/>
              <a:t>All other orbits show negative time</a:t>
            </a:r>
          </a:p>
          <a:p>
            <a:r>
              <a:rPr lang="en-US" sz="1800" dirty="0"/>
              <a:t>If </a:t>
            </a:r>
            <a:r>
              <a:rPr lang="en-US" sz="1800" dirty="0" smtClean="0"/>
              <a:t>power </a:t>
            </a:r>
            <a:r>
              <a:rPr lang="en-US" sz="1800" dirty="0"/>
              <a:t>budget </a:t>
            </a:r>
            <a:r>
              <a:rPr lang="en-US" sz="1800" dirty="0" smtClean="0"/>
              <a:t>remains unchanged</a:t>
            </a:r>
            <a:endParaRPr lang="en-US" sz="1800" dirty="0"/>
          </a:p>
          <a:p>
            <a:pPr lvl="1"/>
            <a:r>
              <a:rPr lang="en-US" sz="1600" dirty="0" smtClean="0"/>
              <a:t>Severely limits orbit options and launch opportunities</a:t>
            </a:r>
            <a:endParaRPr lang="en-US" sz="1600" dirty="0"/>
          </a:p>
          <a:p>
            <a:pPr lvl="1"/>
            <a:r>
              <a:rPr lang="en-US" sz="1600" dirty="0"/>
              <a:t>Designers </a:t>
            </a:r>
            <a:r>
              <a:rPr lang="en-US" sz="1600" dirty="0" smtClean="0"/>
              <a:t>continue with next </a:t>
            </a:r>
            <a:r>
              <a:rPr lang="en-US" sz="1600" dirty="0"/>
              <a:t>stage of CubeSat </a:t>
            </a:r>
            <a:r>
              <a:rPr lang="en-US" sz="1600" dirty="0" smtClean="0"/>
              <a:t>development (construction)</a:t>
            </a:r>
          </a:p>
          <a:p>
            <a:r>
              <a:rPr lang="en-US" sz="1800" dirty="0" smtClean="0"/>
              <a:t>Options to expand orbit options:</a:t>
            </a:r>
          </a:p>
          <a:p>
            <a:pPr lvl="1"/>
            <a:r>
              <a:rPr lang="en-US" sz="1600" dirty="0" smtClean="0"/>
              <a:t>Reduce subsystem power usage</a:t>
            </a:r>
          </a:p>
          <a:p>
            <a:pPr lvl="1"/>
            <a:r>
              <a:rPr lang="en-US" sz="1600" dirty="0" smtClean="0"/>
              <a:t>Reduce time spent in other overpower modes (use Eqn3.)</a:t>
            </a:r>
          </a:p>
          <a:p>
            <a:pPr lvl="1"/>
            <a:r>
              <a:rPr lang="en-US" sz="1600" dirty="0" smtClean="0"/>
              <a:t>Redesign/replace entire subsystems</a:t>
            </a:r>
          </a:p>
          <a:p>
            <a:pPr lvl="1"/>
            <a:endParaRPr lang="en-US" sz="14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89" y="5689445"/>
            <a:ext cx="39338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0"/>
          <a:stretch/>
        </p:blipFill>
        <p:spPr bwMode="auto">
          <a:xfrm>
            <a:off x="413940" y="1433876"/>
            <a:ext cx="3924300" cy="250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-192652" y="938534"/>
            <a:ext cx="5137484" cy="35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i="1" u="sng" dirty="0" smtClean="0">
                <a:solidFill>
                  <a:srgbClr val="002060"/>
                </a:solidFill>
              </a:rPr>
              <a:t>Processing-overpower operational time in minutes during a single orbit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140" y="4146032"/>
            <a:ext cx="22479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77" y="4831694"/>
            <a:ext cx="40481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6577" y="400753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US" sz="1200" i="1" dirty="0" smtClean="0">
                <a:solidFill>
                  <a:srgbClr val="002060"/>
                </a:solidFill>
              </a:rPr>
              <a:t>Eqn1. Energy produced during a single orbit</a:t>
            </a:r>
            <a:endParaRPr lang="en-US" sz="1200" i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090" y="452703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US" sz="1200" i="1" dirty="0" smtClean="0">
                <a:solidFill>
                  <a:srgbClr val="002060"/>
                </a:solidFill>
              </a:rPr>
              <a:t>Eqn2. Payload-overpower mode operational time per orbit</a:t>
            </a:r>
            <a:endParaRPr lang="en-US" sz="1200" i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0180" y="529052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US" sz="1200" i="1" dirty="0" smtClean="0">
                <a:solidFill>
                  <a:srgbClr val="002060"/>
                </a:solidFill>
              </a:rPr>
              <a:t>Eqn3. Generalized formula for overpower mode operational time per orbit</a:t>
            </a:r>
            <a:endParaRPr lang="en-US" sz="1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1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140" y="997278"/>
            <a:ext cx="8708197" cy="4911725"/>
          </a:xfrm>
        </p:spPr>
        <p:txBody>
          <a:bodyPr/>
          <a:lstStyle/>
          <a:p>
            <a:r>
              <a:rPr lang="en-US" sz="1800" dirty="0"/>
              <a:t>E</a:t>
            </a:r>
            <a:r>
              <a:rPr lang="en-US" sz="1800" dirty="0" smtClean="0"/>
              <a:t>nergy </a:t>
            </a:r>
            <a:r>
              <a:rPr lang="en-US" sz="1800" dirty="0"/>
              <a:t>r</a:t>
            </a:r>
            <a:r>
              <a:rPr lang="en-US" sz="1800" dirty="0" smtClean="0"/>
              <a:t>eserve budgeting for CubeSats optimizes power usage and performance</a:t>
            </a:r>
          </a:p>
          <a:p>
            <a:pPr lvl="1"/>
            <a:r>
              <a:rPr lang="en-US" sz="1600" dirty="0"/>
              <a:t>A</a:t>
            </a:r>
            <a:r>
              <a:rPr lang="en-US" sz="1600" dirty="0" smtClean="0"/>
              <a:t>ddition </a:t>
            </a:r>
            <a:r>
              <a:rPr lang="en-US" sz="1600" dirty="0" smtClean="0"/>
              <a:t>power optimization case study </a:t>
            </a:r>
            <a:r>
              <a:rPr lang="en-US" sz="1600" dirty="0" smtClean="0"/>
              <a:t>in paper using </a:t>
            </a:r>
            <a:r>
              <a:rPr lang="en-US" sz="1600" dirty="0" smtClean="0"/>
              <a:t>a 3U CubeSat based on the </a:t>
            </a:r>
            <a:r>
              <a:rPr lang="en-US" sz="1600" dirty="0" err="1" smtClean="0"/>
              <a:t>QuakeSat</a:t>
            </a:r>
            <a:r>
              <a:rPr lang="en-US" sz="1600" dirty="0" smtClean="0"/>
              <a:t> </a:t>
            </a:r>
            <a:r>
              <a:rPr lang="en-US" sz="1600" dirty="0" smtClean="0"/>
              <a:t>mission</a:t>
            </a:r>
          </a:p>
          <a:p>
            <a:r>
              <a:rPr lang="en-US" sz="1800" dirty="0" smtClean="0"/>
              <a:t>Presented a </a:t>
            </a:r>
            <a:r>
              <a:rPr lang="en-US" sz="1800" dirty="0"/>
              <a:t>simple system design evaluation </a:t>
            </a:r>
            <a:r>
              <a:rPr lang="en-US" sz="1800" dirty="0" smtClean="0"/>
              <a:t>method that assists designers in integrating </a:t>
            </a:r>
            <a:r>
              <a:rPr lang="en-US" sz="1800" dirty="0"/>
              <a:t>high-power consumption components </a:t>
            </a:r>
            <a:r>
              <a:rPr lang="en-US" sz="1800" dirty="0" smtClean="0"/>
              <a:t>(i.e., FPGAs) into CubeSats for </a:t>
            </a:r>
            <a:r>
              <a:rPr lang="en-US" sz="1800" dirty="0" smtClean="0"/>
              <a:t>high-performance </a:t>
            </a:r>
            <a:r>
              <a:rPr lang="en-US" sz="1800" dirty="0" smtClean="0"/>
              <a:t>on-board data processing</a:t>
            </a:r>
            <a:endParaRPr lang="en-US" sz="1800" dirty="0"/>
          </a:p>
          <a:p>
            <a:pPr lvl="1"/>
            <a:r>
              <a:rPr lang="en-US" sz="1600" dirty="0" smtClean="0"/>
              <a:t>Presented </a:t>
            </a:r>
            <a:r>
              <a:rPr lang="en-US" sz="1600" dirty="0" smtClean="0"/>
              <a:t>examples </a:t>
            </a:r>
            <a:r>
              <a:rPr lang="en-US" sz="1600" dirty="0"/>
              <a:t>of realistic FPGA power usage for Canny</a:t>
            </a:r>
            <a:r>
              <a:rPr lang="en-US" sz="1600" dirty="0" smtClean="0"/>
              <a:t>-edge </a:t>
            </a:r>
            <a:r>
              <a:rPr lang="en-US" sz="1600" dirty="0"/>
              <a:t>detection</a:t>
            </a:r>
          </a:p>
          <a:p>
            <a:pPr lvl="1"/>
            <a:r>
              <a:rPr lang="en-US" sz="1600" dirty="0" smtClean="0"/>
              <a:t>Experiments show successful integration </a:t>
            </a:r>
            <a:r>
              <a:rPr lang="en-US" sz="1600" dirty="0"/>
              <a:t>of low-power COTS </a:t>
            </a:r>
            <a:r>
              <a:rPr lang="en-US" sz="1600" dirty="0" smtClean="0"/>
              <a:t>FPGAs </a:t>
            </a:r>
          </a:p>
          <a:p>
            <a:pPr lvl="1"/>
            <a:r>
              <a:rPr lang="en-US" sz="1600" dirty="0" smtClean="0"/>
              <a:t>Quick calculation of payload operational time with respect to orbit</a:t>
            </a:r>
          </a:p>
          <a:p>
            <a:pPr lvl="1"/>
            <a:r>
              <a:rPr lang="en-US" sz="1600" dirty="0" smtClean="0"/>
              <a:t>Assists designers in maximally leveraging FPGAs (i.e., maximizing payload operational time) in CubeSats</a:t>
            </a:r>
          </a:p>
          <a:p>
            <a:r>
              <a:rPr lang="en-US" sz="1800" dirty="0" smtClean="0"/>
              <a:t>Future work</a:t>
            </a:r>
          </a:p>
          <a:p>
            <a:pPr lvl="1"/>
            <a:r>
              <a:rPr lang="en-US" sz="1600" dirty="0" smtClean="0"/>
              <a:t>FPGAs trending towards </a:t>
            </a:r>
            <a:r>
              <a:rPr lang="en-US" sz="1600" dirty="0" smtClean="0"/>
              <a:t>lower </a:t>
            </a:r>
            <a:r>
              <a:rPr lang="en-US" sz="1600" dirty="0" smtClean="0"/>
              <a:t>power, thus better suited for future CubeSats</a:t>
            </a:r>
          </a:p>
          <a:p>
            <a:pPr lvl="2"/>
            <a:r>
              <a:rPr lang="en-US" sz="1400" dirty="0"/>
              <a:t>Early evaluation of 7-Series Xilinx </a:t>
            </a:r>
            <a:r>
              <a:rPr lang="en-US" sz="1400" dirty="0" smtClean="0"/>
              <a:t>components </a:t>
            </a:r>
            <a:r>
              <a:rPr lang="en-US" sz="1400" dirty="0"/>
              <a:t>indicate an even heavier focus </a:t>
            </a:r>
            <a:r>
              <a:rPr lang="en-US" sz="1400"/>
              <a:t>on </a:t>
            </a:r>
            <a:r>
              <a:rPr lang="en-US" sz="1400" smtClean="0"/>
              <a:t>low power </a:t>
            </a:r>
            <a:r>
              <a:rPr lang="en-US" sz="1400" dirty="0"/>
              <a:t>than the previous low-power </a:t>
            </a:r>
            <a:r>
              <a:rPr lang="en-US" sz="1400" dirty="0" smtClean="0"/>
              <a:t>components</a:t>
            </a:r>
          </a:p>
          <a:p>
            <a:pPr lvl="1"/>
            <a:r>
              <a:rPr lang="en-US" sz="1600" dirty="0" smtClean="0"/>
              <a:t>Expand energy reserve budget analysis to include additional high-performance processing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B80E7-854C-48A9-A4B4-2C9BE7C025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CubeSats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B80E7-854C-48A9-A4B4-2C9BE7C025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19200"/>
            <a:ext cx="6511636" cy="4911725"/>
          </a:xfrm>
        </p:spPr>
        <p:txBody>
          <a:bodyPr/>
          <a:lstStyle/>
          <a:p>
            <a:r>
              <a:rPr lang="en-US" sz="1800" dirty="0" smtClean="0"/>
              <a:t>CubeSats are </a:t>
            </a:r>
            <a:r>
              <a:rPr lang="en-US" sz="1800" dirty="0" err="1" smtClean="0"/>
              <a:t>nano</a:t>
            </a:r>
            <a:r>
              <a:rPr lang="en-US" sz="1800" dirty="0" smtClean="0"/>
              <a:t>-satellites categorized by size and weight</a:t>
            </a:r>
          </a:p>
          <a:p>
            <a:pPr lvl="1"/>
            <a:r>
              <a:rPr lang="en-US" sz="1600" dirty="0" smtClean="0"/>
              <a:t>1U: 10cm x 10cm x 10cm and less than 1Kg</a:t>
            </a:r>
          </a:p>
          <a:p>
            <a:pPr lvl="1"/>
            <a:r>
              <a:rPr lang="en-US" sz="1600" dirty="0" smtClean="0"/>
              <a:t>2U</a:t>
            </a:r>
            <a:r>
              <a:rPr lang="en-US" sz="1600" dirty="0"/>
              <a:t>: </a:t>
            </a:r>
            <a:r>
              <a:rPr lang="en-US" sz="1600" dirty="0" smtClean="0"/>
              <a:t>10cm x 10cm x 20cm </a:t>
            </a:r>
            <a:r>
              <a:rPr lang="en-US" sz="1600" dirty="0"/>
              <a:t>and less than </a:t>
            </a:r>
            <a:r>
              <a:rPr lang="en-US" sz="1600" dirty="0" smtClean="0"/>
              <a:t>2Kg</a:t>
            </a:r>
            <a:endParaRPr lang="en-US" sz="1600" dirty="0"/>
          </a:p>
          <a:p>
            <a:pPr lvl="1"/>
            <a:r>
              <a:rPr lang="en-US" sz="1600" dirty="0" smtClean="0"/>
              <a:t>3U</a:t>
            </a:r>
            <a:r>
              <a:rPr lang="en-US" sz="1600" dirty="0"/>
              <a:t>: </a:t>
            </a:r>
            <a:r>
              <a:rPr lang="en-US" sz="1600" dirty="0" smtClean="0"/>
              <a:t>10cm x 10cm x 30cm </a:t>
            </a:r>
            <a:r>
              <a:rPr lang="en-US" sz="1600" dirty="0"/>
              <a:t>and less than </a:t>
            </a:r>
            <a:r>
              <a:rPr lang="en-US" sz="1600" dirty="0" smtClean="0"/>
              <a:t>3Kg</a:t>
            </a:r>
            <a:endParaRPr lang="en-US" sz="1600" dirty="0"/>
          </a:p>
          <a:p>
            <a:r>
              <a:rPr lang="en-US" sz="1800" dirty="0" smtClean="0"/>
              <a:t>Limited surface area restricts area for solar panels</a:t>
            </a:r>
            <a:br>
              <a:rPr lang="en-US" sz="1800" dirty="0" smtClean="0"/>
            </a:br>
            <a:r>
              <a:rPr lang="en-US" sz="1800" dirty="0" smtClean="0"/>
              <a:t>and power production capabilities</a:t>
            </a:r>
          </a:p>
          <a:p>
            <a:pPr lvl="1"/>
            <a:r>
              <a:rPr lang="en-US" sz="1600" dirty="0" smtClean="0"/>
              <a:t>1U: 1-2.5 Watts; 2U: 2-5 Watts; 3U: 7-20 Watts</a:t>
            </a:r>
          </a:p>
          <a:p>
            <a:r>
              <a:rPr lang="en-US" sz="1800" dirty="0" smtClean="0"/>
              <a:t>Power budgets</a:t>
            </a:r>
          </a:p>
          <a:p>
            <a:pPr lvl="1"/>
            <a:r>
              <a:rPr lang="en-US" sz="1600" dirty="0" smtClean="0"/>
              <a:t>Ensure </a:t>
            </a:r>
            <a:r>
              <a:rPr lang="en-US" sz="1600" dirty="0" err="1" smtClean="0"/>
              <a:t>CubeSat’s</a:t>
            </a:r>
            <a:r>
              <a:rPr lang="en-US" sz="1600" dirty="0" smtClean="0"/>
              <a:t> subsystems’ power </a:t>
            </a:r>
            <a:br>
              <a:rPr lang="en-US" sz="1600" dirty="0" smtClean="0"/>
            </a:br>
            <a:r>
              <a:rPr lang="en-US" sz="1600" dirty="0" smtClean="0"/>
              <a:t>usage does not</a:t>
            </a:r>
            <a:r>
              <a:rPr lang="en-US" sz="1600" dirty="0"/>
              <a:t> </a:t>
            </a:r>
            <a:r>
              <a:rPr lang="en-US" sz="1600" dirty="0" smtClean="0"/>
              <a:t>exceed power production</a:t>
            </a:r>
          </a:p>
          <a:p>
            <a:pPr lvl="1"/>
            <a:r>
              <a:rPr lang="en-US" sz="1600" dirty="0" smtClean="0"/>
              <a:t>Primary CubeSat subsystems:</a:t>
            </a:r>
          </a:p>
          <a:p>
            <a:pPr lvl="2"/>
            <a:r>
              <a:rPr lang="en-US" sz="1400" dirty="0" smtClean="0"/>
              <a:t>Attitude determination and </a:t>
            </a:r>
            <a:r>
              <a:rPr lang="en-US" sz="1400" dirty="0"/>
              <a:t>control (ADCS) </a:t>
            </a:r>
            <a:endParaRPr lang="en-US" sz="1400" dirty="0" smtClean="0"/>
          </a:p>
          <a:p>
            <a:pPr lvl="2"/>
            <a:r>
              <a:rPr lang="en-US" sz="1400" dirty="0" smtClean="0"/>
              <a:t>Command and data handling (</a:t>
            </a:r>
            <a:r>
              <a:rPr lang="en-US" sz="1400" dirty="0"/>
              <a:t>C&amp;DH) </a:t>
            </a:r>
            <a:endParaRPr lang="en-US" sz="1400" dirty="0" smtClean="0"/>
          </a:p>
          <a:p>
            <a:pPr lvl="2"/>
            <a:r>
              <a:rPr lang="en-US" sz="1400" dirty="0" smtClean="0"/>
              <a:t>Communications</a:t>
            </a:r>
          </a:p>
          <a:p>
            <a:pPr lvl="2"/>
            <a:r>
              <a:rPr lang="en-US" sz="1400" dirty="0" smtClean="0"/>
              <a:t>Electrical power </a:t>
            </a:r>
            <a:r>
              <a:rPr lang="en-US" sz="1400" dirty="0"/>
              <a:t>supply (EPS</a:t>
            </a:r>
            <a:r>
              <a:rPr lang="en-US" sz="1400" dirty="0" smtClean="0"/>
              <a:t>)</a:t>
            </a:r>
          </a:p>
          <a:p>
            <a:pPr lvl="2"/>
            <a:r>
              <a:rPr lang="en-US" sz="1400" dirty="0" smtClean="0"/>
              <a:t>Technical payload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9" r="16173"/>
          <a:stretch/>
        </p:blipFill>
        <p:spPr>
          <a:xfrm>
            <a:off x="6332522" y="387116"/>
            <a:ext cx="1856761" cy="1823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4" b="7778"/>
          <a:stretch/>
        </p:blipFill>
        <p:spPr>
          <a:xfrm>
            <a:off x="6138817" y="2354916"/>
            <a:ext cx="2244169" cy="1360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8"/>
          <a:stretch/>
        </p:blipFill>
        <p:spPr bwMode="auto">
          <a:xfrm>
            <a:off x="4772105" y="4018546"/>
            <a:ext cx="4067175" cy="213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5719846" y="3731765"/>
            <a:ext cx="3852133" cy="35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 u="sng" dirty="0" smtClean="0">
                <a:solidFill>
                  <a:srgbClr val="002060"/>
                </a:solidFill>
              </a:rPr>
              <a:t>Sample 1U power budget</a:t>
            </a:r>
          </a:p>
        </p:txBody>
      </p:sp>
    </p:spTree>
    <p:extLst>
      <p:ext uri="{BB962C8B-B14F-4D97-AF65-F5344CB8AC3E}">
        <p14:creationId xmlns:p14="http://schemas.microsoft.com/office/powerpoint/2010/main" val="203595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</a:t>
            </a:r>
            <a:r>
              <a:rPr lang="en-US" dirty="0" smtClean="0"/>
              <a:t>Trends in CubeSat Usage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B80E7-854C-48A9-A4B4-2C9BE7C025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799" y="1219200"/>
            <a:ext cx="8201527" cy="4911725"/>
          </a:xfrm>
        </p:spPr>
        <p:txBody>
          <a:bodyPr/>
          <a:lstStyle/>
          <a:p>
            <a:r>
              <a:rPr lang="en-US" sz="1800" dirty="0"/>
              <a:t>Typical, past CubeSat mission scopes</a:t>
            </a:r>
          </a:p>
          <a:p>
            <a:pPr lvl="1"/>
            <a:r>
              <a:rPr lang="en-US" sz="1600" dirty="0" smtClean="0"/>
              <a:t>Commercial-off-the-shelf (COTS) component testing </a:t>
            </a:r>
            <a:r>
              <a:rPr lang="en-US" sz="1600" dirty="0"/>
              <a:t>in space environment</a:t>
            </a:r>
          </a:p>
          <a:p>
            <a:pPr lvl="1"/>
            <a:r>
              <a:rPr lang="en-US" sz="1600" dirty="0"/>
              <a:t>Novel technology </a:t>
            </a:r>
            <a:r>
              <a:rPr lang="en-US" sz="1600" dirty="0" smtClean="0"/>
              <a:t>testing (e.g., ion thrusters, radiation detectors)</a:t>
            </a:r>
            <a:endParaRPr lang="en-US" sz="1600" dirty="0"/>
          </a:p>
          <a:p>
            <a:pPr lvl="1"/>
            <a:r>
              <a:rPr lang="en-US" sz="1600" dirty="0"/>
              <a:t>Telemetric sensor data </a:t>
            </a:r>
            <a:r>
              <a:rPr lang="en-US" sz="1600" dirty="0" smtClean="0"/>
              <a:t>acquisition (e.g., atmospheric </a:t>
            </a:r>
            <a:r>
              <a:rPr lang="en-US" sz="1600" dirty="0"/>
              <a:t>data, GPS locating)</a:t>
            </a:r>
          </a:p>
          <a:p>
            <a:r>
              <a:rPr lang="en-US" sz="1800" dirty="0" smtClean="0"/>
              <a:t>Increasing interest in </a:t>
            </a:r>
            <a:r>
              <a:rPr lang="en-US" sz="1800" dirty="0" smtClean="0"/>
              <a:t>CubeSats </a:t>
            </a:r>
            <a:r>
              <a:rPr lang="en-US" sz="1800" dirty="0" smtClean="0"/>
              <a:t>due to proven mission successes and low-cost imposed by strict design standards</a:t>
            </a:r>
          </a:p>
          <a:p>
            <a:pPr lvl="1"/>
            <a:r>
              <a:rPr lang="en-US" sz="1600" dirty="0" smtClean="0"/>
              <a:t>Academic</a:t>
            </a:r>
          </a:p>
          <a:p>
            <a:pPr lvl="2"/>
            <a:r>
              <a:rPr lang="en-US" sz="1400" dirty="0" smtClean="0"/>
              <a:t>CP1 (2001) – COTS technology in space verification</a:t>
            </a:r>
          </a:p>
          <a:p>
            <a:pPr lvl="2"/>
            <a:r>
              <a:rPr lang="en-US" sz="1400" dirty="0" err="1" smtClean="0"/>
              <a:t>Quakesat</a:t>
            </a:r>
            <a:r>
              <a:rPr lang="en-US" sz="1400" dirty="0" smtClean="0"/>
              <a:t> (2003) – Early </a:t>
            </a:r>
            <a:r>
              <a:rPr lang="en-US" sz="1400" dirty="0" smtClean="0"/>
              <a:t>earthquake </a:t>
            </a:r>
            <a:r>
              <a:rPr lang="en-US" sz="1400" dirty="0" smtClean="0"/>
              <a:t>detection</a:t>
            </a:r>
          </a:p>
          <a:p>
            <a:pPr lvl="2"/>
            <a:r>
              <a:rPr lang="en-US" sz="1400" dirty="0" smtClean="0"/>
              <a:t>M-Cubed (2012) – Rad-hard FPGA evaluation in space</a:t>
            </a:r>
          </a:p>
          <a:p>
            <a:pPr lvl="1"/>
            <a:r>
              <a:rPr lang="en-US" sz="1600" dirty="0" smtClean="0"/>
              <a:t>Small countries and companies</a:t>
            </a:r>
          </a:p>
          <a:p>
            <a:pPr lvl="2"/>
            <a:r>
              <a:rPr lang="en-US" sz="1400" dirty="0" smtClean="0"/>
              <a:t>INTA and EU</a:t>
            </a:r>
          </a:p>
          <a:p>
            <a:pPr lvl="2"/>
            <a:r>
              <a:rPr lang="en-US" sz="1400" dirty="0" smtClean="0"/>
              <a:t>Boeing and The Aerospace Corporation</a:t>
            </a:r>
          </a:p>
          <a:p>
            <a:r>
              <a:rPr lang="en-US" sz="1800" dirty="0" smtClean="0"/>
              <a:t>New, emerging CubeSat mission scopes</a:t>
            </a:r>
          </a:p>
          <a:p>
            <a:pPr lvl="1"/>
            <a:r>
              <a:rPr lang="en-US" sz="1600" dirty="0" smtClean="0"/>
              <a:t>Trending towards useful scientific data acquisition (i.e., increased high-performance requirements for on-board data processing)</a:t>
            </a:r>
          </a:p>
          <a:p>
            <a:pPr lvl="1"/>
            <a:r>
              <a:rPr lang="en-US" sz="1600" dirty="0" smtClean="0"/>
              <a:t>Trending away from simple verification and usage experiments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21" y="3071349"/>
            <a:ext cx="2638927" cy="1979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05" y="3071349"/>
            <a:ext cx="2117558" cy="21810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207" y="3198506"/>
            <a:ext cx="2890154" cy="1926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072" y="3134388"/>
            <a:ext cx="2045369" cy="20453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163" y="3436825"/>
            <a:ext cx="2935198" cy="144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67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FPGAs for High-Performance Data Processing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B80E7-854C-48A9-A4B4-2C9BE7C025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10540"/>
          <a:stretch/>
        </p:blipFill>
        <p:spPr>
          <a:xfrm>
            <a:off x="409194" y="1783194"/>
            <a:ext cx="4559847" cy="2452485"/>
          </a:xfrm>
        </p:spPr>
      </p:pic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504416" y="844885"/>
            <a:ext cx="8746836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800" dirty="0" smtClean="0"/>
              <a:t>Field-programmable </a:t>
            </a:r>
            <a:r>
              <a:rPr lang="en-US" sz="1800" dirty="0" smtClean="0"/>
              <a:t>gate arrays (FPGAs)</a:t>
            </a:r>
          </a:p>
          <a:p>
            <a:pPr lvl="1"/>
            <a:r>
              <a:rPr lang="en-US" sz="1400" dirty="0" smtClean="0"/>
              <a:t>FPGAs exploit algorithm parallelism (e.g., </a:t>
            </a:r>
            <a:r>
              <a:rPr lang="en-US" sz="1400" dirty="0"/>
              <a:t>m</a:t>
            </a:r>
            <a:r>
              <a:rPr lang="en-US" sz="1400" dirty="0" smtClean="0"/>
              <a:t>atrix </a:t>
            </a:r>
            <a:r>
              <a:rPr lang="en-US" sz="1400" dirty="0"/>
              <a:t>multiplication, </a:t>
            </a:r>
            <a:r>
              <a:rPr lang="en-US" sz="1400" dirty="0" smtClean="0"/>
              <a:t>sorting, </a:t>
            </a:r>
            <a:r>
              <a:rPr lang="en-US" sz="1400" dirty="0"/>
              <a:t>i</a:t>
            </a:r>
            <a:r>
              <a:rPr lang="en-US" sz="1400" dirty="0" smtClean="0"/>
              <a:t>mage processing)</a:t>
            </a:r>
          </a:p>
          <a:p>
            <a:pPr lvl="1"/>
            <a:r>
              <a:rPr lang="en-US" sz="1400" dirty="0" smtClean="0"/>
              <a:t>Highly parallelizable applications show significant speed-up with respect to microprocessors</a:t>
            </a:r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marL="344487" lvl="1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/>
              <a:t>FPGAs for space-oriented applications</a:t>
            </a:r>
          </a:p>
          <a:p>
            <a:pPr lvl="1"/>
            <a:r>
              <a:rPr lang="en-US" sz="1400" dirty="0" smtClean="0"/>
              <a:t>Hyperspectral Imaging: 15x speed-up for FPGA vs. microprocessor</a:t>
            </a:r>
          </a:p>
          <a:p>
            <a:pPr lvl="1"/>
            <a:r>
              <a:rPr lang="en-US" sz="1400" dirty="0" smtClean="0"/>
              <a:t>Synthetic Aperture Radar: 6x speed-up and 1/3 of the </a:t>
            </a:r>
            <a:r>
              <a:rPr lang="en-US" sz="1400" dirty="0" smtClean="0"/>
              <a:t>power </a:t>
            </a:r>
            <a:r>
              <a:rPr lang="en-US" sz="1400" dirty="0"/>
              <a:t>for FPGA vs. microprocessor</a:t>
            </a:r>
            <a:endParaRPr lang="en-US" sz="1400" dirty="0" smtClean="0"/>
          </a:p>
          <a:p>
            <a:r>
              <a:rPr lang="en-US" sz="1800" dirty="0" smtClean="0"/>
              <a:t>Challenges with leveraging FPGAs in CubeSats</a:t>
            </a:r>
          </a:p>
          <a:p>
            <a:pPr lvl="1"/>
            <a:r>
              <a:rPr lang="en-US" sz="1400" dirty="0" smtClean="0"/>
              <a:t>FPGA’s high power usage </a:t>
            </a:r>
            <a:r>
              <a:rPr lang="en-US" sz="1400" dirty="0"/>
              <a:t>relative to other lower power processing </a:t>
            </a:r>
            <a:r>
              <a:rPr lang="en-US" sz="1400" dirty="0" smtClean="0"/>
              <a:t>elements</a:t>
            </a:r>
          </a:p>
          <a:p>
            <a:pPr lvl="1"/>
            <a:r>
              <a:rPr lang="en-US" sz="1400" dirty="0" smtClean="0"/>
              <a:t>FPGA’s static power usage causes continual strain on system power budget</a:t>
            </a:r>
            <a:endParaRPr lang="en-US" sz="1400" dirty="0"/>
          </a:p>
          <a:p>
            <a:pPr lvl="1"/>
            <a:endParaRPr lang="en-US" sz="1400" b="1" dirty="0" smtClean="0"/>
          </a:p>
          <a:p>
            <a:pPr lvl="1"/>
            <a:endParaRPr lang="en-US" sz="14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96" y="1798798"/>
            <a:ext cx="2776404" cy="251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28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FPGAs into CubeSats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B80E7-854C-48A9-A4B4-2C9BE7C025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6" y="1126200"/>
            <a:ext cx="1819275" cy="1400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57" y="2576190"/>
            <a:ext cx="2875974" cy="1823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 t="33250" r="23180" b="33500"/>
          <a:stretch/>
        </p:blipFill>
        <p:spPr>
          <a:xfrm>
            <a:off x="473880" y="4808220"/>
            <a:ext cx="2007664" cy="747953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45325" y="899662"/>
            <a:ext cx="5898675" cy="4911725"/>
          </a:xfrm>
        </p:spPr>
        <p:txBody>
          <a:bodyPr/>
          <a:lstStyle/>
          <a:p>
            <a:r>
              <a:rPr lang="en-US" sz="1800" dirty="0" smtClean="0"/>
              <a:t>Challenge: Traditional FPGAs are too high power for CubeSats</a:t>
            </a:r>
          </a:p>
          <a:p>
            <a:r>
              <a:rPr lang="en-US" sz="1800" dirty="0" smtClean="0"/>
              <a:t>Solution: Increasing design focus on lower power FPGAs</a:t>
            </a:r>
            <a:endParaRPr lang="en-US" sz="1400" dirty="0" smtClean="0"/>
          </a:p>
          <a:p>
            <a:pPr lvl="1"/>
            <a:r>
              <a:rPr lang="en-US" sz="1400" dirty="0" smtClean="0"/>
              <a:t>However, </a:t>
            </a:r>
            <a:r>
              <a:rPr lang="en-US" sz="1400" dirty="0" smtClean="0"/>
              <a:t>low-power FPGAs </a:t>
            </a:r>
            <a:r>
              <a:rPr lang="en-US" sz="1400" dirty="0" smtClean="0"/>
              <a:t>still typically have greater power usage than microprocessors</a:t>
            </a:r>
            <a:endParaRPr lang="en-US" sz="1800" dirty="0" smtClean="0"/>
          </a:p>
          <a:p>
            <a:r>
              <a:rPr lang="en-US" sz="1800" dirty="0" smtClean="0"/>
              <a:t>Even with </a:t>
            </a:r>
            <a:r>
              <a:rPr lang="en-US" sz="1800" dirty="0" smtClean="0"/>
              <a:t>low-power FPGAs</a:t>
            </a:r>
            <a:r>
              <a:rPr lang="en-US" sz="1800" dirty="0" smtClean="0"/>
              <a:t>, subsystem power usage must be carefully budgeted</a:t>
            </a:r>
          </a:p>
          <a:p>
            <a:pPr lvl="1"/>
            <a:r>
              <a:rPr lang="en-US" sz="1400" dirty="0" smtClean="0"/>
              <a:t>Can reduce subsystems’ power consumption and/or </a:t>
            </a:r>
            <a:br>
              <a:rPr lang="en-US" sz="1400" dirty="0" smtClean="0"/>
            </a:br>
            <a:r>
              <a:rPr lang="en-US" sz="1400" dirty="0" smtClean="0"/>
              <a:t>operational </a:t>
            </a:r>
            <a:r>
              <a:rPr lang="en-US" sz="1400" dirty="0" smtClean="0"/>
              <a:t>time to </a:t>
            </a:r>
            <a:r>
              <a:rPr lang="en-US" sz="1400" dirty="0" smtClean="0"/>
              <a:t>accommodate FPGAs</a:t>
            </a:r>
          </a:p>
          <a:p>
            <a:r>
              <a:rPr lang="en-US" sz="1800" dirty="0" smtClean="0"/>
              <a:t>Power budgeting</a:t>
            </a:r>
            <a:endParaRPr lang="en-US" sz="1400" dirty="0" smtClean="0"/>
          </a:p>
          <a:p>
            <a:pPr lvl="1"/>
            <a:r>
              <a:rPr lang="en-US" sz="1400" dirty="0" smtClean="0"/>
              <a:t>Over-simplifies power usage requirements</a:t>
            </a:r>
          </a:p>
          <a:p>
            <a:pPr lvl="1"/>
            <a:r>
              <a:rPr lang="en-US" sz="1400" dirty="0" smtClean="0"/>
              <a:t>Does not account for subsystem usage over time</a:t>
            </a:r>
          </a:p>
          <a:p>
            <a:r>
              <a:rPr lang="en-US" sz="1800" dirty="0" smtClean="0"/>
              <a:t>We present a method that aids in FPGA integration for subsystem management, which also provides:</a:t>
            </a:r>
          </a:p>
          <a:p>
            <a:pPr lvl="1"/>
            <a:r>
              <a:rPr lang="en-US" sz="1400" dirty="0" smtClean="0"/>
              <a:t>Quantitative methods for determining time payload is usable</a:t>
            </a:r>
          </a:p>
          <a:p>
            <a:pPr lvl="1"/>
            <a:r>
              <a:rPr lang="en-US" sz="1400" dirty="0" smtClean="0"/>
              <a:t>An early-stage design aid to optimize power usage and reduce the risk of late system redesign</a:t>
            </a:r>
          </a:p>
          <a:p>
            <a:pPr lvl="1"/>
            <a:r>
              <a:rPr lang="en-US" sz="1400" dirty="0"/>
              <a:t>E</a:t>
            </a:r>
            <a:r>
              <a:rPr lang="en-US" sz="1400" dirty="0" smtClean="0"/>
              <a:t>nhanced design stage view of CubeSat performance</a:t>
            </a:r>
          </a:p>
          <a:p>
            <a:pPr lvl="1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78306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Reserve Budgeting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470" y="1219200"/>
            <a:ext cx="8675371" cy="4911725"/>
          </a:xfrm>
        </p:spPr>
        <p:txBody>
          <a:bodyPr/>
          <a:lstStyle/>
          <a:p>
            <a:r>
              <a:rPr lang="en-US" sz="1800" dirty="0" smtClean="0"/>
              <a:t>We propose a method called </a:t>
            </a:r>
            <a:r>
              <a:rPr lang="en-US" sz="1800" i="1" dirty="0"/>
              <a:t>e</a:t>
            </a:r>
            <a:r>
              <a:rPr lang="en-US" sz="1800" i="1" dirty="0" smtClean="0"/>
              <a:t>nergy </a:t>
            </a:r>
            <a:r>
              <a:rPr lang="en-US" sz="1800" i="1" dirty="0"/>
              <a:t>r</a:t>
            </a:r>
            <a:r>
              <a:rPr lang="en-US" sz="1800" i="1" dirty="0" smtClean="0"/>
              <a:t>eserve </a:t>
            </a:r>
            <a:r>
              <a:rPr lang="en-US" sz="1800" i="1" dirty="0"/>
              <a:t>b</a:t>
            </a:r>
            <a:r>
              <a:rPr lang="en-US" sz="1800" i="1" dirty="0" smtClean="0"/>
              <a:t>udgeting </a:t>
            </a:r>
          </a:p>
          <a:p>
            <a:pPr lvl="1"/>
            <a:r>
              <a:rPr lang="en-US" sz="1600" dirty="0" smtClean="0"/>
              <a:t>Leverage CubeSat subsystem usage with the data handling power of FPGAs</a:t>
            </a:r>
          </a:p>
          <a:p>
            <a:pPr lvl="1"/>
            <a:r>
              <a:rPr lang="en-US" sz="1600" dirty="0" smtClean="0"/>
              <a:t>Mathematically predict operational time of FPGA payloads early in CubeSat developmental process</a:t>
            </a:r>
          </a:p>
          <a:p>
            <a:pPr lvl="1"/>
            <a:r>
              <a:rPr lang="en-US" sz="1600" dirty="0" smtClean="0"/>
              <a:t>Evaluate appropriate CubeSat subsystems for use with FPGA payloads</a:t>
            </a:r>
          </a:p>
          <a:p>
            <a:pPr lvl="1"/>
            <a:r>
              <a:rPr lang="en-US" sz="1600" dirty="0" smtClean="0"/>
              <a:t>Identify orbits that allow for payload to be effective based on mission requirements</a:t>
            </a:r>
            <a:endParaRPr lang="en-US" sz="1400" dirty="0" smtClean="0"/>
          </a:p>
          <a:p>
            <a:r>
              <a:rPr lang="en-US" sz="1800" dirty="0" smtClean="0"/>
              <a:t>Energy </a:t>
            </a:r>
            <a:r>
              <a:rPr lang="en-US" sz="1800" dirty="0"/>
              <a:t>r</a:t>
            </a:r>
            <a:r>
              <a:rPr lang="en-US" sz="1800" dirty="0" smtClean="0"/>
              <a:t>eserve </a:t>
            </a:r>
            <a:r>
              <a:rPr lang="en-US" sz="1800" dirty="0"/>
              <a:t>b</a:t>
            </a:r>
            <a:r>
              <a:rPr lang="en-US" sz="1800" dirty="0" smtClean="0"/>
              <a:t>udget leverages multiple power budgets, called </a:t>
            </a:r>
            <a:r>
              <a:rPr lang="en-US" sz="1800" i="1" dirty="0" smtClean="0"/>
              <a:t>power modes</a:t>
            </a:r>
            <a:r>
              <a:rPr lang="en-US" sz="1800" dirty="0" smtClean="0"/>
              <a:t>, to evaluate the payload operational time given a particular orbit</a:t>
            </a:r>
          </a:p>
          <a:p>
            <a:r>
              <a:rPr lang="en-US" sz="1800" dirty="0" smtClean="0"/>
              <a:t>Example power modes</a:t>
            </a:r>
          </a:p>
          <a:p>
            <a:pPr lvl="1"/>
            <a:r>
              <a:rPr lang="en-US" sz="1600" dirty="0" smtClean="0"/>
              <a:t>Power-Storing mode</a:t>
            </a:r>
          </a:p>
          <a:p>
            <a:pPr lvl="2"/>
            <a:r>
              <a:rPr lang="en-US" sz="1400" dirty="0" smtClean="0"/>
              <a:t>Minimal communications active</a:t>
            </a:r>
          </a:p>
          <a:p>
            <a:pPr lvl="2"/>
            <a:r>
              <a:rPr lang="en-US" sz="1400" dirty="0" smtClean="0"/>
              <a:t>No </a:t>
            </a:r>
            <a:r>
              <a:rPr lang="en-US" sz="1400" dirty="0" smtClean="0"/>
              <a:t>payloads </a:t>
            </a:r>
            <a:r>
              <a:rPr lang="en-US" sz="1400" dirty="0" smtClean="0"/>
              <a:t>active</a:t>
            </a:r>
          </a:p>
          <a:p>
            <a:pPr lvl="2"/>
            <a:r>
              <a:rPr lang="en-US" sz="1400" dirty="0" smtClean="0"/>
              <a:t>Single storing mode per energy reserve budget</a:t>
            </a:r>
          </a:p>
          <a:p>
            <a:pPr lvl="1"/>
            <a:r>
              <a:rPr lang="en-US" sz="1600" dirty="0" smtClean="0"/>
              <a:t>Overpower mode(s) (one or more)</a:t>
            </a:r>
          </a:p>
          <a:p>
            <a:pPr lvl="2"/>
            <a:r>
              <a:rPr lang="en-US" sz="1400" dirty="0" smtClean="0"/>
              <a:t>Payloads active and performing mission tasks</a:t>
            </a:r>
          </a:p>
          <a:p>
            <a:pPr lvl="2"/>
            <a:r>
              <a:rPr lang="en-US" sz="1400" dirty="0" smtClean="0"/>
              <a:t>Communications uplink and downlink to communicate with ground station</a:t>
            </a:r>
          </a:p>
          <a:p>
            <a:pPr lvl="2"/>
            <a:r>
              <a:rPr lang="en-US" sz="1400" dirty="0" smtClean="0"/>
              <a:t>Multiple </a:t>
            </a:r>
            <a:r>
              <a:rPr lang="en-US" sz="1400" dirty="0"/>
              <a:t>o</a:t>
            </a:r>
            <a:r>
              <a:rPr lang="en-US" sz="1400" dirty="0" smtClean="0"/>
              <a:t>verpower modes require operational time management to evaluate payload </a:t>
            </a:r>
            <a:r>
              <a:rPr lang="en-US" sz="1400" dirty="0" smtClean="0"/>
              <a:t>usage</a:t>
            </a:r>
            <a:endParaRPr lang="en-US" sz="3200" dirty="0" smtClean="0"/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B80E7-854C-48A9-A4B4-2C9BE7C025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Scott Arnold\AppData\Local\Microsoft\Windows\Temporary Internet Files\Content.IE5\BRI7D8JT\MC90036429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170" y="3616493"/>
            <a:ext cx="183832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cott Arnold\AppData\Local\Microsoft\Windows\Temporary Internet Files\Content.IE5\NET17RXZ\MC90036822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318" y="3712745"/>
            <a:ext cx="1825625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83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and Orbital 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264" y="1015488"/>
            <a:ext cx="8534400" cy="4911725"/>
          </a:xfrm>
        </p:spPr>
        <p:txBody>
          <a:bodyPr/>
          <a:lstStyle/>
          <a:p>
            <a:r>
              <a:rPr lang="en-US" sz="1800" dirty="0" smtClean="0"/>
              <a:t>Orbital mechanics used to determine eclipse time and total energy per orbit</a:t>
            </a:r>
          </a:p>
          <a:p>
            <a:pPr lvl="1"/>
            <a:r>
              <a:rPr lang="en-US" sz="1400" dirty="0" smtClean="0"/>
              <a:t>CubeSat eclipse time limits the amount of energy stored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1400" dirty="0" smtClean="0"/>
              <a:t>Determining energy per orbit allows for evaluation of power modes</a:t>
            </a:r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r>
              <a:rPr lang="en-US" sz="1800" dirty="0" smtClean="0"/>
              <a:t>Circular orbit’s eclipse time is dependent on:</a:t>
            </a:r>
          </a:p>
          <a:p>
            <a:pPr lvl="1"/>
            <a:r>
              <a:rPr lang="en-US" sz="1400" dirty="0" smtClean="0"/>
              <a:t>Altitude – Satellite height </a:t>
            </a:r>
            <a:br>
              <a:rPr lang="en-US" sz="1400" dirty="0" smtClean="0"/>
            </a:br>
            <a:r>
              <a:rPr lang="en-US" sz="1400" dirty="0" smtClean="0"/>
              <a:t>above sea-level</a:t>
            </a:r>
          </a:p>
          <a:p>
            <a:pPr lvl="1"/>
            <a:r>
              <a:rPr lang="en-US" sz="1400" dirty="0" smtClean="0"/>
              <a:t>Inclination – Satellite angle </a:t>
            </a:r>
            <a:br>
              <a:rPr lang="en-US" sz="1400" dirty="0" smtClean="0"/>
            </a:br>
            <a:r>
              <a:rPr lang="en-US" sz="1400" dirty="0" smtClean="0"/>
              <a:t>with respect to equator in </a:t>
            </a:r>
            <a:br>
              <a:rPr lang="en-US" sz="1400" dirty="0" smtClean="0"/>
            </a:br>
            <a:r>
              <a:rPr lang="en-US" sz="1400" dirty="0" smtClean="0"/>
              <a:t>eastward direction</a:t>
            </a:r>
          </a:p>
          <a:p>
            <a:pPr lvl="1"/>
            <a:r>
              <a:rPr lang="en-US" sz="1400" dirty="0" smtClean="0"/>
              <a:t>Right ascension of the </a:t>
            </a:r>
            <a:br>
              <a:rPr lang="en-US" sz="1400" dirty="0" smtClean="0"/>
            </a:br>
            <a:r>
              <a:rPr lang="en-US" sz="1400" dirty="0" smtClean="0"/>
              <a:t>ascending </a:t>
            </a:r>
            <a:r>
              <a:rPr lang="en-US" sz="1400" dirty="0"/>
              <a:t>n</a:t>
            </a:r>
            <a:r>
              <a:rPr lang="en-US" sz="1400" dirty="0" smtClean="0"/>
              <a:t>ode – Satellite </a:t>
            </a:r>
            <a:br>
              <a:rPr lang="en-US" sz="1400" dirty="0" smtClean="0"/>
            </a:br>
            <a:r>
              <a:rPr lang="en-US" sz="1400" dirty="0" smtClean="0"/>
              <a:t>angle when crossing the </a:t>
            </a:r>
            <a:br>
              <a:rPr lang="en-US" sz="1400" dirty="0" smtClean="0"/>
            </a:br>
            <a:r>
              <a:rPr lang="en-US" sz="1400" dirty="0" smtClean="0"/>
              <a:t>equator in the direction of </a:t>
            </a:r>
            <a:br>
              <a:rPr lang="en-US" sz="1400" dirty="0" smtClean="0"/>
            </a:br>
            <a:r>
              <a:rPr lang="en-US" sz="1400" dirty="0" smtClean="0"/>
              <a:t>ascent with respect to the </a:t>
            </a:r>
            <a:br>
              <a:rPr lang="en-US" sz="1400" dirty="0" smtClean="0"/>
            </a:br>
            <a:r>
              <a:rPr lang="en-US" sz="1400" dirty="0" smtClean="0"/>
              <a:t>vernal equinox</a:t>
            </a:r>
          </a:p>
          <a:p>
            <a:pPr lvl="1"/>
            <a:r>
              <a:rPr lang="en-US" sz="1400" dirty="0" smtClean="0"/>
              <a:t>Right ascension and </a:t>
            </a:r>
            <a:br>
              <a:rPr lang="en-US" sz="1400" dirty="0" smtClean="0"/>
            </a:br>
            <a:r>
              <a:rPr lang="en-US" sz="1400" dirty="0" smtClean="0"/>
              <a:t>declination of the Sun – </a:t>
            </a:r>
            <a:br>
              <a:rPr lang="en-US" sz="1400" dirty="0" smtClean="0"/>
            </a:br>
            <a:r>
              <a:rPr lang="en-US" sz="1400" dirty="0" smtClean="0"/>
              <a:t>Time-of-year dependent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B80E7-854C-48A9-A4B4-2C9BE7C025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72" y="3003491"/>
            <a:ext cx="5652655" cy="2944568"/>
          </a:xfrm>
          <a:prstGeom prst="rect">
            <a:avLst/>
          </a:prstGeom>
        </p:spPr>
      </p:pic>
      <p:pic>
        <p:nvPicPr>
          <p:cNvPr id="2062" name="Picture 14" descr="C:\Users\Scott Arnold\AppData\Local\Microsoft\Windows\Temporary Internet Files\Content.IE5\NET17RXZ\MC90038974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23" y="3304930"/>
            <a:ext cx="391174" cy="3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C:\Users\Scott Arnold\AppData\Local\Microsoft\Windows\Temporary Internet Files\Content.IE5\NET17RXZ\MC90038974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69" y="4129191"/>
            <a:ext cx="391174" cy="3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004" y="1556781"/>
            <a:ext cx="22479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09" y="2166693"/>
            <a:ext cx="40481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56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31853E-6 C 0.02865 1.31853E-6 0.05208 0.02891 0.05208 0.06477 C 0.05208 0.10085 0.02865 0.13023 1.11022E-16 0.13023 C -0.02865 0.13023 -0.05191 0.10085 -0.05191 0.06477 C -0.05191 0.02891 -0.02865 1.31853E-6 1.11022E-16 1.31853E-6 Z " pathEditMode="relative" rAng="0" ptsTypes="fffff">
                                      <p:cBhvr>
                                        <p:cTn id="47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07495E-6 C 0.00781 0.00069 0.01701 -0.00278 0.02361 0.00301 C 0.02864 0.0074 0.03194 0.01411 0.03594 0.01943 C 0.04097 0.02614 0.03767 0.01804 0.04271 0.02707 C 0.04705 0.03493 0.04982 0.04395 0.05503 0.05089 C 0.06042 0.07055 0.06232 0.1071 0.04375 0.11381 C 0.0401 0.11335 0.0342 0.11682 0.03264 0.11219 C 0.02743 0.09669 0.03628 0.06477 0.04722 0.05529 C 0.0526 0.04465 0.0493 0.04812 0.05625 0.04349 C 0.06146 0.03169 0.07239 0.02868 0.08194 0.02707 C 0.09305 0.02822 0.09548 0.0273 0.1033 0.03447 C 0.1059 0.03956 0.10868 0.04441 0.11128 0.0495 C 0.11302 0.05899 0.11146 0.05344 0.11684 0.06431 C 0.11753 0.06593 0.1191 0.06893 0.1191 0.06893 C 0.12205 0.08096 0.12222 0.0923 0.11684 0.1034 C 0.11423 0.1145 0.10555 0.12052 0.09878 0.12723 C 0.08785 0.12584 0.08732 0.12838 0.0842 0.11682 C 0.08472 0.10872 0.08351 0.09993 0.08646 0.09276 C 0.09305 0.07657 0.11701 0.06107 0.13038 0.05829 C 0.13854 0.05482 0.14618 0.05829 0.15399 0.0613 C 0.1559 0.06986 0.15712 0.07796 0.15833 0.08675 C 0.15781 0.10063 0.15885 0.12052 0.15503 0.13486 C 0.15052 0.13255 0.15087 0.13023 0.14948 0.12422 C 0.15017 0.10039 0.14601 0.09045 0.15399 0.07495 C 0.15573 0.06732 0.16146 0.05991 0.16632 0.05529 C 0.16927 0.05251 0.17639 0.0495 0.17639 0.0495 C 0.17864 0.04997 0.18125 0.0495 0.18316 0.05089 C 0.1842 0.05159 0.18368 0.0539 0.1842 0.05529 C 0.18594 0.05991 0.18715 0.06084 0.18993 0.06431 C 0.19357 0.08027 0.19201 0.09785 0.18871 0.11381 C 0.18767 0.13278 0.18594 0.1721 0.16962 0.17974 C 0.15955 0.17048 0.16545 0.15314 0.16632 0.13764 C 0.16701 0.12607 0.1816 0.10363 0.18993 0.10039 C 0.20069 0.09045 0.20573 0.10016 0.20903 0.11219 C 0.21476 0.15406 0.23142 0.21952 0.20451 0.24404 C 0.20156 0.23826 0.20104 0.23456 0.2 0.22762 C 0.20035 0.22022 0.20104 0.21258 0.20104 0.20518 C 0.20104 0.20218 0.2 0.19616 0.2 0.19616 " pathEditMode="relative" ptsTypes="fffffffffffffffffffffffffffffffffffffA">
                                      <p:cBhvr>
                                        <p:cTn id="51" dur="5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07495E-6 C 0.00069 -0.01642 0.00104 -0.03192 0.0033 -0.04788 C 0.00364 0.00787 0.00451 0.06385 0.00451 0.11959 C 0.00451 0.1462 0.00364 0.13301 3.88889E-6 0.12561 C -0.00313 0.10294 -0.00122 0.11983 -0.00122 0.07472 " pathEditMode="relative" ptsTypes="ffffA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Patterns for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69" y="3493079"/>
            <a:ext cx="8534400" cy="1969891"/>
          </a:xfrm>
        </p:spPr>
        <p:txBody>
          <a:bodyPr/>
          <a:lstStyle/>
          <a:p>
            <a:r>
              <a:rPr lang="en-US" sz="1800" dirty="0" smtClean="0"/>
              <a:t>Orbital evaluation determines CubeSat suitability to a particular orbit</a:t>
            </a:r>
          </a:p>
          <a:p>
            <a:r>
              <a:rPr lang="en-US" sz="1800" dirty="0" smtClean="0"/>
              <a:t>Sample orbits for analysis</a:t>
            </a:r>
          </a:p>
          <a:p>
            <a:pPr lvl="1"/>
            <a:r>
              <a:rPr lang="en-US" sz="1400" dirty="0" smtClean="0"/>
              <a:t>Two </a:t>
            </a:r>
            <a:r>
              <a:rPr lang="en-US" sz="1400" b="1" i="1" dirty="0" smtClean="0"/>
              <a:t>best-case </a:t>
            </a:r>
            <a:r>
              <a:rPr lang="en-US" sz="1400" dirty="0" smtClean="0"/>
              <a:t>Sun-synchronous orbits: no eclipse time, optimal energy storage</a:t>
            </a:r>
          </a:p>
          <a:p>
            <a:pPr lvl="1"/>
            <a:r>
              <a:rPr lang="en-US" sz="1400" dirty="0" smtClean="0"/>
              <a:t>One </a:t>
            </a:r>
            <a:r>
              <a:rPr lang="en-US" sz="1400" b="1" i="1" dirty="0" smtClean="0"/>
              <a:t>worst-case </a:t>
            </a:r>
            <a:r>
              <a:rPr lang="en-US" sz="1400" dirty="0" smtClean="0"/>
              <a:t>orbit at low altitude</a:t>
            </a:r>
          </a:p>
          <a:p>
            <a:pPr lvl="1"/>
            <a:r>
              <a:rPr lang="en-US" sz="1400" dirty="0" smtClean="0"/>
              <a:t>Other orbits chosen </a:t>
            </a:r>
            <a:r>
              <a:rPr lang="en-US" sz="1400" dirty="0" smtClean="0"/>
              <a:t>randomly for comparison purposes</a:t>
            </a:r>
            <a:endParaRPr lang="en-US" sz="1400" dirty="0" smtClean="0"/>
          </a:p>
          <a:p>
            <a:r>
              <a:rPr lang="en-US" sz="1800" dirty="0" smtClean="0"/>
              <a:t>From altitude and inclination, we evaluate orbits for eclipse time (</a:t>
            </a:r>
            <a:r>
              <a:rPr lang="en-US" sz="1800" i="1" dirty="0" err="1"/>
              <a:t>t</a:t>
            </a:r>
            <a:r>
              <a:rPr lang="en-US" sz="1800" i="1" baseline="-25000" dirty="0" err="1"/>
              <a:t>s</a:t>
            </a:r>
            <a:r>
              <a:rPr lang="en-US" sz="1800" dirty="0" smtClean="0"/>
              <a:t>)</a:t>
            </a:r>
          </a:p>
          <a:p>
            <a:pPr lvl="1"/>
            <a:r>
              <a:rPr lang="en-US" sz="1400" dirty="0" smtClean="0"/>
              <a:t>Right ascension of the ascending node/satellite (RAAN) - determined at time of Epoch</a:t>
            </a:r>
          </a:p>
          <a:p>
            <a:pPr lvl="1"/>
            <a:r>
              <a:rPr lang="en-US" sz="1400" dirty="0" smtClean="0"/>
              <a:t>Beta-range - Angle of the orbital plane of the satellite to the </a:t>
            </a:r>
            <a:r>
              <a:rPr lang="en-US" sz="1400" dirty="0" smtClean="0"/>
              <a:t>Sun’s </a:t>
            </a:r>
            <a:r>
              <a:rPr lang="en-US" sz="1400" dirty="0" smtClean="0"/>
              <a:t>orbital plane</a:t>
            </a:r>
          </a:p>
          <a:p>
            <a:pPr lvl="1"/>
            <a:r>
              <a:rPr lang="en-US" sz="1400" i="1" dirty="0" err="1" smtClean="0"/>
              <a:t>t</a:t>
            </a:r>
            <a:r>
              <a:rPr lang="en-US" sz="1400" i="1" baseline="-25000" dirty="0" err="1" smtClean="0"/>
              <a:t>s</a:t>
            </a:r>
            <a:r>
              <a:rPr lang="en-US" sz="1400" dirty="0" smtClean="0"/>
              <a:t> – </a:t>
            </a:r>
            <a:r>
              <a:rPr lang="en-US" sz="1400" dirty="0" err="1" smtClean="0"/>
              <a:t>CubeSat’s</a:t>
            </a:r>
            <a:r>
              <a:rPr lang="en-US" sz="1400" dirty="0" smtClean="0"/>
              <a:t> eclipse time in minutes during a single orbit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B80E7-854C-48A9-A4B4-2C9BE7C025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3"/>
          <a:stretch/>
        </p:blipFill>
        <p:spPr bwMode="auto">
          <a:xfrm>
            <a:off x="347569" y="950495"/>
            <a:ext cx="8086725" cy="254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99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We provide a simple system design evaluation </a:t>
            </a:r>
            <a:r>
              <a:rPr lang="en-US" sz="2000" dirty="0" smtClean="0"/>
              <a:t>method, using energy reserve budgeting, to </a:t>
            </a:r>
            <a:r>
              <a:rPr lang="en-US" sz="2000" dirty="0"/>
              <a:t>better integrate high-power consumption </a:t>
            </a:r>
            <a:r>
              <a:rPr lang="en-US" sz="2000" dirty="0" smtClean="0"/>
              <a:t>components </a:t>
            </a:r>
            <a:r>
              <a:rPr lang="en-US" sz="2000" dirty="0"/>
              <a:t>into </a:t>
            </a:r>
            <a:r>
              <a:rPr lang="en-US" sz="2000" dirty="0" smtClean="0"/>
              <a:t>CubeSats</a:t>
            </a:r>
          </a:p>
          <a:p>
            <a:pPr lvl="1"/>
            <a:r>
              <a:rPr lang="en-US" sz="1800" dirty="0" smtClean="0"/>
              <a:t>Evaluate our method using two case studies: 1U case study presented here; 3U case study detailed in the paper</a:t>
            </a:r>
            <a:endParaRPr lang="en-US" sz="900" dirty="0"/>
          </a:p>
          <a:p>
            <a:r>
              <a:rPr lang="en-US" sz="2000" dirty="0" smtClean="0"/>
              <a:t>Demonstrate that </a:t>
            </a:r>
            <a:r>
              <a:rPr lang="en-US" sz="2000" dirty="0" smtClean="0"/>
              <a:t>low</a:t>
            </a:r>
            <a:r>
              <a:rPr lang="en-US" sz="2000" dirty="0"/>
              <a:t>-</a:t>
            </a:r>
            <a:r>
              <a:rPr lang="en-US" sz="2000" dirty="0" smtClean="0"/>
              <a:t>power </a:t>
            </a:r>
            <a:r>
              <a:rPr lang="en-US" sz="2000" dirty="0"/>
              <a:t>COTS </a:t>
            </a:r>
            <a:r>
              <a:rPr lang="en-US" sz="2000" dirty="0" smtClean="0"/>
              <a:t>FPGAs can be integrated into CubeSats for </a:t>
            </a:r>
            <a:r>
              <a:rPr lang="en-US" sz="2000" dirty="0"/>
              <a:t>increased </a:t>
            </a:r>
            <a:r>
              <a:rPr lang="en-US" sz="2000" dirty="0" smtClean="0"/>
              <a:t>data processing performance</a:t>
            </a:r>
          </a:p>
          <a:p>
            <a:pPr lvl="1"/>
            <a:r>
              <a:rPr lang="en-US" sz="1800" dirty="0" smtClean="0"/>
              <a:t>Leverage power results from our experiments</a:t>
            </a:r>
          </a:p>
          <a:p>
            <a:pPr lvl="1"/>
            <a:r>
              <a:rPr lang="en-US" sz="1800" dirty="0" smtClean="0"/>
              <a:t>Balances FPGA power with subsystems to attain optimal CubeSat performance</a:t>
            </a:r>
          </a:p>
          <a:p>
            <a:pPr lvl="1"/>
            <a:r>
              <a:rPr lang="en-US" sz="1800" dirty="0" smtClean="0"/>
              <a:t>Assists in subsystem redesign if power budget is not met</a:t>
            </a:r>
          </a:p>
          <a:p>
            <a:r>
              <a:rPr lang="en-US" sz="2000" dirty="0" smtClean="0"/>
              <a:t>Experimental results using realistic </a:t>
            </a:r>
            <a:r>
              <a:rPr lang="en-US" sz="2000" dirty="0"/>
              <a:t>FPGA power usage for Canny</a:t>
            </a:r>
            <a:r>
              <a:rPr lang="en-US" sz="2000" dirty="0" smtClean="0"/>
              <a:t>-edge </a:t>
            </a:r>
            <a:r>
              <a:rPr lang="en-US" sz="2000" dirty="0" smtClean="0"/>
              <a:t>detection image processing</a:t>
            </a:r>
          </a:p>
          <a:p>
            <a:pPr lvl="1"/>
            <a:r>
              <a:rPr lang="en-US" sz="1800" dirty="0" smtClean="0"/>
              <a:t>Reveals what a CubeSat designer can expect from leveraging FPGAs</a:t>
            </a:r>
          </a:p>
          <a:p>
            <a:pPr lvl="1"/>
            <a:r>
              <a:rPr lang="en-US" sz="1800" dirty="0" smtClean="0"/>
              <a:t>Numerically demonstrates the integration of </a:t>
            </a:r>
            <a:r>
              <a:rPr lang="en-US" sz="1800" dirty="0" smtClean="0"/>
              <a:t>low-power </a:t>
            </a:r>
            <a:r>
              <a:rPr lang="en-US" sz="1800" dirty="0" smtClean="0"/>
              <a:t>FPGAs in CubeSats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B80E7-854C-48A9-A4B4-2C9BE7C025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4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55991</TotalTime>
  <Words>1631</Words>
  <Application>Microsoft Macintosh PowerPoint</Application>
  <PresentationFormat>On-screen Show (4:3)</PresentationFormat>
  <Paragraphs>256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1_Edge</vt:lpstr>
      <vt:lpstr>Energy Reserve Budgeting for CubeSat’s with Integrated FPGA</vt:lpstr>
      <vt:lpstr>CubeSats</vt:lpstr>
      <vt:lpstr>Shifting Trends in CubeSat Usage</vt:lpstr>
      <vt:lpstr>FPGAs for High-Performance Data Processing</vt:lpstr>
      <vt:lpstr>Integrating FPGAs into CubeSats</vt:lpstr>
      <vt:lpstr>Energy Reserve Budgeting</vt:lpstr>
      <vt:lpstr>Analysis and Orbital Mechanics</vt:lpstr>
      <vt:lpstr>Orbital Patterns for Testing</vt:lpstr>
      <vt:lpstr>Contributions</vt:lpstr>
      <vt:lpstr>Experimental Setup</vt:lpstr>
      <vt:lpstr>Data Processing Power Consumption</vt:lpstr>
      <vt:lpstr>Canny Edge Detection Results</vt:lpstr>
      <vt:lpstr>1U Case Study Setup</vt:lpstr>
      <vt:lpstr>1U Energy Reserve Budget</vt:lpstr>
      <vt:lpstr>Energy Reserve budget analysis</vt:lpstr>
      <vt:lpstr>Conclusions and Future Work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12JAN07 Talk for I/UCRC Annual Meeting</dc:title>
  <dc:creator>Dr. Alan D. George</dc:creator>
  <cp:lastModifiedBy>Ann Gordon-Ross</cp:lastModifiedBy>
  <cp:revision>2169</cp:revision>
  <dcterms:created xsi:type="dcterms:W3CDTF">2003-07-12T15:21:27Z</dcterms:created>
  <dcterms:modified xsi:type="dcterms:W3CDTF">2012-03-07T19:13:26Z</dcterms:modified>
</cp:coreProperties>
</file>