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handoutMasterIdLst>
    <p:handoutMasterId r:id="rId11"/>
  </p:handoutMasterIdLst>
  <p:sldIdLst>
    <p:sldId id="568" r:id="rId2"/>
    <p:sldId id="569" r:id="rId3"/>
    <p:sldId id="571" r:id="rId4"/>
    <p:sldId id="570" r:id="rId5"/>
    <p:sldId id="572" r:id="rId6"/>
    <p:sldId id="573" r:id="rId7"/>
    <p:sldId id="574" r:id="rId8"/>
    <p:sldId id="576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8000"/>
    <a:srgbClr val="00CC00"/>
    <a:srgbClr val="CDC800"/>
    <a:srgbClr val="FF4B4B"/>
    <a:srgbClr val="A74FFF"/>
    <a:srgbClr val="D86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6719" autoAdjust="0"/>
    <p:restoredTop sz="85128" autoAdjust="0"/>
  </p:normalViewPr>
  <p:slideViewPr>
    <p:cSldViewPr snapToGrid="0" snapToObjects="1">
      <p:cViewPr>
        <p:scale>
          <a:sx n="66" d="100"/>
          <a:sy n="66" d="100"/>
        </p:scale>
        <p:origin x="-93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6CA64F84-815E-42B0-ADF8-6503085A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8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07F464CD-C6AD-4C25-8F0E-5F1E03D5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CB365-593E-4D9A-AAA7-604066E4C6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76625-30BC-4B64-B57C-280F04656BB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29D6-E824-4527-8FDD-C52B3F395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43B9-6AA8-4132-AD28-AC0C4D3BF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Script MT Bold" pitchFamily="66" charset="0"/>
              </a:rPr>
              <a:t>Aerospace Conference ‘12</a:t>
            </a:r>
          </a:p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1D3E-9D39-4732-A0E9-5ED88FAA5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3B29-F283-48DA-A0CD-8E15711C0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EAD3-DB69-46D3-84F8-C62C66BD4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D69-FD13-4CB5-A67C-A22E43C93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18F4-3B44-468E-9762-685BECAFD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027D-30FD-43AD-B2A3-43E60CA43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05DE-3B5C-49A8-AA6D-87F7CD42A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92A1-558D-4387-AA6A-72AECA2DC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2DD3-C7C4-4B83-B04D-3F1A42601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A0348EA8-1B21-46D6-8747-5BB1C9B27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3" r:id="rId11"/>
    <p:sldLayoutId id="21474839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0895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Framework to Analyze, Compare, and Optimize High-Performance, On-Board Processing Systems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sz="2800" dirty="0" smtClean="0"/>
              <a:t>Nicholas </a:t>
            </a:r>
            <a:r>
              <a:rPr lang="en-US" sz="2800" dirty="0" err="1" smtClean="0"/>
              <a:t>Wulf</a:t>
            </a:r>
            <a:endParaRPr lang="en-US" sz="2800" dirty="0" smtClean="0"/>
          </a:p>
          <a:p>
            <a:pPr algn="r" eaLnBrk="1" hangingPunct="1">
              <a:spcBef>
                <a:spcPct val="0"/>
              </a:spcBef>
            </a:pPr>
            <a:r>
              <a:rPr lang="en-US" sz="2800" dirty="0"/>
              <a:t>Alan D. George</a:t>
            </a:r>
            <a:endParaRPr lang="en-US" sz="1800" dirty="0">
              <a:solidFill>
                <a:srgbClr val="0053A3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2800" dirty="0" smtClean="0"/>
              <a:t>Ann Gordon-Ross</a:t>
            </a:r>
          </a:p>
          <a:p>
            <a:pPr algn="r" eaLnBrk="1" hangingPunct="1">
              <a:spcBef>
                <a:spcPct val="0"/>
              </a:spcBef>
            </a:pPr>
            <a:endParaRPr lang="en-US" sz="2000" dirty="0" smtClean="0">
              <a:solidFill>
                <a:srgbClr val="0053A3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0053A3"/>
                </a:solidFill>
              </a:rPr>
              <a:t>3/5/2012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On-Board Proc. Framework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799" y="939800"/>
            <a:ext cx="8757719" cy="5359400"/>
          </a:xfrm>
        </p:spPr>
        <p:txBody>
          <a:bodyPr/>
          <a:lstStyle/>
          <a:p>
            <a:pPr>
              <a:spcBef>
                <a:spcPts val="475"/>
              </a:spcBef>
            </a:pPr>
            <a:r>
              <a:rPr lang="en-US" sz="2000" b="1" dirty="0" smtClean="0"/>
              <a:t>Goal:</a:t>
            </a:r>
            <a:r>
              <a:rPr lang="en-US" sz="2000" dirty="0" smtClean="0"/>
              <a:t> Provide theory for determining Pareto-optimal device &amp;</a:t>
            </a:r>
            <a:br>
              <a:rPr lang="en-US" sz="2000" dirty="0" smtClean="0"/>
            </a:br>
            <a:r>
              <a:rPr lang="en-US" sz="2000" dirty="0" smtClean="0"/>
              <a:t>fault-tolerant (FT) strategy for on-board processing systems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/>
              <a:t>Focus on small satellites, UAVs, smart munitions, AUVs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/>
              <a:t>Generalized comparison framework deters ad hoc</a:t>
            </a:r>
            <a:br>
              <a:rPr lang="en-US" sz="1800" dirty="0" smtClean="0"/>
            </a:br>
            <a:r>
              <a:rPr lang="en-US" sz="1800" dirty="0" smtClean="0"/>
              <a:t>design methodology, leading to Pareto-optimal designs</a:t>
            </a:r>
          </a:p>
          <a:p>
            <a:pPr>
              <a:spcBef>
                <a:spcPts val="475"/>
              </a:spcBef>
            </a:pPr>
            <a:r>
              <a:rPr lang="en-US" sz="2000" b="1" dirty="0" smtClean="0"/>
              <a:t>Approach: </a:t>
            </a:r>
            <a:r>
              <a:rPr lang="en-US" sz="2000" dirty="0" smtClean="0"/>
              <a:t>Divide exploration space into its key components for study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Device Set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Includes CPUs, DSPs, FPGAs, GPUs, &amp; any Rad-Hard versions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FT Strategies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Sacrifice resources for fault tolerance (may be app-specific)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Mission Characteristics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Defines</a:t>
            </a:r>
            <a:br>
              <a:rPr lang="en-US" sz="1800" dirty="0" smtClean="0"/>
            </a:br>
            <a:r>
              <a:rPr lang="en-US" sz="1800" dirty="0" smtClean="0"/>
              <a:t>system’s environmental conditions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Application Set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Includes most</a:t>
            </a:r>
            <a:br>
              <a:rPr lang="en-US" sz="1800" dirty="0" smtClean="0"/>
            </a:br>
            <a:r>
              <a:rPr lang="en-US" sz="1800" dirty="0" smtClean="0"/>
              <a:t>common kernels (e.g., space apps.)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Analysis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Design evaluation metrics</a:t>
            </a:r>
            <a:br>
              <a:rPr lang="en-US" sz="1800" dirty="0" smtClean="0"/>
            </a:br>
            <a:r>
              <a:rPr lang="en-US" sz="1800" dirty="0" smtClean="0"/>
              <a:t>calculated from other components</a:t>
            </a:r>
          </a:p>
          <a:p>
            <a:pPr lvl="2">
              <a:spcBef>
                <a:spcPts val="475"/>
              </a:spcBef>
            </a:pPr>
            <a:r>
              <a:rPr lang="en-US" sz="1600" dirty="0" smtClean="0"/>
              <a:t>Is selected design acceptable?</a:t>
            </a:r>
          </a:p>
          <a:p>
            <a:pPr lvl="2">
              <a:spcBef>
                <a:spcPts val="475"/>
              </a:spcBef>
            </a:pPr>
            <a:r>
              <a:rPr lang="en-US" sz="1600" dirty="0" smtClean="0"/>
              <a:t>How does it compare to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B183A-CCC3-4176-A096-91E24008B81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098" r="12901"/>
          <a:stretch>
            <a:fillRect/>
          </a:stretch>
        </p:blipFill>
        <p:spPr bwMode="auto">
          <a:xfrm rot="5400000">
            <a:off x="7011521" y="1677521"/>
            <a:ext cx="782143" cy="89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www.links999.net/robotics/robots/images/UAV-Hellfire-Missile.jpg"/>
          <p:cNvPicPr>
            <a:picLocks noChangeAspect="1" noChangeArrowheads="1"/>
          </p:cNvPicPr>
          <p:nvPr/>
        </p:nvPicPr>
        <p:blipFill>
          <a:blip r:embed="rId4" cstate="print"/>
          <a:srcRect l="5333" t="21667" r="6667" b="10001"/>
          <a:stretch>
            <a:fillRect/>
          </a:stretch>
        </p:blipFill>
        <p:spPr bwMode="auto">
          <a:xfrm>
            <a:off x="8009446" y="603159"/>
            <a:ext cx="902432" cy="5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ttp://www.globalsecurity.org/military/systems/munitions/images/gam-00000001.jpg"/>
          <p:cNvPicPr>
            <a:picLocks noChangeAspect="1" noChangeArrowheads="1"/>
          </p:cNvPicPr>
          <p:nvPr/>
        </p:nvPicPr>
        <p:blipFill>
          <a:blip r:embed="rId5" cstate="print"/>
          <a:srcRect b="27274"/>
          <a:stretch>
            <a:fillRect/>
          </a:stretch>
        </p:blipFill>
        <p:spPr bwMode="auto">
          <a:xfrm>
            <a:off x="8009446" y="1273821"/>
            <a:ext cx="902432" cy="4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http://www.ise.bc.ca/AUV_Design/images/theseus_under_ice.jpg"/>
          <p:cNvPicPr>
            <a:picLocks noChangeAspect="1" noChangeArrowheads="1"/>
          </p:cNvPicPr>
          <p:nvPr/>
        </p:nvPicPr>
        <p:blipFill>
          <a:blip r:embed="rId6" cstate="print"/>
          <a:srcRect t="5463" b="9596"/>
          <a:stretch>
            <a:fillRect/>
          </a:stretch>
        </p:blipFill>
        <p:spPr bwMode="auto">
          <a:xfrm>
            <a:off x="7992193" y="1855335"/>
            <a:ext cx="902432" cy="6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4" y="3929462"/>
            <a:ext cx="21002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90680" y="5685675"/>
            <a:ext cx="195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Device Set</a:t>
            </a:r>
            <a:endParaRPr lang="en-US" b="1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39" y="3635438"/>
            <a:ext cx="231933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01007" y="5753079"/>
            <a:ext cx="228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FT Strategy Set</a:t>
            </a:r>
            <a:endParaRPr lang="en-US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5036934" y="3635438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9" y="3999769"/>
            <a:ext cx="2052638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82765" y="5538057"/>
            <a:ext cx="27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Mission Characteristics</a:t>
            </a:r>
            <a:endParaRPr lang="en-US" b="1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39" y="3721525"/>
            <a:ext cx="33670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38211" y="3889860"/>
            <a:ext cx="178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Application</a:t>
            </a:r>
          </a:p>
          <a:p>
            <a:pPr algn="ctr"/>
            <a:r>
              <a:rPr lang="en-US" b="1" dirty="0" smtClean="0"/>
              <a:t>Kernel Set</a:t>
            </a:r>
            <a:endParaRPr lang="en-US" b="1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4" y="3697710"/>
            <a:ext cx="20955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606188" y="5722723"/>
            <a:ext cx="227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Analysis</a:t>
            </a:r>
            <a:endParaRPr lang="en-US" b="1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3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026 -0.085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9844 0.10278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51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9739 -0.0770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86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7934 0.0833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416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0.0138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7" grpId="0"/>
      <p:bldP spid="29" grpId="0" animBg="1"/>
      <p:bldP spid="31" grpId="0"/>
      <p:bldP spid="33" grpId="0" animBg="1"/>
      <p:bldP spid="35" grpId="0"/>
      <p:bldP spid="37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Computational Density (CD) used to analyze device performance</a:t>
            </a:r>
          </a:p>
          <a:p>
            <a:pPr lvl="1"/>
            <a:r>
              <a:rPr lang="en-US" sz="1800" dirty="0" smtClean="0"/>
              <a:t>Developed within CHREC at the University of Florida</a:t>
            </a:r>
          </a:p>
          <a:p>
            <a:pPr lvl="1"/>
            <a:r>
              <a:rPr lang="en-US" sz="1800" dirty="0" smtClean="0"/>
              <a:t>Applicable to wide range of architectures (e.g., CPU, DSP, GPU, FPGA, etc.)</a:t>
            </a:r>
          </a:p>
          <a:p>
            <a:pPr lvl="1"/>
            <a:r>
              <a:rPr lang="en-US" sz="1800" dirty="0" smtClean="0"/>
              <a:t>Produces results in terms of operations per second</a:t>
            </a:r>
          </a:p>
          <a:p>
            <a:pPr lvl="2"/>
            <a:r>
              <a:rPr lang="en-US" sz="1600" dirty="0" smtClean="0"/>
              <a:t>Different CD result for each type of precision (e.g., bit, 8-bit int., 64-bit double)</a:t>
            </a:r>
          </a:p>
          <a:p>
            <a:pPr lvl="2"/>
            <a:r>
              <a:rPr lang="en-US" sz="1600" dirty="0" smtClean="0"/>
              <a:t>CD also depends on type of operation (e.g., add, multiply, divide)</a:t>
            </a:r>
          </a:p>
          <a:p>
            <a:r>
              <a:rPr lang="en-US" sz="2000" dirty="0" smtClean="0"/>
              <a:t>Standard objective methodology for calculating CD on FPGAs</a:t>
            </a:r>
          </a:p>
          <a:p>
            <a:pPr lvl="1"/>
            <a:r>
              <a:rPr lang="en-US" sz="1800" dirty="0" smtClean="0"/>
              <a:t>Generate and analyze compute core on FPGA</a:t>
            </a:r>
          </a:p>
          <a:p>
            <a:pPr lvl="2"/>
            <a:r>
              <a:rPr lang="en-US" sz="1600" dirty="0" smtClean="0"/>
              <a:t>Perform twice for each core; one with and</a:t>
            </a:r>
            <a:br>
              <a:rPr lang="en-US" sz="1600" dirty="0" smtClean="0"/>
            </a:br>
            <a:r>
              <a:rPr lang="en-US" sz="1600" dirty="0" smtClean="0"/>
              <a:t>one without DSP resources</a:t>
            </a:r>
          </a:p>
          <a:p>
            <a:pPr lvl="2"/>
            <a:r>
              <a:rPr lang="en-US" sz="1600" dirty="0" smtClean="0"/>
              <a:t>Core must match desired precision &amp; operation</a:t>
            </a:r>
          </a:p>
          <a:p>
            <a:pPr lvl="1"/>
            <a:r>
              <a:rPr lang="en-US" sz="1800" dirty="0" smtClean="0"/>
              <a:t>Collect data on resources used and max freq.</a:t>
            </a:r>
          </a:p>
          <a:p>
            <a:pPr lvl="1"/>
            <a:r>
              <a:rPr lang="en-US" sz="1800" dirty="0" smtClean="0"/>
              <a:t>Use optimal packing algorithm to determine </a:t>
            </a:r>
            <a:br>
              <a:rPr lang="en-US" sz="1800" dirty="0" smtClean="0"/>
            </a:br>
            <a:r>
              <a:rPr lang="en-US" sz="1800" dirty="0" smtClean="0"/>
              <a:t>maximum number of cores on device</a:t>
            </a:r>
          </a:p>
          <a:p>
            <a:pPr lvl="1"/>
            <a:r>
              <a:rPr lang="en-US" sz="1800" dirty="0" smtClean="0"/>
              <a:t>CD equals number of cores times worst</a:t>
            </a:r>
            <a:br>
              <a:rPr lang="en-US" sz="1800" dirty="0" smtClean="0"/>
            </a:br>
            <a:r>
              <a:rPr lang="en-US" sz="1800" dirty="0" smtClean="0"/>
              <a:t>clock rate from the list of cores used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Calculating Computational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67" y="3276296"/>
            <a:ext cx="2726892" cy="27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8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extBox 453"/>
          <p:cNvSpPr txBox="1"/>
          <p:nvPr/>
        </p:nvSpPr>
        <p:spPr>
          <a:xfrm>
            <a:off x="3212000" y="5681890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0.10</a:t>
            </a:r>
            <a:endParaRPr lang="en-US" b="1" dirty="0"/>
          </a:p>
        </p:txBody>
      </p:sp>
      <p:sp>
        <p:nvSpPr>
          <p:cNvPr id="457" name="TextBox 456"/>
          <p:cNvSpPr txBox="1"/>
          <p:nvPr/>
        </p:nvSpPr>
        <p:spPr>
          <a:xfrm>
            <a:off x="3212000" y="5678715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0.14</a:t>
            </a:r>
            <a:endParaRPr lang="en-US" b="1" dirty="0"/>
          </a:p>
        </p:txBody>
      </p:sp>
      <p:sp>
        <p:nvSpPr>
          <p:cNvPr id="458" name="TextBox 457"/>
          <p:cNvSpPr txBox="1"/>
          <p:nvPr/>
        </p:nvSpPr>
        <p:spPr>
          <a:xfrm>
            <a:off x="3212000" y="5678715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13.89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1800" dirty="0" smtClean="0"/>
              <a:t>Designs evaluated according to two metrics</a:t>
            </a:r>
          </a:p>
          <a:p>
            <a:r>
              <a:rPr lang="en-US" sz="1800" b="1" dirty="0" smtClean="0">
                <a:solidFill>
                  <a:srgbClr val="3333CC"/>
                </a:solidFill>
              </a:rPr>
              <a:t>Power –</a:t>
            </a:r>
            <a:r>
              <a:rPr lang="en-US" sz="1800" dirty="0" smtClean="0"/>
              <a:t> power consumed by device</a:t>
            </a:r>
          </a:p>
          <a:p>
            <a:pPr lvl="1"/>
            <a:r>
              <a:rPr lang="en-US" sz="1600" dirty="0" smtClean="0"/>
              <a:t>Sensor data rate &amp; application determine</a:t>
            </a:r>
            <a:br>
              <a:rPr lang="en-US" sz="1600" dirty="0" smtClean="0"/>
            </a:br>
            <a:r>
              <a:rPr lang="en-US" sz="1600" dirty="0" smtClean="0"/>
              <a:t>amount and type of required processing</a:t>
            </a:r>
          </a:p>
          <a:p>
            <a:pPr lvl="1"/>
            <a:r>
              <a:rPr lang="en-US" sz="1600" dirty="0" smtClean="0"/>
              <a:t>Device utilization is ratio of corresponding</a:t>
            </a:r>
            <a:br>
              <a:rPr lang="en-US" sz="1600" dirty="0" smtClean="0"/>
            </a:br>
            <a:r>
              <a:rPr lang="en-US" sz="1600" dirty="0" smtClean="0"/>
              <a:t>device CD to required processing</a:t>
            </a:r>
          </a:p>
          <a:p>
            <a:pPr lvl="1"/>
            <a:r>
              <a:rPr lang="en-US" sz="1600" dirty="0" smtClean="0"/>
              <a:t>FT strategy overhead increases utilization</a:t>
            </a:r>
          </a:p>
          <a:p>
            <a:pPr lvl="1"/>
            <a:r>
              <a:rPr lang="en-US" sz="1600" dirty="0" smtClean="0"/>
              <a:t>Linear interpolation between power range</a:t>
            </a:r>
            <a:br>
              <a:rPr lang="en-US" sz="1600" dirty="0" smtClean="0"/>
            </a:br>
            <a:r>
              <a:rPr lang="en-US" sz="1600" dirty="0" smtClean="0"/>
              <a:t>to find power consumption</a:t>
            </a:r>
          </a:p>
          <a:p>
            <a:endParaRPr lang="en-US" sz="1800" dirty="0" smtClean="0"/>
          </a:p>
          <a:p>
            <a:endParaRPr lang="en-US" sz="1800" dirty="0"/>
          </a:p>
          <a:p>
            <a:pPr marL="4573588"/>
            <a:endParaRPr lang="en-US" sz="1800" dirty="0" smtClean="0"/>
          </a:p>
          <a:p>
            <a:pPr marL="4462463"/>
            <a:r>
              <a:rPr lang="en-US" sz="1800" b="1" dirty="0" smtClean="0">
                <a:solidFill>
                  <a:srgbClr val="3333CC"/>
                </a:solidFill>
              </a:rPr>
              <a:t>Dependability –</a:t>
            </a:r>
            <a:r>
              <a:rPr lang="en-US" sz="1800" dirty="0" smtClean="0"/>
              <a:t> time between failures</a:t>
            </a:r>
          </a:p>
          <a:p>
            <a:pPr marL="4805363" lvl="1"/>
            <a:r>
              <a:rPr lang="en-US" sz="1600" dirty="0" smtClean="0"/>
              <a:t>Device radiation characteristics and environment determine device upset rate</a:t>
            </a:r>
          </a:p>
          <a:p>
            <a:pPr marL="4805363" lvl="1"/>
            <a:r>
              <a:rPr lang="en-US" sz="1600" dirty="0" smtClean="0"/>
              <a:t>Low utilization causes lower vulnerability</a:t>
            </a:r>
          </a:p>
          <a:p>
            <a:pPr marL="4805363" lvl="1"/>
            <a:r>
              <a:rPr lang="en-US" sz="1600" dirty="0" smtClean="0"/>
              <a:t>FT strategies help to mitigate upsets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Framework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361" name="Group 360"/>
          <p:cNvGrpSpPr/>
          <p:nvPr/>
        </p:nvGrpSpPr>
        <p:grpSpPr>
          <a:xfrm>
            <a:off x="189737" y="3657252"/>
            <a:ext cx="2055080" cy="2408881"/>
            <a:chOff x="3119438" y="1495345"/>
            <a:chExt cx="2905125" cy="3405268"/>
          </a:xfrm>
        </p:grpSpPr>
        <p:pic>
          <p:nvPicPr>
            <p:cNvPr id="36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1957388"/>
              <a:ext cx="2905125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3" name="TextBox 362"/>
            <p:cNvSpPr txBox="1"/>
            <p:nvPr/>
          </p:nvSpPr>
          <p:spPr>
            <a:xfrm>
              <a:off x="3197256" y="1495345"/>
              <a:ext cx="2749488" cy="46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Dependability</a:t>
              </a:r>
              <a:endParaRPr lang="en-US" sz="1600" b="1" dirty="0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2886054" y="4105275"/>
            <a:ext cx="1138377" cy="509588"/>
            <a:chOff x="2933700" y="4105275"/>
            <a:chExt cx="1138377" cy="509588"/>
          </a:xfrm>
        </p:grpSpPr>
        <p:sp>
          <p:nvSpPr>
            <p:cNvPr id="365" name="Freeform 364"/>
            <p:cNvSpPr/>
            <p:nvPr/>
          </p:nvSpPr>
          <p:spPr bwMode="auto">
            <a:xfrm>
              <a:off x="2933700" y="4105275"/>
              <a:ext cx="781050" cy="509588"/>
            </a:xfrm>
            <a:custGeom>
              <a:avLst/>
              <a:gdLst>
                <a:gd name="connsiteX0" fmla="*/ 0 w 781050"/>
                <a:gd name="connsiteY0" fmla="*/ 509588 h 509588"/>
                <a:gd name="connsiteX1" fmla="*/ 228600 w 781050"/>
                <a:gd name="connsiteY1" fmla="*/ 85725 h 509588"/>
                <a:gd name="connsiteX2" fmla="*/ 781050 w 781050"/>
                <a:gd name="connsiteY2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509588">
                  <a:moveTo>
                    <a:pt x="0" y="509588"/>
                  </a:moveTo>
                  <a:cubicBezTo>
                    <a:pt x="49212" y="340122"/>
                    <a:pt x="98425" y="170656"/>
                    <a:pt x="228600" y="85725"/>
                  </a:cubicBezTo>
                  <a:cubicBezTo>
                    <a:pt x="358775" y="794"/>
                    <a:pt x="569912" y="397"/>
                    <a:pt x="781050" y="0"/>
                  </a:cubicBezTo>
                </a:path>
              </a:pathLst>
            </a:custGeom>
            <a:noFill/>
            <a:ln w="15875" cap="rnd" cmpd="sng" algn="ctr">
              <a:solidFill>
                <a:srgbClr val="D383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66" name="Straight Connector 365"/>
            <p:cNvCxnSpPr>
              <a:stCxn id="365" idx="2"/>
            </p:cNvCxnSpPr>
            <p:nvPr/>
          </p:nvCxnSpPr>
          <p:spPr bwMode="auto">
            <a:xfrm>
              <a:off x="3714750" y="4105275"/>
              <a:ext cx="357327" cy="0"/>
            </a:xfrm>
            <a:prstGeom prst="line">
              <a:avLst/>
            </a:prstGeom>
            <a:noFill/>
            <a:ln w="15875" cap="rnd" cmpd="sng" algn="ctr">
              <a:solidFill>
                <a:srgbClr val="D383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7" name="Rectangle 366"/>
          <p:cNvSpPr>
            <a:spLocks noChangeAspect="1"/>
          </p:cNvSpPr>
          <p:nvPr/>
        </p:nvSpPr>
        <p:spPr bwMode="auto">
          <a:xfrm>
            <a:off x="2738715" y="3780640"/>
            <a:ext cx="1309485" cy="879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" name="Freeform 367"/>
          <p:cNvSpPr/>
          <p:nvPr/>
        </p:nvSpPr>
        <p:spPr bwMode="auto">
          <a:xfrm>
            <a:off x="2762229" y="4017169"/>
            <a:ext cx="1185862" cy="600075"/>
          </a:xfrm>
          <a:custGeom>
            <a:avLst/>
            <a:gdLst>
              <a:gd name="connsiteX0" fmla="*/ 0 w 1185862"/>
              <a:gd name="connsiteY0" fmla="*/ 0 h 600075"/>
              <a:gd name="connsiteX1" fmla="*/ 309562 w 1185862"/>
              <a:gd name="connsiteY1" fmla="*/ 423862 h 600075"/>
              <a:gd name="connsiteX2" fmla="*/ 895350 w 1185862"/>
              <a:gd name="connsiteY2" fmla="*/ 504825 h 600075"/>
              <a:gd name="connsiteX3" fmla="*/ 1185862 w 1185862"/>
              <a:gd name="connsiteY3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862" h="600075">
                <a:moveTo>
                  <a:pt x="0" y="0"/>
                </a:moveTo>
                <a:cubicBezTo>
                  <a:pt x="80168" y="169862"/>
                  <a:pt x="160337" y="339725"/>
                  <a:pt x="309562" y="423862"/>
                </a:cubicBezTo>
                <a:cubicBezTo>
                  <a:pt x="458787" y="507999"/>
                  <a:pt x="749300" y="475456"/>
                  <a:pt x="895350" y="504825"/>
                </a:cubicBezTo>
                <a:cubicBezTo>
                  <a:pt x="1041400" y="534194"/>
                  <a:pt x="1113631" y="567134"/>
                  <a:pt x="1185862" y="600075"/>
                </a:cubicBezTo>
              </a:path>
            </a:pathLst>
          </a:custGeom>
          <a:noFill/>
          <a:ln w="15875" cap="rnd" cmpd="sng" algn="ctr">
            <a:solidFill>
              <a:srgbClr val="69A12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9" name="Rectangle 368"/>
          <p:cNvSpPr>
            <a:spLocks noChangeAspect="1"/>
          </p:cNvSpPr>
          <p:nvPr/>
        </p:nvSpPr>
        <p:spPr bwMode="auto">
          <a:xfrm>
            <a:off x="2738714" y="3777873"/>
            <a:ext cx="1309490" cy="879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6267830" y="3996154"/>
            <a:ext cx="3642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/>
              <a:t>72%</a:t>
            </a:r>
            <a:endParaRPr lang="en-US" sz="700" dirty="0"/>
          </a:p>
        </p:txBody>
      </p:sp>
      <p:sp>
        <p:nvSpPr>
          <p:cNvPr id="371" name="TextBox 370"/>
          <p:cNvSpPr txBox="1"/>
          <p:nvPr/>
        </p:nvSpPr>
        <p:spPr>
          <a:xfrm>
            <a:off x="5691972" y="3385672"/>
            <a:ext cx="80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Consumed</a:t>
            </a:r>
            <a:endParaRPr lang="en-US" sz="1000" dirty="0"/>
          </a:p>
        </p:txBody>
      </p:sp>
      <p:sp>
        <p:nvSpPr>
          <p:cNvPr id="372" name="Rectangle 371"/>
          <p:cNvSpPr/>
          <p:nvPr/>
        </p:nvSpPr>
        <p:spPr bwMode="auto">
          <a:xfrm>
            <a:off x="5647797" y="1881791"/>
            <a:ext cx="1075340" cy="1075340"/>
          </a:xfrm>
          <a:prstGeom prst="rect">
            <a:avLst/>
          </a:prstGeom>
          <a:solidFill>
            <a:srgbClr val="D7E4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Device</a:t>
            </a:r>
          </a:p>
        </p:txBody>
      </p:sp>
      <p:grpSp>
        <p:nvGrpSpPr>
          <p:cNvPr id="373" name="Group 372"/>
          <p:cNvGrpSpPr>
            <a:grpSpLocks noChangeAspect="1"/>
          </p:cNvGrpSpPr>
          <p:nvPr/>
        </p:nvGrpSpPr>
        <p:grpSpPr>
          <a:xfrm>
            <a:off x="7001526" y="1239915"/>
            <a:ext cx="1717326" cy="2972422"/>
            <a:chOff x="4103132" y="1136708"/>
            <a:chExt cx="2069067" cy="3581231"/>
          </a:xfrm>
        </p:grpSpPr>
        <p:sp>
          <p:nvSpPr>
            <p:cNvPr id="374" name="TextBox 373"/>
            <p:cNvSpPr txBox="1"/>
            <p:nvPr/>
          </p:nvSpPr>
          <p:spPr>
            <a:xfrm>
              <a:off x="4114799" y="1136708"/>
              <a:ext cx="2057400" cy="40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Power</a:t>
              </a:r>
              <a:endParaRPr lang="en-US" sz="1600" b="1" dirty="0"/>
            </a:p>
          </p:txBody>
        </p:sp>
        <p:pic>
          <p:nvPicPr>
            <p:cNvPr id="3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32" y="1536818"/>
              <a:ext cx="2064515" cy="318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68" y="356600"/>
            <a:ext cx="1834523" cy="8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Oval 376"/>
          <p:cNvSpPr/>
          <p:nvPr/>
        </p:nvSpPr>
        <p:spPr bwMode="auto">
          <a:xfrm>
            <a:off x="5801417" y="1267311"/>
            <a:ext cx="768100" cy="342119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5570988" y="2976430"/>
            <a:ext cx="12336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Utilization: 24%</a:t>
            </a:r>
            <a:endParaRPr lang="en-US" sz="1200" dirty="0"/>
          </a:p>
        </p:txBody>
      </p:sp>
      <p:cxnSp>
        <p:nvCxnSpPr>
          <p:cNvPr id="379" name="Straight Arrow Connector 378"/>
          <p:cNvCxnSpPr>
            <a:stCxn id="377" idx="4"/>
            <a:endCxn id="372" idx="0"/>
          </p:cNvCxnSpPr>
          <p:nvPr/>
        </p:nvCxnSpPr>
        <p:spPr bwMode="auto">
          <a:xfrm>
            <a:off x="6185467" y="1609430"/>
            <a:ext cx="0" cy="27236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0" name="Isosceles Triangle 379"/>
          <p:cNvSpPr/>
          <p:nvPr/>
        </p:nvSpPr>
        <p:spPr bwMode="auto">
          <a:xfrm>
            <a:off x="6062942" y="1332745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1" name="Isosceles Triangle 380"/>
          <p:cNvSpPr/>
          <p:nvPr/>
        </p:nvSpPr>
        <p:spPr bwMode="auto">
          <a:xfrm>
            <a:off x="6062942" y="1332744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2" name="Isosceles Triangle 381"/>
          <p:cNvSpPr/>
          <p:nvPr/>
        </p:nvSpPr>
        <p:spPr bwMode="auto">
          <a:xfrm>
            <a:off x="6062942" y="1332743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5568629" y="2976430"/>
            <a:ext cx="12336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Utilization: 72%</a:t>
            </a:r>
            <a:endParaRPr lang="en-US" sz="1200" dirty="0"/>
          </a:p>
        </p:txBody>
      </p:sp>
      <p:sp>
        <p:nvSpPr>
          <p:cNvPr id="384" name="Rectangle 383"/>
          <p:cNvSpPr/>
          <p:nvPr/>
        </p:nvSpPr>
        <p:spPr bwMode="auto">
          <a:xfrm>
            <a:off x="6012644" y="2360002"/>
            <a:ext cx="345645" cy="345645"/>
          </a:xfrm>
          <a:prstGeom prst="rect">
            <a:avLst/>
          </a:prstGeom>
          <a:solidFill>
            <a:srgbClr val="C6D9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85" name="Group 384"/>
          <p:cNvGrpSpPr>
            <a:grpSpLocks noChangeAspect="1"/>
          </p:cNvGrpSpPr>
          <p:nvPr/>
        </p:nvGrpSpPr>
        <p:grpSpPr>
          <a:xfrm>
            <a:off x="5647338" y="1881791"/>
            <a:ext cx="1075340" cy="1075340"/>
            <a:chOff x="4948730" y="4330002"/>
            <a:chExt cx="1075340" cy="1075340"/>
          </a:xfrm>
          <a:solidFill>
            <a:srgbClr val="D3E1C1"/>
          </a:solidFill>
        </p:grpSpPr>
        <p:sp>
          <p:nvSpPr>
            <p:cNvPr id="386" name="Rectangle 385"/>
            <p:cNvSpPr/>
            <p:nvPr/>
          </p:nvSpPr>
          <p:spPr bwMode="auto">
            <a:xfrm>
              <a:off x="4948730" y="4330002"/>
              <a:ext cx="1075340" cy="1075340"/>
            </a:xfrm>
            <a:prstGeom prst="rect">
              <a:avLst/>
            </a:prstGeom>
            <a:solidFill>
              <a:srgbClr val="D7E4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Device</a:t>
              </a: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5101893" y="498288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524348" y="498288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5313577" y="459883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90" name="Rectangle 389"/>
          <p:cNvSpPr/>
          <p:nvPr/>
        </p:nvSpPr>
        <p:spPr>
          <a:xfrm>
            <a:off x="5647340" y="2255800"/>
            <a:ext cx="10753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750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TMR</a:t>
            </a:r>
            <a:endParaRPr lang="en-US" sz="2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67508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91" name="Straight Connector 390"/>
          <p:cNvCxnSpPr/>
          <p:nvPr/>
        </p:nvCxnSpPr>
        <p:spPr bwMode="auto">
          <a:xfrm flipV="1">
            <a:off x="6449931" y="3998535"/>
            <a:ext cx="0" cy="2863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/>
          <p:cNvCxnSpPr>
            <a:stCxn id="370" idx="0"/>
          </p:cNvCxnSpPr>
          <p:nvPr/>
        </p:nvCxnSpPr>
        <p:spPr bwMode="auto">
          <a:xfrm flipH="1" flipV="1">
            <a:off x="6449931" y="3559594"/>
            <a:ext cx="1" cy="4365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3" name="Oval 392"/>
          <p:cNvSpPr/>
          <p:nvPr/>
        </p:nvSpPr>
        <p:spPr bwMode="auto">
          <a:xfrm>
            <a:off x="5584628" y="3741727"/>
            <a:ext cx="80552" cy="8055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94" name="Group 393"/>
          <p:cNvGrpSpPr/>
          <p:nvPr/>
        </p:nvGrpSpPr>
        <p:grpSpPr>
          <a:xfrm>
            <a:off x="7372350" y="1894388"/>
            <a:ext cx="1002941" cy="268835"/>
            <a:chOff x="7378700" y="1892800"/>
            <a:chExt cx="1002941" cy="268835"/>
          </a:xfrm>
        </p:grpSpPr>
        <p:cxnSp>
          <p:nvCxnSpPr>
            <p:cNvPr id="395" name="Straight Arrow Connector 394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7372350" y="2465549"/>
            <a:ext cx="1002941" cy="268835"/>
            <a:chOff x="7378700" y="1892800"/>
            <a:chExt cx="1002941" cy="268835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01" name="Straight Connector 400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7372350" y="3049713"/>
            <a:ext cx="1002941" cy="268835"/>
            <a:chOff x="7378700" y="1892800"/>
            <a:chExt cx="1002941" cy="268835"/>
          </a:xfrm>
        </p:grpSpPr>
        <p:cxnSp>
          <p:nvCxnSpPr>
            <p:cNvPr id="405" name="Straight Arrow Connector 404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06" name="Straight Connector 405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8" name="Oval 407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7372350" y="3629710"/>
            <a:ext cx="1002941" cy="268835"/>
            <a:chOff x="7378700" y="1892800"/>
            <a:chExt cx="1002941" cy="268835"/>
          </a:xfrm>
        </p:grpSpPr>
        <p:cxnSp>
          <p:nvCxnSpPr>
            <p:cNvPr id="410" name="Straight Arrow Connector 409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11" name="Straight Connector 410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3" name="Oval 412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5411365" y="3253429"/>
            <a:ext cx="1541147" cy="1101063"/>
            <a:chOff x="5411365" y="4435119"/>
            <a:chExt cx="1541147" cy="1101063"/>
          </a:xfrm>
        </p:grpSpPr>
        <p:sp>
          <p:nvSpPr>
            <p:cNvPr id="415" name="TextBox 414"/>
            <p:cNvSpPr txBox="1"/>
            <p:nvPr/>
          </p:nvSpPr>
          <p:spPr>
            <a:xfrm>
              <a:off x="6538616" y="5179814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100%</a:t>
              </a:r>
              <a:endParaRPr lang="en-US" sz="700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5465889" y="5179814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0%</a:t>
              </a:r>
              <a:endParaRPr lang="en-US" sz="700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001130" y="5179814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50%</a:t>
              </a:r>
              <a:endParaRPr lang="en-US" sz="700" dirty="0"/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flipH="1" flipV="1">
              <a:off x="5623144" y="4547991"/>
              <a:ext cx="459" cy="63096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>
              <a:off x="5623603" y="5178958"/>
              <a:ext cx="1299971" cy="0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42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365" y="4755246"/>
              <a:ext cx="135429" cy="29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1" name="Straight Connector 420"/>
            <p:cNvCxnSpPr/>
            <p:nvPr/>
          </p:nvCxnSpPr>
          <p:spPr bwMode="auto">
            <a:xfrm flipV="1">
              <a:off x="5623144" y="4671816"/>
              <a:ext cx="1120175" cy="29051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flipV="1">
              <a:off x="6743319" y="4671816"/>
              <a:ext cx="0" cy="507143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TextBox 422"/>
            <p:cNvSpPr txBox="1"/>
            <p:nvPr/>
          </p:nvSpPr>
          <p:spPr>
            <a:xfrm>
              <a:off x="5584628" y="4917020"/>
              <a:ext cx="5006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Static</a:t>
              </a:r>
              <a:endParaRPr lang="en-US" sz="1000" dirty="0"/>
            </a:p>
          </p:txBody>
        </p:sp>
        <p:sp>
          <p:nvSpPr>
            <p:cNvPr id="424" name="Oval 423"/>
            <p:cNvSpPr/>
            <p:nvPr/>
          </p:nvSpPr>
          <p:spPr bwMode="auto">
            <a:xfrm>
              <a:off x="5583327" y="4925387"/>
              <a:ext cx="80552" cy="8055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5" name="Oval 424"/>
            <p:cNvSpPr/>
            <p:nvPr/>
          </p:nvSpPr>
          <p:spPr bwMode="auto">
            <a:xfrm>
              <a:off x="6703043" y="4630525"/>
              <a:ext cx="80552" cy="8055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6365332" y="4435119"/>
              <a:ext cx="5006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Max</a:t>
              </a:r>
              <a:endParaRPr lang="en-US" sz="1000" dirty="0"/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flipV="1">
              <a:off x="6183231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flipV="1">
              <a:off x="6743319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 bwMode="auto">
            <a:xfrm flipV="1">
              <a:off x="5623144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0" name="TextBox 429"/>
            <p:cNvSpPr txBox="1"/>
            <p:nvPr/>
          </p:nvSpPr>
          <p:spPr>
            <a:xfrm>
              <a:off x="5813580" y="5289961"/>
              <a:ext cx="7393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Utilization</a:t>
              </a:r>
              <a:endParaRPr lang="en-US" sz="1000" dirty="0"/>
            </a:p>
          </p:txBody>
        </p:sp>
      </p:grpSp>
      <p:sp>
        <p:nvSpPr>
          <p:cNvPr id="431" name="TextBox 430"/>
          <p:cNvSpPr txBox="1"/>
          <p:nvPr/>
        </p:nvSpPr>
        <p:spPr>
          <a:xfrm rot="16200000">
            <a:off x="1975136" y="4066142"/>
            <a:ext cx="1234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69A12B"/>
                </a:solidFill>
              </a:rPr>
              <a:t>Device Cross-Section </a:t>
            </a:r>
            <a:r>
              <a:rPr lang="en-US" sz="600" dirty="0" smtClean="0">
                <a:solidFill>
                  <a:srgbClr val="69A12B"/>
                </a:solidFill>
              </a:rPr>
              <a:t>(SEE / Particle·m</a:t>
            </a:r>
            <a:r>
              <a:rPr lang="en-US" sz="600" baseline="30000" dirty="0" smtClean="0">
                <a:solidFill>
                  <a:srgbClr val="69A12B"/>
                </a:solidFill>
              </a:rPr>
              <a:t>2</a:t>
            </a:r>
            <a:r>
              <a:rPr lang="en-US" sz="600" dirty="0" smtClean="0">
                <a:solidFill>
                  <a:srgbClr val="69A12B"/>
                </a:solidFill>
              </a:rPr>
              <a:t>)</a:t>
            </a:r>
            <a:endParaRPr lang="en-US" sz="600" dirty="0">
              <a:solidFill>
                <a:srgbClr val="69A12B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 rot="5400000">
            <a:off x="3577012" y="4066143"/>
            <a:ext cx="1234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D38383"/>
                </a:solidFill>
              </a:rPr>
              <a:t>Environmental Radiation</a:t>
            </a:r>
            <a:r>
              <a:rPr lang="en-US" sz="700" dirty="0" smtClean="0">
                <a:solidFill>
                  <a:srgbClr val="D38383"/>
                </a:solidFill>
              </a:rPr>
              <a:t> </a:t>
            </a:r>
            <a:r>
              <a:rPr lang="en-US" sz="600" dirty="0" smtClean="0">
                <a:solidFill>
                  <a:srgbClr val="D38383"/>
                </a:solidFill>
              </a:rPr>
              <a:t>(Particles / m</a:t>
            </a:r>
            <a:r>
              <a:rPr lang="en-US" sz="600" baseline="30000" dirty="0" smtClean="0">
                <a:solidFill>
                  <a:srgbClr val="D38383"/>
                </a:solidFill>
              </a:rPr>
              <a:t>2</a:t>
            </a:r>
            <a:r>
              <a:rPr lang="en-US" sz="600" dirty="0" smtClean="0">
                <a:solidFill>
                  <a:srgbClr val="D38383"/>
                </a:solidFill>
              </a:rPr>
              <a:t>·ster·s)</a:t>
            </a:r>
            <a:endParaRPr lang="en-US" sz="600" dirty="0">
              <a:solidFill>
                <a:srgbClr val="D38383"/>
              </a:solidFill>
            </a:endParaRPr>
          </a:p>
        </p:txBody>
      </p:sp>
      <p:grpSp>
        <p:nvGrpSpPr>
          <p:cNvPr id="433" name="Group 432"/>
          <p:cNvGrpSpPr/>
          <p:nvPr/>
        </p:nvGrpSpPr>
        <p:grpSpPr>
          <a:xfrm>
            <a:off x="2762229" y="4017169"/>
            <a:ext cx="1262202" cy="600075"/>
            <a:chOff x="2809875" y="4017169"/>
            <a:chExt cx="1262202" cy="600075"/>
          </a:xfrm>
        </p:grpSpPr>
        <p:grpSp>
          <p:nvGrpSpPr>
            <p:cNvPr id="434" name="Group 433"/>
            <p:cNvGrpSpPr/>
            <p:nvPr/>
          </p:nvGrpSpPr>
          <p:grpSpPr>
            <a:xfrm>
              <a:off x="2933700" y="4105275"/>
              <a:ext cx="1138377" cy="509588"/>
              <a:chOff x="2933700" y="4105275"/>
              <a:chExt cx="1138377" cy="509588"/>
            </a:xfrm>
          </p:grpSpPr>
          <p:sp>
            <p:nvSpPr>
              <p:cNvPr id="436" name="Freeform 435"/>
              <p:cNvSpPr/>
              <p:nvPr/>
            </p:nvSpPr>
            <p:spPr bwMode="auto">
              <a:xfrm>
                <a:off x="2933700" y="4105275"/>
                <a:ext cx="781050" cy="509588"/>
              </a:xfrm>
              <a:custGeom>
                <a:avLst/>
                <a:gdLst>
                  <a:gd name="connsiteX0" fmla="*/ 0 w 781050"/>
                  <a:gd name="connsiteY0" fmla="*/ 509588 h 509588"/>
                  <a:gd name="connsiteX1" fmla="*/ 228600 w 781050"/>
                  <a:gd name="connsiteY1" fmla="*/ 85725 h 509588"/>
                  <a:gd name="connsiteX2" fmla="*/ 781050 w 781050"/>
                  <a:gd name="connsiteY2" fmla="*/ 0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50" h="509588">
                    <a:moveTo>
                      <a:pt x="0" y="509588"/>
                    </a:moveTo>
                    <a:cubicBezTo>
                      <a:pt x="49212" y="340122"/>
                      <a:pt x="98425" y="170656"/>
                      <a:pt x="228600" y="85725"/>
                    </a:cubicBezTo>
                    <a:cubicBezTo>
                      <a:pt x="358775" y="794"/>
                      <a:pt x="569912" y="397"/>
                      <a:pt x="781050" y="0"/>
                    </a:cubicBezTo>
                  </a:path>
                </a:pathLst>
              </a:custGeom>
              <a:noFill/>
              <a:ln w="15875" cap="rnd" cmpd="sng" algn="ctr">
                <a:solidFill>
                  <a:srgbClr val="D3838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37" name="Straight Connector 436"/>
              <p:cNvCxnSpPr>
                <a:stCxn id="436" idx="2"/>
              </p:cNvCxnSpPr>
              <p:nvPr/>
            </p:nvCxnSpPr>
            <p:spPr bwMode="auto">
              <a:xfrm>
                <a:off x="3714750" y="4105275"/>
                <a:ext cx="357327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D3838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5" name="Freeform 434"/>
            <p:cNvSpPr/>
            <p:nvPr/>
          </p:nvSpPr>
          <p:spPr bwMode="auto">
            <a:xfrm>
              <a:off x="2809875" y="4017169"/>
              <a:ext cx="1185862" cy="600075"/>
            </a:xfrm>
            <a:custGeom>
              <a:avLst/>
              <a:gdLst>
                <a:gd name="connsiteX0" fmla="*/ 0 w 1185862"/>
                <a:gd name="connsiteY0" fmla="*/ 0 h 600075"/>
                <a:gd name="connsiteX1" fmla="*/ 309562 w 1185862"/>
                <a:gd name="connsiteY1" fmla="*/ 423862 h 600075"/>
                <a:gd name="connsiteX2" fmla="*/ 895350 w 1185862"/>
                <a:gd name="connsiteY2" fmla="*/ 504825 h 600075"/>
                <a:gd name="connsiteX3" fmla="*/ 1185862 w 1185862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862" h="600075">
                  <a:moveTo>
                    <a:pt x="0" y="0"/>
                  </a:moveTo>
                  <a:cubicBezTo>
                    <a:pt x="80168" y="169862"/>
                    <a:pt x="160337" y="339725"/>
                    <a:pt x="309562" y="423862"/>
                  </a:cubicBezTo>
                  <a:cubicBezTo>
                    <a:pt x="458787" y="507999"/>
                    <a:pt x="749300" y="475456"/>
                    <a:pt x="895350" y="504825"/>
                  </a:cubicBezTo>
                  <a:cubicBezTo>
                    <a:pt x="1041400" y="534194"/>
                    <a:pt x="1113631" y="567134"/>
                    <a:pt x="1185862" y="600075"/>
                  </a:cubicBezTo>
                </a:path>
              </a:pathLst>
            </a:custGeom>
            <a:noFill/>
            <a:ln w="15875" cap="rnd" cmpd="sng" algn="ctr">
              <a:solidFill>
                <a:srgbClr val="69A1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49" name="Group 448"/>
          <p:cNvGrpSpPr>
            <a:grpSpLocks noChangeAspect="1"/>
          </p:cNvGrpSpPr>
          <p:nvPr/>
        </p:nvGrpSpPr>
        <p:grpSpPr>
          <a:xfrm>
            <a:off x="7001526" y="1239915"/>
            <a:ext cx="1717326" cy="2972422"/>
            <a:chOff x="4103132" y="1136708"/>
            <a:chExt cx="2069067" cy="3581231"/>
          </a:xfrm>
        </p:grpSpPr>
        <p:sp>
          <p:nvSpPr>
            <p:cNvPr id="450" name="TextBox 449"/>
            <p:cNvSpPr txBox="1"/>
            <p:nvPr/>
          </p:nvSpPr>
          <p:spPr>
            <a:xfrm>
              <a:off x="4114799" y="1136708"/>
              <a:ext cx="2057400" cy="40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Power</a:t>
              </a:r>
              <a:endParaRPr lang="en-US" sz="1600" b="1" dirty="0"/>
            </a:p>
          </p:txBody>
        </p:sp>
        <p:pic>
          <p:nvPicPr>
            <p:cNvPr id="4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32" y="1536818"/>
              <a:ext cx="2064515" cy="318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584900" y="3782003"/>
            <a:ext cx="1617116" cy="1177790"/>
            <a:chOff x="2584900" y="3782003"/>
            <a:chExt cx="1617116" cy="1177790"/>
          </a:xfrm>
        </p:grpSpPr>
        <p:cxnSp>
          <p:nvCxnSpPr>
            <p:cNvPr id="439" name="Straight Connector 438"/>
            <p:cNvCxnSpPr/>
            <p:nvPr/>
          </p:nvCxnSpPr>
          <p:spPr bwMode="auto">
            <a:xfrm>
              <a:off x="2757724" y="3789766"/>
              <a:ext cx="0" cy="82888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 bwMode="auto">
            <a:xfrm>
              <a:off x="2757724" y="4618652"/>
              <a:ext cx="1267365" cy="0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1" name="Straight Connector 440"/>
            <p:cNvCxnSpPr/>
            <p:nvPr/>
          </p:nvCxnSpPr>
          <p:spPr bwMode="auto">
            <a:xfrm>
              <a:off x="4029194" y="3789766"/>
              <a:ext cx="0" cy="82888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2" name="TextBox 441"/>
                <p:cNvSpPr txBox="1"/>
                <p:nvPr/>
              </p:nvSpPr>
              <p:spPr>
                <a:xfrm>
                  <a:off x="2757723" y="4695297"/>
                  <a:ext cx="1267365" cy="264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b="1" dirty="0" smtClean="0"/>
                    <a:t>LET</a:t>
                  </a:r>
                  <a:r>
                    <a:rPr lang="en-US" sz="70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7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700">
                                  <a:latin typeface="Cambria Math"/>
                                </a:rPr>
                                <m:t>MeV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700">
                                  <a:latin typeface="Cambria Math"/>
                                </a:rPr>
                                <m:t>mg</m:t>
                              </m:r>
                              <m:r>
                                <a:rPr lang="en-US" sz="70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7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>
                                      <a:latin typeface="Cambria Math"/>
                                      <a:ea typeface="Cambria Math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7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442" name="Text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23" y="4695297"/>
                  <a:ext cx="1267365" cy="264496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3" name="Straight Connector 442"/>
            <p:cNvCxnSpPr/>
            <p:nvPr/>
          </p:nvCxnSpPr>
          <p:spPr bwMode="auto">
            <a:xfrm>
              <a:off x="2757724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 bwMode="auto">
            <a:xfrm>
              <a:off x="4029194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5" name="Straight Connector 444"/>
            <p:cNvCxnSpPr/>
            <p:nvPr/>
          </p:nvCxnSpPr>
          <p:spPr bwMode="auto">
            <a:xfrm>
              <a:off x="3384401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6" name="TextBox 445"/>
            <p:cNvSpPr txBox="1"/>
            <p:nvPr/>
          </p:nvSpPr>
          <p:spPr>
            <a:xfrm>
              <a:off x="3856371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100</a:t>
              </a:r>
              <a:endParaRPr lang="en-US" sz="700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3211578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5</a:t>
              </a:r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584900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2757724" y="3782003"/>
              <a:ext cx="12714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Device Upset Rate:</a:t>
              </a:r>
              <a:endParaRPr lang="en-US" dirty="0"/>
            </a:p>
          </p:txBody>
        </p:sp>
      </p:grpSp>
      <p:sp>
        <p:nvSpPr>
          <p:cNvPr id="453" name="TextBox 452"/>
          <p:cNvSpPr txBox="1"/>
          <p:nvPr/>
        </p:nvSpPr>
        <p:spPr>
          <a:xfrm>
            <a:off x="2757724" y="3889131"/>
            <a:ext cx="12714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10 upsets/day</a:t>
            </a:r>
            <a:endParaRPr lang="en-US" dirty="0"/>
          </a:p>
        </p:txBody>
      </p:sp>
      <p:sp>
        <p:nvSpPr>
          <p:cNvPr id="455" name="TextBox 454"/>
          <p:cNvSpPr txBox="1"/>
          <p:nvPr/>
        </p:nvSpPr>
        <p:spPr>
          <a:xfrm>
            <a:off x="2364524" y="4949409"/>
            <a:ext cx="2053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Only 72% of device is vulnerable</a:t>
            </a:r>
            <a:endParaRPr lang="en-US" sz="1000" dirty="0"/>
          </a:p>
        </p:txBody>
      </p:sp>
      <p:sp>
        <p:nvSpPr>
          <p:cNvPr id="456" name="TextBox 455"/>
          <p:cNvSpPr txBox="1"/>
          <p:nvPr/>
        </p:nvSpPr>
        <p:spPr>
          <a:xfrm>
            <a:off x="2608860" y="5195630"/>
            <a:ext cx="158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TMR protects against 99% of upsets</a:t>
            </a:r>
            <a:endParaRPr lang="en-US" sz="1000" dirty="0"/>
          </a:p>
        </p:txBody>
      </p:sp>
      <p:grpSp>
        <p:nvGrpSpPr>
          <p:cNvPr id="459" name="Group 458"/>
          <p:cNvGrpSpPr/>
          <p:nvPr/>
        </p:nvGrpSpPr>
        <p:grpSpPr>
          <a:xfrm>
            <a:off x="2454894" y="5656490"/>
            <a:ext cx="2101281" cy="413782"/>
            <a:chOff x="2466476" y="5702300"/>
            <a:chExt cx="2101281" cy="413782"/>
          </a:xfrm>
        </p:grpSpPr>
        <p:sp>
          <p:nvSpPr>
            <p:cNvPr id="460" name="Rectangle 459"/>
            <p:cNvSpPr/>
            <p:nvPr/>
          </p:nvSpPr>
          <p:spPr bwMode="auto">
            <a:xfrm>
              <a:off x="2466476" y="5702300"/>
              <a:ext cx="1963486" cy="4137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2472826" y="5727700"/>
              <a:ext cx="108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MTBF:</a:t>
              </a:r>
              <a:endParaRPr lang="en-US" b="1" dirty="0"/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3958886" y="5800983"/>
              <a:ext cx="60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days</a:t>
              </a:r>
              <a:endParaRPr lang="en-US" b="1" dirty="0"/>
            </a:p>
          </p:txBody>
        </p:sp>
      </p:grpSp>
      <p:sp>
        <p:nvSpPr>
          <p:cNvPr id="463" name="Oval 462"/>
          <p:cNvSpPr>
            <a:spLocks noChangeAspect="1"/>
          </p:cNvSpPr>
          <p:nvPr/>
        </p:nvSpPr>
        <p:spPr bwMode="auto">
          <a:xfrm>
            <a:off x="5803774" y="1267311"/>
            <a:ext cx="768100" cy="342120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672454" y="4304167"/>
            <a:ext cx="1117242" cy="268835"/>
            <a:chOff x="680074" y="4308930"/>
            <a:chExt cx="1117242" cy="268835"/>
          </a:xfrm>
        </p:grpSpPr>
        <p:cxnSp>
          <p:nvCxnSpPr>
            <p:cNvPr id="465" name="Straight Arrow Connector 464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672454" y="4891112"/>
            <a:ext cx="1117242" cy="268835"/>
            <a:chOff x="680074" y="4308930"/>
            <a:chExt cx="1117242" cy="268835"/>
          </a:xfrm>
        </p:grpSpPr>
        <p:cxnSp>
          <p:nvCxnSpPr>
            <p:cNvPr id="470" name="Straight Arrow Connector 469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71" name="Straight Connector 470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3" name="Oval 472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672454" y="5474018"/>
            <a:ext cx="1117242" cy="268835"/>
            <a:chOff x="680074" y="4308930"/>
            <a:chExt cx="1117242" cy="268835"/>
          </a:xfrm>
        </p:grpSpPr>
        <p:cxnSp>
          <p:nvCxnSpPr>
            <p:cNvPr id="475" name="Straight Arrow Connector 474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8" name="Oval 477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9" name="Group 478"/>
          <p:cNvGrpSpPr>
            <a:grpSpLocks noChangeAspect="1"/>
          </p:cNvGrpSpPr>
          <p:nvPr/>
        </p:nvGrpSpPr>
        <p:grpSpPr>
          <a:xfrm>
            <a:off x="189737" y="3657252"/>
            <a:ext cx="2055080" cy="2408882"/>
            <a:chOff x="3119438" y="1495345"/>
            <a:chExt cx="2905125" cy="3405268"/>
          </a:xfrm>
        </p:grpSpPr>
        <p:pic>
          <p:nvPicPr>
            <p:cNvPr id="48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1957388"/>
              <a:ext cx="2905125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TextBox 480"/>
            <p:cNvSpPr txBox="1"/>
            <p:nvPr/>
          </p:nvSpPr>
          <p:spPr>
            <a:xfrm>
              <a:off x="3197256" y="1495345"/>
              <a:ext cx="2749488" cy="46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Dependability</a:t>
              </a:r>
              <a:endParaRPr lang="en-US" sz="1600" b="1" dirty="0"/>
            </a:p>
          </p:txBody>
        </p:sp>
      </p:grpSp>
      <p:sp>
        <p:nvSpPr>
          <p:cNvPr id="485" name="TextBox 484"/>
          <p:cNvSpPr txBox="1"/>
          <p:nvPr/>
        </p:nvSpPr>
        <p:spPr>
          <a:xfrm>
            <a:off x="2114080" y="6232565"/>
            <a:ext cx="26649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MTBF </a:t>
            </a:r>
            <a:r>
              <a:rPr lang="en-US" sz="1100" dirty="0" smtClean="0"/>
              <a:t>= Mean Time Between Failures</a:t>
            </a:r>
          </a:p>
          <a:p>
            <a:r>
              <a:rPr lang="en-US" sz="1100" b="1" dirty="0" smtClean="0"/>
              <a:t>TMR </a:t>
            </a:r>
            <a:r>
              <a:rPr lang="en-US" sz="1100" dirty="0"/>
              <a:t>=</a:t>
            </a:r>
            <a:r>
              <a:rPr lang="en-US" sz="1100" dirty="0" smtClean="0"/>
              <a:t> Triple-Modular Redundancy</a:t>
            </a:r>
          </a:p>
          <a:p>
            <a:r>
              <a:rPr lang="en-US" sz="1100" b="1" dirty="0" smtClean="0"/>
              <a:t>CD</a:t>
            </a:r>
            <a:r>
              <a:rPr lang="en-US" sz="1100" dirty="0" smtClean="0"/>
              <a:t> = Computational Density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969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-0.0305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9045 -0.0317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59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 animBg="1"/>
      <p:bldP spid="457" grpId="0" animBg="1"/>
      <p:bldP spid="458" grpId="0" animBg="1"/>
      <p:bldP spid="367" grpId="0" animBg="1"/>
      <p:bldP spid="369" grpId="0" animBg="1"/>
      <p:bldP spid="370" grpId="0"/>
      <p:bldP spid="371" grpId="0"/>
      <p:bldP spid="372" grpId="0" animBg="1"/>
      <p:bldP spid="377" grpId="0" animBg="1"/>
      <p:bldP spid="378" grpId="0" animBg="1"/>
      <p:bldP spid="380" grpId="0" animBg="1"/>
      <p:bldP spid="380" grpId="1" animBg="1"/>
      <p:bldP spid="380" grpId="2" animBg="1"/>
      <p:bldP spid="381" grpId="0" animBg="1"/>
      <p:bldP spid="381" grpId="1" animBg="1"/>
      <p:bldP spid="381" grpId="2" animBg="1"/>
      <p:bldP spid="382" grpId="0" animBg="1"/>
      <p:bldP spid="382" grpId="1" animBg="1"/>
      <p:bldP spid="382" grpId="2" animBg="1"/>
      <p:bldP spid="383" grpId="0" animBg="1"/>
      <p:bldP spid="384" grpId="0" animBg="1"/>
      <p:bldP spid="384" grpId="1" animBg="1"/>
      <p:bldP spid="390" grpId="0"/>
      <p:bldP spid="393" grpId="0" animBg="1"/>
      <p:bldP spid="393" grpId="1" animBg="1"/>
      <p:bldP spid="431" grpId="0"/>
      <p:bldP spid="432" grpId="0"/>
      <p:bldP spid="455" grpId="0"/>
      <p:bldP spid="456" grpId="0"/>
      <p:bldP spid="4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1800" dirty="0" smtClean="0"/>
              <a:t>Hyperspectral Imaging (HSI) enables detection of key materials within a scene</a:t>
            </a:r>
          </a:p>
          <a:p>
            <a:pPr lvl="1"/>
            <a:r>
              <a:rPr lang="en-US" sz="1600" dirty="0" smtClean="0"/>
              <a:t>Detects intensities of hundreds of wavelengths for each pixel forming an image cube</a:t>
            </a:r>
          </a:p>
          <a:p>
            <a:pPr lvl="1"/>
            <a:r>
              <a:rPr lang="en-US" sz="1600" dirty="0" smtClean="0"/>
              <a:t>Compares characteristic spectrum of pixels to spectral signatures of desired materials</a:t>
            </a:r>
          </a:p>
          <a:p>
            <a:pPr lvl="1"/>
            <a:r>
              <a:rPr lang="en-US" sz="1600" dirty="0" smtClean="0"/>
              <a:t>Marks location of identified materials within the scene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Image cube too large for transfer to processing station due to limited bandwidth</a:t>
            </a:r>
            <a:endParaRPr lang="en-US" sz="2000" dirty="0" smtClean="0"/>
          </a:p>
          <a:p>
            <a:r>
              <a:rPr lang="en-US" sz="1800" dirty="0" smtClean="0"/>
              <a:t>Solution: perform computation in-situ and only transfer final results</a:t>
            </a:r>
          </a:p>
          <a:p>
            <a:r>
              <a:rPr lang="en-US" sz="1800" dirty="0" smtClean="0"/>
              <a:t>Two HSI missions chosen as case studies for on-board processing</a:t>
            </a:r>
          </a:p>
          <a:p>
            <a:pPr lvl="1"/>
            <a:r>
              <a:rPr lang="en-US" sz="1600" dirty="0" smtClean="0"/>
              <a:t>Hyperion on EO-1 satellite requiring 2.2×10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 32-bit integer MAC/s</a:t>
            </a:r>
          </a:p>
          <a:p>
            <a:pPr lvl="1"/>
            <a:r>
              <a:rPr lang="en-US" sz="1600" dirty="0" smtClean="0"/>
              <a:t>AVIRIS on ER-2 aircraft requiring 348×10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32-bit integer MAC/s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HSI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" y="2587590"/>
            <a:ext cx="2415555" cy="151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6" y="2587590"/>
            <a:ext cx="1874742" cy="14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4" y="2226484"/>
            <a:ext cx="1758130" cy="19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 bwMode="auto">
          <a:xfrm>
            <a:off x="3220871" y="2872169"/>
            <a:ext cx="395785" cy="8172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39052" y="2872169"/>
            <a:ext cx="395785" cy="8172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61" y="2142705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1376" y="2142705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9040" y="1826374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4080" y="6232565"/>
            <a:ext cx="2419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MAC</a:t>
            </a:r>
            <a:r>
              <a:rPr lang="en-US" sz="1100" dirty="0" smtClean="0"/>
              <a:t> = Multiply Accumulate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350" y="4632284"/>
            <a:ext cx="889895" cy="650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3306" y="5437579"/>
            <a:ext cx="1143048" cy="625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2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Studied design combinations of 6 FPGAs and 3 fault-tolerant strategies</a:t>
            </a:r>
          </a:p>
          <a:p>
            <a:pPr lvl="1"/>
            <a:r>
              <a:rPr lang="en-US" sz="1800" dirty="0" smtClean="0"/>
              <a:t>Devices: 3 standard </a:t>
            </a:r>
            <a:r>
              <a:rPr lang="en-US" sz="1800" dirty="0" err="1" smtClean="0"/>
              <a:t>Virtexes</a:t>
            </a:r>
            <a:r>
              <a:rPr lang="en-US" sz="1800" dirty="0" smtClean="0"/>
              <a:t>, 2 low power Spartans, and 1 </a:t>
            </a:r>
            <a:r>
              <a:rPr lang="en-US" sz="1800" dirty="0" err="1" smtClean="0"/>
              <a:t>Rad</a:t>
            </a:r>
            <a:r>
              <a:rPr lang="en-US" sz="1800" dirty="0" smtClean="0"/>
              <a:t>-Hard SIRF</a:t>
            </a:r>
          </a:p>
          <a:p>
            <a:pPr lvl="1"/>
            <a:r>
              <a:rPr lang="en-US" sz="1800" dirty="0" smtClean="0"/>
              <a:t>Fault-tolerant strategies:</a:t>
            </a:r>
          </a:p>
          <a:p>
            <a:pPr lvl="2"/>
            <a:r>
              <a:rPr lang="en-US" sz="1600" dirty="0" smtClean="0"/>
              <a:t>No fault tolerance (NFT): 0% overhead and no added reliability</a:t>
            </a:r>
          </a:p>
          <a:p>
            <a:pPr lvl="2"/>
            <a:r>
              <a:rPr lang="en-US" sz="1600" dirty="0" smtClean="0"/>
              <a:t>Algorithm-based FT (ABFT): 10% overhead and significant added reliability</a:t>
            </a:r>
          </a:p>
          <a:p>
            <a:pPr lvl="2"/>
            <a:r>
              <a:rPr lang="en-US" sz="1600" dirty="0" smtClean="0"/>
              <a:t>Triple-modular redundancy (TMR): 200% overhead and strongest reliability</a:t>
            </a:r>
          </a:p>
          <a:p>
            <a:r>
              <a:rPr lang="en-US" sz="2000" dirty="0" smtClean="0"/>
              <a:t>Power consumption and dependability metrics calculated for each design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Raw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4080" y="6232565"/>
            <a:ext cx="275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FPGA </a:t>
            </a:r>
            <a:r>
              <a:rPr lang="en-US" sz="1100" dirty="0" smtClean="0"/>
              <a:t>= Field-Programmable Gate Array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226" y="3436777"/>
            <a:ext cx="4343400" cy="2544020"/>
            <a:chOff x="305410" y="3621025"/>
            <a:chExt cx="4343400" cy="25440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10" y="3621025"/>
              <a:ext cx="4343400" cy="2297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5410" y="5918824"/>
              <a:ext cx="4343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u="sng" dirty="0" smtClean="0"/>
                <a:t>Values predicted with linear regression on </a:t>
              </a:r>
              <a:r>
                <a:rPr lang="en-US" sz="1000" i="1" u="sng" dirty="0"/>
                <a:t>feature size</a:t>
              </a:r>
              <a:r>
                <a:rPr lang="en-US" sz="1000" i="1" u="sng" dirty="0" smtClean="0"/>
                <a:t> in underlined italics </a:t>
              </a:r>
              <a:endParaRPr lang="en-US" sz="1000" i="1" u="sng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10" y="3436777"/>
            <a:ext cx="4285488" cy="23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7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Framework determines Pareto-optimal designs based on metrics</a:t>
            </a:r>
          </a:p>
          <a:p>
            <a:pPr lvl="1"/>
            <a:r>
              <a:rPr lang="en-US" sz="1800" dirty="0" smtClean="0"/>
              <a:t>Non-Pareto-optimal designs can be completely ignored</a:t>
            </a:r>
          </a:p>
          <a:p>
            <a:r>
              <a:rPr lang="en-US" sz="2000" dirty="0" smtClean="0"/>
              <a:t>Constraints on metrics enforced to remove invalid designs</a:t>
            </a:r>
          </a:p>
          <a:p>
            <a:pPr lvl="1"/>
            <a:r>
              <a:rPr lang="en-US" sz="1800" dirty="0" smtClean="0"/>
              <a:t>Removes unreliable and/or power-hungry designs based on mission</a:t>
            </a:r>
          </a:p>
          <a:p>
            <a:r>
              <a:rPr lang="en-US" sz="2000" dirty="0" smtClean="0"/>
              <a:t>Out of 18 designs, only 5 designs selected as optimal for each mission</a:t>
            </a:r>
          </a:p>
          <a:p>
            <a:pPr lvl="1"/>
            <a:r>
              <a:rPr lang="en-US" sz="1800" dirty="0" smtClean="0"/>
              <a:t>Designers decide which design is best based on desired tradeoffs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Optimal Design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5" y="3555012"/>
            <a:ext cx="4095068" cy="254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4" y="3559764"/>
            <a:ext cx="4039354" cy="25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630" y="3140015"/>
            <a:ext cx="343331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630" y="3140015"/>
            <a:ext cx="367237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EO-1 Hyperion Satellite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3675" y="3144767"/>
            <a:ext cx="367237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ER-2 AVIRIS 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2000" dirty="0" smtClean="0"/>
              <a:t>Conclusions</a:t>
            </a:r>
          </a:p>
          <a:p>
            <a:pPr lvl="1"/>
            <a:r>
              <a:rPr lang="en-US" sz="1800" dirty="0" smtClean="0"/>
              <a:t>The design of on-board processing systems can be complicated</a:t>
            </a:r>
          </a:p>
          <a:p>
            <a:pPr lvl="2"/>
            <a:r>
              <a:rPr lang="en-US" sz="1600" dirty="0" smtClean="0"/>
              <a:t>Many constraints due to sparse and hostile environments</a:t>
            </a:r>
          </a:p>
          <a:p>
            <a:pPr lvl="2"/>
            <a:r>
              <a:rPr lang="en-US" sz="1600" dirty="0" smtClean="0"/>
              <a:t>Many combinations of devices and FT-strategies to consider</a:t>
            </a:r>
          </a:p>
          <a:p>
            <a:pPr lvl="1"/>
            <a:r>
              <a:rPr lang="en-US" sz="1800" dirty="0" smtClean="0"/>
              <a:t>Our framework simplifies exploration space and highlights most promising designs, allowing designers to choose best design for their needs</a:t>
            </a:r>
          </a:p>
          <a:p>
            <a:endParaRPr lang="en-US" sz="2000" dirty="0" smtClean="0"/>
          </a:p>
          <a:p>
            <a:r>
              <a:rPr lang="en-US" sz="2000" dirty="0" smtClean="0"/>
              <a:t>Future Research</a:t>
            </a:r>
          </a:p>
          <a:p>
            <a:pPr lvl="1"/>
            <a:r>
              <a:rPr lang="en-US" sz="1800" dirty="0" smtClean="0"/>
              <a:t>Add CPUs to list of studied devices (from high performance to low power)</a:t>
            </a:r>
          </a:p>
          <a:p>
            <a:pPr lvl="1"/>
            <a:r>
              <a:rPr lang="en-US" sz="1800" dirty="0" smtClean="0"/>
              <a:t>Consider memory devices in addition to processors</a:t>
            </a:r>
          </a:p>
          <a:p>
            <a:pPr lvl="2"/>
            <a:r>
              <a:rPr lang="en-US" sz="1600" dirty="0" smtClean="0"/>
              <a:t>Integral to on-board processing systems</a:t>
            </a:r>
          </a:p>
          <a:p>
            <a:pPr lvl="2"/>
            <a:r>
              <a:rPr lang="en-US" sz="1600" dirty="0" smtClean="0"/>
              <a:t>Affects performance, power, and dependability</a:t>
            </a:r>
          </a:p>
          <a:p>
            <a:pPr lvl="1"/>
            <a:r>
              <a:rPr lang="en-US" sz="1800" dirty="0" smtClean="0"/>
              <a:t>Expand framework to include metrics such as lifetime (TID), cost, size/weight,</a:t>
            </a:r>
            <a:br>
              <a:rPr lang="en-US" sz="1800" dirty="0" smtClean="0"/>
            </a:br>
            <a:r>
              <a:rPr lang="en-US" sz="1800" dirty="0" smtClean="0"/>
              <a:t>maximum dose rate</a:t>
            </a:r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Conclusions and Future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44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17963</TotalTime>
  <Words>640</Words>
  <Application>Microsoft Office PowerPoint</Application>
  <PresentationFormat>On-screen Show (4:3)</PresentationFormat>
  <Paragraphs>152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Edge</vt:lpstr>
      <vt:lpstr>A Framework to Analyze, Compare, and Optimize High-Performance, On-Board Processing Systems</vt:lpstr>
      <vt:lpstr>On-Board Proc. Framework</vt:lpstr>
      <vt:lpstr>Calculating Computational Density</vt:lpstr>
      <vt:lpstr>Framework Methodology</vt:lpstr>
      <vt:lpstr>HSI Case Studies</vt:lpstr>
      <vt:lpstr>Raw Results</vt:lpstr>
      <vt:lpstr>Optimal Design Selection</vt:lpstr>
      <vt:lpstr>Conclusions and Future Research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WulfMaster2</cp:lastModifiedBy>
  <cp:revision>1609</cp:revision>
  <dcterms:created xsi:type="dcterms:W3CDTF">2003-07-12T15:21:27Z</dcterms:created>
  <dcterms:modified xsi:type="dcterms:W3CDTF">2012-04-11T16:52:50Z</dcterms:modified>
</cp:coreProperties>
</file>