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2" r:id="rId3"/>
    <p:sldId id="465" r:id="rId4"/>
    <p:sldId id="441" r:id="rId5"/>
    <p:sldId id="433" r:id="rId6"/>
    <p:sldId id="461" r:id="rId7"/>
    <p:sldId id="429" r:id="rId8"/>
    <p:sldId id="453" r:id="rId9"/>
    <p:sldId id="454" r:id="rId10"/>
    <p:sldId id="443" r:id="rId11"/>
    <p:sldId id="458" r:id="rId12"/>
    <p:sldId id="462" r:id="rId13"/>
    <p:sldId id="446" r:id="rId14"/>
    <p:sldId id="427" r:id="rId15"/>
    <p:sldId id="447" r:id="rId16"/>
    <p:sldId id="464" r:id="rId17"/>
    <p:sldId id="448" r:id="rId18"/>
    <p:sldId id="449" r:id="rId19"/>
    <p:sldId id="452" r:id="rId20"/>
    <p:sldId id="459" r:id="rId21"/>
    <p:sldId id="468" r:id="rId22"/>
    <p:sldId id="466" r:id="rId23"/>
    <p:sldId id="467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00"/>
    <a:srgbClr val="CB91DF"/>
    <a:srgbClr val="DADADA"/>
    <a:srgbClr val="DB22A6"/>
    <a:srgbClr val="D5E467"/>
    <a:srgbClr val="E3D1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4" autoAdjust="0"/>
    <p:restoredTop sz="99272" autoAdjust="0"/>
  </p:normalViewPr>
  <p:slideViewPr>
    <p:cSldViewPr snapToGrid="0">
      <p:cViewPr>
        <p:scale>
          <a:sx n="100" d="100"/>
          <a:sy n="100" d="100"/>
        </p:scale>
        <p:origin x="-5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8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6C83-CED6-46A5-BACE-B3FE55D989AD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1294C-A325-48B4-9C38-792C63AFB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4771C-BB30-445B-8653-2A3BA4A3F4B5}" type="datetimeFigureOut">
              <a:rPr lang="en-US"/>
              <a:pPr/>
              <a:t>1/12/2012</a:t>
            </a:fld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584CD0-639A-4BC0-8501-29713AABBFE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92925" y="6248400"/>
            <a:ext cx="1905000" cy="457200"/>
          </a:xfrm>
        </p:spPr>
        <p:txBody>
          <a:bodyPr/>
          <a:lstStyle>
            <a:lvl1pPr>
              <a:defRPr>
                <a:latin typeface="Times" pitchFamily="48" charset="0"/>
              </a:defRPr>
            </a:lvl1pPr>
          </a:lstStyle>
          <a:p>
            <a:fld id="{88D1A942-F44E-498C-A08A-3FE98F7FD2C2}" type="slidenum">
              <a:rPr lang="en-US" smtClean="0"/>
              <a:pPr/>
              <a:t>‹#›</a:t>
            </a:fld>
            <a:r>
              <a:rPr lang="en-US" dirty="0" smtClean="0"/>
              <a:t> of 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1316-384F-40EC-A270-72F0F8684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AD97-6108-4C9C-88DF-C80096A81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B4F5-3279-42F3-B984-B2B466453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60CA43-FB71-4A6F-BFB3-52D25D400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E37E-966C-48E7-8197-9618DAE5B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60CA43-FB71-4A6F-BFB3-52D25D400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F0B35-CE42-430B-9984-8FBC465A9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825A-4733-4397-9A67-9ECC490E0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9224-2F60-4024-9227-9176686FD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547C-C1A9-45DB-8D19-B187334CB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D7AF-FFE3-4887-B4DB-DDD4FB2E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60CA43-FB71-4A6F-BFB3-52D25D400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A85306-65AE-40DD-BE64-C0F568435330}" type="slidenum">
              <a:rPr lang="en-US" sz="1400">
                <a:latin typeface="Times" pitchFamily="48" charset="0"/>
              </a:rPr>
              <a:pPr algn="r"/>
              <a:t>‹#›</a:t>
            </a:fld>
            <a:r>
              <a:rPr lang="en-US" sz="1400" dirty="0">
                <a:latin typeface="Times" pitchFamily="48" charset="0"/>
              </a:rPr>
              <a:t> of</a:t>
            </a:r>
            <a:r>
              <a:rPr lang="en-US" sz="1400" dirty="0" smtClean="0">
                <a:latin typeface="Times" pitchFamily="48" charset="0"/>
              </a:rPr>
              <a:t> </a:t>
            </a:r>
            <a:r>
              <a:rPr lang="en-US" sz="1400" dirty="0" smtClean="0">
                <a:latin typeface="Times" pitchFamily="48" charset="0"/>
              </a:rPr>
              <a:t>21</a:t>
            </a:r>
            <a:endParaRPr lang="en-US" sz="1400" dirty="0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CE337C3-B2F9-4F09-9D70-D70087ECCB0F}" type="slidenum">
              <a:rPr lang="en-US"/>
              <a:pPr/>
              <a:t>1</a:t>
            </a:fld>
            <a:r>
              <a:rPr lang="en-US" dirty="0"/>
              <a:t> of </a:t>
            </a:r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14797" y="-47625"/>
            <a:ext cx="10523519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000" dirty="0" smtClean="0">
                <a:solidFill>
                  <a:schemeClr val="accent2"/>
                </a:solidFill>
              </a:rPr>
              <a:t>Online Algorithms for Wireless Sensor Networks Dynamic Optimization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04825" y="1752599"/>
            <a:ext cx="8077200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/>
          <a:lstStyle/>
          <a:p>
            <a:pPr>
              <a:spcBef>
                <a:spcPct val="20000"/>
              </a:spcBef>
            </a:pPr>
            <a:r>
              <a:rPr lang="en-US" sz="1800" b="1" u="sng" dirty="0" smtClean="0"/>
              <a:t>Arslan Munir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Ann Gordon-Ross</a:t>
            </a:r>
            <a:r>
              <a:rPr lang="en-US" sz="1800" baseline="30000" dirty="0" smtClean="0"/>
              <a:t>2+</a:t>
            </a:r>
            <a:r>
              <a:rPr lang="en-US" sz="1800" dirty="0" smtClean="0"/>
              <a:t>, Susan Lysecky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, and Roman Lysecky</a:t>
            </a:r>
            <a:r>
              <a:rPr lang="en-US" sz="1800" baseline="30000" dirty="0" smtClean="0"/>
              <a:t>3</a:t>
            </a:r>
            <a:endParaRPr lang="en-US" sz="1800" i="1" baseline="30000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en-US" sz="2000" i="1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en-US" sz="2000" baseline="30000" dirty="0" smtClean="0"/>
              <a:t>1</a:t>
            </a:r>
            <a:r>
              <a:rPr lang="en-US" sz="2000" i="1" dirty="0" smtClean="0"/>
              <a:t> </a:t>
            </a:r>
            <a:r>
              <a:rPr lang="en-US" sz="1600" i="1" dirty="0" smtClean="0"/>
              <a:t>Department of Electrical and Computer Engineering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r>
              <a:rPr lang="en-US" sz="1600" i="1" dirty="0" smtClean="0"/>
              <a:t>University of Toronto, Toronto, Ontario, Canada</a:t>
            </a:r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en-US" sz="1600" i="1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en-US" sz="1600" baseline="30000" dirty="0" smtClean="0"/>
              <a:t>2</a:t>
            </a:r>
            <a:r>
              <a:rPr lang="en-US" sz="1600" i="1" dirty="0" smtClean="0"/>
              <a:t> Department </a:t>
            </a:r>
            <a:r>
              <a:rPr lang="en-US" sz="1600" i="1" dirty="0"/>
              <a:t>of Electrical and Computer Engineering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r>
              <a:rPr lang="en-US" sz="1600" i="1" dirty="0"/>
              <a:t>University of </a:t>
            </a:r>
            <a:r>
              <a:rPr lang="en-US" sz="1600" i="1" dirty="0" smtClean="0"/>
              <a:t>Florida, Gainesville, Florida, USA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endParaRPr lang="en-US" sz="1600" i="1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en-US" sz="1600" baseline="30000" dirty="0" smtClean="0"/>
              <a:t>3</a:t>
            </a:r>
            <a:r>
              <a:rPr lang="en-US" sz="1600" i="1" dirty="0" smtClean="0"/>
              <a:t> Department of Electrical and Computer Engineering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r>
              <a:rPr lang="en-US" sz="1600" i="1" dirty="0" smtClean="0"/>
              <a:t>University of Arizona, Tucson, Arizona, USA</a:t>
            </a:r>
            <a:endParaRPr lang="en-US" sz="1600" i="1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09550" y="5999143"/>
            <a:ext cx="4429126" cy="73866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alibri" pitchFamily="34" charset="0"/>
              </a:rPr>
              <a:t>This work was supported by National Science Foundation (NSF) grant CNS-0834080 and Natural Sciences and Engineering Research Council of  Canada (NSERC)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8050" y="4314825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400" baseline="30000" dirty="0">
                <a:latin typeface="Tahoma" pitchFamily="48" charset="0"/>
              </a:rPr>
              <a:t>+ </a:t>
            </a:r>
            <a:r>
              <a:rPr lang="en-US" sz="1400" dirty="0">
                <a:latin typeface="Tahoma" pitchFamily="48" charset="0"/>
              </a:rPr>
              <a:t>Also</a:t>
            </a:r>
            <a:r>
              <a:rPr lang="en-US" sz="1400" dirty="0" smtClean="0">
                <a:latin typeface="Tahoma" pitchFamily="48" charset="0"/>
              </a:rPr>
              <a:t> affiliated </a:t>
            </a:r>
            <a:r>
              <a:rPr lang="en-US" sz="1400" dirty="0">
                <a:latin typeface="Tahoma" pitchFamily="48" charset="0"/>
              </a:rPr>
              <a:t>with NSF Center for High-Performance </a:t>
            </a:r>
            <a:r>
              <a:rPr lang="en-US" sz="1400" dirty="0" smtClean="0">
                <a:latin typeface="Tahoma" pitchFamily="48" charset="0"/>
              </a:rPr>
              <a:t>Reconfigurable </a:t>
            </a:r>
            <a:r>
              <a:rPr lang="en-US" sz="1400" dirty="0">
                <a:latin typeface="Tahoma" pitchFamily="48" charset="0"/>
              </a:rPr>
              <a:t>Computing 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4219575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338" y="2300593"/>
            <a:ext cx="3910012" cy="16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342400"/>
            <a:ext cx="8861950" cy="1143000"/>
          </a:xfrm>
        </p:spPr>
        <p:txBody>
          <a:bodyPr/>
          <a:lstStyle/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Dynamic Optimization Formulation – 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Objective Function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26357" y="1548510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Application Metrics’ Objective Functions 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Times" pitchFamily="48" charset="0"/>
              </a:rPr>
              <a:t>We consider three application metrics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Lifetime (with objective function </a:t>
            </a:r>
            <a:r>
              <a:rPr lang="en-US" sz="1600" i="1" dirty="0" smtClean="0">
                <a:latin typeface="Times" pitchFamily="48" charset="0"/>
              </a:rPr>
              <a:t>f</a:t>
            </a:r>
            <a:r>
              <a:rPr lang="en-US" sz="1600" i="1" baseline="-25000" dirty="0" smtClean="0">
                <a:latin typeface="Times" pitchFamily="48" charset="0"/>
              </a:rPr>
              <a:t>l</a:t>
            </a:r>
            <a:r>
              <a:rPr lang="en-US" sz="1600" i="1" dirty="0" smtClean="0">
                <a:latin typeface="Times" pitchFamily="48" charset="0"/>
              </a:rPr>
              <a:t>(s)</a:t>
            </a:r>
            <a:r>
              <a:rPr lang="en-US" sz="1600" dirty="0" smtClean="0">
                <a:latin typeface="Times" pitchFamily="48" charset="0"/>
              </a:rPr>
              <a:t>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Throughput (with objective function </a:t>
            </a:r>
            <a:r>
              <a:rPr lang="en-US" sz="1600" i="1" dirty="0" smtClean="0">
                <a:latin typeface="Times" pitchFamily="48" charset="0"/>
              </a:rPr>
              <a:t>f</a:t>
            </a:r>
            <a:r>
              <a:rPr lang="en-US" sz="1600" i="1" baseline="-25000" dirty="0" smtClean="0">
                <a:latin typeface="Times" pitchFamily="48" charset="0"/>
              </a:rPr>
              <a:t>t</a:t>
            </a:r>
            <a:r>
              <a:rPr lang="en-US" sz="1600" i="1" dirty="0" smtClean="0">
                <a:latin typeface="Times" pitchFamily="48" charset="0"/>
              </a:rPr>
              <a:t>(s)</a:t>
            </a:r>
            <a:r>
              <a:rPr lang="en-US" sz="1600" dirty="0" smtClean="0">
                <a:latin typeface="Times" pitchFamily="48" charset="0"/>
              </a:rPr>
              <a:t>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Reliability (with objective function </a:t>
            </a:r>
            <a:r>
              <a:rPr lang="en-US" sz="1600" i="1" dirty="0" err="1" smtClean="0">
                <a:latin typeface="Times" pitchFamily="48" charset="0"/>
              </a:rPr>
              <a:t>f</a:t>
            </a:r>
            <a:r>
              <a:rPr lang="en-US" sz="1600" i="1" baseline="-25000" dirty="0" err="1" smtClean="0">
                <a:latin typeface="Times" pitchFamily="48" charset="0"/>
              </a:rPr>
              <a:t>r</a:t>
            </a:r>
            <a:r>
              <a:rPr lang="en-US" sz="1600" i="1" dirty="0" smtClean="0">
                <a:latin typeface="Times" pitchFamily="48" charset="0"/>
              </a:rPr>
              <a:t>(s)</a:t>
            </a:r>
            <a:r>
              <a:rPr lang="en-US" sz="1600" dirty="0" smtClean="0">
                <a:latin typeface="Times" pitchFamily="48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Times" pitchFamily="48" charset="0"/>
              </a:rPr>
              <a:t>We consider piecewise linear functions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Piecewise linear functions enable </a:t>
            </a:r>
          </a:p>
          <a:p>
            <a:pPr marL="1200150" lvl="2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	specification of desired and acceptable </a:t>
            </a:r>
          </a:p>
          <a:p>
            <a:pPr marL="1200150" lvl="2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	values of application metrics, e.g.,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15100" y="3086100"/>
            <a:ext cx="666749" cy="514350"/>
          </a:xfrm>
          <a:prstGeom prst="rect">
            <a:avLst/>
          </a:prstGeom>
          <a:solidFill>
            <a:srgbClr val="92D05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ight Triangle 8"/>
          <p:cNvSpPr/>
          <p:nvPr/>
        </p:nvSpPr>
        <p:spPr bwMode="auto">
          <a:xfrm rot="5400000">
            <a:off x="6638923" y="2962275"/>
            <a:ext cx="381001" cy="64770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86725" y="1743075"/>
            <a:ext cx="381000" cy="219075"/>
          </a:xfrm>
          <a:prstGeom prst="rect">
            <a:avLst/>
          </a:prstGeom>
          <a:solidFill>
            <a:srgbClr val="92D05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1682" y="1685925"/>
            <a:ext cx="1548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Desirable Range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3081" y="2019300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Acceptable Range</a:t>
            </a:r>
            <a:endParaRPr lang="en-US" sz="16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91375" y="2971800"/>
            <a:ext cx="647700" cy="638175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876925" y="3505200"/>
            <a:ext cx="638173" cy="95249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ight Triangle 15"/>
          <p:cNvSpPr/>
          <p:nvPr/>
        </p:nvSpPr>
        <p:spPr bwMode="auto">
          <a:xfrm rot="5400000">
            <a:off x="7424436" y="2722772"/>
            <a:ext cx="111217" cy="55829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 rot="5400000">
            <a:off x="6065579" y="3278446"/>
            <a:ext cx="104775" cy="520187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086725" y="2076450"/>
            <a:ext cx="381000" cy="219075"/>
          </a:xfrm>
          <a:prstGeom prst="rect">
            <a:avLst/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0114" y="4124325"/>
            <a:ext cx="3013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L</a:t>
            </a:r>
            <a:r>
              <a:rPr lang="en-US" sz="1600" i="1" baseline="-25000" dirty="0" smtClean="0">
                <a:latin typeface="+mn-lt"/>
              </a:rPr>
              <a:t>l</a:t>
            </a:r>
            <a:r>
              <a:rPr lang="en-US" sz="1600" dirty="0" smtClean="0">
                <a:latin typeface="+mn-lt"/>
              </a:rPr>
              <a:t> = minimum desirable lifetime</a:t>
            </a:r>
          </a:p>
          <a:p>
            <a:r>
              <a:rPr lang="en-US" sz="1600" i="1" dirty="0" smtClean="0">
                <a:latin typeface="+mn-lt"/>
              </a:rPr>
              <a:t>U</a:t>
            </a:r>
            <a:r>
              <a:rPr lang="en-US" sz="1600" i="1" baseline="-25000" dirty="0" smtClean="0">
                <a:latin typeface="+mn-lt"/>
              </a:rPr>
              <a:t>l</a:t>
            </a:r>
            <a:r>
              <a:rPr lang="en-US" sz="1600" dirty="0" smtClean="0">
                <a:latin typeface="+mn-lt"/>
              </a:rPr>
              <a:t> = maximum desirable lifetime</a:t>
            </a:r>
          </a:p>
          <a:p>
            <a:r>
              <a:rPr lang="el-GR" sz="1600" i="1" dirty="0" smtClean="0">
                <a:latin typeface="+mn-lt"/>
              </a:rPr>
              <a:t>α</a:t>
            </a:r>
            <a:r>
              <a:rPr lang="en-US" sz="1600" i="1" baseline="-25000" dirty="0" smtClean="0">
                <a:latin typeface="+mn-lt"/>
              </a:rPr>
              <a:t>l</a:t>
            </a:r>
            <a:r>
              <a:rPr lang="en-US" sz="1600" dirty="0" smtClean="0">
                <a:latin typeface="+mn-lt"/>
              </a:rPr>
              <a:t> = minimum acceptable lifetime</a:t>
            </a:r>
          </a:p>
          <a:p>
            <a:r>
              <a:rPr lang="el-GR" sz="1600" i="1" dirty="0" smtClean="0">
                <a:latin typeface="+mn-lt"/>
              </a:rPr>
              <a:t>β</a:t>
            </a:r>
            <a:r>
              <a:rPr lang="en-US" sz="1600" i="1" baseline="-25000" dirty="0" smtClean="0">
                <a:latin typeface="+mn-lt"/>
              </a:rPr>
              <a:t>l</a:t>
            </a:r>
            <a:r>
              <a:rPr lang="en-US" sz="1600" dirty="0" smtClean="0">
                <a:latin typeface="+mn-lt"/>
              </a:rPr>
              <a:t> = maximum acceptable lifetime</a:t>
            </a:r>
            <a:endParaRPr lang="en-US" sz="1600" dirty="0">
              <a:latin typeface="+mn-lt"/>
            </a:endParaRPr>
          </a:p>
        </p:txBody>
      </p:sp>
      <p:pic>
        <p:nvPicPr>
          <p:cNvPr id="5693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4" y="4674163"/>
            <a:ext cx="5262562" cy="171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7" grpId="0" animBg="1"/>
      <p:bldP spid="10" grpId="0" animBg="1"/>
      <p:bldP spid="12" grpId="0"/>
      <p:bldP spid="13" grpId="0"/>
      <p:bldP spid="14" grpId="0" animBg="1"/>
      <p:bldP spid="15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6419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8715375" cy="1143000"/>
          </a:xfrm>
        </p:spPr>
        <p:txBody>
          <a:bodyPr/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Online Algorithms for Dynamic Optimization  – </a:t>
            </a:r>
            <a:br>
              <a:rPr lang="en-US" sz="2600" dirty="0" smtClean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Greedy Optimization Algorithm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00424" y="2513163"/>
            <a:ext cx="2381251" cy="772962"/>
          </a:xfrm>
          <a:prstGeom prst="rect">
            <a:avLst/>
          </a:prstGeom>
          <a:solidFill>
            <a:srgbClr val="92D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latin typeface="Times"/>
              </a:rPr>
              <a:t> </a:t>
            </a:r>
            <a:r>
              <a:rPr lang="en-US" sz="1400" dirty="0" smtClean="0">
                <a:latin typeface="Times"/>
              </a:rPr>
              <a:t>Explore </a:t>
            </a:r>
            <a:r>
              <a:rPr lang="en-US" sz="1400" b="1" dirty="0" smtClean="0">
                <a:latin typeface="Times"/>
              </a:rPr>
              <a:t>each sensor node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tunable parameter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in ascending order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Line Callout 1 28"/>
          <p:cNvSpPr/>
          <p:nvPr/>
        </p:nvSpPr>
        <p:spPr bwMode="auto">
          <a:xfrm>
            <a:off x="1704975" y="5215209"/>
            <a:ext cx="2152650" cy="776016"/>
          </a:xfrm>
          <a:prstGeom prst="borderCallout1">
            <a:avLst>
              <a:gd name="adj1" fmla="val 1456"/>
              <a:gd name="adj2" fmla="val 49832"/>
              <a:gd name="adj3" fmla="val -52899"/>
              <a:gd name="adj4" fmla="val 112016"/>
            </a:avLst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sz="1400" dirty="0" smtClean="0">
                <a:latin typeface="Times"/>
              </a:rPr>
              <a:t>Stop exploring the current </a:t>
            </a:r>
          </a:p>
          <a:p>
            <a:pPr marL="342900" indent="-342900"/>
            <a:r>
              <a:rPr lang="en-US" sz="1400" dirty="0" smtClean="0">
                <a:latin typeface="Times"/>
              </a:rPr>
              <a:t>tunable parameter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4429920" y="2362200"/>
            <a:ext cx="304006" cy="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66278" name="Object 6"/>
          <p:cNvGraphicFramePr>
            <a:graphicFrameLocks noChangeAspect="1"/>
          </p:cNvGraphicFramePr>
          <p:nvPr/>
        </p:nvGraphicFramePr>
        <p:xfrm>
          <a:off x="5753100" y="4649788"/>
          <a:ext cx="2609850" cy="282575"/>
        </p:xfrm>
        <a:graphic>
          <a:graphicData uri="http://schemas.openxmlformats.org/presentationml/2006/ole">
            <p:oleObj spid="_x0000_s567302" name="Equation" r:id="rId4" imgW="1828800" imgH="203040" progId="Equation.3">
              <p:embed/>
            </p:oleObj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3400427" y="3581400"/>
            <a:ext cx="2352674" cy="1533525"/>
            <a:chOff x="3400427" y="3581400"/>
            <a:chExt cx="2352674" cy="1533525"/>
          </a:xfrm>
        </p:grpSpPr>
        <p:grpSp>
          <p:nvGrpSpPr>
            <p:cNvPr id="4" name="Group 46"/>
            <p:cNvGrpSpPr/>
            <p:nvPr/>
          </p:nvGrpSpPr>
          <p:grpSpPr>
            <a:xfrm>
              <a:off x="3400427" y="3581400"/>
              <a:ext cx="2352674" cy="1533525"/>
              <a:chOff x="5695949" y="3695699"/>
              <a:chExt cx="1733551" cy="1581151"/>
            </a:xfrm>
          </p:grpSpPr>
          <p:sp>
            <p:nvSpPr>
              <p:cNvPr id="28" name="Diamond 27"/>
              <p:cNvSpPr/>
              <p:nvPr/>
            </p:nvSpPr>
            <p:spPr bwMode="auto">
              <a:xfrm>
                <a:off x="5695949" y="3695699"/>
                <a:ext cx="1733551" cy="1581151"/>
              </a:xfrm>
              <a:prstGeom prst="diamond">
                <a:avLst/>
              </a:prstGeom>
              <a:solidFill>
                <a:srgbClr val="FF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aphicFrame>
            <p:nvGraphicFramePr>
              <p:cNvPr id="566276" name="Object 4"/>
              <p:cNvGraphicFramePr>
                <a:graphicFrameLocks noChangeAspect="1"/>
              </p:cNvGraphicFramePr>
              <p:nvPr/>
            </p:nvGraphicFramePr>
            <p:xfrm>
              <a:off x="6145127" y="4697422"/>
              <a:ext cx="835193" cy="265162"/>
            </p:xfrm>
            <a:graphic>
              <a:graphicData uri="http://schemas.openxmlformats.org/presentationml/2006/ole">
                <p:oleObj spid="_x0000_s567300" name="Equation" r:id="rId5" imgW="901440" imgH="203040" progId="Equation.3">
                  <p:embed/>
                </p:oleObj>
              </a:graphicData>
            </a:graphic>
          </p:graphicFrame>
        </p:grpSp>
        <p:cxnSp>
          <p:nvCxnSpPr>
            <p:cNvPr id="27" name="Straight Arrow Connector 26"/>
            <p:cNvCxnSpPr/>
            <p:nvPr/>
          </p:nvCxnSpPr>
          <p:spPr bwMode="auto">
            <a:xfrm flipH="1">
              <a:off x="4572000" y="4264695"/>
              <a:ext cx="640" cy="2787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3817524" y="3785810"/>
              <a:ext cx="1510232" cy="507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current state </a:t>
              </a:r>
            </a:p>
            <a:p>
              <a:r>
                <a:rPr lang="en-US" sz="1400" dirty="0" smtClean="0">
                  <a:latin typeface="+mn-lt"/>
                </a:rPr>
                <a:t>solution</a:t>
              </a:r>
              <a:endParaRPr lang="en-US" sz="1400" dirty="0">
                <a:latin typeface="+mn-lt"/>
              </a:endParaRPr>
            </a:p>
          </p:txBody>
        </p:sp>
      </p:grpSp>
      <p:graphicFrame>
        <p:nvGraphicFramePr>
          <p:cNvPr id="567303" name="Object 7"/>
          <p:cNvGraphicFramePr>
            <a:graphicFrameLocks noChangeAspect="1"/>
          </p:cNvGraphicFramePr>
          <p:nvPr/>
        </p:nvGraphicFramePr>
        <p:xfrm>
          <a:off x="828675" y="4716463"/>
          <a:ext cx="2628900" cy="282575"/>
        </p:xfrm>
        <a:graphic>
          <a:graphicData uri="http://schemas.openxmlformats.org/presentationml/2006/ole">
            <p:oleObj spid="_x0000_s567303" name="Equation" r:id="rId6" imgW="1828800" imgH="203040" progId="Equation.3">
              <p:embed/>
            </p:oleObj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5488816" y="5215208"/>
            <a:ext cx="2618826" cy="842691"/>
            <a:chOff x="5486400" y="5377133"/>
            <a:chExt cx="2362199" cy="842691"/>
          </a:xfrm>
        </p:grpSpPr>
        <p:sp>
          <p:nvSpPr>
            <p:cNvPr id="18" name="Line Callout 1 17"/>
            <p:cNvSpPr/>
            <p:nvPr/>
          </p:nvSpPr>
          <p:spPr bwMode="auto">
            <a:xfrm>
              <a:off x="5486400" y="5377133"/>
              <a:ext cx="2362199" cy="842691"/>
            </a:xfrm>
            <a:prstGeom prst="borderCallout1">
              <a:avLst>
                <a:gd name="adj1" fmla="val 228"/>
                <a:gd name="adj2" fmla="val 49832"/>
                <a:gd name="adj3" fmla="val -53278"/>
                <a:gd name="adj4" fmla="val -16368"/>
              </a:avLst>
            </a:prstGeom>
            <a:solidFill>
              <a:srgbClr val="FFC000">
                <a:alpha val="3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indent="-342900"/>
              <a:r>
                <a:rPr lang="en-US" sz="1400" dirty="0" smtClean="0">
                  <a:latin typeface="Times"/>
                </a:rPr>
                <a:t>                  </a:t>
              </a:r>
            </a:p>
            <a:p>
              <a:pPr marL="342900" indent="-342900"/>
              <a:r>
                <a:rPr lang="en-US" sz="1400" dirty="0" smtClean="0">
                  <a:latin typeface="Times"/>
                </a:rPr>
                <a:t>                  </a:t>
              </a:r>
            </a:p>
            <a:p>
              <a:pPr marL="342900" indent="-342900"/>
              <a:r>
                <a:rPr lang="en-US" sz="1400" dirty="0" smtClean="0">
                  <a:latin typeface="Times"/>
                </a:rPr>
                <a:t>                 </a:t>
              </a:r>
              <a:r>
                <a:rPr lang="en-US" sz="1400" dirty="0" smtClean="0">
                  <a:latin typeface="Times"/>
                </a:rPr>
                <a:t>         current </a:t>
              </a:r>
              <a:r>
                <a:rPr lang="en-US" sz="1400" dirty="0" smtClean="0">
                  <a:latin typeface="Times"/>
                </a:rPr>
                <a:t>state </a:t>
              </a:r>
            </a:p>
          </p:txBody>
        </p:sp>
        <p:graphicFrame>
          <p:nvGraphicFramePr>
            <p:cNvPr id="567304" name="Object 8"/>
            <p:cNvGraphicFramePr>
              <a:graphicFrameLocks noChangeAspect="1"/>
            </p:cNvGraphicFramePr>
            <p:nvPr/>
          </p:nvGraphicFramePr>
          <p:xfrm>
            <a:off x="5601641" y="5529263"/>
            <a:ext cx="2159360" cy="260350"/>
          </p:xfrm>
          <a:graphic>
            <a:graphicData uri="http://schemas.openxmlformats.org/presentationml/2006/ole">
              <p:oleObj spid="_x0000_s567304" name="Equation" r:id="rId7" imgW="1892160" imgH="203040" progId="Equation.3">
                <p:embed/>
              </p:oleObj>
            </a:graphicData>
          </a:graphic>
        </p:graphicFrame>
        <p:graphicFrame>
          <p:nvGraphicFramePr>
            <p:cNvPr id="567305" name="Object 9"/>
            <p:cNvGraphicFramePr>
              <a:graphicFrameLocks noChangeAspect="1"/>
            </p:cNvGraphicFramePr>
            <p:nvPr/>
          </p:nvGraphicFramePr>
          <p:xfrm>
            <a:off x="6300617" y="5867400"/>
            <a:ext cx="442912" cy="284163"/>
          </p:xfrm>
          <a:graphic>
            <a:graphicData uri="http://schemas.openxmlformats.org/presentationml/2006/ole">
              <p:oleObj spid="_x0000_s567305" name="Equation" r:id="rId8" imgW="317160" imgH="203040" progId="Equation.3">
                <p:embed/>
              </p:oleObj>
            </a:graphicData>
          </a:graphic>
        </p:graphicFrame>
      </p:grpSp>
      <p:cxnSp>
        <p:nvCxnSpPr>
          <p:cNvPr id="53" name="Straight Arrow Connector 52"/>
          <p:cNvCxnSpPr/>
          <p:nvPr/>
        </p:nvCxnSpPr>
        <p:spPr bwMode="auto">
          <a:xfrm rot="5400000">
            <a:off x="4429920" y="3448052"/>
            <a:ext cx="304006" cy="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514850" y="3121025"/>
          <a:ext cx="114300" cy="215900"/>
        </p:xfrm>
        <a:graphic>
          <a:graphicData uri="http://schemas.openxmlformats.org/presentationml/2006/ole">
            <p:oleObj spid="_x0000_s567312" name="Equation" r:id="rId9" imgW="114120" imgH="215640" progId="Equation.3">
              <p:embed/>
            </p:oleObj>
          </a:graphicData>
        </a:graphic>
      </p:graphicFrame>
      <p:sp>
        <p:nvSpPr>
          <p:cNvPr id="567315" name="Rectangle 19"/>
          <p:cNvSpPr>
            <a:spLocks noChangeArrowheads="1"/>
          </p:cNvSpPr>
          <p:nvPr/>
        </p:nvSpPr>
        <p:spPr bwMode="auto">
          <a:xfrm>
            <a:off x="0" y="-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7314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00025"/>
            <a:ext cx="238125" cy="190500"/>
          </a:xfrm>
          <a:prstGeom prst="rect">
            <a:avLst/>
          </a:prstGeom>
          <a:noFill/>
        </p:spPr>
      </p:pic>
      <p:sp>
        <p:nvSpPr>
          <p:cNvPr id="567317" name="Rectangle 21"/>
          <p:cNvSpPr>
            <a:spLocks noChangeArrowheads="1"/>
          </p:cNvSpPr>
          <p:nvPr/>
        </p:nvSpPr>
        <p:spPr bwMode="auto">
          <a:xfrm>
            <a:off x="0" y="-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7316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00025"/>
            <a:ext cx="238125" cy="190500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2914649" y="1314449"/>
            <a:ext cx="3190876" cy="881521"/>
            <a:chOff x="3290448" y="1523999"/>
            <a:chExt cx="3062729" cy="89104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290448" y="1523999"/>
              <a:ext cx="3062729" cy="891047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1400" dirty="0" smtClean="0">
                  <a:latin typeface="Times"/>
                </a:rPr>
                <a:t>              </a:t>
              </a:r>
              <a:r>
                <a:rPr lang="en-US" sz="1400" dirty="0" smtClean="0">
                  <a:latin typeface="Times"/>
                </a:rPr>
                <a:t> </a:t>
              </a:r>
              <a:r>
                <a:rPr lang="en-US" sz="1400" dirty="0" smtClean="0">
                  <a:latin typeface="Times"/>
                </a:rPr>
                <a:t>	       </a:t>
              </a:r>
              <a:r>
                <a:rPr lang="en-US" sz="1400" dirty="0" smtClean="0">
                  <a:latin typeface="Times"/>
                </a:rPr>
                <a:t>   Initial </a:t>
              </a:r>
              <a:r>
                <a:rPr lang="en-US" sz="1400" dirty="0" smtClean="0">
                  <a:latin typeface="Times"/>
                </a:rPr>
                <a:t>tunable </a:t>
              </a:r>
            </a:p>
            <a:p>
              <a:pPr algn="l"/>
              <a:r>
                <a:rPr lang="en-US" sz="1400" dirty="0" smtClean="0">
                  <a:latin typeface="Times"/>
                </a:rPr>
                <a:t>               	       </a:t>
              </a:r>
              <a:r>
                <a:rPr lang="en-US" sz="1400" dirty="0" smtClean="0">
                  <a:latin typeface="Times"/>
                </a:rPr>
                <a:t>   parameter </a:t>
              </a:r>
              <a:r>
                <a:rPr lang="en-US" sz="1400" dirty="0" smtClean="0">
                  <a:latin typeface="Times"/>
                </a:rPr>
                <a:t>values</a:t>
              </a:r>
            </a:p>
            <a:p>
              <a:pPr algn="l"/>
              <a:r>
                <a:rPr lang="en-US" sz="1400" dirty="0" smtClean="0">
                  <a:latin typeface="Times"/>
                </a:rPr>
                <a:t>                            </a:t>
              </a:r>
              <a:r>
                <a:rPr lang="en-US" sz="1400" dirty="0" smtClean="0">
                  <a:latin typeface="Times"/>
                </a:rPr>
                <a:t>   solution </a:t>
              </a:r>
              <a:r>
                <a:rPr lang="en-US" sz="1400" dirty="0" smtClean="0">
                  <a:latin typeface="Times"/>
                </a:rPr>
                <a:t>from state </a:t>
              </a:r>
              <a:r>
                <a:rPr lang="el-GR" sz="1400" dirty="0" smtClean="0">
                  <a:latin typeface="Times"/>
                </a:rPr>
                <a:t>μ</a:t>
              </a:r>
              <a:r>
                <a:rPr lang="en-US" sz="1400" dirty="0" smtClean="0">
                  <a:latin typeface="Times"/>
                </a:rPr>
                <a:t>                 </a:t>
              </a:r>
            </a:p>
          </p:txBody>
        </p:sp>
        <p:graphicFrame>
          <p:nvGraphicFramePr>
            <p:cNvPr id="35" name="Object 9"/>
            <p:cNvGraphicFramePr>
              <a:graphicFrameLocks noChangeAspect="1"/>
            </p:cNvGraphicFramePr>
            <p:nvPr/>
          </p:nvGraphicFramePr>
          <p:xfrm>
            <a:off x="4032367" y="1684441"/>
            <a:ext cx="460376" cy="230187"/>
          </p:xfrm>
          <a:graphic>
            <a:graphicData uri="http://schemas.openxmlformats.org/presentationml/2006/ole">
              <p:oleObj spid="_x0000_s567318" name="Equation" r:id="rId11" imgW="330120" imgH="164880" progId="Equation.3">
                <p:embed/>
              </p:oleObj>
            </a:graphicData>
          </a:graphic>
        </p:graphicFrame>
        <p:graphicFrame>
          <p:nvGraphicFramePr>
            <p:cNvPr id="36" name="Object 11"/>
            <p:cNvGraphicFramePr>
              <a:graphicFrameLocks noChangeAspect="1"/>
            </p:cNvGraphicFramePr>
            <p:nvPr/>
          </p:nvGraphicFramePr>
          <p:xfrm>
            <a:off x="3317875" y="2084025"/>
            <a:ext cx="1353087" cy="247117"/>
          </p:xfrm>
          <a:graphic>
            <a:graphicData uri="http://schemas.openxmlformats.org/presentationml/2006/ole">
              <p:oleObj spid="_x0000_s567319" name="Equation" r:id="rId12" imgW="1002960" imgH="177480" progId="Equation.3">
                <p:embed/>
              </p:oleObj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3441791" y="6102770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return </a:t>
            </a:r>
            <a:r>
              <a:rPr lang="el-GR" sz="1600" b="1" dirty="0" smtClean="0">
                <a:solidFill>
                  <a:srgbClr val="FF0000"/>
                </a:solidFill>
              </a:rPr>
              <a:t>ξ</a:t>
            </a:r>
            <a:r>
              <a:rPr lang="en-US" sz="1600" b="1" dirty="0" smtClean="0">
                <a:solidFill>
                  <a:srgbClr val="FF0000"/>
                </a:solidFill>
              </a:rPr>
              <a:t> &amp;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BestSolution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>
                                            <p:subSp spid="_x0000_s56730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6278">
                                            <p:subSp spid="_x0000_s56730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>
                                            <p:subSp spid="_x0000_s56730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7303">
                                            <p:subSp spid="_x0000_s56730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9" grpId="0" animBg="1" autoUpdateAnimBg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6419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8715375" cy="1143000"/>
          </a:xfrm>
        </p:spPr>
        <p:txBody>
          <a:bodyPr/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Online Algorithms for Dynamic Optimization  – </a:t>
            </a:r>
            <a:br>
              <a:rPr lang="en-US" sz="2600" dirty="0" smtClean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Simulated Annealing Optimization Algorithm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362449" y="1960713"/>
            <a:ext cx="2209801" cy="658662"/>
          </a:xfrm>
          <a:prstGeom prst="rect">
            <a:avLst/>
          </a:prstGeom>
          <a:solidFill>
            <a:srgbClr val="92D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latin typeface="Times"/>
              </a:rPr>
              <a:t> </a:t>
            </a:r>
            <a:r>
              <a:rPr lang="en-US" sz="1400" dirty="0" smtClean="0">
                <a:latin typeface="Times"/>
              </a:rPr>
              <a:t>Explore neighboring states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pseudo-randomly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566278" name="Object 6"/>
          <p:cNvGraphicFramePr>
            <a:graphicFrameLocks noChangeAspect="1"/>
          </p:cNvGraphicFramePr>
          <p:nvPr/>
        </p:nvGraphicFramePr>
        <p:xfrm>
          <a:off x="6530975" y="4181475"/>
          <a:ext cx="2462213" cy="247650"/>
        </p:xfrm>
        <a:graphic>
          <a:graphicData uri="http://schemas.openxmlformats.org/presentationml/2006/ole">
            <p:oleObj spid="_x0000_s644099" name="Equation" r:id="rId4" imgW="1765080" imgH="177480" progId="Equation.3">
              <p:embed/>
            </p:oleObj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 flipH="1">
            <a:off x="5457825" y="2623105"/>
            <a:ext cx="642" cy="396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67303" name="Object 7"/>
          <p:cNvGraphicFramePr>
            <a:graphicFrameLocks noChangeAspect="1"/>
          </p:cNvGraphicFramePr>
          <p:nvPr/>
        </p:nvGraphicFramePr>
        <p:xfrm>
          <a:off x="1609724" y="4144963"/>
          <a:ext cx="2632075" cy="282575"/>
        </p:xfrm>
        <a:graphic>
          <a:graphicData uri="http://schemas.openxmlformats.org/presentationml/2006/ole">
            <p:oleObj spid="_x0000_s644100" name="Equation" r:id="rId5" imgW="1841400" imgH="203040" progId="Equation.3">
              <p:embed/>
            </p:oleObj>
          </a:graphicData>
        </a:graphic>
      </p:graphicFrame>
      <p:grpSp>
        <p:nvGrpSpPr>
          <p:cNvPr id="4" name="Group 46"/>
          <p:cNvGrpSpPr/>
          <p:nvPr/>
        </p:nvGrpSpPr>
        <p:grpSpPr>
          <a:xfrm>
            <a:off x="6296025" y="4729433"/>
            <a:ext cx="2524125" cy="842691"/>
            <a:chOff x="5486400" y="5377133"/>
            <a:chExt cx="2362199" cy="842691"/>
          </a:xfrm>
        </p:grpSpPr>
        <p:sp>
          <p:nvSpPr>
            <p:cNvPr id="18" name="Line Callout 1 17"/>
            <p:cNvSpPr/>
            <p:nvPr/>
          </p:nvSpPr>
          <p:spPr bwMode="auto">
            <a:xfrm>
              <a:off x="5486400" y="5377133"/>
              <a:ext cx="2362199" cy="842691"/>
            </a:xfrm>
            <a:prstGeom prst="borderCallout1">
              <a:avLst>
                <a:gd name="adj1" fmla="val 228"/>
                <a:gd name="adj2" fmla="val 49832"/>
                <a:gd name="adj3" fmla="val -53278"/>
                <a:gd name="adj4" fmla="val -16368"/>
              </a:avLst>
            </a:prstGeom>
            <a:solidFill>
              <a:srgbClr val="FFC000">
                <a:alpha val="3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indent="-342900"/>
              <a:r>
                <a:rPr lang="en-US" sz="1400" dirty="0" smtClean="0">
                  <a:latin typeface="Times"/>
                </a:rPr>
                <a:t>                  </a:t>
              </a:r>
            </a:p>
            <a:p>
              <a:pPr marL="342900" indent="-342900"/>
              <a:r>
                <a:rPr lang="en-US" sz="1400" dirty="0" smtClean="0">
                  <a:latin typeface="Times"/>
                </a:rPr>
                <a:t>                </a:t>
              </a:r>
            </a:p>
            <a:p>
              <a:pPr marL="342900" indent="-342900"/>
              <a:r>
                <a:rPr lang="en-US" sz="1400" dirty="0" smtClean="0">
                  <a:latin typeface="Times"/>
                </a:rPr>
                <a:t>                 current state </a:t>
              </a:r>
            </a:p>
          </p:txBody>
        </p:sp>
        <p:graphicFrame>
          <p:nvGraphicFramePr>
            <p:cNvPr id="567304" name="Object 8"/>
            <p:cNvGraphicFramePr>
              <a:graphicFrameLocks noChangeAspect="1"/>
            </p:cNvGraphicFramePr>
            <p:nvPr/>
          </p:nvGraphicFramePr>
          <p:xfrm>
            <a:off x="5531216" y="5545138"/>
            <a:ext cx="2263899" cy="227012"/>
          </p:xfrm>
          <a:graphic>
            <a:graphicData uri="http://schemas.openxmlformats.org/presentationml/2006/ole">
              <p:oleObj spid="_x0000_s644101" name="Equation" r:id="rId6" imgW="1815840" imgH="177480" progId="Equation.3">
                <p:embed/>
              </p:oleObj>
            </a:graphicData>
          </a:graphic>
        </p:graphicFrame>
        <p:graphicFrame>
          <p:nvGraphicFramePr>
            <p:cNvPr id="567305" name="Object 9"/>
            <p:cNvGraphicFramePr>
              <a:graphicFrameLocks noChangeAspect="1"/>
            </p:cNvGraphicFramePr>
            <p:nvPr/>
          </p:nvGraphicFramePr>
          <p:xfrm>
            <a:off x="5949950" y="5857875"/>
            <a:ext cx="460375" cy="284163"/>
          </p:xfrm>
          <a:graphic>
            <a:graphicData uri="http://schemas.openxmlformats.org/presentationml/2006/ole">
              <p:oleObj spid="_x0000_s644102" name="Equation" r:id="rId7" imgW="330120" imgH="203040" progId="Equation.3">
                <p:embed/>
              </p:oleObj>
            </a:graphicData>
          </a:graphic>
        </p:graphicFrame>
      </p:grpSp>
      <p:grpSp>
        <p:nvGrpSpPr>
          <p:cNvPr id="86" name="Group 85"/>
          <p:cNvGrpSpPr/>
          <p:nvPr/>
        </p:nvGrpSpPr>
        <p:grpSpPr>
          <a:xfrm>
            <a:off x="4076701" y="3000375"/>
            <a:ext cx="2752723" cy="1533525"/>
            <a:chOff x="3400426" y="3581400"/>
            <a:chExt cx="2752723" cy="1533525"/>
          </a:xfrm>
        </p:grpSpPr>
        <p:sp>
          <p:nvSpPr>
            <p:cNvPr id="28" name="Diamond 27"/>
            <p:cNvSpPr/>
            <p:nvPr/>
          </p:nvSpPr>
          <p:spPr bwMode="auto">
            <a:xfrm>
              <a:off x="3400426" y="3581400"/>
              <a:ext cx="2752723" cy="1533525"/>
            </a:xfrm>
            <a:prstGeom prst="diamond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aphicFrame>
          <p:nvGraphicFramePr>
            <p:cNvPr id="566276" name="Object 4"/>
            <p:cNvGraphicFramePr>
              <a:graphicFrameLocks noChangeAspect="1"/>
            </p:cNvGraphicFramePr>
            <p:nvPr/>
          </p:nvGraphicFramePr>
          <p:xfrm>
            <a:off x="4252913" y="4635500"/>
            <a:ext cx="1042987" cy="223838"/>
          </p:xfrm>
          <a:graphic>
            <a:graphicData uri="http://schemas.openxmlformats.org/presentationml/2006/ole">
              <p:oleObj spid="_x0000_s644098" name="Equation" r:id="rId8" imgW="825480" imgH="177480" progId="Equation.3">
                <p:embed/>
              </p:oleObj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4070018" y="3852485"/>
              <a:ext cx="14814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New neighboring </a:t>
              </a:r>
            </a:p>
            <a:p>
              <a:r>
                <a:rPr lang="en-US" sz="1400" dirty="0" smtClean="0">
                  <a:latin typeface="+mn-lt"/>
                </a:rPr>
                <a:t>state solution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4639472" y="4476755"/>
              <a:ext cx="304006" cy="7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67315" name="Rectangle 19"/>
          <p:cNvSpPr>
            <a:spLocks noChangeArrowheads="1"/>
          </p:cNvSpPr>
          <p:nvPr/>
        </p:nvSpPr>
        <p:spPr bwMode="auto">
          <a:xfrm>
            <a:off x="0" y="-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7314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00025"/>
            <a:ext cx="238125" cy="190500"/>
          </a:xfrm>
          <a:prstGeom prst="rect">
            <a:avLst/>
          </a:prstGeom>
          <a:noFill/>
        </p:spPr>
      </p:pic>
      <p:sp>
        <p:nvSpPr>
          <p:cNvPr id="567317" name="Rectangle 21"/>
          <p:cNvSpPr>
            <a:spLocks noChangeArrowheads="1"/>
          </p:cNvSpPr>
          <p:nvPr/>
        </p:nvSpPr>
        <p:spPr bwMode="auto">
          <a:xfrm>
            <a:off x="0" y="-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7316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00025"/>
            <a:ext cx="238125" cy="19050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194266" y="5978945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return </a:t>
            </a:r>
            <a:r>
              <a:rPr lang="el-GR" sz="1600" b="1" dirty="0" smtClean="0">
                <a:solidFill>
                  <a:srgbClr val="FF0000"/>
                </a:solidFill>
              </a:rPr>
              <a:t>ξ</a:t>
            </a:r>
            <a:r>
              <a:rPr lang="en-US" sz="1600" b="1" dirty="0" smtClean="0">
                <a:solidFill>
                  <a:srgbClr val="FF0000"/>
                </a:solidFill>
              </a:rPr>
              <a:t> &amp;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BestSolution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42874" y="1219199"/>
            <a:ext cx="3571875" cy="2286001"/>
            <a:chOff x="1714500" y="1219199"/>
            <a:chExt cx="3371850" cy="2286001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714500" y="1219199"/>
              <a:ext cx="3371850" cy="228600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lang="en-US" sz="1400" b="1" dirty="0" smtClean="0">
                  <a:latin typeface="Times"/>
                </a:rPr>
                <a:t>Initializations</a:t>
              </a:r>
              <a:r>
                <a:rPr lang="en-US" sz="1400" dirty="0" smtClean="0">
                  <a:latin typeface="Times"/>
                </a:rPr>
                <a:t> 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1400" dirty="0" smtClean="0">
                  <a:latin typeface="Times"/>
                </a:rPr>
                <a:t> number of trials </a:t>
              </a:r>
              <a:r>
                <a:rPr lang="en-US" sz="1400" b="1" i="1" dirty="0" smtClean="0">
                  <a:latin typeface="Times"/>
                </a:rPr>
                <a:t>c</a:t>
              </a:r>
              <a:r>
                <a:rPr lang="en-US" sz="1400" dirty="0" smtClean="0">
                  <a:latin typeface="Times"/>
                </a:rPr>
                <a:t> at a given temperature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1400" dirty="0" smtClean="0">
                  <a:latin typeface="Times"/>
                </a:rPr>
                <a:t> number of temperature reductions </a:t>
              </a:r>
              <a:r>
                <a:rPr lang="en-US" sz="1400" b="1" i="1" dirty="0" smtClean="0">
                  <a:latin typeface="Times"/>
                </a:rPr>
                <a:t>t</a:t>
              </a:r>
              <a:r>
                <a:rPr lang="en-US" sz="1400" b="1" i="1" baseline="-25000" dirty="0" smtClean="0">
                  <a:latin typeface="Times"/>
                </a:rPr>
                <a:t>o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1400" dirty="0" smtClean="0">
                  <a:latin typeface="Times"/>
                </a:rPr>
                <a:t> initial values of all tunable parameters </a:t>
              </a:r>
            </a:p>
            <a:p>
              <a:pPr algn="l"/>
              <a:r>
                <a:rPr lang="en-US" sz="1400" dirty="0" smtClean="0">
                  <a:latin typeface="Times"/>
                </a:rPr>
                <a:t>    set pseudo-randomly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1400" dirty="0" smtClean="0">
                  <a:latin typeface="Times"/>
                </a:rPr>
                <a:t> current annealing temperature </a:t>
              </a:r>
              <a:r>
                <a:rPr lang="en-US" sz="1400" b="1" i="1" dirty="0" smtClean="0">
                  <a:latin typeface="Times"/>
                </a:rPr>
                <a:t>T</a:t>
              </a:r>
              <a:r>
                <a:rPr lang="en-US" sz="1400" b="1" i="1" baseline="-25000" dirty="0" smtClean="0">
                  <a:latin typeface="Times"/>
                </a:rPr>
                <a:t>q</a:t>
              </a:r>
              <a:r>
                <a:rPr lang="en-US" sz="1400" dirty="0" smtClean="0">
                  <a:latin typeface="Times"/>
                </a:rPr>
                <a:t> </a:t>
              </a:r>
            </a:p>
            <a:p>
              <a:pPr algn="l"/>
              <a:r>
                <a:rPr lang="en-US" sz="1400" dirty="0" smtClean="0">
                  <a:latin typeface="Times"/>
                </a:rPr>
                <a:t>    initialized to initial temperature </a:t>
              </a:r>
              <a:r>
                <a:rPr lang="en-US" sz="1400" b="1" i="1" dirty="0" smtClean="0">
                  <a:latin typeface="Times"/>
                </a:rPr>
                <a:t>T</a:t>
              </a:r>
              <a:r>
                <a:rPr lang="en-US" sz="1400" b="1" i="1" baseline="-25000" dirty="0" smtClean="0">
                  <a:latin typeface="Times"/>
                </a:rPr>
                <a:t>o</a:t>
              </a:r>
            </a:p>
            <a:p>
              <a:pPr algn="l"/>
              <a:r>
                <a:rPr lang="en-US" sz="1400" dirty="0" smtClean="0">
                  <a:latin typeface="Times"/>
                </a:rPr>
                <a:t>                            </a:t>
              </a:r>
              <a:r>
                <a:rPr lang="en-US" sz="1400" dirty="0" smtClean="0">
                  <a:latin typeface="Times"/>
                </a:rPr>
                <a:t>     solution </a:t>
              </a:r>
              <a:r>
                <a:rPr lang="en-US" sz="1400" dirty="0" smtClean="0">
                  <a:latin typeface="Times"/>
                </a:rPr>
                <a:t>from initial state </a:t>
              </a:r>
              <a:r>
                <a:rPr lang="el-GR" sz="1400" b="1" dirty="0" smtClean="0">
                  <a:latin typeface="Times"/>
                </a:rPr>
                <a:t>μ</a:t>
              </a:r>
              <a:r>
                <a:rPr lang="en-US" sz="1400" dirty="0" smtClean="0">
                  <a:latin typeface="Times"/>
                </a:rPr>
                <a:t> </a:t>
              </a:r>
            </a:p>
            <a:p>
              <a:pPr algn="l"/>
              <a:endParaRPr lang="en-US" sz="1400" dirty="0" smtClean="0">
                <a:latin typeface="Times"/>
              </a:endParaRPr>
            </a:p>
            <a:p>
              <a:pPr algn="l"/>
              <a:endParaRPr lang="en-US" sz="1400" dirty="0" smtClean="0">
                <a:latin typeface="Times"/>
              </a:endParaRPr>
            </a:p>
            <a:p>
              <a:pPr algn="l"/>
              <a:endParaRPr lang="en-US" sz="1400" dirty="0" smtClean="0">
                <a:latin typeface="Times"/>
              </a:endParaRPr>
            </a:p>
          </p:txBody>
        </p:sp>
        <p:graphicFrame>
          <p:nvGraphicFramePr>
            <p:cNvPr id="36" name="Object 11"/>
            <p:cNvGraphicFramePr>
              <a:graphicFrameLocks noChangeAspect="1"/>
            </p:cNvGraphicFramePr>
            <p:nvPr/>
          </p:nvGraphicFramePr>
          <p:xfrm>
            <a:off x="1858367" y="2692400"/>
            <a:ext cx="1204874" cy="230188"/>
          </p:xfrm>
          <a:graphic>
            <a:graphicData uri="http://schemas.openxmlformats.org/presentationml/2006/ole">
              <p:oleObj spid="_x0000_s644105" name="Equation" r:id="rId10" imgW="965160" imgH="177480" progId="Equation.3">
                <p:embed/>
              </p:oleObj>
            </a:graphicData>
          </a:graphic>
        </p:graphicFrame>
        <p:graphicFrame>
          <p:nvGraphicFramePr>
            <p:cNvPr id="31" name="Object 11"/>
            <p:cNvGraphicFramePr>
              <a:graphicFrameLocks noChangeAspect="1"/>
            </p:cNvGraphicFramePr>
            <p:nvPr/>
          </p:nvGraphicFramePr>
          <p:xfrm>
            <a:off x="1774445" y="2927350"/>
            <a:ext cx="2349805" cy="263525"/>
          </p:xfrm>
          <a:graphic>
            <a:graphicData uri="http://schemas.openxmlformats.org/presentationml/2006/ole">
              <p:oleObj spid="_x0000_s644106" name="Equation" r:id="rId11" imgW="1854000" imgH="203040" progId="Equation.3">
                <p:embed/>
              </p:oleObj>
            </a:graphicData>
          </a:graphic>
        </p:graphicFrame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1799923" y="3187700"/>
            <a:ext cx="2333319" cy="239713"/>
          </p:xfrm>
          <a:graphic>
            <a:graphicData uri="http://schemas.openxmlformats.org/presentationml/2006/ole">
              <p:oleObj spid="_x0000_s644107" name="Equation" r:id="rId12" imgW="1777680" imgH="177480" progId="Equation.3">
                <p:embed/>
              </p:oleObj>
            </a:graphicData>
          </a:graphic>
        </p:graphicFrame>
      </p:grpSp>
      <p:sp>
        <p:nvSpPr>
          <p:cNvPr id="70" name="TextBox 69"/>
          <p:cNvSpPr txBox="1"/>
          <p:nvPr/>
        </p:nvSpPr>
        <p:spPr>
          <a:xfrm>
            <a:off x="4160910" y="5159795"/>
            <a:ext cx="2344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Decrease annealing </a:t>
            </a:r>
          </a:p>
          <a:p>
            <a:r>
              <a:rPr lang="en-US" sz="1400" b="1" dirty="0" smtClean="0">
                <a:solidFill>
                  <a:srgbClr val="00B0F0"/>
                </a:solidFill>
              </a:rPr>
              <a:t>temperature exponentially</a:t>
            </a:r>
            <a:endParaRPr lang="en-US" sz="1400" b="1" i="1" dirty="0">
              <a:solidFill>
                <a:srgbClr val="00B0F0"/>
              </a:solidFill>
            </a:endParaRPr>
          </a:p>
        </p:txBody>
      </p:sp>
      <p:sp>
        <p:nvSpPr>
          <p:cNvPr id="73" name="Line Callout 1 72"/>
          <p:cNvSpPr/>
          <p:nvPr/>
        </p:nvSpPr>
        <p:spPr bwMode="auto">
          <a:xfrm>
            <a:off x="2038350" y="4700859"/>
            <a:ext cx="2362199" cy="661716"/>
          </a:xfrm>
          <a:prstGeom prst="borderCallout1">
            <a:avLst>
              <a:gd name="adj1" fmla="val 228"/>
              <a:gd name="adj2" fmla="val 49832"/>
              <a:gd name="adj3" fmla="val -64688"/>
              <a:gd name="adj4" fmla="val 125164"/>
            </a:avLst>
          </a:prstGeom>
          <a:solidFill>
            <a:srgbClr val="FFC0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sz="1400" dirty="0" smtClean="0">
                <a:latin typeface="Times"/>
              </a:rPr>
              <a:t>Stochastic hill climbing </a:t>
            </a:r>
          </a:p>
          <a:p>
            <a:pPr marL="342900" indent="-342900"/>
            <a:r>
              <a:rPr lang="en-US" sz="1400" dirty="0" smtClean="0">
                <a:latin typeface="Times"/>
              </a:rPr>
              <a:t>based on Metropolis-Hastings </a:t>
            </a:r>
          </a:p>
          <a:p>
            <a:pPr marL="342900" indent="-342900"/>
            <a:r>
              <a:rPr lang="en-US" sz="1400" dirty="0" smtClean="0">
                <a:latin typeface="Times"/>
              </a:rPr>
              <a:t>random-walk algorithm</a:t>
            </a:r>
            <a:endParaRPr lang="en-US" sz="1400" b="1" i="1" dirty="0" smtClean="0">
              <a:latin typeface="Times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3724275" y="2305050"/>
            <a:ext cx="6381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>
                                            <p:subSp spid="_x0000_s64410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7303">
                                            <p:subSp spid="_x0000_s64410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38" grpId="0"/>
      <p:bldP spid="70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31897"/>
            <a:ext cx="886195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Experimental Results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Times" pitchFamily="48" charset="0"/>
              </a:rPr>
              <a:t>Sensor Node Platform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FF0000"/>
                </a:solidFill>
                <a:latin typeface="Times" pitchFamily="48" charset="0"/>
              </a:rPr>
              <a:t>Crossbow IRIS mote</a:t>
            </a:r>
            <a:r>
              <a:rPr lang="en-US" sz="1600" dirty="0" smtClean="0">
                <a:latin typeface="Times" pitchFamily="48" charset="0"/>
              </a:rPr>
              <a:t> 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Two AA alkaline batteries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battery capacity = 2000 </a:t>
            </a:r>
            <a:r>
              <a:rPr lang="en-US" sz="1600" dirty="0" err="1" smtClean="0">
                <a:latin typeface="Times" pitchFamily="48" charset="0"/>
              </a:rPr>
              <a:t>mA</a:t>
            </a:r>
            <a:r>
              <a:rPr lang="en-US" sz="1600" dirty="0" smtClean="0">
                <a:latin typeface="Times" pitchFamily="48" charset="0"/>
              </a:rPr>
              <a:t>-h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Atmel ATmega1281 microcontroller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MTS400 sensor board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err="1" smtClean="0">
                <a:latin typeface="Times" pitchFamily="48" charset="0"/>
              </a:rPr>
              <a:t>Sensirion</a:t>
            </a:r>
            <a:r>
              <a:rPr lang="en-US" sz="1600" dirty="0" smtClean="0">
                <a:latin typeface="Times" pitchFamily="48" charset="0"/>
              </a:rPr>
              <a:t> SHT1x temperature and humidity sensors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Atmel AT-86RF230 low power 2.4 GHz transceiver</a:t>
            </a:r>
          </a:p>
          <a:p>
            <a:pPr marL="1200150" lvl="2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Times" pitchFamily="48" charset="0"/>
              </a:rPr>
              <a:t>Tunable Parameters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Processor voltage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Processor frequency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Sensing frequency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Packet size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Packet transmission interval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Transceiver transmission power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653941" y="1314450"/>
            <a:ext cx="2280384" cy="1720454"/>
            <a:chOff x="6349266" y="1641516"/>
            <a:chExt cx="2351926" cy="174581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5140" y="1641516"/>
              <a:ext cx="1895204" cy="133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349266" y="3048775"/>
              <a:ext cx="2351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Crossbow Mica2 mote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31897"/>
            <a:ext cx="886195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Experimental Results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Design Space Cardinalities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Times" pitchFamily="48" charset="0"/>
              </a:rPr>
              <a:t>|S| = 729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V</a:t>
            </a:r>
            <a:r>
              <a:rPr lang="en-US" sz="1600" i="1" baseline="-25000" dirty="0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 = {2.7, 3.3, 4} (volts)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F</a:t>
            </a:r>
            <a:r>
              <a:rPr lang="en-US" sz="1600" i="1" baseline="-25000" dirty="0" err="1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 = {4, 6, 8} (MHz)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F</a:t>
            </a:r>
            <a:r>
              <a:rPr lang="en-US" sz="1600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 = {1, 2, 3} (samples per second)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P</a:t>
            </a:r>
            <a:r>
              <a:rPr lang="en-US" sz="1600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 = {41, 56, 64} (bytes)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P</a:t>
            </a:r>
            <a:r>
              <a:rPr lang="en-US" sz="1600" i="1" baseline="-25000" dirty="0" err="1" smtClean="0">
                <a:latin typeface="Times" pitchFamily="48" charset="0"/>
              </a:rPr>
              <a:t>ti</a:t>
            </a:r>
            <a:r>
              <a:rPr lang="en-US" sz="1600" dirty="0" smtClean="0">
                <a:latin typeface="Times" pitchFamily="48" charset="0"/>
              </a:rPr>
              <a:t> = {60, 300, 600} (seconds)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P</a:t>
            </a:r>
            <a:r>
              <a:rPr lang="en-US" sz="1600" i="1" baseline="-25000" dirty="0" err="1" smtClean="0">
                <a:latin typeface="Times" pitchFamily="48" charset="0"/>
              </a:rPr>
              <a:t>tx</a:t>
            </a:r>
            <a:r>
              <a:rPr lang="en-US" sz="1600" dirty="0" smtClean="0">
                <a:latin typeface="Times" pitchFamily="48" charset="0"/>
              </a:rPr>
              <a:t> = {-17, -3, 1} (</a:t>
            </a:r>
            <a:r>
              <a:rPr lang="en-US" sz="1600" dirty="0" err="1" smtClean="0">
                <a:latin typeface="Times" pitchFamily="48" charset="0"/>
              </a:rPr>
              <a:t>dBm</a:t>
            </a:r>
            <a:r>
              <a:rPr lang="en-US" sz="1600" dirty="0" smtClean="0">
                <a:latin typeface="Times" pitchFamily="48" charset="0"/>
              </a:rPr>
              <a:t>)</a:t>
            </a: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Times" pitchFamily="48" charset="0"/>
              </a:rPr>
              <a:t>|S| = 31,104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V</a:t>
            </a:r>
            <a:r>
              <a:rPr lang="en-US" sz="1600" i="1" baseline="-25000" dirty="0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 = {1.8, 2.7, 3.3, 4, 4.5, 5} (volts)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F</a:t>
            </a:r>
            <a:r>
              <a:rPr lang="en-US" sz="1600" i="1" baseline="-25000" dirty="0" err="1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 = {2, 4, 6, 8, 12, 16} (MHz)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F</a:t>
            </a:r>
            <a:r>
              <a:rPr lang="en-US" sz="1600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 = {0.2, 0.5, 1, 2, 3, 4} (samples per second)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smtClean="0">
                <a:latin typeface="Times" pitchFamily="48" charset="0"/>
              </a:rPr>
              <a:t>P</a:t>
            </a:r>
            <a:r>
              <a:rPr lang="en-US" sz="1600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 = {32, 41, 56, 64, 100, 127} (bytes)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P</a:t>
            </a:r>
            <a:r>
              <a:rPr lang="en-US" sz="1600" i="1" baseline="-25000" dirty="0" err="1" smtClean="0">
                <a:latin typeface="Times" pitchFamily="48" charset="0"/>
              </a:rPr>
              <a:t>ti</a:t>
            </a:r>
            <a:r>
              <a:rPr lang="en-US" sz="1600" dirty="0" smtClean="0">
                <a:latin typeface="Times" pitchFamily="48" charset="0"/>
              </a:rPr>
              <a:t> = {10, 30, 60, 300, 600, 1200} (seconds)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i="1" dirty="0" err="1" smtClean="0">
                <a:latin typeface="Times" pitchFamily="48" charset="0"/>
              </a:rPr>
              <a:t>P</a:t>
            </a:r>
            <a:r>
              <a:rPr lang="en-US" sz="1600" i="1" baseline="-25000" dirty="0" err="1" smtClean="0">
                <a:latin typeface="Times" pitchFamily="48" charset="0"/>
              </a:rPr>
              <a:t>tx</a:t>
            </a:r>
            <a:r>
              <a:rPr lang="en-US" sz="1600" dirty="0" smtClean="0">
                <a:latin typeface="Times" pitchFamily="48" charset="0"/>
              </a:rPr>
              <a:t> = {-17, -3, 1, 3} (</a:t>
            </a:r>
            <a:r>
              <a:rPr lang="en-US" sz="1600" dirty="0" err="1" smtClean="0">
                <a:latin typeface="Times" pitchFamily="48" charset="0"/>
              </a:rPr>
              <a:t>dBm</a:t>
            </a:r>
            <a:r>
              <a:rPr lang="en-US" sz="1600" dirty="0" smtClean="0">
                <a:latin typeface="Times" pitchFamily="48" charset="0"/>
              </a:rPr>
              <a:t>)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96791" y="1647825"/>
            <a:ext cx="2280384" cy="1720454"/>
            <a:chOff x="6349266" y="1641516"/>
            <a:chExt cx="2351926" cy="174581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5140" y="1641516"/>
              <a:ext cx="1895204" cy="133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349266" y="3048775"/>
              <a:ext cx="2351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Crossbow Mica2 mote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65222"/>
            <a:ext cx="886195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Experimental Results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867784"/>
            <a:ext cx="8458200" cy="547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Times" pitchFamily="48" charset="0"/>
              </a:rPr>
              <a:t>WSN Applications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Security/defense system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Health care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Ambient conditions monitoring application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Algorithms implemented in C++: 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Greedy (GD)</a:t>
            </a:r>
            <a:r>
              <a:rPr lang="en-US" sz="1800" dirty="0" smtClean="0">
                <a:latin typeface="Times" pitchFamily="48" charset="0"/>
              </a:rPr>
              <a:t> and </a:t>
            </a:r>
            <a:r>
              <a:rPr lang="en-US" sz="1800" b="1" dirty="0" smtClean="0">
                <a:solidFill>
                  <a:srgbClr val="FF0000"/>
                </a:solidFill>
                <a:latin typeface="Times" pitchFamily="48" charset="0"/>
              </a:rPr>
              <a:t>Simulated Annealing (SA)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1" dirty="0" smtClean="0">
                <a:latin typeface="Times" pitchFamily="48" charset="0"/>
              </a:rPr>
              <a:t>TABLE:</a:t>
            </a:r>
            <a:r>
              <a:rPr lang="en-US" sz="1800" dirty="0" smtClean="0">
                <a:latin typeface="Times" pitchFamily="48" charset="0"/>
              </a:rPr>
              <a:t> Desirable minimum </a:t>
            </a:r>
            <a:r>
              <a:rPr lang="en-US" sz="1800" i="1" dirty="0" smtClean="0">
                <a:latin typeface="Times" pitchFamily="48" charset="0"/>
              </a:rPr>
              <a:t>L</a:t>
            </a:r>
            <a:r>
              <a:rPr lang="en-US" sz="1800" dirty="0" smtClean="0">
                <a:latin typeface="Times" pitchFamily="48" charset="0"/>
              </a:rPr>
              <a:t>, desirable maximum </a:t>
            </a:r>
            <a:r>
              <a:rPr lang="en-US" sz="1800" i="1" dirty="0" smtClean="0">
                <a:latin typeface="Times" pitchFamily="48" charset="0"/>
              </a:rPr>
              <a:t>U</a:t>
            </a:r>
            <a:r>
              <a:rPr lang="en-US" sz="1800" dirty="0" smtClean="0">
                <a:latin typeface="Times" pitchFamily="48" charset="0"/>
              </a:rPr>
              <a:t>, acceptable </a:t>
            </a:r>
            <a:r>
              <a:rPr lang="en-US" sz="1800" dirty="0" smtClean="0">
                <a:latin typeface="Times" pitchFamily="48" charset="0"/>
              </a:rPr>
              <a:t>minimum </a:t>
            </a:r>
            <a:r>
              <a:rPr lang="el-GR" sz="1800" i="1" dirty="0" smtClean="0">
                <a:latin typeface="Times" pitchFamily="48" charset="0"/>
              </a:rPr>
              <a:t>α</a:t>
            </a:r>
            <a:r>
              <a:rPr lang="en-US" sz="1800" dirty="0" smtClean="0">
                <a:latin typeface="Times" pitchFamily="48" charset="0"/>
              </a:rPr>
              <a:t>, </a:t>
            </a:r>
            <a:r>
              <a:rPr lang="en-US" sz="1800" dirty="0" smtClean="0">
                <a:latin typeface="Times" pitchFamily="48" charset="0"/>
              </a:rPr>
              <a:t>and acceptable maximum </a:t>
            </a:r>
            <a:r>
              <a:rPr lang="el-GR" sz="1800" i="1" dirty="0" smtClean="0">
                <a:latin typeface="Times" pitchFamily="48" charset="0"/>
              </a:rPr>
              <a:t>β</a:t>
            </a:r>
            <a:r>
              <a:rPr lang="en-US" sz="1800" dirty="0" smtClean="0">
                <a:latin typeface="Times" pitchFamily="48" charset="0"/>
              </a:rPr>
              <a:t>, objective </a:t>
            </a:r>
            <a:r>
              <a:rPr lang="en-US" sz="1800" dirty="0" smtClean="0">
                <a:latin typeface="Times" pitchFamily="48" charset="0"/>
              </a:rPr>
              <a:t>function parameter values. One lifetime unit = 5 days, one throughput unit = 20 kbps, one reliability unit = 0.05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53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4" y="3276831"/>
            <a:ext cx="5248276" cy="31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000250" y="3590924"/>
            <a:ext cx="5114926" cy="92392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00250" y="4524374"/>
            <a:ext cx="5114926" cy="923925"/>
          </a:xfrm>
          <a:prstGeom prst="rect">
            <a:avLst/>
          </a:prstGeom>
          <a:solidFill>
            <a:srgbClr val="92D05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00250" y="5429249"/>
            <a:ext cx="5114926" cy="923925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1643" y="3876675"/>
            <a:ext cx="381000" cy="219075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809" y="3790950"/>
            <a:ext cx="894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Lifetime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422" y="4772025"/>
            <a:ext cx="1233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Throughput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377368" y="4867275"/>
            <a:ext cx="381000" cy="219075"/>
          </a:xfrm>
          <a:prstGeom prst="rect">
            <a:avLst/>
          </a:prstGeom>
          <a:solidFill>
            <a:srgbClr val="92D05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338" y="5629275"/>
            <a:ext cx="10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Reliability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396418" y="5724525"/>
            <a:ext cx="381000" cy="219075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5150" y="3605509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E.g., for security/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defense system:</a:t>
            </a:r>
          </a:p>
          <a:p>
            <a:r>
              <a:rPr lang="en-US" sz="14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a</a:t>
            </a:r>
            <a:r>
              <a:rPr lang="en-US" sz="14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cceptable minimum lifetime </a:t>
            </a:r>
            <a:r>
              <a:rPr lang="el-GR" sz="1400" b="1" i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α</a:t>
            </a:r>
            <a:r>
              <a:rPr lang="en-US" sz="1400" b="1" i="1" baseline="-250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lang="en-US" sz="14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=  5 days</a:t>
            </a:r>
          </a:p>
          <a:p>
            <a:r>
              <a:rPr lang="en-US" sz="1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acceptable maximum lifetime </a:t>
            </a:r>
            <a:r>
              <a:rPr lang="el-GR" sz="1400" b="1" i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β</a:t>
            </a:r>
            <a:r>
              <a:rPr lang="en-US" sz="1400" b="1" i="1" baseline="-25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lang="en-US" sz="1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= 180 days</a:t>
            </a:r>
            <a:endParaRPr lang="en-US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 descr="C:\ArslanMunir\ResearchWithAnnGordonRoss\WSNResearchWorkPapers\DOPWSNCCNC2012\DOPWSNPaperCCNC2012Presentation\GDvsSA_App1_NumbStateVaries_S72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507473"/>
            <a:ext cx="8867775" cy="4300871"/>
          </a:xfrm>
          <a:prstGeom prst="rect">
            <a:avLst/>
          </a:prstGeom>
          <a:noFill/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470"/>
            <a:ext cx="9093530" cy="93186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Results – Security/Defense System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738441" y="5643940"/>
            <a:ext cx="7659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Objective function value normalized to the optimal solution for a varying number of states explored for SA and the greedy algorithms for a security/defense system where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l</a:t>
            </a:r>
            <a:r>
              <a:rPr lang="en-US" sz="1600" dirty="0" smtClean="0">
                <a:latin typeface="Tahoma" pitchFamily="48" charset="0"/>
              </a:rPr>
              <a:t>=0.25,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ahoma" pitchFamily="48" charset="0"/>
              </a:rPr>
              <a:t>=0.35,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latin typeface="Tahoma" pitchFamily="48" charset="0"/>
              </a:rPr>
              <a:t>=0.4, |S| = 729.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734050" y="1609725"/>
            <a:ext cx="504825" cy="390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62651" y="938509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GD converges quickly to optimal (or near-optimal) solution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938509"/>
            <a:ext cx="3009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Average growth rate for increasing solution quality was faster in initial iterations than later iterations both for GD and SA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 rot="20170485">
            <a:off x="1326240" y="2470063"/>
            <a:ext cx="5023198" cy="163887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15" grpId="0"/>
      <p:bldP spid="21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 descr="C:\ArslanMunir\ResearchWithAnnGordonRoss\WSNResearchWorkPapers\DOPWSNCCNC2012\DOPWSNPaperCCNC2012Presentation\GDvsSA_App2_NumbStateVaries_S72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4" y="1590675"/>
            <a:ext cx="8833701" cy="4284345"/>
          </a:xfrm>
          <a:prstGeom prst="rect">
            <a:avLst/>
          </a:prstGeom>
          <a:noFill/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420"/>
            <a:ext cx="9093530" cy="93186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Results – Health Care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738441" y="5682040"/>
            <a:ext cx="7659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Objective function value normalized to the optimal solution for a varying number of states explored for SA and the greedy algorithms for a health care application where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l</a:t>
            </a:r>
            <a:r>
              <a:rPr lang="en-US" sz="1600" dirty="0" smtClean="0">
                <a:latin typeface="Tahoma" pitchFamily="48" charset="0"/>
              </a:rPr>
              <a:t>=0.25,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ahoma" pitchFamily="48" charset="0"/>
              </a:rPr>
              <a:t>=0.35,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latin typeface="Tahoma" pitchFamily="48" charset="0"/>
              </a:rPr>
              <a:t>=0.4, |S| = 729.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619625" y="1657350"/>
            <a:ext cx="1133475" cy="466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857375" y="986134"/>
            <a:ext cx="324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GD converges to the steady state after exploring 11 states (1.5% of the design space)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696075" y="1743075"/>
            <a:ext cx="981075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933951" y="871834"/>
            <a:ext cx="3762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SA algorithm converges to the optimal solution after exploring 400 states (55% of the design space)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sp>
        <p:nvSpPr>
          <p:cNvPr id="19" name="Line Callout 1 18"/>
          <p:cNvSpPr/>
          <p:nvPr/>
        </p:nvSpPr>
        <p:spPr bwMode="auto">
          <a:xfrm>
            <a:off x="1314450" y="2298227"/>
            <a:ext cx="2235064" cy="405442"/>
          </a:xfrm>
          <a:prstGeom prst="borderCallout1">
            <a:avLst>
              <a:gd name="adj1" fmla="val 48093"/>
              <a:gd name="adj2" fmla="val 100328"/>
              <a:gd name="adj3" fmla="val -107505"/>
              <a:gd name="adj4" fmla="val 112700"/>
            </a:avLst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GD solution is within 0.03% </a:t>
            </a:r>
          </a:p>
          <a:p>
            <a:r>
              <a:rPr lang="en-US" sz="1400" dirty="0" smtClean="0">
                <a:latin typeface="Times"/>
              </a:rPr>
              <a:t>of the optimal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15" grpId="0"/>
      <p:bldP spid="12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2" name="Picture 2" descr="C:\ArslanMunir\ResearchWithAnnGordonRoss\WSNResearchWorkPapers\DOPWSNCCNC2012\DOPWSNPaperCCNC2012Presentation\GDvsSA_App3_NumbStateVaries_S311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008678"/>
            <a:ext cx="7991475" cy="3875866"/>
          </a:xfrm>
          <a:prstGeom prst="rect">
            <a:avLst/>
          </a:prstGeom>
          <a:noFill/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163320"/>
            <a:ext cx="9093530" cy="931862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Results – Ambient Conditions Monitoring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738441" y="5643940"/>
            <a:ext cx="7659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Objective function value normalized to the optimal solution for a varying number of states explored for SA and the greedy algorithms for an ambient conditions monitoring application where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l</a:t>
            </a:r>
            <a:r>
              <a:rPr lang="en-US" sz="1600" dirty="0" smtClean="0">
                <a:latin typeface="Tahoma" pitchFamily="48" charset="0"/>
              </a:rPr>
              <a:t>=0.6,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ahoma" pitchFamily="48" charset="0"/>
              </a:rPr>
              <a:t>=0.25,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latin typeface="Tahoma" pitchFamily="48" charset="0"/>
              </a:rPr>
              <a:t>=0.15, |S| = 31,104.</a:t>
            </a: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 bwMode="auto">
          <a:xfrm>
            <a:off x="5129212" y="2263437"/>
            <a:ext cx="242888" cy="384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895724" y="786109"/>
            <a:ext cx="2466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GD solution after </a:t>
            </a:r>
          </a:p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exploring 10 states </a:t>
            </a:r>
          </a:p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(0.03% of the design </a:t>
            </a:r>
          </a:p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space) is within 6.6% </a:t>
            </a:r>
          </a:p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of the optimal solution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7591427" y="2181225"/>
            <a:ext cx="238123" cy="314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429376" y="814684"/>
            <a:ext cx="3076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SA solution after </a:t>
            </a:r>
          </a:p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exploring 400 states </a:t>
            </a:r>
          </a:p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(1.3% of the design </a:t>
            </a:r>
          </a:p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space) is within 0.5% </a:t>
            </a:r>
          </a:p>
          <a:p>
            <a:r>
              <a:rPr lang="en-US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of the optimal solution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909934"/>
            <a:ext cx="385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Both GD and SA explore only a small percentage of design space even though design space cardinality </a:t>
            </a:r>
          </a:p>
          <a:p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increases by 43x (from 729 to 31,104)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11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7597"/>
            <a:ext cx="886195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Results – Execution Time, Energy, and Data Memory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202531" y="905884"/>
            <a:ext cx="8789069" cy="554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</a:t>
            </a:r>
            <a:r>
              <a:rPr lang="en-US" sz="1600" b="1" dirty="0" smtClean="0">
                <a:latin typeface="Times" pitchFamily="48" charset="0"/>
              </a:rPr>
              <a:t>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600" b="1" dirty="0" smtClean="0">
                <a:latin typeface="Times" pitchFamily="48" charset="0"/>
              </a:rPr>
              <a:t>            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dirty="0" smtClean="0">
                <a:latin typeface="Times" pitchFamily="48" charset="0"/>
              </a:rPr>
              <a:t>                                                                                                   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76297" y="1273175"/>
          <a:ext cx="3543303" cy="15633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6353"/>
                <a:gridCol w="1104900"/>
                <a:gridCol w="1162050"/>
              </a:tblGrid>
              <a:tr h="450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GD</a:t>
                      </a:r>
                      <a:r>
                        <a:rPr lang="en-US" baseline="0" dirty="0" smtClean="0"/>
                        <a:t> (ms)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 (ms)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0.37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1.1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0.73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1.2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0.96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1.3</a:t>
                      </a:r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loud Callout 14"/>
          <p:cNvSpPr/>
          <p:nvPr/>
        </p:nvSpPr>
        <p:spPr bwMode="auto">
          <a:xfrm>
            <a:off x="5154981" y="781050"/>
            <a:ext cx="3417519" cy="1533525"/>
          </a:xfrm>
          <a:prstGeom prst="cloudCallout">
            <a:avLst>
              <a:gd name="adj1" fmla="val -66585"/>
              <a:gd name="adj2" fmla="val 64130"/>
            </a:avLst>
          </a:prstGeom>
          <a:solidFill>
            <a:srgbClr val="00B0F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"/>
              </a:rPr>
              <a:t>The greedy algorithm requires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8000"/>
                </a:solidFill>
                <a:latin typeface="Times"/>
              </a:rPr>
              <a:t>         34% less execution time 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"/>
              </a:rPr>
              <a:t>average as compared to SA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8000"/>
                </a:solidFill>
                <a:latin typeface="Times"/>
              </a:rPr>
              <a:t>(after exploring 10 states)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8277" y="2272009"/>
            <a:ext cx="375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GD and SA require 2868x and 2132x less execution time as compared to exhaustive search for |S| = 31,104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953000" y="3844925"/>
          <a:ext cx="352425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25"/>
                <a:gridCol w="1085850"/>
                <a:gridCol w="1171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States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GD (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J)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 (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J)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09626" y="3663950"/>
          <a:ext cx="3314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4"/>
                <a:gridCol w="1143000"/>
                <a:gridCol w="11144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|S|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GD (B)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 (B)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46,656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23924" y="852137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Execution time for GD and SA</a:t>
            </a:r>
            <a:endParaRPr lang="en-US" sz="1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2995262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Data memory requirements for GD and SA</a:t>
            </a:r>
            <a:endParaRPr lang="en-US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0624" y="3166712"/>
            <a:ext cx="350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Energy consumption for </a:t>
            </a:r>
          </a:p>
          <a:p>
            <a:r>
              <a:rPr lang="en-US" sz="1800" b="1" dirty="0" smtClean="0"/>
              <a:t>GD and SA</a:t>
            </a:r>
            <a:endParaRPr lang="en-US" sz="1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" y="5553670"/>
            <a:ext cx="360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SA has 9.4% larger data memory </a:t>
            </a:r>
          </a:p>
          <a:p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requirements on average </a:t>
            </a:r>
          </a:p>
          <a:p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 compared to GD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1" y="5294947"/>
            <a:ext cx="4486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Energy consumption is calculated using </a:t>
            </a:r>
          </a:p>
          <a:p>
            <a:r>
              <a:rPr lang="en-US" sz="1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E = V</a:t>
            </a:r>
            <a:r>
              <a:rPr lang="en-US" sz="1800" b="1" i="1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×I</a:t>
            </a:r>
            <a:r>
              <a:rPr lang="en-US" sz="1800" b="1" i="1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×T</a:t>
            </a:r>
            <a:r>
              <a:rPr lang="en-US" sz="1800" b="1" i="1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exe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at (Vp,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Fp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) = (2.7 V, 8 MHz) </a:t>
            </a:r>
          </a:p>
          <a:p>
            <a:r>
              <a:rPr lang="en-US" sz="1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for Atmel ATmega1281 microcontroller</a:t>
            </a:r>
          </a:p>
          <a:p>
            <a:r>
              <a:rPr lang="en-US" sz="1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where I</a:t>
            </a:r>
            <a:r>
              <a:rPr lang="en-US" sz="1800" b="1" i="1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processor active mode current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0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1296988" y="64392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26522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426910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880" y="4279924"/>
            <a:ext cx="2701278" cy="180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2037" y="4759367"/>
            <a:ext cx="299020" cy="29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4073" y="2840850"/>
            <a:ext cx="698700" cy="78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1897" y="1765375"/>
            <a:ext cx="895592" cy="9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loud 30"/>
          <p:cNvSpPr/>
          <p:nvPr/>
        </p:nvSpPr>
        <p:spPr bwMode="auto">
          <a:xfrm>
            <a:off x="4686300" y="1857374"/>
            <a:ext cx="1143630" cy="771181"/>
          </a:xfrm>
          <a:prstGeom prst="cloud">
            <a:avLst/>
          </a:prstGeom>
          <a:solidFill>
            <a:srgbClr val="DB22A6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Network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30614" y="5171936"/>
            <a:ext cx="77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Sink node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83641" y="3297859"/>
            <a:ext cx="104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Gateway node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40391" y="2746838"/>
            <a:ext cx="1503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Application manager</a:t>
            </a:r>
          </a:p>
          <a:p>
            <a:r>
              <a:rPr lang="en-US" sz="1400" b="1" dirty="0" smtClean="0"/>
              <a:t>(WSN designer)</a:t>
            </a:r>
            <a:endParaRPr lang="en-US" sz="1400" b="1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4033446" y="4875064"/>
            <a:ext cx="17154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4792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09990">
            <a:off x="2657262" y="4086158"/>
            <a:ext cx="1044819" cy="3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>
            <a:endCxn id="31" idx="2"/>
          </p:cNvCxnSpPr>
          <p:nvPr/>
        </p:nvCxnSpPr>
        <p:spPr bwMode="auto">
          <a:xfrm flipV="1">
            <a:off x="3314700" y="2242965"/>
            <a:ext cx="1375147" cy="8907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31" idx="0"/>
          </p:cNvCxnSpPr>
          <p:nvPr/>
        </p:nvCxnSpPr>
        <p:spPr bwMode="auto">
          <a:xfrm>
            <a:off x="5828977" y="2242965"/>
            <a:ext cx="1619573" cy="1192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5651230" y="3743474"/>
            <a:ext cx="1026329" cy="959025"/>
            <a:chOff x="3928751" y="3465589"/>
            <a:chExt cx="1367683" cy="1284535"/>
          </a:xfrm>
        </p:grpSpPr>
        <p:sp>
          <p:nvSpPr>
            <p:cNvPr id="23" name="TextBox 22"/>
            <p:cNvSpPr txBox="1"/>
            <p:nvPr/>
          </p:nvSpPr>
          <p:spPr>
            <a:xfrm>
              <a:off x="3928751" y="3465589"/>
              <a:ext cx="1367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Sensor nodes</a:t>
              </a:r>
              <a:endParaRPr lang="en-US" sz="1400" b="1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631377" y="3788226"/>
              <a:ext cx="641268" cy="961898"/>
              <a:chOff x="4631377" y="3788226"/>
              <a:chExt cx="641268" cy="96189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rot="16200000" flipV="1">
                <a:off x="4750134" y="3906980"/>
                <a:ext cx="641265" cy="4037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rot="16200000" flipH="1">
                <a:off x="4257304" y="4197922"/>
                <a:ext cx="926275" cy="1781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1" name="Group 70"/>
          <p:cNvGrpSpPr/>
          <p:nvPr/>
        </p:nvGrpSpPr>
        <p:grpSpPr>
          <a:xfrm>
            <a:off x="4937819" y="5569651"/>
            <a:ext cx="1214094" cy="626122"/>
            <a:chOff x="4937819" y="5569651"/>
            <a:chExt cx="1214094" cy="626122"/>
          </a:xfrm>
        </p:grpSpPr>
        <p:sp>
          <p:nvSpPr>
            <p:cNvPr id="42" name="TextBox 41"/>
            <p:cNvSpPr txBox="1"/>
            <p:nvPr/>
          </p:nvSpPr>
          <p:spPr>
            <a:xfrm>
              <a:off x="4937819" y="5672553"/>
              <a:ext cx="907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Sensor field</a:t>
              </a:r>
              <a:endParaRPr lang="en-US" sz="1400" b="1" dirty="0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 flipV="1">
              <a:off x="5778383" y="5569651"/>
              <a:ext cx="373530" cy="2692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Rectangle 283"/>
          <p:cNvSpPr>
            <a:spLocks noChangeArrowheads="1"/>
          </p:cNvSpPr>
          <p:nvPr/>
        </p:nvSpPr>
        <p:spPr bwMode="auto">
          <a:xfrm rot="10800000">
            <a:off x="7670910" y="4368294"/>
            <a:ext cx="185853" cy="10300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265839" y="1089802"/>
            <a:ext cx="4512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</a:rPr>
              <a:t>Wireless Sensor Network (WSN) </a:t>
            </a:r>
          </a:p>
        </p:txBody>
      </p:sp>
      <p:pic>
        <p:nvPicPr>
          <p:cNvPr id="41" name="Picture 2" descr="C:\Users\arslan\AppData\Local\Microsoft\Windows\Temporary Internet Files\Content.IE5\J2BV39EJ\MPj0422420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854" y="4506700"/>
            <a:ext cx="945472" cy="680297"/>
          </a:xfrm>
          <a:prstGeom prst="rect">
            <a:avLst/>
          </a:prstGeom>
          <a:noFill/>
        </p:spPr>
      </p:pic>
      <p:sp>
        <p:nvSpPr>
          <p:cNvPr id="44" name="Cloud Callout 43"/>
          <p:cNvSpPr/>
          <p:nvPr/>
        </p:nvSpPr>
        <p:spPr bwMode="auto">
          <a:xfrm>
            <a:off x="266700" y="1338894"/>
            <a:ext cx="1578634" cy="1190445"/>
          </a:xfrm>
          <a:prstGeom prst="cloudCallout">
            <a:avLst>
              <a:gd name="adj1" fmla="val 82941"/>
              <a:gd name="adj2" fmla="val -41696"/>
            </a:avLst>
          </a:prstGeom>
          <a:solidFill>
            <a:srgbClr val="00B0F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WSN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5079" y="3913431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Security and </a:t>
            </a:r>
          </a:p>
          <a:p>
            <a:r>
              <a:rPr lang="en-US" sz="1400" b="1" dirty="0" smtClean="0"/>
              <a:t>Defense Systems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40268" y="5436898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Health Care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65138" y="5839643"/>
            <a:ext cx="291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Ambient conditions Monitoring, e.g., forest fire detection</a:t>
            </a:r>
            <a:endParaRPr lang="en-US" sz="1400" b="1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1057275" y="2600325"/>
            <a:ext cx="1" cy="128587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 rot="5400000">
            <a:off x="785425" y="2891855"/>
            <a:ext cx="1128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Ever</a:t>
            </a:r>
          </a:p>
          <a:p>
            <a:r>
              <a:rPr lang="en-US" sz="1400" b="1" dirty="0" smtClean="0"/>
              <a:t> Increasing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61758" y="1665531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Importance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-0.01562 -0.00394 -0.03125 -0.00811 -0.03871 0.00324 C -0.04635 0.01458 -0.04357 0.05092 -0.04532 0.06759 C -0.04705 0.08449 -0.04462 0.09814 -0.04913 0.10416 C -0.05364 0.10995 -0.0677 0.10393 -0.0724 0.10231 C -0.0769 0.10046 -0.06996 0.09282 -0.07743 0.09375 C -0.08525 0.09467 -0.10816 0.10301 -0.11893 0.10764 C -0.12952 0.11227 -0.13664 0.12291 -0.14202 0.12129 C -0.1474 0.12037 -0.14514 0.1074 -0.15105 0.10046 C -0.15695 0.09398 -0.16962 0.08287 -0.17691 0.08171 C -0.18403 0.08055 -0.18941 0.09444 -0.19497 0.09375 C -0.20053 0.09305 -0.16893 0.08148 -0.21025 0.07801 C -0.25157 0.07477 -0.40261 0.07222 -0.44375 0.07453 C -0.4849 0.07708 -0.45035 0.09143 -0.45799 0.09375 C -0.4658 0.09606 -0.48403 0.09722 -0.49028 0.08819 C -0.49636 0.07939 -0.49723 0.05 -0.49549 0.04143 C -0.49358 0.03287 -0.47448 0.04745 -0.47848 0.03634 C -0.48264 0.025 -0.50834 -0.01551 -0.51997 -0.02593 C -0.53143 -0.03635 -0.5375 -0.01135 -0.54827 -0.02593 C -0.55886 -0.04098 -0.58664 -0.09699 -0.58438 -0.11482 C -0.58195 -0.13241 -0.54723 -0.12593 -0.53403 -0.13357 C -0.52084 -0.14144 -0.5073 -0.15116 -0.50435 -0.16135 C -0.50157 -0.17153 -0.53959 -0.1676 -0.51598 -0.19445 C -0.49237 -0.2213 -0.39323 -0.29236 -0.36268 -0.32269 C -0.33178 -0.35324 -0.34636 -0.36598 -0.33143 -0.37662 C -0.31667 -0.38704 -0.29358 -0.38519 -0.27344 -0.38681 C -0.25348 -0.38843 -0.22657 -0.39028 -0.21164 -0.38681 C -0.19688 -0.38311 -0.21129 -0.37523 -0.18455 -0.36459 C -0.15799 -0.35394 -0.07605 -0.32894 -0.05173 -0.32269 C -0.02743 -0.3169 -0.03315 -0.32246 -0.03871 -0.32824 " pathEditMode="relative" rAng="0" ptsTypes="aaaaaaaaaaaaaaaaaaaaaaaaaaaaaA">
                                      <p:cBhvr>
                                        <p:cTn id="70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73" grpId="0" animBg="1"/>
      <p:bldP spid="44" grpId="0" animBg="1"/>
      <p:bldP spid="45" grpId="0"/>
      <p:bldP spid="48" grpId="0"/>
      <p:bldP spid="49" grpId="0"/>
      <p:bldP spid="51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426" y="133501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117600"/>
            <a:ext cx="8389937" cy="5264150"/>
          </a:xfrm>
        </p:spPr>
        <p:txBody>
          <a:bodyPr/>
          <a:lstStyle/>
          <a:p>
            <a:r>
              <a:rPr lang="en-US" sz="2000" dirty="0" smtClean="0"/>
              <a:t>We propose a dynamic optimization methodology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Dynamic optimization methodology leverages online optimization algorithms</a:t>
            </a:r>
          </a:p>
          <a:p>
            <a:pPr lvl="2"/>
            <a:r>
              <a:rPr lang="en-US" sz="1600" dirty="0" smtClean="0"/>
              <a:t>Greedy optimization algorithm</a:t>
            </a:r>
          </a:p>
          <a:p>
            <a:pPr lvl="2"/>
            <a:r>
              <a:rPr lang="en-US" sz="1600" dirty="0" smtClean="0"/>
              <a:t>Simulated annealing optimization algorithm</a:t>
            </a:r>
          </a:p>
          <a:p>
            <a:r>
              <a:rPr lang="en-US" sz="2000" dirty="0" smtClean="0"/>
              <a:t>Our online algorithms considers an </a:t>
            </a:r>
            <a:r>
              <a:rPr lang="en-US" sz="2000" b="1" dirty="0" smtClean="0">
                <a:solidFill>
                  <a:srgbClr val="008000"/>
                </a:solidFill>
              </a:rPr>
              <a:t>extensive sensor node design space</a:t>
            </a:r>
          </a:p>
          <a:p>
            <a:pPr lvl="1"/>
            <a:r>
              <a:rPr lang="en-US" sz="1800" dirty="0" smtClean="0"/>
              <a:t>Allows sensor nodes to more closely meet application requirements</a:t>
            </a:r>
          </a:p>
          <a:p>
            <a:r>
              <a:rPr lang="en-US" sz="2000" dirty="0" smtClean="0"/>
              <a:t>Our online algorithms are </a:t>
            </a:r>
            <a:r>
              <a:rPr lang="en-US" sz="2000" b="1" dirty="0" smtClean="0">
                <a:solidFill>
                  <a:srgbClr val="FF0000"/>
                </a:solidFill>
              </a:rPr>
              <a:t>lightweight</a:t>
            </a:r>
            <a:r>
              <a:rPr lang="en-US" sz="2000" dirty="0" smtClean="0"/>
              <a:t> requiring little memory, computational, and energy resources</a:t>
            </a:r>
          </a:p>
          <a:p>
            <a:pPr lvl="1"/>
            <a:r>
              <a:rPr lang="en-US" sz="1800" dirty="0" smtClean="0"/>
              <a:t>GD and SA require </a:t>
            </a:r>
            <a:r>
              <a:rPr lang="en-US" sz="1800" b="1" dirty="0" smtClean="0">
                <a:solidFill>
                  <a:srgbClr val="FF0000"/>
                </a:solidFill>
              </a:rPr>
              <a:t>2868x</a:t>
            </a:r>
            <a:r>
              <a:rPr lang="en-US" sz="1800" dirty="0" smtClean="0"/>
              <a:t> and </a:t>
            </a:r>
            <a:r>
              <a:rPr lang="en-US" sz="1800" b="1" dirty="0" smtClean="0">
                <a:solidFill>
                  <a:srgbClr val="FF0000"/>
                </a:solidFill>
              </a:rPr>
              <a:t>2132x</a:t>
            </a:r>
            <a:r>
              <a:rPr lang="en-US" sz="1800" dirty="0" smtClean="0"/>
              <a:t> less </a:t>
            </a:r>
            <a:r>
              <a:rPr lang="en-US" sz="1800" b="1" dirty="0" smtClean="0">
                <a:solidFill>
                  <a:srgbClr val="008000"/>
                </a:solidFill>
              </a:rPr>
              <a:t>execution time</a:t>
            </a:r>
            <a:r>
              <a:rPr lang="en-US" sz="1800" dirty="0" smtClean="0"/>
              <a:t> as compared to exhaustive search</a:t>
            </a:r>
          </a:p>
          <a:p>
            <a:pPr lvl="1"/>
            <a:r>
              <a:rPr lang="en-US" sz="1800" b="1" dirty="0" smtClean="0">
                <a:solidFill>
                  <a:srgbClr val="008000"/>
                </a:solidFill>
              </a:rPr>
              <a:t>Memory requirements</a:t>
            </a:r>
            <a:r>
              <a:rPr lang="en-US" sz="1800" dirty="0" smtClean="0"/>
              <a:t> are of the order of a few </a:t>
            </a:r>
            <a:r>
              <a:rPr lang="en-US" sz="1800" b="1" dirty="0" smtClean="0">
                <a:solidFill>
                  <a:srgbClr val="7030A0"/>
                </a:solidFill>
              </a:rPr>
              <a:t>hundred bytes</a:t>
            </a:r>
            <a:r>
              <a:rPr lang="en-US" sz="1800" dirty="0" smtClean="0"/>
              <a:t> on average</a:t>
            </a:r>
          </a:p>
          <a:p>
            <a:pPr lvl="1"/>
            <a:r>
              <a:rPr lang="en-US" sz="1800" b="1" dirty="0" smtClean="0">
                <a:solidFill>
                  <a:srgbClr val="008000"/>
                </a:solidFill>
              </a:rPr>
              <a:t>Energy consumption</a:t>
            </a:r>
            <a:r>
              <a:rPr lang="en-US" sz="1800" dirty="0" smtClean="0"/>
              <a:t> is of the order of </a:t>
            </a:r>
            <a:r>
              <a:rPr lang="en-US" sz="1800" b="1" dirty="0" smtClean="0">
                <a:solidFill>
                  <a:srgbClr val="7030A0"/>
                </a:solidFill>
              </a:rPr>
              <a:t>tens of </a:t>
            </a:r>
            <a:r>
              <a:rPr lang="el-GR" sz="1800" b="1" i="1" dirty="0" smtClean="0">
                <a:solidFill>
                  <a:srgbClr val="7030A0"/>
                </a:solidFill>
              </a:rPr>
              <a:t>μ</a:t>
            </a:r>
            <a:r>
              <a:rPr lang="en-US" sz="1800" b="1" i="1" dirty="0" smtClean="0">
                <a:solidFill>
                  <a:srgbClr val="7030A0"/>
                </a:solidFill>
              </a:rPr>
              <a:t>J</a:t>
            </a:r>
            <a:r>
              <a:rPr lang="en-US" sz="1800" dirty="0" smtClean="0"/>
              <a:t> on average</a:t>
            </a:r>
          </a:p>
          <a:p>
            <a:r>
              <a:rPr lang="en-US" sz="2000" dirty="0" smtClean="0"/>
              <a:t>Online algorithms are amenable for implementation on resource-constrained sensor nodes</a:t>
            </a:r>
          </a:p>
          <a:p>
            <a:r>
              <a:rPr lang="en-US" sz="2000" dirty="0" smtClean="0"/>
              <a:t>Online algorithms can perform in situ parameter tuning to adapt to changing environmental stimuli and/or changing application requirements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3" descr="MPj04331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13" y="2505481"/>
            <a:ext cx="29225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62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23825" y="242478"/>
            <a:ext cx="8861950" cy="1143000"/>
          </a:xfrm>
        </p:spPr>
        <p:txBody>
          <a:bodyPr/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Online Algorithms for Dynamic Optimization  – </a:t>
            </a:r>
            <a:br>
              <a:rPr lang="en-US" sz="2600" dirty="0" smtClean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Greedy Optimization Algorithm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75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627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423988"/>
            <a:ext cx="6550296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23825" y="242478"/>
            <a:ext cx="8861950" cy="1143000"/>
          </a:xfrm>
        </p:spPr>
        <p:txBody>
          <a:bodyPr/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Online Algorithms for Dynamic Optimization  – </a:t>
            </a:r>
            <a:br>
              <a:rPr lang="en-US" sz="2600" dirty="0" smtClean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Simulated Annealing Optimization Algorithm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75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7" y="1200150"/>
            <a:ext cx="4362448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98407"/>
            <a:ext cx="7772400" cy="98485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63538" y="5747114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3484" y="1078303"/>
            <a:ext cx="1457864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WSN </a:t>
            </a:r>
          </a:p>
          <a:p>
            <a:r>
              <a:rPr lang="en-US" sz="1800" b="1" dirty="0" smtClean="0">
                <a:latin typeface="Times"/>
              </a:rPr>
              <a:t>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58" y="2597579"/>
            <a:ext cx="13500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DB22A6"/>
                </a:solidFill>
              </a:rPr>
              <a:t>Challenges</a:t>
            </a:r>
            <a:endParaRPr lang="en-US" sz="1700" b="1" dirty="0">
              <a:solidFill>
                <a:srgbClr val="DB22A6"/>
              </a:solidFill>
            </a:endParaRPr>
          </a:p>
        </p:txBody>
      </p:sp>
      <p:sp>
        <p:nvSpPr>
          <p:cNvPr id="13" name="Line Callout 1 12"/>
          <p:cNvSpPr/>
          <p:nvPr/>
        </p:nvSpPr>
        <p:spPr bwMode="auto">
          <a:xfrm>
            <a:off x="1447441" y="3244439"/>
            <a:ext cx="2889849" cy="750498"/>
          </a:xfrm>
          <a:prstGeom prst="borderCallout1">
            <a:avLst>
              <a:gd name="adj1" fmla="val 52792"/>
              <a:gd name="adj2" fmla="val -597"/>
              <a:gd name="adj3" fmla="val -43421"/>
              <a:gd name="adj4" fmla="val -9913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Meeting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application requirements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e.g., reliability, lifetime, throughput,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delay (responsiveness), etc.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Line Callout 1 13"/>
          <p:cNvSpPr/>
          <p:nvPr/>
        </p:nvSpPr>
        <p:spPr bwMode="auto">
          <a:xfrm>
            <a:off x="1446362" y="4119650"/>
            <a:ext cx="2547669" cy="719049"/>
          </a:xfrm>
          <a:prstGeom prst="borderCallout1">
            <a:avLst>
              <a:gd name="adj1" fmla="val 52792"/>
              <a:gd name="adj2" fmla="val -597"/>
              <a:gd name="adj3" fmla="val -165960"/>
              <a:gd name="adj4" fmla="val -14209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 requirements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and environmental conditions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(stimuli) change over time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953218" y="2298943"/>
            <a:ext cx="474456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7778" name="Picture 2" descr="C:\Users\arslan\AppData\Local\Microsoft\Windows\Temporary Internet Files\Content.IE5\J2BV39EJ\MCj04415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4111" y="1250831"/>
            <a:ext cx="878717" cy="930394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 bwMode="auto">
          <a:xfrm>
            <a:off x="1915066" y="2777706"/>
            <a:ext cx="2855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" name="Group 19"/>
          <p:cNvGrpSpPr/>
          <p:nvPr/>
        </p:nvGrpSpPr>
        <p:grpSpPr>
          <a:xfrm rot="2611058">
            <a:off x="3056176" y="2509772"/>
            <a:ext cx="543901" cy="549302"/>
            <a:chOff x="1001485" y="1567544"/>
            <a:chExt cx="866900" cy="866900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991589" y="2000993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1001485" y="1999014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2529873" y="2215132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Failure to meet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891182" y="2510285"/>
            <a:ext cx="1466486" cy="534838"/>
          </a:xfrm>
          <a:prstGeom prst="rect">
            <a:avLst/>
          </a:prstGeom>
          <a:solidFill>
            <a:srgbClr val="00B050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Catastrophic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Consequences</a:t>
            </a:r>
          </a:p>
        </p:txBody>
      </p:sp>
      <p:sp>
        <p:nvSpPr>
          <p:cNvPr id="25" name="Line Callout 1 24"/>
          <p:cNvSpPr/>
          <p:nvPr/>
        </p:nvSpPr>
        <p:spPr bwMode="auto">
          <a:xfrm>
            <a:off x="6742975" y="1423362"/>
            <a:ext cx="2211239" cy="877019"/>
          </a:xfrm>
          <a:prstGeom prst="borderCallout1">
            <a:avLst>
              <a:gd name="adj1" fmla="val 52792"/>
              <a:gd name="adj2" fmla="val -597"/>
              <a:gd name="adj3" fmla="val 111703"/>
              <a:gd name="adj4" fmla="val -18011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Forest fire could spread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ncontrollably in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case of a forest fire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detection application</a:t>
            </a:r>
          </a:p>
        </p:txBody>
      </p:sp>
      <p:sp>
        <p:nvSpPr>
          <p:cNvPr id="26" name="Line Callout 1 25"/>
          <p:cNvSpPr/>
          <p:nvPr/>
        </p:nvSpPr>
        <p:spPr bwMode="auto">
          <a:xfrm>
            <a:off x="6586817" y="3585535"/>
            <a:ext cx="2219864" cy="434195"/>
          </a:xfrm>
          <a:prstGeom prst="borderCallout1">
            <a:avLst>
              <a:gd name="adj1" fmla="val 52792"/>
              <a:gd name="adj2" fmla="val -597"/>
              <a:gd name="adj3" fmla="val -99487"/>
              <a:gd name="adj4" fmla="val -15790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Loss of life in the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of health care application</a:t>
            </a:r>
          </a:p>
        </p:txBody>
      </p:sp>
      <p:pic>
        <p:nvPicPr>
          <p:cNvPr id="587781" name="Picture 5" descr="C:\Users\arslan\AppData\Local\Microsoft\Windows\Temporary Internet Files\Content.IE5\J2BV39EJ\MPj040191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578" y="1589723"/>
            <a:ext cx="1138147" cy="758456"/>
          </a:xfrm>
          <a:prstGeom prst="rect">
            <a:avLst/>
          </a:prstGeom>
          <a:noFill/>
        </p:spPr>
      </p:pic>
      <p:pic>
        <p:nvPicPr>
          <p:cNvPr id="587796" name="Picture 20" descr="C:\Users\arslan\AppData\Local\Microsoft\Windows\Temporary Internet Files\Content.IE5\J2BV39EJ\MCj029571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0836" y="2524125"/>
            <a:ext cx="1194417" cy="895228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 bwMode="auto">
          <a:xfrm>
            <a:off x="202363" y="5059752"/>
            <a:ext cx="1914524" cy="1009650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latin typeface="Times"/>
              </a:rPr>
              <a:t>Commercial </a:t>
            </a:r>
          </a:p>
          <a:p>
            <a:r>
              <a:rPr lang="en-US" sz="1400" b="1" dirty="0" smtClean="0">
                <a:latin typeface="Times"/>
              </a:rPr>
              <a:t>off-the-shelf </a:t>
            </a:r>
          </a:p>
          <a:p>
            <a:r>
              <a:rPr lang="en-US" sz="1400" b="1" dirty="0" smtClean="0">
                <a:latin typeface="Times"/>
              </a:rPr>
              <a:t>sensor nodes</a:t>
            </a: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2642365" y="5252050"/>
            <a:ext cx="2215385" cy="1069674"/>
          </a:xfrm>
          <a:prstGeom prst="wedgeRectCallout">
            <a:avLst>
              <a:gd name="adj1" fmla="val -73158"/>
              <a:gd name="adj2" fmla="val -21696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Characteristics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Generic Design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 Not Application Specific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Few Tunable Parameters </a:t>
            </a: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8016" y="5457824"/>
            <a:ext cx="126023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 bwMode="auto">
          <a:xfrm>
            <a:off x="6410325" y="5200650"/>
            <a:ext cx="751574" cy="543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580973" y="4710729"/>
            <a:ext cx="104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Processor Voltage</a:t>
            </a:r>
            <a:endParaRPr lang="en-US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824413" y="4612064"/>
            <a:ext cx="125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Processor Frequency</a:t>
            </a:r>
            <a:endParaRPr lang="en-US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105400" y="5309006"/>
            <a:ext cx="10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Sensing Frequency</a:t>
            </a:r>
            <a:endParaRPr lang="en-US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765271" y="4931241"/>
            <a:ext cx="124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Radio Transmission Power</a:t>
            </a:r>
            <a:endParaRPr lang="en-US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353" y="4286126"/>
            <a:ext cx="2463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Tunable Parameters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7262733" y="5143500"/>
            <a:ext cx="109617" cy="568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6057900" y="5619750"/>
            <a:ext cx="919794" cy="3906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7810502" y="5534025"/>
            <a:ext cx="380998" cy="209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1" idx="0"/>
          </p:cNvCxnSpPr>
          <p:nvPr/>
        </p:nvCxnSpPr>
        <p:spPr bwMode="auto">
          <a:xfrm>
            <a:off x="942975" y="2971800"/>
            <a:ext cx="216650" cy="20879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8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  <p:bldP spid="14" grpId="0" animBg="1"/>
      <p:bldP spid="23" grpId="0"/>
      <p:bldP spid="24" grpId="0" animBg="1"/>
      <p:bldP spid="25" grpId="0" animBg="1"/>
      <p:bldP spid="26" grpId="0" animBg="1"/>
      <p:bldP spid="41" grpId="0" animBg="1"/>
      <p:bldP spid="42" grpId="0" animBg="1"/>
      <p:bldP spid="54" grpId="0"/>
      <p:bldP spid="55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57225" y="5715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333749" y="1028700"/>
            <a:ext cx="1990725" cy="1162049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Parameter </a:t>
            </a:r>
          </a:p>
          <a:p>
            <a:r>
              <a:rPr lang="en-US" sz="1800" b="1" dirty="0" smtClean="0">
                <a:latin typeface="Times"/>
              </a:rPr>
              <a:t>Tuning </a:t>
            </a:r>
          </a:p>
          <a:p>
            <a:r>
              <a:rPr lang="en-US" sz="1800" b="1" dirty="0" smtClean="0">
                <a:latin typeface="Times"/>
              </a:rPr>
              <a:t>(Optimization)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9375" y="2537186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Types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Line Callout 1 16"/>
          <p:cNvSpPr/>
          <p:nvPr/>
        </p:nvSpPr>
        <p:spPr bwMode="auto">
          <a:xfrm>
            <a:off x="172527" y="4580627"/>
            <a:ext cx="3295292" cy="508958"/>
          </a:xfrm>
          <a:prstGeom prst="borderCallout1">
            <a:avLst>
              <a:gd name="adj1" fmla="val -6530"/>
              <a:gd name="adj2" fmla="val 51091"/>
              <a:gd name="adj3" fmla="val -112212"/>
              <a:gd name="adj4" fmla="val 68642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 Assign parameter values at deployment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Stay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the same during sensor node lifetime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448175" y="2181225"/>
            <a:ext cx="4857" cy="329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5319646" y="3076754"/>
            <a:ext cx="1457864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Dynamic</a:t>
            </a:r>
          </a:p>
          <a:p>
            <a:r>
              <a:rPr lang="en-US" sz="1800" b="1" dirty="0" smtClean="0">
                <a:latin typeface="Times"/>
              </a:rPr>
              <a:t>Optimization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124995" y="3117013"/>
            <a:ext cx="1457864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Static</a:t>
            </a:r>
          </a:p>
          <a:p>
            <a:r>
              <a:rPr lang="en-US" sz="1800" b="1" dirty="0" smtClean="0">
                <a:latin typeface="Times"/>
              </a:rPr>
              <a:t>Optimization</a:t>
            </a:r>
          </a:p>
        </p:txBody>
      </p:sp>
      <p:sp>
        <p:nvSpPr>
          <p:cNvPr id="21" name="Line Callout 1 20"/>
          <p:cNvSpPr/>
          <p:nvPr/>
        </p:nvSpPr>
        <p:spPr bwMode="auto">
          <a:xfrm>
            <a:off x="5618672" y="5131279"/>
            <a:ext cx="2967486" cy="1164566"/>
          </a:xfrm>
          <a:prstGeom prst="borderCallout1">
            <a:avLst>
              <a:gd name="adj1" fmla="val -2023"/>
              <a:gd name="adj2" fmla="val 50279"/>
              <a:gd name="adj3" fmla="val -97137"/>
              <a:gd name="adj4" fmla="val 21290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 Assign parameter values at runtime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Reassign/change parameter values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in accordance w</a:t>
            </a:r>
            <a:r>
              <a:rPr lang="en-US" sz="1400" dirty="0" smtClean="0">
                <a:latin typeface="Times"/>
              </a:rPr>
              <a:t>ith changing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application requirements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environmental stimuli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2043" y="4337230"/>
            <a:ext cx="154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Challenges/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Disadvantage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459196" y="3864632"/>
            <a:ext cx="534837" cy="517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Line Callout 1 23"/>
          <p:cNvSpPr/>
          <p:nvPr/>
        </p:nvSpPr>
        <p:spPr bwMode="auto">
          <a:xfrm>
            <a:off x="1664898" y="5374257"/>
            <a:ext cx="2820838" cy="1095554"/>
          </a:xfrm>
          <a:prstGeom prst="borderCallout1">
            <a:avLst>
              <a:gd name="adj1" fmla="val -1446"/>
              <a:gd name="adj2" fmla="val 58939"/>
              <a:gd name="adj3" fmla="val -45573"/>
              <a:gd name="adj4" fmla="val 86590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  Difficult to predict/simulate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environmental stimuli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Not suitable for applications with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hanging application </a:t>
            </a:r>
            <a:r>
              <a:rPr lang="en-US" sz="1400" dirty="0" smtClean="0">
                <a:latin typeface="Times"/>
              </a:rPr>
              <a:t>requirements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and environmental stimuli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 flipV="1">
            <a:off x="3528205" y="2838089"/>
            <a:ext cx="569343" cy="431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701396" y="2838091"/>
            <a:ext cx="517585" cy="448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ular Callout 25"/>
          <p:cNvSpPr/>
          <p:nvPr/>
        </p:nvSpPr>
        <p:spPr bwMode="auto">
          <a:xfrm>
            <a:off x="570227" y="1083334"/>
            <a:ext cx="2111869" cy="759124"/>
          </a:xfrm>
          <a:prstGeom prst="wedgeRectCallout">
            <a:avLst>
              <a:gd name="adj1" fmla="val 89661"/>
              <a:gd name="adj2" fmla="val -25460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Determine appropriate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parameter values to meet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requirements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67001" y="1316547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Challenges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4" name="Line Callout 1 33"/>
          <p:cNvSpPr/>
          <p:nvPr/>
        </p:nvSpPr>
        <p:spPr bwMode="auto">
          <a:xfrm>
            <a:off x="7036098" y="2009775"/>
            <a:ext cx="1850727" cy="895350"/>
          </a:xfrm>
          <a:prstGeom prst="borderCallout1">
            <a:avLst>
              <a:gd name="adj1" fmla="val 52792"/>
              <a:gd name="adj2" fmla="val -597"/>
              <a:gd name="adj3" fmla="val -44561"/>
              <a:gd name="adj4" fmla="val -29599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managers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typically </a:t>
            </a:r>
            <a:r>
              <a:rPr lang="en-US" sz="1400" dirty="0" smtClean="0">
                <a:latin typeface="Times"/>
              </a:rPr>
              <a:t>non-experts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e.g. agriculturist,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biologist, etc.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5" name="Line Callout 1 34"/>
          <p:cNvSpPr/>
          <p:nvPr/>
        </p:nvSpPr>
        <p:spPr bwMode="auto">
          <a:xfrm>
            <a:off x="7061799" y="3072622"/>
            <a:ext cx="1796451" cy="451628"/>
          </a:xfrm>
          <a:prstGeom prst="borderCallout1">
            <a:avLst>
              <a:gd name="adj1" fmla="val 52792"/>
              <a:gd name="adj2" fmla="val -597"/>
              <a:gd name="adj3" fmla="val -325674"/>
              <a:gd name="adj4" fmla="val -37412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Cumbersome 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time consuming task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5289791" y="1455707"/>
            <a:ext cx="739534" cy="16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Picture 4" descr="C:\Users\arslan\AppData\Local\Microsoft\Windows\Temporary Internet Files\Content.IE5\8Y280A0P\MCj041220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431" y="3686749"/>
            <a:ext cx="1379732" cy="11424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 animBg="1"/>
      <p:bldP spid="20" grpId="0" animBg="1"/>
      <p:bldP spid="21" grpId="0" animBg="1"/>
      <p:bldP spid="22" grpId="0"/>
      <p:bldP spid="24" grpId="0" animBg="1"/>
      <p:bldP spid="26" grpId="0" animBg="1"/>
      <p:bldP spid="33" grpId="0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Contributions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30" name="Line Callout 1 29"/>
          <p:cNvSpPr/>
          <p:nvPr/>
        </p:nvSpPr>
        <p:spPr bwMode="auto">
          <a:xfrm>
            <a:off x="4733925" y="3920526"/>
            <a:ext cx="3171825" cy="927699"/>
          </a:xfrm>
          <a:prstGeom prst="borderCallout1">
            <a:avLst>
              <a:gd name="adj1" fmla="val -498"/>
              <a:gd name="adj2" fmla="val 49013"/>
              <a:gd name="adj3" fmla="val -86670"/>
              <a:gd name="adj4" fmla="val 48858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We propose online algorithms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Times"/>
              </a:rPr>
              <a:t>(greedy- and simulated annealing-based)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hat enable </a:t>
            </a:r>
            <a:r>
              <a:rPr lang="en-US" sz="1400" dirty="0" smtClean="0">
                <a:latin typeface="Times"/>
              </a:rPr>
              <a:t>dynamic optimizations to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meet application requirements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>
            <a:off x="2775554" y="1933578"/>
            <a:ext cx="1358296" cy="570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567946" y="1082984"/>
            <a:ext cx="1880559" cy="836762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Optimization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for WSNs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62575" y="2505075"/>
            <a:ext cx="1752600" cy="619125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Online Optimization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Algorithms</a:t>
            </a:r>
          </a:p>
        </p:txBody>
      </p:sp>
      <p:sp>
        <p:nvSpPr>
          <p:cNvPr id="17" name="Line Callout 1 16"/>
          <p:cNvSpPr/>
          <p:nvPr/>
        </p:nvSpPr>
        <p:spPr bwMode="auto">
          <a:xfrm>
            <a:off x="6248400" y="5296796"/>
            <a:ext cx="2724150" cy="1104003"/>
          </a:xfrm>
          <a:prstGeom prst="borderCallout1">
            <a:avLst>
              <a:gd name="adj1" fmla="val 383"/>
              <a:gd name="adj2" fmla="val 50119"/>
              <a:gd name="adj3" fmla="val -39582"/>
              <a:gd name="adj4" fmla="val 11972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Our proposed online algorithms </a:t>
            </a:r>
          </a:p>
          <a:p>
            <a:r>
              <a:rPr lang="en-US" sz="1400" dirty="0" smtClean="0">
                <a:latin typeface="Times"/>
              </a:rPr>
              <a:t>consume minimum storage and </a:t>
            </a:r>
          </a:p>
          <a:p>
            <a:r>
              <a:rPr lang="en-US" sz="1400" dirty="0" smtClean="0">
                <a:latin typeface="Times"/>
              </a:rPr>
              <a:t>computational requirements that are </a:t>
            </a:r>
          </a:p>
          <a:p>
            <a:r>
              <a:rPr lang="en-US" sz="1400" dirty="0" smtClean="0">
                <a:latin typeface="Times"/>
              </a:rPr>
              <a:t>amenable for  resource constrained </a:t>
            </a:r>
          </a:p>
          <a:p>
            <a:r>
              <a:rPr lang="en-US" sz="1400" dirty="0" smtClean="0">
                <a:latin typeface="Times"/>
              </a:rPr>
              <a:t>embedded sensor nodes</a:t>
            </a:r>
          </a:p>
        </p:txBody>
      </p:sp>
      <p:sp>
        <p:nvSpPr>
          <p:cNvPr id="18" name="Line Callout 1 17"/>
          <p:cNvSpPr/>
          <p:nvPr/>
        </p:nvSpPr>
        <p:spPr bwMode="auto">
          <a:xfrm>
            <a:off x="3819526" y="5605733"/>
            <a:ext cx="2238374" cy="728392"/>
          </a:xfrm>
          <a:prstGeom prst="borderCallout1">
            <a:avLst>
              <a:gd name="adj1" fmla="val 228"/>
              <a:gd name="adj2" fmla="val 50315"/>
              <a:gd name="adj3" fmla="val -103067"/>
              <a:gd name="adj4" fmla="val 105960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Our proposed online </a:t>
            </a:r>
          </a:p>
          <a:p>
            <a:r>
              <a:rPr lang="en-US" sz="1400" dirty="0" smtClean="0">
                <a:latin typeface="Times"/>
              </a:rPr>
              <a:t>algorithms quickly converge </a:t>
            </a:r>
          </a:p>
          <a:p>
            <a:r>
              <a:rPr lang="en-US" sz="1400" dirty="0" smtClean="0">
                <a:latin typeface="Times"/>
              </a:rPr>
              <a:t>to a near-optimal solution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838325" y="2505074"/>
            <a:ext cx="1800225" cy="609601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Optimization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Methodology</a:t>
            </a:r>
          </a:p>
        </p:txBody>
      </p:sp>
      <p:sp>
        <p:nvSpPr>
          <p:cNvPr id="20" name="Line Callout 1 19"/>
          <p:cNvSpPr/>
          <p:nvPr/>
        </p:nvSpPr>
        <p:spPr bwMode="auto">
          <a:xfrm>
            <a:off x="161926" y="3806226"/>
            <a:ext cx="2057400" cy="1022949"/>
          </a:xfrm>
          <a:prstGeom prst="borderCallout1">
            <a:avLst>
              <a:gd name="adj1" fmla="val -498"/>
              <a:gd name="adj2" fmla="val 49013"/>
              <a:gd name="adj3" fmla="val -67212"/>
              <a:gd name="adj4" fmla="val 94044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We propose an online </a:t>
            </a:r>
          </a:p>
          <a:p>
            <a:r>
              <a:rPr lang="en-US" sz="1400" dirty="0" smtClean="0">
                <a:latin typeface="Times"/>
              </a:rPr>
              <a:t>dynamic optimization </a:t>
            </a:r>
          </a:p>
          <a:p>
            <a:r>
              <a:rPr lang="en-US" sz="1400" dirty="0" smtClean="0">
                <a:latin typeface="Times"/>
              </a:rPr>
              <a:t>methodology that extends </a:t>
            </a:r>
          </a:p>
          <a:p>
            <a:r>
              <a:rPr lang="en-US" sz="1400" dirty="0" smtClean="0">
                <a:latin typeface="Times"/>
              </a:rPr>
              <a:t>static optimization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Line Callout 1 20"/>
          <p:cNvSpPr/>
          <p:nvPr/>
        </p:nvSpPr>
        <p:spPr bwMode="auto">
          <a:xfrm>
            <a:off x="2371726" y="3806227"/>
            <a:ext cx="2124074" cy="756248"/>
          </a:xfrm>
          <a:prstGeom prst="borderCallout1">
            <a:avLst>
              <a:gd name="adj1" fmla="val -498"/>
              <a:gd name="adj2" fmla="val 49013"/>
              <a:gd name="adj3" fmla="val -90557"/>
              <a:gd name="adj4" fmla="val 30020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Our proposed methodology </a:t>
            </a:r>
          </a:p>
          <a:p>
            <a:r>
              <a:rPr lang="en-US" sz="1400" dirty="0" smtClean="0">
                <a:latin typeface="Times"/>
              </a:rPr>
              <a:t>is amenable to non-expert </a:t>
            </a:r>
          </a:p>
          <a:p>
            <a:r>
              <a:rPr lang="en-US" sz="1400" dirty="0" smtClean="0">
                <a:latin typeface="Times"/>
              </a:rPr>
              <a:t>application designers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829175" y="1924050"/>
            <a:ext cx="1432529" cy="589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loud Callout 18"/>
          <p:cNvSpPr/>
          <p:nvPr/>
        </p:nvSpPr>
        <p:spPr bwMode="auto">
          <a:xfrm>
            <a:off x="114300" y="5067301"/>
            <a:ext cx="3514725" cy="1257299"/>
          </a:xfrm>
          <a:prstGeom prst="cloudCallout">
            <a:avLst>
              <a:gd name="adj1" fmla="val 79346"/>
              <a:gd name="adj2" fmla="val -65347"/>
            </a:avLst>
          </a:prstGeom>
          <a:solidFill>
            <a:srgbClr val="00B0F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          Greedy- and simulated annealing-</a:t>
            </a:r>
          </a:p>
          <a:p>
            <a:r>
              <a:rPr lang="en-US" sz="1400" dirty="0" smtClean="0">
                <a:latin typeface="Times"/>
              </a:rPr>
              <a:t>         based algorithms enable relative </a:t>
            </a:r>
          </a:p>
          <a:p>
            <a:r>
              <a:rPr lang="en-US" sz="1400" dirty="0" smtClean="0">
                <a:latin typeface="Times"/>
              </a:rPr>
              <a:t>comparison of solution quality and </a:t>
            </a:r>
          </a:p>
          <a:p>
            <a:r>
              <a:rPr lang="en-US" sz="1400" dirty="0" smtClean="0">
                <a:latin typeface="Times"/>
              </a:rPr>
              <a:t>required computational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12" grpId="0" animBg="1"/>
      <p:bldP spid="13" grpId="0" animBg="1"/>
      <p:bldP spid="17" grpId="1" animBg="1"/>
      <p:bldP spid="18" grpId="1" animBg="1"/>
      <p:bldP spid="16" grpId="0" animBg="1"/>
      <p:bldP spid="20" grpId="0" animBg="1"/>
      <p:bldP spid="2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31897"/>
            <a:ext cx="886195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001134"/>
            <a:ext cx="8458200" cy="545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1" dirty="0" smtClean="0">
                <a:latin typeface="Times" pitchFamily="48" charset="0"/>
              </a:rPr>
              <a:t>Dynamic optimizations</a:t>
            </a: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FF0000"/>
                </a:solidFill>
                <a:latin typeface="Times" pitchFamily="48" charset="0"/>
              </a:rPr>
              <a:t>Much research in dynamic optimizations: Brooks et al. [ACM Trans. on Computer Systems, 2000], </a:t>
            </a:r>
            <a:r>
              <a:rPr lang="en-US" sz="1800" dirty="0" err="1" smtClean="0">
                <a:solidFill>
                  <a:srgbClr val="FF0000"/>
                </a:solidFill>
                <a:latin typeface="Times" pitchFamily="48" charset="0"/>
              </a:rPr>
              <a:t>Hamed</a:t>
            </a:r>
            <a:r>
              <a:rPr lang="en-US" sz="1800" dirty="0" smtClean="0">
                <a:solidFill>
                  <a:srgbClr val="FF0000"/>
                </a:solidFill>
                <a:latin typeface="Times" pitchFamily="48" charset="0"/>
              </a:rPr>
              <a:t> et al. [IEEE JSAC, 2006], Hazelwood et al. [ACM TACO, 2006]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70C0"/>
                </a:solidFill>
                <a:latin typeface="Times" pitchFamily="48" charset="0"/>
              </a:rPr>
              <a:t>Our work differs from the previous dynamic optimizations work</a:t>
            </a:r>
            <a:endParaRPr lang="en-US" sz="1600" dirty="0" smtClean="0">
              <a:solidFill>
                <a:srgbClr val="0070C0"/>
              </a:solidFill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Times" pitchFamily="48" charset="0"/>
              </a:rPr>
              <a:t>A</a:t>
            </a:r>
            <a:r>
              <a:rPr lang="en-US" sz="1600" dirty="0" smtClean="0">
                <a:latin typeface="Times" pitchFamily="48" charset="0"/>
              </a:rPr>
              <a:t>pplies dynamic optimization to embedded sensor node parameter tuning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Previous work focused on processor or memory (cache) in computer systems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1" dirty="0" smtClean="0">
                <a:latin typeface="Times" pitchFamily="48" charset="0"/>
              </a:rPr>
              <a:t>Dynamic optimizations and algorithms for embedded sensor nodes</a:t>
            </a:r>
            <a:endParaRPr lang="en-US" sz="1800" dirty="0" smtClean="0">
              <a:latin typeface="Times" pitchFamily="1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dirty="0" err="1" smtClean="0">
                <a:solidFill>
                  <a:srgbClr val="FF0000"/>
                </a:solidFill>
                <a:latin typeface="Times" pitchFamily="18" charset="0"/>
              </a:rPr>
              <a:t>Kogekar</a:t>
            </a:r>
            <a:r>
              <a:rPr lang="en-US" sz="1800" dirty="0" smtClean="0">
                <a:solidFill>
                  <a:srgbClr val="FF0000"/>
                </a:solidFill>
                <a:latin typeface="Times" pitchFamily="18" charset="0"/>
              </a:rPr>
              <a:t> et al. [ACM IPSN, 2008] discussed dynamic software reconfiguration in WSNs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FF0000"/>
                </a:solidFill>
                <a:latin typeface="Times" pitchFamily="18" charset="0"/>
              </a:rPr>
              <a:t>Min et al. [IEEE WVLSI, 2000], Yuan et al. [IEEE ASAP, 2002] investigated DVFS for embedded sensor nodes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dirty="0" err="1" smtClean="0">
                <a:solidFill>
                  <a:srgbClr val="FF0000"/>
                </a:solidFill>
                <a:latin typeface="Times" pitchFamily="18" charset="0"/>
              </a:rPr>
              <a:t>Verma</a:t>
            </a:r>
            <a:r>
              <a:rPr lang="en-US" sz="1800" dirty="0" smtClean="0">
                <a:solidFill>
                  <a:srgbClr val="FF0000"/>
                </a:solidFill>
                <a:latin typeface="Times" pitchFamily="18" charset="0"/>
              </a:rPr>
              <a:t> [MS Thesis, U of A, 2008] and </a:t>
            </a:r>
            <a:r>
              <a:rPr lang="en-US" sz="1800" dirty="0" err="1" smtClean="0">
                <a:solidFill>
                  <a:srgbClr val="FF0000"/>
                </a:solidFill>
                <a:latin typeface="Times" pitchFamily="18" charset="0"/>
              </a:rPr>
              <a:t>Lysecky</a:t>
            </a:r>
            <a:r>
              <a:rPr lang="en-US" sz="1800" dirty="0" smtClean="0">
                <a:solidFill>
                  <a:srgbClr val="FF0000"/>
                </a:solidFill>
                <a:latin typeface="Times" pitchFamily="18" charset="0"/>
              </a:rPr>
              <a:t> et al. [</a:t>
            </a:r>
            <a:r>
              <a:rPr lang="en-US" sz="1800" dirty="0" err="1" smtClean="0">
                <a:solidFill>
                  <a:srgbClr val="FF0000"/>
                </a:solidFill>
                <a:latin typeface="Times" pitchFamily="18" charset="0"/>
              </a:rPr>
              <a:t>UbiComp</a:t>
            </a:r>
            <a:r>
              <a:rPr lang="en-US" sz="1800" dirty="0" smtClean="0">
                <a:solidFill>
                  <a:srgbClr val="FF0000"/>
                </a:solidFill>
                <a:latin typeface="Times" pitchFamily="18" charset="0"/>
              </a:rPr>
              <a:t>, 2006] studied SA-based algorithms for parameter tuning</a:t>
            </a:r>
            <a:endParaRPr lang="en-US" sz="1800" dirty="0" smtClean="0">
              <a:solidFill>
                <a:srgbClr val="FF0000"/>
              </a:solidFill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70C0"/>
                </a:solidFill>
                <a:latin typeface="Times" pitchFamily="48" charset="0"/>
              </a:rPr>
              <a:t>Our work differs from previous embedded sensor nodes dynamic optimization work</a:t>
            </a:r>
            <a:endParaRPr lang="en-US" sz="1600" dirty="0" smtClean="0">
              <a:solidFill>
                <a:srgbClr val="0070C0"/>
              </a:solidFill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We </a:t>
            </a:r>
            <a:r>
              <a:rPr lang="en-US" sz="1600" dirty="0" smtClean="0">
                <a:latin typeface="Times" pitchFamily="48" charset="0"/>
              </a:rPr>
              <a:t>explore </a:t>
            </a:r>
            <a:r>
              <a:rPr lang="en-US" sz="1600" dirty="0" smtClean="0">
                <a:latin typeface="Times" pitchFamily="48" charset="0"/>
              </a:rPr>
              <a:t>extensive sensor node design space with many tunable parameters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Previous work did not analyze execution time and memory requirements</a:t>
            </a:r>
            <a:endParaRPr lang="en-US" sz="18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latin typeface="Times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10126" y="2838450"/>
            <a:ext cx="1428749" cy="35242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6276976" y="2476500"/>
            <a:ext cx="904874" cy="43815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715125" y="189100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Different design space (e.g., </a:t>
            </a:r>
            <a:r>
              <a:rPr lang="en-US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line size, </a:t>
            </a:r>
            <a:r>
              <a:rPr lang="en-US" sz="16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associativity</a:t>
            </a:r>
            <a:r>
              <a:rPr lang="en-US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endParaRPr lang="en-US" sz="1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685800" y="2609850"/>
            <a:ext cx="6200775" cy="381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44488" y="61658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87050" y="59750"/>
            <a:ext cx="8861950" cy="1143000"/>
          </a:xfrm>
        </p:spPr>
        <p:txBody>
          <a:bodyPr/>
          <a:lstStyle/>
          <a:p>
            <a:r>
              <a:rPr lang="en-US" sz="3200" dirty="0" smtClean="0"/>
              <a:t>Dynamic Optimization Methodology for WSNs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35882" y="1014682"/>
            <a:ext cx="8458200" cy="541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963" y="2286000"/>
            <a:ext cx="108115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5314950" y="2971799"/>
            <a:ext cx="1104900" cy="1114426"/>
          </a:xfrm>
          <a:prstGeom prst="ellipse">
            <a:avLst/>
          </a:prstGeom>
          <a:solidFill>
            <a:srgbClr val="92D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Optimization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Controller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067049" y="2790822"/>
            <a:ext cx="1600201" cy="1514477"/>
          </a:xfrm>
          <a:prstGeom prst="ellipse">
            <a:avLst/>
          </a:prstGeom>
          <a:solidFill>
            <a:srgbClr val="7030A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Optimization </a:t>
            </a:r>
            <a:br>
              <a:rPr lang="en-US" sz="1400" b="1" dirty="0" smtClean="0">
                <a:latin typeface="Times"/>
              </a:rPr>
            </a:br>
            <a:r>
              <a:rPr lang="en-US" sz="1400" b="1" dirty="0" smtClean="0">
                <a:latin typeface="Times"/>
              </a:rPr>
              <a:t>Module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(Online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Optimization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Algorithm)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81351" y="4800599"/>
            <a:ext cx="1343024" cy="1133475"/>
          </a:xfrm>
          <a:prstGeom prst="ellipse">
            <a:avLst/>
          </a:prstGeom>
          <a:solidFill>
            <a:srgbClr val="FF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Sensor Node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Profiler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Module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276850" y="4819650"/>
            <a:ext cx="1181100" cy="1095374"/>
          </a:xfrm>
          <a:prstGeom prst="ellipse">
            <a:avLst/>
          </a:prstGeom>
          <a:solidFill>
            <a:srgbClr val="92D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Profiling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Statistics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Processing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Module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95350" y="2857500"/>
            <a:ext cx="1524000" cy="1390650"/>
          </a:xfrm>
          <a:prstGeom prst="ellipse">
            <a:avLst/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Sensor node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Optimal or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Near-Optimal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Operating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State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19174" y="4791073"/>
            <a:ext cx="1247775" cy="1162051"/>
          </a:xfrm>
          <a:prstGeom prst="ellipse">
            <a:avLst/>
          </a:prstGeom>
          <a:solidFill>
            <a:srgbClr val="00B05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Operation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Determined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State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38070" y="4086940"/>
            <a:ext cx="9861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Processed </a:t>
            </a:r>
          </a:p>
          <a:p>
            <a:r>
              <a:rPr lang="en-US" sz="1400" b="1" dirty="0" smtClean="0">
                <a:latin typeface="+mn-lt"/>
              </a:rPr>
              <a:t>Profiling </a:t>
            </a:r>
          </a:p>
          <a:p>
            <a:r>
              <a:rPr lang="en-US" sz="1400" b="1" dirty="0" smtClean="0">
                <a:latin typeface="+mn-lt"/>
              </a:rPr>
              <a:t>Statistics</a:t>
            </a:r>
            <a:endParaRPr lang="en-US" sz="1400" b="1" dirty="0">
              <a:latin typeface="+mn-lt"/>
            </a:endParaRPr>
          </a:p>
        </p:txBody>
      </p:sp>
      <p:cxnSp>
        <p:nvCxnSpPr>
          <p:cNvPr id="46" name="Straight Arrow Connector 45"/>
          <p:cNvCxnSpPr>
            <a:stCxn id="12" idx="0"/>
            <a:endCxn id="9" idx="4"/>
          </p:cNvCxnSpPr>
          <p:nvPr/>
        </p:nvCxnSpPr>
        <p:spPr bwMode="auto">
          <a:xfrm flipV="1">
            <a:off x="5867400" y="4086225"/>
            <a:ext cx="0" cy="733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rot="10800000">
            <a:off x="4667254" y="3533775"/>
            <a:ext cx="6476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6"/>
            <a:endCxn id="12" idx="2"/>
          </p:cNvCxnSpPr>
          <p:nvPr/>
        </p:nvCxnSpPr>
        <p:spPr bwMode="auto">
          <a:xfrm>
            <a:off x="4524375" y="5367337"/>
            <a:ext cx="7524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Curved Down Arrow 92"/>
          <p:cNvSpPr/>
          <p:nvPr/>
        </p:nvSpPr>
        <p:spPr bwMode="auto">
          <a:xfrm flipH="1">
            <a:off x="5829300" y="2047875"/>
            <a:ext cx="1714499" cy="714375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97" name="Straight Arrow Connector 96"/>
          <p:cNvCxnSpPr/>
          <p:nvPr/>
        </p:nvCxnSpPr>
        <p:spPr bwMode="auto">
          <a:xfrm rot="10800000" flipV="1">
            <a:off x="2409832" y="3552825"/>
            <a:ext cx="657219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endCxn id="13" idx="4"/>
          </p:cNvCxnSpPr>
          <p:nvPr/>
        </p:nvCxnSpPr>
        <p:spPr bwMode="auto">
          <a:xfrm flipV="1">
            <a:off x="1647828" y="4248150"/>
            <a:ext cx="9522" cy="552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1" name="Straight Arrow Connector 120"/>
          <p:cNvCxnSpPr/>
          <p:nvPr/>
        </p:nvCxnSpPr>
        <p:spPr bwMode="auto">
          <a:xfrm>
            <a:off x="2266950" y="5372100"/>
            <a:ext cx="93345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8" name="Down Arrow 137"/>
          <p:cNvSpPr/>
          <p:nvPr/>
        </p:nvSpPr>
        <p:spPr bwMode="auto">
          <a:xfrm>
            <a:off x="7972425" y="1571625"/>
            <a:ext cx="323850" cy="7212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429500" y="1047750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Application Requirements</a:t>
            </a:r>
            <a:endParaRPr lang="en-US" sz="1400" b="1" dirty="0">
              <a:latin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124575" y="1304925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Application Metrics and Weight Factors</a:t>
            </a:r>
            <a:endParaRPr lang="en-US" sz="1400" b="1" dirty="0">
              <a:latin typeface="+mn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58050" y="5486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Operational Feedback</a:t>
            </a:r>
            <a:endParaRPr lang="en-US" sz="1400" b="1" dirty="0">
              <a:latin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76249" y="1638300"/>
            <a:ext cx="2705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Per Sensor Node Dynamic Optimization Process</a:t>
            </a:r>
            <a:endParaRPr lang="en-US" sz="1600" b="1" dirty="0">
              <a:latin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181850" y="3286125"/>
            <a:ext cx="146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WSN Designer</a:t>
            </a:r>
            <a:endParaRPr lang="en-US" sz="1400" b="1" dirty="0">
              <a:latin typeface="+mn-lt"/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3694427" y="1047750"/>
            <a:ext cx="2111869" cy="699458"/>
          </a:xfrm>
          <a:prstGeom prst="wedgeRectCallout">
            <a:avLst>
              <a:gd name="adj1" fmla="val 79287"/>
              <a:gd name="adj2" fmla="val 5909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metrics specify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application requirements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(e.g.,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lifetime, throughput)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3362325" y="1838325"/>
            <a:ext cx="2552700" cy="657225"/>
          </a:xfrm>
          <a:prstGeom prst="wedgeRectCallout">
            <a:avLst>
              <a:gd name="adj1" fmla="val 65244"/>
              <a:gd name="adj2" fmla="val -48649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Weight factors specify the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importance of each application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metric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with respect to each other</a:t>
            </a: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6457951" y="3562351"/>
            <a:ext cx="1476374" cy="1581149"/>
          </a:xfrm>
          <a:prstGeom prst="wedgeRectCallout">
            <a:avLst>
              <a:gd name="adj1" fmla="val -48058"/>
              <a:gd name="adj2" fmla="val 10456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</a:rPr>
              <a:t>Profiling statistics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Times"/>
              </a:rPr>
              <a:t> Wireless channel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   condition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Times"/>
              </a:rPr>
              <a:t> Number of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   packets dropped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dirty="0" smtClean="0">
                <a:latin typeface="Times"/>
              </a:rPr>
              <a:t> Radio trans-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   mission power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5" name="Curved Up Arrow 94"/>
          <p:cNvSpPr/>
          <p:nvPr/>
        </p:nvSpPr>
        <p:spPr bwMode="auto">
          <a:xfrm rot="20125862">
            <a:off x="3971634" y="4886776"/>
            <a:ext cx="4958305" cy="1124428"/>
          </a:xfrm>
          <a:prstGeom prst="curvedUpArrow">
            <a:avLst>
              <a:gd name="adj1" fmla="val 17677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/>
      <p:bldP spid="93" grpId="0" animBg="1"/>
      <p:bldP spid="138" grpId="0" animBg="1"/>
      <p:bldP spid="139" grpId="0"/>
      <p:bldP spid="140" grpId="0"/>
      <p:bldP spid="141" grpId="0"/>
      <p:bldP spid="142" grpId="0"/>
      <p:bldP spid="143" grpId="0"/>
      <p:bldP spid="28" grpId="0" animBg="1"/>
      <p:bldP spid="29" grpId="0" animBg="1"/>
      <p:bldP spid="30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342400"/>
            <a:ext cx="8861950" cy="1143000"/>
          </a:xfrm>
        </p:spPr>
        <p:txBody>
          <a:bodyPr/>
          <a:lstStyle/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Dynamic Optimization Formulation – 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State Space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07307" y="1577085"/>
            <a:ext cx="8458200" cy="497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State Space 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We define state space </a:t>
            </a:r>
            <a:r>
              <a:rPr lang="en-US" sz="2000" i="1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as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=  </a:t>
            </a:r>
            <a:r>
              <a:rPr lang="en-US" sz="1600" dirty="0" err="1" smtClean="0">
                <a:latin typeface="Times" pitchFamily="48" charset="0"/>
              </a:rPr>
              <a:t>cartesian</a:t>
            </a:r>
            <a:r>
              <a:rPr lang="en-US" sz="1600" dirty="0" smtClean="0">
                <a:latin typeface="Times" pitchFamily="48" charset="0"/>
              </a:rPr>
              <a:t> product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</a:t>
            </a:r>
            <a:r>
              <a:rPr lang="en-US" sz="2000" i="1" dirty="0" smtClean="0">
                <a:latin typeface="Times" pitchFamily="48" charset="0"/>
              </a:rPr>
              <a:t>S</a:t>
            </a:r>
            <a:r>
              <a:rPr lang="en-US" sz="2000" i="1" baseline="-25000" dirty="0" smtClean="0">
                <a:latin typeface="Times" pitchFamily="48" charset="0"/>
              </a:rPr>
              <a:t>i  </a:t>
            </a:r>
            <a:r>
              <a:rPr lang="en-US" sz="1600" dirty="0" smtClean="0">
                <a:latin typeface="Times" pitchFamily="48" charset="0"/>
              </a:rPr>
              <a:t>=  state space for tunable parameter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endParaRPr lang="en-US" sz="1600" b="1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Each tunable parameter  </a:t>
            </a:r>
            <a:r>
              <a:rPr lang="en-US" sz="2000" i="1" dirty="0" smtClean="0">
                <a:latin typeface="Times" pitchFamily="48" charset="0"/>
              </a:rPr>
              <a:t>S</a:t>
            </a:r>
            <a:r>
              <a:rPr lang="en-US" sz="2000" i="1" baseline="-25000" dirty="0" smtClean="0">
                <a:latin typeface="Times" pitchFamily="48" charset="0"/>
              </a:rPr>
              <a:t>i</a:t>
            </a:r>
            <a:r>
              <a:rPr lang="en-US" sz="1600" dirty="0" smtClean="0">
                <a:latin typeface="Times" pitchFamily="48" charset="0"/>
              </a:rPr>
              <a:t>  consists of  </a:t>
            </a:r>
            <a:r>
              <a:rPr lang="en-US" sz="2000" i="1" dirty="0" smtClean="0">
                <a:latin typeface="Times" pitchFamily="48" charset="0"/>
              </a:rPr>
              <a:t>n</a:t>
            </a:r>
            <a:r>
              <a:rPr lang="en-US" sz="1600" dirty="0" smtClean="0">
                <a:latin typeface="Times" pitchFamily="48" charset="0"/>
              </a:rPr>
              <a:t>  values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642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3562350"/>
            <a:ext cx="228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2400300"/>
            <a:ext cx="28319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1675" y="5195888"/>
            <a:ext cx="424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342400"/>
            <a:ext cx="8861950" cy="1143000"/>
          </a:xfrm>
        </p:spPr>
        <p:txBody>
          <a:bodyPr/>
          <a:lstStyle/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Dynamic Optimization Formulation – 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Objective Function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26357" y="1548510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Objective Function 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The dynamic optimization problem can be formulated as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=  overall objective function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=  objective function for the </a:t>
            </a:r>
            <a:r>
              <a:rPr lang="en-US" sz="1600" i="1" dirty="0" err="1" smtClean="0">
                <a:latin typeface="Times" pitchFamily="48" charset="0"/>
              </a:rPr>
              <a:t>k</a:t>
            </a:r>
            <a:r>
              <a:rPr lang="en-US" sz="1600" i="1" baseline="30000" dirty="0" err="1" smtClean="0">
                <a:latin typeface="Times" pitchFamily="48" charset="0"/>
              </a:rPr>
              <a:t>th</a:t>
            </a:r>
            <a:r>
              <a:rPr lang="en-US" sz="1600" dirty="0" smtClean="0">
                <a:latin typeface="Times" pitchFamily="48" charset="0"/>
              </a:rPr>
              <a:t> application metric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=   weight factor for the </a:t>
            </a:r>
            <a:r>
              <a:rPr lang="en-US" sz="1600" i="1" dirty="0" err="1" smtClean="0">
                <a:latin typeface="Times" pitchFamily="48" charset="0"/>
              </a:rPr>
              <a:t>k</a:t>
            </a:r>
            <a:r>
              <a:rPr lang="en-US" sz="1600" i="1" baseline="30000" dirty="0" err="1" smtClean="0">
                <a:latin typeface="Times" pitchFamily="48" charset="0"/>
              </a:rPr>
              <a:t>th</a:t>
            </a:r>
            <a:r>
              <a:rPr lang="en-US" sz="1600" dirty="0" smtClean="0">
                <a:latin typeface="Times" pitchFamily="48" charset="0"/>
              </a:rPr>
              <a:t> application metric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</a:t>
            </a:r>
            <a:endParaRPr lang="en-US" sz="1600" b="1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65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8" y="2333625"/>
            <a:ext cx="2752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650" y="4500563"/>
            <a:ext cx="3390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88" y="3360767"/>
            <a:ext cx="519112" cy="34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425" y="3705225"/>
            <a:ext cx="5108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8725" y="4033838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</p:bldLst>
  </p:timing>
</p:sld>
</file>

<file path=ppt/theme/theme1.xml><?xml version="1.0" encoding="utf-8"?>
<a:theme xmlns:a="http://schemas.openxmlformats.org/drawingml/2006/main" name="PPT-white-2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PPT-white-2</Template>
  <TotalTime>10284</TotalTime>
  <Words>1943</Words>
  <Application>Microsoft Office PowerPoint</Application>
  <PresentationFormat>On-screen Show (4:3)</PresentationFormat>
  <Paragraphs>514</Paragraphs>
  <Slides>23</Slides>
  <Notes>22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PPT-white-2</vt:lpstr>
      <vt:lpstr>Microsoft Equation 3.0</vt:lpstr>
      <vt:lpstr>Equation</vt:lpstr>
      <vt:lpstr>Slide 1</vt:lpstr>
      <vt:lpstr>Introduction and Motivation</vt:lpstr>
      <vt:lpstr>Introduction and Motivation</vt:lpstr>
      <vt:lpstr>Introduction and Motivation</vt:lpstr>
      <vt:lpstr>Contributions</vt:lpstr>
      <vt:lpstr>Related Work</vt:lpstr>
      <vt:lpstr>Dynamic Optimization Methodology for WSNs</vt:lpstr>
      <vt:lpstr>Dynamic Optimization Formulation –  State Space</vt:lpstr>
      <vt:lpstr>Dynamic Optimization Formulation –  Objective Function</vt:lpstr>
      <vt:lpstr>Dynamic Optimization Formulation –  Objective Function</vt:lpstr>
      <vt:lpstr>Online Algorithms for Dynamic Optimization  –  Greedy Optimization Algorithm</vt:lpstr>
      <vt:lpstr>Online Algorithms for Dynamic Optimization  –  Simulated Annealing Optimization Algorithm</vt:lpstr>
      <vt:lpstr>Experimental Results</vt:lpstr>
      <vt:lpstr>Experimental Results</vt:lpstr>
      <vt:lpstr>Experimental Results</vt:lpstr>
      <vt:lpstr>Results – Security/Defense System</vt:lpstr>
      <vt:lpstr>Results – Health Care</vt:lpstr>
      <vt:lpstr>Results – Ambient Conditions Monitoring</vt:lpstr>
      <vt:lpstr>Results – Execution Time, Energy, and Data Memory</vt:lpstr>
      <vt:lpstr>Conclusions</vt:lpstr>
      <vt:lpstr>Questions?</vt:lpstr>
      <vt:lpstr>Online Algorithms for Dynamic Optimization  –  Greedy Optimization Algorithm</vt:lpstr>
      <vt:lpstr>Online Algorithms for Dynamic Optimization  –  Simulated Annealing Optimization Algorithm</vt:lpstr>
    </vt:vector>
  </TitlesOfParts>
  <Company>Ann Gordon-Ross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Arslan Munir</dc:creator>
  <cp:lastModifiedBy>Arslan</cp:lastModifiedBy>
  <cp:revision>863</cp:revision>
  <dcterms:created xsi:type="dcterms:W3CDTF">2009-10-11T18:34:47Z</dcterms:created>
  <dcterms:modified xsi:type="dcterms:W3CDTF">2012-01-13T03:50:08Z</dcterms:modified>
</cp:coreProperties>
</file>