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257" r:id="rId2"/>
    <p:sldId id="400" r:id="rId3"/>
    <p:sldId id="406" r:id="rId4"/>
    <p:sldId id="425" r:id="rId5"/>
    <p:sldId id="409" r:id="rId6"/>
    <p:sldId id="410" r:id="rId7"/>
    <p:sldId id="413" r:id="rId8"/>
    <p:sldId id="403" r:id="rId9"/>
    <p:sldId id="415" r:id="rId10"/>
    <p:sldId id="385" r:id="rId11"/>
    <p:sldId id="428" r:id="rId12"/>
    <p:sldId id="392" r:id="rId13"/>
    <p:sldId id="427" r:id="rId14"/>
    <p:sldId id="397" r:id="rId15"/>
    <p:sldId id="417" r:id="rId16"/>
    <p:sldId id="396" r:id="rId17"/>
    <p:sldId id="421" r:id="rId18"/>
    <p:sldId id="423" r:id="rId19"/>
    <p:sldId id="387" r:id="rId20"/>
    <p:sldId id="432" r:id="rId21"/>
    <p:sldId id="418" r:id="rId22"/>
    <p:sldId id="38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DD5B64"/>
    <a:srgbClr val="CEA702"/>
    <a:srgbClr val="FF3300"/>
    <a:srgbClr val="CCCC00"/>
    <a:srgbClr val="EAF9CF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5" autoAdjust="0"/>
    <p:restoredTop sz="90075" autoAdjust="0"/>
  </p:normalViewPr>
  <p:slideViewPr>
    <p:cSldViewPr>
      <p:cViewPr varScale="1">
        <p:scale>
          <a:sx n="153" d="100"/>
          <a:sy n="153" d="100"/>
        </p:scale>
        <p:origin x="-976" y="2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4" Type="http://schemas.openxmlformats.org/officeDocument/2006/relationships/image" Target="../media/image13.emf"/><Relationship Id="rId5" Type="http://schemas.openxmlformats.org/officeDocument/2006/relationships/image" Target="../media/image14.emf"/><Relationship Id="rId6" Type="http://schemas.openxmlformats.org/officeDocument/2006/relationships/image" Target="../media/image15.emf"/><Relationship Id="rId1" Type="http://schemas.openxmlformats.org/officeDocument/2006/relationships/image" Target="../media/image10.emf"/><Relationship Id="rId2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40A3B0-1795-46B6-ADDA-43463B46BAB3}" type="datetimeFigureOut">
              <a:rPr lang="en-US" smtClean="0"/>
              <a:t>5/25/17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39403B-C237-4D64-BDAD-4C2CCB525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054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76ECC3-76F9-4471-8DEB-9E8B6DC14D05}" type="datetimeFigureOut">
              <a:rPr lang="en-US" smtClean="0"/>
              <a:pPr/>
              <a:t>5/25/17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66FAB3-9FD7-4D9A-AAFA-06FB90D791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9004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6FAB3-9FD7-4D9A-AAFA-06FB90D7918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2525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Arial" charset="0"/>
                <a:cs typeface="Arial" charset="0"/>
              </a:rPr>
              <a:t>Time(min): </a:t>
            </a:r>
            <a:r>
              <a:rPr lang="en-US" altLang="en-US" baseline="0" dirty="0" smtClean="0">
                <a:latin typeface="Arial" charset="0"/>
                <a:cs typeface="Arial" charset="0"/>
              </a:rPr>
              <a:t> 1:00</a:t>
            </a:r>
            <a:endParaRPr lang="en-US" altLang="en-US" dirty="0" smtClean="0">
              <a:latin typeface="Arial" charset="0"/>
              <a:cs typeface="Arial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Arial" charset="0"/>
                <a:cs typeface="Arial" charset="0"/>
              </a:rPr>
              <a:t>Total(min): </a:t>
            </a:r>
            <a:r>
              <a:rPr lang="en-US" altLang="en-US" baseline="0" dirty="0" smtClean="0">
                <a:latin typeface="Arial" charset="0"/>
                <a:cs typeface="Arial" charset="0"/>
              </a:rPr>
              <a:t> 9:00</a:t>
            </a:r>
            <a:endParaRPr lang="en-US" altLang="en-US" dirty="0" smtClean="0">
              <a:latin typeface="Arial" charset="0"/>
              <a:cs typeface="Arial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6FAB3-9FD7-4D9A-AAFA-06FB90D7918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3794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Arial" charset="0"/>
                <a:cs typeface="Arial" charset="0"/>
              </a:rPr>
              <a:t>Time(min): </a:t>
            </a:r>
            <a:r>
              <a:rPr lang="en-US" altLang="en-US" baseline="0" dirty="0" smtClean="0">
                <a:latin typeface="Arial" charset="0"/>
                <a:cs typeface="Arial" charset="0"/>
              </a:rPr>
              <a:t> 0:30</a:t>
            </a:r>
            <a:endParaRPr lang="en-US" altLang="en-US" dirty="0" smtClean="0">
              <a:latin typeface="Arial" charset="0"/>
              <a:cs typeface="Arial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Arial" charset="0"/>
                <a:cs typeface="Arial" charset="0"/>
              </a:rPr>
              <a:t>Total(min): </a:t>
            </a:r>
            <a:r>
              <a:rPr lang="en-US" altLang="en-US" baseline="0" dirty="0" smtClean="0">
                <a:latin typeface="Arial" charset="0"/>
                <a:cs typeface="Arial" charset="0"/>
              </a:rPr>
              <a:t> 9:30</a:t>
            </a:r>
            <a:endParaRPr lang="en-US" altLang="en-US" dirty="0" smtClean="0">
              <a:latin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6FAB3-9FD7-4D9A-AAFA-06FB90D7918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6483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Arial" charset="0"/>
                <a:cs typeface="Arial" charset="0"/>
              </a:rPr>
              <a:t>Time(min): </a:t>
            </a:r>
            <a:r>
              <a:rPr lang="en-US" altLang="en-US" baseline="0" dirty="0" smtClean="0">
                <a:latin typeface="Arial" charset="0"/>
                <a:cs typeface="Arial" charset="0"/>
              </a:rPr>
              <a:t> 0:20</a:t>
            </a:r>
            <a:endParaRPr lang="en-US" altLang="en-US" dirty="0" smtClean="0">
              <a:latin typeface="Arial" charset="0"/>
              <a:cs typeface="Arial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Arial" charset="0"/>
                <a:cs typeface="Arial" charset="0"/>
              </a:rPr>
              <a:t>Total(min): </a:t>
            </a:r>
            <a:r>
              <a:rPr lang="en-US" altLang="en-US" baseline="0" dirty="0" smtClean="0">
                <a:latin typeface="Arial" charset="0"/>
                <a:cs typeface="Arial" charset="0"/>
              </a:rPr>
              <a:t> 10:20</a:t>
            </a:r>
            <a:endParaRPr lang="en-US" altLang="en-US" dirty="0" smtClean="0">
              <a:latin typeface="Arial" charset="0"/>
              <a:cs typeface="Arial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6FAB3-9FD7-4D9A-AAFA-06FB90D7918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6537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Arial" charset="0"/>
                <a:cs typeface="Arial" charset="0"/>
              </a:rPr>
              <a:t>Time(min): </a:t>
            </a:r>
            <a:r>
              <a:rPr lang="en-US" altLang="en-US" baseline="0" dirty="0" smtClean="0">
                <a:latin typeface="Arial" charset="0"/>
                <a:cs typeface="Arial" charset="0"/>
              </a:rPr>
              <a:t> 0:40</a:t>
            </a:r>
            <a:endParaRPr lang="en-US" altLang="en-US" dirty="0" smtClean="0">
              <a:latin typeface="Arial" charset="0"/>
              <a:cs typeface="Arial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Arial" charset="0"/>
                <a:cs typeface="Arial" charset="0"/>
              </a:rPr>
              <a:t>Total(min): </a:t>
            </a:r>
            <a:r>
              <a:rPr lang="en-US" altLang="en-US" baseline="0" dirty="0" smtClean="0">
                <a:latin typeface="Arial" charset="0"/>
                <a:cs typeface="Arial" charset="0"/>
              </a:rPr>
              <a:t> 11:00</a:t>
            </a:r>
            <a:endParaRPr lang="en-US" altLang="en-US" dirty="0" smtClean="0">
              <a:latin typeface="Arial" charset="0"/>
              <a:cs typeface="Arial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6FAB3-9FD7-4D9A-AAFA-06FB90D7918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6537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Arial" charset="0"/>
                <a:cs typeface="Arial" charset="0"/>
              </a:rPr>
              <a:t>Time(min): </a:t>
            </a:r>
            <a:r>
              <a:rPr lang="en-US" altLang="en-US" baseline="0" dirty="0" smtClean="0">
                <a:latin typeface="Arial" charset="0"/>
                <a:cs typeface="Arial" charset="0"/>
              </a:rPr>
              <a:t> 0:20</a:t>
            </a:r>
            <a:endParaRPr lang="en-US" altLang="en-US" dirty="0" smtClean="0">
              <a:latin typeface="Arial" charset="0"/>
              <a:cs typeface="Arial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Arial" charset="0"/>
                <a:cs typeface="Arial" charset="0"/>
              </a:rPr>
              <a:t>Total(min): </a:t>
            </a:r>
            <a:r>
              <a:rPr lang="en-US" altLang="en-US" baseline="0" dirty="0" smtClean="0">
                <a:latin typeface="Arial" charset="0"/>
                <a:cs typeface="Arial" charset="0"/>
              </a:rPr>
              <a:t> 11:20</a:t>
            </a:r>
            <a:endParaRPr lang="en-US" altLang="en-US" dirty="0" smtClean="0">
              <a:latin typeface="Arial" charset="0"/>
              <a:cs typeface="Arial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6FAB3-9FD7-4D9A-AAFA-06FB90D7918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6537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Arial" charset="0"/>
                <a:cs typeface="Arial" charset="0"/>
              </a:rPr>
              <a:t>Time(min): </a:t>
            </a:r>
            <a:r>
              <a:rPr lang="en-US" altLang="en-US" baseline="0" dirty="0" smtClean="0">
                <a:latin typeface="Arial" charset="0"/>
                <a:cs typeface="Arial" charset="0"/>
              </a:rPr>
              <a:t> 0:20</a:t>
            </a:r>
            <a:endParaRPr lang="en-US" altLang="en-US" dirty="0" smtClean="0">
              <a:latin typeface="Arial" charset="0"/>
              <a:cs typeface="Arial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Arial" charset="0"/>
                <a:cs typeface="Arial" charset="0"/>
              </a:rPr>
              <a:t>Total(min): </a:t>
            </a:r>
            <a:r>
              <a:rPr lang="en-US" altLang="en-US" baseline="0" dirty="0" smtClean="0">
                <a:latin typeface="Arial" charset="0"/>
                <a:cs typeface="Arial" charset="0"/>
              </a:rPr>
              <a:t> 11:40</a:t>
            </a:r>
            <a:endParaRPr lang="en-US" altLang="en-US" dirty="0" smtClean="0">
              <a:latin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6FAB3-9FD7-4D9A-AAFA-06FB90D79187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6537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Arial" charset="0"/>
                <a:cs typeface="Arial" charset="0"/>
              </a:rPr>
              <a:t>Time(min): </a:t>
            </a:r>
            <a:r>
              <a:rPr lang="en-US" altLang="en-US" baseline="0" dirty="0" smtClean="0">
                <a:latin typeface="Arial" charset="0"/>
                <a:cs typeface="Arial" charset="0"/>
              </a:rPr>
              <a:t> 0:20</a:t>
            </a:r>
            <a:endParaRPr lang="en-US" altLang="en-US" dirty="0" smtClean="0">
              <a:latin typeface="Arial" charset="0"/>
              <a:cs typeface="Arial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Arial" charset="0"/>
                <a:cs typeface="Arial" charset="0"/>
              </a:rPr>
              <a:t>Total(min): </a:t>
            </a:r>
            <a:r>
              <a:rPr lang="en-US" altLang="en-US" baseline="0" dirty="0" smtClean="0">
                <a:latin typeface="Arial" charset="0"/>
                <a:cs typeface="Arial" charset="0"/>
              </a:rPr>
              <a:t> 12:00</a:t>
            </a:r>
            <a:endParaRPr lang="en-US" altLang="en-US" dirty="0" smtClean="0">
              <a:latin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6FAB3-9FD7-4D9A-AAFA-06FB90D79187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6537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Arial" charset="0"/>
                <a:cs typeface="Arial" charset="0"/>
              </a:rPr>
              <a:t>Time(min): </a:t>
            </a:r>
            <a:r>
              <a:rPr lang="en-US" altLang="en-US" baseline="0" dirty="0" smtClean="0">
                <a:latin typeface="Arial" charset="0"/>
                <a:cs typeface="Arial" charset="0"/>
              </a:rPr>
              <a:t> 1:00</a:t>
            </a:r>
            <a:endParaRPr lang="en-US" altLang="en-US" dirty="0" smtClean="0">
              <a:latin typeface="Arial" charset="0"/>
              <a:cs typeface="Arial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Arial" charset="0"/>
                <a:cs typeface="Arial" charset="0"/>
              </a:rPr>
              <a:t>Total(min): </a:t>
            </a:r>
            <a:r>
              <a:rPr lang="en-US" altLang="en-US" baseline="0" dirty="0" smtClean="0">
                <a:latin typeface="Arial" charset="0"/>
                <a:cs typeface="Arial" charset="0"/>
              </a:rPr>
              <a:t> 13:00</a:t>
            </a:r>
            <a:endParaRPr lang="en-US" altLang="en-US" dirty="0" smtClean="0">
              <a:latin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6FAB3-9FD7-4D9A-AAFA-06FB90D79187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2022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Arial" charset="0"/>
                <a:cs typeface="Arial" charset="0"/>
              </a:rPr>
              <a:t>Time(min): </a:t>
            </a:r>
            <a:r>
              <a:rPr lang="en-US" altLang="en-US" baseline="0" dirty="0" smtClean="0">
                <a:latin typeface="Arial" charset="0"/>
                <a:cs typeface="Arial" charset="0"/>
              </a:rPr>
              <a:t> 1:00</a:t>
            </a:r>
            <a:endParaRPr lang="en-US" altLang="en-US" dirty="0" smtClean="0">
              <a:latin typeface="Arial" charset="0"/>
              <a:cs typeface="Arial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Arial" charset="0"/>
                <a:cs typeface="Arial" charset="0"/>
              </a:rPr>
              <a:t>Total(min): </a:t>
            </a:r>
            <a:r>
              <a:rPr lang="en-US" altLang="en-US" baseline="0" dirty="0" smtClean="0">
                <a:latin typeface="Arial" charset="0"/>
                <a:cs typeface="Arial" charset="0"/>
              </a:rPr>
              <a:t> 14:00</a:t>
            </a:r>
            <a:endParaRPr lang="en-US" altLang="en-US" dirty="0" smtClean="0">
              <a:latin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6FAB3-9FD7-4D9A-AAFA-06FB90D79187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2022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Arial" charset="0"/>
                <a:cs typeface="Arial" charset="0"/>
              </a:rPr>
              <a:t>Time(min): </a:t>
            </a:r>
            <a:r>
              <a:rPr lang="en-US" altLang="en-US" baseline="0" dirty="0" smtClean="0">
                <a:latin typeface="Arial" charset="0"/>
                <a:cs typeface="Arial" charset="0"/>
              </a:rPr>
              <a:t> 1:00</a:t>
            </a:r>
            <a:endParaRPr lang="en-US" altLang="en-US" dirty="0" smtClean="0">
              <a:latin typeface="Arial" charset="0"/>
              <a:cs typeface="Arial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Arial" charset="0"/>
                <a:cs typeface="Arial" charset="0"/>
              </a:rPr>
              <a:t>Total(min): </a:t>
            </a:r>
            <a:r>
              <a:rPr lang="en-US" altLang="en-US" baseline="0" dirty="0" smtClean="0">
                <a:latin typeface="Arial" charset="0"/>
                <a:cs typeface="Arial" charset="0"/>
              </a:rPr>
              <a:t> 16:00</a:t>
            </a:r>
            <a:endParaRPr lang="en-US" altLang="en-US" dirty="0" smtClean="0">
              <a:latin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6FAB3-9FD7-4D9A-AAFA-06FB90D79187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2022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Arial" charset="0"/>
                <a:cs typeface="Arial" charset="0"/>
              </a:rPr>
              <a:t>Time(min): 1:30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Arial" charset="0"/>
                <a:cs typeface="Arial" charset="0"/>
              </a:rPr>
              <a:t>Total(min): 1:30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6FAB3-9FD7-4D9A-AAFA-06FB90D7918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18271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Arial" charset="0"/>
                <a:cs typeface="Arial" charset="0"/>
              </a:rPr>
              <a:t>Time(min): </a:t>
            </a:r>
            <a:r>
              <a:rPr lang="en-US" altLang="en-US" baseline="0" dirty="0" smtClean="0">
                <a:latin typeface="Arial" charset="0"/>
                <a:cs typeface="Arial" charset="0"/>
              </a:rPr>
              <a:t> 1:00</a:t>
            </a:r>
            <a:endParaRPr lang="en-US" altLang="en-US" dirty="0" smtClean="0">
              <a:latin typeface="Arial" charset="0"/>
              <a:cs typeface="Arial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Arial" charset="0"/>
                <a:cs typeface="Arial" charset="0"/>
              </a:rPr>
              <a:t>Total(min): </a:t>
            </a:r>
            <a:r>
              <a:rPr lang="en-US" altLang="en-US" baseline="0" dirty="0" smtClean="0">
                <a:latin typeface="Arial" charset="0"/>
                <a:cs typeface="Arial" charset="0"/>
              </a:rPr>
              <a:t> 17:00</a:t>
            </a:r>
            <a:endParaRPr lang="en-US" altLang="en-US" dirty="0" smtClean="0">
              <a:latin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6FAB3-9FD7-4D9A-AAFA-06FB90D79187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48108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Arial" charset="0"/>
                <a:cs typeface="Arial" charset="0"/>
              </a:rPr>
              <a:t>Time(min): </a:t>
            </a:r>
            <a:r>
              <a:rPr lang="en-US" altLang="en-US" baseline="0" dirty="0" smtClean="0">
                <a:latin typeface="Arial" charset="0"/>
                <a:cs typeface="Arial" charset="0"/>
              </a:rPr>
              <a:t> 1:00</a:t>
            </a:r>
            <a:endParaRPr lang="en-US" altLang="en-US" dirty="0" smtClean="0">
              <a:latin typeface="Arial" charset="0"/>
              <a:cs typeface="Arial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Arial" charset="0"/>
                <a:cs typeface="Arial" charset="0"/>
              </a:rPr>
              <a:t>Total(min): </a:t>
            </a:r>
            <a:r>
              <a:rPr lang="en-US" altLang="en-US" baseline="0" dirty="0" smtClean="0">
                <a:latin typeface="Arial" charset="0"/>
                <a:cs typeface="Arial" charset="0"/>
              </a:rPr>
              <a:t> 18:00</a:t>
            </a:r>
            <a:endParaRPr lang="en-US" altLang="en-US" dirty="0" smtClean="0">
              <a:latin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6FAB3-9FD7-4D9A-AAFA-06FB90D79187}" type="slidenum">
              <a:rPr lang="en-US" smtClean="0">
                <a:solidFill>
                  <a:prstClr val="black"/>
                </a:solidFill>
              </a:rPr>
              <a:pPr/>
              <a:t>21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236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Arial" charset="0"/>
                <a:cs typeface="Arial" charset="0"/>
              </a:rPr>
              <a:t>Time(min): 1:30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Arial" charset="0"/>
                <a:cs typeface="Arial" charset="0"/>
              </a:rPr>
              <a:t>Total(min): 3:00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6FAB3-9FD7-4D9A-AAFA-06FB90D7918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1827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Arial" charset="0"/>
                <a:cs typeface="Arial" charset="0"/>
              </a:rPr>
              <a:t>Time(min): 1:00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Arial" charset="0"/>
                <a:cs typeface="Arial" charset="0"/>
              </a:rPr>
              <a:t>Total(min): 4:00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dirty="0" smtClean="0">
              <a:latin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6FAB3-9FD7-4D9A-AAFA-06FB90D7918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4985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Arial" charset="0"/>
                <a:cs typeface="Arial" charset="0"/>
              </a:rPr>
              <a:t>Time(min): </a:t>
            </a:r>
            <a:r>
              <a:rPr lang="en-US" altLang="en-US" baseline="0" dirty="0" smtClean="0">
                <a:latin typeface="Arial" charset="0"/>
                <a:cs typeface="Arial" charset="0"/>
              </a:rPr>
              <a:t> 0:</a:t>
            </a:r>
            <a:r>
              <a:rPr lang="en-US" altLang="en-US" dirty="0" smtClean="0">
                <a:latin typeface="Arial" charset="0"/>
                <a:cs typeface="Arial" charset="0"/>
              </a:rPr>
              <a:t>30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Arial" charset="0"/>
                <a:cs typeface="Arial" charset="0"/>
              </a:rPr>
              <a:t>Total(min): 4:30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dirty="0" smtClean="0">
              <a:latin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6FAB3-9FD7-4D9A-AAFA-06FB90D7918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1827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Arial" charset="0"/>
                <a:cs typeface="Arial" charset="0"/>
              </a:rPr>
              <a:t>Time(min): </a:t>
            </a:r>
            <a:r>
              <a:rPr lang="en-US" altLang="en-US" baseline="0" dirty="0" smtClean="0">
                <a:latin typeface="Arial" charset="0"/>
                <a:cs typeface="Arial" charset="0"/>
              </a:rPr>
              <a:t> 0:</a:t>
            </a:r>
            <a:r>
              <a:rPr lang="en-US" altLang="en-US" dirty="0" smtClean="0">
                <a:latin typeface="Arial" charset="0"/>
                <a:cs typeface="Arial" charset="0"/>
              </a:rPr>
              <a:t>30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Arial" charset="0"/>
                <a:cs typeface="Arial" charset="0"/>
              </a:rPr>
              <a:t>Total(min): 5:00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dirty="0" smtClean="0">
              <a:latin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6FAB3-9FD7-4D9A-AAFA-06FB90D7918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1827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Arial" charset="0"/>
                <a:cs typeface="Arial" charset="0"/>
              </a:rPr>
              <a:t>Time(min): </a:t>
            </a:r>
            <a:r>
              <a:rPr lang="en-US" altLang="en-US" baseline="0" dirty="0" smtClean="0">
                <a:latin typeface="Arial" charset="0"/>
                <a:cs typeface="Arial" charset="0"/>
              </a:rPr>
              <a:t> 1:00</a:t>
            </a:r>
            <a:endParaRPr lang="en-US" altLang="en-US" dirty="0" smtClean="0">
              <a:latin typeface="Arial" charset="0"/>
              <a:cs typeface="Arial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Arial" charset="0"/>
                <a:cs typeface="Arial" charset="0"/>
              </a:rPr>
              <a:t>Total(min): 6:00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6FAB3-9FD7-4D9A-AAFA-06FB90D7918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3794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Arial" charset="0"/>
                <a:cs typeface="Arial" charset="0"/>
              </a:rPr>
              <a:t>Time(min): </a:t>
            </a:r>
            <a:r>
              <a:rPr lang="en-US" altLang="en-US" baseline="0" dirty="0" smtClean="0">
                <a:latin typeface="Arial" charset="0"/>
                <a:cs typeface="Arial" charset="0"/>
              </a:rPr>
              <a:t> 0:30</a:t>
            </a:r>
            <a:endParaRPr lang="en-US" altLang="en-US" dirty="0" smtClean="0">
              <a:latin typeface="Arial" charset="0"/>
              <a:cs typeface="Arial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Arial" charset="0"/>
                <a:cs typeface="Arial" charset="0"/>
              </a:rPr>
              <a:t>Total(min): 7:30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6FAB3-9FD7-4D9A-AAFA-06FB90D7918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1178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Arial" charset="0"/>
                <a:cs typeface="Arial" charset="0"/>
              </a:rPr>
              <a:t>Time(min): </a:t>
            </a:r>
            <a:r>
              <a:rPr lang="en-US" altLang="en-US" baseline="0" dirty="0" smtClean="0">
                <a:latin typeface="Arial" charset="0"/>
                <a:cs typeface="Arial" charset="0"/>
              </a:rPr>
              <a:t> 0:30</a:t>
            </a:r>
            <a:endParaRPr lang="en-US" altLang="en-US" dirty="0" smtClean="0">
              <a:latin typeface="Arial" charset="0"/>
              <a:cs typeface="Arial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Arial" charset="0"/>
                <a:cs typeface="Arial" charset="0"/>
              </a:rPr>
              <a:t>Total(min): 8:00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6FAB3-9FD7-4D9A-AAFA-06FB90D7918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117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3ECAB0-B4AC-4210-BE3A-77B157AC106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en-US">
                <a:solidFill>
                  <a:srgbClr val="000000"/>
                </a:solidFill>
              </a:rPr>
              <a:t> of 20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1CD4C4-7046-4331-AA37-9114E8DD334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1B6F8-B13C-4E4F-9878-FA7DF0D1C8D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29475" y="6400800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8EF41-3118-4E54-914F-56B8AF4F779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mtClean="0"/>
              <a:t>Click icon to add SmartArt graphic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229475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34200" y="6400800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2F263-C6CE-4819-A005-BE1F77CA07B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en-US" dirty="0" smtClean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 bwMode="auto">
          <a:xfrm>
            <a:off x="533400" y="533400"/>
            <a:ext cx="80772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 userDrawn="1"/>
        </p:nvCxnSpPr>
        <p:spPr bwMode="auto">
          <a:xfrm>
            <a:off x="533400" y="533400"/>
            <a:ext cx="0" cy="6858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AD5AF-7CB5-4CD4-A719-F51A283208B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CD639-039E-41F9-B932-EBE623C2FBA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06C87-387A-4AA9-91BA-B26D04835205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14C85-D64B-497F-9A0F-DE31414A56FB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16F7E-E9DC-41A6-ADF9-82C3290AB26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400800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B1BCF-6D3A-43DC-AA43-6A196802665B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2596C-D93F-40CD-810E-31BF3347BFD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21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>
                <a:latin typeface="Times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"/>
              </a:defRPr>
            </a:lvl1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7EAB8033-CFE3-41A8-AB19-909428247479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9.png"/><Relationship Id="rId5" Type="http://schemas.openxmlformats.org/officeDocument/2006/relationships/image" Target="../media/image8.png"/><Relationship Id="rId6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3.emf"/><Relationship Id="rId12" Type="http://schemas.openxmlformats.org/officeDocument/2006/relationships/oleObject" Target="file:///C:\Users\Shaon\Dropbox\DAPR_Journal\all_results_DAPR_Journal_shaon_12-03-2014.xls!Case%201%20JPEG%20Runs%20(2)!%5ball_results_DAPR_Journal_shaon_12-03-2014.xls%5dCase%201%20JPEG%20Runs%20(2)%20Chart%203-2" TargetMode="External"/><Relationship Id="rId13" Type="http://schemas.openxmlformats.org/officeDocument/2006/relationships/image" Target="../media/image14.emf"/><Relationship Id="rId14" Type="http://schemas.openxmlformats.org/officeDocument/2006/relationships/oleObject" Target="file:///C:\Users\Shaon\Dropbox\DAPR_Journal\all_results_DAPR_Journal_shaon_12-03-2014.xls!Case%201%20JPEG%20Runs%20(2)!%5ball_results_DAPR_Journal_shaon_12-03-2014.xls%5dCase%201%20JPEG%20Runs%20(2)%20Chart%203-4" TargetMode="External"/><Relationship Id="rId15" Type="http://schemas.openxmlformats.org/officeDocument/2006/relationships/image" Target="../media/image15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0.xml"/><Relationship Id="rId4" Type="http://schemas.openxmlformats.org/officeDocument/2006/relationships/oleObject" Target="file:///C:\Users\Shaon\Dropbox\DAPR_Journal\all_results_DAPR_Journal_shaon_12-03-2014.xls!Case%201%20JPEG%20Runs%20(2)!%5ball_results_DAPR_Journal_shaon_12-03-2014.xls%5dCase%201%20JPEG%20Runs%20(2)%20Chart%203-5" TargetMode="External"/><Relationship Id="rId5" Type="http://schemas.openxmlformats.org/officeDocument/2006/relationships/image" Target="../media/image10.emf"/><Relationship Id="rId6" Type="http://schemas.openxmlformats.org/officeDocument/2006/relationships/oleObject" Target="file:///C:\Users\Shaon\Dropbox\DAPR_Journal\all_results_DAPR_Journal_shaon_12-03-2014.xls!Case%201%20JPEG%20Runs%20(2)!%5ball_results_DAPR_Journal_shaon_12-03-2014.xls%5dCase%201%20JPEG%20Runs%20(2)%20Chart%203-3" TargetMode="External"/><Relationship Id="rId7" Type="http://schemas.openxmlformats.org/officeDocument/2006/relationships/image" Target="../media/image11.emf"/><Relationship Id="rId8" Type="http://schemas.openxmlformats.org/officeDocument/2006/relationships/oleObject" Target="file:///C:\Users\Shaon\Dropbox\DAPR_Journal\all_results_DAPR_Journal_shaon_12-03-2014.xls!Case%201%20JPEG%20Runs%20(2)!%5ball_results_DAPR_Journal_shaon_12-03-2014.xls%5dCase%201%20JPEG%20Runs%20(2)%20Chart%203-1" TargetMode="External"/><Relationship Id="rId9" Type="http://schemas.openxmlformats.org/officeDocument/2006/relationships/image" Target="../media/image12.emf"/><Relationship Id="rId10" Type="http://schemas.openxmlformats.org/officeDocument/2006/relationships/oleObject" Target="file:///C:\Users\Shaon\Dropbox\DAPR_Journal\all_results_DAPR_Journal_shaon_12-03-2014.xls!Case%201%20JPEG%20Runs%20(2)!%5ball_results_DAPR_Journal_shaon_12-03-2014.xls%5dCase%201%20JPEG%20Runs%20(2)%20Chart%203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228600" y="990600"/>
            <a:ext cx="8305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solidFill>
                  <a:srgbClr val="333399"/>
                </a:solidFill>
                <a:latin typeface="Arial" charset="0"/>
              </a:rPr>
              <a:t>Design Space Exploration for Hardware/Software-based Embedded Systems</a:t>
            </a:r>
            <a:endParaRPr lang="en-US" sz="3200" dirty="0">
              <a:solidFill>
                <a:srgbClr val="333399"/>
              </a:solidFill>
              <a:latin typeface="Arial" charset="0"/>
            </a:endParaRPr>
          </a:p>
        </p:txBody>
      </p:sp>
      <p:sp>
        <p:nvSpPr>
          <p:cNvPr id="7176" name="Text Box 13"/>
          <p:cNvSpPr txBox="1">
            <a:spLocks noChangeArrowheads="1"/>
          </p:cNvSpPr>
          <p:nvPr/>
        </p:nvSpPr>
        <p:spPr bwMode="auto">
          <a:xfrm>
            <a:off x="2057400" y="2971800"/>
            <a:ext cx="5029200" cy="904875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lIns="0" tIns="0" rIns="0" bIns="0"/>
          <a:lstStyle/>
          <a:p>
            <a:pPr algn="ctr" eaLnBrk="0" fontAlgn="base" hangingPunct="0">
              <a:spcBef>
                <a:spcPct val="0"/>
              </a:spcBef>
              <a:spcAft>
                <a:spcPts val="400"/>
              </a:spcAft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ea typeface="ＭＳ Ｐゴシック" pitchFamily="16" charset="-128"/>
              </a:rPr>
              <a:t>Ann Gordon-Ross</a:t>
            </a:r>
            <a:endParaRPr lang="en-US" sz="2400" dirty="0">
              <a:solidFill>
                <a:srgbClr val="000000"/>
              </a:solidFill>
              <a:latin typeface="Arial" charset="0"/>
              <a:ea typeface="ＭＳ Ｐゴシック" pitchFamily="16" charset="-128"/>
            </a:endParaRPr>
          </a:p>
          <a:p>
            <a:pPr algn="ctr" eaLnBrk="0" fontAlgn="base" hangingPunct="0">
              <a:spcBef>
                <a:spcPct val="0"/>
              </a:spcBef>
              <a:spcAft>
                <a:spcPts val="400"/>
              </a:spcAft>
            </a:pPr>
            <a:r>
              <a:rPr lang="en-US" sz="1400" dirty="0" smtClean="0">
                <a:solidFill>
                  <a:srgbClr val="000000"/>
                </a:solidFill>
                <a:latin typeface="Arial" charset="0"/>
                <a:ea typeface="ＭＳ Ｐゴシック" pitchFamily="16" charset="-128"/>
              </a:rPr>
              <a:t>Associate Professor, University </a:t>
            </a:r>
            <a:r>
              <a:rPr lang="en-US" sz="1400" dirty="0">
                <a:solidFill>
                  <a:srgbClr val="000000"/>
                </a:solidFill>
                <a:latin typeface="Arial" charset="0"/>
                <a:ea typeface="ＭＳ Ｐゴシック" pitchFamily="16" charset="-128"/>
              </a:rPr>
              <a:t>of Florida</a:t>
            </a:r>
            <a:br>
              <a:rPr lang="en-US" sz="1400" dirty="0">
                <a:solidFill>
                  <a:srgbClr val="000000"/>
                </a:solidFill>
                <a:latin typeface="Arial" charset="0"/>
                <a:ea typeface="ＭＳ Ｐゴシック" pitchFamily="16" charset="-128"/>
              </a:rPr>
            </a:br>
            <a:r>
              <a:rPr lang="en-US" sz="1400" dirty="0">
                <a:solidFill>
                  <a:srgbClr val="000000"/>
                </a:solidFill>
                <a:latin typeface="Helvetica" pitchFamily="16" charset="0"/>
                <a:ea typeface="ＭＳ Ｐゴシック" pitchFamily="16" charset="-128"/>
              </a:rPr>
              <a:t>Department of Electrical and Computer Engineering</a:t>
            </a:r>
            <a:r>
              <a:rPr lang="en-US" sz="1400" dirty="0">
                <a:solidFill>
                  <a:srgbClr val="000000"/>
                </a:solidFill>
                <a:latin typeface="Arial" charset="0"/>
                <a:ea typeface="ＭＳ Ｐゴシック" pitchFamily="16" charset="-128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Arial" charset="0"/>
                <a:ea typeface="ＭＳ Ｐゴシック" pitchFamily="16" charset="-128"/>
              </a:rPr>
            </a:br>
            <a:endParaRPr lang="en-US" sz="1600" dirty="0">
              <a:solidFill>
                <a:srgbClr val="000000"/>
              </a:solidFill>
              <a:latin typeface="Helvetica" pitchFamily="16" charset="0"/>
              <a:ea typeface="ＭＳ Ｐゴシック" pitchFamily="16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1981200" y="3758250"/>
            <a:ext cx="5029200" cy="904875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lIns="0" tIns="0" rIns="0" bIns="0"/>
          <a:lstStyle/>
          <a:p>
            <a:pPr algn="ctr" eaLnBrk="0" fontAlgn="base" hangingPunct="0">
              <a:spcBef>
                <a:spcPct val="0"/>
              </a:spcBef>
              <a:spcAft>
                <a:spcPts val="400"/>
              </a:spcAft>
            </a:pPr>
            <a:endParaRPr lang="en-US" sz="1600" dirty="0">
              <a:solidFill>
                <a:srgbClr val="000000"/>
              </a:solidFill>
              <a:latin typeface="Helvetica" pitchFamily="16" charset="0"/>
              <a:ea typeface="ＭＳ Ｐゴシック" pitchFamily="16" charset="-128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935" y="6004378"/>
            <a:ext cx="621280" cy="625022"/>
          </a:xfrm>
          <a:prstGeom prst="rect">
            <a:avLst/>
          </a:prstGeom>
          <a:noFill/>
          <a:ln>
            <a:noFill/>
          </a:ln>
          <a:effectLst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09600" y="6172200"/>
            <a:ext cx="4267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i="1" dirty="0"/>
              <a:t>This work was supported by the National Science Foundation (CNS-0953447). Any opinions, findings, and conclusions or recommendations expressed in this material are those of the author(s) and do not necessarily reflect the views of the National Science Foundation.</a:t>
            </a:r>
          </a:p>
          <a:p>
            <a:endParaRPr lang="en-US" sz="11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533400" y="567453"/>
            <a:ext cx="8382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Pct val="65000"/>
              <a:defRPr/>
            </a:pPr>
            <a:r>
              <a:rPr lang="en-US" sz="380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HW/SW PR Partitioning Methodology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r>
              <a:rPr lang="en-US" smtClean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" name="Rectangle 90"/>
          <p:cNvSpPr>
            <a:spLocks noChangeArrowheads="1"/>
          </p:cNvSpPr>
          <p:nvPr/>
        </p:nvSpPr>
        <p:spPr bwMode="auto">
          <a:xfrm>
            <a:off x="486319" y="4994171"/>
            <a:ext cx="1367560" cy="744075"/>
          </a:xfrm>
          <a:prstGeom prst="rect">
            <a:avLst/>
          </a:prstGeom>
          <a:solidFill>
            <a:srgbClr val="CC9900"/>
          </a:solidFill>
          <a:ln w="38100" cap="flat" cmpd="sng" algn="ctr">
            <a:solidFill>
              <a:srgbClr val="FFFFFF"/>
            </a:solidFill>
            <a:prstDash val="solid"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 anchorCtr="1"/>
          <a:lstStyle/>
          <a:p>
            <a:pPr algn="ctr">
              <a:defRPr/>
            </a:pPr>
            <a:r>
              <a:rPr lang="en-US" sz="1400" kern="0" dirty="0">
                <a:solidFill>
                  <a:srgbClr val="FFFFFF"/>
                </a:solidFill>
                <a:latin typeface="Arial"/>
                <a:cs typeface="Arial"/>
              </a:rPr>
              <a:t>Modularized</a:t>
            </a:r>
          </a:p>
          <a:p>
            <a:pPr algn="ctr">
              <a:defRPr/>
            </a:pPr>
            <a:r>
              <a:rPr lang="en-US" sz="1400" kern="0" dirty="0" smtClean="0">
                <a:solidFill>
                  <a:srgbClr val="FFFFFF"/>
                </a:solidFill>
                <a:latin typeface="Arial"/>
                <a:cs typeface="Arial"/>
              </a:rPr>
              <a:t>Application</a:t>
            </a:r>
            <a:endParaRPr lang="en-US" sz="1400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6" name="Rectangle 90"/>
          <p:cNvSpPr>
            <a:spLocks noChangeArrowheads="1"/>
          </p:cNvSpPr>
          <p:nvPr/>
        </p:nvSpPr>
        <p:spPr bwMode="auto">
          <a:xfrm>
            <a:off x="468714" y="3810000"/>
            <a:ext cx="1375640" cy="744074"/>
          </a:xfrm>
          <a:prstGeom prst="rect">
            <a:avLst/>
          </a:prstGeom>
          <a:solidFill>
            <a:srgbClr val="CC9900"/>
          </a:solidFill>
          <a:ln w="38100" cap="flat" cmpd="sng" algn="ctr">
            <a:solidFill>
              <a:srgbClr val="FFFFFF"/>
            </a:solidFill>
            <a:prstDash val="solid"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 anchorCtr="1"/>
          <a:lstStyle/>
          <a:p>
            <a:pPr algn="ctr">
              <a:defRPr/>
            </a:pPr>
            <a:r>
              <a:rPr lang="en-US" sz="1400" kern="0" dirty="0" smtClean="0">
                <a:solidFill>
                  <a:srgbClr val="FFFFFF"/>
                </a:solidFill>
                <a:latin typeface="Arial"/>
                <a:cs typeface="Arial"/>
              </a:rPr>
              <a:t>Configuration List,</a:t>
            </a:r>
            <a:r>
              <a:rPr lang="en-US" sz="1400" kern="0" dirty="0">
                <a:solidFill>
                  <a:srgbClr val="FFFFFF"/>
                </a:solidFill>
                <a:latin typeface="Arial"/>
                <a:cs typeface="Arial"/>
              </a:rPr>
              <a:t/>
            </a:r>
            <a:br>
              <a:rPr lang="en-US" sz="1400" kern="0" dirty="0">
                <a:solidFill>
                  <a:srgbClr val="FFFFFF"/>
                </a:solidFill>
                <a:latin typeface="Arial"/>
                <a:cs typeface="Arial"/>
              </a:rPr>
            </a:br>
            <a:r>
              <a:rPr lang="en-US" sz="1400" kern="0" dirty="0" err="1">
                <a:solidFill>
                  <a:srgbClr val="FFFFFF"/>
                </a:solidFill>
                <a:latin typeface="Arial"/>
                <a:cs typeface="Arial"/>
              </a:rPr>
              <a:t>COi</a:t>
            </a:r>
            <a:endParaRPr lang="en-US" sz="1400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844354" y="4105837"/>
            <a:ext cx="4700766" cy="1184172"/>
            <a:chOff x="1844354" y="4245655"/>
            <a:chExt cx="4700766" cy="1184172"/>
          </a:xfrm>
        </p:grpSpPr>
        <p:cxnSp>
          <p:nvCxnSpPr>
            <p:cNvPr id="18" name="Straight Arrow Connector 93"/>
            <p:cNvCxnSpPr>
              <a:cxnSpLocks noChangeShapeType="1"/>
              <a:stCxn id="15" idx="3"/>
              <a:endCxn id="19" idx="1"/>
            </p:cNvCxnSpPr>
            <p:nvPr/>
          </p:nvCxnSpPr>
          <p:spPr bwMode="auto">
            <a:xfrm flipV="1">
              <a:off x="1853879" y="4942640"/>
              <a:ext cx="933444" cy="487187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rgbClr val="000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" name="Rectangle 90"/>
            <p:cNvSpPr>
              <a:spLocks noChangeArrowheads="1"/>
            </p:cNvSpPr>
            <p:nvPr/>
          </p:nvSpPr>
          <p:spPr bwMode="auto">
            <a:xfrm>
              <a:off x="2787323" y="4617507"/>
              <a:ext cx="1511953" cy="650265"/>
            </a:xfrm>
            <a:prstGeom prst="rect">
              <a:avLst/>
            </a:prstGeom>
            <a:solidFill>
              <a:srgbClr val="00B050"/>
            </a:solidFill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1"/>
            <a:lstStyle/>
            <a:p>
              <a:pPr algn="ctr">
                <a:defRPr/>
              </a:pPr>
              <a:r>
                <a:rPr lang="en-US" sz="1400" kern="0" dirty="0" smtClean="0">
                  <a:solidFill>
                    <a:sysClr val="windowText" lastClr="000000"/>
                  </a:solidFill>
                </a:rPr>
                <a:t>Estimate </a:t>
              </a:r>
              <a:r>
                <a:rPr lang="en-US" sz="1400" kern="0" dirty="0" err="1" smtClean="0">
                  <a:solidFill>
                    <a:sysClr val="windowText" lastClr="000000"/>
                  </a:solidFill>
                </a:rPr>
                <a:t>T</a:t>
              </a:r>
              <a:r>
                <a:rPr lang="en-US" sz="1400" kern="0" baseline="-25000" dirty="0" err="1" smtClean="0">
                  <a:solidFill>
                    <a:sysClr val="windowText" lastClr="000000"/>
                  </a:solidFill>
                </a:rPr>
                <a:t>i</a:t>
              </a:r>
              <a:r>
                <a:rPr lang="en-US" sz="1400" kern="0" dirty="0" smtClean="0">
                  <a:solidFill>
                    <a:sysClr val="windowText" lastClr="000000"/>
                  </a:solidFill>
                </a:rPr>
                <a:t> </a:t>
              </a:r>
              <a:r>
                <a:rPr lang="en-US" sz="1400" kern="0" dirty="0" err="1">
                  <a:solidFill>
                    <a:sysClr val="windowText" lastClr="000000"/>
                  </a:solidFill>
                </a:rPr>
                <a:t>RR</a:t>
              </a:r>
              <a:r>
                <a:rPr lang="en-US" sz="1400" kern="0" baseline="-25000" dirty="0" err="1">
                  <a:solidFill>
                    <a:sysClr val="windowText" lastClr="000000"/>
                  </a:solidFill>
                </a:rPr>
                <a:t>i</a:t>
              </a:r>
              <a:r>
                <a:rPr lang="en-US" sz="1400" kern="0" dirty="0">
                  <a:solidFill>
                    <a:sysClr val="windowText" lastClr="000000"/>
                  </a:solidFill>
                </a:rPr>
                <a:t>, </a:t>
              </a:r>
              <a:r>
                <a:rPr lang="en-US" sz="1400" kern="0" dirty="0" err="1" smtClean="0">
                  <a:solidFill>
                    <a:sysClr val="windowText" lastClr="000000"/>
                  </a:solidFill>
                </a:rPr>
                <a:t>TR</a:t>
              </a:r>
              <a:r>
                <a:rPr lang="en-US" sz="1400" kern="0" baseline="-25000" dirty="0" err="1" smtClean="0">
                  <a:solidFill>
                    <a:sysClr val="windowText" lastClr="000000"/>
                  </a:solidFill>
                </a:rPr>
                <a:t>i</a:t>
              </a:r>
              <a:r>
                <a:rPr lang="en-US" sz="1400" kern="0" dirty="0">
                  <a:solidFill>
                    <a:sysClr val="windowText" lastClr="000000"/>
                  </a:solidFill>
                </a:rPr>
                <a:t>, and </a:t>
              </a:r>
              <a:r>
                <a:rPr lang="en-US" sz="1400" kern="0" dirty="0" err="1">
                  <a:solidFill>
                    <a:sysClr val="windowText" lastClr="000000"/>
                  </a:solidFill>
                </a:rPr>
                <a:t>CI</a:t>
              </a:r>
              <a:r>
                <a:rPr lang="en-US" sz="1400" kern="0" baseline="-25000" dirty="0" err="1">
                  <a:solidFill>
                    <a:sysClr val="windowText" lastClr="000000"/>
                  </a:solidFill>
                </a:rPr>
                <a:t>i</a:t>
              </a:r>
              <a:endParaRPr lang="en-US" sz="1400" kern="0" baseline="-25000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20" name="Straight Arrow Connector 93"/>
            <p:cNvCxnSpPr>
              <a:cxnSpLocks noChangeShapeType="1"/>
              <a:stCxn id="16" idx="3"/>
              <a:endCxn id="19" idx="1"/>
            </p:cNvCxnSpPr>
            <p:nvPr/>
          </p:nvCxnSpPr>
          <p:spPr bwMode="auto">
            <a:xfrm>
              <a:off x="1844354" y="4245655"/>
              <a:ext cx="942969" cy="696985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rgbClr val="000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" name="Rectangle 90"/>
            <p:cNvSpPr>
              <a:spLocks noChangeArrowheads="1"/>
            </p:cNvSpPr>
            <p:nvPr/>
          </p:nvSpPr>
          <p:spPr bwMode="auto">
            <a:xfrm>
              <a:off x="4724400" y="4658215"/>
              <a:ext cx="1820720" cy="552831"/>
            </a:xfrm>
            <a:prstGeom prst="rect">
              <a:avLst/>
            </a:prstGeom>
            <a:solidFill>
              <a:srgbClr val="00B0F0"/>
            </a:solidFill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1"/>
            <a:lstStyle/>
            <a:p>
              <a:pPr algn="ctr"/>
              <a:r>
                <a:rPr lang="en-US" sz="1400" kern="0" dirty="0" smtClean="0">
                  <a:solidFill>
                    <a:sysClr val="windowText" lastClr="000000"/>
                  </a:solidFill>
                </a:rPr>
                <a:t>HW/SW PR Partitioning Algorithm</a:t>
              </a:r>
              <a:endParaRPr lang="en-US" sz="1400" kern="0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22" name="Straight Arrow Connector 93"/>
            <p:cNvCxnSpPr>
              <a:cxnSpLocks noChangeShapeType="1"/>
              <a:stCxn id="19" idx="3"/>
              <a:endCxn id="21" idx="1"/>
            </p:cNvCxnSpPr>
            <p:nvPr/>
          </p:nvCxnSpPr>
          <p:spPr bwMode="auto">
            <a:xfrm flipV="1">
              <a:off x="4299276" y="4934631"/>
              <a:ext cx="425124" cy="0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rgbClr val="000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" name="Group 2"/>
          <p:cNvGrpSpPr/>
          <p:nvPr/>
        </p:nvGrpSpPr>
        <p:grpSpPr>
          <a:xfrm>
            <a:off x="6545120" y="4375714"/>
            <a:ext cx="2214813" cy="838200"/>
            <a:chOff x="6536067" y="4515532"/>
            <a:chExt cx="2214813" cy="838200"/>
          </a:xfrm>
        </p:grpSpPr>
        <p:sp>
          <p:nvSpPr>
            <p:cNvPr id="28" name="Rectangle 90"/>
            <p:cNvSpPr>
              <a:spLocks noChangeArrowheads="1"/>
            </p:cNvSpPr>
            <p:nvPr/>
          </p:nvSpPr>
          <p:spPr bwMode="auto">
            <a:xfrm>
              <a:off x="6930160" y="4515532"/>
              <a:ext cx="1820720" cy="838200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 anchorCtr="1"/>
            <a:lstStyle/>
            <a:p>
              <a:pPr algn="ctr"/>
              <a:r>
                <a:rPr lang="en-US" sz="1400" kern="0" dirty="0" smtClean="0">
                  <a:solidFill>
                    <a:sysClr val="windowText" lastClr="000000"/>
                  </a:solidFill>
                </a:rPr>
                <a:t>HW/SW partitions and performance results</a:t>
              </a:r>
              <a:endParaRPr lang="en-US" sz="1400" kern="0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27" name="Straight Arrow Connector 26"/>
            <p:cNvCxnSpPr>
              <a:cxnSpLocks noChangeShapeType="1"/>
              <a:stCxn id="21" idx="3"/>
              <a:endCxn id="28" idx="1"/>
            </p:cNvCxnSpPr>
            <p:nvPr/>
          </p:nvCxnSpPr>
          <p:spPr bwMode="auto">
            <a:xfrm>
              <a:off x="6536067" y="4934631"/>
              <a:ext cx="394093" cy="1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10" name="Rectangle 109"/>
          <p:cNvSpPr/>
          <p:nvPr/>
        </p:nvSpPr>
        <p:spPr>
          <a:xfrm>
            <a:off x="373173" y="1237232"/>
            <a:ext cx="8847027" cy="23267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fontAlgn="base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charset="2"/>
              <a:buChar char="n"/>
              <a:defRPr/>
            </a:pPr>
            <a:r>
              <a:rPr lang="en-US" altLang="en-US" sz="2000" kern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Leverages configuration </a:t>
            </a:r>
            <a:r>
              <a:rPr lang="en-US" altLang="en-US" sz="2000" kern="0" dirty="0">
                <a:solidFill>
                  <a:srgbClr val="000000"/>
                </a:solidFill>
                <a:latin typeface="Arial" charset="0"/>
                <a:cs typeface="Arial" charset="0"/>
              </a:rPr>
              <a:t>list and modularized </a:t>
            </a:r>
            <a:r>
              <a:rPr lang="en-US" altLang="en-US" sz="2000" kern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application</a:t>
            </a:r>
            <a:endParaRPr lang="en-US" altLang="en-US" sz="2000" kern="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342900" lvl="1" indent="-342900" fontAlgn="base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charset="2"/>
              <a:buChar char="n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Determines </a:t>
            </a:r>
            <a:r>
              <a:rPr lang="en-US" sz="2000" kern="0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T</a:t>
            </a:r>
            <a:r>
              <a:rPr lang="en-US" sz="2000" kern="0" baseline="-25000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i</a:t>
            </a:r>
            <a:r>
              <a:rPr lang="en-US" sz="2000" kern="0" dirty="0" err="1">
                <a:solidFill>
                  <a:srgbClr val="000000"/>
                </a:solidFill>
                <a:latin typeface="Arial" charset="0"/>
                <a:cs typeface="Arial" charset="0"/>
              </a:rPr>
              <a:t>,</a:t>
            </a:r>
            <a:r>
              <a:rPr lang="en-US" sz="2000" kern="0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RR</a:t>
            </a:r>
            <a:r>
              <a:rPr lang="en-US" sz="2000" kern="0" baseline="-25000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Arial" charset="0"/>
                <a:cs typeface="Arial" charset="0"/>
              </a:rPr>
              <a:t>, </a:t>
            </a:r>
            <a:r>
              <a:rPr lang="en-US" sz="2000" kern="0" dirty="0" err="1">
                <a:solidFill>
                  <a:srgbClr val="000000"/>
                </a:solidFill>
                <a:latin typeface="Arial" charset="0"/>
                <a:cs typeface="Arial" charset="0"/>
              </a:rPr>
              <a:t>TR</a:t>
            </a:r>
            <a:r>
              <a:rPr lang="en-US" sz="2000" kern="0" baseline="-25000" dirty="0" err="1">
                <a:solidFill>
                  <a:srgbClr val="000000"/>
                </a:solidFill>
                <a:latin typeface="Arial" charset="0"/>
                <a:cs typeface="Arial" charset="0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Arial" charset="0"/>
                <a:cs typeface="Arial" charset="0"/>
              </a:rPr>
              <a:t>, and </a:t>
            </a:r>
            <a:r>
              <a:rPr lang="en-US" sz="2000" kern="0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CI</a:t>
            </a:r>
            <a:r>
              <a:rPr lang="en-US" sz="2000" kern="0" baseline="-25000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i</a:t>
            </a:r>
            <a:r>
              <a:rPr lang="en-US" altLang="en-US" sz="2000" kern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altLang="en-US" sz="2000" kern="0" dirty="0">
                <a:solidFill>
                  <a:srgbClr val="000000"/>
                </a:solidFill>
                <a:latin typeface="Arial" charset="0"/>
                <a:cs typeface="Arial" charset="0"/>
              </a:rPr>
              <a:t>performance </a:t>
            </a:r>
            <a:r>
              <a:rPr lang="en-US" altLang="en-US" sz="2000" kern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parameters</a:t>
            </a:r>
            <a:endParaRPr lang="en-US" sz="2000" kern="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342900" lvl="1" indent="-342900" fontAlgn="base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charset="2"/>
              <a:buChar char="n"/>
              <a:defRPr/>
            </a:pPr>
            <a:r>
              <a:rPr lang="en-US" altLang="en-US" sz="2000" kern="0" dirty="0">
                <a:solidFill>
                  <a:srgbClr val="000000"/>
                </a:solidFill>
                <a:latin typeface="Arial" charset="0"/>
                <a:cs typeface="Arial" charset="0"/>
              </a:rPr>
              <a:t>HW/SW PR algorithm g</a:t>
            </a:r>
            <a:r>
              <a:rPr lang="en-US" sz="2000" kern="0" dirty="0">
                <a:solidFill>
                  <a:srgbClr val="000000"/>
                </a:solidFill>
                <a:latin typeface="Arial" charset="0"/>
                <a:cs typeface="Arial" charset="0"/>
              </a:rPr>
              <a:t>enerates </a:t>
            </a:r>
            <a:r>
              <a:rPr lang="en-US" sz="2000" kern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all possible HW/SW PR </a:t>
            </a:r>
            <a:br>
              <a:rPr lang="en-US" sz="2000" kern="0" dirty="0" smtClean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000" kern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partitions and corresponding partitions’ performance results</a:t>
            </a:r>
          </a:p>
          <a:p>
            <a:pPr marL="669925" lvl="1" indent="-325438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charset="2"/>
              <a:buChar char="q"/>
              <a:defRPr/>
            </a:pPr>
            <a:r>
              <a:rPr lang="en-US" sz="1600" kern="0" dirty="0" smtClean="0">
                <a:solidFill>
                  <a:srgbClr val="FF4A00"/>
                </a:solidFill>
                <a:latin typeface="Arial" charset="0"/>
                <a:cs typeface="Arial" charset="0"/>
              </a:rPr>
              <a:t>Resource requirements, reconfiguration </a:t>
            </a:r>
            <a:r>
              <a:rPr lang="en-US" sz="1600" kern="0" dirty="0">
                <a:solidFill>
                  <a:srgbClr val="FF4A00"/>
                </a:solidFill>
                <a:latin typeface="Arial" charset="0"/>
                <a:cs typeface="Arial" charset="0"/>
              </a:rPr>
              <a:t>time, and HW/SW execution </a:t>
            </a:r>
            <a:r>
              <a:rPr lang="en-US" sz="1600" kern="0" dirty="0" smtClean="0">
                <a:solidFill>
                  <a:srgbClr val="FF4A00"/>
                </a:solidFill>
                <a:latin typeface="Arial" charset="0"/>
                <a:cs typeface="Arial" charset="0"/>
              </a:rPr>
              <a:t>time reported</a:t>
            </a:r>
          </a:p>
          <a:p>
            <a:pPr marL="342900" lvl="1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charset="2"/>
              <a:buChar char="n"/>
              <a:defRPr/>
            </a:pPr>
            <a:r>
              <a:rPr lang="en-US" altLang="en-US" sz="2000" kern="0" dirty="0">
                <a:solidFill>
                  <a:srgbClr val="000000"/>
                </a:solidFill>
                <a:latin typeface="Arial" charset="0"/>
                <a:cs typeface="Arial" charset="0"/>
              </a:rPr>
              <a:t>S</a:t>
            </a:r>
            <a:r>
              <a:rPr lang="en-US" altLang="en-US" sz="2000" kern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ystem designer analyzes results, selects </a:t>
            </a:r>
            <a:r>
              <a:rPr lang="en-US" altLang="en-US" sz="2000" b="1" kern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Chosen HW/SW PR partition</a:t>
            </a:r>
          </a:p>
          <a:p>
            <a:pPr marL="669925" lvl="1" indent="-325438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charset="2"/>
              <a:buChar char="q"/>
              <a:defRPr/>
            </a:pPr>
            <a:r>
              <a:rPr lang="en-US" altLang="en-US" sz="1600" kern="0" dirty="0">
                <a:solidFill>
                  <a:srgbClr val="FF4A00"/>
                </a:solidFill>
                <a:latin typeface="Arial" charset="0"/>
                <a:cs typeface="Arial" charset="0"/>
              </a:rPr>
              <a:t>Chosen HW/SW </a:t>
            </a:r>
            <a:r>
              <a:rPr lang="en-US" altLang="en-US" sz="1600" kern="0" dirty="0" smtClean="0">
                <a:solidFill>
                  <a:srgbClr val="FF4A00"/>
                </a:solidFill>
                <a:latin typeface="Arial" charset="0"/>
                <a:cs typeface="Arial" charset="0"/>
              </a:rPr>
              <a:t>PR partition </a:t>
            </a:r>
            <a:r>
              <a:rPr lang="en-US" altLang="en-US" sz="1600" kern="0" dirty="0">
                <a:solidFill>
                  <a:srgbClr val="FF4A00"/>
                </a:solidFill>
                <a:latin typeface="Arial" charset="0"/>
                <a:cs typeface="Arial" charset="0"/>
              </a:rPr>
              <a:t>undergoes DAPR’s SA-based PR floorplanning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6816833" y="5231866"/>
            <a:ext cx="2065480" cy="1114616"/>
            <a:chOff x="6760954" y="4299698"/>
            <a:chExt cx="2065480" cy="1114616"/>
          </a:xfrm>
        </p:grpSpPr>
        <p:sp>
          <p:nvSpPr>
            <p:cNvPr id="26" name="Rectangle 90"/>
            <p:cNvSpPr>
              <a:spLocks noChangeArrowheads="1"/>
            </p:cNvSpPr>
            <p:nvPr/>
          </p:nvSpPr>
          <p:spPr bwMode="auto">
            <a:xfrm>
              <a:off x="6760954" y="4576114"/>
              <a:ext cx="2065480" cy="838200"/>
            </a:xfrm>
            <a:prstGeom prst="rect">
              <a:avLst/>
            </a:prstGeom>
            <a:solidFill>
              <a:srgbClr val="FFFFCC"/>
            </a:solidFill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 anchorCtr="1"/>
            <a:lstStyle/>
            <a:p>
              <a:pPr algn="ctr"/>
              <a:r>
                <a:rPr lang="en-US" sz="1400" kern="0" dirty="0" smtClean="0">
                  <a:solidFill>
                    <a:sysClr val="windowText" lastClr="000000"/>
                  </a:solidFill>
                </a:rPr>
                <a:t>Analyze and select </a:t>
              </a:r>
              <a:r>
                <a:rPr lang="en-US" sz="1400" u="sng" kern="0" dirty="0" smtClean="0">
                  <a:solidFill>
                    <a:sysClr val="windowText" lastClr="000000"/>
                  </a:solidFill>
                </a:rPr>
                <a:t>Chosen HW/SW partition</a:t>
              </a:r>
              <a:endParaRPr lang="en-US" sz="1400" u="sng" kern="0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29" name="Straight Arrow Connector 28"/>
            <p:cNvCxnSpPr>
              <a:cxnSpLocks noChangeShapeType="1"/>
              <a:stCxn id="28" idx="2"/>
              <a:endCxn id="26" idx="0"/>
            </p:cNvCxnSpPr>
            <p:nvPr/>
          </p:nvCxnSpPr>
          <p:spPr bwMode="auto">
            <a:xfrm>
              <a:off x="7793694" y="4299698"/>
              <a:ext cx="0" cy="276416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760579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6858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3800" b="1" dirty="0" smtClean="0">
                <a:solidFill>
                  <a:srgbClr val="0021A5"/>
                </a:solidFill>
                <a:latin typeface="Garamond"/>
                <a:cs typeface="Arial"/>
              </a:rPr>
              <a:t>Automated Floorplanning Algorithm</a:t>
            </a:r>
            <a:endParaRPr lang="en-US" sz="3800" b="1" dirty="0">
              <a:solidFill>
                <a:srgbClr val="0021A5"/>
              </a:solidFill>
              <a:latin typeface="Garamond"/>
              <a:cs typeface="Arial"/>
            </a:endParaRPr>
          </a:p>
        </p:txBody>
      </p:sp>
      <p:sp>
        <p:nvSpPr>
          <p:cNvPr id="102" name="Rectangle 3"/>
          <p:cNvSpPr txBox="1">
            <a:spLocks noChangeArrowheads="1"/>
          </p:cNvSpPr>
          <p:nvPr/>
        </p:nvSpPr>
        <p:spPr bwMode="auto">
          <a:xfrm>
            <a:off x="503946" y="1447800"/>
            <a:ext cx="8211429" cy="5046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69925" indent="-325438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charset="2"/>
              <a:buChar char="q"/>
              <a:defRPr sz="2400">
                <a:solidFill>
                  <a:srgbClr val="FF4A00"/>
                </a:solidFill>
                <a:latin typeface="Arial" charset="0"/>
                <a:cs typeface="Arial" charset="0"/>
              </a:defRPr>
            </a:lvl2pPr>
            <a:lvl3pPr marL="1022350" indent="-350838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000">
                <a:solidFill>
                  <a:srgbClr val="0021A5"/>
                </a:solidFill>
                <a:latin typeface="Arial" charset="0"/>
                <a:cs typeface="Arial" charset="0"/>
              </a:defRPr>
            </a:lvl3pPr>
            <a:lvl4pPr marL="1339850" indent="-315913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q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342900" lvl="1" indent="-342900" eaLnBrk="1" fontAlgn="base" hangingPunct="1">
              <a:spcAft>
                <a:spcPct val="0"/>
              </a:spcAft>
              <a:buClr>
                <a:srgbClr val="CC9900"/>
              </a:buClr>
              <a:buSzPct val="65000"/>
              <a:buFont typeface="Wingdings" charset="2"/>
              <a:buChar char="n"/>
            </a:pPr>
            <a:r>
              <a:rPr lang="en-US" altLang="en-US" sz="2000" kern="0" dirty="0" smtClean="0">
                <a:solidFill>
                  <a:srgbClr val="000000"/>
                </a:solidFill>
                <a:latin typeface="Arial"/>
                <a:cs typeface="Arial"/>
              </a:rPr>
              <a:t>Iteratively improves HW/SW PR partition’s floorplan</a:t>
            </a:r>
          </a:p>
          <a:p>
            <a:pPr lvl="1" fontAlgn="base">
              <a:spcAft>
                <a:spcPct val="0"/>
              </a:spcAft>
              <a:buClr>
                <a:srgbClr val="3B812F"/>
              </a:buClr>
            </a:pPr>
            <a:r>
              <a:rPr lang="en-US" altLang="en-US" sz="1800" dirty="0"/>
              <a:t>Leverages s</a:t>
            </a:r>
            <a:r>
              <a:rPr lang="en-US" altLang="en-US" sz="1800" dirty="0" smtClean="0"/>
              <a:t>imulated annealing (SA)-based algorithm</a:t>
            </a:r>
          </a:p>
          <a:p>
            <a:pPr lvl="1">
              <a:buClr>
                <a:srgbClr val="3B812F"/>
              </a:buClr>
            </a:pPr>
            <a:r>
              <a:rPr lang="en-US" altLang="en-US" sz="1800" dirty="0" smtClean="0"/>
              <a:t>PRR floorplan is improved first</a:t>
            </a:r>
          </a:p>
          <a:p>
            <a:pPr lvl="2" eaLnBrk="1" fontAlgn="base" hangingPunct="1">
              <a:spcAft>
                <a:spcPct val="0"/>
              </a:spcAft>
              <a:buClr>
                <a:srgbClr val="CC9900"/>
              </a:buClr>
              <a:defRPr/>
            </a:pPr>
            <a:r>
              <a:rPr lang="en-US" altLang="en-US" sz="1600" kern="0" dirty="0">
                <a:latin typeface="Arial"/>
                <a:cs typeface="Arial"/>
              </a:rPr>
              <a:t>PRR floorplan changes </a:t>
            </a:r>
            <a:r>
              <a:rPr lang="en-US" altLang="en-US" sz="1600" kern="0" dirty="0" smtClean="0">
                <a:latin typeface="Arial"/>
                <a:cs typeface="Arial"/>
              </a:rPr>
              <a:t>have largest affect on design performance</a:t>
            </a:r>
            <a:endParaRPr lang="en-US" altLang="en-US" sz="1800" dirty="0" smtClean="0"/>
          </a:p>
          <a:p>
            <a:pPr lvl="1">
              <a:buClr>
                <a:srgbClr val="3B812F"/>
              </a:buClr>
            </a:pPr>
            <a:r>
              <a:rPr lang="en-US" altLang="en-US" sz="1800" dirty="0" smtClean="0"/>
              <a:t>Partition pin </a:t>
            </a:r>
            <a:r>
              <a:rPr lang="en-US" altLang="en-US" sz="1800" dirty="0" err="1" smtClean="0"/>
              <a:t>floorplan</a:t>
            </a:r>
            <a:r>
              <a:rPr lang="en-US" altLang="en-US" sz="1800" dirty="0" smtClean="0"/>
              <a:t> is improved over last few iterations</a:t>
            </a:r>
          </a:p>
          <a:p>
            <a:pPr marL="342900" lvl="1" indent="-342900" eaLnBrk="1" fontAlgn="base" hangingPunct="1">
              <a:spcAft>
                <a:spcPct val="0"/>
              </a:spcAft>
              <a:buClr>
                <a:srgbClr val="CC9900"/>
              </a:buClr>
              <a:buSzPct val="65000"/>
              <a:buFont typeface="Wingdings" charset="2"/>
              <a:buChar char="n"/>
            </a:pPr>
            <a:endParaRPr lang="en-US" altLang="en-US" sz="2000" kern="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lvl="1" indent="-342900" eaLnBrk="1" fontAlgn="base" hangingPunct="1">
              <a:spcAft>
                <a:spcPct val="0"/>
              </a:spcAft>
              <a:buClr>
                <a:srgbClr val="CC9900"/>
              </a:buClr>
              <a:buSzPct val="65000"/>
              <a:buFont typeface="Wingdings" charset="2"/>
              <a:buChar char="n"/>
            </a:pPr>
            <a:r>
              <a:rPr lang="en-US" altLang="en-US" sz="2000" kern="0" dirty="0" smtClean="0">
                <a:solidFill>
                  <a:srgbClr val="000000"/>
                </a:solidFill>
                <a:latin typeface="Arial"/>
                <a:cs typeface="Arial"/>
              </a:rPr>
              <a:t>DAPR’s </a:t>
            </a:r>
            <a:r>
              <a:rPr lang="en-US" altLang="en-US" sz="2000" kern="0" dirty="0">
                <a:solidFill>
                  <a:srgbClr val="000000"/>
                </a:solidFill>
                <a:latin typeface="Arial"/>
                <a:cs typeface="Arial"/>
              </a:rPr>
              <a:t>SA-based </a:t>
            </a:r>
            <a:r>
              <a:rPr lang="en-US" altLang="en-US" sz="2000" kern="0" dirty="0" smtClean="0">
                <a:solidFill>
                  <a:srgbClr val="000000"/>
                </a:solidFill>
                <a:latin typeface="Arial"/>
                <a:cs typeface="Arial"/>
              </a:rPr>
              <a:t>algorithm overview</a:t>
            </a:r>
          </a:p>
          <a:p>
            <a:pPr lvl="1" fontAlgn="base">
              <a:spcAft>
                <a:spcPct val="0"/>
              </a:spcAft>
              <a:buClr>
                <a:srgbClr val="3B812F"/>
              </a:buClr>
            </a:pPr>
            <a:r>
              <a:rPr lang="en-US" altLang="en-US" sz="1800" dirty="0" smtClean="0"/>
              <a:t>Evaluates PRR floorplan using an improved perturbation function</a:t>
            </a:r>
          </a:p>
          <a:p>
            <a:pPr lvl="2" eaLnBrk="1" fontAlgn="base" hangingPunct="1">
              <a:spcAft>
                <a:spcPct val="0"/>
              </a:spcAft>
              <a:buClr>
                <a:srgbClr val="CC9900"/>
              </a:buClr>
              <a:defRPr/>
            </a:pPr>
            <a:r>
              <a:rPr lang="en-US" altLang="en-US" sz="1600" kern="0" dirty="0" smtClean="0">
                <a:latin typeface="Arial"/>
                <a:cs typeface="Arial"/>
              </a:rPr>
              <a:t>New operation changes the </a:t>
            </a:r>
            <a:r>
              <a:rPr lang="en-US" altLang="en-US" sz="1600" kern="0" dirty="0" err="1" smtClean="0">
                <a:latin typeface="Arial"/>
                <a:cs typeface="Arial"/>
              </a:rPr>
              <a:t>floorplans</a:t>
            </a:r>
            <a:r>
              <a:rPr lang="en-US" altLang="en-US" sz="1600" kern="0" dirty="0" smtClean="0">
                <a:latin typeface="Arial"/>
                <a:cs typeface="Arial"/>
              </a:rPr>
              <a:t>’ </a:t>
            </a:r>
            <a:r>
              <a:rPr lang="en-US" altLang="en-US" sz="1600" kern="0" dirty="0">
                <a:latin typeface="Arial"/>
                <a:cs typeface="Arial"/>
              </a:rPr>
              <a:t>starting </a:t>
            </a:r>
            <a:r>
              <a:rPr lang="en-US" altLang="en-US" sz="1600" kern="0" dirty="0" smtClean="0">
                <a:latin typeface="Arial"/>
                <a:cs typeface="Arial"/>
              </a:rPr>
              <a:t>locations</a:t>
            </a:r>
          </a:p>
          <a:p>
            <a:pPr lvl="1" fontAlgn="base">
              <a:spcAft>
                <a:spcPct val="0"/>
              </a:spcAft>
              <a:buClr>
                <a:srgbClr val="3B812F"/>
              </a:buClr>
              <a:defRPr/>
            </a:pPr>
            <a:r>
              <a:rPr lang="en-US" altLang="en-US" sz="1800" dirty="0"/>
              <a:t>Evaluates </a:t>
            </a:r>
            <a:r>
              <a:rPr lang="en-US" altLang="en-US" sz="1800" dirty="0" smtClean="0"/>
              <a:t>partition pin </a:t>
            </a:r>
            <a:r>
              <a:rPr lang="en-US" altLang="en-US" sz="1800" dirty="0" err="1" smtClean="0"/>
              <a:t>floorplan</a:t>
            </a:r>
            <a:r>
              <a:rPr lang="en-US" altLang="en-US" sz="1800" dirty="0" smtClean="0"/>
              <a:t> with a new perturbation function</a:t>
            </a:r>
          </a:p>
          <a:p>
            <a:pPr lvl="2" eaLnBrk="1" fontAlgn="base" hangingPunct="1">
              <a:lnSpc>
                <a:spcPct val="80000"/>
              </a:lnSpc>
              <a:spcAft>
                <a:spcPct val="0"/>
              </a:spcAft>
              <a:buClr>
                <a:srgbClr val="CC9900"/>
              </a:buClr>
              <a:defRPr/>
            </a:pPr>
            <a:r>
              <a:rPr lang="en-US" altLang="en-US" sz="1600" kern="0" dirty="0" smtClean="0">
                <a:latin typeface="Arial"/>
                <a:cs typeface="Arial"/>
              </a:rPr>
              <a:t>Tailored specifically for partition pin placement exploration</a:t>
            </a:r>
            <a:endParaRPr lang="en-US" altLang="en-US" sz="1600" kern="0" dirty="0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r>
              <a:rPr lang="en-US" smtClean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84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533400" y="567453"/>
            <a:ext cx="8382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Pct val="65000"/>
              <a:defRPr/>
            </a:pPr>
            <a:r>
              <a:rPr lang="en-US" sz="380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DAPR Design Flow Evaluation</a:t>
            </a:r>
            <a:endParaRPr lang="en-US" sz="3800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96900" y="1371600"/>
            <a:ext cx="7239000" cy="46412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fontAlgn="base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charset="2"/>
              <a:buChar char="n"/>
            </a:pPr>
            <a:r>
              <a:rPr lang="en-US" sz="2800" kern="0" dirty="0">
                <a:solidFill>
                  <a:srgbClr val="000000"/>
                </a:solidFill>
                <a:latin typeface="Arial" charset="0"/>
                <a:cs typeface="Arial" charset="0"/>
              </a:rPr>
              <a:t>Experimental Setup</a:t>
            </a:r>
          </a:p>
          <a:p>
            <a:pPr marL="669925" lvl="1" indent="-3254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charset="2"/>
              <a:buChar char="q"/>
              <a:defRPr/>
            </a:pPr>
            <a:r>
              <a:rPr lang="en-US" sz="2400" dirty="0">
                <a:solidFill>
                  <a:srgbClr val="FF4A00"/>
                </a:solidFill>
                <a:latin typeface="Arial" charset="0"/>
                <a:cs typeface="Arial" charset="0"/>
              </a:rPr>
              <a:t>Software</a:t>
            </a:r>
          </a:p>
          <a:p>
            <a:pPr marL="1022350" lvl="2" indent="-350838" fontAlgn="base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charset="2"/>
              <a:buChar char="n"/>
              <a:defRPr/>
            </a:pPr>
            <a:r>
              <a:rPr lang="en-US" altLang="en-US" kern="0" dirty="0">
                <a:solidFill>
                  <a:srgbClr val="0021A5"/>
                </a:solidFill>
                <a:latin typeface="Arial"/>
                <a:cs typeface="Arial"/>
              </a:rPr>
              <a:t>HW/SW PR </a:t>
            </a:r>
            <a:r>
              <a:rPr lang="en-US" altLang="en-US" kern="0" dirty="0" smtClean="0">
                <a:solidFill>
                  <a:srgbClr val="0021A5"/>
                </a:solidFill>
                <a:latin typeface="Arial"/>
                <a:cs typeface="Arial"/>
              </a:rPr>
              <a:t>partitioning </a:t>
            </a:r>
            <a:r>
              <a:rPr lang="en-US" altLang="en-US" kern="0" dirty="0">
                <a:solidFill>
                  <a:srgbClr val="0021A5"/>
                </a:solidFill>
                <a:latin typeface="Arial"/>
                <a:cs typeface="Arial"/>
              </a:rPr>
              <a:t>algorithm written in PERL </a:t>
            </a:r>
          </a:p>
          <a:p>
            <a:pPr marL="1022350" lvl="2" indent="-350838" fontAlgn="base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charset="2"/>
              <a:buChar char="n"/>
              <a:defRPr/>
            </a:pPr>
            <a:r>
              <a:rPr lang="en-US" altLang="en-US" kern="0" dirty="0" smtClean="0">
                <a:solidFill>
                  <a:srgbClr val="0021A5"/>
                </a:solidFill>
                <a:latin typeface="Arial"/>
                <a:cs typeface="Arial"/>
              </a:rPr>
              <a:t>Xilinx </a:t>
            </a:r>
            <a:r>
              <a:rPr lang="en-US" altLang="en-US" kern="0" dirty="0">
                <a:solidFill>
                  <a:srgbClr val="0021A5"/>
                </a:solidFill>
                <a:latin typeface="Arial"/>
                <a:cs typeface="Arial"/>
              </a:rPr>
              <a:t>ISE </a:t>
            </a:r>
            <a:r>
              <a:rPr lang="en-US" altLang="en-US" kern="0" dirty="0" smtClean="0">
                <a:solidFill>
                  <a:srgbClr val="0021A5"/>
                </a:solidFill>
                <a:latin typeface="Arial"/>
                <a:cs typeface="Arial"/>
              </a:rPr>
              <a:t>14.7</a:t>
            </a:r>
            <a:endParaRPr lang="en-US" sz="2000" kern="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669925" lvl="1" indent="-3254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charset="2"/>
              <a:buChar char="q"/>
              <a:defRPr/>
            </a:pPr>
            <a:r>
              <a:rPr lang="en-US" sz="2400" dirty="0">
                <a:solidFill>
                  <a:srgbClr val="FF4A00"/>
                </a:solidFill>
                <a:latin typeface="Arial" charset="0"/>
                <a:cs typeface="Arial" charset="0"/>
              </a:rPr>
              <a:t>Hardware</a:t>
            </a:r>
          </a:p>
          <a:p>
            <a:pPr marL="1022350" lvl="2" indent="-350838" fontAlgn="base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charset="2"/>
              <a:buChar char="n"/>
              <a:defRPr/>
            </a:pPr>
            <a:r>
              <a:rPr lang="en-US" kern="0" dirty="0">
                <a:solidFill>
                  <a:srgbClr val="0021A5"/>
                </a:solidFill>
                <a:latin typeface="Arial"/>
                <a:cs typeface="Arial"/>
              </a:rPr>
              <a:t>Virtex-5 LX110T FPGA</a:t>
            </a:r>
          </a:p>
          <a:p>
            <a:pPr marL="1022350" lvl="2" indent="-350838" fontAlgn="base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charset="2"/>
              <a:buChar char="n"/>
              <a:defRPr/>
            </a:pPr>
            <a:r>
              <a:rPr lang="en-US" kern="0" dirty="0" smtClean="0">
                <a:solidFill>
                  <a:srgbClr val="0021A5"/>
                </a:solidFill>
                <a:latin typeface="Arial"/>
                <a:cs typeface="Arial"/>
              </a:rPr>
              <a:t>4th </a:t>
            </a:r>
            <a:r>
              <a:rPr lang="en-US" kern="0" dirty="0">
                <a:solidFill>
                  <a:srgbClr val="0021A5"/>
                </a:solidFill>
                <a:latin typeface="Arial"/>
                <a:cs typeface="Arial"/>
              </a:rPr>
              <a:t>generation Intel® Core™ 7 2.5 GHz CPU and 8 GB of RAM</a:t>
            </a:r>
          </a:p>
          <a:p>
            <a:pPr marL="344487" lvl="1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defRPr/>
            </a:pPr>
            <a:endParaRPr lang="en-US" sz="2000" kern="0" dirty="0">
              <a:solidFill>
                <a:srgbClr val="FF4A00"/>
              </a:solidFill>
              <a:latin typeface="Arial" charset="0"/>
              <a:cs typeface="Arial" charset="0"/>
            </a:endParaRPr>
          </a:p>
          <a:p>
            <a:pPr marL="342900" lvl="1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charset="2"/>
              <a:buChar char="n"/>
              <a:defRPr/>
            </a:pPr>
            <a:r>
              <a:rPr lang="en-US" sz="2400" kern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Test design</a:t>
            </a:r>
            <a:endParaRPr lang="en-US" sz="2400" kern="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669925" lvl="1" indent="-3254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charset="2"/>
              <a:buChar char="q"/>
              <a:defRPr/>
            </a:pPr>
            <a:r>
              <a:rPr lang="en-US" sz="2000" kern="0" dirty="0" smtClean="0">
                <a:solidFill>
                  <a:srgbClr val="FF4A00"/>
                </a:solidFill>
                <a:latin typeface="Arial" charset="0"/>
                <a:cs typeface="Arial" charset="0"/>
              </a:rPr>
              <a:t>JPEG </a:t>
            </a:r>
            <a:r>
              <a:rPr lang="en-US" sz="2000" kern="0" dirty="0">
                <a:solidFill>
                  <a:srgbClr val="FF4A00"/>
                </a:solidFill>
                <a:latin typeface="Arial" charset="0"/>
                <a:cs typeface="Arial" charset="0"/>
              </a:rPr>
              <a:t>e</a:t>
            </a:r>
            <a:r>
              <a:rPr lang="en-US" sz="2000" kern="0" dirty="0" smtClean="0">
                <a:solidFill>
                  <a:srgbClr val="FF4A00"/>
                </a:solidFill>
                <a:latin typeface="Arial" charset="0"/>
                <a:cs typeface="Arial" charset="0"/>
              </a:rPr>
              <a:t>ncoding/decoding application</a:t>
            </a:r>
          </a:p>
          <a:p>
            <a:pPr marL="669925" lvl="1" indent="-3254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charset="2"/>
              <a:buChar char="q"/>
              <a:defRPr/>
            </a:pPr>
            <a:endParaRPr lang="en-US" sz="2400" kern="0" dirty="0">
              <a:solidFill>
                <a:srgbClr val="FF4A00"/>
              </a:solidFill>
              <a:latin typeface="Arial" charset="0"/>
              <a:cs typeface="Arial" charset="0"/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r>
              <a:rPr lang="en-US" smtClean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66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533400" y="567453"/>
            <a:ext cx="8382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Pct val="65000"/>
              <a:defRPr/>
            </a:pPr>
            <a:r>
              <a:rPr lang="en-US" sz="380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JPEG CODEC Configurations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r>
              <a:rPr lang="en-US" smtClean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43464" y="1524000"/>
            <a:ext cx="5131829" cy="3213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charset="2"/>
              <a:buChar char="n"/>
              <a:defRPr/>
            </a:pPr>
            <a:r>
              <a:rPr lang="en-US" sz="2000" kern="0" dirty="0">
                <a:solidFill>
                  <a:srgbClr val="000000"/>
                </a:solidFill>
                <a:latin typeface="Arial" charset="0"/>
                <a:cs typeface="Arial" charset="0"/>
              </a:rPr>
              <a:t>Two </a:t>
            </a:r>
            <a:r>
              <a:rPr lang="en-US" sz="2000" kern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configurations</a:t>
            </a:r>
            <a:endParaRPr lang="en-US" sz="2000" kern="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669925" lvl="1" indent="-3254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charset="2"/>
              <a:buChar char="q"/>
              <a:defRPr/>
            </a:pPr>
            <a:r>
              <a:rPr lang="en-US" sz="1600" dirty="0" smtClean="0">
                <a:solidFill>
                  <a:srgbClr val="FF4A00"/>
                </a:solidFill>
                <a:latin typeface="Arial" charset="0"/>
                <a:cs typeface="Arial" charset="0"/>
              </a:rPr>
              <a:t>Configuration A – JPEG encoding process</a:t>
            </a:r>
          </a:p>
          <a:p>
            <a:pPr marL="669925" lvl="1" indent="-3254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charset="2"/>
              <a:buChar char="q"/>
              <a:defRPr/>
            </a:pPr>
            <a:r>
              <a:rPr lang="en-US" sz="1600" dirty="0" smtClean="0">
                <a:solidFill>
                  <a:srgbClr val="FF4A00"/>
                </a:solidFill>
                <a:latin typeface="Arial" charset="0"/>
                <a:cs typeface="Arial" charset="0"/>
              </a:rPr>
              <a:t>Configuration </a:t>
            </a:r>
            <a:r>
              <a:rPr lang="en-US" sz="1600" dirty="0">
                <a:solidFill>
                  <a:srgbClr val="FF4A00"/>
                </a:solidFill>
                <a:latin typeface="Arial" charset="0"/>
                <a:cs typeface="Arial" charset="0"/>
              </a:rPr>
              <a:t>B  – JPEG decoding </a:t>
            </a:r>
            <a:r>
              <a:rPr lang="en-US" sz="1600" dirty="0" smtClean="0">
                <a:solidFill>
                  <a:srgbClr val="FF4A00"/>
                </a:solidFill>
                <a:latin typeface="Arial" charset="0"/>
                <a:cs typeface="Arial" charset="0"/>
              </a:rPr>
              <a:t>process</a:t>
            </a:r>
            <a:endParaRPr lang="en-US" kern="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669925" lvl="1" indent="-3254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charset="2"/>
              <a:buChar char="q"/>
              <a:defRPr/>
            </a:pPr>
            <a:endParaRPr lang="en-US" sz="1600" dirty="0" smtClean="0">
              <a:solidFill>
                <a:srgbClr val="FF4A00"/>
              </a:solidFill>
              <a:latin typeface="Arial" charset="0"/>
              <a:cs typeface="Arial" charset="0"/>
            </a:endParaRPr>
          </a:p>
          <a:p>
            <a:pPr marL="342900" lvl="1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charset="2"/>
              <a:buChar char="n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All tasks change between configurations</a:t>
            </a:r>
            <a:endParaRPr lang="en-US" sz="1600" dirty="0" smtClean="0">
              <a:solidFill>
                <a:srgbClr val="FF4A00"/>
              </a:solidFill>
              <a:latin typeface="Arial" charset="0"/>
              <a:cs typeface="Arial" charset="0"/>
            </a:endParaRPr>
          </a:p>
          <a:p>
            <a:pPr marL="669925" lvl="1" indent="-3254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charset="2"/>
              <a:buChar char="q"/>
              <a:defRPr/>
            </a:pPr>
            <a:r>
              <a:rPr lang="en-US" sz="1600" dirty="0" smtClean="0">
                <a:solidFill>
                  <a:srgbClr val="FF4A00"/>
                </a:solidFill>
                <a:latin typeface="Arial" charset="0"/>
                <a:cs typeface="Arial" charset="0"/>
              </a:rPr>
              <a:t>Each configuration will have different requirements for each HW/SW PR partition</a:t>
            </a:r>
          </a:p>
          <a:p>
            <a:pPr marL="1022350" lvl="2" indent="-350838" fontAlgn="base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charset="2"/>
              <a:buChar char="n"/>
              <a:defRPr/>
            </a:pPr>
            <a:r>
              <a:rPr lang="en-US" sz="1400" kern="0" dirty="0">
                <a:solidFill>
                  <a:srgbClr val="0021A5"/>
                </a:solidFill>
                <a:latin typeface="Arial"/>
                <a:cs typeface="Arial"/>
              </a:rPr>
              <a:t>T</a:t>
            </a:r>
            <a:r>
              <a:rPr lang="en-US" sz="1400" kern="0" dirty="0" smtClean="0">
                <a:solidFill>
                  <a:srgbClr val="0021A5"/>
                </a:solidFill>
                <a:latin typeface="Arial"/>
                <a:cs typeface="Arial"/>
              </a:rPr>
              <a:t>otal </a:t>
            </a:r>
            <a:r>
              <a:rPr lang="en-US" sz="1400" kern="0" dirty="0">
                <a:solidFill>
                  <a:srgbClr val="0021A5"/>
                </a:solidFill>
                <a:latin typeface="Arial"/>
                <a:cs typeface="Arial"/>
              </a:rPr>
              <a:t>resource requirements, </a:t>
            </a:r>
            <a:r>
              <a:rPr lang="en-US" sz="1400" kern="0" dirty="0" smtClean="0">
                <a:solidFill>
                  <a:srgbClr val="0021A5"/>
                </a:solidFill>
                <a:latin typeface="Arial"/>
                <a:cs typeface="Arial"/>
              </a:rPr>
              <a:t>reconfiguration time, </a:t>
            </a:r>
            <a:r>
              <a:rPr lang="en-US" sz="1400" kern="0" dirty="0">
                <a:solidFill>
                  <a:srgbClr val="0021A5"/>
                </a:solidFill>
                <a:latin typeface="Arial"/>
                <a:cs typeface="Arial"/>
              </a:rPr>
              <a:t>and execution </a:t>
            </a:r>
            <a:r>
              <a:rPr lang="en-US" sz="1400" kern="0" dirty="0" smtClean="0">
                <a:solidFill>
                  <a:srgbClr val="0021A5"/>
                </a:solidFill>
                <a:latin typeface="Arial"/>
                <a:cs typeface="Arial"/>
              </a:rPr>
              <a:t>time will be different</a:t>
            </a:r>
            <a:endParaRPr lang="en-US" sz="1400" kern="0" dirty="0">
              <a:solidFill>
                <a:srgbClr val="0021A5"/>
              </a:solidFill>
              <a:latin typeface="Arial"/>
              <a:cs typeface="Arial"/>
            </a:endParaRPr>
          </a:p>
          <a:p>
            <a:pPr marL="669925" lvl="1" indent="-3254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charset="2"/>
              <a:buChar char="q"/>
              <a:defRPr/>
            </a:pPr>
            <a:r>
              <a:rPr lang="en-US" sz="1600" dirty="0" smtClean="0">
                <a:solidFill>
                  <a:srgbClr val="FF4A00"/>
                </a:solidFill>
                <a:latin typeface="Arial" charset="0"/>
                <a:cs typeface="Arial" charset="0"/>
              </a:rPr>
              <a:t>Enables accurate analysis of our HW/SW PR partitioning methodology</a:t>
            </a:r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244561"/>
            <a:ext cx="3094008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027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533400" y="567453"/>
            <a:ext cx="8382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Pct val="65000"/>
              <a:defRPr/>
            </a:pPr>
            <a:r>
              <a:rPr lang="en-US" sz="380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JPEG CODEC Resource Requirements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r>
              <a:rPr lang="en-US" smtClean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8446319"/>
              </p:ext>
            </p:extLst>
          </p:nvPr>
        </p:nvGraphicFramePr>
        <p:xfrm>
          <a:off x="990600" y="1447800"/>
          <a:ext cx="7239001" cy="47533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06610"/>
                <a:gridCol w="1033705"/>
                <a:gridCol w="920212"/>
                <a:gridCol w="1478474"/>
              </a:tblGrid>
              <a:tr h="3227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Resource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requirements, </a:t>
                      </a:r>
                      <a:r>
                        <a:rPr lang="en-US" sz="1600" b="1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RR</a:t>
                      </a:r>
                      <a:r>
                        <a:rPr lang="en-US" sz="1600" b="1" baseline="-2500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effectLst/>
                        </a:rPr>
                        <a:t>Task List</a:t>
                      </a:r>
                      <a:endParaRPr lang="en-US" sz="1600" b="1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effectLst/>
                        </a:rPr>
                        <a:t>CLBs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effectLst/>
                        </a:rPr>
                        <a:t>DSPs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effectLst/>
                        </a:rPr>
                        <a:t>BRAMs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227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RGB2YCbCR and FDCT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406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7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5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227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YCbCrtoRGB and IDCT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400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7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5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227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Run Length Encoding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42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2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227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Run Length Decoding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42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2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227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Huffman Encoder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280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2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227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Huffman Decoder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350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2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227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Byte Stuffer and header encoder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14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1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227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Byte Stripper and header decoder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14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1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227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Quantization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14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3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227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Dequantization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14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3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227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Zigzag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14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2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946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Reorder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14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2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733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533400" y="567453"/>
            <a:ext cx="8382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Pct val="65000"/>
              <a:defRPr/>
            </a:pPr>
            <a:r>
              <a:rPr lang="en-US" sz="380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JPEG CODEC Reconfiguration Times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r>
              <a:rPr lang="en-US" smtClean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0600" y="1295400"/>
            <a:ext cx="701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Device reconfiguration </a:t>
            </a:r>
            <a:r>
              <a:rPr lang="en-US" dirty="0"/>
              <a:t>speed is approximately </a:t>
            </a:r>
            <a:r>
              <a:rPr lang="en-US" dirty="0" smtClean="0"/>
              <a:t>234MB/s [Liu et al 2009]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363456"/>
              </p:ext>
            </p:extLst>
          </p:nvPr>
        </p:nvGraphicFramePr>
        <p:xfrm>
          <a:off x="914400" y="1673358"/>
          <a:ext cx="7010400" cy="435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28286"/>
                <a:gridCol w="3582114"/>
              </a:tblGrid>
              <a:tr h="304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effectLst/>
                        </a:rPr>
                        <a:t>Task List</a:t>
                      </a:r>
                      <a:endParaRPr lang="en-US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effectLst/>
                        </a:rPr>
                        <a:t>Reconfiguration time, </a:t>
                      </a:r>
                      <a:r>
                        <a:rPr lang="en-US" sz="1600" b="1" kern="1200" dirty="0" err="1" smtClean="0">
                          <a:effectLst/>
                        </a:rPr>
                        <a:t>TR</a:t>
                      </a:r>
                      <a:r>
                        <a:rPr lang="en-US" sz="1600" b="1" kern="1200" baseline="-25000" dirty="0" err="1" smtClean="0">
                          <a:effectLst/>
                        </a:rPr>
                        <a:t>i</a:t>
                      </a:r>
                      <a:r>
                        <a:rPr lang="en-US" sz="1600" b="1" kern="1200" dirty="0" smtClean="0">
                          <a:effectLst/>
                        </a:rPr>
                        <a:t> (Frames)</a:t>
                      </a:r>
                      <a:endParaRPr lang="en-US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RGB2YCbCR and FDCT</a:t>
                      </a:r>
                      <a:endParaRPr lang="en-US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1650</a:t>
                      </a:r>
                      <a:endParaRPr lang="en-US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YCbCrtoRGB and IDCT</a:t>
                      </a:r>
                      <a:endParaRPr lang="en-US" sz="1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1600</a:t>
                      </a:r>
                      <a:endParaRPr lang="en-US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Run Length Encoding</a:t>
                      </a:r>
                      <a:endParaRPr lang="en-US" sz="1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480</a:t>
                      </a:r>
                      <a:endParaRPr lang="en-US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Run Length Decoding</a:t>
                      </a:r>
                      <a:endParaRPr lang="en-US" sz="1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480</a:t>
                      </a:r>
                      <a:endParaRPr lang="en-US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Huffman Encoder</a:t>
                      </a:r>
                      <a:endParaRPr lang="en-US" sz="1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1000</a:t>
                      </a:r>
                      <a:endParaRPr lang="en-US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Huffman Decoder</a:t>
                      </a:r>
                      <a:endParaRPr lang="en-US" sz="1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1100</a:t>
                      </a:r>
                      <a:endParaRPr lang="en-US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Byte Stuffer and header encoder</a:t>
                      </a:r>
                      <a:endParaRPr lang="en-US" sz="1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100</a:t>
                      </a:r>
                      <a:endParaRPr lang="en-US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Byte Stripper and header decoder</a:t>
                      </a:r>
                      <a:endParaRPr lang="en-US" sz="1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100</a:t>
                      </a:r>
                      <a:endParaRPr lang="en-US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Quantization</a:t>
                      </a:r>
                      <a:endParaRPr lang="en-US" sz="1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170</a:t>
                      </a:r>
                      <a:endParaRPr lang="en-US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Dequantization</a:t>
                      </a:r>
                      <a:endParaRPr lang="en-US" sz="1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170</a:t>
                      </a:r>
                      <a:endParaRPr lang="en-US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Zigzag</a:t>
                      </a:r>
                      <a:endParaRPr lang="en-US" sz="1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120</a:t>
                      </a:r>
                      <a:endParaRPr lang="en-US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Reorder</a:t>
                      </a:r>
                      <a:endParaRPr lang="en-US" sz="1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120</a:t>
                      </a:r>
                      <a:endParaRPr lang="en-US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4090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533400" y="567453"/>
            <a:ext cx="8382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Pct val="65000"/>
              <a:defRPr/>
            </a:pPr>
            <a:r>
              <a:rPr lang="en-US" sz="380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JPEG CODEC Execution Times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r>
              <a:rPr lang="en-US" smtClean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42925" y="1226818"/>
            <a:ext cx="8343900" cy="1360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charset="2"/>
              <a:buChar char="n"/>
              <a:defRPr/>
            </a:pPr>
            <a:r>
              <a:rPr lang="en-US" sz="2000" kern="0" dirty="0">
                <a:solidFill>
                  <a:srgbClr val="000000"/>
                </a:solidFill>
                <a:latin typeface="Arial" charset="0"/>
                <a:cs typeface="Arial" charset="0"/>
              </a:rPr>
              <a:t>SW runs on VAPRES Micro Blaze softcore </a:t>
            </a:r>
            <a:r>
              <a:rPr lang="en-US" sz="2000" kern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processor</a:t>
            </a:r>
          </a:p>
          <a:p>
            <a:pPr marL="669925" lvl="1" indent="-3254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charset="2"/>
              <a:buChar char="q"/>
              <a:defRPr/>
            </a:pPr>
            <a:r>
              <a:rPr lang="en-US" sz="1600" dirty="0" smtClean="0">
                <a:solidFill>
                  <a:srgbClr val="FF4A00"/>
                </a:solidFill>
                <a:latin typeface="Arial" charset="0"/>
                <a:cs typeface="Arial" charset="0"/>
              </a:rPr>
              <a:t>Clock cycles – Add =1, subtract =1, divide = 3, and multiply = 34 *</a:t>
            </a:r>
          </a:p>
          <a:p>
            <a:pPr marL="342900" lvl="1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charset="2"/>
              <a:buChar char="n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HW </a:t>
            </a:r>
            <a:r>
              <a:rPr lang="en-US" sz="2000" kern="0" dirty="0">
                <a:solidFill>
                  <a:srgbClr val="000000"/>
                </a:solidFill>
                <a:latin typeface="Arial" charset="0"/>
                <a:cs typeface="Arial" charset="0"/>
              </a:rPr>
              <a:t>runs on FPGA</a:t>
            </a:r>
          </a:p>
          <a:p>
            <a:pPr marL="669925" lvl="1" indent="-3254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charset="2"/>
              <a:buChar char="q"/>
              <a:defRPr/>
            </a:pPr>
            <a:r>
              <a:rPr lang="en-US" sz="1600" dirty="0">
                <a:solidFill>
                  <a:srgbClr val="FF4A00"/>
                </a:solidFill>
                <a:latin typeface="Arial" charset="0"/>
                <a:cs typeface="Arial" charset="0"/>
              </a:rPr>
              <a:t>Clock cycles – Add =1, subtract =1, divide = </a:t>
            </a:r>
            <a:r>
              <a:rPr lang="en-US" sz="1600" dirty="0" smtClean="0">
                <a:solidFill>
                  <a:srgbClr val="FF4A00"/>
                </a:solidFill>
                <a:latin typeface="Arial" charset="0"/>
                <a:cs typeface="Arial" charset="0"/>
              </a:rPr>
              <a:t>1, </a:t>
            </a:r>
            <a:r>
              <a:rPr lang="en-US" sz="1600" dirty="0">
                <a:solidFill>
                  <a:srgbClr val="FF4A00"/>
                </a:solidFill>
                <a:latin typeface="Arial" charset="0"/>
                <a:cs typeface="Arial" charset="0"/>
              </a:rPr>
              <a:t>and multiply = </a:t>
            </a:r>
            <a:r>
              <a:rPr lang="en-US" sz="1600" dirty="0" smtClean="0">
                <a:solidFill>
                  <a:srgbClr val="FF4A00"/>
                </a:solidFill>
                <a:latin typeface="Arial" charset="0"/>
                <a:cs typeface="Arial" charset="0"/>
              </a:rPr>
              <a:t>1*</a:t>
            </a:r>
            <a:endParaRPr lang="en-US" sz="1600" dirty="0">
              <a:solidFill>
                <a:srgbClr val="FF4A0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" y="6478488"/>
            <a:ext cx="259577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* Taken from Xilinx DS100 2009</a:t>
            </a:r>
            <a:endParaRPr lang="en-US" sz="14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335117"/>
              </p:ext>
            </p:extLst>
          </p:nvPr>
        </p:nvGraphicFramePr>
        <p:xfrm>
          <a:off x="1524000" y="2646347"/>
          <a:ext cx="5943600" cy="3794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70414"/>
                <a:gridCol w="1296786"/>
                <a:gridCol w="1676400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Execution</a:t>
                      </a:r>
                      <a:r>
                        <a:rPr lang="en-US" sz="1100" b="1" baseline="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times, </a:t>
                      </a:r>
                      <a:r>
                        <a:rPr lang="en-US" sz="1100" b="1" baseline="0" dirty="0" err="1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CI</a:t>
                      </a:r>
                      <a:r>
                        <a:rPr lang="en-US" sz="1100" b="1" baseline="-25000" dirty="0" err="1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</a:t>
                      </a:r>
                      <a:endParaRPr lang="en-US" sz="1100" b="1" baseline="-25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Task Name</a:t>
                      </a:r>
                      <a:endParaRPr lang="en-US" sz="11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SW Execution</a:t>
                      </a:r>
                      <a:br>
                        <a:rPr lang="en-US" sz="1100" b="1" dirty="0">
                          <a:effectLst/>
                        </a:rPr>
                      </a:br>
                      <a:r>
                        <a:rPr lang="en-US" sz="1100" b="1" dirty="0">
                          <a:effectLst/>
                        </a:rPr>
                        <a:t>(cycles)</a:t>
                      </a:r>
                      <a:endParaRPr lang="en-US" sz="11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HW Execution </a:t>
                      </a:r>
                      <a:br>
                        <a:rPr lang="en-US" sz="1100" b="1" dirty="0">
                          <a:effectLst/>
                        </a:rPr>
                      </a:br>
                      <a:r>
                        <a:rPr lang="en-US" sz="1100" b="1" dirty="0">
                          <a:effectLst/>
                        </a:rPr>
                        <a:t>(cycles)</a:t>
                      </a:r>
                      <a:endParaRPr lang="en-US" sz="11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RGB2YCbCR and FDCT</a:t>
                      </a:r>
                      <a:endParaRPr lang="en-US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Times New Roman"/>
                          <a:cs typeface="Arial"/>
                        </a:rPr>
                        <a:t>40,000</a:t>
                      </a:r>
                      <a:endParaRPr lang="en-US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10,000</a:t>
                      </a:r>
                      <a:endParaRPr lang="en-US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YCbCrtoRGB and IDCT</a:t>
                      </a:r>
                      <a:endParaRPr lang="en-US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Times New Roman"/>
                          <a:cs typeface="Arial"/>
                        </a:rPr>
                        <a:t>42,000</a:t>
                      </a:r>
                      <a:endParaRPr lang="en-US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10,000</a:t>
                      </a:r>
                      <a:endParaRPr lang="en-US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Run Length Encoding</a:t>
                      </a:r>
                      <a:endParaRPr lang="en-US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Times New Roman"/>
                          <a:cs typeface="Arial"/>
                        </a:rPr>
                        <a:t>10,000</a:t>
                      </a:r>
                      <a:endParaRPr lang="en-US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2,000</a:t>
                      </a:r>
                      <a:endParaRPr lang="en-US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Run Length Decoding</a:t>
                      </a:r>
                      <a:endParaRPr lang="en-US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Times New Roman"/>
                          <a:cs typeface="Arial"/>
                        </a:rPr>
                        <a:t>10,000</a:t>
                      </a:r>
                      <a:endParaRPr lang="en-US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2,000</a:t>
                      </a:r>
                      <a:endParaRPr lang="en-US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Huffman Encoder</a:t>
                      </a:r>
                      <a:endParaRPr lang="en-US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Times New Roman"/>
                          <a:cs typeface="Arial"/>
                        </a:rPr>
                        <a:t>25,000</a:t>
                      </a:r>
                      <a:endParaRPr lang="en-US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10,000</a:t>
                      </a:r>
                      <a:endParaRPr lang="en-US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Huffman Decoder</a:t>
                      </a:r>
                      <a:endParaRPr lang="en-US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Times New Roman"/>
                          <a:cs typeface="Arial"/>
                        </a:rPr>
                        <a:t>30,000</a:t>
                      </a:r>
                      <a:endParaRPr lang="en-US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10,000</a:t>
                      </a:r>
                      <a:endParaRPr lang="en-US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Byte Stuffer and encoder</a:t>
                      </a:r>
                      <a:endParaRPr lang="en-US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Times New Roman"/>
                          <a:cs typeface="Arial"/>
                        </a:rPr>
                        <a:t>20</a:t>
                      </a:r>
                      <a:endParaRPr lang="en-US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20</a:t>
                      </a:r>
                      <a:endParaRPr lang="en-US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Byte Stripper and header decoder</a:t>
                      </a:r>
                      <a:endParaRPr lang="en-US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Times New Roman"/>
                          <a:cs typeface="Arial"/>
                        </a:rPr>
                        <a:t>20</a:t>
                      </a:r>
                      <a:endParaRPr lang="en-US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20</a:t>
                      </a:r>
                      <a:endParaRPr lang="en-US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Quantization</a:t>
                      </a:r>
                      <a:endParaRPr lang="en-US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Times New Roman"/>
                          <a:cs typeface="Arial"/>
                        </a:rPr>
                        <a:t>40</a:t>
                      </a:r>
                      <a:endParaRPr lang="en-US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40</a:t>
                      </a:r>
                      <a:endParaRPr lang="en-US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Dequantization</a:t>
                      </a:r>
                      <a:endParaRPr lang="en-US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Times New Roman"/>
                          <a:cs typeface="Arial"/>
                        </a:rPr>
                        <a:t>40</a:t>
                      </a:r>
                      <a:endParaRPr lang="en-US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40</a:t>
                      </a:r>
                      <a:endParaRPr lang="en-US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Zigzag</a:t>
                      </a:r>
                      <a:endParaRPr lang="en-US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Times New Roman"/>
                          <a:cs typeface="Arial"/>
                        </a:rPr>
                        <a:t>40</a:t>
                      </a:r>
                      <a:endParaRPr lang="en-US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40</a:t>
                      </a:r>
                      <a:endParaRPr lang="en-US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2552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Reorder</a:t>
                      </a:r>
                      <a:endParaRPr lang="en-US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Times New Roman"/>
                          <a:cs typeface="Arial"/>
                        </a:rPr>
                        <a:t>40</a:t>
                      </a:r>
                      <a:endParaRPr lang="en-US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40</a:t>
                      </a:r>
                      <a:endParaRPr lang="en-US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1759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4402" y="3810000"/>
            <a:ext cx="4046998" cy="242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244561"/>
            <a:ext cx="4495800" cy="2389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Rectangle 22"/>
          <p:cNvSpPr/>
          <p:nvPr/>
        </p:nvSpPr>
        <p:spPr>
          <a:xfrm>
            <a:off x="533400" y="567453"/>
            <a:ext cx="843915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Pct val="65000"/>
              <a:defRPr/>
            </a:pPr>
            <a:r>
              <a:rPr lang="en-US" sz="380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Results: </a:t>
            </a:r>
            <a:r>
              <a:rPr lang="en-US" sz="380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HW/SW Partition Exploration</a:t>
            </a:r>
            <a:endParaRPr lang="en-US" sz="3800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r>
              <a:rPr lang="en-US" smtClean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33425" y="2992742"/>
            <a:ext cx="1885949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/>
              <a:t>Partitions with low resource requirement and reconfiguration time</a:t>
            </a:r>
            <a:endParaRPr lang="en-US" sz="1400" dirty="0"/>
          </a:p>
        </p:txBody>
      </p:sp>
      <p:cxnSp>
        <p:nvCxnSpPr>
          <p:cNvPr id="14" name="Straight Arrow Connector 13"/>
          <p:cNvCxnSpPr>
            <a:stCxn id="16" idx="3"/>
            <a:endCxn id="15" idx="2"/>
          </p:cNvCxnSpPr>
          <p:nvPr/>
        </p:nvCxnSpPr>
        <p:spPr bwMode="auto">
          <a:xfrm flipV="1">
            <a:off x="2619374" y="2601715"/>
            <a:ext cx="1130816" cy="86808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Oval 44"/>
          <p:cNvSpPr>
            <a:spLocks noChangeArrowheads="1"/>
          </p:cNvSpPr>
          <p:nvPr/>
        </p:nvSpPr>
        <p:spPr bwMode="auto">
          <a:xfrm>
            <a:off x="3750190" y="2411759"/>
            <a:ext cx="405441" cy="379912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charset="2"/>
              <a:buChar char="q"/>
              <a:defRPr sz="2400">
                <a:solidFill>
                  <a:srgbClr val="FF4A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000">
                <a:solidFill>
                  <a:srgbClr val="0021A5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q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>
            <a:stCxn id="16" idx="3"/>
            <a:endCxn id="21" idx="2"/>
          </p:cNvCxnSpPr>
          <p:nvPr/>
        </p:nvCxnSpPr>
        <p:spPr bwMode="auto">
          <a:xfrm>
            <a:off x="2619374" y="3469796"/>
            <a:ext cx="1260378" cy="171479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Oval 44"/>
          <p:cNvSpPr>
            <a:spLocks noChangeArrowheads="1"/>
          </p:cNvSpPr>
          <p:nvPr/>
        </p:nvSpPr>
        <p:spPr bwMode="auto">
          <a:xfrm>
            <a:off x="3879752" y="4973164"/>
            <a:ext cx="501769" cy="42285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charset="2"/>
              <a:buChar char="q"/>
              <a:defRPr sz="2400">
                <a:solidFill>
                  <a:srgbClr val="FF4A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000">
                <a:solidFill>
                  <a:srgbClr val="0021A5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q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0">
              <a:solidFill>
                <a:srgbClr val="FF0000"/>
              </a:solidFill>
            </a:endParaRPr>
          </a:p>
        </p:txBody>
      </p:sp>
      <p:cxnSp>
        <p:nvCxnSpPr>
          <p:cNvPr id="30" name="Straight Arrow Connector 29"/>
          <p:cNvCxnSpPr>
            <a:stCxn id="16" idx="3"/>
            <a:endCxn id="34" idx="2"/>
          </p:cNvCxnSpPr>
          <p:nvPr/>
        </p:nvCxnSpPr>
        <p:spPr bwMode="auto">
          <a:xfrm flipV="1">
            <a:off x="2619374" y="2606234"/>
            <a:ext cx="4336694" cy="86356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Oval 44"/>
          <p:cNvSpPr>
            <a:spLocks noChangeArrowheads="1"/>
          </p:cNvSpPr>
          <p:nvPr/>
        </p:nvSpPr>
        <p:spPr bwMode="auto">
          <a:xfrm>
            <a:off x="6956068" y="2420797"/>
            <a:ext cx="359132" cy="370874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charset="2"/>
              <a:buChar char="q"/>
              <a:defRPr sz="2400">
                <a:solidFill>
                  <a:srgbClr val="FF4A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000">
                <a:solidFill>
                  <a:srgbClr val="0021A5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q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0">
              <a:solidFill>
                <a:srgbClr val="FF0000"/>
              </a:solidFill>
            </a:endParaRPr>
          </a:p>
        </p:txBody>
      </p:sp>
      <p:cxnSp>
        <p:nvCxnSpPr>
          <p:cNvPr id="35" name="Straight Arrow Connector 18"/>
          <p:cNvCxnSpPr>
            <a:stCxn id="16" idx="3"/>
            <a:endCxn id="36" idx="2"/>
          </p:cNvCxnSpPr>
          <p:nvPr/>
        </p:nvCxnSpPr>
        <p:spPr bwMode="auto">
          <a:xfrm>
            <a:off x="2619374" y="3469796"/>
            <a:ext cx="4120253" cy="168132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Oval 44"/>
          <p:cNvSpPr>
            <a:spLocks noChangeArrowheads="1"/>
          </p:cNvSpPr>
          <p:nvPr/>
        </p:nvSpPr>
        <p:spPr bwMode="auto">
          <a:xfrm flipV="1">
            <a:off x="6739627" y="4953000"/>
            <a:ext cx="432881" cy="396239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charset="2"/>
              <a:buChar char="q"/>
              <a:defRPr sz="2400">
                <a:solidFill>
                  <a:srgbClr val="FF4A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000">
                <a:solidFill>
                  <a:srgbClr val="0021A5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q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0">
              <a:solidFill>
                <a:srgbClr val="FF0000"/>
              </a:solidFill>
            </a:endParaRPr>
          </a:p>
        </p:txBody>
      </p:sp>
      <p:sp>
        <p:nvSpPr>
          <p:cNvPr id="18" name="Right Arrow 17"/>
          <p:cNvSpPr/>
          <p:nvPr/>
        </p:nvSpPr>
        <p:spPr bwMode="auto">
          <a:xfrm>
            <a:off x="3879162" y="6218957"/>
            <a:ext cx="3256472" cy="228600"/>
          </a:xfrm>
          <a:prstGeom prst="rightArrow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4" name="Right Arrow 23"/>
          <p:cNvSpPr/>
          <p:nvPr/>
        </p:nvSpPr>
        <p:spPr bwMode="auto">
          <a:xfrm>
            <a:off x="3856892" y="3573780"/>
            <a:ext cx="3323273" cy="228600"/>
          </a:xfrm>
          <a:prstGeom prst="rightArrow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35345123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5" grpId="0" animBg="1"/>
      <p:bldP spid="21" grpId="0" animBg="1"/>
      <p:bldP spid="34" grpId="0" animBg="1"/>
      <p:bldP spid="36" grpId="0" animBg="1"/>
      <p:bldP spid="18" grpId="0" animBg="1"/>
      <p:bldP spid="2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771900"/>
            <a:ext cx="3612646" cy="232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331269"/>
            <a:ext cx="3465246" cy="2152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Rectangle 22"/>
          <p:cNvSpPr/>
          <p:nvPr/>
        </p:nvSpPr>
        <p:spPr>
          <a:xfrm>
            <a:off x="533400" y="567453"/>
            <a:ext cx="843915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Pct val="65000"/>
              <a:defRPr/>
            </a:pPr>
            <a:r>
              <a:rPr lang="en-US" sz="3800" dirty="0">
                <a:solidFill>
                  <a:schemeClr val="accent2"/>
                </a:solidFill>
              </a:rPr>
              <a:t>Results: HW/SW Partition Exploration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18</a:t>
            </a:fld>
            <a:r>
              <a:rPr lang="en-US" smtClean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33425" y="3946849"/>
            <a:ext cx="1885949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/>
              <a:t>Partitions with low total execution time</a:t>
            </a:r>
            <a:endParaRPr lang="en-US" sz="1400" dirty="0"/>
          </a:p>
        </p:txBody>
      </p:sp>
      <p:cxnSp>
        <p:nvCxnSpPr>
          <p:cNvPr id="14" name="Straight Arrow Connector 13"/>
          <p:cNvCxnSpPr>
            <a:stCxn id="16" idx="3"/>
            <a:endCxn id="15" idx="2"/>
          </p:cNvCxnSpPr>
          <p:nvPr/>
        </p:nvCxnSpPr>
        <p:spPr bwMode="auto">
          <a:xfrm flipV="1">
            <a:off x="2619374" y="3065562"/>
            <a:ext cx="1684973" cy="114289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Oval 44"/>
          <p:cNvSpPr>
            <a:spLocks noChangeArrowheads="1"/>
          </p:cNvSpPr>
          <p:nvPr/>
        </p:nvSpPr>
        <p:spPr bwMode="auto">
          <a:xfrm>
            <a:off x="4304347" y="2926106"/>
            <a:ext cx="3505199" cy="278911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charset="2"/>
              <a:buChar char="q"/>
              <a:defRPr sz="2400">
                <a:solidFill>
                  <a:srgbClr val="FF4A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000">
                <a:solidFill>
                  <a:srgbClr val="0021A5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q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>
            <a:stCxn id="16" idx="2"/>
            <a:endCxn id="25" idx="2"/>
          </p:cNvCxnSpPr>
          <p:nvPr/>
        </p:nvCxnSpPr>
        <p:spPr bwMode="auto">
          <a:xfrm rot="16200000" flipH="1">
            <a:off x="2431143" y="3715326"/>
            <a:ext cx="1233715" cy="2743200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Oval 44"/>
          <p:cNvSpPr>
            <a:spLocks noChangeArrowheads="1"/>
          </p:cNvSpPr>
          <p:nvPr/>
        </p:nvSpPr>
        <p:spPr bwMode="auto">
          <a:xfrm>
            <a:off x="4419600" y="5564328"/>
            <a:ext cx="3429000" cy="278911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charset="2"/>
              <a:buChar char="q"/>
              <a:defRPr sz="2400">
                <a:solidFill>
                  <a:srgbClr val="FF4A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000">
                <a:solidFill>
                  <a:srgbClr val="0021A5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q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0">
              <a:solidFill>
                <a:srgbClr val="FF0000"/>
              </a:solidFill>
            </a:endParaRPr>
          </a:p>
        </p:txBody>
      </p:sp>
      <p:sp>
        <p:nvSpPr>
          <p:cNvPr id="11" name="Right Arrow 10"/>
          <p:cNvSpPr/>
          <p:nvPr/>
        </p:nvSpPr>
        <p:spPr bwMode="auto">
          <a:xfrm>
            <a:off x="4722495" y="3505200"/>
            <a:ext cx="2668905" cy="228600"/>
          </a:xfrm>
          <a:prstGeom prst="rightArrow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2" name="Right Arrow 11"/>
          <p:cNvSpPr/>
          <p:nvPr/>
        </p:nvSpPr>
        <p:spPr bwMode="auto">
          <a:xfrm>
            <a:off x="4799646" y="6095378"/>
            <a:ext cx="2668905" cy="228600"/>
          </a:xfrm>
          <a:prstGeom prst="rightArrow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2100402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5" grpId="0" animBg="1"/>
      <p:bldP spid="25" grpId="0" animBg="1"/>
      <p:bldP spid="11" grpId="0" animBg="1"/>
      <p:bldP spid="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533400" y="567453"/>
            <a:ext cx="843915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Pct val="65000"/>
              <a:defRPr/>
            </a:pPr>
            <a:r>
              <a:rPr lang="en-US" sz="380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Results: HW/SW PR Partition Selection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19</a:t>
            </a:fld>
            <a:r>
              <a:rPr lang="en-US" smtClean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700" y="2514600"/>
            <a:ext cx="3433199" cy="2052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4290" y="2468453"/>
            <a:ext cx="3463245" cy="2074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6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590453"/>
            <a:ext cx="3124200" cy="2035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69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7613" y="4360889"/>
            <a:ext cx="3276600" cy="2280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Rectangle 3"/>
          <p:cNvSpPr txBox="1">
            <a:spLocks noChangeArrowheads="1"/>
          </p:cNvSpPr>
          <p:nvPr/>
        </p:nvSpPr>
        <p:spPr bwMode="auto">
          <a:xfrm>
            <a:off x="561975" y="1244561"/>
            <a:ext cx="8311470" cy="901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400">
                <a:solidFill>
                  <a:srgbClr val="FF4A00"/>
                </a:solidFill>
                <a:latin typeface="+mn-lt"/>
                <a:ea typeface="+mn-ea"/>
                <a:cs typeface="+mn-cs"/>
              </a:defRPr>
            </a:lvl2pPr>
            <a:lvl3pPr marL="1022350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rgbClr val="0021A5"/>
                </a:solidFill>
                <a:latin typeface="+mn-lt"/>
                <a:ea typeface="+mn-ea"/>
                <a:cs typeface="+mn-cs"/>
              </a:defRPr>
            </a:lvl3pPr>
            <a:lvl4pPr marL="1339850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81163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-109" charset="2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-109" charset="2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-109" charset="2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-109" charset="2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Clr>
                <a:srgbClr val="CC9900"/>
              </a:buClr>
              <a:buFont typeface="Wingdings" charset="2"/>
              <a:buChar char="n"/>
              <a:defRPr/>
            </a:pPr>
            <a:r>
              <a:rPr lang="en-US" altLang="en-US" sz="2000" kern="0" dirty="0" smtClean="0">
                <a:solidFill>
                  <a:srgbClr val="000000"/>
                </a:solidFill>
                <a:latin typeface="Arial"/>
                <a:cs typeface="Arial"/>
              </a:rPr>
              <a:t>Example system </a:t>
            </a:r>
            <a:r>
              <a:rPr lang="en-US" altLang="en-US" sz="2000" kern="0" dirty="0">
                <a:solidFill>
                  <a:srgbClr val="000000"/>
                </a:solidFill>
                <a:latin typeface="Arial"/>
                <a:cs typeface="Arial"/>
              </a:rPr>
              <a:t>designer requirements for both configurations</a:t>
            </a:r>
            <a:endParaRPr lang="en-US" altLang="en-US" sz="2000" kern="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lvl="1">
              <a:buClr>
                <a:srgbClr val="3B812F"/>
              </a:buClr>
              <a:buFont typeface="Wingdings" charset="2"/>
              <a:buChar char="q"/>
              <a:defRPr/>
            </a:pPr>
            <a:r>
              <a:rPr lang="en-US" sz="1600" dirty="0" smtClean="0">
                <a:latin typeface="Arial" charset="0"/>
                <a:cs typeface="Arial" charset="0"/>
              </a:rPr>
              <a:t>Resource requirements 12,000 </a:t>
            </a:r>
            <a:r>
              <a:rPr lang="en-US" sz="1600" dirty="0">
                <a:latin typeface="Arial" charset="0"/>
                <a:cs typeface="Arial" charset="0"/>
              </a:rPr>
              <a:t>slices, reconfiguration time </a:t>
            </a:r>
            <a:r>
              <a:rPr lang="en-US" sz="1600" dirty="0" smtClean="0">
                <a:latin typeface="Arial" charset="0"/>
                <a:cs typeface="Arial" charset="0"/>
              </a:rPr>
              <a:t>9000 </a:t>
            </a:r>
            <a:r>
              <a:rPr lang="en-US" sz="1600" dirty="0">
                <a:latin typeface="Arial" charset="0"/>
                <a:cs typeface="Arial" charset="0"/>
              </a:rPr>
              <a:t>frames, </a:t>
            </a:r>
            <a:r>
              <a:rPr lang="en-US" sz="1600" dirty="0" smtClean="0">
                <a:latin typeface="Arial" charset="0"/>
                <a:cs typeface="Arial" charset="0"/>
              </a:rPr>
              <a:t/>
            </a:r>
            <a:br>
              <a:rPr lang="en-US" sz="1600" dirty="0" smtClean="0">
                <a:latin typeface="Arial" charset="0"/>
                <a:cs typeface="Arial" charset="0"/>
              </a:rPr>
            </a:br>
            <a:r>
              <a:rPr lang="en-US" sz="1600" dirty="0" smtClean="0">
                <a:latin typeface="Arial" charset="0"/>
                <a:cs typeface="Arial" charset="0"/>
              </a:rPr>
              <a:t>and </a:t>
            </a:r>
            <a:r>
              <a:rPr lang="en-US" sz="1600" dirty="0">
                <a:latin typeface="Arial" charset="0"/>
                <a:cs typeface="Arial" charset="0"/>
              </a:rPr>
              <a:t>total system execution </a:t>
            </a:r>
            <a:r>
              <a:rPr lang="en-US" sz="1600" dirty="0" smtClean="0">
                <a:latin typeface="Arial" charset="0"/>
                <a:cs typeface="Arial" charset="0"/>
              </a:rPr>
              <a:t>25,000 cycles</a:t>
            </a:r>
          </a:p>
          <a:p>
            <a:pPr lvl="1">
              <a:buClr>
                <a:srgbClr val="3B812F"/>
              </a:buClr>
              <a:buFont typeface="Wingdings" charset="2"/>
              <a:buChar char="q"/>
              <a:defRPr/>
            </a:pPr>
            <a:r>
              <a:rPr lang="en-US" sz="1600" dirty="0" smtClean="0">
                <a:latin typeface="Arial" charset="0"/>
                <a:cs typeface="Arial" charset="0"/>
              </a:rPr>
              <a:t>Choose any HW/SW PR partition between 1-1000</a:t>
            </a:r>
            <a:endParaRPr lang="en-US" sz="1600" dirty="0">
              <a:latin typeface="Arial" charset="0"/>
              <a:cs typeface="Arial" charset="0"/>
            </a:endParaRPr>
          </a:p>
          <a:p>
            <a:pPr lvl="1">
              <a:buClr>
                <a:srgbClr val="3B812F"/>
              </a:buClr>
              <a:buFont typeface="Wingdings" charset="2"/>
              <a:buChar char="q"/>
              <a:defRPr/>
            </a:pPr>
            <a:endParaRPr lang="en-US" altLang="en-US" sz="1600" dirty="0">
              <a:latin typeface="Arial" charset="0"/>
              <a:cs typeface="Arial" charset="0"/>
            </a:endParaRPr>
          </a:p>
        </p:txBody>
      </p:sp>
      <p:sp>
        <p:nvSpPr>
          <p:cNvPr id="26" name="Oval 44"/>
          <p:cNvSpPr>
            <a:spLocks noChangeArrowheads="1"/>
          </p:cNvSpPr>
          <p:nvPr/>
        </p:nvSpPr>
        <p:spPr bwMode="auto">
          <a:xfrm>
            <a:off x="1188287" y="4095154"/>
            <a:ext cx="205955" cy="26573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charset="2"/>
              <a:buChar char="q"/>
              <a:defRPr sz="2400">
                <a:solidFill>
                  <a:srgbClr val="FF4A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000">
                <a:solidFill>
                  <a:srgbClr val="0021A5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q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0">
              <a:solidFill>
                <a:srgbClr val="FF0000"/>
              </a:solidFill>
            </a:endParaRPr>
          </a:p>
        </p:txBody>
      </p:sp>
      <p:sp>
        <p:nvSpPr>
          <p:cNvPr id="27" name="Oval 44"/>
          <p:cNvSpPr>
            <a:spLocks noChangeArrowheads="1"/>
          </p:cNvSpPr>
          <p:nvPr/>
        </p:nvSpPr>
        <p:spPr bwMode="auto">
          <a:xfrm>
            <a:off x="1250468" y="6167854"/>
            <a:ext cx="175042" cy="278911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charset="2"/>
              <a:buChar char="q"/>
              <a:defRPr sz="2400">
                <a:solidFill>
                  <a:srgbClr val="FF4A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000">
                <a:solidFill>
                  <a:srgbClr val="0021A5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q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0">
              <a:solidFill>
                <a:srgbClr val="FF0000"/>
              </a:solidFill>
            </a:endParaRPr>
          </a:p>
        </p:txBody>
      </p:sp>
      <p:sp>
        <p:nvSpPr>
          <p:cNvPr id="29" name="Oval 44"/>
          <p:cNvSpPr>
            <a:spLocks noChangeArrowheads="1"/>
          </p:cNvSpPr>
          <p:nvPr/>
        </p:nvSpPr>
        <p:spPr bwMode="auto">
          <a:xfrm>
            <a:off x="5631611" y="4082450"/>
            <a:ext cx="190500" cy="26573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charset="2"/>
              <a:buChar char="q"/>
              <a:defRPr sz="2400">
                <a:solidFill>
                  <a:srgbClr val="FF4A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000">
                <a:solidFill>
                  <a:srgbClr val="0021A5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q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0">
              <a:solidFill>
                <a:srgbClr val="FF0000"/>
              </a:solidFill>
            </a:endParaRPr>
          </a:p>
        </p:txBody>
      </p:sp>
      <p:sp>
        <p:nvSpPr>
          <p:cNvPr id="30" name="Oval 44"/>
          <p:cNvSpPr>
            <a:spLocks noChangeArrowheads="1"/>
          </p:cNvSpPr>
          <p:nvPr/>
        </p:nvSpPr>
        <p:spPr bwMode="auto">
          <a:xfrm>
            <a:off x="5649762" y="6117549"/>
            <a:ext cx="154197" cy="278911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charset="2"/>
              <a:buChar char="q"/>
              <a:defRPr sz="2400">
                <a:solidFill>
                  <a:srgbClr val="FF4A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000">
                <a:solidFill>
                  <a:srgbClr val="0021A5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q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962400" y="3883835"/>
            <a:ext cx="1257969" cy="12215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400" dirty="0" smtClean="0"/>
              <a:t>HW/SW PR partitions that meet system designer goals</a:t>
            </a:r>
            <a:endParaRPr lang="en-US" sz="1400" dirty="0"/>
          </a:p>
        </p:txBody>
      </p:sp>
      <p:sp>
        <p:nvSpPr>
          <p:cNvPr id="36" name="Oval 44"/>
          <p:cNvSpPr>
            <a:spLocks noChangeArrowheads="1"/>
          </p:cNvSpPr>
          <p:nvPr/>
        </p:nvSpPr>
        <p:spPr bwMode="auto">
          <a:xfrm>
            <a:off x="4413551" y="4801959"/>
            <a:ext cx="339424" cy="267458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charset="2"/>
              <a:buChar char="q"/>
              <a:defRPr sz="2400">
                <a:solidFill>
                  <a:srgbClr val="FF4A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000">
                <a:solidFill>
                  <a:srgbClr val="0021A5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q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831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9" grpId="0" animBg="1"/>
      <p:bldP spid="30" grpId="0" animBg="1"/>
      <p:bldP spid="35" grpId="0" animBg="1"/>
      <p:bldP spid="3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3400"/>
            <a:ext cx="9143999" cy="674687"/>
          </a:xfrm>
        </p:spPr>
        <p:txBody>
          <a:bodyPr/>
          <a:lstStyle/>
          <a:p>
            <a:r>
              <a:rPr lang="en-US" altLang="en-US" sz="3800" dirty="0"/>
              <a:t>Efficient Embedded System Design</a:t>
            </a:r>
            <a:endParaRPr lang="en-US" altLang="en-US" sz="3800" dirty="0" smtClean="0"/>
          </a:p>
        </p:txBody>
      </p:sp>
      <p:sp>
        <p:nvSpPr>
          <p:cNvPr id="142" name="Rectangle 3"/>
          <p:cNvSpPr>
            <a:spLocks noChangeArrowheads="1"/>
          </p:cNvSpPr>
          <p:nvPr/>
        </p:nvSpPr>
        <p:spPr bwMode="auto">
          <a:xfrm>
            <a:off x="381000" y="1219200"/>
            <a:ext cx="4953000" cy="1743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69925" indent="-325438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charset="2"/>
              <a:buChar char="q"/>
              <a:defRPr sz="2400">
                <a:solidFill>
                  <a:srgbClr val="FF4A00"/>
                </a:solidFill>
                <a:latin typeface="Arial" charset="0"/>
                <a:cs typeface="Arial" charset="0"/>
              </a:defRPr>
            </a:lvl2pPr>
            <a:lvl3pPr marL="1022350" indent="-350838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000">
                <a:solidFill>
                  <a:srgbClr val="0021A5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q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0" fontAlgn="base">
              <a:lnSpc>
                <a:spcPct val="90000"/>
              </a:lnSpc>
              <a:spcAft>
                <a:spcPct val="0"/>
              </a:spcAft>
              <a:buClr>
                <a:srgbClr val="CC9900"/>
              </a:buClr>
              <a:defRPr/>
            </a:pPr>
            <a:r>
              <a:rPr lang="en-US" altLang="en-US" sz="2000" kern="0" dirty="0" smtClean="0">
                <a:solidFill>
                  <a:srgbClr val="000000"/>
                </a:solidFill>
              </a:rPr>
              <a:t>Modern SRAM-based FPGAs </a:t>
            </a:r>
            <a:br>
              <a:rPr lang="en-US" altLang="en-US" sz="2000" kern="0" dirty="0" smtClean="0">
                <a:solidFill>
                  <a:srgbClr val="000000"/>
                </a:solidFill>
              </a:rPr>
            </a:br>
            <a:r>
              <a:rPr lang="en-US" altLang="en-US" sz="2000" kern="0" dirty="0" smtClean="0">
                <a:solidFill>
                  <a:srgbClr val="000000"/>
                </a:solidFill>
              </a:rPr>
              <a:t>provide partial reconfiguration (PR)</a:t>
            </a:r>
            <a:endParaRPr kumimoji="0" lang="en-US" altLang="en-US" sz="200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lvl="1" fontAlgn="base">
              <a:lnSpc>
                <a:spcPct val="90000"/>
              </a:lnSpc>
              <a:spcAft>
                <a:spcPct val="0"/>
              </a:spcAft>
              <a:buClr>
                <a:srgbClr val="3B812F"/>
              </a:buClr>
              <a:defRPr/>
            </a:pPr>
            <a:r>
              <a:rPr lang="en-US" altLang="en-US" sz="1800" kern="0" dirty="0" smtClean="0"/>
              <a:t>Reconfigures isolated FPGA regions</a:t>
            </a:r>
          </a:p>
          <a:p>
            <a:pPr lvl="2" fontAlgn="base">
              <a:lnSpc>
                <a:spcPct val="90000"/>
              </a:lnSpc>
              <a:spcAft>
                <a:spcPct val="0"/>
              </a:spcAft>
              <a:buClr>
                <a:srgbClr val="CC9900"/>
              </a:buClr>
              <a:defRPr/>
            </a:pPr>
            <a:r>
              <a:rPr lang="en-US" altLang="en-US" sz="1600" kern="0" dirty="0"/>
              <a:t>P</a:t>
            </a:r>
            <a:r>
              <a:rPr lang="en-US" altLang="en-US" sz="1600" kern="0" dirty="0" smtClean="0"/>
              <a:t>artially </a:t>
            </a:r>
            <a:r>
              <a:rPr lang="en-US" altLang="en-US" sz="1600" kern="0" dirty="0"/>
              <a:t>reconfigurable </a:t>
            </a:r>
            <a:r>
              <a:rPr lang="en-US" altLang="en-US" sz="1600" kern="0" dirty="0" smtClean="0"/>
              <a:t>region (PRRs)</a:t>
            </a:r>
            <a:endParaRPr lang="en-US" altLang="en-US" sz="1600" kern="0" dirty="0"/>
          </a:p>
          <a:p>
            <a:pPr lvl="1" fontAlgn="base">
              <a:lnSpc>
                <a:spcPct val="90000"/>
              </a:lnSpc>
              <a:spcAft>
                <a:spcPct val="0"/>
              </a:spcAft>
              <a:buClr>
                <a:srgbClr val="3B812F"/>
              </a:buClr>
              <a:defRPr/>
            </a:pPr>
            <a:r>
              <a:rPr lang="en-US" altLang="en-US" sz="1800" kern="0" dirty="0" smtClean="0"/>
              <a:t>Only </a:t>
            </a:r>
            <a:r>
              <a:rPr lang="en-US" altLang="en-US" sz="1800" kern="0" dirty="0"/>
              <a:t>interrupts </a:t>
            </a:r>
            <a:r>
              <a:rPr lang="en-US" altLang="en-US" sz="1800" kern="0" dirty="0" smtClean="0"/>
              <a:t>execution in </a:t>
            </a:r>
            <a:br>
              <a:rPr lang="en-US" altLang="en-US" sz="1800" kern="0" dirty="0" smtClean="0"/>
            </a:br>
            <a:r>
              <a:rPr lang="en-US" altLang="en-US" sz="1800" kern="0" dirty="0" smtClean="0"/>
              <a:t>reconfigured PRR</a:t>
            </a:r>
            <a:endParaRPr lang="en-US" altLang="en-US" sz="1800" kern="0" dirty="0"/>
          </a:p>
        </p:txBody>
      </p:sp>
      <p:sp>
        <p:nvSpPr>
          <p:cNvPr id="152" name="Rectangle 13"/>
          <p:cNvSpPr>
            <a:spLocks noChangeArrowheads="1"/>
          </p:cNvSpPr>
          <p:nvPr/>
        </p:nvSpPr>
        <p:spPr bwMode="auto">
          <a:xfrm>
            <a:off x="3801579" y="3396201"/>
            <a:ext cx="1362075" cy="27432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charset="2"/>
              <a:buChar char="q"/>
              <a:defRPr sz="2400">
                <a:solidFill>
                  <a:srgbClr val="FF4A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000">
                <a:solidFill>
                  <a:srgbClr val="0021A5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q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PE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rPr>
              <a:t>T1</a:t>
            </a:r>
          </a:p>
        </p:txBody>
      </p:sp>
      <p:sp>
        <p:nvSpPr>
          <p:cNvPr id="155" name="Rectangle 16"/>
          <p:cNvSpPr>
            <a:spLocks noChangeArrowheads="1"/>
          </p:cNvSpPr>
          <p:nvPr/>
        </p:nvSpPr>
        <p:spPr bwMode="auto">
          <a:xfrm>
            <a:off x="3801580" y="3772439"/>
            <a:ext cx="1371600" cy="274320"/>
          </a:xfrm>
          <a:prstGeom prst="rect">
            <a:avLst/>
          </a:prstGeom>
          <a:solidFill>
            <a:srgbClr val="99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charset="2"/>
              <a:buChar char="q"/>
              <a:defRPr sz="2400">
                <a:solidFill>
                  <a:srgbClr val="FF4A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000">
                <a:solidFill>
                  <a:srgbClr val="0021A5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q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PE" altLang="en-US" sz="1800" kern="0" dirty="0" smtClean="0">
                <a:solidFill>
                  <a:srgbClr val="000000"/>
                </a:solidFill>
              </a:rPr>
              <a:t>T2</a:t>
            </a:r>
            <a:endParaRPr kumimoji="0" lang="es-PE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58" name="Rectangle 19"/>
          <p:cNvSpPr>
            <a:spLocks noChangeArrowheads="1"/>
          </p:cNvSpPr>
          <p:nvPr/>
        </p:nvSpPr>
        <p:spPr bwMode="auto">
          <a:xfrm>
            <a:off x="3799992" y="4178838"/>
            <a:ext cx="1371600" cy="274320"/>
          </a:xfrm>
          <a:prstGeom prst="rec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PE" altLang="en-US" kern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T3</a:t>
            </a:r>
            <a:endParaRPr lang="es-PE" altLang="en-US" kern="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60" name="Line 21"/>
          <p:cNvSpPr>
            <a:spLocks noChangeShapeType="1"/>
          </p:cNvSpPr>
          <p:nvPr/>
        </p:nvSpPr>
        <p:spPr bwMode="auto">
          <a:xfrm>
            <a:off x="11845909" y="4333078"/>
            <a:ext cx="1314450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81" name="Rectangle 19"/>
          <p:cNvSpPr>
            <a:spLocks noChangeArrowheads="1"/>
          </p:cNvSpPr>
          <p:nvPr/>
        </p:nvSpPr>
        <p:spPr bwMode="auto">
          <a:xfrm>
            <a:off x="3792054" y="4523255"/>
            <a:ext cx="1371600" cy="274320"/>
          </a:xfrm>
          <a:prstGeom prst="rec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PE" altLang="en-US" kern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T4</a:t>
            </a:r>
            <a:endParaRPr lang="es-PE" altLang="en-US" kern="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r>
              <a:rPr lang="en-US" dirty="0" smtClean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914400" y="3047943"/>
            <a:ext cx="1819274" cy="3224943"/>
          </a:xfrm>
          <a:prstGeom prst="rect">
            <a:avLst/>
          </a:prstGeom>
          <a:pattFill prst="ltVert">
            <a:fgClr>
              <a:schemeClr val="accent1">
                <a:lumMod val="5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3200" b="0" dirty="0">
              <a:solidFill>
                <a:srgbClr val="000000"/>
              </a:solidFill>
              <a:latin typeface="Times"/>
              <a:cs typeface="+mn-c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15140" y="6320135"/>
            <a:ext cx="2128060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0" dirty="0">
                <a:solidFill>
                  <a:srgbClr val="000000"/>
                </a:solidFill>
                <a:latin typeface="Times"/>
                <a:cs typeface="+mn-cs"/>
              </a:rPr>
              <a:t>FPGA Fabric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143000" y="3124143"/>
            <a:ext cx="1390650" cy="97181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PRR 1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1162050" y="4179879"/>
            <a:ext cx="1371599" cy="970303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Times"/>
              </a:rPr>
              <a:t>PRR 2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60" name="Rectangle 3"/>
          <p:cNvSpPr>
            <a:spLocks noChangeArrowheads="1"/>
          </p:cNvSpPr>
          <p:nvPr/>
        </p:nvSpPr>
        <p:spPr bwMode="auto">
          <a:xfrm>
            <a:off x="4876800" y="1272975"/>
            <a:ext cx="3933825" cy="1689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69925" indent="-325438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charset="2"/>
              <a:buChar char="q"/>
              <a:defRPr sz="2400">
                <a:solidFill>
                  <a:srgbClr val="FF4A00"/>
                </a:solidFill>
                <a:latin typeface="Arial" charset="0"/>
                <a:cs typeface="Arial" charset="0"/>
              </a:defRPr>
            </a:lvl2pPr>
            <a:lvl3pPr marL="1022350" indent="-350838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000">
                <a:solidFill>
                  <a:srgbClr val="0021A5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q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R="0" fontAlgn="base">
              <a:lnSpc>
                <a:spcPct val="90000"/>
              </a:lnSpc>
              <a:spcAft>
                <a:spcPct val="0"/>
              </a:spcAft>
              <a:buClr>
                <a:srgbClr val="CC9900"/>
              </a:buClr>
              <a:tabLst/>
              <a:defRPr/>
            </a:pPr>
            <a:r>
              <a:rPr lang="en-US" altLang="en-US" sz="2000" kern="0" dirty="0" smtClean="0">
                <a:solidFill>
                  <a:srgbClr val="000000"/>
                </a:solidFill>
              </a:rPr>
              <a:t>PR enables efficient </a:t>
            </a:r>
            <a:br>
              <a:rPr lang="en-US" altLang="en-US" sz="2000" kern="0" dirty="0" smtClean="0">
                <a:solidFill>
                  <a:srgbClr val="000000"/>
                </a:solidFill>
              </a:rPr>
            </a:br>
            <a:r>
              <a:rPr lang="en-US" altLang="en-US" sz="2000" kern="0" dirty="0" smtClean="0">
                <a:solidFill>
                  <a:srgbClr val="000000"/>
                </a:solidFill>
              </a:rPr>
              <a:t>embedded system design</a:t>
            </a:r>
          </a:p>
          <a:p>
            <a:pPr lvl="1" fontAlgn="base">
              <a:lnSpc>
                <a:spcPct val="90000"/>
              </a:lnSpc>
              <a:spcAft>
                <a:spcPct val="0"/>
              </a:spcAft>
              <a:buClr>
                <a:srgbClr val="3B812F"/>
              </a:buClr>
              <a:defRPr/>
            </a:pPr>
            <a:r>
              <a:rPr lang="en-US" altLang="en-US" sz="1800" kern="0" dirty="0" smtClean="0"/>
              <a:t>Multiplex mutually exclusive </a:t>
            </a:r>
            <a:br>
              <a:rPr lang="en-US" altLang="en-US" sz="1800" kern="0" dirty="0" smtClean="0"/>
            </a:br>
            <a:r>
              <a:rPr lang="en-US" altLang="en-US" sz="1800" kern="0" dirty="0" smtClean="0"/>
              <a:t>application tasks in PRRs</a:t>
            </a:r>
          </a:p>
          <a:p>
            <a:pPr lvl="2" fontAlgn="base">
              <a:lnSpc>
                <a:spcPct val="90000"/>
              </a:lnSpc>
              <a:spcAft>
                <a:spcPct val="0"/>
              </a:spcAft>
              <a:buClr>
                <a:srgbClr val="CC9900"/>
              </a:buClr>
              <a:defRPr/>
            </a:pPr>
            <a:r>
              <a:rPr lang="en-US" altLang="en-US" sz="1600" kern="0" dirty="0" smtClean="0"/>
              <a:t>Reduces system area, memory, power requirements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423350" y="5742894"/>
            <a:ext cx="212806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0" dirty="0" smtClean="0">
                <a:solidFill>
                  <a:srgbClr val="000000"/>
                </a:solidFill>
                <a:latin typeface="Times"/>
                <a:cs typeface="+mn-cs"/>
              </a:rPr>
              <a:t>Application Tasks</a:t>
            </a:r>
            <a:endParaRPr lang="en-US" b="0" dirty="0">
              <a:solidFill>
                <a:srgbClr val="000000"/>
              </a:solidFill>
              <a:latin typeface="Times"/>
              <a:cs typeface="+mn-cs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318825" y="3282771"/>
            <a:ext cx="2834575" cy="95410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Times"/>
              </a:rPr>
              <a:t>T1, T2, T3 required -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Times"/>
              </a:rPr>
              <a:t>Load T1 to PRR1,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Times"/>
              </a:rPr>
              <a:t>load T2 to PRR2,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Times"/>
              </a:rPr>
              <a:t>Load T3 to PRR 3</a:t>
            </a:r>
            <a:endParaRPr lang="en-US" sz="1400" b="1" dirty="0">
              <a:solidFill>
                <a:srgbClr val="000000"/>
              </a:solidFill>
              <a:latin typeface="Times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5579985" y="4428243"/>
            <a:ext cx="2128060" cy="7386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Times"/>
              </a:rPr>
              <a:t>T1, T2, T4 required -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Times"/>
              </a:rPr>
              <a:t> load T4 to PRR3, </a:t>
            </a:r>
            <a:br>
              <a:rPr lang="en-US" sz="1400" b="1" dirty="0" smtClean="0">
                <a:solidFill>
                  <a:srgbClr val="000000"/>
                </a:solidFill>
                <a:latin typeface="Times"/>
              </a:rPr>
            </a:br>
            <a:r>
              <a:rPr lang="en-US" sz="1400" b="1" dirty="0" smtClean="0">
                <a:solidFill>
                  <a:srgbClr val="000000"/>
                </a:solidFill>
                <a:latin typeface="Times"/>
              </a:rPr>
              <a:t>T1 and T2 uninterrupted</a:t>
            </a:r>
            <a:endParaRPr lang="en-US" sz="1400" b="1" dirty="0">
              <a:solidFill>
                <a:srgbClr val="000000"/>
              </a:solidFill>
              <a:latin typeface="Times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1162050" y="5257743"/>
            <a:ext cx="1371599" cy="970303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Times"/>
              </a:rPr>
              <a:t>PRR 3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86" name="Straight Connector 85"/>
          <p:cNvCxnSpPr/>
          <p:nvPr/>
        </p:nvCxnSpPr>
        <p:spPr bwMode="auto">
          <a:xfrm flipV="1">
            <a:off x="5693808" y="4312601"/>
            <a:ext cx="2209800" cy="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7" name="Straight Connector 136"/>
          <p:cNvCxnSpPr/>
          <p:nvPr/>
        </p:nvCxnSpPr>
        <p:spPr bwMode="auto">
          <a:xfrm flipV="1">
            <a:off x="5693808" y="5321145"/>
            <a:ext cx="2209800" cy="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39" name="TextBox 138"/>
          <p:cNvSpPr txBox="1"/>
          <p:nvPr/>
        </p:nvSpPr>
        <p:spPr>
          <a:xfrm>
            <a:off x="5794742" y="5405140"/>
            <a:ext cx="1849992" cy="95410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Times"/>
              </a:rPr>
              <a:t>T4, T5, T6 required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Times"/>
              </a:rPr>
              <a:t>load T5 to PRR1, load T6 to PRR 2,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Times"/>
              </a:rPr>
              <a:t>T4 uninterrupted</a:t>
            </a:r>
            <a:endParaRPr lang="en-US" sz="1400" b="1" dirty="0">
              <a:solidFill>
                <a:srgbClr val="000000"/>
              </a:solidFill>
              <a:latin typeface="Times"/>
            </a:endParaRPr>
          </a:p>
        </p:txBody>
      </p:sp>
      <p:sp>
        <p:nvSpPr>
          <p:cNvPr id="140" name="Rectangle 19"/>
          <p:cNvSpPr>
            <a:spLocks noChangeArrowheads="1"/>
          </p:cNvSpPr>
          <p:nvPr/>
        </p:nvSpPr>
        <p:spPr bwMode="auto">
          <a:xfrm>
            <a:off x="3792054" y="4944904"/>
            <a:ext cx="1371600" cy="274320"/>
          </a:xfrm>
          <a:prstGeom prst="rec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PE" altLang="en-US" kern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T5</a:t>
            </a:r>
            <a:endParaRPr lang="es-PE" altLang="en-US" kern="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41" name="Rectangle 19"/>
          <p:cNvSpPr>
            <a:spLocks noChangeArrowheads="1"/>
          </p:cNvSpPr>
          <p:nvPr/>
        </p:nvSpPr>
        <p:spPr bwMode="auto">
          <a:xfrm>
            <a:off x="3799993" y="5321145"/>
            <a:ext cx="1371600" cy="274320"/>
          </a:xfrm>
          <a:prstGeom prst="rec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PE" altLang="en-US" kern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T6</a:t>
            </a:r>
            <a:endParaRPr lang="es-PE" altLang="en-US" kern="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87" name="TextBox 186"/>
          <p:cNvSpPr txBox="1"/>
          <p:nvPr/>
        </p:nvSpPr>
        <p:spPr>
          <a:xfrm>
            <a:off x="8124825" y="3616467"/>
            <a:ext cx="99060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0" dirty="0" smtClean="0">
                <a:solidFill>
                  <a:srgbClr val="000000"/>
                </a:solidFill>
                <a:latin typeface="Times"/>
              </a:rPr>
              <a:t>Time S1</a:t>
            </a:r>
            <a:endParaRPr lang="en-US" b="0" dirty="0">
              <a:solidFill>
                <a:srgbClr val="000000"/>
              </a:solidFill>
              <a:latin typeface="Times"/>
            </a:endParaRPr>
          </a:p>
        </p:txBody>
      </p:sp>
      <p:cxnSp>
        <p:nvCxnSpPr>
          <p:cNvPr id="188" name="Straight Connector 187"/>
          <p:cNvCxnSpPr/>
          <p:nvPr/>
        </p:nvCxnSpPr>
        <p:spPr bwMode="auto">
          <a:xfrm>
            <a:off x="5711787" y="3282771"/>
            <a:ext cx="2163246" cy="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9" name="Left Brace 98"/>
          <p:cNvSpPr/>
          <p:nvPr/>
        </p:nvSpPr>
        <p:spPr bwMode="auto">
          <a:xfrm flipH="1">
            <a:off x="7796691" y="3282771"/>
            <a:ext cx="249792" cy="1051100"/>
          </a:xfrm>
          <a:prstGeom prst="leftBr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89" name="TextBox 188"/>
          <p:cNvSpPr txBox="1"/>
          <p:nvPr/>
        </p:nvSpPr>
        <p:spPr>
          <a:xfrm>
            <a:off x="8153400" y="4650343"/>
            <a:ext cx="99060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0" dirty="0" smtClean="0">
                <a:solidFill>
                  <a:srgbClr val="000000"/>
                </a:solidFill>
                <a:latin typeface="Times"/>
              </a:rPr>
              <a:t>Time S2</a:t>
            </a:r>
            <a:endParaRPr lang="en-US" b="0" dirty="0">
              <a:solidFill>
                <a:srgbClr val="000000"/>
              </a:solidFill>
              <a:latin typeface="Times"/>
            </a:endParaRPr>
          </a:p>
        </p:txBody>
      </p:sp>
      <p:sp>
        <p:nvSpPr>
          <p:cNvPr id="190" name="Left Brace 189"/>
          <p:cNvSpPr/>
          <p:nvPr/>
        </p:nvSpPr>
        <p:spPr bwMode="auto">
          <a:xfrm flipH="1">
            <a:off x="7817883" y="4312601"/>
            <a:ext cx="249792" cy="1017509"/>
          </a:xfrm>
          <a:prstGeom prst="leftBr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91" name="TextBox 190"/>
          <p:cNvSpPr txBox="1"/>
          <p:nvPr/>
        </p:nvSpPr>
        <p:spPr>
          <a:xfrm>
            <a:off x="8124825" y="5664366"/>
            <a:ext cx="99060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0" dirty="0" smtClean="0">
                <a:solidFill>
                  <a:srgbClr val="000000"/>
                </a:solidFill>
                <a:latin typeface="Times"/>
              </a:rPr>
              <a:t>Time S3</a:t>
            </a:r>
            <a:endParaRPr lang="en-US" b="0" dirty="0">
              <a:solidFill>
                <a:srgbClr val="000000"/>
              </a:solidFill>
              <a:latin typeface="Times"/>
            </a:endParaRPr>
          </a:p>
        </p:txBody>
      </p:sp>
      <p:sp>
        <p:nvSpPr>
          <p:cNvPr id="192" name="Left Brace 191"/>
          <p:cNvSpPr/>
          <p:nvPr/>
        </p:nvSpPr>
        <p:spPr bwMode="auto">
          <a:xfrm flipH="1">
            <a:off x="7817883" y="5337331"/>
            <a:ext cx="249792" cy="1051894"/>
          </a:xfrm>
          <a:prstGeom prst="leftBr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193" name="Straight Connector 192"/>
          <p:cNvCxnSpPr/>
          <p:nvPr/>
        </p:nvCxnSpPr>
        <p:spPr bwMode="auto">
          <a:xfrm flipV="1">
            <a:off x="5711787" y="6387175"/>
            <a:ext cx="2209800" cy="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94" name="Straight Arrow Connector 7"/>
          <p:cNvCxnSpPr>
            <a:stCxn id="152" idx="1"/>
            <a:endCxn id="4" idx="3"/>
          </p:cNvCxnSpPr>
          <p:nvPr/>
        </p:nvCxnSpPr>
        <p:spPr bwMode="auto">
          <a:xfrm rot="10800000" flipV="1">
            <a:off x="2533651" y="3533361"/>
            <a:ext cx="1267929" cy="7669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7" name="Straight Arrow Connector 7"/>
          <p:cNvCxnSpPr>
            <a:stCxn id="155" idx="1"/>
            <a:endCxn id="55" idx="3"/>
          </p:cNvCxnSpPr>
          <p:nvPr/>
        </p:nvCxnSpPr>
        <p:spPr bwMode="auto">
          <a:xfrm rot="10800000" flipV="1">
            <a:off x="2533650" y="3909599"/>
            <a:ext cx="1267931" cy="755432"/>
          </a:xfrm>
          <a:prstGeom prst="bentConnector3">
            <a:avLst>
              <a:gd name="adj1" fmla="val 67278"/>
            </a:avLst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8" name="Straight Arrow Connector 7"/>
          <p:cNvCxnSpPr>
            <a:stCxn id="158" idx="1"/>
            <a:endCxn id="101" idx="3"/>
          </p:cNvCxnSpPr>
          <p:nvPr/>
        </p:nvCxnSpPr>
        <p:spPr bwMode="auto">
          <a:xfrm rot="10800000" flipV="1">
            <a:off x="2533650" y="4315997"/>
            <a:ext cx="1266343" cy="1426897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9" name="Straight Arrow Connector 7"/>
          <p:cNvCxnSpPr>
            <a:stCxn id="181" idx="1"/>
            <a:endCxn id="101" idx="3"/>
          </p:cNvCxnSpPr>
          <p:nvPr/>
        </p:nvCxnSpPr>
        <p:spPr bwMode="auto">
          <a:xfrm rot="10800000" flipV="1">
            <a:off x="2533650" y="4660415"/>
            <a:ext cx="1258405" cy="108248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1" name="Straight Arrow Connector 7"/>
          <p:cNvCxnSpPr>
            <a:stCxn id="140" idx="1"/>
            <a:endCxn id="4" idx="3"/>
          </p:cNvCxnSpPr>
          <p:nvPr/>
        </p:nvCxnSpPr>
        <p:spPr bwMode="auto">
          <a:xfrm rot="10800000">
            <a:off x="2533650" y="3610052"/>
            <a:ext cx="1258404" cy="1472013"/>
          </a:xfrm>
          <a:prstGeom prst="bentConnector3">
            <a:avLst>
              <a:gd name="adj1" fmla="val 31834"/>
            </a:avLst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2" name="Straight Arrow Connector 7"/>
          <p:cNvCxnSpPr>
            <a:stCxn id="141" idx="1"/>
            <a:endCxn id="55" idx="3"/>
          </p:cNvCxnSpPr>
          <p:nvPr/>
        </p:nvCxnSpPr>
        <p:spPr bwMode="auto">
          <a:xfrm rot="10800000">
            <a:off x="2533649" y="4665031"/>
            <a:ext cx="1266344" cy="79327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5" name="Straight Arrow Connector 7"/>
          <p:cNvCxnSpPr/>
          <p:nvPr/>
        </p:nvCxnSpPr>
        <p:spPr bwMode="auto">
          <a:xfrm>
            <a:off x="615140" y="3670521"/>
            <a:ext cx="734497" cy="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6" name="Straight Arrow Connector 7"/>
          <p:cNvCxnSpPr/>
          <p:nvPr/>
        </p:nvCxnSpPr>
        <p:spPr bwMode="auto">
          <a:xfrm>
            <a:off x="615139" y="4665031"/>
            <a:ext cx="734497" cy="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7" name="TextBox 206"/>
          <p:cNvSpPr txBox="1"/>
          <p:nvPr/>
        </p:nvSpPr>
        <p:spPr>
          <a:xfrm>
            <a:off x="-76200" y="3440668"/>
            <a:ext cx="9906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00"/>
                </a:solidFill>
                <a:latin typeface="Times"/>
              </a:rPr>
              <a:t>T1</a:t>
            </a:r>
            <a:endParaRPr lang="en-US" b="0" dirty="0" smtClean="0">
              <a:solidFill>
                <a:srgbClr val="000000"/>
              </a:solidFill>
              <a:latin typeface="Time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00"/>
                </a:solidFill>
                <a:latin typeface="Times"/>
              </a:rPr>
              <a:t>r</a:t>
            </a:r>
            <a:r>
              <a:rPr lang="en-US" b="0" dirty="0" smtClean="0">
                <a:solidFill>
                  <a:srgbClr val="000000"/>
                </a:solidFill>
                <a:latin typeface="Times"/>
              </a:rPr>
              <a:t>unning</a:t>
            </a:r>
            <a:endParaRPr lang="en-US" b="0" dirty="0">
              <a:solidFill>
                <a:srgbClr val="000000"/>
              </a:solidFill>
              <a:latin typeface="Times"/>
            </a:endParaRPr>
          </a:p>
        </p:txBody>
      </p:sp>
      <p:sp>
        <p:nvSpPr>
          <p:cNvPr id="208" name="TextBox 207"/>
          <p:cNvSpPr txBox="1"/>
          <p:nvPr/>
        </p:nvSpPr>
        <p:spPr>
          <a:xfrm>
            <a:off x="-76200" y="4481733"/>
            <a:ext cx="9906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00"/>
                </a:solidFill>
                <a:latin typeface="Times"/>
              </a:rPr>
              <a:t>T2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Times"/>
              </a:rPr>
              <a:t>r</a:t>
            </a:r>
            <a:r>
              <a:rPr lang="en-US" b="0" dirty="0" smtClean="0">
                <a:solidFill>
                  <a:srgbClr val="000000"/>
                </a:solidFill>
                <a:latin typeface="Times"/>
              </a:rPr>
              <a:t>unning</a:t>
            </a:r>
            <a:endParaRPr lang="en-US" b="0" dirty="0">
              <a:solidFill>
                <a:srgbClr val="000000"/>
              </a:solidFill>
              <a:latin typeface="Times"/>
            </a:endParaRPr>
          </a:p>
        </p:txBody>
      </p:sp>
      <p:sp>
        <p:nvSpPr>
          <p:cNvPr id="209" name="TextBox 208"/>
          <p:cNvSpPr txBox="1"/>
          <p:nvPr/>
        </p:nvSpPr>
        <p:spPr>
          <a:xfrm>
            <a:off x="-76200" y="5540112"/>
            <a:ext cx="9906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00"/>
                </a:solidFill>
                <a:latin typeface="Times"/>
              </a:rPr>
              <a:t>T4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Times"/>
              </a:rPr>
              <a:t>r</a:t>
            </a:r>
            <a:r>
              <a:rPr lang="en-US" b="0" dirty="0" smtClean="0">
                <a:solidFill>
                  <a:srgbClr val="000000"/>
                </a:solidFill>
                <a:latin typeface="Times"/>
              </a:rPr>
              <a:t>unning</a:t>
            </a:r>
            <a:endParaRPr lang="en-US" b="0" dirty="0">
              <a:solidFill>
                <a:srgbClr val="000000"/>
              </a:solidFill>
              <a:latin typeface="Times"/>
            </a:endParaRPr>
          </a:p>
        </p:txBody>
      </p:sp>
      <p:cxnSp>
        <p:nvCxnSpPr>
          <p:cNvPr id="210" name="Straight Arrow Connector 7"/>
          <p:cNvCxnSpPr/>
          <p:nvPr/>
        </p:nvCxnSpPr>
        <p:spPr bwMode="auto">
          <a:xfrm>
            <a:off x="623351" y="5742893"/>
            <a:ext cx="734497" cy="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310388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mph" presetSubtype="0" repeatCount="indefinite" fill="remove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29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0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1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7" presetClass="emph" presetSubtype="0" repeatCount="indefinite" fill="remove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34" dur="250" autoRev="1" fill="remove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5" dur="250" autoRev="1" fill="remov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6" dur="250" autoRev="1" fill="remov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50" autoRev="1" fill="remov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7" presetClass="emph" presetSubtype="0" repeatCount="indefinite" fill="remove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39" dur="250" autoRev="1" fill="remove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250" autoRev="1" fill="remove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250" autoRev="1" fill="remove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50" autoRev="1" fill="remove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4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9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0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3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" grpId="0" animBg="1"/>
      <p:bldP spid="155" grpId="0" animBg="1"/>
      <p:bldP spid="158" grpId="0" animBg="1"/>
      <p:bldP spid="181" grpId="0" animBg="1"/>
      <p:bldP spid="50" grpId="1" animBg="1"/>
      <p:bldP spid="52" grpId="0" animBg="1"/>
      <p:bldP spid="4" grpId="0" animBg="1"/>
      <p:bldP spid="4" grpId="1" animBg="1"/>
      <p:bldP spid="55" grpId="0" animBg="1"/>
      <p:bldP spid="55" grpId="1" animBg="1"/>
      <p:bldP spid="61" grpId="0" animBg="1"/>
      <p:bldP spid="89" grpId="0" animBg="1"/>
      <p:bldP spid="90" grpId="0" animBg="1"/>
      <p:bldP spid="101" grpId="0" animBg="1"/>
      <p:bldP spid="101" grpId="1" animBg="1"/>
      <p:bldP spid="139" grpId="0" animBg="1"/>
      <p:bldP spid="140" grpId="0" animBg="1"/>
      <p:bldP spid="141" grpId="0" animBg="1"/>
      <p:bldP spid="187" grpId="0" animBg="1"/>
      <p:bldP spid="99" grpId="0" animBg="1"/>
      <p:bldP spid="189" grpId="0" animBg="1"/>
      <p:bldP spid="190" grpId="0" animBg="1"/>
      <p:bldP spid="191" grpId="0" animBg="1"/>
      <p:bldP spid="192" grpId="0" animBg="1"/>
      <p:bldP spid="207" grpId="0"/>
      <p:bldP spid="207" grpId="1"/>
      <p:bldP spid="208" grpId="0"/>
      <p:bldP spid="208" grpId="1"/>
      <p:bldP spid="20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6119813" y="3489325"/>
          <a:ext cx="3030537" cy="218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77" name="Worksheet" r:id="rId4" imgW="4905344" imgH="3543210" progId="Excel.Sheet.8">
                  <p:link updateAutomatic="1"/>
                </p:oleObj>
              </mc:Choice>
              <mc:Fallback>
                <p:oleObj name="Worksheet" r:id="rId4" imgW="4905344" imgH="3543210" progId="Excel.Sheet.8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119813" y="3489325"/>
                        <a:ext cx="3030537" cy="2189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3119438" y="3489325"/>
          <a:ext cx="3030537" cy="218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78" name="Worksheet" r:id="rId6" imgW="4905344" imgH="3543210" progId="Excel.Sheet.8">
                  <p:link updateAutomatic="1"/>
                </p:oleObj>
              </mc:Choice>
              <mc:Fallback>
                <p:oleObj name="Worksheet" r:id="rId6" imgW="4905344" imgH="3543210" progId="Excel.Sheet.8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119438" y="3489325"/>
                        <a:ext cx="3030537" cy="2189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46038" y="3489325"/>
          <a:ext cx="3025775" cy="218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79" name="Worksheet" r:id="rId8" imgW="4895889" imgH="3543210" progId="Excel.Sheet.8">
                  <p:link updateAutomatic="1"/>
                </p:oleObj>
              </mc:Choice>
              <mc:Fallback>
                <p:oleObj name="Worksheet" r:id="rId8" imgW="4895889" imgH="3543210" progId="Excel.Sheet.8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6038" y="3489325"/>
                        <a:ext cx="3025775" cy="2189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" name="Oval 44"/>
          <p:cNvSpPr>
            <a:spLocks noChangeArrowheads="1"/>
          </p:cNvSpPr>
          <p:nvPr/>
        </p:nvSpPr>
        <p:spPr bwMode="auto">
          <a:xfrm>
            <a:off x="533400" y="4452258"/>
            <a:ext cx="91440" cy="91440"/>
          </a:xfrm>
          <a:prstGeom prst="ellips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charset="2"/>
              <a:buChar char="q"/>
              <a:defRPr sz="2400">
                <a:solidFill>
                  <a:srgbClr val="FF4A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000">
                <a:solidFill>
                  <a:srgbClr val="0021A5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q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0">
              <a:solidFill>
                <a:srgbClr val="000000"/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/>
          </p:nvPr>
        </p:nvGraphicFramePr>
        <p:xfrm>
          <a:off x="4763" y="1296988"/>
          <a:ext cx="3016250" cy="2189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80" name="Worksheet" r:id="rId10" imgW="4895889" imgH="3552930" progId="Excel.Sheet.8">
                  <p:link updateAutomatic="1"/>
                </p:oleObj>
              </mc:Choice>
              <mc:Fallback>
                <p:oleObj name="Worksheet" r:id="rId10" imgW="4895889" imgH="3552930" progId="Excel.Sheet.8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763" y="1296988"/>
                        <a:ext cx="3016250" cy="2189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3119438" y="1296988"/>
          <a:ext cx="3024187" cy="2189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81" name="Worksheet" r:id="rId12" imgW="4895889" imgH="3543210" progId="Excel.Sheet.8">
                  <p:link updateAutomatic="1"/>
                </p:oleObj>
              </mc:Choice>
              <mc:Fallback>
                <p:oleObj name="Worksheet" r:id="rId12" imgW="4895889" imgH="3543210" progId="Excel.Sheet.8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119438" y="1296988"/>
                        <a:ext cx="3024187" cy="2189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6124575" y="1296988"/>
          <a:ext cx="3025775" cy="2189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82" name="Worksheet" r:id="rId14" imgW="4895889" imgH="3543210" progId="Excel.Sheet.8">
                  <p:link updateAutomatic="1"/>
                </p:oleObj>
              </mc:Choice>
              <mc:Fallback>
                <p:oleObj name="Worksheet" r:id="rId14" imgW="4895889" imgH="3543210" progId="Excel.Sheet.8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6124575" y="1296988"/>
                        <a:ext cx="3025775" cy="2189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45"/>
          <p:cNvSpPr>
            <a:spLocks noChangeArrowheads="1"/>
          </p:cNvSpPr>
          <p:nvPr/>
        </p:nvSpPr>
        <p:spPr bwMode="auto">
          <a:xfrm>
            <a:off x="46038" y="5789268"/>
            <a:ext cx="8883650" cy="715681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charset="2"/>
              <a:buChar char="q"/>
              <a:defRPr sz="2400">
                <a:solidFill>
                  <a:srgbClr val="FF4A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000">
                <a:solidFill>
                  <a:srgbClr val="0021A5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q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1400" b="0" dirty="0" smtClean="0">
                <a:solidFill>
                  <a:srgbClr val="0000FF"/>
                </a:solidFill>
              </a:rPr>
              <a:t>Due to simulated annealing’s initial random exploration, 3 different floorplan runs are shown</a:t>
            </a:r>
          </a:p>
          <a:p>
            <a:pPr marL="285750" indent="-285750"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1400" b="0" dirty="0" smtClean="0">
                <a:solidFill>
                  <a:srgbClr val="0000FF"/>
                </a:solidFill>
              </a:rPr>
              <a:t>Solution </a:t>
            </a:r>
            <a:r>
              <a:rPr lang="en-US" altLang="en-US" sz="1400" b="0" dirty="0">
                <a:solidFill>
                  <a:srgbClr val="0000FF"/>
                </a:solidFill>
              </a:rPr>
              <a:t>improves with successful </a:t>
            </a:r>
            <a:r>
              <a:rPr lang="en-US" altLang="en-US" sz="1400" b="0" dirty="0" smtClean="0">
                <a:solidFill>
                  <a:srgbClr val="0000FF"/>
                </a:solidFill>
              </a:rPr>
              <a:t>iterations (highlighted circle)</a:t>
            </a:r>
          </a:p>
          <a:p>
            <a:pPr marL="285750" indent="-285750"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1400" dirty="0" smtClean="0">
                <a:solidFill>
                  <a:srgbClr val="0000FF"/>
                </a:solidFill>
              </a:rPr>
              <a:t>Growth rate </a:t>
            </a:r>
            <a:r>
              <a:rPr lang="en-US" altLang="en-US" sz="1400" dirty="0">
                <a:solidFill>
                  <a:srgbClr val="0000FF"/>
                </a:solidFill>
              </a:rPr>
              <a:t>quickly levels off to within </a:t>
            </a:r>
            <a:r>
              <a:rPr lang="en-US" altLang="en-US" sz="1400" dirty="0" smtClean="0">
                <a:solidFill>
                  <a:srgbClr val="0000FF"/>
                </a:solidFill>
              </a:rPr>
              <a:t>1.8 </a:t>
            </a:r>
            <a:r>
              <a:rPr lang="en-US" altLang="en-US" sz="1400" dirty="0">
                <a:solidFill>
                  <a:srgbClr val="0000FF"/>
                </a:solidFill>
              </a:rPr>
              <a:t>% </a:t>
            </a:r>
            <a:r>
              <a:rPr lang="en-US" altLang="en-US" sz="1400" dirty="0" smtClean="0">
                <a:solidFill>
                  <a:srgbClr val="0000FF"/>
                </a:solidFill>
              </a:rPr>
              <a:t>of </a:t>
            </a:r>
            <a:r>
              <a:rPr lang="en-US" altLang="en-US" sz="1400" dirty="0">
                <a:solidFill>
                  <a:srgbClr val="0000FF"/>
                </a:solidFill>
              </a:rPr>
              <a:t>the highest </a:t>
            </a:r>
            <a:r>
              <a:rPr lang="en-US" altLang="en-US" sz="1400" dirty="0" smtClean="0">
                <a:solidFill>
                  <a:srgbClr val="0000FF"/>
                </a:solidFill>
              </a:rPr>
              <a:t>achievable within average of 20 iterations</a:t>
            </a:r>
            <a:endParaRPr lang="en-US" altLang="en-US" sz="1400" b="0" dirty="0">
              <a:solidFill>
                <a:srgbClr val="0000FF"/>
              </a:solidFill>
            </a:endParaRPr>
          </a:p>
        </p:txBody>
      </p:sp>
      <p:sp>
        <p:nvSpPr>
          <p:cNvPr id="29" name="Oval 44"/>
          <p:cNvSpPr>
            <a:spLocks noChangeArrowheads="1"/>
          </p:cNvSpPr>
          <p:nvPr/>
        </p:nvSpPr>
        <p:spPr bwMode="auto">
          <a:xfrm>
            <a:off x="2209800" y="4232910"/>
            <a:ext cx="91440" cy="91440"/>
          </a:xfrm>
          <a:prstGeom prst="ellips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charset="2"/>
              <a:buChar char="q"/>
              <a:defRPr sz="2400">
                <a:solidFill>
                  <a:srgbClr val="FF4A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000">
                <a:solidFill>
                  <a:srgbClr val="0021A5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q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0">
              <a:solidFill>
                <a:srgbClr val="000000"/>
              </a:solidFill>
            </a:endParaRPr>
          </a:p>
        </p:txBody>
      </p:sp>
      <p:sp>
        <p:nvSpPr>
          <p:cNvPr id="30" name="Oval 44"/>
          <p:cNvSpPr>
            <a:spLocks noChangeArrowheads="1"/>
          </p:cNvSpPr>
          <p:nvPr/>
        </p:nvSpPr>
        <p:spPr bwMode="auto">
          <a:xfrm>
            <a:off x="3756660" y="4278630"/>
            <a:ext cx="91440" cy="91440"/>
          </a:xfrm>
          <a:prstGeom prst="ellips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charset="2"/>
              <a:buChar char="q"/>
              <a:defRPr sz="2400">
                <a:solidFill>
                  <a:srgbClr val="FF4A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000">
                <a:solidFill>
                  <a:srgbClr val="0021A5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q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0">
              <a:solidFill>
                <a:srgbClr val="000000"/>
              </a:solidFill>
            </a:endParaRPr>
          </a:p>
        </p:txBody>
      </p:sp>
      <p:sp>
        <p:nvSpPr>
          <p:cNvPr id="31" name="Oval 44"/>
          <p:cNvSpPr>
            <a:spLocks noChangeArrowheads="1"/>
          </p:cNvSpPr>
          <p:nvPr/>
        </p:nvSpPr>
        <p:spPr bwMode="auto">
          <a:xfrm>
            <a:off x="6827520" y="4477658"/>
            <a:ext cx="91440" cy="91440"/>
          </a:xfrm>
          <a:prstGeom prst="ellips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charset="2"/>
              <a:buChar char="q"/>
              <a:defRPr sz="2400">
                <a:solidFill>
                  <a:srgbClr val="FF4A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000">
                <a:solidFill>
                  <a:srgbClr val="0021A5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q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0">
              <a:solidFill>
                <a:srgbClr val="000000"/>
              </a:solidFill>
            </a:endParaRPr>
          </a:p>
        </p:txBody>
      </p:sp>
      <p:sp>
        <p:nvSpPr>
          <p:cNvPr id="32" name="Oval 44"/>
          <p:cNvSpPr>
            <a:spLocks noChangeArrowheads="1"/>
          </p:cNvSpPr>
          <p:nvPr/>
        </p:nvSpPr>
        <p:spPr bwMode="auto">
          <a:xfrm>
            <a:off x="8290560" y="4191000"/>
            <a:ext cx="91440" cy="91440"/>
          </a:xfrm>
          <a:prstGeom prst="ellips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charset="2"/>
              <a:buChar char="q"/>
              <a:defRPr sz="2400">
                <a:solidFill>
                  <a:srgbClr val="FF4A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000">
                <a:solidFill>
                  <a:srgbClr val="0021A5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q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0">
              <a:solidFill>
                <a:srgbClr val="000000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20</a:t>
            </a:fld>
            <a:r>
              <a:rPr lang="en-US" smtClean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 bwMode="auto">
          <a:xfrm>
            <a:off x="-142875" y="609600"/>
            <a:ext cx="9296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Time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Time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Time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Time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Time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Time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Time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Times"/>
              </a:defRPr>
            </a:lvl9pPr>
          </a:lstStyle>
          <a:p>
            <a:pPr lvl="1">
              <a:buClr>
                <a:srgbClr val="CC9900"/>
              </a:buClr>
              <a:buSzPct val="65000"/>
              <a:defRPr/>
            </a:pPr>
            <a:r>
              <a:rPr lang="en-US" sz="3200" dirty="0">
                <a:latin typeface="+mj-lt"/>
                <a:ea typeface="+mj-ea"/>
                <a:cs typeface="+mj-cs"/>
              </a:rPr>
              <a:t>Results: JPEG Codec Design Space Exploration</a:t>
            </a:r>
          </a:p>
        </p:txBody>
      </p:sp>
      <p:sp>
        <p:nvSpPr>
          <p:cNvPr id="16" name="Right Arrow 15"/>
          <p:cNvSpPr/>
          <p:nvPr/>
        </p:nvSpPr>
        <p:spPr bwMode="auto">
          <a:xfrm>
            <a:off x="381000" y="3450771"/>
            <a:ext cx="2590800" cy="228600"/>
          </a:xfrm>
          <a:prstGeom prst="rightArrow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8" name="Right Arrow 17"/>
          <p:cNvSpPr/>
          <p:nvPr/>
        </p:nvSpPr>
        <p:spPr bwMode="auto">
          <a:xfrm>
            <a:off x="3505200" y="3450771"/>
            <a:ext cx="2590800" cy="228600"/>
          </a:xfrm>
          <a:prstGeom prst="rightArrow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9" name="Right Arrow 18"/>
          <p:cNvSpPr/>
          <p:nvPr/>
        </p:nvSpPr>
        <p:spPr bwMode="auto">
          <a:xfrm>
            <a:off x="6534876" y="3429000"/>
            <a:ext cx="2590800" cy="228600"/>
          </a:xfrm>
          <a:prstGeom prst="rightArrow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0" name="Right Arrow 19"/>
          <p:cNvSpPr/>
          <p:nvPr/>
        </p:nvSpPr>
        <p:spPr bwMode="auto">
          <a:xfrm>
            <a:off x="422547" y="5663292"/>
            <a:ext cx="2590800" cy="228600"/>
          </a:xfrm>
          <a:prstGeom prst="rightArrow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1" name="Right Arrow 20"/>
          <p:cNvSpPr/>
          <p:nvPr/>
        </p:nvSpPr>
        <p:spPr bwMode="auto">
          <a:xfrm>
            <a:off x="3505200" y="5666014"/>
            <a:ext cx="2590800" cy="228600"/>
          </a:xfrm>
          <a:prstGeom prst="rightArrow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2" name="Right Arrow 21"/>
          <p:cNvSpPr/>
          <p:nvPr/>
        </p:nvSpPr>
        <p:spPr bwMode="auto">
          <a:xfrm>
            <a:off x="6534876" y="5671456"/>
            <a:ext cx="2590800" cy="228600"/>
          </a:xfrm>
          <a:prstGeom prst="rightArrow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784423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  <p:bldP spid="29" grpId="0" animBg="1"/>
      <p:bldP spid="30" grpId="0" animBg="1"/>
      <p:bldP spid="31" grpId="0" animBg="1"/>
      <p:bldP spid="32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609600"/>
          </a:xfrm>
        </p:spPr>
        <p:txBody>
          <a:bodyPr/>
          <a:lstStyle/>
          <a:p>
            <a:pPr marL="457200" lvl="1">
              <a:buClr>
                <a:srgbClr val="CC9900"/>
              </a:buClr>
              <a:buSzPct val="65000"/>
              <a:defRPr/>
            </a:pPr>
            <a:r>
              <a:rPr lang="en-US" sz="3200" kern="1200" dirty="0">
                <a:latin typeface="+mj-lt"/>
                <a:ea typeface="+mj-ea"/>
                <a:cs typeface="+mj-cs"/>
              </a:rPr>
              <a:t>Conclusions and Future Direction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33400" y="1219200"/>
            <a:ext cx="86106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400">
                <a:solidFill>
                  <a:srgbClr val="FF4A00"/>
                </a:solidFill>
                <a:latin typeface="+mn-lt"/>
                <a:ea typeface="+mn-ea"/>
                <a:cs typeface="+mn-cs"/>
              </a:defRPr>
            </a:lvl2pPr>
            <a:lvl3pPr marL="1022350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rgbClr val="0021A5"/>
                </a:solidFill>
                <a:latin typeface="+mn-lt"/>
                <a:ea typeface="+mn-ea"/>
                <a:cs typeface="+mn-cs"/>
              </a:defRPr>
            </a:lvl3pPr>
            <a:lvl4pPr marL="1339850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81163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-109" charset="2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-109" charset="2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-109" charset="2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-109" charset="2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Clr>
                <a:srgbClr val="CC9900"/>
              </a:buClr>
              <a:buFont typeface="Wingdings" charset="2"/>
              <a:buChar char="n"/>
              <a:defRPr/>
            </a:pPr>
            <a:r>
              <a:rPr lang="en-US" altLang="en-US" sz="2000" kern="0" dirty="0" smtClean="0">
                <a:solidFill>
                  <a:srgbClr val="000000"/>
                </a:solidFill>
                <a:latin typeface="Arial"/>
                <a:cs typeface="Arial"/>
              </a:rPr>
              <a:t>DAPR design flow</a:t>
            </a:r>
            <a:endParaRPr lang="en-US" altLang="en-US" sz="20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lvl="1" eaLnBrk="1" hangingPunct="1">
              <a:buClr>
                <a:srgbClr val="3B812F"/>
              </a:buClr>
              <a:buFont typeface="Wingdings" charset="2"/>
              <a:buChar char="q"/>
              <a:defRPr/>
            </a:pPr>
            <a:r>
              <a:rPr lang="en-US" altLang="en-US" sz="1800" kern="0" dirty="0" smtClean="0">
                <a:latin typeface="Arial"/>
                <a:cs typeface="Arial"/>
              </a:rPr>
              <a:t>Determines HW/SW PR partitions that </a:t>
            </a:r>
            <a:br>
              <a:rPr lang="en-US" altLang="en-US" sz="1800" kern="0" dirty="0" smtClean="0">
                <a:latin typeface="Arial"/>
                <a:cs typeface="Arial"/>
              </a:rPr>
            </a:br>
            <a:r>
              <a:rPr lang="en-US" altLang="en-US" sz="1800" kern="0" dirty="0" smtClean="0">
                <a:latin typeface="Arial"/>
                <a:cs typeface="Arial"/>
              </a:rPr>
              <a:t>tradeoff resource requirements and reconfiguration time</a:t>
            </a:r>
          </a:p>
          <a:p>
            <a:pPr lvl="1" eaLnBrk="1" hangingPunct="1">
              <a:buClr>
                <a:srgbClr val="3B812F"/>
              </a:buClr>
              <a:buFont typeface="Wingdings" charset="2"/>
              <a:buChar char="q"/>
              <a:defRPr/>
            </a:pPr>
            <a:r>
              <a:rPr lang="en-US" altLang="en-US" sz="1800" kern="0" dirty="0" smtClean="0">
                <a:latin typeface="Arial"/>
                <a:cs typeface="Arial"/>
              </a:rPr>
              <a:t>Designers choose a HW/SW PR partition that satisfies system design goals</a:t>
            </a:r>
          </a:p>
          <a:p>
            <a:pPr lvl="1" eaLnBrk="1" hangingPunct="1">
              <a:buClr>
                <a:srgbClr val="3B812F"/>
              </a:buClr>
              <a:buFont typeface="Wingdings" charset="2"/>
              <a:buChar char="q"/>
              <a:defRPr/>
            </a:pPr>
            <a:r>
              <a:rPr lang="en-US" altLang="en-US" sz="1800" kern="0" dirty="0" smtClean="0">
                <a:latin typeface="Arial"/>
                <a:cs typeface="Arial"/>
              </a:rPr>
              <a:t>Leverages a novel simulated annealing-based algorithm to improve the clock frequency of the HW/SW PR design partition </a:t>
            </a:r>
            <a:endParaRPr lang="en-US" altLang="en-US" sz="2000" kern="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eaLnBrk="1" hangingPunct="1">
              <a:buClr>
                <a:srgbClr val="CC9900"/>
              </a:buClr>
              <a:buFont typeface="Wingdings" charset="2"/>
              <a:buChar char="n"/>
              <a:defRPr/>
            </a:pPr>
            <a:r>
              <a:rPr lang="en-US" altLang="en-US" sz="2000" kern="0" dirty="0" smtClean="0">
                <a:solidFill>
                  <a:srgbClr val="000000"/>
                </a:solidFill>
                <a:latin typeface="Arial"/>
                <a:cs typeface="Arial"/>
              </a:rPr>
              <a:t>DAPR alleviates intricacies involved in HW/SW co-design of PR-based embedded systems by automation</a:t>
            </a:r>
          </a:p>
          <a:p>
            <a:pPr lvl="1" eaLnBrk="1" hangingPunct="1">
              <a:buClr>
                <a:srgbClr val="3B812F"/>
              </a:buClr>
              <a:buFont typeface="Wingdings" charset="2"/>
              <a:buChar char="q"/>
              <a:defRPr/>
            </a:pPr>
            <a:r>
              <a:rPr lang="en-US" altLang="en-US" sz="1800" kern="0" dirty="0">
                <a:latin typeface="Arial"/>
                <a:cs typeface="Arial"/>
              </a:rPr>
              <a:t>DAPR </a:t>
            </a:r>
            <a:r>
              <a:rPr lang="en-US" altLang="en-US" sz="1800" kern="0" dirty="0" smtClean="0">
                <a:latin typeface="Arial"/>
                <a:cs typeface="Arial"/>
              </a:rPr>
              <a:t>makes PR design more accessible and </a:t>
            </a:r>
            <a:br>
              <a:rPr lang="en-US" altLang="en-US" sz="1800" kern="0" dirty="0" smtClean="0">
                <a:latin typeface="Arial"/>
                <a:cs typeface="Arial"/>
              </a:rPr>
            </a:br>
            <a:r>
              <a:rPr lang="en-US" altLang="en-US" sz="1800" kern="0" dirty="0" smtClean="0">
                <a:latin typeface="Arial"/>
                <a:cs typeface="Arial"/>
              </a:rPr>
              <a:t>amenable to a wide range of system designers</a:t>
            </a:r>
            <a:endParaRPr lang="en-US" altLang="en-US" sz="2000" kern="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lvl="1" indent="-342900" eaLnBrk="1" hangingPunct="1">
              <a:buClr>
                <a:srgbClr val="CC9900"/>
              </a:buClr>
              <a:buSzPct val="65000"/>
              <a:buFont typeface="Wingdings" charset="2"/>
              <a:buChar char="n"/>
              <a:defRPr/>
            </a:pPr>
            <a:r>
              <a:rPr lang="en-US" altLang="en-US" sz="2000" kern="0" dirty="0" smtClean="0">
                <a:solidFill>
                  <a:srgbClr val="000000"/>
                </a:solidFill>
                <a:latin typeface="Arial"/>
                <a:cs typeface="Arial"/>
              </a:rPr>
              <a:t>Future directions</a:t>
            </a:r>
            <a:endParaRPr lang="en-US" altLang="en-US" sz="20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lvl="1" eaLnBrk="1" hangingPunct="1">
              <a:buClr>
                <a:srgbClr val="3B812F"/>
              </a:buClr>
              <a:buFont typeface="Wingdings" charset="2"/>
              <a:buChar char="q"/>
              <a:defRPr/>
            </a:pPr>
            <a:r>
              <a:rPr lang="en-US" altLang="en-US" sz="1800" kern="0" dirty="0" smtClean="0">
                <a:latin typeface="Arial"/>
                <a:cs typeface="Arial"/>
              </a:rPr>
              <a:t>Improve DAPR’s HW/SW PR partitioning methodology’s </a:t>
            </a:r>
            <a:r>
              <a:rPr lang="en-US" altLang="en-US" sz="1800" kern="0" dirty="0">
                <a:latin typeface="Arial"/>
                <a:cs typeface="Arial"/>
              </a:rPr>
              <a:t>estimation </a:t>
            </a:r>
            <a:r>
              <a:rPr lang="en-US" altLang="en-US" sz="1800" kern="0" dirty="0" smtClean="0">
                <a:latin typeface="Arial"/>
                <a:cs typeface="Arial"/>
              </a:rPr>
              <a:t>technique for hardware/software execution time calculation</a:t>
            </a:r>
          </a:p>
          <a:p>
            <a:pPr lvl="2" eaLnBrk="1" hangingPunct="1">
              <a:buClr>
                <a:srgbClr val="CC9900"/>
              </a:buClr>
              <a:buFont typeface="Wingdings" charset="2"/>
              <a:buChar char="n"/>
              <a:defRPr/>
            </a:pPr>
            <a:r>
              <a:rPr lang="en-US" altLang="en-US" sz="1600" kern="0" dirty="0" smtClean="0">
                <a:latin typeface="Arial"/>
                <a:cs typeface="Arial"/>
              </a:rPr>
              <a:t>Leverage an </a:t>
            </a:r>
            <a:r>
              <a:rPr lang="en-US" altLang="en-US" sz="1600" kern="0" dirty="0">
                <a:latin typeface="Arial"/>
                <a:cs typeface="Arial"/>
              </a:rPr>
              <a:t>application profiler</a:t>
            </a:r>
          </a:p>
          <a:p>
            <a:pPr lvl="1" eaLnBrk="1" hangingPunct="1">
              <a:buClr>
                <a:srgbClr val="3B812F"/>
              </a:buClr>
              <a:buFont typeface="Wingdings" charset="2"/>
              <a:buChar char="q"/>
              <a:defRPr/>
            </a:pPr>
            <a:r>
              <a:rPr lang="en-US" altLang="en-US" sz="1800" kern="0" dirty="0" smtClean="0">
                <a:latin typeface="Arial"/>
                <a:cs typeface="Arial"/>
              </a:rPr>
              <a:t>Explore techniques to improve DAPR’s PR design floorplanning</a:t>
            </a:r>
          </a:p>
          <a:p>
            <a:pPr lvl="1" eaLnBrk="1" hangingPunct="1">
              <a:buClr>
                <a:srgbClr val="3B812F"/>
              </a:buClr>
              <a:buFont typeface="Wingdings" charset="2"/>
              <a:buChar char="q"/>
              <a:defRPr/>
            </a:pPr>
            <a:r>
              <a:rPr lang="en-US" altLang="en-US" sz="1800" kern="0" dirty="0" smtClean="0">
                <a:latin typeface="Arial"/>
                <a:cs typeface="Arial"/>
              </a:rPr>
              <a:t>Enhance portability </a:t>
            </a:r>
            <a:r>
              <a:rPr lang="en-US" altLang="en-US" sz="1800" kern="0" dirty="0">
                <a:latin typeface="Arial"/>
                <a:cs typeface="Arial"/>
              </a:rPr>
              <a:t>of </a:t>
            </a:r>
            <a:r>
              <a:rPr lang="en-US" altLang="en-US" sz="1800" kern="0" dirty="0" smtClean="0">
                <a:latin typeface="Arial"/>
                <a:cs typeface="Arial"/>
              </a:rPr>
              <a:t>DAPR</a:t>
            </a:r>
            <a:r>
              <a:rPr lang="en-US" altLang="en-US" sz="1800" kern="0" dirty="0">
                <a:latin typeface="Arial"/>
                <a:cs typeface="Arial"/>
              </a:rPr>
              <a:t> </a:t>
            </a:r>
            <a:r>
              <a:rPr lang="en-US" altLang="en-US" sz="1800" kern="0" dirty="0" smtClean="0">
                <a:latin typeface="Arial"/>
                <a:cs typeface="Arial"/>
              </a:rPr>
              <a:t>to Altera Devices</a:t>
            </a:r>
            <a:endParaRPr lang="en-US" altLang="en-US" sz="1800" kern="0" dirty="0">
              <a:latin typeface="Arial"/>
              <a:cs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21</a:t>
            </a:fld>
            <a:r>
              <a:rPr lang="en-US" smtClean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909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4"/>
          <p:cNvSpPr>
            <a:spLocks noChangeArrowheads="1"/>
          </p:cNvSpPr>
          <p:nvPr/>
        </p:nvSpPr>
        <p:spPr bwMode="auto">
          <a:xfrm>
            <a:off x="1866900" y="1066800"/>
            <a:ext cx="5410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400">
                <a:solidFill>
                  <a:srgbClr val="FF4A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rgbClr val="0021A5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Aft>
                <a:spcPct val="0"/>
              </a:spcAft>
              <a:buClr>
                <a:srgbClr val="CC9900"/>
              </a:buClr>
              <a:buFont typeface="Wingdings" pitchFamily="2" charset="2"/>
              <a:buNone/>
            </a:pPr>
            <a:r>
              <a:rPr lang="en-US" altLang="en-US" sz="4200" b="1" smtClean="0">
                <a:solidFill>
                  <a:srgbClr val="66CCFF"/>
                </a:solidFill>
                <a:latin typeface="Comic Sans MS" pitchFamily="-109" charset="0"/>
              </a:rPr>
              <a:t>QUESTIONS?</a:t>
            </a:r>
          </a:p>
        </p:txBody>
      </p:sp>
      <p:pic>
        <p:nvPicPr>
          <p:cNvPr id="31747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3738" y="1866900"/>
            <a:ext cx="2674937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228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3400"/>
            <a:ext cx="9143999" cy="674687"/>
          </a:xfrm>
        </p:spPr>
        <p:txBody>
          <a:bodyPr/>
          <a:lstStyle/>
          <a:p>
            <a:r>
              <a:rPr lang="en-US" altLang="en-US" sz="3800" dirty="0"/>
              <a:t>Efficient Embedded System Design</a:t>
            </a:r>
            <a:endParaRPr lang="en-US" altLang="en-US" sz="3800" dirty="0" smtClean="0"/>
          </a:p>
        </p:txBody>
      </p:sp>
      <p:sp>
        <p:nvSpPr>
          <p:cNvPr id="142" name="Rectangle 3"/>
          <p:cNvSpPr>
            <a:spLocks noChangeArrowheads="1"/>
          </p:cNvSpPr>
          <p:nvPr/>
        </p:nvSpPr>
        <p:spPr bwMode="auto">
          <a:xfrm>
            <a:off x="228600" y="1228723"/>
            <a:ext cx="8915400" cy="1743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69925" indent="-325438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charset="2"/>
              <a:buChar char="q"/>
              <a:defRPr sz="2400">
                <a:solidFill>
                  <a:srgbClr val="FF4A00"/>
                </a:solidFill>
                <a:latin typeface="Arial" charset="0"/>
                <a:cs typeface="Arial" charset="0"/>
              </a:defRPr>
            </a:lvl2pPr>
            <a:lvl3pPr marL="1022350" indent="-350838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000">
                <a:solidFill>
                  <a:srgbClr val="0021A5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q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0" fontAlgn="base">
              <a:lnSpc>
                <a:spcPct val="90000"/>
              </a:lnSpc>
              <a:spcAft>
                <a:spcPct val="0"/>
              </a:spcAft>
              <a:buClr>
                <a:srgbClr val="CC9900"/>
              </a:buClr>
              <a:defRPr/>
            </a:pPr>
            <a:r>
              <a:rPr lang="en-US" altLang="en-US" sz="2000" kern="0" smtClean="0">
                <a:solidFill>
                  <a:srgbClr val="000000"/>
                </a:solidFill>
              </a:rPr>
              <a:t>PR</a:t>
            </a:r>
            <a:r>
              <a:rPr lang="en-US" altLang="en-US" sz="2000" kern="0" dirty="0" smtClean="0">
                <a:solidFill>
                  <a:srgbClr val="000000"/>
                </a:solidFill>
              </a:rPr>
              <a:t>-capable </a:t>
            </a:r>
            <a:r>
              <a:rPr lang="en-US" altLang="en-US" sz="2000" kern="0" dirty="0">
                <a:solidFill>
                  <a:srgbClr val="000000"/>
                </a:solidFill>
              </a:rPr>
              <a:t>FPGAs </a:t>
            </a:r>
            <a:r>
              <a:rPr lang="en-US" altLang="en-US" sz="2000" kern="0" dirty="0" smtClean="0">
                <a:solidFill>
                  <a:srgbClr val="000000"/>
                </a:solidFill>
              </a:rPr>
              <a:t>can also contain software </a:t>
            </a:r>
            <a:r>
              <a:rPr lang="en-US" altLang="en-US" sz="2000" kern="0" dirty="0">
                <a:solidFill>
                  <a:srgbClr val="000000"/>
                </a:solidFill>
              </a:rPr>
              <a:t>processors</a:t>
            </a:r>
          </a:p>
          <a:p>
            <a:pPr lvl="1" fontAlgn="base">
              <a:lnSpc>
                <a:spcPct val="90000"/>
              </a:lnSpc>
              <a:spcAft>
                <a:spcPct val="0"/>
              </a:spcAft>
              <a:buClr>
                <a:srgbClr val="3B812F"/>
              </a:buClr>
              <a:defRPr/>
            </a:pPr>
            <a:r>
              <a:rPr lang="en-US" altLang="en-US" sz="1800" kern="0" dirty="0" smtClean="0"/>
              <a:t>Enables designing hardware/software (HW/SW) hybrid systems</a:t>
            </a:r>
          </a:p>
          <a:p>
            <a:pPr lvl="2" fontAlgn="base">
              <a:lnSpc>
                <a:spcPct val="90000"/>
              </a:lnSpc>
              <a:spcAft>
                <a:spcPct val="0"/>
              </a:spcAft>
              <a:buClr>
                <a:srgbClr val="CC9900"/>
              </a:buClr>
              <a:defRPr/>
            </a:pPr>
            <a:r>
              <a:rPr lang="en-US" altLang="en-US" sz="1600" kern="0" dirty="0" smtClean="0"/>
              <a:t>Tasks execute in software and/or hardware</a:t>
            </a:r>
            <a:endParaRPr lang="en-US" altLang="en-US" sz="1400" kern="0" dirty="0" smtClean="0"/>
          </a:p>
          <a:p>
            <a:pPr lvl="2" fontAlgn="base">
              <a:lnSpc>
                <a:spcPct val="90000"/>
              </a:lnSpc>
              <a:spcAft>
                <a:spcPct val="0"/>
              </a:spcAft>
              <a:buClr>
                <a:srgbClr val="CC9900"/>
              </a:buClr>
              <a:defRPr/>
            </a:pPr>
            <a:r>
              <a:rPr lang="en-US" altLang="en-US" sz="1600" kern="0" dirty="0" smtClean="0"/>
              <a:t>Further reduces </a:t>
            </a:r>
            <a:r>
              <a:rPr lang="en-US" altLang="en-US" sz="1600" kern="0" dirty="0"/>
              <a:t>area </a:t>
            </a:r>
            <a:r>
              <a:rPr lang="en-US" altLang="en-US" sz="1600" kern="0" dirty="0" smtClean="0"/>
              <a:t>requirements</a:t>
            </a:r>
            <a:endParaRPr lang="en-US" altLang="en-US" sz="1600" kern="0" dirty="0"/>
          </a:p>
          <a:p>
            <a:pPr lvl="1" fontAlgn="base">
              <a:lnSpc>
                <a:spcPct val="90000"/>
              </a:lnSpc>
              <a:spcAft>
                <a:spcPct val="0"/>
              </a:spcAft>
              <a:buClr>
                <a:srgbClr val="3B812F"/>
              </a:buClr>
              <a:defRPr/>
            </a:pPr>
            <a:r>
              <a:rPr lang="en-US" altLang="en-US" sz="1800" kern="0" dirty="0"/>
              <a:t>D</a:t>
            </a:r>
            <a:r>
              <a:rPr lang="en-US" altLang="en-US" sz="1800" kern="0" dirty="0" smtClean="0"/>
              <a:t>esigning hybrid systems is complex</a:t>
            </a:r>
          </a:p>
          <a:p>
            <a:pPr lvl="2" fontAlgn="base">
              <a:lnSpc>
                <a:spcPct val="90000"/>
              </a:lnSpc>
              <a:spcAft>
                <a:spcPct val="0"/>
              </a:spcAft>
              <a:buClr>
                <a:srgbClr val="CC9900"/>
              </a:buClr>
              <a:defRPr/>
            </a:pPr>
            <a:r>
              <a:rPr lang="en-US" altLang="en-US" sz="1600" kern="0" dirty="0"/>
              <a:t>Difficult to leverage PR benefits </a:t>
            </a:r>
            <a:r>
              <a:rPr lang="en-US" altLang="en-US" sz="1600" kern="0" dirty="0" smtClean="0"/>
              <a:t>effectively</a:t>
            </a:r>
            <a:endParaRPr lang="en-US" altLang="en-US" sz="1600" kern="0" dirty="0"/>
          </a:p>
        </p:txBody>
      </p:sp>
      <p:sp>
        <p:nvSpPr>
          <p:cNvPr id="152" name="Rectangle 13"/>
          <p:cNvSpPr>
            <a:spLocks noChangeArrowheads="1"/>
          </p:cNvSpPr>
          <p:nvPr/>
        </p:nvSpPr>
        <p:spPr bwMode="auto">
          <a:xfrm>
            <a:off x="3830154" y="3443826"/>
            <a:ext cx="1362075" cy="27432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charset="2"/>
              <a:buChar char="q"/>
              <a:defRPr sz="2400">
                <a:solidFill>
                  <a:srgbClr val="FF4A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000">
                <a:solidFill>
                  <a:srgbClr val="0021A5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q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PE" altLang="en-US" sz="1800" kern="0" dirty="0" smtClean="0">
                <a:solidFill>
                  <a:srgbClr val="000000"/>
                </a:solidFill>
              </a:rPr>
              <a:t>T1</a:t>
            </a:r>
            <a:endParaRPr kumimoji="0" lang="es-PE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55" name="Rectangle 16"/>
          <p:cNvSpPr>
            <a:spLocks noChangeArrowheads="1"/>
          </p:cNvSpPr>
          <p:nvPr/>
        </p:nvSpPr>
        <p:spPr bwMode="auto">
          <a:xfrm>
            <a:off x="3830155" y="3820064"/>
            <a:ext cx="1371600" cy="274320"/>
          </a:xfrm>
          <a:prstGeom prst="rect">
            <a:avLst/>
          </a:prstGeom>
          <a:solidFill>
            <a:srgbClr val="99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charset="2"/>
              <a:buChar char="q"/>
              <a:defRPr sz="2400">
                <a:solidFill>
                  <a:srgbClr val="FF4A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000">
                <a:solidFill>
                  <a:srgbClr val="0021A5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q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PE" altLang="en-US" sz="1800" kern="0" dirty="0" smtClean="0">
                <a:solidFill>
                  <a:srgbClr val="000000"/>
                </a:solidFill>
              </a:rPr>
              <a:t>T2</a:t>
            </a:r>
            <a:endParaRPr kumimoji="0" lang="es-PE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58" name="Rectangle 19"/>
          <p:cNvSpPr>
            <a:spLocks noChangeArrowheads="1"/>
          </p:cNvSpPr>
          <p:nvPr/>
        </p:nvSpPr>
        <p:spPr bwMode="auto">
          <a:xfrm>
            <a:off x="3828567" y="4226463"/>
            <a:ext cx="1371600" cy="274320"/>
          </a:xfrm>
          <a:prstGeom prst="rec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PE" altLang="en-US" kern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T3</a:t>
            </a:r>
            <a:endParaRPr lang="es-PE" altLang="en-US" kern="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60" name="Line 21"/>
          <p:cNvSpPr>
            <a:spLocks noChangeShapeType="1"/>
          </p:cNvSpPr>
          <p:nvPr/>
        </p:nvSpPr>
        <p:spPr bwMode="auto">
          <a:xfrm>
            <a:off x="11845909" y="4333078"/>
            <a:ext cx="1314450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81" name="Rectangle 19"/>
          <p:cNvSpPr>
            <a:spLocks noChangeArrowheads="1"/>
          </p:cNvSpPr>
          <p:nvPr/>
        </p:nvSpPr>
        <p:spPr bwMode="auto">
          <a:xfrm>
            <a:off x="3820629" y="4570880"/>
            <a:ext cx="1371600" cy="274320"/>
          </a:xfrm>
          <a:prstGeom prst="rec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PE" altLang="en-US" kern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T4</a:t>
            </a:r>
            <a:endParaRPr lang="es-PE" altLang="en-US" kern="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r>
              <a:rPr lang="en-US" smtClean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942975" y="3095568"/>
            <a:ext cx="1819274" cy="3224943"/>
          </a:xfrm>
          <a:prstGeom prst="rect">
            <a:avLst/>
          </a:prstGeom>
          <a:pattFill prst="ltVert">
            <a:fgClr>
              <a:schemeClr val="accent1">
                <a:lumMod val="5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3200" b="0" dirty="0">
              <a:solidFill>
                <a:srgbClr val="000000"/>
              </a:solidFill>
              <a:latin typeface="Times"/>
              <a:cs typeface="+mn-c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15140" y="6367760"/>
            <a:ext cx="2128060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0" dirty="0">
                <a:solidFill>
                  <a:srgbClr val="000000"/>
                </a:solidFill>
                <a:latin typeface="Times"/>
                <a:cs typeface="+mn-cs"/>
              </a:rPr>
              <a:t>FPGA Fabric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171575" y="3171768"/>
            <a:ext cx="1390650" cy="97181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Times"/>
              </a:rPr>
              <a:t>Software </a:t>
            </a:r>
            <a:br>
              <a:rPr lang="en-US" sz="2400" dirty="0" smtClean="0">
                <a:latin typeface="Times"/>
              </a:rPr>
            </a:br>
            <a:r>
              <a:rPr lang="en-US" sz="2400" dirty="0" smtClean="0">
                <a:latin typeface="Times"/>
              </a:rPr>
              <a:t>Processor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1190625" y="4227504"/>
            <a:ext cx="1371599" cy="970303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Times"/>
              </a:rPr>
              <a:t>PRR 2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451925" y="5790519"/>
            <a:ext cx="212806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0" dirty="0" smtClean="0">
                <a:solidFill>
                  <a:srgbClr val="000000"/>
                </a:solidFill>
                <a:latin typeface="Times"/>
                <a:cs typeface="+mn-cs"/>
              </a:rPr>
              <a:t>Application Tasks</a:t>
            </a:r>
            <a:endParaRPr lang="en-US" b="0" dirty="0">
              <a:solidFill>
                <a:srgbClr val="000000"/>
              </a:solidFill>
              <a:latin typeface="Times"/>
              <a:cs typeface="+mn-cs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347400" y="3499961"/>
            <a:ext cx="2834575" cy="7386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Times"/>
              </a:rPr>
              <a:t>T1, T2, T3 required -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Times"/>
              </a:rPr>
              <a:t>T1 and T2 runs in software,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Times"/>
              </a:rPr>
              <a:t>Load T3 to PRR 2</a:t>
            </a:r>
            <a:endParaRPr lang="en-US" sz="1400" b="1" dirty="0">
              <a:solidFill>
                <a:srgbClr val="000000"/>
              </a:solidFill>
              <a:latin typeface="Times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5591175" y="4391025"/>
            <a:ext cx="2128060" cy="95410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Times"/>
              </a:rPr>
              <a:t>T1, T2, T4 required –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Times"/>
              </a:rPr>
              <a:t>T1 and T2 still running in software,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Times"/>
              </a:rPr>
              <a:t> load T4 to PRR2 </a:t>
            </a:r>
            <a:endParaRPr lang="en-US" sz="1400" b="1" dirty="0">
              <a:solidFill>
                <a:srgbClr val="000000"/>
              </a:solidFill>
              <a:latin typeface="Times"/>
            </a:endParaRPr>
          </a:p>
        </p:txBody>
      </p:sp>
      <p:cxnSp>
        <p:nvCxnSpPr>
          <p:cNvPr id="86" name="Straight Connector 85"/>
          <p:cNvCxnSpPr/>
          <p:nvPr/>
        </p:nvCxnSpPr>
        <p:spPr bwMode="auto">
          <a:xfrm flipV="1">
            <a:off x="5722383" y="4360226"/>
            <a:ext cx="2209800" cy="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7" name="Straight Connector 136"/>
          <p:cNvCxnSpPr/>
          <p:nvPr/>
        </p:nvCxnSpPr>
        <p:spPr bwMode="auto">
          <a:xfrm flipV="1">
            <a:off x="5722383" y="5368770"/>
            <a:ext cx="2209800" cy="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39" name="TextBox 138"/>
          <p:cNvSpPr txBox="1"/>
          <p:nvPr/>
        </p:nvSpPr>
        <p:spPr>
          <a:xfrm>
            <a:off x="5823317" y="5452765"/>
            <a:ext cx="1849992" cy="95410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Times"/>
              </a:rPr>
              <a:t>T4, T5, T6 required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Times"/>
              </a:rPr>
              <a:t>T5 and T6 runs in software,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Times"/>
              </a:rPr>
              <a:t>T4 uninterrupted</a:t>
            </a:r>
            <a:endParaRPr lang="en-US" sz="1400" b="1" dirty="0">
              <a:solidFill>
                <a:srgbClr val="000000"/>
              </a:solidFill>
              <a:latin typeface="Times"/>
            </a:endParaRPr>
          </a:p>
        </p:txBody>
      </p:sp>
      <p:sp>
        <p:nvSpPr>
          <p:cNvPr id="140" name="Rectangle 19"/>
          <p:cNvSpPr>
            <a:spLocks noChangeArrowheads="1"/>
          </p:cNvSpPr>
          <p:nvPr/>
        </p:nvSpPr>
        <p:spPr bwMode="auto">
          <a:xfrm>
            <a:off x="3820629" y="4992529"/>
            <a:ext cx="1371600" cy="274320"/>
          </a:xfrm>
          <a:prstGeom prst="rec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PE" altLang="en-US" kern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T5</a:t>
            </a:r>
            <a:endParaRPr lang="es-PE" altLang="en-US" kern="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41" name="Rectangle 19"/>
          <p:cNvSpPr>
            <a:spLocks noChangeArrowheads="1"/>
          </p:cNvSpPr>
          <p:nvPr/>
        </p:nvSpPr>
        <p:spPr bwMode="auto">
          <a:xfrm>
            <a:off x="3828568" y="5368770"/>
            <a:ext cx="1371600" cy="274320"/>
          </a:xfrm>
          <a:prstGeom prst="rec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PE" altLang="en-US" kern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T6</a:t>
            </a:r>
            <a:endParaRPr lang="es-PE" altLang="en-US" kern="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87" name="TextBox 186"/>
          <p:cNvSpPr txBox="1"/>
          <p:nvPr/>
        </p:nvSpPr>
        <p:spPr>
          <a:xfrm>
            <a:off x="8124825" y="3686175"/>
            <a:ext cx="99060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0" dirty="0" smtClean="0">
                <a:solidFill>
                  <a:srgbClr val="000000"/>
                </a:solidFill>
                <a:latin typeface="Times"/>
              </a:rPr>
              <a:t>Time S1</a:t>
            </a:r>
            <a:endParaRPr lang="en-US" b="0" dirty="0">
              <a:solidFill>
                <a:srgbClr val="000000"/>
              </a:solidFill>
              <a:latin typeface="Times"/>
            </a:endParaRPr>
          </a:p>
        </p:txBody>
      </p:sp>
      <p:cxnSp>
        <p:nvCxnSpPr>
          <p:cNvPr id="188" name="Straight Connector 187"/>
          <p:cNvCxnSpPr/>
          <p:nvPr/>
        </p:nvCxnSpPr>
        <p:spPr bwMode="auto">
          <a:xfrm>
            <a:off x="5740362" y="3330396"/>
            <a:ext cx="2163246" cy="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9" name="Left Brace 98"/>
          <p:cNvSpPr/>
          <p:nvPr/>
        </p:nvSpPr>
        <p:spPr bwMode="auto">
          <a:xfrm flipH="1">
            <a:off x="7825266" y="3330396"/>
            <a:ext cx="249792" cy="1051100"/>
          </a:xfrm>
          <a:prstGeom prst="leftBr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89" name="TextBox 188"/>
          <p:cNvSpPr txBox="1"/>
          <p:nvPr/>
        </p:nvSpPr>
        <p:spPr>
          <a:xfrm>
            <a:off x="8143875" y="4695825"/>
            <a:ext cx="99060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0" dirty="0" smtClean="0">
                <a:solidFill>
                  <a:srgbClr val="000000"/>
                </a:solidFill>
                <a:latin typeface="Times"/>
              </a:rPr>
              <a:t>Time S2</a:t>
            </a:r>
            <a:endParaRPr lang="en-US" b="0" dirty="0">
              <a:solidFill>
                <a:srgbClr val="000000"/>
              </a:solidFill>
              <a:latin typeface="Times"/>
            </a:endParaRPr>
          </a:p>
        </p:txBody>
      </p:sp>
      <p:sp>
        <p:nvSpPr>
          <p:cNvPr id="190" name="Left Brace 189"/>
          <p:cNvSpPr/>
          <p:nvPr/>
        </p:nvSpPr>
        <p:spPr bwMode="auto">
          <a:xfrm flipH="1">
            <a:off x="7846458" y="4360226"/>
            <a:ext cx="249792" cy="1017509"/>
          </a:xfrm>
          <a:prstGeom prst="leftBr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91" name="TextBox 190"/>
          <p:cNvSpPr txBox="1"/>
          <p:nvPr/>
        </p:nvSpPr>
        <p:spPr>
          <a:xfrm>
            <a:off x="8082915" y="5737360"/>
            <a:ext cx="108966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0" dirty="0" smtClean="0">
                <a:solidFill>
                  <a:srgbClr val="000000"/>
                </a:solidFill>
                <a:latin typeface="Times"/>
              </a:rPr>
              <a:t>Time S3</a:t>
            </a:r>
            <a:endParaRPr lang="en-US" b="0" dirty="0">
              <a:solidFill>
                <a:srgbClr val="000000"/>
              </a:solidFill>
              <a:latin typeface="Times"/>
            </a:endParaRPr>
          </a:p>
        </p:txBody>
      </p:sp>
      <p:sp>
        <p:nvSpPr>
          <p:cNvPr id="192" name="Left Brace 191"/>
          <p:cNvSpPr/>
          <p:nvPr/>
        </p:nvSpPr>
        <p:spPr bwMode="auto">
          <a:xfrm flipH="1">
            <a:off x="7846458" y="5384956"/>
            <a:ext cx="249792" cy="1051894"/>
          </a:xfrm>
          <a:prstGeom prst="leftBr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193" name="Straight Connector 192"/>
          <p:cNvCxnSpPr/>
          <p:nvPr/>
        </p:nvCxnSpPr>
        <p:spPr bwMode="auto">
          <a:xfrm flipV="1">
            <a:off x="5740362" y="6434800"/>
            <a:ext cx="2209800" cy="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99" name="Straight Arrow Connector 7"/>
          <p:cNvCxnSpPr>
            <a:stCxn id="158" idx="1"/>
            <a:endCxn id="55" idx="3"/>
          </p:cNvCxnSpPr>
          <p:nvPr/>
        </p:nvCxnSpPr>
        <p:spPr bwMode="auto">
          <a:xfrm rot="10800000" flipV="1">
            <a:off x="2562225" y="4363622"/>
            <a:ext cx="1266343" cy="349033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5" name="Straight Arrow Connector 7"/>
          <p:cNvCxnSpPr/>
          <p:nvPr/>
        </p:nvCxnSpPr>
        <p:spPr bwMode="auto">
          <a:xfrm>
            <a:off x="866775" y="3693599"/>
            <a:ext cx="455600" cy="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6" name="Straight Arrow Connector 7"/>
          <p:cNvCxnSpPr/>
          <p:nvPr/>
        </p:nvCxnSpPr>
        <p:spPr bwMode="auto">
          <a:xfrm>
            <a:off x="643714" y="4712656"/>
            <a:ext cx="734497" cy="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7" name="TextBox 206"/>
          <p:cNvSpPr txBox="1"/>
          <p:nvPr/>
        </p:nvSpPr>
        <p:spPr>
          <a:xfrm>
            <a:off x="-47625" y="3488293"/>
            <a:ext cx="9906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00"/>
                </a:solidFill>
                <a:latin typeface="Times"/>
              </a:rPr>
              <a:t>T1</a:t>
            </a:r>
            <a:r>
              <a:rPr lang="en-US" b="0" dirty="0" smtClean="0">
                <a:solidFill>
                  <a:srgbClr val="000000"/>
                </a:solidFill>
                <a:latin typeface="Times"/>
              </a:rPr>
              <a:t> &amp; T2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00"/>
                </a:solidFill>
                <a:latin typeface="Times"/>
              </a:rPr>
              <a:t>r</a:t>
            </a:r>
            <a:r>
              <a:rPr lang="en-US" b="0" dirty="0" smtClean="0">
                <a:solidFill>
                  <a:srgbClr val="000000"/>
                </a:solidFill>
                <a:latin typeface="Times"/>
              </a:rPr>
              <a:t>unning</a:t>
            </a:r>
            <a:endParaRPr lang="en-US" b="0" dirty="0">
              <a:solidFill>
                <a:srgbClr val="000000"/>
              </a:solidFill>
              <a:latin typeface="Times"/>
            </a:endParaRPr>
          </a:p>
        </p:txBody>
      </p:sp>
      <p:sp>
        <p:nvSpPr>
          <p:cNvPr id="208" name="TextBox 207"/>
          <p:cNvSpPr txBox="1"/>
          <p:nvPr/>
        </p:nvSpPr>
        <p:spPr>
          <a:xfrm>
            <a:off x="-47625" y="4529358"/>
            <a:ext cx="9906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00"/>
                </a:solidFill>
                <a:latin typeface="Times"/>
              </a:rPr>
              <a:t>T4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Times"/>
              </a:rPr>
              <a:t>r</a:t>
            </a:r>
            <a:r>
              <a:rPr lang="en-US" b="0" dirty="0" smtClean="0">
                <a:solidFill>
                  <a:srgbClr val="000000"/>
                </a:solidFill>
                <a:latin typeface="Times"/>
              </a:rPr>
              <a:t>unning</a:t>
            </a:r>
            <a:endParaRPr lang="en-US" b="0" dirty="0">
              <a:solidFill>
                <a:srgbClr val="000000"/>
              </a:solidFill>
              <a:latin typeface="Times"/>
            </a:endParaRPr>
          </a:p>
        </p:txBody>
      </p:sp>
      <p:cxnSp>
        <p:nvCxnSpPr>
          <p:cNvPr id="47" name="Straight Arrow Connector 7"/>
          <p:cNvCxnSpPr>
            <a:stCxn id="181" idx="1"/>
            <a:endCxn id="55" idx="3"/>
          </p:cNvCxnSpPr>
          <p:nvPr/>
        </p:nvCxnSpPr>
        <p:spPr bwMode="auto">
          <a:xfrm rot="10800000" flipV="1">
            <a:off x="2562225" y="4712656"/>
            <a:ext cx="1258405" cy="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-27263" y="3495675"/>
            <a:ext cx="990600" cy="7109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00"/>
                </a:solidFill>
                <a:latin typeface="Times"/>
              </a:rPr>
              <a:t>T5</a:t>
            </a:r>
            <a:r>
              <a:rPr lang="en-US" b="0" dirty="0" smtClean="0">
                <a:solidFill>
                  <a:srgbClr val="000000"/>
                </a:solidFill>
                <a:latin typeface="Times"/>
              </a:rPr>
              <a:t> &amp; T6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00"/>
                </a:solidFill>
                <a:latin typeface="Times"/>
              </a:rPr>
              <a:t>r</a:t>
            </a:r>
            <a:r>
              <a:rPr lang="en-US" b="0" dirty="0" smtClean="0">
                <a:solidFill>
                  <a:srgbClr val="000000"/>
                </a:solidFill>
                <a:latin typeface="Times"/>
              </a:rPr>
              <a:t>unning</a:t>
            </a:r>
            <a:endParaRPr lang="en-US" b="0" dirty="0">
              <a:solidFill>
                <a:srgbClr val="000000"/>
              </a:solidFill>
              <a:latin typeface="Times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1190625" y="5266849"/>
            <a:ext cx="1371599" cy="970303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Times"/>
              </a:rPr>
              <a:t>Area </a:t>
            </a:r>
            <a:br>
              <a:rPr lang="en-US" sz="2400" dirty="0" smtClean="0">
                <a:latin typeface="Times"/>
              </a:rPr>
            </a:br>
            <a:r>
              <a:rPr lang="en-US" sz="2400" dirty="0" smtClean="0">
                <a:latin typeface="Times"/>
              </a:rPr>
              <a:t>Savings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3209310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9" grpId="0" animBg="1"/>
      <p:bldP spid="90" grpId="0" animBg="1"/>
      <p:bldP spid="139" grpId="0" animBg="1"/>
      <p:bldP spid="187" grpId="0" animBg="1"/>
      <p:bldP spid="99" grpId="0" animBg="1"/>
      <p:bldP spid="189" grpId="0" animBg="1"/>
      <p:bldP spid="190" grpId="0" animBg="1"/>
      <p:bldP spid="191" grpId="0" animBg="1"/>
      <p:bldP spid="192" grpId="0" animBg="1"/>
      <p:bldP spid="207" grpId="0"/>
      <p:bldP spid="207" grpId="1"/>
      <p:bldP spid="208" grpId="0"/>
      <p:bldP spid="53" grpId="0"/>
      <p:bldP spid="5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76200" y="563563"/>
            <a:ext cx="9144000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21A5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21A5"/>
                </a:solidFill>
                <a:latin typeface="Garamond" pitchFamily="-109" charset="0"/>
                <a:ea typeface="Arial" pitchFamily="-109" charset="0"/>
                <a:cs typeface="Arial" pitchFamily="-109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21A5"/>
                </a:solidFill>
                <a:latin typeface="Garamond" pitchFamily="-109" charset="0"/>
                <a:ea typeface="Arial" pitchFamily="-109" charset="0"/>
                <a:cs typeface="Arial" pitchFamily="-109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21A5"/>
                </a:solidFill>
                <a:latin typeface="Garamond" pitchFamily="-109" charset="0"/>
                <a:ea typeface="Arial" pitchFamily="-109" charset="0"/>
                <a:cs typeface="Arial" pitchFamily="-109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21A5"/>
                </a:solidFill>
                <a:latin typeface="Garamond" pitchFamily="-109" charset="0"/>
                <a:ea typeface="Arial" pitchFamily="-109" charset="0"/>
                <a:cs typeface="Arial" pitchFamily="-109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0021A5"/>
                </a:solidFill>
                <a:latin typeface="Garamond" pitchFamily="-109" charset="0"/>
                <a:ea typeface="Arial" pitchFamily="-109" charset="0"/>
                <a:cs typeface="Arial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0021A5"/>
                </a:solidFill>
                <a:latin typeface="Garamond" pitchFamily="-109" charset="0"/>
                <a:ea typeface="Arial" pitchFamily="-109" charset="0"/>
                <a:cs typeface="Arial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0021A5"/>
                </a:solidFill>
                <a:latin typeface="Garamond" pitchFamily="-109" charset="0"/>
                <a:ea typeface="Arial" pitchFamily="-109" charset="0"/>
                <a:cs typeface="Arial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0021A5"/>
                </a:solidFill>
                <a:latin typeface="Garamond" pitchFamily="-109" charset="0"/>
                <a:ea typeface="Arial" pitchFamily="-109" charset="0"/>
                <a:cs typeface="Arial" pitchFamily="-109" charset="0"/>
              </a:defRPr>
            </a:lvl9pPr>
          </a:lstStyle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r>
              <a:rPr lang="en-US" altLang="en-US" sz="3200" dirty="0" smtClean="0">
                <a:solidFill>
                  <a:schemeClr val="accent2"/>
                </a:solidFill>
              </a:rPr>
              <a:t>Traditional HW/SW Co-design for PR Systems</a:t>
            </a:r>
            <a:endParaRPr lang="en-US" altLang="en-US" sz="3200" dirty="0">
              <a:solidFill>
                <a:schemeClr val="accent2"/>
              </a:solidFill>
            </a:endParaRPr>
          </a:p>
        </p:txBody>
      </p:sp>
      <p:sp>
        <p:nvSpPr>
          <p:cNvPr id="59" name="Rectangle 3"/>
          <p:cNvSpPr txBox="1">
            <a:spLocks noChangeArrowheads="1"/>
          </p:cNvSpPr>
          <p:nvPr/>
        </p:nvSpPr>
        <p:spPr bwMode="auto">
          <a:xfrm>
            <a:off x="325228" y="1186132"/>
            <a:ext cx="90678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charset="2"/>
              <a:buChar char="q"/>
              <a:defRPr sz="2400">
                <a:solidFill>
                  <a:srgbClr val="FF4A00"/>
                </a:solidFill>
                <a:latin typeface="+mn-lt"/>
                <a:ea typeface="+mn-ea"/>
                <a:cs typeface="+mn-cs"/>
              </a:defRPr>
            </a:lvl2pPr>
            <a:lvl3pPr marL="1022350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charset="2"/>
              <a:buChar char="n"/>
              <a:defRPr sz="2000">
                <a:solidFill>
                  <a:srgbClr val="0021A5"/>
                </a:solidFill>
                <a:latin typeface="+mn-lt"/>
                <a:ea typeface="+mn-ea"/>
                <a:cs typeface="+mn-cs"/>
              </a:defRPr>
            </a:lvl3pPr>
            <a:lvl4pPr marL="1339850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charset="2"/>
              <a:buChar char="q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81163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-109" charset="2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-109" charset="2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-109" charset="2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-109" charset="2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CC9900"/>
              </a:buClr>
            </a:pPr>
            <a:r>
              <a:rPr lang="en-US" altLang="en-US" sz="2000" kern="0" dirty="0">
                <a:solidFill>
                  <a:srgbClr val="000000"/>
                </a:solidFill>
                <a:latin typeface="Arial" charset="0"/>
                <a:cs typeface="Arial" charset="0"/>
              </a:rPr>
              <a:t>HW/SW co-design of PR systems </a:t>
            </a:r>
            <a:r>
              <a:rPr lang="en-US" altLang="en-US" sz="2000" kern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requires </a:t>
            </a:r>
            <a:r>
              <a:rPr lang="en-US" altLang="en-US" sz="2000" kern="0" dirty="0">
                <a:solidFill>
                  <a:srgbClr val="000000"/>
                </a:solidFill>
                <a:latin typeface="Arial" charset="0"/>
                <a:cs typeface="Arial" charset="0"/>
              </a:rPr>
              <a:t>specialized design </a:t>
            </a:r>
            <a:r>
              <a:rPr lang="en-US" altLang="en-US" sz="2000" kern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flow</a:t>
            </a:r>
          </a:p>
          <a:p>
            <a:pPr lvl="1">
              <a:buClr>
                <a:srgbClr val="3B812F"/>
              </a:buClr>
            </a:pPr>
            <a:r>
              <a:rPr lang="en-US" altLang="zh-CN" sz="1800" kern="0" dirty="0" smtClean="0">
                <a:latin typeface="Arial" charset="0"/>
                <a:cs typeface="Arial" charset="0"/>
              </a:rPr>
              <a:t>HW/SW PR partitioning </a:t>
            </a:r>
            <a:r>
              <a:rPr lang="en-US" altLang="zh-CN" sz="1800" kern="0" dirty="0">
                <a:latin typeface="Arial" charset="0"/>
                <a:cs typeface="Arial" charset="0"/>
              </a:rPr>
              <a:t>a</a:t>
            </a:r>
            <a:r>
              <a:rPr lang="en-US" altLang="zh-CN" sz="1800" kern="0" dirty="0" smtClean="0">
                <a:latin typeface="Arial" charset="0"/>
                <a:cs typeface="Arial" charset="0"/>
              </a:rPr>
              <a:t>llocates tasks into software and hardware, </a:t>
            </a:r>
            <a:br>
              <a:rPr lang="en-US" altLang="zh-CN" sz="1800" kern="0" dirty="0" smtClean="0">
                <a:latin typeface="Arial" charset="0"/>
                <a:cs typeface="Arial" charset="0"/>
              </a:rPr>
            </a:br>
            <a:r>
              <a:rPr lang="en-US" altLang="zh-CN" sz="1800" kern="0" dirty="0" smtClean="0">
                <a:latin typeface="Arial" charset="0"/>
                <a:cs typeface="Arial" charset="0"/>
              </a:rPr>
              <a:t>and allocates/maps hardware tasks into one or more PRRs</a:t>
            </a:r>
          </a:p>
          <a:p>
            <a:pPr lvl="1">
              <a:buClr>
                <a:srgbClr val="3B812F"/>
              </a:buClr>
            </a:pPr>
            <a:r>
              <a:rPr lang="en-US" altLang="zh-CN" sz="1800" kern="0" dirty="0" smtClean="0">
                <a:latin typeface="Arial" charset="0"/>
                <a:cs typeface="Arial" charset="0"/>
              </a:rPr>
              <a:t>PR </a:t>
            </a:r>
            <a:r>
              <a:rPr lang="en-US" altLang="zh-CN" sz="1800" kern="0" dirty="0">
                <a:latin typeface="Arial" charset="0"/>
                <a:cs typeface="Arial" charset="0"/>
              </a:rPr>
              <a:t>design floorplanning determines physical placement of PRRs </a:t>
            </a:r>
            <a:br>
              <a:rPr lang="en-US" altLang="zh-CN" sz="1800" kern="0" dirty="0">
                <a:latin typeface="Arial" charset="0"/>
                <a:cs typeface="Arial" charset="0"/>
              </a:rPr>
            </a:br>
            <a:r>
              <a:rPr lang="en-US" altLang="zh-CN" sz="1800" kern="0" dirty="0">
                <a:latin typeface="Arial" charset="0"/>
                <a:cs typeface="Arial" charset="0"/>
              </a:rPr>
              <a:t>and </a:t>
            </a:r>
            <a:r>
              <a:rPr lang="en-US" altLang="zh-CN" sz="1800" kern="0" dirty="0" smtClean="0">
                <a:latin typeface="Arial" charset="0"/>
                <a:cs typeface="Arial" charset="0"/>
              </a:rPr>
              <a:t>PRR </a:t>
            </a:r>
            <a:r>
              <a:rPr lang="en-US" altLang="zh-CN" sz="1800" kern="0" dirty="0">
                <a:latin typeface="Arial" charset="0"/>
                <a:cs typeface="Arial" charset="0"/>
              </a:rPr>
              <a:t>boundary communication interfaces (partition pins</a:t>
            </a:r>
            <a:r>
              <a:rPr lang="en-US" altLang="zh-CN" sz="1800" kern="0" dirty="0" smtClean="0">
                <a:latin typeface="Arial" charset="0"/>
                <a:cs typeface="Arial" charset="0"/>
              </a:rPr>
              <a:t>)</a:t>
            </a:r>
          </a:p>
          <a:p>
            <a:pPr lvl="1">
              <a:buClr>
                <a:srgbClr val="3B812F"/>
              </a:buClr>
            </a:pPr>
            <a:r>
              <a:rPr lang="en-US" altLang="zh-CN" sz="1800" kern="0" dirty="0" smtClean="0">
                <a:latin typeface="Arial" charset="0"/>
                <a:cs typeface="Arial" charset="0"/>
              </a:rPr>
              <a:t>Place and route, and final bitstream generation follows</a:t>
            </a:r>
            <a:br>
              <a:rPr lang="en-US" altLang="zh-CN" sz="1800" kern="0" dirty="0" smtClean="0">
                <a:latin typeface="Arial" charset="0"/>
                <a:cs typeface="Arial" charset="0"/>
              </a:rPr>
            </a:br>
            <a:endParaRPr lang="en-US" altLang="zh-CN" sz="1800" kern="0" dirty="0" smtClean="0">
              <a:latin typeface="Arial" charset="0"/>
              <a:cs typeface="Arial" charset="0"/>
            </a:endParaRPr>
          </a:p>
          <a:p>
            <a:pPr>
              <a:buClr>
                <a:srgbClr val="CC9900"/>
              </a:buClr>
            </a:pPr>
            <a:r>
              <a:rPr lang="en-US" altLang="zh-CN" sz="2000" kern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PR </a:t>
            </a:r>
            <a:r>
              <a:rPr lang="en-US" altLang="zh-CN" sz="2000" kern="0" dirty="0">
                <a:solidFill>
                  <a:srgbClr val="000000"/>
                </a:solidFill>
                <a:latin typeface="Arial" charset="0"/>
                <a:cs typeface="Arial" charset="0"/>
              </a:rPr>
              <a:t>partitioning and PR floorplanning are performance critical steps</a:t>
            </a:r>
          </a:p>
          <a:p>
            <a:pPr lvl="1">
              <a:buClr>
                <a:srgbClr val="3B812F"/>
              </a:buClr>
            </a:pPr>
            <a:r>
              <a:rPr lang="en-US" altLang="zh-CN" sz="1800" b="1" i="1" kern="0" dirty="0" smtClean="0">
                <a:latin typeface="Arial" charset="0"/>
                <a:cs typeface="Arial" charset="0"/>
              </a:rPr>
              <a:t>Chosen PR partition</a:t>
            </a:r>
            <a:r>
              <a:rPr lang="en-US" altLang="zh-CN" sz="1800" kern="0" dirty="0" smtClean="0">
                <a:latin typeface="Arial" charset="0"/>
                <a:cs typeface="Arial" charset="0"/>
              </a:rPr>
              <a:t> affects </a:t>
            </a:r>
            <a:r>
              <a:rPr lang="en-US" altLang="zh-CN" sz="1800" kern="0" dirty="0">
                <a:latin typeface="Arial" charset="0"/>
                <a:cs typeface="Arial" charset="0"/>
              </a:rPr>
              <a:t>resource requirements and number </a:t>
            </a:r>
            <a:r>
              <a:rPr lang="en-US" altLang="zh-CN" sz="1800" kern="0" dirty="0" smtClean="0">
                <a:latin typeface="Arial" charset="0"/>
                <a:cs typeface="Arial" charset="0"/>
              </a:rPr>
              <a:t>of </a:t>
            </a:r>
            <a:r>
              <a:rPr lang="en-US" altLang="zh-CN" sz="1800" kern="0" dirty="0">
                <a:latin typeface="Arial" charset="0"/>
                <a:cs typeface="Arial" charset="0"/>
              </a:rPr>
              <a:t>reconfigurations required (reconfiguration time) </a:t>
            </a:r>
            <a:endParaRPr lang="en-US" altLang="zh-CN" sz="1800" kern="0" dirty="0" smtClean="0">
              <a:latin typeface="Arial" charset="0"/>
              <a:cs typeface="Arial" charset="0"/>
            </a:endParaRPr>
          </a:p>
          <a:p>
            <a:pPr lvl="1">
              <a:buClr>
                <a:srgbClr val="3B812F"/>
              </a:buClr>
            </a:pPr>
            <a:r>
              <a:rPr lang="en-US" altLang="zh-CN" sz="1800" b="1" i="1" kern="0" dirty="0" smtClean="0">
                <a:latin typeface="Arial" charset="0"/>
                <a:cs typeface="Arial" charset="0"/>
              </a:rPr>
              <a:t>PR floorplan</a:t>
            </a:r>
            <a:r>
              <a:rPr lang="en-US" altLang="zh-CN" sz="1800" kern="0" dirty="0" smtClean="0">
                <a:latin typeface="Arial" charset="0"/>
                <a:cs typeface="Arial" charset="0"/>
              </a:rPr>
              <a:t> directly affects </a:t>
            </a:r>
            <a:r>
              <a:rPr lang="en-US" altLang="zh-CN" sz="1800" kern="0" dirty="0">
                <a:latin typeface="Arial" charset="0"/>
                <a:cs typeface="Arial" charset="0"/>
              </a:rPr>
              <a:t>overall design speed (clock frequency)</a:t>
            </a:r>
          </a:p>
          <a:p>
            <a:pPr lvl="1">
              <a:buClr>
                <a:srgbClr val="3B812F"/>
              </a:buClr>
            </a:pPr>
            <a:endParaRPr lang="en-US" altLang="zh-CN" sz="1800" kern="0" dirty="0">
              <a:latin typeface="Arial" charset="0"/>
              <a:cs typeface="Arial" charset="0"/>
            </a:endParaRPr>
          </a:p>
          <a:p>
            <a:pPr lvl="1">
              <a:buClr>
                <a:srgbClr val="3B812F"/>
              </a:buClr>
            </a:pPr>
            <a:endParaRPr lang="en-US" altLang="zh-CN" sz="1800" kern="0" dirty="0" smtClean="0">
              <a:latin typeface="Arial" charset="0"/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855125" y="6400800"/>
            <a:ext cx="1905000" cy="457200"/>
          </a:xfrm>
        </p:spPr>
        <p:txBody>
          <a:bodyPr/>
          <a:lstStyle/>
          <a:p>
            <a:pPr>
              <a:defRPr/>
            </a:pPr>
            <a:fld id="{6452F263-C6CE-4819-A005-BE1F77CA07B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r>
              <a:rPr lang="en-US" dirty="0" smtClean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AutoShape 4" descr="Image result for altera stratix v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78" name="Group 177"/>
          <p:cNvGrpSpPr/>
          <p:nvPr/>
        </p:nvGrpSpPr>
        <p:grpSpPr>
          <a:xfrm>
            <a:off x="325228" y="4769773"/>
            <a:ext cx="3124200" cy="588963"/>
            <a:chOff x="307975" y="4881603"/>
            <a:chExt cx="3124200" cy="588963"/>
          </a:xfrm>
        </p:grpSpPr>
        <p:sp>
          <p:nvSpPr>
            <p:cNvPr id="156" name="Rounded Rectangle 89"/>
            <p:cNvSpPr>
              <a:spLocks noChangeArrowheads="1"/>
            </p:cNvSpPr>
            <p:nvPr/>
          </p:nvSpPr>
          <p:spPr bwMode="auto">
            <a:xfrm>
              <a:off x="2212975" y="4881603"/>
              <a:ext cx="1219200" cy="588963"/>
            </a:xfrm>
            <a:prstGeom prst="roundRect">
              <a:avLst>
                <a:gd name="adj" fmla="val 16667"/>
              </a:avLst>
            </a:prstGeom>
            <a:solidFill>
              <a:srgbClr val="00B0F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 anchorCtr="1"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itchFamily="2" charset="2"/>
                <a:buChar char="q"/>
                <a:defRPr sz="2400">
                  <a:solidFill>
                    <a:srgbClr val="FF4A00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n"/>
                <a:defRPr sz="2000">
                  <a:solidFill>
                    <a:srgbClr val="0021A5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q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200" b="1" kern="0" noProof="0" dirty="0" smtClean="0">
                  <a:solidFill>
                    <a:srgbClr val="000000"/>
                  </a:solidFill>
                </a:rPr>
                <a:t>HW/SW PR Partitioning</a:t>
              </a:r>
              <a:endParaRPr kumimoji="0" lang="en-US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61" name="Round Single Corner Rectangle 160"/>
            <p:cNvSpPr/>
            <p:nvPr/>
          </p:nvSpPr>
          <p:spPr bwMode="auto">
            <a:xfrm>
              <a:off x="307975" y="4905375"/>
              <a:ext cx="1556343" cy="533400"/>
            </a:xfrm>
            <a:prstGeom prst="round1Rect">
              <a:avLst/>
            </a:prstGeom>
            <a:solidFill>
              <a:srgbClr val="FFFF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 anchor="ctr" anchorCtr="1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kern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Application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kern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Tasks</a:t>
              </a:r>
              <a:endParaRPr lang="en-US" sz="1200" b="1" kern="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cxnSp>
          <p:nvCxnSpPr>
            <p:cNvPr id="162" name="AutoShape 39"/>
            <p:cNvCxnSpPr>
              <a:cxnSpLocks noChangeShapeType="1"/>
              <a:stCxn id="161" idx="3"/>
              <a:endCxn id="156" idx="1"/>
            </p:cNvCxnSpPr>
            <p:nvPr/>
          </p:nvCxnSpPr>
          <p:spPr bwMode="auto">
            <a:xfrm>
              <a:off x="1864318" y="5172075"/>
              <a:ext cx="348657" cy="4010"/>
            </a:xfrm>
            <a:prstGeom prst="straightConnector1">
              <a:avLst/>
            </a:prstGeom>
            <a:noFill/>
            <a:ln w="25400">
              <a:solidFill>
                <a:srgbClr val="5F5F5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79" name="Group 178"/>
          <p:cNvGrpSpPr/>
          <p:nvPr/>
        </p:nvGrpSpPr>
        <p:grpSpPr>
          <a:xfrm>
            <a:off x="3449428" y="4769772"/>
            <a:ext cx="3657600" cy="588963"/>
            <a:chOff x="3432175" y="4881602"/>
            <a:chExt cx="3657600" cy="588963"/>
          </a:xfrm>
        </p:grpSpPr>
        <p:sp>
          <p:nvSpPr>
            <p:cNvPr id="157" name="Rounded Rectangle 89"/>
            <p:cNvSpPr>
              <a:spLocks noChangeArrowheads="1"/>
            </p:cNvSpPr>
            <p:nvPr/>
          </p:nvSpPr>
          <p:spPr bwMode="auto">
            <a:xfrm>
              <a:off x="5721350" y="4881602"/>
              <a:ext cx="1368425" cy="588963"/>
            </a:xfrm>
            <a:prstGeom prst="roundRect">
              <a:avLst>
                <a:gd name="adj" fmla="val 16667"/>
              </a:avLst>
            </a:prstGeom>
            <a:solidFill>
              <a:srgbClr val="00B0F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 anchorCtr="1"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itchFamily="2" charset="2"/>
                <a:buChar char="q"/>
                <a:defRPr sz="2400">
                  <a:solidFill>
                    <a:srgbClr val="FF4A00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n"/>
                <a:defRPr sz="2000">
                  <a:solidFill>
                    <a:srgbClr val="0021A5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q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200" b="1" kern="0" noProof="0" dirty="0" smtClean="0">
                  <a:solidFill>
                    <a:srgbClr val="000000"/>
                  </a:solidFill>
                </a:rPr>
                <a:t>PR design Floorplanning</a:t>
              </a:r>
              <a:endParaRPr kumimoji="0" lang="en-US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cxnSp>
          <p:nvCxnSpPr>
            <p:cNvPr id="158" name="AutoShape 39"/>
            <p:cNvCxnSpPr>
              <a:cxnSpLocks noChangeShapeType="1"/>
              <a:stCxn id="156" idx="3"/>
              <a:endCxn id="163" idx="1"/>
            </p:cNvCxnSpPr>
            <p:nvPr/>
          </p:nvCxnSpPr>
          <p:spPr bwMode="auto">
            <a:xfrm flipV="1">
              <a:off x="3432175" y="5173683"/>
              <a:ext cx="326728" cy="2402"/>
            </a:xfrm>
            <a:prstGeom prst="straightConnector1">
              <a:avLst/>
            </a:prstGeom>
            <a:noFill/>
            <a:ln w="25400">
              <a:solidFill>
                <a:srgbClr val="5F5F5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63" name="Round Single Corner Rectangle 162"/>
            <p:cNvSpPr/>
            <p:nvPr/>
          </p:nvSpPr>
          <p:spPr bwMode="auto">
            <a:xfrm>
              <a:off x="3758903" y="4906983"/>
              <a:ext cx="1556343" cy="533400"/>
            </a:xfrm>
            <a:prstGeom prst="round1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 anchorCtr="1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kern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Chosen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kern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HW/SW PR partition</a:t>
              </a:r>
              <a:endParaRPr lang="en-US" sz="1200" b="1" kern="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cxnSp>
          <p:nvCxnSpPr>
            <p:cNvPr id="164" name="AutoShape 39"/>
            <p:cNvCxnSpPr>
              <a:cxnSpLocks noChangeShapeType="1"/>
              <a:stCxn id="163" idx="3"/>
              <a:endCxn id="157" idx="1"/>
            </p:cNvCxnSpPr>
            <p:nvPr/>
          </p:nvCxnSpPr>
          <p:spPr bwMode="auto">
            <a:xfrm>
              <a:off x="5315246" y="5173683"/>
              <a:ext cx="406104" cy="2401"/>
            </a:xfrm>
            <a:prstGeom prst="straightConnector1">
              <a:avLst/>
            </a:prstGeom>
            <a:noFill/>
            <a:ln w="25400">
              <a:solidFill>
                <a:srgbClr val="5F5F5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10" name="Group 209"/>
          <p:cNvGrpSpPr/>
          <p:nvPr/>
        </p:nvGrpSpPr>
        <p:grpSpPr>
          <a:xfrm>
            <a:off x="2839829" y="5358735"/>
            <a:ext cx="3582987" cy="713982"/>
            <a:chOff x="2839829" y="5358735"/>
            <a:chExt cx="3582987" cy="713982"/>
          </a:xfrm>
        </p:grpSpPr>
        <p:sp>
          <p:nvSpPr>
            <p:cNvPr id="165" name="Rectangle 164"/>
            <p:cNvSpPr/>
            <p:nvPr/>
          </p:nvSpPr>
          <p:spPr>
            <a:xfrm>
              <a:off x="3218447" y="5426386"/>
              <a:ext cx="2894012" cy="646331"/>
            </a:xfrm>
            <a:prstGeom prst="rect">
              <a:avLst/>
            </a:prstGeom>
          </p:spPr>
          <p:txBody>
            <a:bodyPr wrap="square" anchor="ctr" anchorCtr="1">
              <a:noAutofit/>
            </a:bodyPr>
            <a:lstStyle/>
            <a:p>
              <a:pPr marL="0" lvl="1">
                <a:buClr>
                  <a:srgbClr val="3B812F"/>
                </a:buClr>
              </a:pPr>
              <a:r>
                <a:rPr lang="en-US" altLang="zh-CN" kern="0" dirty="0" smtClean="0">
                  <a:latin typeface="Arial" charset="0"/>
                  <a:cs typeface="Arial" charset="0"/>
                </a:rPr>
                <a:t>Performance critical steps</a:t>
              </a:r>
              <a:endParaRPr lang="en-US" altLang="zh-CN" kern="0" dirty="0">
                <a:latin typeface="Arial" charset="0"/>
                <a:cs typeface="Arial" charset="0"/>
              </a:endParaRPr>
            </a:p>
          </p:txBody>
        </p:sp>
        <p:cxnSp>
          <p:nvCxnSpPr>
            <p:cNvPr id="166" name="Straight Arrow Connector 26"/>
            <p:cNvCxnSpPr>
              <a:stCxn id="165" idx="3"/>
              <a:endCxn id="157" idx="2"/>
            </p:cNvCxnSpPr>
            <p:nvPr/>
          </p:nvCxnSpPr>
          <p:spPr bwMode="auto">
            <a:xfrm flipV="1">
              <a:off x="6112459" y="5358735"/>
              <a:ext cx="310357" cy="390817"/>
            </a:xfrm>
            <a:prstGeom prst="bentConnector2">
              <a:avLst/>
            </a:prstGeom>
            <a:solidFill>
              <a:schemeClr val="accent1"/>
            </a:solidFill>
            <a:ln w="508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173" name="Straight Arrow Connector 26"/>
            <p:cNvCxnSpPr>
              <a:stCxn id="165" idx="1"/>
              <a:endCxn id="156" idx="2"/>
            </p:cNvCxnSpPr>
            <p:nvPr/>
          </p:nvCxnSpPr>
          <p:spPr bwMode="auto">
            <a:xfrm rot="10800000">
              <a:off x="2839829" y="5358736"/>
              <a:ext cx="378619" cy="390816"/>
            </a:xfrm>
            <a:prstGeom prst="bentConnector2">
              <a:avLst/>
            </a:prstGeom>
            <a:solidFill>
              <a:schemeClr val="accent1"/>
            </a:solidFill>
            <a:ln w="508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201" name="Group 200"/>
          <p:cNvGrpSpPr/>
          <p:nvPr/>
        </p:nvGrpSpPr>
        <p:grpSpPr>
          <a:xfrm>
            <a:off x="7107028" y="4739590"/>
            <a:ext cx="1673225" cy="588963"/>
            <a:chOff x="7089775" y="4876800"/>
            <a:chExt cx="1673225" cy="588963"/>
          </a:xfrm>
          <a:solidFill>
            <a:srgbClr val="00B0F0"/>
          </a:solidFill>
        </p:grpSpPr>
        <p:cxnSp>
          <p:nvCxnSpPr>
            <p:cNvPr id="202" name="AutoShape 39"/>
            <p:cNvCxnSpPr>
              <a:cxnSpLocks noChangeShapeType="1"/>
              <a:endCxn id="203" idx="1"/>
            </p:cNvCxnSpPr>
            <p:nvPr/>
          </p:nvCxnSpPr>
          <p:spPr bwMode="auto">
            <a:xfrm flipV="1">
              <a:off x="7089775" y="5171282"/>
              <a:ext cx="304800" cy="4802"/>
            </a:xfrm>
            <a:prstGeom prst="straightConnector1">
              <a:avLst/>
            </a:prstGeom>
            <a:grpFill/>
            <a:ln w="25400">
              <a:solidFill>
                <a:srgbClr val="5F5F5F"/>
              </a:solidFill>
              <a:round/>
              <a:headEnd/>
              <a:tailEnd type="triangle" w="med" len="med"/>
            </a:ln>
            <a:extLst/>
          </p:spPr>
        </p:cxnSp>
        <p:sp>
          <p:nvSpPr>
            <p:cNvPr id="203" name="Rounded Rectangle 89"/>
            <p:cNvSpPr>
              <a:spLocks noChangeArrowheads="1"/>
            </p:cNvSpPr>
            <p:nvPr/>
          </p:nvSpPr>
          <p:spPr bwMode="auto">
            <a:xfrm>
              <a:off x="7394575" y="4876800"/>
              <a:ext cx="1368425" cy="588963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 anchorCtr="1"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itchFamily="2" charset="2"/>
                <a:buChar char="q"/>
                <a:defRPr sz="2400">
                  <a:solidFill>
                    <a:srgbClr val="FF4A00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n"/>
                <a:defRPr sz="2000">
                  <a:solidFill>
                    <a:srgbClr val="0021A5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q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200" b="1" kern="0" dirty="0" smtClean="0">
                  <a:solidFill>
                    <a:srgbClr val="000000"/>
                  </a:solidFill>
                </a:rPr>
                <a:t>Place and Route Design</a:t>
              </a:r>
              <a:endParaRPr kumimoji="0" lang="en-US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</p:grpSp>
      <p:grpSp>
        <p:nvGrpSpPr>
          <p:cNvPr id="209" name="Group 208"/>
          <p:cNvGrpSpPr/>
          <p:nvPr/>
        </p:nvGrpSpPr>
        <p:grpSpPr>
          <a:xfrm>
            <a:off x="7411827" y="5328553"/>
            <a:ext cx="1368425" cy="860656"/>
            <a:chOff x="7411827" y="5328553"/>
            <a:chExt cx="1368425" cy="860656"/>
          </a:xfrm>
        </p:grpSpPr>
        <p:sp>
          <p:nvSpPr>
            <p:cNvPr id="160" name="Rounded Rectangle 89"/>
            <p:cNvSpPr>
              <a:spLocks noChangeArrowheads="1"/>
            </p:cNvSpPr>
            <p:nvPr/>
          </p:nvSpPr>
          <p:spPr bwMode="auto">
            <a:xfrm>
              <a:off x="7411827" y="5600246"/>
              <a:ext cx="1368425" cy="588963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 anchorCtr="1"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itchFamily="2" charset="2"/>
                <a:buChar char="q"/>
                <a:defRPr sz="2400">
                  <a:solidFill>
                    <a:srgbClr val="FF4A00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n"/>
                <a:defRPr sz="2000">
                  <a:solidFill>
                    <a:srgbClr val="0021A5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q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200" b="1" kern="0" dirty="0" smtClean="0">
                  <a:solidFill>
                    <a:srgbClr val="000000"/>
                  </a:solidFill>
                </a:rPr>
                <a:t>Generate Final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200" b="1" kern="0" dirty="0" smtClean="0">
                  <a:solidFill>
                    <a:srgbClr val="000000"/>
                  </a:solidFill>
                </a:rPr>
                <a:t>Design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200" b="1" kern="0" dirty="0" smtClean="0">
                  <a:solidFill>
                    <a:srgbClr val="000000"/>
                  </a:solidFill>
                </a:rPr>
                <a:t>Bitstreams </a:t>
              </a:r>
              <a:endParaRPr kumimoji="0" lang="en-US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cxnSp>
          <p:nvCxnSpPr>
            <p:cNvPr id="204" name="AutoShape 39"/>
            <p:cNvCxnSpPr>
              <a:cxnSpLocks noChangeShapeType="1"/>
              <a:stCxn id="203" idx="2"/>
              <a:endCxn id="160" idx="0"/>
            </p:cNvCxnSpPr>
            <p:nvPr/>
          </p:nvCxnSpPr>
          <p:spPr bwMode="auto">
            <a:xfrm flipH="1">
              <a:off x="8096040" y="5328553"/>
              <a:ext cx="1" cy="271693"/>
            </a:xfrm>
            <a:prstGeom prst="straightConnector1">
              <a:avLst/>
            </a:prstGeom>
            <a:noFill/>
            <a:ln w="25400">
              <a:solidFill>
                <a:srgbClr val="5F5F5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26245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3400"/>
            <a:ext cx="9143999" cy="674687"/>
          </a:xfrm>
        </p:spPr>
        <p:txBody>
          <a:bodyPr/>
          <a:lstStyle/>
          <a:p>
            <a:r>
              <a:rPr lang="en-US" altLang="en-US" sz="3800" dirty="0"/>
              <a:t>HW/SW PR </a:t>
            </a:r>
            <a:r>
              <a:rPr lang="en-US" altLang="en-US" sz="3800" dirty="0" smtClean="0"/>
              <a:t>Partitioning Challenges</a:t>
            </a:r>
          </a:p>
        </p:txBody>
      </p:sp>
      <p:sp>
        <p:nvSpPr>
          <p:cNvPr id="142" name="Rectangle 3"/>
          <p:cNvSpPr>
            <a:spLocks noChangeArrowheads="1"/>
          </p:cNvSpPr>
          <p:nvPr/>
        </p:nvSpPr>
        <p:spPr bwMode="auto">
          <a:xfrm>
            <a:off x="445458" y="1219200"/>
            <a:ext cx="8839200" cy="752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69925" indent="-325438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charset="2"/>
              <a:buChar char="q"/>
              <a:defRPr sz="2400">
                <a:solidFill>
                  <a:srgbClr val="FF4A00"/>
                </a:solidFill>
                <a:latin typeface="Arial" charset="0"/>
                <a:cs typeface="Arial" charset="0"/>
              </a:defRPr>
            </a:lvl2pPr>
            <a:lvl3pPr marL="1022350" indent="-350838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000">
                <a:solidFill>
                  <a:srgbClr val="0021A5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q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base">
              <a:lnSpc>
                <a:spcPct val="90000"/>
              </a:lnSpc>
              <a:spcAft>
                <a:spcPct val="0"/>
              </a:spcAft>
              <a:buClr>
                <a:srgbClr val="CC9900"/>
              </a:buClr>
              <a:defRPr/>
            </a:pPr>
            <a:r>
              <a:rPr lang="en-US" altLang="en-US" sz="1800" kern="0" dirty="0" smtClean="0">
                <a:solidFill>
                  <a:srgbClr val="000000"/>
                </a:solidFill>
              </a:rPr>
              <a:t>Many </a:t>
            </a:r>
            <a:r>
              <a:rPr lang="en-US" altLang="en-US" sz="1800" kern="0" dirty="0">
                <a:solidFill>
                  <a:srgbClr val="000000"/>
                </a:solidFill>
              </a:rPr>
              <a:t>possible PR </a:t>
            </a:r>
            <a:r>
              <a:rPr lang="en-US" altLang="en-US" sz="1800" kern="0" dirty="0" smtClean="0">
                <a:solidFill>
                  <a:srgbClr val="000000"/>
                </a:solidFill>
              </a:rPr>
              <a:t>partitions</a:t>
            </a:r>
          </a:p>
          <a:p>
            <a:pPr lvl="1" fontAlgn="base">
              <a:lnSpc>
                <a:spcPct val="90000"/>
              </a:lnSpc>
              <a:spcAft>
                <a:spcPct val="0"/>
              </a:spcAft>
              <a:buClr>
                <a:srgbClr val="3B812F"/>
              </a:buClr>
              <a:defRPr/>
            </a:pPr>
            <a:r>
              <a:rPr lang="en-US" altLang="en-US" sz="1600" kern="0" dirty="0" smtClean="0"/>
              <a:t>Partition A requires more PRRs = more hardware requirements</a:t>
            </a:r>
          </a:p>
          <a:p>
            <a:pPr lvl="1" fontAlgn="base">
              <a:lnSpc>
                <a:spcPct val="90000"/>
              </a:lnSpc>
              <a:spcAft>
                <a:spcPct val="0"/>
              </a:spcAft>
              <a:buClr>
                <a:srgbClr val="3B812F"/>
              </a:buClr>
              <a:defRPr/>
            </a:pPr>
            <a:r>
              <a:rPr lang="en-US" altLang="en-US" sz="1600" kern="0" dirty="0" smtClean="0"/>
              <a:t>Partition </a:t>
            </a:r>
            <a:r>
              <a:rPr lang="en-US" altLang="en-US" sz="1600" kern="0" dirty="0"/>
              <a:t>B requires more reconfigurations = more reconfiguration time</a:t>
            </a:r>
          </a:p>
          <a:p>
            <a:pPr lvl="1" fontAlgn="base">
              <a:lnSpc>
                <a:spcPct val="90000"/>
              </a:lnSpc>
              <a:spcAft>
                <a:spcPct val="0"/>
              </a:spcAft>
              <a:buClr>
                <a:srgbClr val="3B812F"/>
              </a:buClr>
              <a:defRPr/>
            </a:pPr>
            <a:r>
              <a:rPr lang="en-US" altLang="en-US" sz="1600" b="1" kern="0" dirty="0" smtClean="0"/>
              <a:t>Challenge</a:t>
            </a:r>
            <a:r>
              <a:rPr lang="en-US" altLang="en-US" sz="1600" kern="0" dirty="0" smtClean="0"/>
              <a:t>: Choose PR partition that meets system designer goals </a:t>
            </a:r>
            <a:br>
              <a:rPr lang="en-US" altLang="en-US" sz="1600" kern="0" dirty="0" smtClean="0"/>
            </a:br>
            <a:r>
              <a:rPr lang="en-US" altLang="en-US" sz="1600" kern="0" dirty="0" err="1" smtClean="0"/>
              <a:t>wrt</a:t>
            </a:r>
            <a:r>
              <a:rPr lang="en-US" altLang="en-US" sz="1600" kern="0" dirty="0" smtClean="0"/>
              <a:t> hardware requirements and reconfiguration time tradeoff</a:t>
            </a:r>
          </a:p>
          <a:p>
            <a:pPr lvl="1" fontAlgn="base">
              <a:lnSpc>
                <a:spcPct val="90000"/>
              </a:lnSpc>
              <a:spcAft>
                <a:spcPct val="0"/>
              </a:spcAft>
              <a:buClr>
                <a:srgbClr val="3B812F"/>
              </a:buClr>
              <a:defRPr/>
            </a:pPr>
            <a:endParaRPr lang="en-US" altLang="en-US" sz="1600" kern="0" dirty="0"/>
          </a:p>
        </p:txBody>
      </p:sp>
      <p:sp>
        <p:nvSpPr>
          <p:cNvPr id="160" name="Line 21"/>
          <p:cNvSpPr>
            <a:spLocks noChangeShapeType="1"/>
          </p:cNvSpPr>
          <p:nvPr/>
        </p:nvSpPr>
        <p:spPr bwMode="auto">
          <a:xfrm>
            <a:off x="11845909" y="4333078"/>
            <a:ext cx="1314450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00504" y="2603749"/>
            <a:ext cx="8763000" cy="3674852"/>
            <a:chOff x="304800" y="2608052"/>
            <a:chExt cx="8763000" cy="3903452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304800" y="2608052"/>
              <a:ext cx="8763000" cy="2057400"/>
            </a:xfrm>
            <a:prstGeom prst="roundRect">
              <a:avLst/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3" name="Rounded Rectangle 12"/>
            <p:cNvSpPr/>
            <p:nvPr/>
          </p:nvSpPr>
          <p:spPr bwMode="auto">
            <a:xfrm>
              <a:off x="304800" y="4725930"/>
              <a:ext cx="8763000" cy="1785574"/>
            </a:xfrm>
            <a:prstGeom prst="roundRect">
              <a:avLst/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91" name="Oval 90"/>
            <p:cNvSpPr/>
            <p:nvPr/>
          </p:nvSpPr>
          <p:spPr bwMode="auto">
            <a:xfrm>
              <a:off x="726596" y="3070198"/>
              <a:ext cx="534987" cy="257175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0" dirty="0">
                  <a:solidFill>
                    <a:srgbClr val="000000"/>
                  </a:solidFill>
                  <a:latin typeface="Times"/>
                  <a:cs typeface="+mn-cs"/>
                </a:rPr>
                <a:t>T1</a:t>
              </a:r>
            </a:p>
          </p:txBody>
        </p:sp>
        <p:sp>
          <p:nvSpPr>
            <p:cNvPr id="92" name="Oval 91"/>
            <p:cNvSpPr/>
            <p:nvPr/>
          </p:nvSpPr>
          <p:spPr bwMode="auto">
            <a:xfrm>
              <a:off x="709133" y="3395635"/>
              <a:ext cx="534988" cy="255588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0" dirty="0">
                  <a:solidFill>
                    <a:srgbClr val="000000"/>
                  </a:solidFill>
                  <a:latin typeface="Times"/>
                  <a:cs typeface="+mn-cs"/>
                </a:rPr>
                <a:t>T2</a:t>
              </a:r>
            </a:p>
          </p:txBody>
        </p:sp>
        <p:sp>
          <p:nvSpPr>
            <p:cNvPr id="93" name="Oval 92"/>
            <p:cNvSpPr/>
            <p:nvPr/>
          </p:nvSpPr>
          <p:spPr bwMode="auto">
            <a:xfrm>
              <a:off x="709133" y="3703610"/>
              <a:ext cx="534988" cy="257175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0" dirty="0">
                  <a:solidFill>
                    <a:srgbClr val="000000"/>
                  </a:solidFill>
                  <a:latin typeface="Times"/>
                  <a:cs typeface="+mn-cs"/>
                </a:rPr>
                <a:t>T3</a:t>
              </a:r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712308" y="4011585"/>
              <a:ext cx="534988" cy="255588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0" dirty="0">
                  <a:solidFill>
                    <a:srgbClr val="000000"/>
                  </a:solidFill>
                  <a:latin typeface="Times"/>
                  <a:cs typeface="+mn-cs"/>
                </a:rPr>
                <a:t>T4</a:t>
              </a:r>
            </a:p>
          </p:txBody>
        </p:sp>
        <p:sp>
          <p:nvSpPr>
            <p:cNvPr id="95" name="Oval 94"/>
            <p:cNvSpPr/>
            <p:nvPr/>
          </p:nvSpPr>
          <p:spPr bwMode="auto">
            <a:xfrm>
              <a:off x="720996" y="4346548"/>
              <a:ext cx="534988" cy="257175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0" dirty="0">
                  <a:solidFill>
                    <a:srgbClr val="000000"/>
                  </a:solidFill>
                  <a:latin typeface="Times"/>
                  <a:cs typeface="+mn-cs"/>
                </a:rPr>
                <a:t>T5</a:t>
              </a:r>
            </a:p>
          </p:txBody>
        </p:sp>
        <p:cxnSp>
          <p:nvCxnSpPr>
            <p:cNvPr id="96" name="Straight Arrow Connector 14"/>
            <p:cNvCxnSpPr>
              <a:cxnSpLocks noChangeShapeType="1"/>
              <a:stCxn id="91" idx="6"/>
              <a:endCxn id="97" idx="1"/>
            </p:cNvCxnSpPr>
            <p:nvPr/>
          </p:nvCxnSpPr>
          <p:spPr bwMode="auto">
            <a:xfrm>
              <a:off x="1261583" y="3198785"/>
              <a:ext cx="1265238" cy="174625"/>
            </a:xfrm>
            <a:prstGeom prst="bentConnector3">
              <a:avLst>
                <a:gd name="adj1" fmla="val 51505"/>
              </a:avLst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97" name="Rectangle 96"/>
            <p:cNvSpPr/>
            <p:nvPr/>
          </p:nvSpPr>
          <p:spPr bwMode="auto">
            <a:xfrm>
              <a:off x="2526821" y="3116235"/>
              <a:ext cx="1865312" cy="512763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0" dirty="0">
                  <a:solidFill>
                    <a:srgbClr val="000000"/>
                  </a:solidFill>
                  <a:latin typeface="Times"/>
                  <a:cs typeface="+mn-cs"/>
                </a:rPr>
                <a:t>FPGA Hardware</a:t>
              </a:r>
            </a:p>
          </p:txBody>
        </p:sp>
        <p:cxnSp>
          <p:nvCxnSpPr>
            <p:cNvPr id="98" name="Straight Arrow Connector 14"/>
            <p:cNvCxnSpPr>
              <a:cxnSpLocks noChangeShapeType="1"/>
              <a:stCxn id="92" idx="6"/>
              <a:endCxn id="97" idx="1"/>
            </p:cNvCxnSpPr>
            <p:nvPr/>
          </p:nvCxnSpPr>
          <p:spPr bwMode="auto">
            <a:xfrm flipV="1">
              <a:off x="1244121" y="3373410"/>
              <a:ext cx="1282700" cy="149225"/>
            </a:xfrm>
            <a:prstGeom prst="bentConnector3">
              <a:avLst>
                <a:gd name="adj1" fmla="val 52287"/>
              </a:avLst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100" name="Straight Arrow Connector 14"/>
            <p:cNvCxnSpPr>
              <a:cxnSpLocks noChangeShapeType="1"/>
              <a:stCxn id="93" idx="6"/>
            </p:cNvCxnSpPr>
            <p:nvPr/>
          </p:nvCxnSpPr>
          <p:spPr bwMode="auto">
            <a:xfrm>
              <a:off x="1244121" y="3832198"/>
              <a:ext cx="1282700" cy="312737"/>
            </a:xfrm>
            <a:prstGeom prst="bentConnector3">
              <a:avLst>
                <a:gd name="adj1" fmla="val 50000"/>
              </a:avLst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101" name="Straight Arrow Connector 14"/>
            <p:cNvCxnSpPr>
              <a:cxnSpLocks noChangeShapeType="1"/>
              <a:stCxn id="94" idx="6"/>
            </p:cNvCxnSpPr>
            <p:nvPr/>
          </p:nvCxnSpPr>
          <p:spPr bwMode="auto">
            <a:xfrm>
              <a:off x="1247296" y="4140173"/>
              <a:ext cx="1279525" cy="4762"/>
            </a:xfrm>
            <a:prstGeom prst="bentConnector3">
              <a:avLst>
                <a:gd name="adj1" fmla="val 50000"/>
              </a:avLst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102" name="Straight Arrow Connector 14"/>
            <p:cNvCxnSpPr>
              <a:cxnSpLocks noChangeShapeType="1"/>
              <a:stCxn id="95" idx="6"/>
            </p:cNvCxnSpPr>
            <p:nvPr/>
          </p:nvCxnSpPr>
          <p:spPr bwMode="auto">
            <a:xfrm flipV="1">
              <a:off x="1255984" y="4160810"/>
              <a:ext cx="1253374" cy="314326"/>
            </a:xfrm>
            <a:prstGeom prst="bentConnector3">
              <a:avLst>
                <a:gd name="adj1" fmla="val 50000"/>
              </a:avLst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103" name="Rectangle 110"/>
            <p:cNvSpPr>
              <a:spLocks noChangeArrowheads="1"/>
            </p:cNvSpPr>
            <p:nvPr/>
          </p:nvSpPr>
          <p:spPr bwMode="auto">
            <a:xfrm>
              <a:off x="4923946" y="3071785"/>
              <a:ext cx="1620837" cy="600075"/>
            </a:xfrm>
            <a:prstGeom prst="rect">
              <a:avLst/>
            </a:prstGeom>
            <a:ln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1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charset="2"/>
                <a:buChar char="n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charset="2"/>
                <a:buChar char="q"/>
                <a:defRPr sz="2400">
                  <a:solidFill>
                    <a:srgbClr val="FF4A00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charset="2"/>
                <a:buChar char="n"/>
                <a:defRPr sz="2000">
                  <a:solidFill>
                    <a:srgbClr val="0021A5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charset="2"/>
                <a:buChar char="q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charset="2"/>
                <a:buChar char="§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charset="2"/>
                <a:buChar char="§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charset="2"/>
                <a:buChar char="§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charset="2"/>
                <a:buChar char="§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charset="2"/>
                <a:buChar char="§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altLang="en-US" sz="1100" kern="0" dirty="0" smtClean="0">
                  <a:solidFill>
                    <a:srgbClr val="000000"/>
                  </a:solidFill>
                </a:rPr>
                <a:t>HW Tasks </a:t>
              </a:r>
              <a:br>
                <a:rPr lang="en-US" altLang="en-US" sz="1100" kern="0" dirty="0" smtClean="0">
                  <a:solidFill>
                    <a:srgbClr val="000000"/>
                  </a:solidFill>
                </a:rPr>
              </a:br>
              <a:r>
                <a:rPr lang="en-US" altLang="en-US" sz="1100" kern="0" dirty="0" smtClean="0">
                  <a:solidFill>
                    <a:srgbClr val="000000"/>
                  </a:solidFill>
                </a:rPr>
                <a:t>partitioned </a:t>
              </a:r>
              <a:br>
                <a:rPr lang="en-US" altLang="en-US" sz="1100" kern="0" dirty="0" smtClean="0">
                  <a:solidFill>
                    <a:srgbClr val="000000"/>
                  </a:solidFill>
                </a:rPr>
              </a:br>
              <a:r>
                <a:rPr lang="en-US" altLang="en-US" sz="1100" kern="0" dirty="0" smtClean="0">
                  <a:solidFill>
                    <a:srgbClr val="000000"/>
                  </a:solidFill>
                </a:rPr>
                <a:t>into </a:t>
              </a:r>
              <a:r>
                <a:rPr lang="en-US" altLang="en-US" sz="1100" kern="0" dirty="0">
                  <a:solidFill>
                    <a:srgbClr val="000000"/>
                  </a:solidFill>
                </a:rPr>
                <a:t>2</a:t>
              </a:r>
              <a:r>
                <a:rPr lang="en-US" altLang="en-US" sz="1100" kern="0" dirty="0" smtClean="0">
                  <a:solidFill>
                    <a:srgbClr val="000000"/>
                  </a:solidFill>
                </a:rPr>
                <a:t> PRRs</a:t>
              </a:r>
            </a:p>
          </p:txBody>
        </p:sp>
        <p:cxnSp>
          <p:nvCxnSpPr>
            <p:cNvPr id="104" name="Straight Arrow Connector 14"/>
            <p:cNvCxnSpPr>
              <a:cxnSpLocks noChangeShapeType="1"/>
              <a:stCxn id="97" idx="3"/>
              <a:endCxn id="103" idx="1"/>
            </p:cNvCxnSpPr>
            <p:nvPr/>
          </p:nvCxnSpPr>
          <p:spPr bwMode="auto">
            <a:xfrm flipV="1">
              <a:off x="4392133" y="3371823"/>
              <a:ext cx="531813" cy="1587"/>
            </a:xfrm>
            <a:prstGeom prst="bentConnector3">
              <a:avLst>
                <a:gd name="adj1" fmla="val 50000"/>
              </a:avLst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105" name="Rectangle 104"/>
            <p:cNvSpPr/>
            <p:nvPr/>
          </p:nvSpPr>
          <p:spPr bwMode="auto">
            <a:xfrm>
              <a:off x="2526821" y="3868710"/>
              <a:ext cx="1870075" cy="542925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0" dirty="0">
                  <a:solidFill>
                    <a:srgbClr val="000000"/>
                  </a:solidFill>
                  <a:latin typeface="Times"/>
                  <a:cs typeface="+mn-cs"/>
                </a:rPr>
                <a:t>FPGA Software</a:t>
              </a:r>
            </a:p>
          </p:txBody>
        </p:sp>
        <p:sp>
          <p:nvSpPr>
            <p:cNvPr id="106" name="Rectangle 105"/>
            <p:cNvSpPr/>
            <p:nvPr/>
          </p:nvSpPr>
          <p:spPr bwMode="auto">
            <a:xfrm>
              <a:off x="7941303" y="2689710"/>
              <a:ext cx="971550" cy="461962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200" b="0" u="sng" dirty="0">
                  <a:solidFill>
                    <a:srgbClr val="000000"/>
                  </a:solidFill>
                  <a:latin typeface="Times"/>
                  <a:cs typeface="+mn-cs"/>
                </a:rPr>
                <a:t>PRR 2</a:t>
              </a:r>
            </a:p>
            <a:p>
              <a:pPr algn="ctr" eaLnBrk="0" hangingPunct="0">
                <a:defRPr/>
              </a:pPr>
              <a:r>
                <a:rPr lang="en-US" sz="1200" b="0" dirty="0">
                  <a:solidFill>
                    <a:srgbClr val="000000"/>
                  </a:solidFill>
                  <a:latin typeface="Times"/>
                  <a:cs typeface="+mn-cs"/>
                </a:rPr>
                <a:t>T2</a:t>
              </a:r>
            </a:p>
          </p:txBody>
        </p:sp>
        <p:sp>
          <p:nvSpPr>
            <p:cNvPr id="107" name="Rectangle 106"/>
            <p:cNvSpPr/>
            <p:nvPr/>
          </p:nvSpPr>
          <p:spPr bwMode="auto">
            <a:xfrm>
              <a:off x="6946421" y="2687610"/>
              <a:ext cx="984250" cy="454025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200" b="0" u="sng" dirty="0">
                  <a:solidFill>
                    <a:srgbClr val="000000"/>
                  </a:solidFill>
                  <a:latin typeface="Times"/>
                  <a:cs typeface="+mn-cs"/>
                </a:rPr>
                <a:t>PRR 1 </a:t>
              </a:r>
            </a:p>
            <a:p>
              <a:pPr algn="ctr" eaLnBrk="0" hangingPunct="0">
                <a:defRPr/>
              </a:pPr>
              <a:r>
                <a:rPr lang="en-US" sz="1200" b="0" dirty="0">
                  <a:solidFill>
                    <a:srgbClr val="000000"/>
                  </a:solidFill>
                  <a:latin typeface="Times"/>
                  <a:cs typeface="+mn-cs"/>
                </a:rPr>
                <a:t>T1</a:t>
              </a:r>
            </a:p>
          </p:txBody>
        </p:sp>
        <p:cxnSp>
          <p:nvCxnSpPr>
            <p:cNvPr id="108" name="Straight Arrow Connector 14"/>
            <p:cNvCxnSpPr>
              <a:cxnSpLocks noChangeShapeType="1"/>
              <a:stCxn id="103" idx="3"/>
              <a:endCxn id="107" idx="2"/>
            </p:cNvCxnSpPr>
            <p:nvPr/>
          </p:nvCxnSpPr>
          <p:spPr bwMode="auto">
            <a:xfrm flipV="1">
              <a:off x="6544783" y="3141635"/>
              <a:ext cx="893763" cy="230188"/>
            </a:xfrm>
            <a:prstGeom prst="bentConnector2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109" name="Straight Arrow Connector 14"/>
            <p:cNvCxnSpPr>
              <a:cxnSpLocks noChangeShapeType="1"/>
              <a:stCxn id="103" idx="3"/>
              <a:endCxn id="106" idx="2"/>
            </p:cNvCxnSpPr>
            <p:nvPr/>
          </p:nvCxnSpPr>
          <p:spPr bwMode="auto">
            <a:xfrm flipV="1">
              <a:off x="6544783" y="3151672"/>
              <a:ext cx="1882295" cy="220151"/>
            </a:xfrm>
            <a:prstGeom prst="bentConnector2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110" name="Rectangle 109"/>
            <p:cNvSpPr/>
            <p:nvPr/>
          </p:nvSpPr>
          <p:spPr bwMode="auto">
            <a:xfrm>
              <a:off x="4923946" y="3809943"/>
              <a:ext cx="1373188" cy="62865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200" b="0" u="sng" dirty="0">
                  <a:solidFill>
                    <a:srgbClr val="000000"/>
                  </a:solidFill>
                  <a:latin typeface="Times"/>
                  <a:cs typeface="+mn-cs"/>
                </a:rPr>
                <a:t>SW Processor</a:t>
              </a:r>
            </a:p>
            <a:p>
              <a:pPr algn="ctr" eaLnBrk="0" hangingPunct="0">
                <a:defRPr/>
              </a:pPr>
              <a:r>
                <a:rPr lang="en-US" sz="1200" b="0" dirty="0">
                  <a:solidFill>
                    <a:srgbClr val="000000"/>
                  </a:solidFill>
                  <a:latin typeface="Times"/>
                  <a:cs typeface="+mn-cs"/>
                </a:rPr>
                <a:t>T3,T4,T5</a:t>
              </a:r>
            </a:p>
          </p:txBody>
        </p:sp>
        <p:cxnSp>
          <p:nvCxnSpPr>
            <p:cNvPr id="111" name="Straight Arrow Connector 14"/>
            <p:cNvCxnSpPr>
              <a:cxnSpLocks noChangeShapeType="1"/>
              <a:stCxn id="105" idx="3"/>
              <a:endCxn id="110" idx="1"/>
            </p:cNvCxnSpPr>
            <p:nvPr/>
          </p:nvCxnSpPr>
          <p:spPr bwMode="auto">
            <a:xfrm flipV="1">
              <a:off x="4396896" y="4124268"/>
              <a:ext cx="527050" cy="15905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113" name="Rectangle 112"/>
            <p:cNvSpPr/>
            <p:nvPr/>
          </p:nvSpPr>
          <p:spPr>
            <a:xfrm>
              <a:off x="6874503" y="5923516"/>
              <a:ext cx="1552575" cy="40005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0" u="sng" kern="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Partition </a:t>
              </a:r>
              <a:r>
                <a:rPr lang="en-US" sz="2000" b="0" u="sng" kern="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B</a:t>
              </a:r>
              <a:endParaRPr lang="en-US" sz="2000" b="0" u="sng" dirty="0">
                <a:solidFill>
                  <a:srgbClr val="000000"/>
                </a:solidFill>
                <a:latin typeface="Times"/>
                <a:cs typeface="+mn-cs"/>
              </a:endParaRPr>
            </a:p>
          </p:txBody>
        </p:sp>
        <p:sp>
          <p:nvSpPr>
            <p:cNvPr id="114" name="Oval 113"/>
            <p:cNvSpPr/>
            <p:nvPr/>
          </p:nvSpPr>
          <p:spPr bwMode="auto">
            <a:xfrm>
              <a:off x="628650" y="4943474"/>
              <a:ext cx="533400" cy="257175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0" dirty="0">
                  <a:solidFill>
                    <a:srgbClr val="000000"/>
                  </a:solidFill>
                  <a:latin typeface="Times"/>
                  <a:cs typeface="+mn-cs"/>
                </a:rPr>
                <a:t>T3</a:t>
              </a:r>
            </a:p>
          </p:txBody>
        </p:sp>
        <p:sp>
          <p:nvSpPr>
            <p:cNvPr id="115" name="Oval 114"/>
            <p:cNvSpPr/>
            <p:nvPr/>
          </p:nvSpPr>
          <p:spPr bwMode="auto">
            <a:xfrm>
              <a:off x="609600" y="5268912"/>
              <a:ext cx="534988" cy="257175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0" dirty="0">
                  <a:solidFill>
                    <a:srgbClr val="000000"/>
                  </a:solidFill>
                  <a:latin typeface="Times"/>
                  <a:cs typeface="+mn-cs"/>
                </a:rPr>
                <a:t>T4</a:t>
              </a:r>
            </a:p>
          </p:txBody>
        </p:sp>
        <p:sp>
          <p:nvSpPr>
            <p:cNvPr id="116" name="Oval 115"/>
            <p:cNvSpPr/>
            <p:nvPr/>
          </p:nvSpPr>
          <p:spPr bwMode="auto">
            <a:xfrm>
              <a:off x="609600" y="5578474"/>
              <a:ext cx="534988" cy="255588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0" dirty="0">
                  <a:solidFill>
                    <a:srgbClr val="000000"/>
                  </a:solidFill>
                  <a:latin typeface="Times"/>
                  <a:cs typeface="+mn-cs"/>
                </a:rPr>
                <a:t>T5</a:t>
              </a:r>
            </a:p>
          </p:txBody>
        </p:sp>
        <p:sp>
          <p:nvSpPr>
            <p:cNvPr id="117" name="Oval 116"/>
            <p:cNvSpPr/>
            <p:nvPr/>
          </p:nvSpPr>
          <p:spPr bwMode="auto">
            <a:xfrm>
              <a:off x="612775" y="5884862"/>
              <a:ext cx="534988" cy="257175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0" dirty="0">
                  <a:solidFill>
                    <a:srgbClr val="000000"/>
                  </a:solidFill>
                  <a:latin typeface="Times"/>
                  <a:cs typeface="+mn-cs"/>
                </a:rPr>
                <a:t>T1</a:t>
              </a:r>
            </a:p>
          </p:txBody>
        </p:sp>
        <p:sp>
          <p:nvSpPr>
            <p:cNvPr id="118" name="Oval 117"/>
            <p:cNvSpPr/>
            <p:nvPr/>
          </p:nvSpPr>
          <p:spPr bwMode="auto">
            <a:xfrm>
              <a:off x="612775" y="6219824"/>
              <a:ext cx="534988" cy="257175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0" dirty="0">
                  <a:solidFill>
                    <a:srgbClr val="000000"/>
                  </a:solidFill>
                  <a:latin typeface="Times"/>
                  <a:cs typeface="+mn-cs"/>
                </a:rPr>
                <a:t>T2</a:t>
              </a:r>
            </a:p>
          </p:txBody>
        </p:sp>
        <p:cxnSp>
          <p:nvCxnSpPr>
            <p:cNvPr id="119" name="Straight Arrow Connector 14"/>
            <p:cNvCxnSpPr>
              <a:cxnSpLocks noChangeShapeType="1"/>
              <a:stCxn id="114" idx="6"/>
              <a:endCxn id="120" idx="1"/>
            </p:cNvCxnSpPr>
            <p:nvPr/>
          </p:nvCxnSpPr>
          <p:spPr bwMode="auto">
            <a:xfrm>
              <a:off x="1162050" y="5072062"/>
              <a:ext cx="1265238" cy="174625"/>
            </a:xfrm>
            <a:prstGeom prst="bentConnector3">
              <a:avLst>
                <a:gd name="adj1" fmla="val 43472"/>
              </a:avLst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120" name="Rectangle 119"/>
            <p:cNvSpPr/>
            <p:nvPr/>
          </p:nvSpPr>
          <p:spPr bwMode="auto">
            <a:xfrm>
              <a:off x="2427288" y="4989512"/>
              <a:ext cx="1865312" cy="51435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0" dirty="0">
                  <a:solidFill>
                    <a:srgbClr val="000000"/>
                  </a:solidFill>
                  <a:latin typeface="Times"/>
                  <a:cs typeface="+mn-cs"/>
                </a:rPr>
                <a:t>FPGA Hardware</a:t>
              </a:r>
            </a:p>
          </p:txBody>
        </p:sp>
        <p:cxnSp>
          <p:nvCxnSpPr>
            <p:cNvPr id="121" name="Straight Arrow Connector 14"/>
            <p:cNvCxnSpPr>
              <a:cxnSpLocks noChangeShapeType="1"/>
              <a:stCxn id="115" idx="6"/>
              <a:endCxn id="120" idx="1"/>
            </p:cNvCxnSpPr>
            <p:nvPr/>
          </p:nvCxnSpPr>
          <p:spPr bwMode="auto">
            <a:xfrm flipV="1">
              <a:off x="1144588" y="5246687"/>
              <a:ext cx="1282700" cy="150812"/>
            </a:xfrm>
            <a:prstGeom prst="bentConnector3">
              <a:avLst>
                <a:gd name="adj1" fmla="val 45431"/>
              </a:avLst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122" name="Straight Arrow Connector 14"/>
            <p:cNvCxnSpPr>
              <a:cxnSpLocks noChangeShapeType="1"/>
              <a:stCxn id="116" idx="6"/>
              <a:endCxn id="120" idx="1"/>
            </p:cNvCxnSpPr>
            <p:nvPr/>
          </p:nvCxnSpPr>
          <p:spPr bwMode="auto">
            <a:xfrm flipV="1">
              <a:off x="1144588" y="5246687"/>
              <a:ext cx="1282700" cy="458787"/>
            </a:xfrm>
            <a:prstGeom prst="bentConnector3">
              <a:avLst>
                <a:gd name="adj1" fmla="val 44519"/>
              </a:avLst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123" name="Straight Arrow Connector 14"/>
            <p:cNvCxnSpPr>
              <a:cxnSpLocks noChangeShapeType="1"/>
              <a:stCxn id="117" idx="6"/>
              <a:endCxn id="127" idx="1"/>
            </p:cNvCxnSpPr>
            <p:nvPr/>
          </p:nvCxnSpPr>
          <p:spPr bwMode="auto">
            <a:xfrm>
              <a:off x="1147763" y="6013449"/>
              <a:ext cx="1279525" cy="12700"/>
            </a:xfrm>
            <a:prstGeom prst="bentConnector3">
              <a:avLst>
                <a:gd name="adj1" fmla="val 50000"/>
              </a:avLst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124" name="Straight Arrow Connector 14"/>
            <p:cNvCxnSpPr>
              <a:cxnSpLocks noChangeShapeType="1"/>
              <a:stCxn id="118" idx="6"/>
              <a:endCxn id="127" idx="1"/>
            </p:cNvCxnSpPr>
            <p:nvPr/>
          </p:nvCxnSpPr>
          <p:spPr bwMode="auto">
            <a:xfrm flipV="1">
              <a:off x="1147763" y="6013449"/>
              <a:ext cx="1279525" cy="334963"/>
            </a:xfrm>
            <a:prstGeom prst="bentConnector3">
              <a:avLst>
                <a:gd name="adj1" fmla="val 50000"/>
              </a:avLst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125" name="Rectangle 110"/>
            <p:cNvSpPr>
              <a:spLocks noChangeArrowheads="1"/>
            </p:cNvSpPr>
            <p:nvPr/>
          </p:nvSpPr>
          <p:spPr bwMode="auto">
            <a:xfrm>
              <a:off x="4826000" y="4945062"/>
              <a:ext cx="1619250" cy="601662"/>
            </a:xfrm>
            <a:prstGeom prst="rect">
              <a:avLst/>
            </a:prstGeom>
            <a:ln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1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charset="2"/>
                <a:buChar char="n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charset="2"/>
                <a:buChar char="q"/>
                <a:defRPr sz="2400">
                  <a:solidFill>
                    <a:srgbClr val="FF4A00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charset="2"/>
                <a:buChar char="n"/>
                <a:defRPr sz="2000">
                  <a:solidFill>
                    <a:srgbClr val="0021A5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charset="2"/>
                <a:buChar char="q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charset="2"/>
                <a:buChar char="§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charset="2"/>
                <a:buChar char="§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charset="2"/>
                <a:buChar char="§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charset="2"/>
                <a:buChar char="§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charset="2"/>
                <a:buChar char="§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altLang="en-US" sz="1100" kern="0" dirty="0" smtClean="0">
                  <a:solidFill>
                    <a:srgbClr val="000000"/>
                  </a:solidFill>
                </a:rPr>
                <a:t>HW Tasks </a:t>
              </a:r>
              <a:br>
                <a:rPr lang="en-US" altLang="en-US" sz="1100" kern="0" dirty="0" smtClean="0">
                  <a:solidFill>
                    <a:srgbClr val="000000"/>
                  </a:solidFill>
                </a:rPr>
              </a:br>
              <a:r>
                <a:rPr lang="en-US" altLang="en-US" sz="1100" kern="0" dirty="0" smtClean="0">
                  <a:solidFill>
                    <a:srgbClr val="000000"/>
                  </a:solidFill>
                </a:rPr>
                <a:t>partitioned </a:t>
              </a:r>
              <a:br>
                <a:rPr lang="en-US" altLang="en-US" sz="1100" kern="0" dirty="0" smtClean="0">
                  <a:solidFill>
                    <a:srgbClr val="000000"/>
                  </a:solidFill>
                </a:rPr>
              </a:br>
              <a:r>
                <a:rPr lang="en-US" altLang="en-US" sz="1100" kern="0" dirty="0" smtClean="0">
                  <a:solidFill>
                    <a:srgbClr val="000000"/>
                  </a:solidFill>
                </a:rPr>
                <a:t>into 1 PRRs</a:t>
              </a:r>
            </a:p>
          </p:txBody>
        </p:sp>
        <p:cxnSp>
          <p:nvCxnSpPr>
            <p:cNvPr id="126" name="Straight Arrow Connector 14"/>
            <p:cNvCxnSpPr>
              <a:cxnSpLocks noChangeShapeType="1"/>
              <a:stCxn id="120" idx="3"/>
              <a:endCxn id="125" idx="1"/>
            </p:cNvCxnSpPr>
            <p:nvPr/>
          </p:nvCxnSpPr>
          <p:spPr bwMode="auto">
            <a:xfrm flipV="1">
              <a:off x="4292600" y="5246687"/>
              <a:ext cx="533400" cy="0"/>
            </a:xfrm>
            <a:prstGeom prst="bentConnector3">
              <a:avLst>
                <a:gd name="adj1" fmla="val 50000"/>
              </a:avLst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127" name="Rectangle 126"/>
            <p:cNvSpPr/>
            <p:nvPr/>
          </p:nvSpPr>
          <p:spPr bwMode="auto">
            <a:xfrm>
              <a:off x="2427288" y="5741987"/>
              <a:ext cx="1871662" cy="542925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0" dirty="0">
                  <a:solidFill>
                    <a:srgbClr val="000000"/>
                  </a:solidFill>
                  <a:latin typeface="Times"/>
                  <a:cs typeface="+mn-cs"/>
                </a:rPr>
                <a:t>FPGA Software</a:t>
              </a:r>
            </a:p>
          </p:txBody>
        </p:sp>
        <p:sp>
          <p:nvSpPr>
            <p:cNvPr id="128" name="Rectangle 127"/>
            <p:cNvSpPr/>
            <p:nvPr/>
          </p:nvSpPr>
          <p:spPr bwMode="auto">
            <a:xfrm>
              <a:off x="7216504" y="4989512"/>
              <a:ext cx="984250" cy="454025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200" b="0" u="sng" dirty="0">
                  <a:solidFill>
                    <a:srgbClr val="000000"/>
                  </a:solidFill>
                  <a:latin typeface="Times"/>
                  <a:cs typeface="+mn-cs"/>
                </a:rPr>
                <a:t>PRR 1 </a:t>
              </a:r>
            </a:p>
            <a:p>
              <a:pPr algn="ctr" eaLnBrk="0" hangingPunct="0">
                <a:defRPr/>
              </a:pPr>
              <a:r>
                <a:rPr lang="en-US" sz="1200" b="0" dirty="0">
                  <a:solidFill>
                    <a:srgbClr val="000000"/>
                  </a:solidFill>
                  <a:latin typeface="Times"/>
                  <a:cs typeface="+mn-cs"/>
                </a:rPr>
                <a:t>T3, T4, T5</a:t>
              </a:r>
            </a:p>
          </p:txBody>
        </p:sp>
        <p:cxnSp>
          <p:nvCxnSpPr>
            <p:cNvPr id="129" name="Straight Arrow Connector 14"/>
            <p:cNvCxnSpPr>
              <a:cxnSpLocks noChangeShapeType="1"/>
              <a:stCxn id="125" idx="3"/>
              <a:endCxn id="128" idx="1"/>
            </p:cNvCxnSpPr>
            <p:nvPr/>
          </p:nvCxnSpPr>
          <p:spPr bwMode="auto">
            <a:xfrm flipV="1">
              <a:off x="6445250" y="5216525"/>
              <a:ext cx="771254" cy="0"/>
            </a:xfrm>
            <a:prstGeom prst="bentConnector3">
              <a:avLst>
                <a:gd name="adj1" fmla="val 50000"/>
              </a:avLst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130" name="Rectangle 129"/>
            <p:cNvSpPr/>
            <p:nvPr/>
          </p:nvSpPr>
          <p:spPr bwMode="auto">
            <a:xfrm>
              <a:off x="4865058" y="5699304"/>
              <a:ext cx="1373188" cy="62865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200" b="0" u="sng" dirty="0">
                  <a:solidFill>
                    <a:srgbClr val="000000"/>
                  </a:solidFill>
                  <a:latin typeface="Times"/>
                  <a:cs typeface="+mn-cs"/>
                </a:rPr>
                <a:t>SW Processor</a:t>
              </a:r>
            </a:p>
            <a:p>
              <a:pPr algn="ctr" eaLnBrk="0" hangingPunct="0">
                <a:defRPr/>
              </a:pPr>
              <a:r>
                <a:rPr lang="en-US" sz="1200" b="0" dirty="0">
                  <a:solidFill>
                    <a:srgbClr val="000000"/>
                  </a:solidFill>
                  <a:latin typeface="Times"/>
                  <a:cs typeface="+mn-cs"/>
                </a:rPr>
                <a:t>T1, T2</a:t>
              </a:r>
            </a:p>
          </p:txBody>
        </p:sp>
        <p:cxnSp>
          <p:nvCxnSpPr>
            <p:cNvPr id="131" name="Straight Arrow Connector 14"/>
            <p:cNvCxnSpPr>
              <a:cxnSpLocks noChangeShapeType="1"/>
              <a:stCxn id="127" idx="3"/>
              <a:endCxn id="130" idx="1"/>
            </p:cNvCxnSpPr>
            <p:nvPr/>
          </p:nvCxnSpPr>
          <p:spPr bwMode="auto">
            <a:xfrm>
              <a:off x="4298950" y="6013450"/>
              <a:ext cx="566108" cy="179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133" name="Rectangle 132"/>
            <p:cNvSpPr/>
            <p:nvPr/>
          </p:nvSpPr>
          <p:spPr>
            <a:xfrm>
              <a:off x="6886096" y="3960785"/>
              <a:ext cx="1552575" cy="40005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0" u="sng" kern="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Partition </a:t>
              </a:r>
              <a:r>
                <a:rPr lang="en-US" sz="2000" u="sng" kern="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A</a:t>
              </a:r>
              <a:endParaRPr lang="en-US" sz="2000" b="0" u="sng" dirty="0">
                <a:solidFill>
                  <a:srgbClr val="000000"/>
                </a:solidFill>
                <a:latin typeface="Times"/>
                <a:cs typeface="+mn-cs"/>
              </a:endParaRPr>
            </a:p>
          </p:txBody>
        </p:sp>
      </p:grpSp>
      <p:sp>
        <p:nvSpPr>
          <p:cNvPr id="4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855125" y="6400800"/>
            <a:ext cx="1905000" cy="457200"/>
          </a:xfrm>
        </p:spPr>
        <p:txBody>
          <a:bodyPr/>
          <a:lstStyle/>
          <a:p>
            <a:pPr>
              <a:defRPr/>
            </a:pPr>
            <a:fld id="{6452F263-C6CE-4819-A005-BE1F77CA07B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r>
              <a:rPr lang="en-US" dirty="0" smtClean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353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3400"/>
            <a:ext cx="9143999" cy="674687"/>
          </a:xfrm>
        </p:spPr>
        <p:txBody>
          <a:bodyPr/>
          <a:lstStyle/>
          <a:p>
            <a:r>
              <a:rPr lang="en-US" altLang="en-US" sz="3800" dirty="0" smtClean="0"/>
              <a:t>PR </a:t>
            </a:r>
            <a:r>
              <a:rPr lang="en-US" altLang="en-US" sz="3800" dirty="0"/>
              <a:t>D</a:t>
            </a:r>
            <a:r>
              <a:rPr lang="en-US" altLang="en-US" sz="3800" dirty="0" smtClean="0"/>
              <a:t>esign Floorplanning Challenges</a:t>
            </a:r>
          </a:p>
        </p:txBody>
      </p:sp>
      <p:sp>
        <p:nvSpPr>
          <p:cNvPr id="142" name="Rectangle 3"/>
          <p:cNvSpPr>
            <a:spLocks noChangeArrowheads="1"/>
          </p:cNvSpPr>
          <p:nvPr/>
        </p:nvSpPr>
        <p:spPr bwMode="auto">
          <a:xfrm>
            <a:off x="228600" y="1219200"/>
            <a:ext cx="9027543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69925" indent="-325438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charset="2"/>
              <a:buChar char="q"/>
              <a:defRPr sz="2400">
                <a:solidFill>
                  <a:srgbClr val="FF4A00"/>
                </a:solidFill>
                <a:latin typeface="Arial" charset="0"/>
                <a:cs typeface="Arial" charset="0"/>
              </a:defRPr>
            </a:lvl2pPr>
            <a:lvl3pPr marL="1022350" indent="-350838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000">
                <a:solidFill>
                  <a:srgbClr val="0021A5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q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0" fontAlgn="base">
              <a:lnSpc>
                <a:spcPct val="90000"/>
              </a:lnSpc>
              <a:spcAft>
                <a:spcPct val="0"/>
              </a:spcAft>
              <a:buClr>
                <a:srgbClr val="CC9900"/>
              </a:buClr>
              <a:defRPr/>
            </a:pPr>
            <a:r>
              <a:rPr lang="en-US" altLang="en-US" sz="2000" kern="0" dirty="0" smtClean="0">
                <a:solidFill>
                  <a:srgbClr val="000000"/>
                </a:solidFill>
              </a:rPr>
              <a:t>Many possible PRR and partition pin floorplans</a:t>
            </a:r>
            <a:endParaRPr lang="en-US" altLang="en-US" sz="1800" kern="0" dirty="0" smtClean="0"/>
          </a:p>
          <a:p>
            <a:pPr lvl="1" fontAlgn="base">
              <a:lnSpc>
                <a:spcPct val="90000"/>
              </a:lnSpc>
              <a:spcAft>
                <a:spcPct val="0"/>
              </a:spcAft>
              <a:buClr>
                <a:srgbClr val="3B812F"/>
              </a:buClr>
              <a:defRPr/>
            </a:pPr>
            <a:r>
              <a:rPr lang="en-US" altLang="en-US" sz="1800" kern="0" dirty="0" smtClean="0"/>
              <a:t>Each floorplan has different total wire length and affects design clock frequency</a:t>
            </a:r>
          </a:p>
          <a:p>
            <a:pPr lvl="2" fontAlgn="base">
              <a:lnSpc>
                <a:spcPct val="90000"/>
              </a:lnSpc>
              <a:spcAft>
                <a:spcPct val="0"/>
              </a:spcAft>
              <a:buClr>
                <a:srgbClr val="CC9900"/>
              </a:buClr>
              <a:defRPr/>
            </a:pPr>
            <a:r>
              <a:rPr lang="en-US" altLang="en-US" sz="1600" kern="0" dirty="0" smtClean="0"/>
              <a:t>Example - Floorplan A with less wire length is faster that Floorplan B</a:t>
            </a:r>
          </a:p>
          <a:p>
            <a:pPr lvl="1" fontAlgn="base">
              <a:lnSpc>
                <a:spcPct val="90000"/>
              </a:lnSpc>
              <a:spcAft>
                <a:spcPct val="0"/>
              </a:spcAft>
              <a:buClr>
                <a:srgbClr val="3B812F"/>
              </a:buClr>
              <a:defRPr/>
            </a:pPr>
            <a:r>
              <a:rPr lang="en-US" altLang="en-US" sz="1800" kern="0" dirty="0" smtClean="0"/>
              <a:t>FPGA </a:t>
            </a:r>
            <a:r>
              <a:rPr lang="en-US" altLang="en-US" sz="1800" kern="0" dirty="0"/>
              <a:t>resource and clocking resource locations, </a:t>
            </a:r>
            <a:r>
              <a:rPr lang="en-US" altLang="en-US" sz="1800" kern="0" dirty="0" smtClean="0"/>
              <a:t>and distance </a:t>
            </a:r>
            <a:r>
              <a:rPr lang="en-US" altLang="en-US" sz="1800" kern="0" dirty="0"/>
              <a:t>from </a:t>
            </a:r>
            <a:r>
              <a:rPr lang="en-US" altLang="en-US" sz="1800" kern="0" dirty="0" smtClean="0"/>
              <a:t/>
            </a:r>
            <a:br>
              <a:rPr lang="en-US" altLang="en-US" sz="1800" kern="0" dirty="0" smtClean="0"/>
            </a:br>
            <a:r>
              <a:rPr lang="en-US" altLang="en-US" sz="1800" kern="0" dirty="0" smtClean="0"/>
              <a:t>input</a:t>
            </a:r>
            <a:r>
              <a:rPr lang="en-US" altLang="en-US" sz="1800" kern="0" dirty="0"/>
              <a:t>/</a:t>
            </a:r>
            <a:r>
              <a:rPr lang="en-US" altLang="en-US" sz="1800" kern="0" dirty="0" smtClean="0"/>
              <a:t>output (I/O) interfaces also affects </a:t>
            </a:r>
            <a:r>
              <a:rPr lang="en-US" altLang="en-US" sz="1800" kern="0" dirty="0"/>
              <a:t>design clock </a:t>
            </a:r>
            <a:r>
              <a:rPr lang="en-US" altLang="en-US" sz="1800" kern="0" dirty="0" smtClean="0"/>
              <a:t>frequency</a:t>
            </a:r>
            <a:endParaRPr lang="en-US" altLang="en-US" sz="1800" kern="0" dirty="0"/>
          </a:p>
          <a:p>
            <a:pPr lvl="1" fontAlgn="base">
              <a:lnSpc>
                <a:spcPct val="90000"/>
              </a:lnSpc>
              <a:spcAft>
                <a:spcPct val="0"/>
              </a:spcAft>
              <a:buClr>
                <a:srgbClr val="CC9900"/>
              </a:buClr>
              <a:defRPr/>
            </a:pPr>
            <a:r>
              <a:rPr lang="en-US" altLang="en-US" sz="1800" b="1" kern="0" dirty="0" smtClean="0"/>
              <a:t>Challenge</a:t>
            </a:r>
            <a:r>
              <a:rPr lang="en-US" altLang="en-US" sz="1800" kern="0" dirty="0" smtClean="0"/>
              <a:t> – Find PR design floorplan that </a:t>
            </a:r>
            <a:r>
              <a:rPr lang="en-US" altLang="en-US" sz="1800" kern="0" dirty="0"/>
              <a:t>meets system designer </a:t>
            </a:r>
            <a:r>
              <a:rPr lang="en-US" altLang="en-US" sz="1800" kern="0" dirty="0" smtClean="0"/>
              <a:t>goals</a:t>
            </a:r>
            <a:r>
              <a:rPr lang="en-US" altLang="en-US" sz="1800" kern="0" dirty="0"/>
              <a:t> </a:t>
            </a:r>
            <a:r>
              <a:rPr lang="en-US" altLang="en-US" sz="1800" kern="0" dirty="0" smtClean="0"/>
              <a:t/>
            </a:r>
            <a:br>
              <a:rPr lang="en-US" altLang="en-US" sz="1800" kern="0" dirty="0" smtClean="0"/>
            </a:br>
            <a:r>
              <a:rPr lang="en-US" altLang="en-US" sz="1800" kern="0" dirty="0" err="1" smtClean="0"/>
              <a:t>wrt</a:t>
            </a:r>
            <a:r>
              <a:rPr lang="en-US" altLang="en-US" sz="1800" kern="0" dirty="0" smtClean="0"/>
              <a:t> to clock frequency </a:t>
            </a:r>
            <a:endParaRPr lang="en-US" altLang="en-US" sz="1800" kern="0" dirty="0"/>
          </a:p>
        </p:txBody>
      </p:sp>
      <p:sp>
        <p:nvSpPr>
          <p:cNvPr id="160" name="Line 21"/>
          <p:cNvSpPr>
            <a:spLocks noChangeShapeType="1"/>
          </p:cNvSpPr>
          <p:nvPr/>
        </p:nvSpPr>
        <p:spPr bwMode="auto">
          <a:xfrm>
            <a:off x="11845909" y="4333078"/>
            <a:ext cx="1314450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80" name="TextBox 179"/>
          <p:cNvSpPr txBox="1"/>
          <p:nvPr/>
        </p:nvSpPr>
        <p:spPr>
          <a:xfrm>
            <a:off x="34504" y="3758894"/>
            <a:ext cx="2438400" cy="116955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0" dirty="0" smtClean="0">
                <a:solidFill>
                  <a:srgbClr val="000000"/>
                </a:solidFill>
              </a:rPr>
              <a:t>HW/SW </a:t>
            </a:r>
            <a:r>
              <a:rPr lang="en-US" sz="1400" b="0" dirty="0">
                <a:solidFill>
                  <a:srgbClr val="000000"/>
                </a:solidFill>
              </a:rPr>
              <a:t>PR partition </a:t>
            </a:r>
            <a:r>
              <a:rPr lang="en-US" sz="1400" b="0" dirty="0" smtClean="0">
                <a:solidFill>
                  <a:srgbClr val="000000"/>
                </a:solidFill>
              </a:rPr>
              <a:t>A Chosen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Hardware Allocation – </a:t>
            </a:r>
            <a:br>
              <a:rPr lang="en-US" sz="1400" dirty="0" smtClean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00"/>
                </a:solidFill>
              </a:rPr>
              <a:t>T1, T2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Software Allocation –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T3, T4, T5 </a:t>
            </a:r>
            <a:endParaRPr lang="en-US" sz="1400" b="0" dirty="0">
              <a:solidFill>
                <a:srgbClr val="000000"/>
              </a:solidFill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133542" y="4928444"/>
            <a:ext cx="1645552" cy="1039627"/>
            <a:chOff x="133542" y="4928444"/>
            <a:chExt cx="1645552" cy="1039627"/>
          </a:xfrm>
        </p:grpSpPr>
        <p:sp>
          <p:nvSpPr>
            <p:cNvPr id="164" name="TextBox 163"/>
            <p:cNvSpPr txBox="1"/>
            <p:nvPr/>
          </p:nvSpPr>
          <p:spPr>
            <a:xfrm>
              <a:off x="133542" y="5506406"/>
              <a:ext cx="1645552" cy="461665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0" dirty="0">
                  <a:solidFill>
                    <a:srgbClr val="000000"/>
                  </a:solidFill>
                </a:rPr>
                <a:t>PR Design Floorplanning</a:t>
              </a:r>
            </a:p>
          </p:txBody>
        </p:sp>
        <p:cxnSp>
          <p:nvCxnSpPr>
            <p:cNvPr id="181" name="Straight Arrow Connector 14"/>
            <p:cNvCxnSpPr>
              <a:cxnSpLocks noChangeShapeType="1"/>
              <a:stCxn id="180" idx="2"/>
              <a:endCxn id="164" idx="0"/>
            </p:cNvCxnSpPr>
            <p:nvPr/>
          </p:nvCxnSpPr>
          <p:spPr bwMode="auto">
            <a:xfrm rot="5400000">
              <a:off x="816031" y="5068732"/>
              <a:ext cx="577961" cy="297386"/>
            </a:xfrm>
            <a:prstGeom prst="bentConnector3">
              <a:avLst>
                <a:gd name="adj1" fmla="val 50000"/>
              </a:avLst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sp>
        <p:nvSpPr>
          <p:cNvPr id="192" name="TextBox 191"/>
          <p:cNvSpPr txBox="1"/>
          <p:nvPr/>
        </p:nvSpPr>
        <p:spPr>
          <a:xfrm>
            <a:off x="7933987" y="4983696"/>
            <a:ext cx="1645552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0" dirty="0" smtClean="0">
                <a:solidFill>
                  <a:srgbClr val="000000"/>
                </a:solidFill>
              </a:rPr>
              <a:t>Requires </a:t>
            </a:r>
            <a:br>
              <a:rPr lang="en-US" sz="1200" b="0" dirty="0" smtClean="0">
                <a:solidFill>
                  <a:srgbClr val="000000"/>
                </a:solidFill>
              </a:rPr>
            </a:br>
            <a:r>
              <a:rPr lang="en-US" sz="1200" b="0" dirty="0" smtClean="0">
                <a:solidFill>
                  <a:srgbClr val="000000"/>
                </a:solidFill>
              </a:rPr>
              <a:t>more</a:t>
            </a:r>
            <a:r>
              <a:rPr lang="en-US" sz="1200" b="0" dirty="0">
                <a:solidFill>
                  <a:srgbClr val="000000"/>
                </a:solidFill>
              </a:rPr>
              <a:t/>
            </a:r>
            <a:br>
              <a:rPr lang="en-US" sz="1200" b="0" dirty="0">
                <a:solidFill>
                  <a:srgbClr val="000000"/>
                </a:solidFill>
              </a:rPr>
            </a:br>
            <a:r>
              <a:rPr lang="en-US" sz="1200" b="0" dirty="0" smtClean="0">
                <a:solidFill>
                  <a:srgbClr val="000000"/>
                </a:solidFill>
              </a:rPr>
              <a:t>total </a:t>
            </a:r>
            <a:br>
              <a:rPr lang="en-US" sz="1200" b="0" dirty="0" smtClean="0">
                <a:solidFill>
                  <a:srgbClr val="000000"/>
                </a:solidFill>
              </a:rPr>
            </a:br>
            <a:r>
              <a:rPr lang="en-US" sz="1200" b="0" dirty="0" smtClean="0">
                <a:solidFill>
                  <a:srgbClr val="000000"/>
                </a:solidFill>
              </a:rPr>
              <a:t>wire length </a:t>
            </a:r>
            <a:br>
              <a:rPr lang="en-US" sz="1200" b="0" dirty="0" smtClean="0">
                <a:solidFill>
                  <a:srgbClr val="000000"/>
                </a:solidFill>
              </a:rPr>
            </a:br>
            <a:r>
              <a:rPr lang="en-US" sz="1200" b="0" dirty="0" smtClean="0">
                <a:solidFill>
                  <a:srgbClr val="000000"/>
                </a:solidFill>
              </a:rPr>
              <a:t>than </a:t>
            </a:r>
            <a:br>
              <a:rPr lang="en-US" sz="1200" b="0" dirty="0" smtClean="0">
                <a:solidFill>
                  <a:srgbClr val="000000"/>
                </a:solidFill>
              </a:rPr>
            </a:br>
            <a:r>
              <a:rPr lang="en-US" sz="1200" b="0" dirty="0" smtClean="0">
                <a:solidFill>
                  <a:srgbClr val="000000"/>
                </a:solidFill>
              </a:rPr>
              <a:t>Floorplan </a:t>
            </a:r>
            <a:r>
              <a:rPr lang="en-US" sz="1200" b="0" dirty="0">
                <a:solidFill>
                  <a:srgbClr val="000000"/>
                </a:solidFill>
              </a:rPr>
              <a:t>A</a:t>
            </a:r>
          </a:p>
        </p:txBody>
      </p:sp>
      <p:grpSp>
        <p:nvGrpSpPr>
          <p:cNvPr id="47" name="Group 46"/>
          <p:cNvGrpSpPr/>
          <p:nvPr/>
        </p:nvGrpSpPr>
        <p:grpSpPr>
          <a:xfrm>
            <a:off x="1779094" y="3243642"/>
            <a:ext cx="6783615" cy="3234381"/>
            <a:chOff x="1779094" y="3243642"/>
            <a:chExt cx="6783615" cy="3234381"/>
          </a:xfrm>
        </p:grpSpPr>
        <p:sp>
          <p:nvSpPr>
            <p:cNvPr id="182" name="TextBox 181"/>
            <p:cNvSpPr txBox="1"/>
            <p:nvPr/>
          </p:nvSpPr>
          <p:spPr>
            <a:xfrm>
              <a:off x="3451101" y="3243642"/>
              <a:ext cx="1357863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0" dirty="0">
                  <a:solidFill>
                    <a:srgbClr val="000000"/>
                  </a:solidFill>
                  <a:latin typeface="Times"/>
                  <a:cs typeface="+mn-cs"/>
                </a:rPr>
                <a:t>FPGA Fabric</a:t>
              </a:r>
            </a:p>
          </p:txBody>
        </p:sp>
        <p:sp>
          <p:nvSpPr>
            <p:cNvPr id="225" name="TextBox 224"/>
            <p:cNvSpPr txBox="1"/>
            <p:nvPr/>
          </p:nvSpPr>
          <p:spPr>
            <a:xfrm>
              <a:off x="6309823" y="3243642"/>
              <a:ext cx="1357863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0" dirty="0">
                  <a:solidFill>
                    <a:srgbClr val="000000"/>
                  </a:solidFill>
                  <a:latin typeface="Times"/>
                  <a:cs typeface="+mn-cs"/>
                </a:rPr>
                <a:t>FPGA Fabric</a:t>
              </a:r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2883386" y="5875511"/>
              <a:ext cx="2428608" cy="33855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0" dirty="0">
                  <a:solidFill>
                    <a:srgbClr val="000000"/>
                  </a:solidFill>
                  <a:latin typeface="Times"/>
                  <a:cs typeface="+mn-cs"/>
                </a:rPr>
                <a:t>Partition A: Floorplan A</a:t>
              </a:r>
            </a:p>
          </p:txBody>
        </p:sp>
        <p:sp>
          <p:nvSpPr>
            <p:cNvPr id="159" name="Rectangle 158"/>
            <p:cNvSpPr/>
            <p:nvPr/>
          </p:nvSpPr>
          <p:spPr bwMode="auto">
            <a:xfrm>
              <a:off x="2599670" y="3539704"/>
              <a:ext cx="2855317" cy="2380831"/>
            </a:xfrm>
            <a:prstGeom prst="rect">
              <a:avLst/>
            </a:prstGeom>
            <a:pattFill prst="ltVert">
              <a:fgClr>
                <a:schemeClr val="accent1">
                  <a:lumMod val="50000"/>
                </a:schemeClr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2000" b="0" dirty="0">
                <a:solidFill>
                  <a:srgbClr val="000000"/>
                </a:solidFill>
                <a:latin typeface="Times"/>
                <a:cs typeface="+mn-cs"/>
              </a:endParaRPr>
            </a:p>
          </p:txBody>
        </p:sp>
        <p:sp>
          <p:nvSpPr>
            <p:cNvPr id="161" name="Rectangle 160"/>
            <p:cNvSpPr/>
            <p:nvPr/>
          </p:nvSpPr>
          <p:spPr bwMode="auto">
            <a:xfrm>
              <a:off x="2758551" y="4829128"/>
              <a:ext cx="1006624" cy="964111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Ctr="1"/>
            <a:lstStyle/>
            <a:p>
              <a:pPr algn="ctr" eaLnBrk="0" hangingPunct="0">
                <a:defRPr/>
              </a:pPr>
              <a:r>
                <a:rPr lang="en-US" sz="1100" b="0" u="sng" dirty="0">
                  <a:solidFill>
                    <a:srgbClr val="000000"/>
                  </a:solidFill>
                  <a:latin typeface="Times"/>
                  <a:cs typeface="+mn-cs"/>
                </a:rPr>
                <a:t>HW PRR 2</a:t>
              </a:r>
            </a:p>
            <a:p>
              <a:pPr algn="ctr" eaLnBrk="0" hangingPunct="0">
                <a:defRPr/>
              </a:pPr>
              <a:endParaRPr lang="en-US" sz="1100" b="0" dirty="0">
                <a:solidFill>
                  <a:srgbClr val="000000"/>
                </a:solidFill>
                <a:latin typeface="Times"/>
                <a:cs typeface="+mn-cs"/>
              </a:endParaRPr>
            </a:p>
            <a:p>
              <a:pPr algn="ctr" eaLnBrk="0" hangingPunct="0">
                <a:defRPr/>
              </a:pPr>
              <a:endParaRPr lang="en-US" sz="1100" b="0" dirty="0">
                <a:solidFill>
                  <a:srgbClr val="000000"/>
                </a:solidFill>
                <a:latin typeface="Times"/>
                <a:cs typeface="+mn-cs"/>
              </a:endParaRPr>
            </a:p>
            <a:p>
              <a:pPr algn="ctr" eaLnBrk="0" hangingPunct="0">
                <a:defRPr/>
              </a:pPr>
              <a:r>
                <a:rPr lang="en-US" sz="1100" b="0" dirty="0">
                  <a:solidFill>
                    <a:srgbClr val="000000"/>
                  </a:solidFill>
                  <a:latin typeface="Times"/>
                  <a:cs typeface="+mn-cs"/>
                </a:rPr>
                <a:t>T2</a:t>
              </a:r>
            </a:p>
          </p:txBody>
        </p:sp>
        <p:sp>
          <p:nvSpPr>
            <p:cNvPr id="162" name="Rectangle 161"/>
            <p:cNvSpPr/>
            <p:nvPr/>
          </p:nvSpPr>
          <p:spPr bwMode="auto">
            <a:xfrm>
              <a:off x="4372327" y="5144319"/>
              <a:ext cx="973713" cy="701271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Ctr="1"/>
            <a:lstStyle/>
            <a:p>
              <a:pPr algn="ctr" eaLnBrk="0" hangingPunct="0">
                <a:defRPr/>
              </a:pPr>
              <a:r>
                <a:rPr lang="en-US" sz="1100" b="0" u="sng" dirty="0">
                  <a:solidFill>
                    <a:srgbClr val="000000"/>
                  </a:solidFill>
                  <a:latin typeface="Times"/>
                  <a:cs typeface="+mn-cs"/>
                </a:rPr>
                <a:t>SW Processor </a:t>
              </a:r>
              <a:r>
                <a:rPr lang="en-US" sz="1100" b="0" dirty="0">
                  <a:solidFill>
                    <a:srgbClr val="000000"/>
                  </a:solidFill>
                  <a:latin typeface="Times"/>
                  <a:cs typeface="+mn-cs"/>
                </a:rPr>
                <a:t/>
              </a:r>
              <a:br>
                <a:rPr lang="en-US" sz="1100" b="0" dirty="0">
                  <a:solidFill>
                    <a:srgbClr val="000000"/>
                  </a:solidFill>
                  <a:latin typeface="Times"/>
                  <a:cs typeface="+mn-cs"/>
                </a:rPr>
              </a:br>
              <a:endParaRPr lang="en-US" sz="1100" b="0" dirty="0">
                <a:solidFill>
                  <a:srgbClr val="000000"/>
                </a:solidFill>
                <a:latin typeface="Times"/>
                <a:cs typeface="+mn-cs"/>
              </a:endParaRPr>
            </a:p>
            <a:p>
              <a:pPr algn="ctr" eaLnBrk="0" hangingPunct="0">
                <a:defRPr/>
              </a:pPr>
              <a:r>
                <a:rPr lang="en-US" sz="1100" b="0" dirty="0">
                  <a:solidFill>
                    <a:srgbClr val="000000"/>
                  </a:solidFill>
                  <a:latin typeface="Times"/>
                  <a:cs typeface="+mn-cs"/>
                </a:rPr>
                <a:t>T3,T4,T5</a:t>
              </a:r>
            </a:p>
          </p:txBody>
        </p:sp>
        <p:sp>
          <p:nvSpPr>
            <p:cNvPr id="163" name="Rectangle 162"/>
            <p:cNvSpPr/>
            <p:nvPr/>
          </p:nvSpPr>
          <p:spPr bwMode="auto">
            <a:xfrm>
              <a:off x="4214581" y="3700333"/>
              <a:ext cx="1005489" cy="1128795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Ctr="1"/>
            <a:lstStyle/>
            <a:p>
              <a:pPr algn="ctr" eaLnBrk="0" hangingPunct="0">
                <a:defRPr/>
              </a:pPr>
              <a:r>
                <a:rPr lang="en-US" sz="1100" b="0" u="sng" dirty="0">
                  <a:solidFill>
                    <a:srgbClr val="000000"/>
                  </a:solidFill>
                  <a:latin typeface="Times"/>
                  <a:cs typeface="+mn-cs"/>
                </a:rPr>
                <a:t>HW PRR 1 </a:t>
              </a:r>
            </a:p>
            <a:p>
              <a:pPr algn="ctr" eaLnBrk="0" hangingPunct="0">
                <a:defRPr/>
              </a:pPr>
              <a:endParaRPr lang="en-US" sz="1100" b="0" dirty="0">
                <a:solidFill>
                  <a:srgbClr val="000000"/>
                </a:solidFill>
                <a:latin typeface="Times"/>
                <a:cs typeface="+mn-cs"/>
              </a:endParaRPr>
            </a:p>
            <a:p>
              <a:pPr algn="ctr" eaLnBrk="0" hangingPunct="0">
                <a:defRPr/>
              </a:pPr>
              <a:endParaRPr lang="en-US" sz="1100" b="0" dirty="0">
                <a:solidFill>
                  <a:srgbClr val="000000"/>
                </a:solidFill>
                <a:latin typeface="Times"/>
                <a:cs typeface="+mn-cs"/>
              </a:endParaRPr>
            </a:p>
            <a:p>
              <a:pPr algn="ctr" eaLnBrk="0" hangingPunct="0">
                <a:defRPr/>
              </a:pPr>
              <a:endParaRPr lang="en-US" sz="1100" b="0" dirty="0">
                <a:solidFill>
                  <a:srgbClr val="000000"/>
                </a:solidFill>
                <a:latin typeface="Times"/>
                <a:cs typeface="+mn-cs"/>
              </a:endParaRPr>
            </a:p>
            <a:p>
              <a:pPr algn="ctr" eaLnBrk="0" hangingPunct="0">
                <a:defRPr/>
              </a:pPr>
              <a:r>
                <a:rPr lang="en-US" sz="1100" b="0" dirty="0">
                  <a:solidFill>
                    <a:srgbClr val="000000"/>
                  </a:solidFill>
                  <a:latin typeface="Times"/>
                  <a:cs typeface="+mn-cs"/>
                </a:rPr>
                <a:t>T1</a:t>
              </a:r>
            </a:p>
          </p:txBody>
        </p:sp>
        <p:grpSp>
          <p:nvGrpSpPr>
            <p:cNvPr id="165" name="Group 46"/>
            <p:cNvGrpSpPr>
              <a:grpSpLocks/>
            </p:cNvGrpSpPr>
            <p:nvPr/>
          </p:nvGrpSpPr>
          <p:grpSpPr bwMode="auto">
            <a:xfrm>
              <a:off x="3642610" y="5139956"/>
              <a:ext cx="245131" cy="196312"/>
              <a:chOff x="6164263" y="5267325"/>
              <a:chExt cx="342900" cy="285750"/>
            </a:xfrm>
          </p:grpSpPr>
          <p:sp>
            <p:nvSpPr>
              <p:cNvPr id="222" name="Rectangle 54"/>
              <p:cNvSpPr>
                <a:spLocks noChangeArrowheads="1"/>
              </p:cNvSpPr>
              <p:nvPr/>
            </p:nvSpPr>
            <p:spPr bwMode="auto">
              <a:xfrm>
                <a:off x="6278563" y="5267325"/>
                <a:ext cx="123825" cy="285750"/>
              </a:xfrm>
              <a:prstGeom prst="rect">
                <a:avLst/>
              </a:prstGeom>
              <a:solidFill>
                <a:srgbClr val="FF010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charset="2"/>
                  <a:buChar char="n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60000"/>
                  <a:buFont typeface="Wingdings" charset="2"/>
                  <a:buChar char="q"/>
                  <a:defRPr sz="2400">
                    <a:solidFill>
                      <a:srgbClr val="FF4A00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charset="2"/>
                  <a:buChar char="n"/>
                  <a:defRPr sz="2000">
                    <a:solidFill>
                      <a:srgbClr val="0021A5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charset="2"/>
                  <a:buChar char="q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charset="2"/>
                  <a:buChar char="§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charset="2"/>
                  <a:buChar char="§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charset="2"/>
                  <a:buChar char="§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charset="2"/>
                  <a:buChar char="§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charset="2"/>
                  <a:buChar char="§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es-PE" altLang="en-US" sz="1600" b="0" kern="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23" name="Line 55"/>
              <p:cNvSpPr>
                <a:spLocks noChangeShapeType="1"/>
              </p:cNvSpPr>
              <p:nvPr/>
            </p:nvSpPr>
            <p:spPr bwMode="auto">
              <a:xfrm>
                <a:off x="6173788" y="5353050"/>
                <a:ext cx="3333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1600" kern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224" name="Line 56"/>
              <p:cNvSpPr>
                <a:spLocks noChangeShapeType="1"/>
              </p:cNvSpPr>
              <p:nvPr/>
            </p:nvSpPr>
            <p:spPr bwMode="auto">
              <a:xfrm flipH="1">
                <a:off x="6164263" y="5467350"/>
                <a:ext cx="32385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1600" kern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166" name="Group 54"/>
            <p:cNvGrpSpPr>
              <a:grpSpLocks/>
            </p:cNvGrpSpPr>
            <p:nvPr/>
          </p:nvGrpSpPr>
          <p:grpSpPr bwMode="auto">
            <a:xfrm>
              <a:off x="4097690" y="4566288"/>
              <a:ext cx="245131" cy="196312"/>
              <a:chOff x="6164263" y="5267325"/>
              <a:chExt cx="342900" cy="285750"/>
            </a:xfrm>
          </p:grpSpPr>
          <p:sp>
            <p:nvSpPr>
              <p:cNvPr id="219" name="Rectangle 54"/>
              <p:cNvSpPr>
                <a:spLocks noChangeArrowheads="1"/>
              </p:cNvSpPr>
              <p:nvPr/>
            </p:nvSpPr>
            <p:spPr bwMode="auto">
              <a:xfrm>
                <a:off x="6278563" y="5267325"/>
                <a:ext cx="123825" cy="285750"/>
              </a:xfrm>
              <a:prstGeom prst="rect">
                <a:avLst/>
              </a:prstGeom>
              <a:solidFill>
                <a:srgbClr val="FF010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charset="2"/>
                  <a:buChar char="n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60000"/>
                  <a:buFont typeface="Wingdings" charset="2"/>
                  <a:buChar char="q"/>
                  <a:defRPr sz="2400">
                    <a:solidFill>
                      <a:srgbClr val="FF4A00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charset="2"/>
                  <a:buChar char="n"/>
                  <a:defRPr sz="2000">
                    <a:solidFill>
                      <a:srgbClr val="0021A5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charset="2"/>
                  <a:buChar char="q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charset="2"/>
                  <a:buChar char="§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charset="2"/>
                  <a:buChar char="§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charset="2"/>
                  <a:buChar char="§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charset="2"/>
                  <a:buChar char="§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charset="2"/>
                  <a:buChar char="§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es-PE" altLang="en-US" sz="1600" b="0" kern="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20" name="Line 55"/>
              <p:cNvSpPr>
                <a:spLocks noChangeShapeType="1"/>
              </p:cNvSpPr>
              <p:nvPr/>
            </p:nvSpPr>
            <p:spPr bwMode="auto">
              <a:xfrm>
                <a:off x="6173788" y="5353050"/>
                <a:ext cx="3333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1600" kern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221" name="Line 56"/>
              <p:cNvSpPr>
                <a:spLocks noChangeShapeType="1"/>
              </p:cNvSpPr>
              <p:nvPr/>
            </p:nvSpPr>
            <p:spPr bwMode="auto">
              <a:xfrm flipH="1">
                <a:off x="6164263" y="5467350"/>
                <a:ext cx="32385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1600" kern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167" name="Group 58"/>
            <p:cNvGrpSpPr>
              <a:grpSpLocks/>
            </p:cNvGrpSpPr>
            <p:nvPr/>
          </p:nvGrpSpPr>
          <p:grpSpPr bwMode="auto">
            <a:xfrm>
              <a:off x="5097505" y="4566288"/>
              <a:ext cx="245131" cy="196312"/>
              <a:chOff x="6164263" y="5267325"/>
              <a:chExt cx="342900" cy="285750"/>
            </a:xfrm>
          </p:grpSpPr>
          <p:sp>
            <p:nvSpPr>
              <p:cNvPr id="216" name="Rectangle 54"/>
              <p:cNvSpPr>
                <a:spLocks noChangeArrowheads="1"/>
              </p:cNvSpPr>
              <p:nvPr/>
            </p:nvSpPr>
            <p:spPr bwMode="auto">
              <a:xfrm>
                <a:off x="6278563" y="5267325"/>
                <a:ext cx="123825" cy="285750"/>
              </a:xfrm>
              <a:prstGeom prst="rect">
                <a:avLst/>
              </a:prstGeom>
              <a:solidFill>
                <a:srgbClr val="FF010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charset="2"/>
                  <a:buChar char="n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60000"/>
                  <a:buFont typeface="Wingdings" charset="2"/>
                  <a:buChar char="q"/>
                  <a:defRPr sz="2400">
                    <a:solidFill>
                      <a:srgbClr val="FF4A00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charset="2"/>
                  <a:buChar char="n"/>
                  <a:defRPr sz="2000">
                    <a:solidFill>
                      <a:srgbClr val="0021A5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charset="2"/>
                  <a:buChar char="q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charset="2"/>
                  <a:buChar char="§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charset="2"/>
                  <a:buChar char="§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charset="2"/>
                  <a:buChar char="§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charset="2"/>
                  <a:buChar char="§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charset="2"/>
                  <a:buChar char="§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es-PE" altLang="en-US" sz="1600" b="0" kern="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7" name="Line 55"/>
              <p:cNvSpPr>
                <a:spLocks noChangeShapeType="1"/>
              </p:cNvSpPr>
              <p:nvPr/>
            </p:nvSpPr>
            <p:spPr bwMode="auto">
              <a:xfrm>
                <a:off x="6173788" y="5353050"/>
                <a:ext cx="3333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1600" kern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218" name="Line 56"/>
              <p:cNvSpPr>
                <a:spLocks noChangeShapeType="1"/>
              </p:cNvSpPr>
              <p:nvPr/>
            </p:nvSpPr>
            <p:spPr bwMode="auto">
              <a:xfrm flipH="1">
                <a:off x="6164263" y="5467350"/>
                <a:ext cx="32385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1600" kern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168" name="Group 67"/>
            <p:cNvGrpSpPr>
              <a:grpSpLocks/>
            </p:cNvGrpSpPr>
            <p:nvPr/>
          </p:nvGrpSpPr>
          <p:grpSpPr bwMode="auto">
            <a:xfrm>
              <a:off x="3649419" y="5580568"/>
              <a:ext cx="245131" cy="196312"/>
              <a:chOff x="6164263" y="5267325"/>
              <a:chExt cx="342900" cy="285750"/>
            </a:xfrm>
          </p:grpSpPr>
          <p:sp>
            <p:nvSpPr>
              <p:cNvPr id="213" name="Rectangle 54"/>
              <p:cNvSpPr>
                <a:spLocks noChangeArrowheads="1"/>
              </p:cNvSpPr>
              <p:nvPr/>
            </p:nvSpPr>
            <p:spPr bwMode="auto">
              <a:xfrm>
                <a:off x="6278563" y="5267325"/>
                <a:ext cx="123825" cy="285750"/>
              </a:xfrm>
              <a:prstGeom prst="rect">
                <a:avLst/>
              </a:prstGeom>
              <a:solidFill>
                <a:srgbClr val="FF010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charset="2"/>
                  <a:buChar char="n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60000"/>
                  <a:buFont typeface="Wingdings" charset="2"/>
                  <a:buChar char="q"/>
                  <a:defRPr sz="2400">
                    <a:solidFill>
                      <a:srgbClr val="FF4A00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charset="2"/>
                  <a:buChar char="n"/>
                  <a:defRPr sz="2000">
                    <a:solidFill>
                      <a:srgbClr val="0021A5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charset="2"/>
                  <a:buChar char="q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charset="2"/>
                  <a:buChar char="§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charset="2"/>
                  <a:buChar char="§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charset="2"/>
                  <a:buChar char="§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charset="2"/>
                  <a:buChar char="§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charset="2"/>
                  <a:buChar char="§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es-PE" altLang="en-US" sz="1600" b="0" kern="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4" name="Line 55"/>
              <p:cNvSpPr>
                <a:spLocks noChangeShapeType="1"/>
              </p:cNvSpPr>
              <p:nvPr/>
            </p:nvSpPr>
            <p:spPr bwMode="auto">
              <a:xfrm>
                <a:off x="6173788" y="5353050"/>
                <a:ext cx="3333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1600" kern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215" name="Line 56"/>
              <p:cNvSpPr>
                <a:spLocks noChangeShapeType="1"/>
              </p:cNvSpPr>
              <p:nvPr/>
            </p:nvSpPr>
            <p:spPr bwMode="auto">
              <a:xfrm flipH="1">
                <a:off x="6164263" y="5467350"/>
                <a:ext cx="32385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1600" kern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69" name="TextBox 168"/>
            <p:cNvSpPr txBox="1"/>
            <p:nvPr/>
          </p:nvSpPr>
          <p:spPr>
            <a:xfrm>
              <a:off x="5825704" y="5858090"/>
              <a:ext cx="2428608" cy="33855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0" dirty="0">
                  <a:solidFill>
                    <a:srgbClr val="000000"/>
                  </a:solidFill>
                  <a:latin typeface="Times"/>
                  <a:cs typeface="+mn-cs"/>
                </a:rPr>
                <a:t>Partition A: Floorplan B</a:t>
              </a:r>
            </a:p>
          </p:txBody>
        </p:sp>
        <p:sp>
          <p:nvSpPr>
            <p:cNvPr id="170" name="Rectangle 169"/>
            <p:cNvSpPr/>
            <p:nvPr/>
          </p:nvSpPr>
          <p:spPr bwMode="auto">
            <a:xfrm>
              <a:off x="5513771" y="3539704"/>
              <a:ext cx="2854182" cy="2380832"/>
            </a:xfrm>
            <a:prstGeom prst="rect">
              <a:avLst/>
            </a:prstGeom>
            <a:pattFill prst="ltVert">
              <a:fgClr>
                <a:schemeClr val="accent1">
                  <a:lumMod val="50000"/>
                </a:schemeClr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2000" b="0" dirty="0">
                <a:solidFill>
                  <a:srgbClr val="000000"/>
                </a:solidFill>
                <a:latin typeface="Times"/>
                <a:cs typeface="+mn-cs"/>
              </a:endParaRPr>
            </a:p>
          </p:txBody>
        </p:sp>
        <p:sp>
          <p:nvSpPr>
            <p:cNvPr id="171" name="Rectangle 170"/>
            <p:cNvSpPr/>
            <p:nvPr/>
          </p:nvSpPr>
          <p:spPr bwMode="auto">
            <a:xfrm>
              <a:off x="5686499" y="4997084"/>
              <a:ext cx="973713" cy="700180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Ctr="1"/>
            <a:lstStyle/>
            <a:p>
              <a:pPr algn="ctr" eaLnBrk="0" hangingPunct="0">
                <a:defRPr/>
              </a:pPr>
              <a:r>
                <a:rPr lang="en-US" sz="1100" b="0" u="sng" dirty="0">
                  <a:solidFill>
                    <a:srgbClr val="000000"/>
                  </a:solidFill>
                  <a:latin typeface="Times"/>
                  <a:cs typeface="+mn-cs"/>
                </a:rPr>
                <a:t>SW Processor </a:t>
              </a:r>
              <a:r>
                <a:rPr lang="en-US" sz="1100" b="0" dirty="0">
                  <a:solidFill>
                    <a:srgbClr val="000000"/>
                  </a:solidFill>
                  <a:latin typeface="Times"/>
                  <a:cs typeface="+mn-cs"/>
                </a:rPr>
                <a:t/>
              </a:r>
              <a:br>
                <a:rPr lang="en-US" sz="1100" b="0" dirty="0">
                  <a:solidFill>
                    <a:srgbClr val="000000"/>
                  </a:solidFill>
                  <a:latin typeface="Times"/>
                  <a:cs typeface="+mn-cs"/>
                </a:rPr>
              </a:br>
              <a:endParaRPr lang="en-US" sz="1100" b="0" dirty="0">
                <a:solidFill>
                  <a:srgbClr val="000000"/>
                </a:solidFill>
                <a:latin typeface="Times"/>
                <a:cs typeface="+mn-cs"/>
              </a:endParaRPr>
            </a:p>
            <a:p>
              <a:pPr algn="ctr" eaLnBrk="0" hangingPunct="0">
                <a:defRPr/>
              </a:pPr>
              <a:r>
                <a:rPr lang="en-US" sz="1100" b="0" dirty="0">
                  <a:solidFill>
                    <a:srgbClr val="000000"/>
                  </a:solidFill>
                  <a:latin typeface="Times"/>
                  <a:cs typeface="+mn-cs"/>
                </a:rPr>
                <a:t>T3,T4,T5</a:t>
              </a:r>
            </a:p>
          </p:txBody>
        </p:sp>
        <p:sp>
          <p:nvSpPr>
            <p:cNvPr id="172" name="Rectangle 171"/>
            <p:cNvSpPr/>
            <p:nvPr/>
          </p:nvSpPr>
          <p:spPr bwMode="auto">
            <a:xfrm>
              <a:off x="6817958" y="4688438"/>
              <a:ext cx="1006624" cy="1128795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Ctr="1"/>
            <a:lstStyle/>
            <a:p>
              <a:pPr algn="ctr" eaLnBrk="0" hangingPunct="0">
                <a:defRPr/>
              </a:pPr>
              <a:r>
                <a:rPr lang="en-US" sz="1100" b="0" u="sng" dirty="0">
                  <a:solidFill>
                    <a:srgbClr val="000000"/>
                  </a:solidFill>
                  <a:latin typeface="Times"/>
                  <a:cs typeface="+mn-cs"/>
                </a:rPr>
                <a:t>HW PRR 1 </a:t>
              </a:r>
            </a:p>
            <a:p>
              <a:pPr algn="ctr" eaLnBrk="0" hangingPunct="0">
                <a:defRPr/>
              </a:pPr>
              <a:endParaRPr lang="en-US" sz="1100" b="0" dirty="0">
                <a:solidFill>
                  <a:srgbClr val="000000"/>
                </a:solidFill>
                <a:latin typeface="Times"/>
                <a:cs typeface="+mn-cs"/>
              </a:endParaRPr>
            </a:p>
            <a:p>
              <a:pPr algn="ctr" eaLnBrk="0" hangingPunct="0">
                <a:defRPr/>
              </a:pPr>
              <a:endParaRPr lang="en-US" sz="1100" b="0" dirty="0">
                <a:solidFill>
                  <a:srgbClr val="000000"/>
                </a:solidFill>
                <a:latin typeface="Times"/>
                <a:cs typeface="+mn-cs"/>
              </a:endParaRPr>
            </a:p>
            <a:p>
              <a:pPr algn="ctr" eaLnBrk="0" hangingPunct="0">
                <a:defRPr/>
              </a:pPr>
              <a:endParaRPr lang="en-US" sz="1100" b="0" dirty="0">
                <a:solidFill>
                  <a:srgbClr val="000000"/>
                </a:solidFill>
                <a:latin typeface="Times"/>
                <a:cs typeface="+mn-cs"/>
              </a:endParaRPr>
            </a:p>
            <a:p>
              <a:pPr algn="ctr" eaLnBrk="0" hangingPunct="0">
                <a:defRPr/>
              </a:pPr>
              <a:r>
                <a:rPr lang="en-US" sz="1100" b="0" dirty="0">
                  <a:solidFill>
                    <a:srgbClr val="000000"/>
                  </a:solidFill>
                  <a:latin typeface="Times"/>
                  <a:cs typeface="+mn-cs"/>
                </a:rPr>
                <a:t>T1</a:t>
              </a:r>
            </a:p>
          </p:txBody>
        </p:sp>
        <p:grpSp>
          <p:nvGrpSpPr>
            <p:cNvPr id="173" name="Group 106"/>
            <p:cNvGrpSpPr>
              <a:grpSpLocks/>
            </p:cNvGrpSpPr>
            <p:nvPr/>
          </p:nvGrpSpPr>
          <p:grpSpPr bwMode="auto">
            <a:xfrm>
              <a:off x="7702017" y="5506406"/>
              <a:ext cx="245131" cy="196312"/>
              <a:chOff x="6164263" y="5267325"/>
              <a:chExt cx="342900" cy="285750"/>
            </a:xfrm>
          </p:grpSpPr>
          <p:sp>
            <p:nvSpPr>
              <p:cNvPr id="210" name="Rectangle 54"/>
              <p:cNvSpPr>
                <a:spLocks noChangeArrowheads="1"/>
              </p:cNvSpPr>
              <p:nvPr/>
            </p:nvSpPr>
            <p:spPr bwMode="auto">
              <a:xfrm>
                <a:off x="6278563" y="5267325"/>
                <a:ext cx="123825" cy="285750"/>
              </a:xfrm>
              <a:prstGeom prst="rect">
                <a:avLst/>
              </a:prstGeom>
              <a:solidFill>
                <a:srgbClr val="FF010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charset="2"/>
                  <a:buChar char="n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60000"/>
                  <a:buFont typeface="Wingdings" charset="2"/>
                  <a:buChar char="q"/>
                  <a:defRPr sz="2400">
                    <a:solidFill>
                      <a:srgbClr val="FF4A00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charset="2"/>
                  <a:buChar char="n"/>
                  <a:defRPr sz="2000">
                    <a:solidFill>
                      <a:srgbClr val="0021A5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charset="2"/>
                  <a:buChar char="q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charset="2"/>
                  <a:buChar char="§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charset="2"/>
                  <a:buChar char="§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charset="2"/>
                  <a:buChar char="§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charset="2"/>
                  <a:buChar char="§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charset="2"/>
                  <a:buChar char="§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es-PE" altLang="en-US" sz="1600" b="0" kern="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1" name="Line 55"/>
              <p:cNvSpPr>
                <a:spLocks noChangeShapeType="1"/>
              </p:cNvSpPr>
              <p:nvPr/>
            </p:nvSpPr>
            <p:spPr bwMode="auto">
              <a:xfrm>
                <a:off x="6173788" y="5353050"/>
                <a:ext cx="3333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1600" kern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212" name="Line 56"/>
              <p:cNvSpPr>
                <a:spLocks noChangeShapeType="1"/>
              </p:cNvSpPr>
              <p:nvPr/>
            </p:nvSpPr>
            <p:spPr bwMode="auto">
              <a:xfrm flipH="1">
                <a:off x="6164263" y="5467350"/>
                <a:ext cx="32385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1600" kern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174" name="Group 119"/>
            <p:cNvGrpSpPr>
              <a:grpSpLocks/>
            </p:cNvGrpSpPr>
            <p:nvPr/>
          </p:nvGrpSpPr>
          <p:grpSpPr bwMode="auto">
            <a:xfrm>
              <a:off x="7708826" y="5257743"/>
              <a:ext cx="245131" cy="196312"/>
              <a:chOff x="6164263" y="5267325"/>
              <a:chExt cx="342900" cy="285750"/>
            </a:xfrm>
          </p:grpSpPr>
          <p:sp>
            <p:nvSpPr>
              <p:cNvPr id="207" name="Rectangle 54"/>
              <p:cNvSpPr>
                <a:spLocks noChangeArrowheads="1"/>
              </p:cNvSpPr>
              <p:nvPr/>
            </p:nvSpPr>
            <p:spPr bwMode="auto">
              <a:xfrm>
                <a:off x="6278563" y="5267325"/>
                <a:ext cx="123825" cy="285750"/>
              </a:xfrm>
              <a:prstGeom prst="rect">
                <a:avLst/>
              </a:prstGeom>
              <a:solidFill>
                <a:srgbClr val="FF010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charset="2"/>
                  <a:buChar char="n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60000"/>
                  <a:buFont typeface="Wingdings" charset="2"/>
                  <a:buChar char="q"/>
                  <a:defRPr sz="2400">
                    <a:solidFill>
                      <a:srgbClr val="FF4A00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charset="2"/>
                  <a:buChar char="n"/>
                  <a:defRPr sz="2000">
                    <a:solidFill>
                      <a:srgbClr val="0021A5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charset="2"/>
                  <a:buChar char="q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charset="2"/>
                  <a:buChar char="§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charset="2"/>
                  <a:buChar char="§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charset="2"/>
                  <a:buChar char="§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charset="2"/>
                  <a:buChar char="§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charset="2"/>
                  <a:buChar char="§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es-PE" altLang="en-US" sz="1600" b="0" kern="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08" name="Line 55"/>
              <p:cNvSpPr>
                <a:spLocks noChangeShapeType="1"/>
              </p:cNvSpPr>
              <p:nvPr/>
            </p:nvSpPr>
            <p:spPr bwMode="auto">
              <a:xfrm>
                <a:off x="6173788" y="5353050"/>
                <a:ext cx="3333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1600" kern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209" name="Line 56"/>
              <p:cNvSpPr>
                <a:spLocks noChangeShapeType="1"/>
              </p:cNvSpPr>
              <p:nvPr/>
            </p:nvSpPr>
            <p:spPr bwMode="auto">
              <a:xfrm flipH="1">
                <a:off x="6164263" y="5467350"/>
                <a:ext cx="32385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1600" kern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75" name="Rectangle 174"/>
            <p:cNvSpPr/>
            <p:nvPr/>
          </p:nvSpPr>
          <p:spPr bwMode="auto">
            <a:xfrm>
              <a:off x="6958682" y="3567277"/>
              <a:ext cx="1006624" cy="96302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Ctr="1"/>
            <a:lstStyle/>
            <a:p>
              <a:pPr algn="ctr" eaLnBrk="0" hangingPunct="0">
                <a:defRPr/>
              </a:pPr>
              <a:r>
                <a:rPr lang="en-US" sz="1100" b="0" u="sng" dirty="0">
                  <a:solidFill>
                    <a:srgbClr val="000000"/>
                  </a:solidFill>
                  <a:latin typeface="Times"/>
                  <a:cs typeface="+mn-cs"/>
                </a:rPr>
                <a:t>HW PRR 2</a:t>
              </a:r>
            </a:p>
            <a:p>
              <a:pPr algn="ctr" eaLnBrk="0" hangingPunct="0">
                <a:defRPr/>
              </a:pPr>
              <a:endParaRPr lang="en-US" sz="1100" b="0" dirty="0">
                <a:solidFill>
                  <a:srgbClr val="000000"/>
                </a:solidFill>
                <a:latin typeface="Times"/>
                <a:cs typeface="+mn-cs"/>
              </a:endParaRPr>
            </a:p>
            <a:p>
              <a:pPr algn="ctr" eaLnBrk="0" hangingPunct="0">
                <a:defRPr/>
              </a:pPr>
              <a:endParaRPr lang="en-US" sz="1100" b="0" dirty="0">
                <a:solidFill>
                  <a:srgbClr val="000000"/>
                </a:solidFill>
                <a:latin typeface="Times"/>
                <a:cs typeface="+mn-cs"/>
              </a:endParaRPr>
            </a:p>
            <a:p>
              <a:pPr algn="ctr" eaLnBrk="0" hangingPunct="0">
                <a:defRPr/>
              </a:pPr>
              <a:r>
                <a:rPr lang="en-US" sz="1100" b="0" dirty="0">
                  <a:solidFill>
                    <a:srgbClr val="000000"/>
                  </a:solidFill>
                  <a:latin typeface="Times"/>
                  <a:cs typeface="+mn-cs"/>
                </a:rPr>
                <a:t>T2</a:t>
              </a:r>
            </a:p>
          </p:txBody>
        </p:sp>
        <p:grpSp>
          <p:nvGrpSpPr>
            <p:cNvPr id="176" name="Group 100"/>
            <p:cNvGrpSpPr>
              <a:grpSpLocks/>
            </p:cNvGrpSpPr>
            <p:nvPr/>
          </p:nvGrpSpPr>
          <p:grpSpPr bwMode="auto">
            <a:xfrm>
              <a:off x="6818525" y="3719964"/>
              <a:ext cx="245131" cy="196312"/>
              <a:chOff x="6164263" y="5267325"/>
              <a:chExt cx="342900" cy="285750"/>
            </a:xfrm>
          </p:grpSpPr>
          <p:sp>
            <p:nvSpPr>
              <p:cNvPr id="204" name="Rectangle 54"/>
              <p:cNvSpPr>
                <a:spLocks noChangeArrowheads="1"/>
              </p:cNvSpPr>
              <p:nvPr/>
            </p:nvSpPr>
            <p:spPr bwMode="auto">
              <a:xfrm>
                <a:off x="6278563" y="5267325"/>
                <a:ext cx="123825" cy="285750"/>
              </a:xfrm>
              <a:prstGeom prst="rect">
                <a:avLst/>
              </a:prstGeom>
              <a:solidFill>
                <a:srgbClr val="FF010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charset="2"/>
                  <a:buChar char="n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60000"/>
                  <a:buFont typeface="Wingdings" charset="2"/>
                  <a:buChar char="q"/>
                  <a:defRPr sz="2400">
                    <a:solidFill>
                      <a:srgbClr val="FF4A00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charset="2"/>
                  <a:buChar char="n"/>
                  <a:defRPr sz="2000">
                    <a:solidFill>
                      <a:srgbClr val="0021A5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charset="2"/>
                  <a:buChar char="q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charset="2"/>
                  <a:buChar char="§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charset="2"/>
                  <a:buChar char="§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charset="2"/>
                  <a:buChar char="§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charset="2"/>
                  <a:buChar char="§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charset="2"/>
                  <a:buChar char="§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es-PE" altLang="en-US" sz="1600" b="0" kern="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05" name="Line 55"/>
              <p:cNvSpPr>
                <a:spLocks noChangeShapeType="1"/>
              </p:cNvSpPr>
              <p:nvPr/>
            </p:nvSpPr>
            <p:spPr bwMode="auto">
              <a:xfrm>
                <a:off x="6173788" y="5353050"/>
                <a:ext cx="3333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1600" kern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206" name="Line 56"/>
              <p:cNvSpPr>
                <a:spLocks noChangeShapeType="1"/>
              </p:cNvSpPr>
              <p:nvPr/>
            </p:nvSpPr>
            <p:spPr bwMode="auto">
              <a:xfrm flipH="1">
                <a:off x="6164263" y="5467350"/>
                <a:ext cx="32385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1600" kern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177" name="Group 123"/>
            <p:cNvGrpSpPr>
              <a:grpSpLocks/>
            </p:cNvGrpSpPr>
            <p:nvPr/>
          </p:nvGrpSpPr>
          <p:grpSpPr bwMode="auto">
            <a:xfrm>
              <a:off x="7817773" y="4083142"/>
              <a:ext cx="245131" cy="196312"/>
              <a:chOff x="6164263" y="5267325"/>
              <a:chExt cx="342900" cy="285750"/>
            </a:xfrm>
          </p:grpSpPr>
          <p:sp>
            <p:nvSpPr>
              <p:cNvPr id="201" name="Rectangle 54"/>
              <p:cNvSpPr>
                <a:spLocks noChangeArrowheads="1"/>
              </p:cNvSpPr>
              <p:nvPr/>
            </p:nvSpPr>
            <p:spPr bwMode="auto">
              <a:xfrm>
                <a:off x="6278563" y="5267325"/>
                <a:ext cx="123825" cy="285750"/>
              </a:xfrm>
              <a:prstGeom prst="rect">
                <a:avLst/>
              </a:prstGeom>
              <a:solidFill>
                <a:srgbClr val="FF010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charset="2"/>
                  <a:buChar char="n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60000"/>
                  <a:buFont typeface="Wingdings" charset="2"/>
                  <a:buChar char="q"/>
                  <a:defRPr sz="2400">
                    <a:solidFill>
                      <a:srgbClr val="FF4A00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charset="2"/>
                  <a:buChar char="n"/>
                  <a:defRPr sz="2000">
                    <a:solidFill>
                      <a:srgbClr val="0021A5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charset="2"/>
                  <a:buChar char="q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charset="2"/>
                  <a:buChar char="§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charset="2"/>
                  <a:buChar char="§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charset="2"/>
                  <a:buChar char="§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charset="2"/>
                  <a:buChar char="§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charset="2"/>
                  <a:buChar char="§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es-PE" altLang="en-US" sz="1600" b="0" kern="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02" name="Line 55"/>
              <p:cNvSpPr>
                <a:spLocks noChangeShapeType="1"/>
              </p:cNvSpPr>
              <p:nvPr/>
            </p:nvSpPr>
            <p:spPr bwMode="auto">
              <a:xfrm>
                <a:off x="6173788" y="5353050"/>
                <a:ext cx="3333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1600" kern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203" name="Line 56"/>
              <p:cNvSpPr>
                <a:spLocks noChangeShapeType="1"/>
              </p:cNvSpPr>
              <p:nvPr/>
            </p:nvSpPr>
            <p:spPr bwMode="auto">
              <a:xfrm flipH="1">
                <a:off x="6164263" y="5467350"/>
                <a:ext cx="32385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1600" kern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cxnSp>
          <p:nvCxnSpPr>
            <p:cNvPr id="178" name="Straight Arrow Connector 14"/>
            <p:cNvCxnSpPr>
              <a:cxnSpLocks noChangeShapeType="1"/>
              <a:stCxn id="164" idx="3"/>
              <a:endCxn id="158" idx="1"/>
            </p:cNvCxnSpPr>
            <p:nvPr/>
          </p:nvCxnSpPr>
          <p:spPr bwMode="auto">
            <a:xfrm>
              <a:off x="1779094" y="5737239"/>
              <a:ext cx="1104292" cy="307549"/>
            </a:xfrm>
            <a:prstGeom prst="bentConnector3">
              <a:avLst>
                <a:gd name="adj1" fmla="val 50000"/>
              </a:avLst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179" name="Straight Arrow Connector 14"/>
            <p:cNvCxnSpPr>
              <a:cxnSpLocks noChangeShapeType="1"/>
              <a:stCxn id="164" idx="3"/>
              <a:endCxn id="169" idx="2"/>
            </p:cNvCxnSpPr>
            <p:nvPr/>
          </p:nvCxnSpPr>
          <p:spPr bwMode="auto">
            <a:xfrm>
              <a:off x="1779094" y="5737239"/>
              <a:ext cx="5260914" cy="459405"/>
            </a:xfrm>
            <a:prstGeom prst="bentConnector4">
              <a:avLst>
                <a:gd name="adj1" fmla="val 10584"/>
                <a:gd name="adj2" fmla="val 149760"/>
              </a:avLst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183" name="Straight Arrow Connector 14"/>
            <p:cNvCxnSpPr>
              <a:cxnSpLocks noChangeShapeType="1"/>
              <a:stCxn id="162" idx="0"/>
              <a:endCxn id="221" idx="1"/>
            </p:cNvCxnSpPr>
            <p:nvPr/>
          </p:nvCxnSpPr>
          <p:spPr bwMode="auto">
            <a:xfrm rot="16200000" flipV="1">
              <a:off x="4258131" y="4543265"/>
              <a:ext cx="440612" cy="761494"/>
            </a:xfrm>
            <a:prstGeom prst="bentConnector3">
              <a:avLst>
                <a:gd name="adj1" fmla="val 42426"/>
              </a:avLst>
            </a:prstGeom>
            <a:noFill/>
            <a:ln w="38100" algn="ctr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</p:cxnSp>
        <p:cxnSp>
          <p:nvCxnSpPr>
            <p:cNvPr id="184" name="Straight Arrow Connector 14"/>
            <p:cNvCxnSpPr>
              <a:cxnSpLocks noChangeShapeType="1"/>
              <a:stCxn id="162" idx="0"/>
              <a:endCxn id="218" idx="0"/>
            </p:cNvCxnSpPr>
            <p:nvPr/>
          </p:nvCxnSpPr>
          <p:spPr bwMode="auto">
            <a:xfrm rot="5400000" flipH="1" flipV="1">
              <a:off x="4873795" y="4689096"/>
              <a:ext cx="440612" cy="469834"/>
            </a:xfrm>
            <a:prstGeom prst="bentConnector3">
              <a:avLst>
                <a:gd name="adj1" fmla="val 50000"/>
              </a:avLst>
            </a:prstGeom>
            <a:noFill/>
            <a:ln w="38100" algn="ctr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</p:cxnSp>
        <p:cxnSp>
          <p:nvCxnSpPr>
            <p:cNvPr id="185" name="Straight Arrow Connector 14"/>
            <p:cNvCxnSpPr>
              <a:cxnSpLocks noChangeShapeType="1"/>
              <a:stCxn id="162" idx="1"/>
              <a:endCxn id="223" idx="1"/>
            </p:cNvCxnSpPr>
            <p:nvPr/>
          </p:nvCxnSpPr>
          <p:spPr bwMode="auto">
            <a:xfrm rot="10800000">
              <a:off x="3887741" y="5198850"/>
              <a:ext cx="484586" cy="296650"/>
            </a:xfrm>
            <a:prstGeom prst="bentConnector4">
              <a:avLst>
                <a:gd name="adj1" fmla="val 50000"/>
                <a:gd name="adj2" fmla="val 100000"/>
              </a:avLst>
            </a:prstGeom>
            <a:noFill/>
            <a:ln w="38100" algn="ctr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</p:cxnSp>
        <p:cxnSp>
          <p:nvCxnSpPr>
            <p:cNvPr id="186" name="Straight Arrow Connector 14"/>
            <p:cNvCxnSpPr>
              <a:cxnSpLocks noChangeShapeType="1"/>
              <a:stCxn id="162" idx="1"/>
              <a:endCxn id="215" idx="0"/>
            </p:cNvCxnSpPr>
            <p:nvPr/>
          </p:nvCxnSpPr>
          <p:spPr bwMode="auto">
            <a:xfrm rot="10800000" flipV="1">
              <a:off x="3880931" y="5495499"/>
              <a:ext cx="491396" cy="222487"/>
            </a:xfrm>
            <a:prstGeom prst="bentConnector4">
              <a:avLst>
                <a:gd name="adj1" fmla="val 50000"/>
                <a:gd name="adj2" fmla="val 98602"/>
              </a:avLst>
            </a:prstGeom>
            <a:noFill/>
            <a:ln w="38100" algn="ctr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</p:cxnSp>
        <p:cxnSp>
          <p:nvCxnSpPr>
            <p:cNvPr id="187" name="Straight Arrow Connector 14"/>
            <p:cNvCxnSpPr>
              <a:cxnSpLocks noChangeShapeType="1"/>
              <a:stCxn id="212" idx="0"/>
              <a:endCxn id="171" idx="2"/>
            </p:cNvCxnSpPr>
            <p:nvPr/>
          </p:nvCxnSpPr>
          <p:spPr bwMode="auto">
            <a:xfrm rot="5400000">
              <a:off x="7026722" y="4790458"/>
              <a:ext cx="53440" cy="1760173"/>
            </a:xfrm>
            <a:prstGeom prst="bentConnector3">
              <a:avLst>
                <a:gd name="adj1" fmla="val 392403"/>
              </a:avLst>
            </a:prstGeom>
            <a:noFill/>
            <a:ln w="38100" algn="ctr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</p:cxnSp>
        <p:cxnSp>
          <p:nvCxnSpPr>
            <p:cNvPr id="188" name="Straight Arrow Connector 14"/>
            <p:cNvCxnSpPr>
              <a:cxnSpLocks noChangeShapeType="1"/>
              <a:stCxn id="208" idx="1"/>
              <a:endCxn id="171" idx="0"/>
            </p:cNvCxnSpPr>
            <p:nvPr/>
          </p:nvCxnSpPr>
          <p:spPr bwMode="auto">
            <a:xfrm rot="16200000" flipV="1">
              <a:off x="6903880" y="4266560"/>
              <a:ext cx="319553" cy="1780601"/>
            </a:xfrm>
            <a:prstGeom prst="bentConnector3">
              <a:avLst>
                <a:gd name="adj1" fmla="val 217019"/>
              </a:avLst>
            </a:prstGeom>
            <a:noFill/>
            <a:ln w="38100" algn="ctr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</p:cxnSp>
        <p:cxnSp>
          <p:nvCxnSpPr>
            <p:cNvPr id="189" name="Straight Arrow Connector 14"/>
            <p:cNvCxnSpPr>
              <a:cxnSpLocks noChangeShapeType="1"/>
              <a:stCxn id="203" idx="0"/>
              <a:endCxn id="171" idx="0"/>
            </p:cNvCxnSpPr>
            <p:nvPr/>
          </p:nvCxnSpPr>
          <p:spPr bwMode="auto">
            <a:xfrm rot="5400000">
              <a:off x="6723059" y="3670857"/>
              <a:ext cx="776524" cy="1875929"/>
            </a:xfrm>
            <a:prstGeom prst="bentConnector3">
              <a:avLst>
                <a:gd name="adj1" fmla="val 50000"/>
              </a:avLst>
            </a:prstGeom>
            <a:noFill/>
            <a:ln w="38100" algn="ctr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</p:cxnSp>
        <p:cxnSp>
          <p:nvCxnSpPr>
            <p:cNvPr id="190" name="Straight Arrow Connector 14"/>
            <p:cNvCxnSpPr>
              <a:cxnSpLocks noChangeShapeType="1"/>
              <a:stCxn id="206" idx="1"/>
              <a:endCxn id="171" idx="0"/>
            </p:cNvCxnSpPr>
            <p:nvPr/>
          </p:nvCxnSpPr>
          <p:spPr bwMode="auto">
            <a:xfrm rot="16200000" flipH="1" flipV="1">
              <a:off x="5926090" y="4104648"/>
              <a:ext cx="1139701" cy="645169"/>
            </a:xfrm>
            <a:prstGeom prst="bentConnector3">
              <a:avLst>
                <a:gd name="adj1" fmla="val 201"/>
              </a:avLst>
            </a:prstGeom>
            <a:noFill/>
            <a:ln w="38100" algn="ctr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</p:cxnSp>
        <p:grpSp>
          <p:nvGrpSpPr>
            <p:cNvPr id="194" name="Group 212"/>
            <p:cNvGrpSpPr>
              <a:grpSpLocks/>
            </p:cNvGrpSpPr>
            <p:nvPr/>
          </p:nvGrpSpPr>
          <p:grpSpPr bwMode="auto">
            <a:xfrm>
              <a:off x="7254820" y="6201024"/>
              <a:ext cx="1307889" cy="276999"/>
              <a:chOff x="9583910" y="2495610"/>
              <a:chExt cx="1829484" cy="404327"/>
            </a:xfrm>
          </p:grpSpPr>
          <p:sp>
            <p:nvSpPr>
              <p:cNvPr id="196" name="TextBox 195"/>
              <p:cNvSpPr txBox="1"/>
              <p:nvPr/>
            </p:nvSpPr>
            <p:spPr>
              <a:xfrm>
                <a:off x="9583910" y="2495610"/>
                <a:ext cx="1829484" cy="404327"/>
              </a:xfrm>
              <a:prstGeom prst="rect">
                <a:avLst/>
              </a:prstGeom>
              <a:ln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>
                <a:spAutoFit/>
              </a:bodyPr>
              <a:lstStyle/>
              <a:p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200" b="0" dirty="0">
                    <a:solidFill>
                      <a:srgbClr val="000000"/>
                    </a:solidFill>
                  </a:rPr>
                  <a:t>Partition Pins</a:t>
                </a:r>
              </a:p>
            </p:txBody>
          </p:sp>
          <p:grpSp>
            <p:nvGrpSpPr>
              <p:cNvPr id="197" name="Group 208"/>
              <p:cNvGrpSpPr>
                <a:grpSpLocks/>
              </p:cNvGrpSpPr>
              <p:nvPr/>
            </p:nvGrpSpPr>
            <p:grpSpPr bwMode="auto">
              <a:xfrm>
                <a:off x="9685995" y="2575004"/>
                <a:ext cx="365378" cy="286549"/>
                <a:chOff x="6091413" y="5072589"/>
                <a:chExt cx="365378" cy="286549"/>
              </a:xfrm>
            </p:grpSpPr>
            <p:sp>
              <p:nvSpPr>
                <p:cNvPr id="198" name="Rectangle 54"/>
                <p:cNvSpPr>
                  <a:spLocks noChangeArrowheads="1"/>
                </p:cNvSpPr>
                <p:nvPr/>
              </p:nvSpPr>
              <p:spPr bwMode="auto">
                <a:xfrm>
                  <a:off x="6216564" y="5072589"/>
                  <a:ext cx="123821" cy="286549"/>
                </a:xfrm>
                <a:prstGeom prst="rect">
                  <a:avLst/>
                </a:prstGeom>
                <a:solidFill>
                  <a:srgbClr val="FF010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65000"/>
                    <a:buFont typeface="Wingdings" charset="2"/>
                    <a:buChar char="n"/>
                    <a:defRPr sz="28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2"/>
                    </a:buClr>
                    <a:buSzPct val="60000"/>
                    <a:buFont typeface="Wingdings" charset="2"/>
                    <a:buChar char="q"/>
                    <a:defRPr sz="2400">
                      <a:solidFill>
                        <a:srgbClr val="FF4A00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65000"/>
                    <a:buFont typeface="Wingdings" charset="2"/>
                    <a:buChar char="n"/>
                    <a:defRPr sz="2000">
                      <a:solidFill>
                        <a:srgbClr val="0021A5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charset="2"/>
                    <a:buChar char="q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charset="2"/>
                    <a:buChar char="§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5000"/>
                    <a:buFont typeface="Wingdings" charset="2"/>
                    <a:buChar char="§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5000"/>
                    <a:buFont typeface="Wingdings" charset="2"/>
                    <a:buChar char="§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5000"/>
                    <a:buFont typeface="Wingdings" charset="2"/>
                    <a:buChar char="§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5000"/>
                    <a:buFont typeface="Wingdings" charset="2"/>
                    <a:buChar char="§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endParaRPr lang="es-PE" altLang="en-US" sz="1600" b="0" kern="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99" name="Line 55"/>
                <p:cNvSpPr>
                  <a:spLocks noChangeShapeType="1"/>
                </p:cNvSpPr>
                <p:nvPr/>
              </p:nvSpPr>
              <p:spPr bwMode="auto">
                <a:xfrm>
                  <a:off x="6123426" y="5187811"/>
                  <a:ext cx="333365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 sz="1600" kern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00" name="Line 56"/>
                <p:cNvSpPr>
                  <a:spLocks noChangeShapeType="1"/>
                </p:cNvSpPr>
                <p:nvPr/>
              </p:nvSpPr>
              <p:spPr bwMode="auto">
                <a:xfrm flipH="1">
                  <a:off x="6091413" y="5266837"/>
                  <a:ext cx="323842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 sz="1600" kern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</p:grpSp>
      </p:grpSp>
      <p:cxnSp>
        <p:nvCxnSpPr>
          <p:cNvPr id="193" name="Straight Arrow Connector 14"/>
          <p:cNvCxnSpPr>
            <a:cxnSpLocks noChangeShapeType="1"/>
            <a:stCxn id="192" idx="0"/>
          </p:cNvCxnSpPr>
          <p:nvPr/>
        </p:nvCxnSpPr>
        <p:spPr bwMode="auto">
          <a:xfrm flipH="1" flipV="1">
            <a:off x="7965305" y="4608822"/>
            <a:ext cx="791458" cy="374874"/>
          </a:xfrm>
          <a:prstGeom prst="straightConnector1">
            <a:avLst/>
          </a:prstGeom>
          <a:noFill/>
          <a:ln w="38100" algn="ctr">
            <a:solidFill>
              <a:srgbClr val="F83EC3"/>
            </a:solidFill>
            <a:round/>
            <a:headEnd/>
            <a:tailEnd type="arrow" w="med" len="med"/>
          </a:ln>
        </p:spPr>
      </p:cxnSp>
      <p:sp>
        <p:nvSpPr>
          <p:cNvPr id="7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855125" y="6400800"/>
            <a:ext cx="1905000" cy="457200"/>
          </a:xfrm>
        </p:spPr>
        <p:txBody>
          <a:bodyPr/>
          <a:lstStyle/>
          <a:p>
            <a:pPr>
              <a:defRPr/>
            </a:pPr>
            <a:fld id="{6452F263-C6CE-4819-A005-BE1F77CA07B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r>
              <a:rPr lang="en-US" dirty="0" smtClean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5485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" grpId="0" animBg="1"/>
      <p:bldP spid="19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76200" y="533400"/>
            <a:ext cx="9067800" cy="668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21A5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21A5"/>
                </a:solidFill>
                <a:latin typeface="Garamond" pitchFamily="-109" charset="0"/>
                <a:ea typeface="Arial" pitchFamily="-109" charset="0"/>
                <a:cs typeface="Arial" pitchFamily="-109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21A5"/>
                </a:solidFill>
                <a:latin typeface="Garamond" pitchFamily="-109" charset="0"/>
                <a:ea typeface="Arial" pitchFamily="-109" charset="0"/>
                <a:cs typeface="Arial" pitchFamily="-109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21A5"/>
                </a:solidFill>
                <a:latin typeface="Garamond" pitchFamily="-109" charset="0"/>
                <a:ea typeface="Arial" pitchFamily="-109" charset="0"/>
                <a:cs typeface="Arial" pitchFamily="-109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21A5"/>
                </a:solidFill>
                <a:latin typeface="Garamond" pitchFamily="-109" charset="0"/>
                <a:ea typeface="Arial" pitchFamily="-109" charset="0"/>
                <a:cs typeface="Arial" pitchFamily="-109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0021A5"/>
                </a:solidFill>
                <a:latin typeface="Garamond" pitchFamily="-109" charset="0"/>
                <a:ea typeface="Arial" pitchFamily="-109" charset="0"/>
                <a:cs typeface="Arial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0021A5"/>
                </a:solidFill>
                <a:latin typeface="Garamond" pitchFamily="-109" charset="0"/>
                <a:ea typeface="Arial" pitchFamily="-109" charset="0"/>
                <a:cs typeface="Arial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0021A5"/>
                </a:solidFill>
                <a:latin typeface="Garamond" pitchFamily="-109" charset="0"/>
                <a:ea typeface="Arial" pitchFamily="-109" charset="0"/>
                <a:cs typeface="Arial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0021A5"/>
                </a:solidFill>
                <a:latin typeface="Garamond" pitchFamily="-109" charset="0"/>
                <a:ea typeface="Arial" pitchFamily="-109" charset="0"/>
                <a:cs typeface="Arial" pitchFamily="-109" charset="0"/>
              </a:defRPr>
            </a:lvl9pPr>
          </a:lstStyle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r>
              <a:rPr lang="en-US" altLang="en-US" sz="3600" dirty="0" smtClean="0">
                <a:solidFill>
                  <a:schemeClr val="accent2"/>
                </a:solidFill>
              </a:rPr>
              <a:t>Design Automation for HW/SW Co-design</a:t>
            </a:r>
            <a:endParaRPr lang="en-US" altLang="en-US" sz="3600" dirty="0">
              <a:solidFill>
                <a:schemeClr val="accent2"/>
              </a:solidFill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487852" y="1287665"/>
            <a:ext cx="8656148" cy="2598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charset="2"/>
              <a:buChar char="q"/>
              <a:defRPr sz="2400">
                <a:solidFill>
                  <a:srgbClr val="FF4A00"/>
                </a:solidFill>
                <a:latin typeface="+mn-lt"/>
                <a:ea typeface="+mn-ea"/>
                <a:cs typeface="+mn-cs"/>
              </a:defRPr>
            </a:lvl2pPr>
            <a:lvl3pPr marL="1022350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charset="2"/>
              <a:buChar char="n"/>
              <a:defRPr sz="2000">
                <a:solidFill>
                  <a:srgbClr val="0021A5"/>
                </a:solidFill>
                <a:latin typeface="+mn-lt"/>
                <a:ea typeface="+mn-ea"/>
                <a:cs typeface="+mn-cs"/>
              </a:defRPr>
            </a:lvl3pPr>
            <a:lvl4pPr marL="1339850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charset="2"/>
              <a:buChar char="q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81163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-109" charset="2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-109" charset="2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-109" charset="2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-109" charset="2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B812F"/>
              </a:buClr>
              <a:defRPr/>
            </a:pPr>
            <a:r>
              <a:rPr lang="en-US" altLang="en-US" sz="1600" u="sng" dirty="0" smtClean="0">
                <a:latin typeface="Arial" charset="0"/>
                <a:cs typeface="Arial" charset="0"/>
              </a:rPr>
              <a:t>D</a:t>
            </a:r>
            <a:r>
              <a:rPr lang="en-US" altLang="en-US" sz="1600" dirty="0" smtClean="0">
                <a:latin typeface="Arial" charset="0"/>
                <a:cs typeface="Arial" charset="0"/>
              </a:rPr>
              <a:t>esign </a:t>
            </a:r>
            <a:r>
              <a:rPr lang="en-US" altLang="en-US" sz="1600" u="sng" dirty="0">
                <a:latin typeface="Arial" charset="0"/>
                <a:cs typeface="Arial" charset="0"/>
              </a:rPr>
              <a:t>A</a:t>
            </a:r>
            <a:r>
              <a:rPr lang="en-US" altLang="en-US" sz="1600" dirty="0">
                <a:latin typeface="Arial" charset="0"/>
                <a:cs typeface="Arial" charset="0"/>
              </a:rPr>
              <a:t>utomation for </a:t>
            </a:r>
            <a:r>
              <a:rPr lang="en-US" altLang="en-US" sz="1600" u="sng" dirty="0">
                <a:latin typeface="Arial" charset="0"/>
                <a:cs typeface="Arial" charset="0"/>
              </a:rPr>
              <a:t>P</a:t>
            </a:r>
            <a:r>
              <a:rPr lang="en-US" altLang="en-US" sz="1600" dirty="0">
                <a:latin typeface="Arial" charset="0"/>
                <a:cs typeface="Arial" charset="0"/>
              </a:rPr>
              <a:t>artial </a:t>
            </a:r>
            <a:r>
              <a:rPr lang="en-US" altLang="en-US" sz="1600" u="sng" dirty="0">
                <a:latin typeface="Arial" charset="0"/>
                <a:cs typeface="Arial" charset="0"/>
              </a:rPr>
              <a:t>R</a:t>
            </a:r>
            <a:r>
              <a:rPr lang="en-US" altLang="en-US" sz="1600" dirty="0">
                <a:latin typeface="Arial" charset="0"/>
                <a:cs typeface="Arial" charset="0"/>
              </a:rPr>
              <a:t>econfiguration (DAPR) design flow </a:t>
            </a:r>
            <a:r>
              <a:rPr lang="en-US" altLang="en-US" sz="1600" dirty="0" smtClean="0">
                <a:latin typeface="Arial" charset="0"/>
                <a:cs typeface="Arial" charset="0"/>
              </a:rPr>
              <a:t>to aid embedded system designers with HW/SW co-design challenges</a:t>
            </a:r>
          </a:p>
          <a:p>
            <a:pPr>
              <a:buClr>
                <a:srgbClr val="3B812F"/>
              </a:buClr>
              <a:defRPr/>
            </a:pPr>
            <a:r>
              <a:rPr lang="en-US" altLang="en-US" sz="1600" dirty="0">
                <a:latin typeface="Arial" charset="0"/>
                <a:cs typeface="Arial" charset="0"/>
              </a:rPr>
              <a:t>P</a:t>
            </a:r>
            <a:r>
              <a:rPr lang="en-US" altLang="en-US" sz="1600" dirty="0" smtClean="0">
                <a:latin typeface="Arial" charset="0"/>
                <a:cs typeface="Arial" charset="0"/>
              </a:rPr>
              <a:t>erforms automated HW/SW PR partitioning</a:t>
            </a:r>
            <a:endParaRPr lang="en-US" altLang="en-US" sz="1600" dirty="0">
              <a:latin typeface="Arial" charset="0"/>
              <a:cs typeface="Arial" charset="0"/>
            </a:endParaRPr>
          </a:p>
          <a:p>
            <a:pPr lvl="1" eaLnBrk="1" hangingPunct="1">
              <a:buClr>
                <a:srgbClr val="CC9900"/>
              </a:buClr>
              <a:defRPr/>
            </a:pPr>
            <a:r>
              <a:rPr lang="en-US" altLang="en-US" sz="1600" kern="0" dirty="0" smtClean="0">
                <a:latin typeface="Arial"/>
                <a:cs typeface="Arial"/>
              </a:rPr>
              <a:t>Automatically explores design space using an exhaustive search</a:t>
            </a:r>
          </a:p>
          <a:p>
            <a:pPr lvl="1" eaLnBrk="1" hangingPunct="1">
              <a:buClr>
                <a:srgbClr val="CC9900"/>
              </a:buClr>
              <a:defRPr/>
            </a:pPr>
            <a:r>
              <a:rPr lang="en-US" altLang="en-US" sz="1600" kern="0" dirty="0" smtClean="0">
                <a:latin typeface="Arial"/>
                <a:cs typeface="Arial"/>
              </a:rPr>
              <a:t>Designer chooses HW/SW PR partition that meets required goals</a:t>
            </a:r>
            <a:endParaRPr lang="en-US" altLang="en-US" sz="1200" kern="0" dirty="0" smtClean="0">
              <a:latin typeface="Arial"/>
              <a:cs typeface="Arial"/>
            </a:endParaRPr>
          </a:p>
          <a:p>
            <a:pPr>
              <a:buClr>
                <a:srgbClr val="3B812F"/>
              </a:buClr>
              <a:defRPr/>
            </a:pPr>
            <a:r>
              <a:rPr lang="en-US" altLang="en-US" sz="1600" dirty="0" smtClean="0">
                <a:latin typeface="Arial" charset="0"/>
                <a:cs typeface="Arial" charset="0"/>
              </a:rPr>
              <a:t>Performs </a:t>
            </a:r>
            <a:r>
              <a:rPr lang="en-US" altLang="en-US" sz="1600" dirty="0">
                <a:latin typeface="Arial" charset="0"/>
                <a:cs typeface="Arial" charset="0"/>
              </a:rPr>
              <a:t>automated </a:t>
            </a:r>
            <a:r>
              <a:rPr lang="en-US" altLang="en-US" sz="1600" dirty="0" smtClean="0">
                <a:latin typeface="Arial" charset="0"/>
                <a:cs typeface="Arial" charset="0"/>
              </a:rPr>
              <a:t>floorplanning on chosen HW/SW PR partition</a:t>
            </a:r>
          </a:p>
          <a:p>
            <a:pPr lvl="1" eaLnBrk="1" hangingPunct="1">
              <a:buClr>
                <a:srgbClr val="CC9900"/>
              </a:buClr>
              <a:defRPr/>
            </a:pPr>
            <a:r>
              <a:rPr lang="en-US" altLang="en-US" sz="1600" kern="0" dirty="0">
                <a:latin typeface="Arial"/>
                <a:cs typeface="Arial"/>
              </a:rPr>
              <a:t>Automatically explores design </a:t>
            </a:r>
            <a:r>
              <a:rPr lang="en-US" altLang="en-US" sz="1600" kern="0" dirty="0" smtClean="0">
                <a:latin typeface="Arial"/>
                <a:cs typeface="Arial"/>
              </a:rPr>
              <a:t>space using a simulated annealing-based heuristics</a:t>
            </a:r>
          </a:p>
          <a:p>
            <a:pPr lvl="1" eaLnBrk="1" hangingPunct="1">
              <a:buClr>
                <a:srgbClr val="CC9900"/>
              </a:buClr>
              <a:defRPr/>
            </a:pPr>
            <a:r>
              <a:rPr lang="en-US" altLang="en-US" sz="1600" kern="0" dirty="0" smtClean="0">
                <a:latin typeface="Arial"/>
                <a:cs typeface="Arial"/>
              </a:rPr>
              <a:t>Leverages vendor tools to automatically output final design </a:t>
            </a:r>
            <a:r>
              <a:rPr lang="en-US" altLang="en-US" sz="1600" kern="0" dirty="0" err="1" smtClean="0">
                <a:latin typeface="Arial"/>
                <a:cs typeface="Arial"/>
              </a:rPr>
              <a:t>bitstreams</a:t>
            </a:r>
            <a:r>
              <a:rPr lang="en-US" altLang="en-US" sz="1600" kern="0" dirty="0" smtClean="0">
                <a:latin typeface="Arial"/>
                <a:cs typeface="Arial"/>
              </a:rPr>
              <a:t> </a:t>
            </a:r>
            <a:endParaRPr lang="en-US" altLang="en-US" sz="1600" kern="0" dirty="0">
              <a:latin typeface="Arial"/>
              <a:cs typeface="Arial"/>
            </a:endParaRPr>
          </a:p>
          <a:p>
            <a:pPr>
              <a:buClr>
                <a:srgbClr val="3B812F"/>
              </a:buClr>
              <a:defRPr/>
            </a:pPr>
            <a:r>
              <a:rPr lang="en-US" altLang="en-US" sz="1600" dirty="0">
                <a:latin typeface="Arial" charset="0"/>
                <a:cs typeface="Arial" charset="0"/>
              </a:rPr>
              <a:t>Minimal designer effort and more easily attainable PR benefits</a:t>
            </a:r>
          </a:p>
          <a:p>
            <a:pPr lvl="1">
              <a:buClr>
                <a:srgbClr val="3B812F"/>
              </a:buClr>
              <a:defRPr/>
            </a:pPr>
            <a:endParaRPr lang="en-US" altLang="en-US" sz="1200" dirty="0" smtClean="0">
              <a:latin typeface="Arial" charset="0"/>
              <a:cs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r>
              <a:rPr lang="en-US" smtClean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351108" y="5141893"/>
            <a:ext cx="2237118" cy="954107"/>
          </a:xfrm>
          <a:prstGeom prst="rect">
            <a:avLst/>
          </a:prstGeom>
          <a:ln w="31750">
            <a:solidFill>
              <a:srgbClr val="FF0000"/>
            </a:solidFill>
            <a:prstDash val="dash"/>
          </a:ln>
        </p:spPr>
        <p:txBody>
          <a:bodyPr wrap="square">
            <a:spAutoFit/>
          </a:bodyPr>
          <a:lstStyle/>
          <a:p>
            <a:pPr lvl="0" algn="ctr">
              <a:buClr>
                <a:srgbClr val="CC9900"/>
              </a:buClr>
              <a:defRPr/>
            </a:pPr>
            <a:r>
              <a:rPr lang="en-US" altLang="en-US" sz="1400" i="1" kern="0" dirty="0" smtClean="0">
                <a:solidFill>
                  <a:srgbClr val="FF0000"/>
                </a:solidFill>
                <a:latin typeface="Arial"/>
                <a:cs typeface="Arial"/>
              </a:rPr>
              <a:t>Determines PR partitions with reconfiguration time vs. area requirement tradeoffs</a:t>
            </a:r>
            <a:endParaRPr lang="en-US" altLang="en-US" sz="1100" i="1" kern="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6019800" y="5275493"/>
            <a:ext cx="3047999" cy="523220"/>
          </a:xfrm>
          <a:prstGeom prst="rect">
            <a:avLst/>
          </a:prstGeom>
          <a:ln w="31750">
            <a:solidFill>
              <a:srgbClr val="FF0000"/>
            </a:solidFill>
            <a:prstDash val="dash"/>
          </a:ln>
        </p:spPr>
        <p:txBody>
          <a:bodyPr wrap="squar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en-US" sz="1400" i="1" kern="0" dirty="0">
                <a:solidFill>
                  <a:srgbClr val="FF0000"/>
                </a:solidFill>
                <a:latin typeface="Arial"/>
                <a:cs typeface="Arial"/>
              </a:rPr>
              <a:t>Works towards improving the clock </a:t>
            </a:r>
            <a:r>
              <a:rPr lang="en-US" altLang="en-US" sz="1400" i="1" kern="0" dirty="0" smtClean="0">
                <a:solidFill>
                  <a:srgbClr val="FF0000"/>
                </a:solidFill>
                <a:latin typeface="Arial"/>
                <a:cs typeface="Arial"/>
              </a:rPr>
              <a:t>frequency of </a:t>
            </a:r>
            <a:r>
              <a:rPr lang="en-US" altLang="en-US" sz="1400" i="1" kern="0" dirty="0">
                <a:solidFill>
                  <a:srgbClr val="FF0000"/>
                </a:solidFill>
                <a:latin typeface="Arial"/>
                <a:cs typeface="Arial"/>
              </a:rPr>
              <a:t>the </a:t>
            </a:r>
            <a:r>
              <a:rPr lang="en-US" altLang="en-US" sz="1400" i="1" kern="0" dirty="0" smtClean="0">
                <a:solidFill>
                  <a:srgbClr val="FF0000"/>
                </a:solidFill>
                <a:latin typeface="Arial"/>
                <a:cs typeface="Arial"/>
              </a:rPr>
              <a:t>PR partition</a:t>
            </a:r>
            <a:endParaRPr lang="en-US" altLang="en-US" sz="1400" i="1" kern="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cxnSp>
        <p:nvCxnSpPr>
          <p:cNvPr id="50" name="Straight Arrow Connector 26"/>
          <p:cNvCxnSpPr>
            <a:stCxn id="106" idx="3"/>
            <a:endCxn id="21" idx="2"/>
          </p:cNvCxnSpPr>
          <p:nvPr/>
        </p:nvCxnSpPr>
        <p:spPr bwMode="auto">
          <a:xfrm flipV="1">
            <a:off x="2588226" y="4868635"/>
            <a:ext cx="234349" cy="750312"/>
          </a:xfrm>
          <a:prstGeom prst="bentConnector2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53" name="Straight Arrow Connector 26"/>
          <p:cNvCxnSpPr>
            <a:stCxn id="109" idx="0"/>
            <a:endCxn id="22" idx="2"/>
          </p:cNvCxnSpPr>
          <p:nvPr/>
        </p:nvCxnSpPr>
        <p:spPr bwMode="auto">
          <a:xfrm rot="16200000" flipV="1">
            <a:off x="6771253" y="4502945"/>
            <a:ext cx="406859" cy="1138237"/>
          </a:xfrm>
          <a:prstGeom prst="bentConnector3">
            <a:avLst>
              <a:gd name="adj1" fmla="val 17777"/>
            </a:avLst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grpSp>
        <p:nvGrpSpPr>
          <p:cNvPr id="42" name="Group 41"/>
          <p:cNvGrpSpPr/>
          <p:nvPr/>
        </p:nvGrpSpPr>
        <p:grpSpPr>
          <a:xfrm>
            <a:off x="307975" y="4274869"/>
            <a:ext cx="8455025" cy="1344080"/>
            <a:chOff x="381000" y="4732069"/>
            <a:chExt cx="8455025" cy="1344080"/>
          </a:xfrm>
        </p:grpSpPr>
        <p:sp>
          <p:nvSpPr>
            <p:cNvPr id="56" name="Text Box 61"/>
            <p:cNvSpPr txBox="1">
              <a:spLocks noChangeArrowheads="1"/>
            </p:cNvSpPr>
            <p:nvPr/>
          </p:nvSpPr>
          <p:spPr bwMode="auto">
            <a:xfrm>
              <a:off x="3422161" y="5706817"/>
              <a:ext cx="2438400" cy="369332"/>
            </a:xfrm>
            <a:prstGeom prst="rect">
              <a:avLst/>
            </a:prstGeom>
            <a:gradFill rotWithShape="1">
              <a:gsLst>
                <a:gs pos="0">
                  <a:srgbClr val="83D3FF"/>
                </a:gs>
                <a:gs pos="50000">
                  <a:srgbClr val="B5E2FF"/>
                </a:gs>
                <a:gs pos="100000">
                  <a:srgbClr val="DBF0FF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50800" dir="5400000" algn="ctr" rotWithShape="0">
                <a:srgbClr val="000000"/>
              </a:outerShdw>
            </a:effectLst>
          </p:spPr>
          <p:txBody>
            <a:bodyPr wrap="square" anchor="ctr" anchorCtr="1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CC9900"/>
                </a:buClr>
                <a:buSzPct val="65000"/>
                <a:buFont typeface="Wingdings" pitchFamily="2" charset="2"/>
                <a:buNone/>
                <a:tabLst/>
                <a:defRPr/>
              </a:pPr>
              <a:r>
                <a:rPr kumimoji="0" lang="es-ES" altLang="en-US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DAPR </a:t>
              </a:r>
              <a:r>
                <a:rPr kumimoji="0" lang="es-ES" altLang="en-US" b="1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Design</a:t>
              </a:r>
              <a:r>
                <a:rPr kumimoji="0" lang="es-ES" altLang="en-US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 </a:t>
              </a:r>
              <a:r>
                <a:rPr kumimoji="0" lang="es-ES" altLang="en-US" b="1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Flow</a:t>
              </a:r>
              <a:endParaRPr kumimoji="0" lang="es-ES" alt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21" name="Rounded Rectangle 89"/>
            <p:cNvSpPr>
              <a:spLocks noChangeArrowheads="1"/>
            </p:cNvSpPr>
            <p:nvPr/>
          </p:nvSpPr>
          <p:spPr bwMode="auto">
            <a:xfrm>
              <a:off x="2286000" y="4736872"/>
              <a:ext cx="1219200" cy="588963"/>
            </a:xfrm>
            <a:prstGeom prst="roundRect">
              <a:avLst>
                <a:gd name="adj" fmla="val 16667"/>
              </a:avLst>
            </a:prstGeom>
            <a:solidFill>
              <a:srgbClr val="00B0F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 anchorCtr="1"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itchFamily="2" charset="2"/>
                <a:buChar char="q"/>
                <a:defRPr sz="2400">
                  <a:solidFill>
                    <a:srgbClr val="FF4A00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n"/>
                <a:defRPr sz="2000">
                  <a:solidFill>
                    <a:srgbClr val="0021A5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q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200" b="1" kern="0" noProof="0" dirty="0" smtClean="0">
                  <a:solidFill>
                    <a:srgbClr val="000000"/>
                  </a:solidFill>
                </a:rPr>
                <a:t>Automated Partitioning</a:t>
              </a:r>
              <a:endParaRPr kumimoji="0" lang="en-US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22" name="Rounded Rectangle 89"/>
            <p:cNvSpPr>
              <a:spLocks noChangeArrowheads="1"/>
            </p:cNvSpPr>
            <p:nvPr/>
          </p:nvSpPr>
          <p:spPr bwMode="auto">
            <a:xfrm>
              <a:off x="5794375" y="4736871"/>
              <a:ext cx="1368425" cy="588963"/>
            </a:xfrm>
            <a:prstGeom prst="roundRect">
              <a:avLst>
                <a:gd name="adj" fmla="val 16667"/>
              </a:avLst>
            </a:prstGeom>
            <a:solidFill>
              <a:srgbClr val="00B0F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 anchorCtr="1"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itchFamily="2" charset="2"/>
                <a:buChar char="q"/>
                <a:defRPr sz="2400">
                  <a:solidFill>
                    <a:srgbClr val="FF4A00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n"/>
                <a:defRPr sz="2000">
                  <a:solidFill>
                    <a:srgbClr val="0021A5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q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200" b="1" kern="0" noProof="0" dirty="0" smtClean="0">
                  <a:solidFill>
                    <a:srgbClr val="000000"/>
                  </a:solidFill>
                </a:rPr>
                <a:t>Automated Floorplanning</a:t>
              </a:r>
              <a:endParaRPr kumimoji="0" lang="en-US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cxnSp>
          <p:nvCxnSpPr>
            <p:cNvPr id="23" name="AutoShape 39"/>
            <p:cNvCxnSpPr>
              <a:cxnSpLocks noChangeShapeType="1"/>
              <a:stCxn id="21" idx="3"/>
              <a:endCxn id="26" idx="1"/>
            </p:cNvCxnSpPr>
            <p:nvPr/>
          </p:nvCxnSpPr>
          <p:spPr bwMode="auto">
            <a:xfrm flipV="1">
              <a:off x="3505200" y="5028952"/>
              <a:ext cx="326728" cy="2402"/>
            </a:xfrm>
            <a:prstGeom prst="straightConnector1">
              <a:avLst/>
            </a:prstGeom>
            <a:noFill/>
            <a:ln w="25400">
              <a:solidFill>
                <a:srgbClr val="5F5F5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AutoShape 39"/>
            <p:cNvCxnSpPr>
              <a:cxnSpLocks noChangeShapeType="1"/>
              <a:stCxn id="22" idx="3"/>
              <a:endCxn id="25" idx="1"/>
            </p:cNvCxnSpPr>
            <p:nvPr/>
          </p:nvCxnSpPr>
          <p:spPr bwMode="auto">
            <a:xfrm flipV="1">
              <a:off x="7162800" y="5026551"/>
              <a:ext cx="304800" cy="4802"/>
            </a:xfrm>
            <a:prstGeom prst="straightConnector1">
              <a:avLst/>
            </a:prstGeom>
            <a:noFill/>
            <a:ln w="25400">
              <a:solidFill>
                <a:srgbClr val="5F5F5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5" name="Rounded Rectangle 89"/>
            <p:cNvSpPr>
              <a:spLocks noChangeArrowheads="1"/>
            </p:cNvSpPr>
            <p:nvPr/>
          </p:nvSpPr>
          <p:spPr bwMode="auto">
            <a:xfrm>
              <a:off x="7467600" y="4732069"/>
              <a:ext cx="1368425" cy="588963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 anchorCtr="1"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itchFamily="2" charset="2"/>
                <a:buChar char="q"/>
                <a:defRPr sz="2400">
                  <a:solidFill>
                    <a:srgbClr val="FF4A00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n"/>
                <a:defRPr sz="2000">
                  <a:solidFill>
                    <a:srgbClr val="0021A5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q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200" b="1" kern="0" dirty="0" smtClean="0">
                  <a:solidFill>
                    <a:srgbClr val="000000"/>
                  </a:solidFill>
                </a:rPr>
                <a:t>Final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200" b="1" kern="0" dirty="0" smtClean="0">
                  <a:solidFill>
                    <a:srgbClr val="000000"/>
                  </a:solidFill>
                </a:rPr>
                <a:t>Design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200" b="1" kern="0" dirty="0" smtClean="0">
                  <a:solidFill>
                    <a:srgbClr val="000000"/>
                  </a:solidFill>
                </a:rPr>
                <a:t>Bitstreams </a:t>
              </a:r>
              <a:endParaRPr kumimoji="0" lang="en-US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30" name="Round Single Corner Rectangle 29"/>
            <p:cNvSpPr/>
            <p:nvPr/>
          </p:nvSpPr>
          <p:spPr bwMode="auto">
            <a:xfrm>
              <a:off x="381000" y="4760644"/>
              <a:ext cx="1556343" cy="533400"/>
            </a:xfrm>
            <a:prstGeom prst="round1Rect">
              <a:avLst/>
            </a:prstGeom>
            <a:solidFill>
              <a:srgbClr val="FFFF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 anchor="ctr" anchorCtr="1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kern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Application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kern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Tasks</a:t>
              </a:r>
              <a:endParaRPr lang="en-US" sz="1200" b="1" kern="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cxnSp>
          <p:nvCxnSpPr>
            <p:cNvPr id="31" name="AutoShape 39"/>
            <p:cNvCxnSpPr>
              <a:cxnSpLocks noChangeShapeType="1"/>
              <a:stCxn id="30" idx="3"/>
              <a:endCxn id="21" idx="1"/>
            </p:cNvCxnSpPr>
            <p:nvPr/>
          </p:nvCxnSpPr>
          <p:spPr bwMode="auto">
            <a:xfrm>
              <a:off x="1937343" y="5027344"/>
              <a:ext cx="348657" cy="4010"/>
            </a:xfrm>
            <a:prstGeom prst="straightConnector1">
              <a:avLst/>
            </a:prstGeom>
            <a:noFill/>
            <a:ln w="25400">
              <a:solidFill>
                <a:srgbClr val="5F5F5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6" name="Round Single Corner Rectangle 25"/>
            <p:cNvSpPr/>
            <p:nvPr/>
          </p:nvSpPr>
          <p:spPr bwMode="auto">
            <a:xfrm>
              <a:off x="3831928" y="4762252"/>
              <a:ext cx="1556343" cy="533400"/>
            </a:xfrm>
            <a:prstGeom prst="round1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 anchorCtr="1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kern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Chosen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kern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HW/SW PR partition</a:t>
              </a:r>
              <a:endParaRPr lang="en-US" sz="1200" b="1" kern="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cxnSp>
          <p:nvCxnSpPr>
            <p:cNvPr id="36" name="AutoShape 39"/>
            <p:cNvCxnSpPr>
              <a:cxnSpLocks noChangeShapeType="1"/>
              <a:stCxn id="26" idx="3"/>
              <a:endCxn id="22" idx="1"/>
            </p:cNvCxnSpPr>
            <p:nvPr/>
          </p:nvCxnSpPr>
          <p:spPr bwMode="auto">
            <a:xfrm>
              <a:off x="5388271" y="5028952"/>
              <a:ext cx="406104" cy="2401"/>
            </a:xfrm>
            <a:prstGeom prst="straightConnector1">
              <a:avLst/>
            </a:prstGeom>
            <a:noFill/>
            <a:ln w="25400">
              <a:solidFill>
                <a:srgbClr val="5F5F5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315787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animBg="1"/>
      <p:bldP spid="10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533400"/>
            <a:ext cx="8534400" cy="685800"/>
          </a:xfrm>
        </p:spPr>
        <p:txBody>
          <a:bodyPr/>
          <a:lstStyle/>
          <a:p>
            <a:pPr>
              <a:defRPr/>
            </a:pPr>
            <a:r>
              <a:rPr lang="en-US" altLang="en-US" sz="3800" kern="1200" dirty="0" smtClean="0"/>
              <a:t>DAPR’s Initial Analysis</a:t>
            </a:r>
            <a:endParaRPr lang="en-US" altLang="en-US" sz="3800" kern="1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911314" y="6400800"/>
            <a:ext cx="1905000" cy="457200"/>
          </a:xfrm>
        </p:spPr>
        <p:txBody>
          <a:bodyPr/>
          <a:lstStyle/>
          <a:p>
            <a:pPr>
              <a:defRPr/>
            </a:pPr>
            <a:fld id="{6452F263-C6CE-4819-A005-BE1F77CA07B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r>
              <a:rPr lang="en-US" dirty="0" smtClean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9" name="Rectangle 3"/>
          <p:cNvSpPr txBox="1">
            <a:spLocks noChangeArrowheads="1"/>
          </p:cNvSpPr>
          <p:nvPr/>
        </p:nvSpPr>
        <p:spPr bwMode="auto">
          <a:xfrm>
            <a:off x="457200" y="121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charset="2"/>
              <a:buChar char="q"/>
              <a:defRPr sz="2400">
                <a:solidFill>
                  <a:srgbClr val="FF4A00"/>
                </a:solidFill>
                <a:latin typeface="+mn-lt"/>
                <a:ea typeface="+mn-ea"/>
                <a:cs typeface="+mn-cs"/>
              </a:defRPr>
            </a:lvl2pPr>
            <a:lvl3pPr marL="1022350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charset="2"/>
              <a:buChar char="n"/>
              <a:defRPr sz="2000">
                <a:solidFill>
                  <a:srgbClr val="0021A5"/>
                </a:solidFill>
                <a:latin typeface="+mn-lt"/>
                <a:ea typeface="+mn-ea"/>
                <a:cs typeface="+mn-cs"/>
              </a:defRPr>
            </a:lvl3pPr>
            <a:lvl4pPr marL="1339850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charset="2"/>
              <a:buChar char="q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81163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-109" charset="2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-109" charset="2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-109" charset="2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-109" charset="2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>
              <a:buClr>
                <a:srgbClr val="CC9900"/>
              </a:buClr>
              <a:buSzPct val="65000"/>
              <a:buFont typeface="Wingdings" charset="2"/>
              <a:buChar char="n"/>
            </a:pPr>
            <a:r>
              <a:rPr lang="en-US" altLang="en-US" sz="2000" kern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PR system design is modularized in nature</a:t>
            </a:r>
          </a:p>
          <a:p>
            <a:pPr lvl="1">
              <a:buClr>
                <a:srgbClr val="3B812F"/>
              </a:buClr>
              <a:defRPr/>
            </a:pPr>
            <a:r>
              <a:rPr lang="en-US" altLang="en-US" sz="1800" kern="0" dirty="0">
                <a:latin typeface="Arial" charset="0"/>
                <a:cs typeface="Arial" charset="0"/>
              </a:rPr>
              <a:t>Application divided into tasks</a:t>
            </a:r>
          </a:p>
          <a:p>
            <a:pPr lvl="1">
              <a:buClr>
                <a:srgbClr val="3B812F"/>
              </a:buClr>
              <a:defRPr/>
            </a:pPr>
            <a:r>
              <a:rPr lang="en-US" altLang="en-US" sz="1800" kern="0" dirty="0">
                <a:latin typeface="Arial" charset="0"/>
                <a:cs typeface="Arial" charset="0"/>
              </a:rPr>
              <a:t>Application task flow graph represents application functionality</a:t>
            </a:r>
          </a:p>
          <a:p>
            <a:pPr marL="342900" lvl="1" indent="-342900">
              <a:buClr>
                <a:srgbClr val="CC9900"/>
              </a:buClr>
              <a:buSzPct val="65000"/>
              <a:buFont typeface="Wingdings" charset="2"/>
              <a:buChar char="n"/>
            </a:pPr>
            <a:r>
              <a:rPr lang="en-US" altLang="en-US" sz="2000" kern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PR systems change during runtime</a:t>
            </a:r>
          </a:p>
          <a:p>
            <a:pPr lvl="1">
              <a:buClr>
                <a:srgbClr val="3B812F"/>
              </a:buClr>
              <a:defRPr/>
            </a:pPr>
            <a:r>
              <a:rPr lang="en-US" altLang="en-US" sz="1800" kern="0" dirty="0">
                <a:latin typeface="Arial" charset="0"/>
                <a:cs typeface="Arial" charset="0"/>
              </a:rPr>
              <a:t>Can have multiple task flow graphs (configurations) [</a:t>
            </a:r>
            <a:r>
              <a:rPr lang="en-US" altLang="en-US" sz="1800" kern="0" dirty="0" err="1">
                <a:latin typeface="Arial" charset="0"/>
                <a:cs typeface="Arial" charset="0"/>
              </a:rPr>
              <a:t>Vipin</a:t>
            </a:r>
            <a:r>
              <a:rPr lang="en-US" altLang="en-US" sz="1800" kern="0" dirty="0">
                <a:latin typeface="Arial" charset="0"/>
                <a:cs typeface="Arial" charset="0"/>
              </a:rPr>
              <a:t> et </a:t>
            </a:r>
            <a:r>
              <a:rPr lang="en-US" altLang="en-US" sz="1800" kern="0" dirty="0" smtClean="0">
                <a:latin typeface="Arial" charset="0"/>
                <a:cs typeface="Arial" charset="0"/>
              </a:rPr>
              <a:t>al. 2013]</a:t>
            </a:r>
            <a:endParaRPr lang="en-US" altLang="en-US" sz="1400" kern="0" dirty="0" smtClean="0"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altLang="zh-CN" sz="2200" kern="0" dirty="0" smtClean="0">
              <a:ea typeface="SimSun" charset="-122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688741" y="2971800"/>
            <a:ext cx="1412605" cy="3137671"/>
            <a:chOff x="4688741" y="2971800"/>
            <a:chExt cx="1412605" cy="3137671"/>
          </a:xfrm>
        </p:grpSpPr>
        <p:sp>
          <p:nvSpPr>
            <p:cNvPr id="5" name="Oval 4"/>
            <p:cNvSpPr/>
            <p:nvPr/>
          </p:nvSpPr>
          <p:spPr bwMode="auto">
            <a:xfrm>
              <a:off x="5168935" y="2971800"/>
              <a:ext cx="556490" cy="522945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T1</a:t>
              </a:r>
            </a:p>
          </p:txBody>
        </p:sp>
        <p:sp>
          <p:nvSpPr>
            <p:cNvPr id="82" name="Oval 81"/>
            <p:cNvSpPr/>
            <p:nvPr/>
          </p:nvSpPr>
          <p:spPr bwMode="auto">
            <a:xfrm>
              <a:off x="4688741" y="3886954"/>
              <a:ext cx="556490" cy="522945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T2</a:t>
              </a:r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5544856" y="3886954"/>
              <a:ext cx="556490" cy="522945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T3</a:t>
              </a:r>
            </a:p>
          </p:txBody>
        </p:sp>
        <p:sp>
          <p:nvSpPr>
            <p:cNvPr id="85" name="Oval 84"/>
            <p:cNvSpPr/>
            <p:nvPr/>
          </p:nvSpPr>
          <p:spPr bwMode="auto">
            <a:xfrm>
              <a:off x="4693941" y="4669540"/>
              <a:ext cx="556490" cy="522945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T4</a:t>
              </a:r>
            </a:p>
          </p:txBody>
        </p:sp>
        <p:sp>
          <p:nvSpPr>
            <p:cNvPr id="86" name="Oval 85"/>
            <p:cNvSpPr/>
            <p:nvPr/>
          </p:nvSpPr>
          <p:spPr bwMode="auto">
            <a:xfrm>
              <a:off x="5543412" y="4669540"/>
              <a:ext cx="556490" cy="522945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T1</a:t>
              </a:r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5168934" y="5586526"/>
              <a:ext cx="556490" cy="522945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T5</a:t>
              </a:r>
            </a:p>
          </p:txBody>
        </p:sp>
        <p:cxnSp>
          <p:nvCxnSpPr>
            <p:cNvPr id="4" name="Straight Arrow Connector 3"/>
            <p:cNvCxnSpPr>
              <a:stCxn id="5" idx="4"/>
              <a:endCxn id="82" idx="0"/>
            </p:cNvCxnSpPr>
            <p:nvPr/>
          </p:nvCxnSpPr>
          <p:spPr bwMode="auto">
            <a:xfrm rot="5400000">
              <a:off x="5010978" y="3450752"/>
              <a:ext cx="392209" cy="480194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Straight Arrow Connector 14"/>
            <p:cNvCxnSpPr>
              <a:stCxn id="5" idx="4"/>
              <a:endCxn id="83" idx="0"/>
            </p:cNvCxnSpPr>
            <p:nvPr/>
          </p:nvCxnSpPr>
          <p:spPr bwMode="auto">
            <a:xfrm rot="16200000" flipH="1">
              <a:off x="5439035" y="3502889"/>
              <a:ext cx="392209" cy="375921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3" name="Straight Arrow Connector 3"/>
            <p:cNvCxnSpPr>
              <a:stCxn id="82" idx="4"/>
              <a:endCxn id="85" idx="0"/>
            </p:cNvCxnSpPr>
            <p:nvPr/>
          </p:nvCxnSpPr>
          <p:spPr bwMode="auto">
            <a:xfrm rot="16200000" flipH="1">
              <a:off x="4837166" y="4539718"/>
              <a:ext cx="259641" cy="0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6" name="Straight Arrow Connector 3"/>
            <p:cNvCxnSpPr>
              <a:stCxn id="83" idx="4"/>
              <a:endCxn id="86" idx="0"/>
            </p:cNvCxnSpPr>
            <p:nvPr/>
          </p:nvCxnSpPr>
          <p:spPr bwMode="auto">
            <a:xfrm rot="5400000">
              <a:off x="5692558" y="4538998"/>
              <a:ext cx="259641" cy="1444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" name="Straight Arrow Connector 3"/>
            <p:cNvCxnSpPr>
              <a:stCxn id="86" idx="4"/>
              <a:endCxn id="87" idx="0"/>
            </p:cNvCxnSpPr>
            <p:nvPr/>
          </p:nvCxnSpPr>
          <p:spPr bwMode="auto">
            <a:xfrm rot="5400000">
              <a:off x="5437397" y="5202267"/>
              <a:ext cx="394042" cy="374477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3" name="Straight Arrow Connector 3"/>
            <p:cNvCxnSpPr>
              <a:stCxn id="85" idx="4"/>
              <a:endCxn id="87" idx="0"/>
            </p:cNvCxnSpPr>
            <p:nvPr/>
          </p:nvCxnSpPr>
          <p:spPr bwMode="auto">
            <a:xfrm rot="16200000" flipH="1">
              <a:off x="5012662" y="5152010"/>
              <a:ext cx="394042" cy="474993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58" name="Rectangle 57"/>
          <p:cNvSpPr/>
          <p:nvPr/>
        </p:nvSpPr>
        <p:spPr>
          <a:xfrm>
            <a:off x="4648200" y="6090115"/>
            <a:ext cx="1597959" cy="3536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i="1" kern="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Configuration 0 </a:t>
            </a:r>
            <a:endParaRPr lang="en-US" dirty="0"/>
          </a:p>
        </p:txBody>
      </p:sp>
      <p:grpSp>
        <p:nvGrpSpPr>
          <p:cNvPr id="103" name="Group 102"/>
          <p:cNvGrpSpPr/>
          <p:nvPr/>
        </p:nvGrpSpPr>
        <p:grpSpPr>
          <a:xfrm>
            <a:off x="6629400" y="2971800"/>
            <a:ext cx="1702590" cy="3507375"/>
            <a:chOff x="2579393" y="2667000"/>
            <a:chExt cx="1813317" cy="3605120"/>
          </a:xfrm>
        </p:grpSpPr>
        <p:sp>
          <p:nvSpPr>
            <p:cNvPr id="38" name="Oval 37"/>
            <p:cNvSpPr/>
            <p:nvPr/>
          </p:nvSpPr>
          <p:spPr bwMode="auto">
            <a:xfrm>
              <a:off x="3132928" y="2667000"/>
              <a:ext cx="631488" cy="546100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T1</a:t>
              </a:r>
            </a:p>
          </p:txBody>
        </p:sp>
        <p:sp>
          <p:nvSpPr>
            <p:cNvPr id="39" name="Oval 38"/>
            <p:cNvSpPr/>
            <p:nvPr/>
          </p:nvSpPr>
          <p:spPr bwMode="auto">
            <a:xfrm>
              <a:off x="2588018" y="3622675"/>
              <a:ext cx="631488" cy="546100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T4</a:t>
              </a:r>
            </a:p>
          </p:txBody>
        </p:sp>
        <p:sp>
          <p:nvSpPr>
            <p:cNvPr id="40" name="Oval 39"/>
            <p:cNvSpPr/>
            <p:nvPr/>
          </p:nvSpPr>
          <p:spPr bwMode="auto">
            <a:xfrm>
              <a:off x="3559512" y="3622675"/>
              <a:ext cx="631488" cy="546100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T3</a:t>
              </a:r>
            </a:p>
          </p:txBody>
        </p:sp>
        <p:sp>
          <p:nvSpPr>
            <p:cNvPr id="41" name="Oval 40"/>
            <p:cNvSpPr/>
            <p:nvPr/>
          </p:nvSpPr>
          <p:spPr bwMode="auto">
            <a:xfrm>
              <a:off x="2593919" y="4439912"/>
              <a:ext cx="631488" cy="546100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T2</a:t>
              </a:r>
            </a:p>
          </p:txBody>
        </p:sp>
        <p:sp>
          <p:nvSpPr>
            <p:cNvPr id="42" name="Oval 41"/>
            <p:cNvSpPr/>
            <p:nvPr/>
          </p:nvSpPr>
          <p:spPr bwMode="auto">
            <a:xfrm>
              <a:off x="3557873" y="4439912"/>
              <a:ext cx="631488" cy="546100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T1</a:t>
              </a:r>
            </a:p>
          </p:txBody>
        </p:sp>
        <p:sp>
          <p:nvSpPr>
            <p:cNvPr id="43" name="Oval 42"/>
            <p:cNvSpPr/>
            <p:nvPr/>
          </p:nvSpPr>
          <p:spPr bwMode="auto">
            <a:xfrm>
              <a:off x="3132927" y="5397500"/>
              <a:ext cx="631488" cy="546100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T5</a:t>
              </a:r>
            </a:p>
          </p:txBody>
        </p:sp>
        <p:cxnSp>
          <p:nvCxnSpPr>
            <p:cNvPr id="44" name="Straight Arrow Connector 3"/>
            <p:cNvCxnSpPr>
              <a:stCxn id="38" idx="4"/>
              <a:endCxn id="39" idx="0"/>
            </p:cNvCxnSpPr>
            <p:nvPr/>
          </p:nvCxnSpPr>
          <p:spPr bwMode="auto">
            <a:xfrm rot="5400000">
              <a:off x="2971430" y="3145432"/>
              <a:ext cx="409575" cy="544910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5" name="Straight Arrow Connector 14"/>
            <p:cNvCxnSpPr>
              <a:stCxn id="38" idx="4"/>
              <a:endCxn id="40" idx="0"/>
            </p:cNvCxnSpPr>
            <p:nvPr/>
          </p:nvCxnSpPr>
          <p:spPr bwMode="auto">
            <a:xfrm rot="16200000" flipH="1">
              <a:off x="3457176" y="3204595"/>
              <a:ext cx="409575" cy="426584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6" name="Straight Arrow Connector 3"/>
            <p:cNvCxnSpPr>
              <a:stCxn id="39" idx="4"/>
              <a:endCxn id="41" idx="0"/>
            </p:cNvCxnSpPr>
            <p:nvPr/>
          </p:nvCxnSpPr>
          <p:spPr bwMode="auto">
            <a:xfrm rot="16200000" flipH="1">
              <a:off x="2768194" y="4304342"/>
              <a:ext cx="271137" cy="0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7" name="Straight Arrow Connector 3"/>
            <p:cNvCxnSpPr>
              <a:stCxn id="40" idx="4"/>
              <a:endCxn id="42" idx="0"/>
            </p:cNvCxnSpPr>
            <p:nvPr/>
          </p:nvCxnSpPr>
          <p:spPr bwMode="auto">
            <a:xfrm rot="5400000">
              <a:off x="3738868" y="4303524"/>
              <a:ext cx="271137" cy="1639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8" name="Straight Arrow Connector 3"/>
            <p:cNvCxnSpPr>
              <a:stCxn id="42" idx="4"/>
              <a:endCxn id="43" idx="0"/>
            </p:cNvCxnSpPr>
            <p:nvPr/>
          </p:nvCxnSpPr>
          <p:spPr bwMode="auto">
            <a:xfrm rot="5400000">
              <a:off x="3455400" y="4979283"/>
              <a:ext cx="411489" cy="424946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9" name="Straight Arrow Connector 3"/>
            <p:cNvCxnSpPr>
              <a:stCxn id="41" idx="4"/>
              <a:endCxn id="43" idx="0"/>
            </p:cNvCxnSpPr>
            <p:nvPr/>
          </p:nvCxnSpPr>
          <p:spPr bwMode="auto">
            <a:xfrm rot="16200000" flipH="1">
              <a:off x="2973423" y="4922252"/>
              <a:ext cx="411489" cy="539008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5" name="Rectangle 64"/>
            <p:cNvSpPr/>
            <p:nvPr/>
          </p:nvSpPr>
          <p:spPr>
            <a:xfrm>
              <a:off x="2579393" y="5902788"/>
              <a:ext cx="181331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n-US" i="1" kern="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Configuration 1 </a:t>
              </a:r>
              <a:endParaRPr lang="en-US" dirty="0"/>
            </a:p>
          </p:txBody>
        </p:sp>
      </p:grpSp>
      <p:sp>
        <p:nvSpPr>
          <p:cNvPr id="62" name="Rectangle 13"/>
          <p:cNvSpPr>
            <a:spLocks noChangeArrowheads="1"/>
          </p:cNvSpPr>
          <p:nvPr/>
        </p:nvSpPr>
        <p:spPr bwMode="auto">
          <a:xfrm>
            <a:off x="1985080" y="3487683"/>
            <a:ext cx="1362075" cy="27432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charset="2"/>
              <a:buChar char="q"/>
              <a:defRPr sz="2400">
                <a:solidFill>
                  <a:srgbClr val="FF4A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000">
                <a:solidFill>
                  <a:srgbClr val="0021A5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q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PE" altLang="en-US" sz="1800" kern="0" dirty="0" smtClean="0">
                <a:solidFill>
                  <a:srgbClr val="000000"/>
                </a:solidFill>
              </a:rPr>
              <a:t>T1</a:t>
            </a:r>
            <a:endParaRPr kumimoji="0" lang="es-PE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63" name="Rectangle 16"/>
          <p:cNvSpPr>
            <a:spLocks noChangeArrowheads="1"/>
          </p:cNvSpPr>
          <p:nvPr/>
        </p:nvSpPr>
        <p:spPr bwMode="auto">
          <a:xfrm>
            <a:off x="1985081" y="3863921"/>
            <a:ext cx="1371600" cy="274320"/>
          </a:xfrm>
          <a:prstGeom prst="rect">
            <a:avLst/>
          </a:prstGeom>
          <a:solidFill>
            <a:srgbClr val="99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charset="2"/>
              <a:buChar char="q"/>
              <a:defRPr sz="2400">
                <a:solidFill>
                  <a:srgbClr val="FF4A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000">
                <a:solidFill>
                  <a:srgbClr val="0021A5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q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PE" altLang="en-US" sz="1800" kern="0" dirty="0" smtClean="0">
                <a:solidFill>
                  <a:srgbClr val="000000"/>
                </a:solidFill>
              </a:rPr>
              <a:t>T2</a:t>
            </a:r>
            <a:endParaRPr kumimoji="0" lang="es-PE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64" name="Rectangle 19"/>
          <p:cNvSpPr>
            <a:spLocks noChangeArrowheads="1"/>
          </p:cNvSpPr>
          <p:nvPr/>
        </p:nvSpPr>
        <p:spPr bwMode="auto">
          <a:xfrm>
            <a:off x="1983493" y="4270320"/>
            <a:ext cx="1371600" cy="274320"/>
          </a:xfrm>
          <a:prstGeom prst="rec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PE" altLang="en-US" kern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T3</a:t>
            </a:r>
            <a:endParaRPr lang="es-PE" altLang="en-US" kern="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66" name="Rectangle 19"/>
          <p:cNvSpPr>
            <a:spLocks noChangeArrowheads="1"/>
          </p:cNvSpPr>
          <p:nvPr/>
        </p:nvSpPr>
        <p:spPr bwMode="auto">
          <a:xfrm>
            <a:off x="1975555" y="4614737"/>
            <a:ext cx="1371600" cy="274320"/>
          </a:xfrm>
          <a:prstGeom prst="rec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PE" altLang="en-US" kern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T4</a:t>
            </a:r>
            <a:endParaRPr lang="es-PE" altLang="en-US" kern="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524000" y="5339561"/>
            <a:ext cx="2128060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0" dirty="0" smtClean="0">
                <a:solidFill>
                  <a:srgbClr val="000000"/>
                </a:solidFill>
                <a:latin typeface="Times"/>
                <a:cs typeface="+mn-cs"/>
              </a:rPr>
              <a:t>Modularized Application Tasks</a:t>
            </a:r>
            <a:endParaRPr lang="en-US" b="0" dirty="0">
              <a:solidFill>
                <a:srgbClr val="000000"/>
              </a:solidFill>
              <a:latin typeface="Times"/>
              <a:cs typeface="+mn-cs"/>
            </a:endParaRPr>
          </a:p>
        </p:txBody>
      </p:sp>
      <p:sp>
        <p:nvSpPr>
          <p:cNvPr id="68" name="Rectangle 19"/>
          <p:cNvSpPr>
            <a:spLocks noChangeArrowheads="1"/>
          </p:cNvSpPr>
          <p:nvPr/>
        </p:nvSpPr>
        <p:spPr bwMode="auto">
          <a:xfrm>
            <a:off x="1975555" y="5036386"/>
            <a:ext cx="1371600" cy="274320"/>
          </a:xfrm>
          <a:prstGeom prst="rec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PE" altLang="en-US" kern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T5</a:t>
            </a:r>
            <a:endParaRPr lang="es-PE" altLang="en-US" kern="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75858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62" grpId="0" animBg="1"/>
      <p:bldP spid="63" grpId="0" animBg="1"/>
      <p:bldP spid="64" grpId="0" animBg="1"/>
      <p:bldP spid="66" grpId="0" animBg="1"/>
      <p:bldP spid="67" grpId="0" animBg="1"/>
      <p:bldP spid="6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533400"/>
            <a:ext cx="8534400" cy="685800"/>
          </a:xfrm>
        </p:spPr>
        <p:txBody>
          <a:bodyPr/>
          <a:lstStyle/>
          <a:p>
            <a:pPr>
              <a:defRPr/>
            </a:pPr>
            <a:r>
              <a:rPr lang="en-US" altLang="en-US" sz="3800" kern="1200" dirty="0"/>
              <a:t>DAPR’s Initial Analysis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911314" y="6400800"/>
            <a:ext cx="1905000" cy="457200"/>
          </a:xfrm>
        </p:spPr>
        <p:txBody>
          <a:bodyPr/>
          <a:lstStyle/>
          <a:p>
            <a:pPr>
              <a:defRPr/>
            </a:pPr>
            <a:fld id="{6452F263-C6CE-4819-A005-BE1F77CA07B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r>
              <a:rPr lang="en-US" dirty="0" smtClean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3400" y="1371600"/>
            <a:ext cx="7924800" cy="46228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>
              <a:buClr>
                <a:srgbClr val="CC9900"/>
              </a:buClr>
              <a:buSzPct val="65000"/>
              <a:buFont typeface="Wingdings" charset="2"/>
              <a:buChar char="n"/>
            </a:pPr>
            <a:r>
              <a:rPr lang="en-US" altLang="en-US" sz="2000" kern="0" dirty="0">
                <a:solidFill>
                  <a:srgbClr val="000000"/>
                </a:solidFill>
                <a:latin typeface="Arial" charset="0"/>
                <a:cs typeface="Arial" charset="0"/>
              </a:rPr>
              <a:t>To evaluate each </a:t>
            </a:r>
            <a:r>
              <a:rPr lang="en-US" altLang="en-US" sz="2000" kern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configurations performance </a:t>
            </a:r>
            <a:r>
              <a:rPr lang="en-US" altLang="en-US" sz="2000" kern="0" dirty="0">
                <a:solidFill>
                  <a:srgbClr val="000000"/>
                </a:solidFill>
                <a:latin typeface="Arial" charset="0"/>
                <a:cs typeface="Arial" charset="0"/>
              </a:rPr>
              <a:t>we define</a:t>
            </a:r>
          </a:p>
          <a:p>
            <a:pPr marL="669925" lvl="1" indent="-3254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charset="2"/>
              <a:buChar char="q"/>
              <a:defRPr/>
            </a:pPr>
            <a:r>
              <a:rPr lang="en-US" b="1" dirty="0" err="1">
                <a:solidFill>
                  <a:srgbClr val="FF4A00"/>
                </a:solidFill>
                <a:latin typeface="Arial" charset="0"/>
                <a:cs typeface="Arial" charset="0"/>
              </a:rPr>
              <a:t>Ti</a:t>
            </a:r>
            <a:r>
              <a:rPr lang="en-US" b="1" baseline="-25000" dirty="0" err="1">
                <a:solidFill>
                  <a:srgbClr val="FF4A00"/>
                </a:solidFill>
                <a:latin typeface="Arial" charset="0"/>
                <a:cs typeface="Arial" charset="0"/>
              </a:rPr>
              <a:t>i</a:t>
            </a:r>
            <a:r>
              <a:rPr lang="en-US" dirty="0">
                <a:solidFill>
                  <a:srgbClr val="FF4A00"/>
                </a:solidFill>
                <a:latin typeface="Arial" charset="0"/>
                <a:cs typeface="Arial" charset="0"/>
              </a:rPr>
              <a:t> </a:t>
            </a:r>
            <a:r>
              <a:rPr lang="en-US" dirty="0" smtClean="0">
                <a:solidFill>
                  <a:srgbClr val="FF4A00"/>
                </a:solidFill>
                <a:latin typeface="Arial" charset="0"/>
                <a:cs typeface="Arial" charset="0"/>
              </a:rPr>
              <a:t>– List of application tasks</a:t>
            </a:r>
            <a:endParaRPr lang="en-US" b="1" dirty="0" smtClean="0">
              <a:solidFill>
                <a:srgbClr val="FF4A00"/>
              </a:solidFill>
              <a:latin typeface="Arial" charset="0"/>
              <a:cs typeface="Arial" charset="0"/>
            </a:endParaRPr>
          </a:p>
          <a:p>
            <a:pPr marL="669925" lvl="1" indent="-3254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charset="2"/>
              <a:buChar char="q"/>
              <a:defRPr/>
            </a:pPr>
            <a:r>
              <a:rPr lang="en-US" b="1" dirty="0" err="1" smtClean="0">
                <a:solidFill>
                  <a:srgbClr val="FF4A00"/>
                </a:solidFill>
                <a:latin typeface="Arial" charset="0"/>
                <a:cs typeface="Arial" charset="0"/>
              </a:rPr>
              <a:t>CO</a:t>
            </a:r>
            <a:r>
              <a:rPr lang="en-US" b="1" baseline="-25000" dirty="0" err="1" smtClean="0">
                <a:solidFill>
                  <a:srgbClr val="FF4A00"/>
                </a:solidFill>
                <a:latin typeface="Arial" charset="0"/>
                <a:cs typeface="Arial" charset="0"/>
              </a:rPr>
              <a:t>i</a:t>
            </a:r>
            <a:r>
              <a:rPr lang="en-US" dirty="0" smtClean="0">
                <a:solidFill>
                  <a:srgbClr val="FF4A00"/>
                </a:solidFill>
                <a:latin typeface="Arial" charset="0"/>
                <a:cs typeface="Arial" charset="0"/>
              </a:rPr>
              <a:t> – List of tasks required in configuration </a:t>
            </a:r>
            <a:r>
              <a:rPr lang="en-US" i="1" dirty="0" err="1" smtClean="0">
                <a:solidFill>
                  <a:srgbClr val="FF4A00"/>
                </a:solidFill>
                <a:latin typeface="Arial" charset="0"/>
                <a:cs typeface="Arial" charset="0"/>
              </a:rPr>
              <a:t>i</a:t>
            </a:r>
            <a:r>
              <a:rPr lang="en-US" dirty="0" smtClean="0">
                <a:solidFill>
                  <a:srgbClr val="FF4A00"/>
                </a:solidFill>
                <a:latin typeface="Arial" charset="0"/>
                <a:cs typeface="Arial" charset="0"/>
              </a:rPr>
              <a:t> </a:t>
            </a:r>
            <a:endParaRPr lang="en-US" dirty="0">
              <a:solidFill>
                <a:srgbClr val="FF4A00"/>
              </a:solidFill>
              <a:latin typeface="Arial" charset="0"/>
              <a:cs typeface="Arial" charset="0"/>
            </a:endParaRPr>
          </a:p>
          <a:p>
            <a:pPr marL="669925" lvl="1" indent="-3254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charset="2"/>
              <a:buChar char="q"/>
              <a:defRPr/>
            </a:pPr>
            <a:r>
              <a:rPr lang="en-US" b="1" dirty="0" err="1" smtClean="0">
                <a:solidFill>
                  <a:srgbClr val="FF4A00"/>
                </a:solidFill>
                <a:latin typeface="Arial" charset="0"/>
                <a:cs typeface="Arial" charset="0"/>
              </a:rPr>
              <a:t>RR</a:t>
            </a:r>
            <a:r>
              <a:rPr lang="en-US" b="1" baseline="-25000" dirty="0" err="1" smtClean="0">
                <a:solidFill>
                  <a:srgbClr val="FF4A00"/>
                </a:solidFill>
                <a:latin typeface="Arial" charset="0"/>
                <a:cs typeface="Arial" charset="0"/>
              </a:rPr>
              <a:t>i</a:t>
            </a:r>
            <a:r>
              <a:rPr lang="en-US" baseline="-25000" dirty="0" smtClean="0">
                <a:solidFill>
                  <a:srgbClr val="FF4A00"/>
                </a:solidFill>
                <a:latin typeface="Arial" charset="0"/>
                <a:cs typeface="Arial" charset="0"/>
              </a:rPr>
              <a:t> </a:t>
            </a:r>
            <a:r>
              <a:rPr lang="en-US" dirty="0" smtClean="0">
                <a:solidFill>
                  <a:srgbClr val="FF4A00"/>
                </a:solidFill>
                <a:latin typeface="Arial" charset="0"/>
                <a:cs typeface="Arial" charset="0"/>
              </a:rPr>
              <a:t>-Task </a:t>
            </a:r>
            <a:r>
              <a:rPr lang="en-US" i="1" dirty="0">
                <a:solidFill>
                  <a:srgbClr val="FF4A00"/>
                </a:solidFill>
                <a:latin typeface="Arial" charset="0"/>
                <a:cs typeface="Arial" charset="0"/>
              </a:rPr>
              <a:t>i</a:t>
            </a:r>
            <a:r>
              <a:rPr lang="en-US" i="1" dirty="0" smtClean="0">
                <a:solidFill>
                  <a:srgbClr val="FF4A00"/>
                </a:solidFill>
                <a:latin typeface="Arial" charset="0"/>
                <a:cs typeface="Arial" charset="0"/>
              </a:rPr>
              <a:t>’s</a:t>
            </a:r>
            <a:r>
              <a:rPr lang="en-US" dirty="0" smtClean="0">
                <a:solidFill>
                  <a:srgbClr val="FF4A00"/>
                </a:solidFill>
                <a:latin typeface="Arial" charset="0"/>
                <a:cs typeface="Arial" charset="0"/>
              </a:rPr>
              <a:t> resource requirements</a:t>
            </a:r>
            <a:endParaRPr lang="en-US" sz="1600" kern="0" dirty="0" smtClean="0">
              <a:solidFill>
                <a:srgbClr val="0021A5"/>
              </a:solidFill>
              <a:latin typeface="Arial" charset="0"/>
              <a:cs typeface="Arial" charset="0"/>
            </a:endParaRPr>
          </a:p>
          <a:p>
            <a:pPr marL="1022350" lvl="2" indent="-3508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charset="2"/>
              <a:buChar char="n"/>
              <a:defRPr/>
            </a:pPr>
            <a:r>
              <a:rPr lang="en-US" sz="1600" kern="0" dirty="0" smtClean="0">
                <a:solidFill>
                  <a:srgbClr val="0021A5"/>
                </a:solidFill>
                <a:latin typeface="Arial" charset="0"/>
                <a:cs typeface="Arial" charset="0"/>
              </a:rPr>
              <a:t>Estimated </a:t>
            </a:r>
            <a:r>
              <a:rPr lang="en-US" sz="1600" kern="0" dirty="0">
                <a:solidFill>
                  <a:srgbClr val="0021A5"/>
                </a:solidFill>
                <a:latin typeface="Arial" charset="0"/>
                <a:cs typeface="Arial" charset="0"/>
              </a:rPr>
              <a:t>from HDL synthesis using vendor tools</a:t>
            </a:r>
          </a:p>
          <a:p>
            <a:pPr marL="669925" lvl="1" indent="-3254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charset="2"/>
              <a:buChar char="q"/>
              <a:defRPr/>
            </a:pPr>
            <a:r>
              <a:rPr lang="en-US" b="1" dirty="0" err="1" smtClean="0">
                <a:solidFill>
                  <a:srgbClr val="FF4A00"/>
                </a:solidFill>
                <a:latin typeface="Arial" charset="0"/>
                <a:cs typeface="Arial" charset="0"/>
              </a:rPr>
              <a:t>TR</a:t>
            </a:r>
            <a:r>
              <a:rPr lang="en-US" b="1" baseline="-25000" dirty="0" err="1" smtClean="0">
                <a:solidFill>
                  <a:srgbClr val="FF4A00"/>
                </a:solidFill>
                <a:latin typeface="Arial" charset="0"/>
                <a:cs typeface="Arial" charset="0"/>
              </a:rPr>
              <a:t>i</a:t>
            </a:r>
            <a:r>
              <a:rPr lang="en-US" baseline="-25000" dirty="0" smtClean="0">
                <a:solidFill>
                  <a:srgbClr val="FF4A00"/>
                </a:solidFill>
                <a:latin typeface="Arial" charset="0"/>
                <a:cs typeface="Arial" charset="0"/>
              </a:rPr>
              <a:t> </a:t>
            </a:r>
            <a:r>
              <a:rPr lang="en-US" dirty="0" smtClean="0">
                <a:solidFill>
                  <a:srgbClr val="FF4A00"/>
                </a:solidFill>
                <a:latin typeface="Arial" charset="0"/>
                <a:cs typeface="Arial" charset="0"/>
              </a:rPr>
              <a:t>-</a:t>
            </a:r>
            <a:r>
              <a:rPr lang="en-US" baseline="-25000" dirty="0" smtClean="0">
                <a:solidFill>
                  <a:srgbClr val="FF4A00"/>
                </a:solidFill>
                <a:latin typeface="Arial" charset="0"/>
                <a:cs typeface="Arial" charset="0"/>
              </a:rPr>
              <a:t> </a:t>
            </a:r>
            <a:r>
              <a:rPr lang="en-US" dirty="0" smtClean="0">
                <a:solidFill>
                  <a:srgbClr val="FF4A00"/>
                </a:solidFill>
                <a:latin typeface="Arial" charset="0"/>
                <a:cs typeface="Arial" charset="0"/>
              </a:rPr>
              <a:t>Task </a:t>
            </a:r>
            <a:r>
              <a:rPr lang="en-US" i="1" dirty="0">
                <a:solidFill>
                  <a:srgbClr val="FF4A00"/>
                </a:solidFill>
                <a:latin typeface="Arial" charset="0"/>
                <a:cs typeface="Arial" charset="0"/>
              </a:rPr>
              <a:t>i</a:t>
            </a:r>
            <a:r>
              <a:rPr lang="en-US" i="1" dirty="0" smtClean="0">
                <a:solidFill>
                  <a:srgbClr val="FF4A00"/>
                </a:solidFill>
                <a:latin typeface="Arial" charset="0"/>
                <a:cs typeface="Arial" charset="0"/>
              </a:rPr>
              <a:t>’s</a:t>
            </a:r>
            <a:r>
              <a:rPr lang="en-US" dirty="0" smtClean="0">
                <a:solidFill>
                  <a:srgbClr val="FF4A00"/>
                </a:solidFill>
                <a:latin typeface="Arial" charset="0"/>
                <a:cs typeface="Arial" charset="0"/>
              </a:rPr>
              <a:t> reconfiguration time</a:t>
            </a:r>
            <a:endParaRPr lang="en-US" dirty="0">
              <a:solidFill>
                <a:srgbClr val="FF4A00"/>
              </a:solidFill>
              <a:latin typeface="Arial" charset="0"/>
              <a:cs typeface="Arial" charset="0"/>
            </a:endParaRPr>
          </a:p>
          <a:p>
            <a:pPr marL="1022350" lvl="2" indent="-3508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charset="2"/>
              <a:buChar char="n"/>
              <a:defRPr/>
            </a:pPr>
            <a:r>
              <a:rPr lang="en-US" sz="1600" kern="0" dirty="0" smtClean="0">
                <a:solidFill>
                  <a:srgbClr val="0021A5"/>
                </a:solidFill>
                <a:latin typeface="Arial" charset="0"/>
                <a:cs typeface="Arial" charset="0"/>
              </a:rPr>
              <a:t>Estimated from number of frames required to reconfigure task</a:t>
            </a:r>
          </a:p>
          <a:p>
            <a:pPr marL="1022350" lvl="2" indent="-3508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charset="2"/>
              <a:buChar char="n"/>
              <a:defRPr/>
            </a:pPr>
            <a:r>
              <a:rPr lang="en-US" sz="1600" kern="0" dirty="0" smtClean="0">
                <a:solidFill>
                  <a:srgbClr val="0021A5"/>
                </a:solidFill>
                <a:latin typeface="Arial" charset="0"/>
                <a:cs typeface="Arial" charset="0"/>
              </a:rPr>
              <a:t>Frames is the smallest addressable unit of an FPGA</a:t>
            </a:r>
            <a:endParaRPr lang="en-US" sz="1600" kern="0" dirty="0">
              <a:solidFill>
                <a:srgbClr val="0021A5"/>
              </a:solidFill>
              <a:latin typeface="Arial" charset="0"/>
              <a:cs typeface="Arial" charset="0"/>
            </a:endParaRPr>
          </a:p>
          <a:p>
            <a:pPr marL="1022350" lvl="2" indent="-3508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charset="2"/>
              <a:buChar char="n"/>
              <a:defRPr/>
            </a:pPr>
            <a:r>
              <a:rPr lang="en-US" sz="1600" kern="0" dirty="0" smtClean="0">
                <a:solidFill>
                  <a:srgbClr val="0021A5"/>
                </a:solidFill>
                <a:latin typeface="Arial" charset="0"/>
                <a:cs typeface="Arial" charset="0"/>
              </a:rPr>
              <a:t>Reconfiguration </a:t>
            </a:r>
            <a:r>
              <a:rPr lang="en-US" sz="1600" kern="0" dirty="0">
                <a:solidFill>
                  <a:srgbClr val="0021A5"/>
                </a:solidFill>
                <a:latin typeface="Arial" charset="0"/>
                <a:cs typeface="Arial" charset="0"/>
              </a:rPr>
              <a:t>time </a:t>
            </a:r>
            <a:r>
              <a:rPr lang="en-US" sz="1600" kern="0" dirty="0" smtClean="0">
                <a:solidFill>
                  <a:srgbClr val="0021A5"/>
                </a:solidFill>
                <a:latin typeface="Arial" charset="0"/>
                <a:cs typeface="Arial" charset="0"/>
              </a:rPr>
              <a:t>corresponds to total number of frames </a:t>
            </a:r>
            <a:br>
              <a:rPr lang="en-US" sz="1600" kern="0" dirty="0" smtClean="0">
                <a:solidFill>
                  <a:srgbClr val="0021A5"/>
                </a:solidFill>
                <a:latin typeface="Arial" charset="0"/>
                <a:cs typeface="Arial" charset="0"/>
              </a:rPr>
            </a:br>
            <a:r>
              <a:rPr lang="en-US" sz="1600" kern="0" dirty="0" smtClean="0">
                <a:solidFill>
                  <a:srgbClr val="0021A5"/>
                </a:solidFill>
                <a:latin typeface="Arial" charset="0"/>
                <a:cs typeface="Arial" charset="0"/>
              </a:rPr>
              <a:t>multiplied by device </a:t>
            </a:r>
            <a:r>
              <a:rPr lang="en-US" sz="1600" kern="0" dirty="0">
                <a:solidFill>
                  <a:srgbClr val="0021A5"/>
                </a:solidFill>
                <a:latin typeface="Arial" charset="0"/>
                <a:cs typeface="Arial" charset="0"/>
              </a:rPr>
              <a:t>reconfiguration </a:t>
            </a:r>
            <a:r>
              <a:rPr lang="en-US" sz="1600" kern="0" dirty="0" smtClean="0">
                <a:solidFill>
                  <a:srgbClr val="0021A5"/>
                </a:solidFill>
                <a:latin typeface="Arial" charset="0"/>
                <a:cs typeface="Arial" charset="0"/>
              </a:rPr>
              <a:t>speed </a:t>
            </a:r>
            <a:endParaRPr lang="en-US" sz="1600" kern="0" dirty="0">
              <a:solidFill>
                <a:srgbClr val="0021A5"/>
              </a:solidFill>
              <a:latin typeface="Arial" charset="0"/>
              <a:cs typeface="Arial" charset="0"/>
            </a:endParaRPr>
          </a:p>
          <a:p>
            <a:pPr marL="669925" lvl="1" indent="-3254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charset="2"/>
              <a:buChar char="q"/>
              <a:defRPr/>
            </a:pPr>
            <a:r>
              <a:rPr lang="en-US" b="1" dirty="0" err="1" smtClean="0">
                <a:solidFill>
                  <a:srgbClr val="FF4A00"/>
                </a:solidFill>
                <a:latin typeface="Arial" charset="0"/>
                <a:cs typeface="Arial" charset="0"/>
              </a:rPr>
              <a:t>CI</a:t>
            </a:r>
            <a:r>
              <a:rPr lang="en-US" b="1" baseline="-25000" dirty="0" err="1" smtClean="0">
                <a:solidFill>
                  <a:srgbClr val="FF4A00"/>
                </a:solidFill>
                <a:latin typeface="Arial" charset="0"/>
                <a:cs typeface="Arial" charset="0"/>
              </a:rPr>
              <a:t>i</a:t>
            </a:r>
            <a:r>
              <a:rPr lang="en-US" dirty="0">
                <a:solidFill>
                  <a:srgbClr val="FF4A00"/>
                </a:solidFill>
                <a:latin typeface="Arial" charset="0"/>
                <a:cs typeface="Arial" charset="0"/>
              </a:rPr>
              <a:t> </a:t>
            </a:r>
            <a:r>
              <a:rPr lang="en-US" dirty="0" smtClean="0">
                <a:solidFill>
                  <a:srgbClr val="FF4A00"/>
                </a:solidFill>
                <a:latin typeface="Arial" charset="0"/>
                <a:cs typeface="Arial" charset="0"/>
              </a:rPr>
              <a:t>- </a:t>
            </a:r>
            <a:r>
              <a:rPr lang="en-US" dirty="0">
                <a:solidFill>
                  <a:srgbClr val="FF4A00"/>
                </a:solidFill>
                <a:latin typeface="Arial" charset="0"/>
                <a:cs typeface="Arial" charset="0"/>
              </a:rPr>
              <a:t>Task </a:t>
            </a:r>
            <a:r>
              <a:rPr lang="en-US" i="1" dirty="0">
                <a:solidFill>
                  <a:srgbClr val="FF4A00"/>
                </a:solidFill>
                <a:latin typeface="Arial" charset="0"/>
                <a:cs typeface="Arial" charset="0"/>
              </a:rPr>
              <a:t>i’s</a:t>
            </a:r>
            <a:r>
              <a:rPr lang="en-US" dirty="0">
                <a:solidFill>
                  <a:srgbClr val="FF4A00"/>
                </a:solidFill>
                <a:latin typeface="Arial" charset="0"/>
                <a:cs typeface="Arial" charset="0"/>
              </a:rPr>
              <a:t> </a:t>
            </a:r>
            <a:r>
              <a:rPr lang="en-US" dirty="0" smtClean="0">
                <a:solidFill>
                  <a:srgbClr val="FF4A00"/>
                </a:solidFill>
                <a:latin typeface="Arial" charset="0"/>
                <a:cs typeface="Arial" charset="0"/>
              </a:rPr>
              <a:t>software and hardware execution times</a:t>
            </a:r>
            <a:endParaRPr lang="en-US" dirty="0">
              <a:solidFill>
                <a:srgbClr val="FF4A00"/>
              </a:solidFill>
              <a:latin typeface="Arial" charset="0"/>
              <a:cs typeface="Arial" charset="0"/>
            </a:endParaRPr>
          </a:p>
          <a:p>
            <a:pPr marL="1022350" lvl="2" indent="-3508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charset="2"/>
              <a:buChar char="n"/>
              <a:defRPr/>
            </a:pPr>
            <a:r>
              <a:rPr lang="en-US" sz="1600" kern="0" dirty="0" smtClean="0">
                <a:solidFill>
                  <a:srgbClr val="0021A5"/>
                </a:solidFill>
                <a:latin typeface="Arial" charset="0"/>
                <a:cs typeface="Arial" charset="0"/>
              </a:rPr>
              <a:t>Estimated </a:t>
            </a:r>
            <a:r>
              <a:rPr lang="en-US" sz="1600" kern="0" dirty="0">
                <a:solidFill>
                  <a:srgbClr val="0021A5"/>
                </a:solidFill>
                <a:latin typeface="Arial" charset="0"/>
                <a:cs typeface="Arial" charset="0"/>
              </a:rPr>
              <a:t>by calculating total mathematical operations in a task (addition, subtraction, multiplication, division)</a:t>
            </a:r>
          </a:p>
          <a:p>
            <a:pPr marL="1022350" lvl="2" indent="-3508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charset="2"/>
              <a:buChar char="n"/>
              <a:defRPr/>
            </a:pPr>
            <a:r>
              <a:rPr lang="en-US" sz="1600" kern="0" dirty="0">
                <a:solidFill>
                  <a:srgbClr val="0021A5"/>
                </a:solidFill>
                <a:latin typeface="Arial" charset="0"/>
                <a:cs typeface="Arial" charset="0"/>
              </a:rPr>
              <a:t>M</a:t>
            </a:r>
            <a:r>
              <a:rPr lang="en-US" sz="1600" kern="0" dirty="0" smtClean="0">
                <a:solidFill>
                  <a:srgbClr val="0021A5"/>
                </a:solidFill>
                <a:latin typeface="Arial" charset="0"/>
                <a:cs typeface="Arial" charset="0"/>
              </a:rPr>
              <a:t>ultiplied </a:t>
            </a:r>
            <a:r>
              <a:rPr lang="en-US" sz="1600" kern="0" dirty="0">
                <a:solidFill>
                  <a:srgbClr val="0021A5"/>
                </a:solidFill>
                <a:latin typeface="Arial" charset="0"/>
                <a:cs typeface="Arial" charset="0"/>
              </a:rPr>
              <a:t>by </a:t>
            </a:r>
            <a:r>
              <a:rPr lang="en-US" sz="1600" kern="0" dirty="0" smtClean="0">
                <a:solidFill>
                  <a:srgbClr val="0021A5"/>
                </a:solidFill>
                <a:latin typeface="Arial" charset="0"/>
                <a:cs typeface="Arial" charset="0"/>
              </a:rPr>
              <a:t>operation’s HW/SW clock </a:t>
            </a:r>
            <a:r>
              <a:rPr lang="en-US" sz="1600" kern="0" dirty="0">
                <a:solidFill>
                  <a:srgbClr val="0021A5"/>
                </a:solidFill>
                <a:latin typeface="Arial" charset="0"/>
                <a:cs typeface="Arial" charset="0"/>
              </a:rPr>
              <a:t>cycle </a:t>
            </a:r>
            <a:r>
              <a:rPr lang="en-US" sz="1600" kern="0" dirty="0" smtClean="0">
                <a:solidFill>
                  <a:srgbClr val="0021A5"/>
                </a:solidFill>
                <a:latin typeface="Arial" charset="0"/>
                <a:cs typeface="Arial" charset="0"/>
              </a:rPr>
              <a:t>latency </a:t>
            </a:r>
            <a:endParaRPr lang="en-US" sz="1600" kern="0" dirty="0">
              <a:solidFill>
                <a:srgbClr val="0021A5"/>
              </a:solidFill>
              <a:latin typeface="Arial" charset="0"/>
              <a:cs typeface="Arial" charset="0"/>
            </a:endParaRPr>
          </a:p>
          <a:p>
            <a:pPr marL="1022350" lvl="2" indent="-3508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charset="2"/>
              <a:buChar char="n"/>
              <a:defRPr/>
            </a:pPr>
            <a:r>
              <a:rPr lang="en-US" sz="1600" kern="0" dirty="0">
                <a:solidFill>
                  <a:srgbClr val="0021A5"/>
                </a:solidFill>
                <a:latin typeface="Arial" charset="0"/>
                <a:cs typeface="Arial" charset="0"/>
              </a:rPr>
              <a:t>T</a:t>
            </a:r>
            <a:r>
              <a:rPr lang="en-US" sz="1600" kern="0" dirty="0" smtClean="0">
                <a:solidFill>
                  <a:srgbClr val="0021A5"/>
                </a:solidFill>
                <a:latin typeface="Arial" charset="0"/>
                <a:cs typeface="Arial" charset="0"/>
              </a:rPr>
              <a:t>otal </a:t>
            </a:r>
            <a:r>
              <a:rPr lang="en-US" sz="1600" kern="0" dirty="0">
                <a:solidFill>
                  <a:srgbClr val="0021A5"/>
                </a:solidFill>
                <a:latin typeface="Arial" charset="0"/>
                <a:cs typeface="Arial" charset="0"/>
              </a:rPr>
              <a:t>clock cycle requirements correspond to execution </a:t>
            </a:r>
            <a:r>
              <a:rPr lang="en-US" sz="1600" kern="0" dirty="0" smtClean="0">
                <a:solidFill>
                  <a:srgbClr val="0021A5"/>
                </a:solidFill>
                <a:latin typeface="Arial" charset="0"/>
                <a:cs typeface="Arial" charset="0"/>
              </a:rPr>
              <a:t>times</a:t>
            </a:r>
            <a:endParaRPr lang="en-US" sz="1600" kern="0" dirty="0">
              <a:solidFill>
                <a:srgbClr val="0021A5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287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torEng">
  <a:themeElements>
    <a:clrScheme name="PPT-white-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PT-white-2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PPT-white-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21280</TotalTime>
  <Words>1832</Words>
  <Application>Microsoft Macintosh PowerPoint</Application>
  <PresentationFormat>On-screen Show (4:3)</PresentationFormat>
  <Paragraphs>510</Paragraphs>
  <Slides>22</Slides>
  <Notes>21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Links</vt:lpstr>
      </vt:variant>
      <vt:variant>
        <vt:i4>6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gatorEng</vt:lpstr>
      <vt:lpstr>C:\Users\Shaon\Dropbox\DAPR_Journal\all_results_DAPR_Journal_shaon_12-03-2014.xls!Case 1 JPEG Runs (2)![all_results_DAPR_Journal_shaon_12-03-2014.xls]Case 1 JPEG Runs (2) Chart 3-5</vt:lpstr>
      <vt:lpstr>C:\Users\Shaon\Dropbox\DAPR_Journal\all_results_DAPR_Journal_shaon_12-03-2014.xls!Case 1 JPEG Runs (2)![all_results_DAPR_Journal_shaon_12-03-2014.xls]Case 1 JPEG Runs (2) Chart 3-3</vt:lpstr>
      <vt:lpstr>C:\Users\Shaon\Dropbox\DAPR_Journal\all_results_DAPR_Journal_shaon_12-03-2014.xls!Case 1 JPEG Runs (2)![all_results_DAPR_Journal_shaon_12-03-2014.xls]Case 1 JPEG Runs (2) Chart 3-1</vt:lpstr>
      <vt:lpstr>C:\Users\Shaon\Dropbox\DAPR_Journal\all_results_DAPR_Journal_shaon_12-03-2014.xls!Case 1 JPEG Runs (2)![all_results_DAPR_Journal_shaon_12-03-2014.xls]Case 1 JPEG Runs (2) Chart 3</vt:lpstr>
      <vt:lpstr>C:\Users\Shaon\Dropbox\DAPR_Journal\all_results_DAPR_Journal_shaon_12-03-2014.xls!Case 1 JPEG Runs (2)![all_results_DAPR_Journal_shaon_12-03-2014.xls]Case 1 JPEG Runs (2) Chart 3-2</vt:lpstr>
      <vt:lpstr>C:\Users\Shaon\Dropbox\DAPR_Journal\all_results_DAPR_Journal_shaon_12-03-2014.xls!Case 1 JPEG Runs (2)![all_results_DAPR_Journal_shaon_12-03-2014.xls]Case 1 JPEG Runs (2) Chart 3-4</vt:lpstr>
      <vt:lpstr>PowerPoint Presentation</vt:lpstr>
      <vt:lpstr>Efficient Embedded System Design</vt:lpstr>
      <vt:lpstr>Efficient Embedded System Design</vt:lpstr>
      <vt:lpstr>PowerPoint Presentation</vt:lpstr>
      <vt:lpstr>HW/SW PR Partitioning Challenges</vt:lpstr>
      <vt:lpstr>PR Design Floorplanning Challenges</vt:lpstr>
      <vt:lpstr>PowerPoint Presentation</vt:lpstr>
      <vt:lpstr>DAPR’s Initial Analysis</vt:lpstr>
      <vt:lpstr>DAPR’s Initial Analysis</vt:lpstr>
      <vt:lpstr>PowerPoint Presentation</vt:lpstr>
      <vt:lpstr>Automated Floorplanning Algorithm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Conclusions and Future Direction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marisha</dc:creator>
  <cp:lastModifiedBy>Ann Gordon-Ross</cp:lastModifiedBy>
  <cp:revision>1822</cp:revision>
  <dcterms:created xsi:type="dcterms:W3CDTF">2011-05-19T16:23:59Z</dcterms:created>
  <dcterms:modified xsi:type="dcterms:W3CDTF">2017-05-25T09:57:55Z</dcterms:modified>
</cp:coreProperties>
</file>